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6" r:id="rId3"/>
    <p:sldId id="272" r:id="rId4"/>
    <p:sldId id="431" r:id="rId5"/>
    <p:sldId id="432" r:id="rId6"/>
    <p:sldId id="434" r:id="rId7"/>
    <p:sldId id="435" r:id="rId8"/>
    <p:sldId id="436" r:id="rId9"/>
    <p:sldId id="437" r:id="rId10"/>
    <p:sldId id="438" r:id="rId11"/>
    <p:sldId id="440" r:id="rId12"/>
    <p:sldId id="441" r:id="rId13"/>
    <p:sldId id="439" r:id="rId14"/>
    <p:sldId id="443" r:id="rId15"/>
    <p:sldId id="444" r:id="rId16"/>
    <p:sldId id="445" r:id="rId17"/>
    <p:sldId id="406" r:id="rId18"/>
    <p:sldId id="280" r:id="rId19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666699"/>
    <a:srgbClr val="009900"/>
    <a:srgbClr val="CC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7" autoAdjust="0"/>
    <p:restoredTop sz="94290" autoAdjust="0"/>
  </p:normalViewPr>
  <p:slideViewPr>
    <p:cSldViewPr>
      <p:cViewPr varScale="1">
        <p:scale>
          <a:sx n="83" d="100"/>
          <a:sy n="83" d="100"/>
        </p:scale>
        <p:origin x="144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1CCC8CD1-965F-4639-8C3E-F3D3A6619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E2917B51-9F5D-40AF-8EF3-B923687E83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EF7F5-2734-481E-B3CD-FC03A5E00AB1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FC3000-59C5-433E-8ACA-7EEBF15AB7D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1E6F3-DA7F-4A4B-A30A-03531FDE9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D98A7-C1CE-49D4-B24E-2EE0BC07B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951F45-A8D7-43BD-9CA0-72ABD1E22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91228-64DE-483E-8DB0-D642F0F56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3DF05-AE42-4424-AC10-5735CE34D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E2FDE-1DB7-4F71-ADF2-E3859A0BB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A617C-C2CE-426D-B554-592AB678D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D818-FA88-4107-9E34-754DDC752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5D928-E1E1-4102-8562-4617921F8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3762E-1F1E-4AFB-A847-DFDB5A305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0EC6-375D-4935-863B-726AA017B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6436B0F-1512-4CAE-B49E-BD65D748E6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ebdings" pitchFamily="18" charset="2"/>
        <a:buChar char="¿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3603513-CA8A-42C1-B888-EFBDC64D9E0B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r>
              <a:rPr lang="en-US"/>
              <a:t>Pertemuan Ke-10</a:t>
            </a:r>
          </a:p>
          <a:p>
            <a:r>
              <a:rPr lang="en-US" b="1"/>
              <a:t>Perancangan Basis Data Relasional Menggunakan ERD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E424-4A77-4CD1-862F-AFC79C5372E8}" type="slidenum">
              <a:rPr lang="en-US"/>
              <a:pPr/>
              <a:t>10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2400" b="1"/>
              <a:t>Konversi ERD Menjadi Tabel-tabel</a:t>
            </a:r>
          </a:p>
          <a:p>
            <a:pPr algn="just"/>
            <a:r>
              <a:rPr lang="en-US"/>
              <a:t>Berdasarkan ERD yang terbentuk kemudian dikonversi menjadi tabel-tabel relasional dengan ketentuan sebagai berikut:</a:t>
            </a:r>
          </a:p>
          <a:p>
            <a:pPr lvl="1" indent="-398463" algn="just"/>
            <a:r>
              <a:rPr lang="en-US"/>
              <a:t>Setiap entitas akan menjadi tabel</a:t>
            </a:r>
          </a:p>
          <a:p>
            <a:pPr lvl="1" indent="-398463" algn="just"/>
            <a:r>
              <a:rPr lang="en-US"/>
              <a:t>Semua atribut pada entitas akan menjadi field/kolom pada tabel</a:t>
            </a:r>
          </a:p>
          <a:p>
            <a:pPr algn="just"/>
            <a:r>
              <a:rPr lang="en-US"/>
              <a:t>Berikut ini perintah-perintah SQL untuk membentuk tabel-tabel relasionalnya: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C495-DEC6-490C-AE6E-1CCF50E65225}" type="slidenum">
              <a:rPr lang="en-US"/>
              <a:pPr/>
              <a:t>11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749300" algn="l"/>
                <a:tab pos="2349500" algn="l"/>
                <a:tab pos="3949700" algn="l"/>
              </a:tabLst>
            </a:pPr>
            <a:r>
              <a:rPr lang="en-US" sz="2000"/>
              <a:t>Membuat Tabel ANGGOTA: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Webdings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     CREATE TABEL Anggota(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600"/>
              <a:t>	</a:t>
            </a:r>
            <a:r>
              <a:rPr lang="en-US" sz="1800"/>
              <a:t>noang 	char(6) 	NOT NULL  UNIQUE,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nomhs 	char(9) 	NOT NULL, 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nama  	varchar(25) 	NOT NULL,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alamat  	varchar(20),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PRIMARY KEY (noang));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>
                <a:tab pos="749300" algn="l"/>
                <a:tab pos="2349500" algn="l"/>
                <a:tab pos="3949700" algn="l"/>
              </a:tabLst>
            </a:pPr>
            <a:r>
              <a:rPr lang="en-US" sz="2000"/>
              <a:t>Membuat Tabel BUKU: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Webdings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     CREATE TABEL Buku(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600"/>
              <a:t>	</a:t>
            </a:r>
            <a:r>
              <a:rPr lang="en-US" sz="1800"/>
              <a:t>kodebuku 	char(7) 	NOT NULL  UNIQUE,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judul 	varchar(20) 	NOT NULL, 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pengarang  	varchar(18), 	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penerbit  	varchar(18),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tahun  	char(4),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stok  	tinyint,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PRIMARY KEY (kodebuku));</a:t>
            </a:r>
            <a:endParaRPr 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71BE-647B-48D9-9EFA-9BD27FA9A0C4}" type="slidenum">
              <a:rPr lang="en-US"/>
              <a:pPr/>
              <a:t>12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749300" algn="l"/>
                <a:tab pos="2349500" algn="l"/>
                <a:tab pos="3949700" algn="l"/>
              </a:tabLst>
            </a:pPr>
            <a:r>
              <a:rPr lang="en-US" sz="2000"/>
              <a:t>Membuat Tabel PEMINJAMAN: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Webdings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     CREATE TABEL Pinjam(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600"/>
              <a:t>	</a:t>
            </a:r>
            <a:r>
              <a:rPr lang="en-US" sz="1800"/>
              <a:t>noang 	char(6) 	NOT NULL,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kodebuku 	char(7) 	NOT NULL, 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tglpinjam  	date 	NOT NULL,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petugas	varchar(18),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FOREIGN KEY (noang)  REFERENCES  Anggota(noang),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(kodebuku) REFERENCES  Buku(kodebuku),</a:t>
            </a:r>
            <a:r>
              <a:rPr lang="en-US" sz="1600"/>
              <a:t>);</a:t>
            </a:r>
          </a:p>
          <a:p>
            <a:pPr>
              <a:spcAft>
                <a:spcPct val="30000"/>
              </a:spcAft>
              <a:tabLst>
                <a:tab pos="749300" algn="l"/>
                <a:tab pos="2349500" algn="l"/>
                <a:tab pos="3949700" algn="l"/>
              </a:tabLst>
            </a:pPr>
            <a:r>
              <a:rPr lang="en-US" sz="2000"/>
              <a:t>Membuat Tabel PENGEMBALIAN: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Webdings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     CREATE TABEL Kembali(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600"/>
              <a:t>	</a:t>
            </a:r>
            <a:r>
              <a:rPr lang="en-US" sz="1800"/>
              <a:t>noang 	char(6) 	NOT NULL,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kodebuku 	char(7) 	NOT NULL, 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tglkembali  	date 	NOT NULL,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petugas	varchar(18),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FOREIGN KEY (noang)  REFERENCES  Anggota(noang),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Clr>
                <a:srgbClr val="0000CC"/>
              </a:buClr>
              <a:buFont typeface="Symbol" pitchFamily="18" charset="2"/>
              <a:buNone/>
              <a:tabLst>
                <a:tab pos="749300" algn="l"/>
                <a:tab pos="2349500" algn="l"/>
                <a:tab pos="3949700" algn="l"/>
              </a:tabLst>
            </a:pPr>
            <a:r>
              <a:rPr lang="en-US" sz="1800"/>
              <a:t>	(kodebuku) REFERENCES  Buku(kodebuku),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A3A-E8AE-4716-834D-353955ADB862}" type="slidenum">
              <a:rPr lang="en-US"/>
              <a:pPr/>
              <a:t>13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graphicFrame>
        <p:nvGraphicFramePr>
          <p:cNvPr id="589947" name="Group 123"/>
          <p:cNvGraphicFramePr>
            <a:graphicFrameLocks noGrp="1"/>
          </p:cNvGraphicFramePr>
          <p:nvPr>
            <p:ph idx="1"/>
          </p:nvPr>
        </p:nvGraphicFramePr>
        <p:xfrm>
          <a:off x="990600" y="2362200"/>
          <a:ext cx="7391400" cy="335280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Constraint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 Unique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Nomor anggota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Nomhs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Nomor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Alamat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Alamat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89901" name="Text Box 77"/>
          <p:cNvSpPr txBox="1">
            <a:spLocks noChangeArrowheads="1"/>
          </p:cNvSpPr>
          <p:nvPr/>
        </p:nvSpPr>
        <p:spPr bwMode="auto">
          <a:xfrm>
            <a:off x="3124200" y="1739900"/>
            <a:ext cx="322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10.1. Tabel Anggota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0762-D42B-4F4D-8136-EACE077EC6CA}" type="slidenum">
              <a:rPr lang="en-US"/>
              <a:pPr/>
              <a:t>14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graphicFrame>
        <p:nvGraphicFramePr>
          <p:cNvPr id="596037" name="Group 69"/>
          <p:cNvGraphicFramePr>
            <a:graphicFrameLocks noGrp="1"/>
          </p:cNvGraphicFramePr>
          <p:nvPr>
            <p:ph idx="1"/>
          </p:nvPr>
        </p:nvGraphicFramePr>
        <p:xfrm>
          <a:off x="990600" y="2362200"/>
          <a:ext cx="7696200" cy="3562352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Constraint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KodeBuku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 Unique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 buku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Judul buku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Pengarang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pengarang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Penerbit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penerbit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Tahun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Tahun terbit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tinyint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buku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6009" name="Text Box 41"/>
          <p:cNvSpPr txBox="1">
            <a:spLocks noChangeArrowheads="1"/>
          </p:cNvSpPr>
          <p:nvPr/>
        </p:nvSpPr>
        <p:spPr bwMode="auto">
          <a:xfrm>
            <a:off x="3124200" y="1739900"/>
            <a:ext cx="285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10.2. Tabel Buku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48D5-C808-408E-9224-D7E35E869486}" type="slidenum">
              <a:rPr lang="en-US"/>
              <a:pPr/>
              <a:t>15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graphicFrame>
        <p:nvGraphicFramePr>
          <p:cNvPr id="597107" name="Group 115"/>
          <p:cNvGraphicFramePr>
            <a:graphicFrameLocks noGrp="1"/>
          </p:cNvGraphicFramePr>
          <p:nvPr>
            <p:ph idx="1"/>
          </p:nvPr>
        </p:nvGraphicFramePr>
        <p:xfrm>
          <a:off x="838200" y="2019300"/>
          <a:ext cx="7696200" cy="171050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Constraint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Nomor anggota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KodeBuku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 buku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TglPinjam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Tanggal pinjam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Petugas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Petugas perpus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7045" name="Text Box 53"/>
          <p:cNvSpPr txBox="1">
            <a:spLocks noChangeArrowheads="1"/>
          </p:cNvSpPr>
          <p:nvPr/>
        </p:nvSpPr>
        <p:spPr bwMode="auto">
          <a:xfrm>
            <a:off x="2895600" y="1614488"/>
            <a:ext cx="3055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10.3. Tabel Pinjam</a:t>
            </a:r>
          </a:p>
        </p:txBody>
      </p:sp>
      <p:graphicFrame>
        <p:nvGraphicFramePr>
          <p:cNvPr id="597108" name="Group 116"/>
          <p:cNvGraphicFramePr>
            <a:graphicFrameLocks noGrp="1"/>
          </p:cNvGraphicFramePr>
          <p:nvPr/>
        </p:nvGraphicFramePr>
        <p:xfrm>
          <a:off x="838200" y="4343400"/>
          <a:ext cx="7696200" cy="1681036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Constraint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Nomor anggota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KodeBuku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 buku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TglKembali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Tanggal kembali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Petugas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varchar(18)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Petugas perpus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7101" name="Text Box 109"/>
          <p:cNvSpPr txBox="1">
            <a:spLocks noChangeArrowheads="1"/>
          </p:cNvSpPr>
          <p:nvPr/>
        </p:nvSpPr>
        <p:spPr bwMode="auto">
          <a:xfrm>
            <a:off x="2895600" y="3986213"/>
            <a:ext cx="319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Tabel 10.4. Tabel Kembali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CA59-1803-4DF8-AE74-6E016991FB39}" type="slidenum">
              <a:rPr lang="en-US"/>
              <a:pPr/>
              <a:t>16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219200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2400" b="1"/>
              <a:t>Relasi Antar Tabel (RAT)</a:t>
            </a:r>
          </a:p>
          <a:p>
            <a:pPr algn="just"/>
            <a:r>
              <a:rPr lang="en-US"/>
              <a:t>Relasi antar tabel menggambarkan secara skematis hubu-ngan antar tabel berdasarkan atribut kunci.</a:t>
            </a:r>
          </a:p>
        </p:txBody>
      </p:sp>
      <p:pic>
        <p:nvPicPr>
          <p:cNvPr id="5980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5715000" cy="2986088"/>
          </a:xfrm>
          <a:prstGeom prst="rect">
            <a:avLst/>
          </a:prstGeom>
          <a:noFill/>
        </p:spPr>
      </p:pic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1447800" y="2895600"/>
            <a:ext cx="5867400" cy="312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3" name="Text Box 7"/>
          <p:cNvSpPr txBox="1">
            <a:spLocks noChangeArrowheads="1"/>
          </p:cNvSpPr>
          <p:nvPr/>
        </p:nvSpPr>
        <p:spPr bwMode="auto">
          <a:xfrm>
            <a:off x="2651125" y="40640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98024" name="Text Box 8"/>
          <p:cNvSpPr txBox="1">
            <a:spLocks noChangeArrowheads="1"/>
          </p:cNvSpPr>
          <p:nvPr/>
        </p:nvSpPr>
        <p:spPr bwMode="auto">
          <a:xfrm>
            <a:off x="2667000" y="4383088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98025" name="Text Box 9"/>
          <p:cNvSpPr txBox="1">
            <a:spLocks noChangeArrowheads="1"/>
          </p:cNvSpPr>
          <p:nvPr/>
        </p:nvSpPr>
        <p:spPr bwMode="auto">
          <a:xfrm>
            <a:off x="3403600" y="32766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98026" name="Text Box 10"/>
          <p:cNvSpPr txBox="1">
            <a:spLocks noChangeArrowheads="1"/>
          </p:cNvSpPr>
          <p:nvPr/>
        </p:nvSpPr>
        <p:spPr bwMode="auto">
          <a:xfrm>
            <a:off x="3454400" y="52959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98027" name="Text Box 11"/>
          <p:cNvSpPr txBox="1">
            <a:spLocks noChangeArrowheads="1"/>
          </p:cNvSpPr>
          <p:nvPr/>
        </p:nvSpPr>
        <p:spPr bwMode="auto">
          <a:xfrm>
            <a:off x="5765800" y="39497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98028" name="Text Box 12"/>
          <p:cNvSpPr txBox="1">
            <a:spLocks noChangeArrowheads="1"/>
          </p:cNvSpPr>
          <p:nvPr/>
        </p:nvSpPr>
        <p:spPr bwMode="auto">
          <a:xfrm>
            <a:off x="5781675" y="4268788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98029" name="Text Box 13"/>
          <p:cNvSpPr txBox="1">
            <a:spLocks noChangeArrowheads="1"/>
          </p:cNvSpPr>
          <p:nvPr/>
        </p:nvSpPr>
        <p:spPr bwMode="auto">
          <a:xfrm>
            <a:off x="4826000" y="3149600"/>
            <a:ext cx="288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N</a:t>
            </a:r>
          </a:p>
        </p:txBody>
      </p:sp>
      <p:sp>
        <p:nvSpPr>
          <p:cNvPr id="598030" name="Text Box 14"/>
          <p:cNvSpPr txBox="1">
            <a:spLocks noChangeArrowheads="1"/>
          </p:cNvSpPr>
          <p:nvPr/>
        </p:nvSpPr>
        <p:spPr bwMode="auto">
          <a:xfrm>
            <a:off x="4940300" y="5132388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98031" name="Text Box 15"/>
          <p:cNvSpPr txBox="1">
            <a:spLocks noChangeArrowheads="1"/>
          </p:cNvSpPr>
          <p:nvPr/>
        </p:nvSpPr>
        <p:spPr bwMode="auto">
          <a:xfrm>
            <a:off x="4476750" y="3546475"/>
            <a:ext cx="3841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/>
              <a:t>**</a:t>
            </a:r>
          </a:p>
        </p:txBody>
      </p:sp>
      <p:sp>
        <p:nvSpPr>
          <p:cNvPr id="598032" name="Text Box 16"/>
          <p:cNvSpPr txBox="1">
            <a:spLocks noChangeArrowheads="1"/>
          </p:cNvSpPr>
          <p:nvPr/>
        </p:nvSpPr>
        <p:spPr bwMode="auto">
          <a:xfrm>
            <a:off x="6858000" y="4227513"/>
            <a:ext cx="2841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/>
              <a:t>*</a:t>
            </a:r>
          </a:p>
        </p:txBody>
      </p:sp>
      <p:sp>
        <p:nvSpPr>
          <p:cNvPr id="598033" name="Text Box 17"/>
          <p:cNvSpPr txBox="1">
            <a:spLocks noChangeArrowheads="1"/>
          </p:cNvSpPr>
          <p:nvPr/>
        </p:nvSpPr>
        <p:spPr bwMode="auto">
          <a:xfrm>
            <a:off x="4464050" y="3389313"/>
            <a:ext cx="3841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/>
              <a:t>**</a:t>
            </a:r>
          </a:p>
        </p:txBody>
      </p:sp>
      <p:sp>
        <p:nvSpPr>
          <p:cNvPr id="598034" name="Text Box 18"/>
          <p:cNvSpPr txBox="1">
            <a:spLocks noChangeArrowheads="1"/>
          </p:cNvSpPr>
          <p:nvPr/>
        </p:nvSpPr>
        <p:spPr bwMode="auto">
          <a:xfrm>
            <a:off x="2400300" y="4367213"/>
            <a:ext cx="2841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/>
              <a:t>*</a:t>
            </a:r>
          </a:p>
        </p:txBody>
      </p:sp>
      <p:sp>
        <p:nvSpPr>
          <p:cNvPr id="598035" name="Text Box 19"/>
          <p:cNvSpPr txBox="1">
            <a:spLocks noChangeArrowheads="1"/>
          </p:cNvSpPr>
          <p:nvPr/>
        </p:nvSpPr>
        <p:spPr bwMode="auto">
          <a:xfrm>
            <a:off x="4603750" y="5273675"/>
            <a:ext cx="3841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/>
              <a:t>**</a:t>
            </a:r>
          </a:p>
        </p:txBody>
      </p:sp>
      <p:sp>
        <p:nvSpPr>
          <p:cNvPr id="598036" name="Text Box 20"/>
          <p:cNvSpPr txBox="1">
            <a:spLocks noChangeArrowheads="1"/>
          </p:cNvSpPr>
          <p:nvPr/>
        </p:nvSpPr>
        <p:spPr bwMode="auto">
          <a:xfrm>
            <a:off x="4591050" y="5116513"/>
            <a:ext cx="3841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/>
              <a:t>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2FED-59A6-4A44-9DDE-DE16B1D0767F}" type="slidenum">
              <a:rPr lang="en-US"/>
              <a:pPr/>
              <a:t>17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Ringkasan Materi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algn="just">
              <a:buClr>
                <a:srgbClr val="0000CC"/>
              </a:buClr>
              <a:buSzPct val="90000"/>
            </a:pPr>
            <a:r>
              <a:rPr lang="en-US"/>
              <a:t>Proses perancangan basis data relasional menggunakan ERD memiliki tahapan sebagai berikut:</a:t>
            </a:r>
          </a:p>
          <a:p>
            <a:pPr marL="838200" lvl="1" indent="-381000" algn="just">
              <a:buFont typeface="Symbol" pitchFamily="18" charset="2"/>
              <a:buAutoNum type="arabicPeriod"/>
            </a:pPr>
            <a:r>
              <a:rPr lang="en-US"/>
              <a:t>Kenali entitas</a:t>
            </a:r>
          </a:p>
          <a:p>
            <a:pPr marL="838200" lvl="1" indent="-381000" algn="just">
              <a:buFont typeface="Symbol" pitchFamily="18" charset="2"/>
              <a:buAutoNum type="arabicPeriod"/>
            </a:pPr>
            <a:r>
              <a:rPr lang="en-US"/>
              <a:t>Temukan relasi</a:t>
            </a:r>
          </a:p>
          <a:p>
            <a:pPr marL="838200" lvl="1" indent="-381000" algn="just">
              <a:buFont typeface="Symbol" pitchFamily="18" charset="2"/>
              <a:buAutoNum type="arabicPeriod"/>
            </a:pPr>
            <a:r>
              <a:rPr lang="en-US"/>
              <a:t>Tentukan kardinalitas</a:t>
            </a:r>
          </a:p>
          <a:p>
            <a:pPr marL="838200" lvl="1" indent="-381000" algn="just">
              <a:buFont typeface="Symbol" pitchFamily="18" charset="2"/>
              <a:buAutoNum type="arabicPeriod"/>
            </a:pPr>
            <a:r>
              <a:rPr lang="en-US"/>
              <a:t>Tentukan primary key</a:t>
            </a:r>
          </a:p>
          <a:p>
            <a:pPr marL="838200" lvl="1" indent="-381000" algn="just">
              <a:buFont typeface="Symbol" pitchFamily="18" charset="2"/>
              <a:buAutoNum type="arabicPeriod"/>
            </a:pPr>
            <a:r>
              <a:rPr lang="en-US"/>
              <a:t>Lengkapi atribut entitas</a:t>
            </a:r>
          </a:p>
          <a:p>
            <a:pPr marL="419100" indent="-419100" algn="just">
              <a:buClr>
                <a:srgbClr val="0000CC"/>
              </a:buClr>
              <a:buSzPct val="90000"/>
            </a:pPr>
            <a:r>
              <a:rPr lang="en-US"/>
              <a:t>Konversi ERD menjadi tabel dengan cara:</a:t>
            </a:r>
          </a:p>
          <a:p>
            <a:pPr marL="838200" lvl="1" indent="-381000" algn="just">
              <a:buSzPct val="90000"/>
            </a:pPr>
            <a:r>
              <a:rPr lang="en-US"/>
              <a:t>Setiap entitas akan mejadi tabel</a:t>
            </a:r>
          </a:p>
          <a:p>
            <a:pPr marL="838200" lvl="1" indent="-381000" algn="just">
              <a:buSzPct val="90000"/>
            </a:pPr>
            <a:r>
              <a:rPr lang="en-US"/>
              <a:t>Semua atribut entitas akan menjadi field pada tabel.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7B90-8B2E-4DC6-B056-2B6B4794EA9E}" type="slidenum">
              <a:rPr lang="en-US"/>
              <a:pPr/>
              <a:t>18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Teks</a:t>
            </a:r>
            <a:r>
              <a:rPr lang="en-US" sz="2000" b="1" dirty="0"/>
              <a:t> (</a:t>
            </a:r>
            <a:r>
              <a:rPr lang="en-US" sz="2000" b="1" i="1" dirty="0"/>
              <a:t>Textbook</a:t>
            </a:r>
            <a:r>
              <a:rPr lang="en-US" sz="2000" b="1" dirty="0"/>
              <a:t>)</a:t>
            </a:r>
            <a:endParaRPr lang="en-US" sz="2000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</a:t>
            </a:r>
            <a:r>
              <a:rPr lang="en-US" sz="2000" dirty="0"/>
              <a:t>1.   Date, C.J. 2000, </a:t>
            </a:r>
            <a:r>
              <a:rPr lang="en-US" sz="2000" i="1" dirty="0"/>
              <a:t>An Introduction to Database System</a:t>
            </a:r>
            <a:r>
              <a:rPr lang="en-US" sz="2000" dirty="0"/>
              <a:t>,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Addison Wesley Publishing Company, Vol. 7, New York.</a:t>
            </a:r>
            <a:endParaRPr lang="id-ID" sz="2000" dirty="0"/>
          </a:p>
          <a:p>
            <a:pPr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 </a:t>
            </a:r>
            <a:r>
              <a:rPr lang="en-US" sz="2000" dirty="0"/>
              <a:t>2. </a:t>
            </a:r>
            <a:r>
              <a:rPr lang="en-US" sz="2000" dirty="0" err="1"/>
              <a:t>Fathansyah</a:t>
            </a:r>
            <a:r>
              <a:rPr lang="en-US" sz="2000" dirty="0"/>
              <a:t>, 1999, </a:t>
            </a:r>
            <a:r>
              <a:rPr lang="en-US" sz="2000" i="1" dirty="0"/>
              <a:t>Basis Data</a:t>
            </a:r>
            <a:r>
              <a:rPr lang="en-US" sz="2000" dirty="0"/>
              <a:t>, </a:t>
            </a:r>
            <a:r>
              <a:rPr lang="en-US" sz="2000" dirty="0" err="1"/>
              <a:t>Informatika</a:t>
            </a:r>
            <a:r>
              <a:rPr lang="en-US" sz="2000" dirty="0"/>
              <a:t>, Bandung.</a:t>
            </a:r>
            <a:endParaRPr lang="id-ID" sz="2000" dirty="0"/>
          </a:p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Referensi</a:t>
            </a:r>
            <a:endParaRPr lang="en-US" sz="2000" b="1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</a:t>
            </a:r>
            <a:r>
              <a:rPr lang="en-US" sz="2000" dirty="0"/>
              <a:t>	3. </a:t>
            </a:r>
            <a:r>
              <a:rPr lang="en-US" sz="2000" dirty="0" err="1"/>
              <a:t>Elmasri</a:t>
            </a:r>
            <a:r>
              <a:rPr lang="en-US" sz="2000" dirty="0"/>
              <a:t>, </a:t>
            </a:r>
            <a:r>
              <a:rPr lang="en-US" sz="2000" dirty="0" err="1"/>
              <a:t>Ramez</a:t>
            </a:r>
            <a:r>
              <a:rPr lang="en-US" sz="2000" dirty="0"/>
              <a:t>; </a:t>
            </a:r>
            <a:r>
              <a:rPr lang="en-US" sz="2000" dirty="0" err="1"/>
              <a:t>Navathe</a:t>
            </a:r>
            <a:r>
              <a:rPr lang="en-US" sz="2000" dirty="0"/>
              <a:t>, </a:t>
            </a:r>
            <a:r>
              <a:rPr lang="en-US" sz="2000" dirty="0" err="1"/>
              <a:t>Shamkant</a:t>
            </a:r>
            <a:r>
              <a:rPr lang="en-US" sz="2000" dirty="0"/>
              <a:t> B., 2001,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F</a:t>
            </a:r>
            <a:r>
              <a:rPr lang="en-US" sz="2000" i="1" dirty="0"/>
              <a:t>undamentals of Database Systems</a:t>
            </a:r>
            <a:r>
              <a:rPr lang="en-US" sz="2000" dirty="0"/>
              <a:t>, The Benjamin/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Cummings Publishing Company, Inc., California</a:t>
            </a:r>
            <a:r>
              <a:rPr lang="en-US" sz="2000" dirty="0" smtClean="0"/>
              <a:t>.</a:t>
            </a:r>
          </a:p>
          <a:p>
            <a:pPr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Implementation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endParaRPr lang="id-ID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DC33-4677-4EB8-837F-FEAAB1052816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sz="2400"/>
              <a:t>Cara merancang basis data relasional menggunakan ERD dengan contoh kasus</a:t>
            </a:r>
          </a:p>
          <a:p>
            <a:r>
              <a:rPr lang="en-US" sz="2400"/>
              <a:t>Langkah-langkah perancangan basis data relasional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2718-5D2A-474B-8A94-41C2DCDEFEBD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302125"/>
          </a:xfrm>
        </p:spPr>
        <p:txBody>
          <a:bodyPr/>
          <a:lstStyle/>
          <a:p>
            <a:r>
              <a:rPr lang="en-US" sz="2400"/>
              <a:t>Mahasiswa dapat menguasai dan mengimplementasi- kan teknik perancangan basis data relasional menggu-nakan ERD dengan langkah-langkah yang benar.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D1D4-37D2-431A-A64D-B34D18B6EE09}" type="slidenum">
              <a:rPr lang="en-US"/>
              <a:pPr/>
              <a:t>4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2400" b="1"/>
              <a:t>Perancangan Menggunakan ERD</a:t>
            </a:r>
          </a:p>
          <a:p>
            <a:pPr algn="just"/>
            <a:r>
              <a:rPr lang="en-US"/>
              <a:t>Untuk lebih memudahkan kita untuk memahami proses pe-rancangan basis data relasional menggunakan ERD diguna-kan contoh kasus berikut ini:</a:t>
            </a:r>
          </a:p>
          <a:p>
            <a:pPr algn="just"/>
            <a:r>
              <a:rPr lang="en-US"/>
              <a:t>Contoh kasus : </a:t>
            </a:r>
            <a:r>
              <a:rPr lang="en-US" b="1"/>
              <a:t>perpustakaan</a:t>
            </a:r>
          </a:p>
          <a:p>
            <a:pPr lvl="1" indent="-398463" algn="just"/>
            <a:r>
              <a:rPr lang="en-US" sz="2200" i="1">
                <a:latin typeface="Times New Roman" pitchFamily="18" charset="0"/>
              </a:rPr>
              <a:t>Perpustakaan jurusan IF memiliki koleksi buku sebanyak 250 judul. Setiap anggota (mahasiswa) diperbolehkan meminjam maksimal 3 judul buku dan paling lama 1 minggu. Rancanglah sebuah basis data untuk mengolah data anggota, buku dan transaksi peminjaman maupun pengembalian buku !. </a:t>
            </a:r>
          </a:p>
          <a:p>
            <a:pPr algn="just"/>
            <a:r>
              <a:rPr lang="en-US"/>
              <a:t>Mari kita selesaikan kasus tersebut di atas hingga menjadi sebuah basis data relasional, dengan langkah-langkah sbb: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B6D2-7331-416C-9C6A-0474F60448DD}" type="slidenum">
              <a:rPr lang="en-US"/>
              <a:pPr/>
              <a:t>5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419100" indent="-419100">
              <a:buClr>
                <a:schemeClr val="tx1"/>
              </a:buClr>
              <a:buSzTx/>
              <a:buFont typeface="Webdings" pitchFamily="18" charset="2"/>
              <a:buAutoNum type="arabicPeriod"/>
            </a:pPr>
            <a:r>
              <a:rPr lang="en-US" b="1"/>
              <a:t>Kenali Entitas</a:t>
            </a:r>
          </a:p>
          <a:p>
            <a:pPr lvl="1" indent="-398463" algn="just">
              <a:lnSpc>
                <a:spcPct val="90000"/>
              </a:lnSpc>
            </a:pPr>
            <a:r>
              <a:rPr lang="en-US"/>
              <a:t>Kenali entias, peran, kejadian, sesuatu yang dapat diukur atau sebuah konsep yang terlibat dalam proses.</a:t>
            </a:r>
          </a:p>
          <a:p>
            <a:pPr lvl="1" indent="-398463" algn="just"/>
            <a:r>
              <a:rPr lang="en-US"/>
              <a:t>Pada contoh kasus terdapat dua entitas: </a:t>
            </a:r>
            <a:r>
              <a:rPr lang="en-US" b="1"/>
              <a:t>Anggota</a:t>
            </a:r>
            <a:r>
              <a:rPr lang="en-US"/>
              <a:t> dan </a:t>
            </a:r>
            <a:r>
              <a:rPr lang="en-US" b="1"/>
              <a:t>Buku</a:t>
            </a:r>
            <a:r>
              <a:rPr lang="en-US"/>
              <a:t>.</a:t>
            </a: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2819400" y="3124200"/>
            <a:ext cx="127952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ANGGOTA</a:t>
            </a:r>
          </a:p>
        </p:txBody>
      </p:sp>
      <p:sp>
        <p:nvSpPr>
          <p:cNvPr id="581639" name="Text Box 7"/>
          <p:cNvSpPr txBox="1">
            <a:spLocks noChangeArrowheads="1"/>
          </p:cNvSpPr>
          <p:nvPr/>
        </p:nvSpPr>
        <p:spPr bwMode="auto">
          <a:xfrm>
            <a:off x="4724400" y="3124200"/>
            <a:ext cx="1219200" cy="366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1600"/>
              <a:t>BUKU</a:t>
            </a:r>
          </a:p>
        </p:txBody>
      </p:sp>
      <p:sp>
        <p:nvSpPr>
          <p:cNvPr id="581643" name="Rectangle 11"/>
          <p:cNvSpPr>
            <a:spLocks noChangeArrowheads="1"/>
          </p:cNvSpPr>
          <p:nvPr/>
        </p:nvSpPr>
        <p:spPr bwMode="auto">
          <a:xfrm>
            <a:off x="457200" y="3810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19100" indent="-419100" eaLnBrk="1" hangingPunct="1">
              <a:spcBef>
                <a:spcPct val="20000"/>
              </a:spcBef>
              <a:buClr>
                <a:schemeClr val="tx1"/>
              </a:buClr>
              <a:buFont typeface="Webdings" pitchFamily="18" charset="2"/>
              <a:buAutoNum type="arabicPeriod" startAt="2"/>
            </a:pPr>
            <a:r>
              <a:rPr lang="en-US" sz="2200" b="1">
                <a:latin typeface="Arial" charset="0"/>
              </a:rPr>
              <a:t>Temukan Relasi 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Temukan relasi untuk masing-masing pasangan entitas.</a:t>
            </a:r>
          </a:p>
        </p:txBody>
      </p:sp>
      <p:sp>
        <p:nvSpPr>
          <p:cNvPr id="581686" name="Text Box 54"/>
          <p:cNvSpPr txBox="1">
            <a:spLocks noChangeArrowheads="1"/>
          </p:cNvSpPr>
          <p:nvPr/>
        </p:nvSpPr>
        <p:spPr bwMode="auto">
          <a:xfrm>
            <a:off x="1600200" y="5105400"/>
            <a:ext cx="127952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ANGGOTA</a:t>
            </a:r>
          </a:p>
        </p:txBody>
      </p:sp>
      <p:sp>
        <p:nvSpPr>
          <p:cNvPr id="581687" name="Text Box 55"/>
          <p:cNvSpPr txBox="1">
            <a:spLocks noChangeArrowheads="1"/>
          </p:cNvSpPr>
          <p:nvPr/>
        </p:nvSpPr>
        <p:spPr bwMode="auto">
          <a:xfrm>
            <a:off x="6096000" y="5105400"/>
            <a:ext cx="1219200" cy="366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1600"/>
              <a:t>BUKU</a:t>
            </a:r>
          </a:p>
        </p:txBody>
      </p:sp>
      <p:sp>
        <p:nvSpPr>
          <p:cNvPr id="581688" name="AutoShape 56"/>
          <p:cNvSpPr>
            <a:spLocks noChangeArrowheads="1"/>
          </p:cNvSpPr>
          <p:nvPr/>
        </p:nvSpPr>
        <p:spPr bwMode="auto">
          <a:xfrm>
            <a:off x="3581400" y="4572000"/>
            <a:ext cx="1752600" cy="6858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Meminjam</a:t>
            </a:r>
          </a:p>
        </p:txBody>
      </p:sp>
      <p:sp>
        <p:nvSpPr>
          <p:cNvPr id="581690" name="AutoShape 58"/>
          <p:cNvSpPr>
            <a:spLocks noChangeArrowheads="1"/>
          </p:cNvSpPr>
          <p:nvPr/>
        </p:nvSpPr>
        <p:spPr bwMode="auto">
          <a:xfrm>
            <a:off x="3581400" y="5410200"/>
            <a:ext cx="1752600" cy="6858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Mengembalikan</a:t>
            </a:r>
          </a:p>
        </p:txBody>
      </p:sp>
      <p:cxnSp>
        <p:nvCxnSpPr>
          <p:cNvPr id="581691" name="AutoShape 59"/>
          <p:cNvCxnSpPr>
            <a:cxnSpLocks noChangeShapeType="1"/>
            <a:stCxn id="581686" idx="3"/>
            <a:endCxn id="581688" idx="1"/>
          </p:cNvCxnSpPr>
          <p:nvPr/>
        </p:nvCxnSpPr>
        <p:spPr bwMode="auto">
          <a:xfrm flipV="1">
            <a:off x="2889250" y="4914900"/>
            <a:ext cx="682625" cy="368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1692" name="AutoShape 60"/>
          <p:cNvCxnSpPr>
            <a:cxnSpLocks noChangeShapeType="1"/>
            <a:stCxn id="581686" idx="3"/>
            <a:endCxn id="581690" idx="1"/>
          </p:cNvCxnSpPr>
          <p:nvPr/>
        </p:nvCxnSpPr>
        <p:spPr bwMode="auto">
          <a:xfrm>
            <a:off x="2889250" y="5283200"/>
            <a:ext cx="682625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1693" name="AutoShape 61"/>
          <p:cNvCxnSpPr>
            <a:cxnSpLocks noChangeShapeType="1"/>
            <a:stCxn id="581688" idx="3"/>
            <a:endCxn id="581687" idx="1"/>
          </p:cNvCxnSpPr>
          <p:nvPr/>
        </p:nvCxnSpPr>
        <p:spPr bwMode="auto">
          <a:xfrm>
            <a:off x="5343525" y="4914900"/>
            <a:ext cx="742950" cy="374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1694" name="AutoShape 62"/>
          <p:cNvCxnSpPr>
            <a:cxnSpLocks noChangeShapeType="1"/>
            <a:stCxn id="581687" idx="1"/>
            <a:endCxn id="581690" idx="3"/>
          </p:cNvCxnSpPr>
          <p:nvPr/>
        </p:nvCxnSpPr>
        <p:spPr bwMode="auto">
          <a:xfrm flipH="1">
            <a:off x="5343525" y="5289550"/>
            <a:ext cx="742950" cy="46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AA40-C2AE-4201-9967-DF92C56855C5}" type="slidenum">
              <a:rPr lang="en-US"/>
              <a:pPr/>
              <a:t>6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457200" y="3810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398463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Karena ada relasai N:M maka akan terbentuk entitas komposit sehingga relasinya aka menjadi.</a:t>
            </a:r>
          </a:p>
        </p:txBody>
      </p:sp>
      <p:sp>
        <p:nvSpPr>
          <p:cNvPr id="584723" name="Rectangle 19"/>
          <p:cNvSpPr>
            <a:spLocks noChangeArrowheads="1"/>
          </p:cNvSpPr>
          <p:nvPr/>
        </p:nvSpPr>
        <p:spPr bwMode="auto">
          <a:xfrm>
            <a:off x="457200" y="1524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19100" indent="-419100" eaLnBrk="1" hangingPunct="1">
              <a:spcBef>
                <a:spcPct val="20000"/>
              </a:spcBef>
              <a:buClr>
                <a:schemeClr val="tx1"/>
              </a:buClr>
              <a:buFont typeface="Webdings" pitchFamily="18" charset="2"/>
              <a:buNone/>
            </a:pPr>
            <a:r>
              <a:rPr lang="en-US" sz="2200" b="1">
                <a:latin typeface="Arial" charset="0"/>
              </a:rPr>
              <a:t>3.  Tentukan Kardinalitas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Tentukan kardinalitas untuk masing-masing relasi antar entitas.</a:t>
            </a:r>
          </a:p>
        </p:txBody>
      </p:sp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1600200" y="2743200"/>
            <a:ext cx="127952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ANGGOTA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6096000" y="2743200"/>
            <a:ext cx="1219200" cy="366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1600"/>
              <a:t>BUKU</a:t>
            </a:r>
          </a:p>
        </p:txBody>
      </p:sp>
      <p:sp>
        <p:nvSpPr>
          <p:cNvPr id="584713" name="AutoShape 9"/>
          <p:cNvSpPr>
            <a:spLocks noChangeArrowheads="1"/>
          </p:cNvSpPr>
          <p:nvPr/>
        </p:nvSpPr>
        <p:spPr bwMode="auto">
          <a:xfrm>
            <a:off x="3581400" y="2362200"/>
            <a:ext cx="1752600" cy="5334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Meminjam</a:t>
            </a:r>
          </a:p>
        </p:txBody>
      </p:sp>
      <p:sp>
        <p:nvSpPr>
          <p:cNvPr id="584714" name="AutoShape 10"/>
          <p:cNvSpPr>
            <a:spLocks noChangeArrowheads="1"/>
          </p:cNvSpPr>
          <p:nvPr/>
        </p:nvSpPr>
        <p:spPr bwMode="auto">
          <a:xfrm>
            <a:off x="3581400" y="3048000"/>
            <a:ext cx="1752600" cy="6858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Mengembalikan</a:t>
            </a:r>
          </a:p>
        </p:txBody>
      </p:sp>
      <p:cxnSp>
        <p:nvCxnSpPr>
          <p:cNvPr id="584715" name="AutoShape 11"/>
          <p:cNvCxnSpPr>
            <a:cxnSpLocks noChangeShapeType="1"/>
            <a:stCxn id="584711" idx="3"/>
            <a:endCxn id="584713" idx="1"/>
          </p:cNvCxnSpPr>
          <p:nvPr/>
        </p:nvCxnSpPr>
        <p:spPr bwMode="auto">
          <a:xfrm flipV="1">
            <a:off x="2889250" y="2628900"/>
            <a:ext cx="682625" cy="292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4716" name="AutoShape 12"/>
          <p:cNvCxnSpPr>
            <a:cxnSpLocks noChangeShapeType="1"/>
            <a:stCxn id="584711" idx="3"/>
            <a:endCxn id="584714" idx="1"/>
          </p:cNvCxnSpPr>
          <p:nvPr/>
        </p:nvCxnSpPr>
        <p:spPr bwMode="auto">
          <a:xfrm>
            <a:off x="2889250" y="2921000"/>
            <a:ext cx="682625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4717" name="AutoShape 13"/>
          <p:cNvCxnSpPr>
            <a:cxnSpLocks noChangeShapeType="1"/>
            <a:stCxn id="584713" idx="3"/>
            <a:endCxn id="584712" idx="1"/>
          </p:cNvCxnSpPr>
          <p:nvPr/>
        </p:nvCxnSpPr>
        <p:spPr bwMode="auto">
          <a:xfrm>
            <a:off x="5343525" y="2628900"/>
            <a:ext cx="742950" cy="298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4718" name="AutoShape 14"/>
          <p:cNvCxnSpPr>
            <a:cxnSpLocks noChangeShapeType="1"/>
            <a:stCxn id="584712" idx="1"/>
            <a:endCxn id="584714" idx="3"/>
          </p:cNvCxnSpPr>
          <p:nvPr/>
        </p:nvCxnSpPr>
        <p:spPr bwMode="auto">
          <a:xfrm flipH="1">
            <a:off x="5343525" y="2927350"/>
            <a:ext cx="742950" cy="46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4725" name="Text Box 21"/>
          <p:cNvSpPr txBox="1">
            <a:spLocks noChangeArrowheads="1"/>
          </p:cNvSpPr>
          <p:nvPr/>
        </p:nvSpPr>
        <p:spPr bwMode="auto">
          <a:xfrm>
            <a:off x="2832100" y="25654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4726" name="Text Box 22"/>
          <p:cNvSpPr txBox="1">
            <a:spLocks noChangeArrowheads="1"/>
          </p:cNvSpPr>
          <p:nvPr/>
        </p:nvSpPr>
        <p:spPr bwMode="auto">
          <a:xfrm>
            <a:off x="5784850" y="2584450"/>
            <a:ext cx="33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</a:t>
            </a:r>
          </a:p>
        </p:txBody>
      </p:sp>
      <p:sp>
        <p:nvSpPr>
          <p:cNvPr id="584727" name="Text Box 23"/>
          <p:cNvSpPr txBox="1">
            <a:spLocks noChangeArrowheads="1"/>
          </p:cNvSpPr>
          <p:nvPr/>
        </p:nvSpPr>
        <p:spPr bwMode="auto">
          <a:xfrm>
            <a:off x="2813050" y="297815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4728" name="Text Box 24"/>
          <p:cNvSpPr txBox="1">
            <a:spLocks noChangeArrowheads="1"/>
          </p:cNvSpPr>
          <p:nvPr/>
        </p:nvSpPr>
        <p:spPr bwMode="auto">
          <a:xfrm>
            <a:off x="5791200" y="2971800"/>
            <a:ext cx="33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</a:t>
            </a:r>
          </a:p>
        </p:txBody>
      </p:sp>
      <p:sp>
        <p:nvSpPr>
          <p:cNvPr id="584729" name="Text Box 25"/>
          <p:cNvSpPr txBox="1">
            <a:spLocks noChangeArrowheads="1"/>
          </p:cNvSpPr>
          <p:nvPr/>
        </p:nvSpPr>
        <p:spPr bwMode="auto">
          <a:xfrm>
            <a:off x="1625600" y="5054600"/>
            <a:ext cx="127952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ANGGOTA</a:t>
            </a:r>
          </a:p>
        </p:txBody>
      </p:sp>
      <p:sp>
        <p:nvSpPr>
          <p:cNvPr id="584730" name="Text Box 26"/>
          <p:cNvSpPr txBox="1">
            <a:spLocks noChangeArrowheads="1"/>
          </p:cNvSpPr>
          <p:nvPr/>
        </p:nvSpPr>
        <p:spPr bwMode="auto">
          <a:xfrm>
            <a:off x="6172200" y="5054600"/>
            <a:ext cx="1219200" cy="366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1600"/>
              <a:t>BUKU</a:t>
            </a:r>
          </a:p>
        </p:txBody>
      </p:sp>
      <p:sp>
        <p:nvSpPr>
          <p:cNvPr id="584731" name="AutoShape 27"/>
          <p:cNvSpPr>
            <a:spLocks noChangeArrowheads="1"/>
          </p:cNvSpPr>
          <p:nvPr/>
        </p:nvSpPr>
        <p:spPr bwMode="auto">
          <a:xfrm>
            <a:off x="3657600" y="4648200"/>
            <a:ext cx="1762125" cy="536575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>
                <a:latin typeface="Arial" charset="0"/>
              </a:rPr>
              <a:t>PEMINJAMAN</a:t>
            </a:r>
          </a:p>
        </p:txBody>
      </p:sp>
      <p:sp>
        <p:nvSpPr>
          <p:cNvPr id="584732" name="AutoShape 28"/>
          <p:cNvSpPr>
            <a:spLocks noChangeArrowheads="1"/>
          </p:cNvSpPr>
          <p:nvPr/>
        </p:nvSpPr>
        <p:spPr bwMode="auto">
          <a:xfrm>
            <a:off x="3657600" y="5359400"/>
            <a:ext cx="1752600" cy="6858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>
                <a:latin typeface="Arial" charset="0"/>
              </a:rPr>
              <a:t>PENGEMBALIAN</a:t>
            </a:r>
          </a:p>
        </p:txBody>
      </p:sp>
      <p:cxnSp>
        <p:nvCxnSpPr>
          <p:cNvPr id="584733" name="AutoShape 29"/>
          <p:cNvCxnSpPr>
            <a:cxnSpLocks noChangeShapeType="1"/>
            <a:stCxn id="584729" idx="3"/>
            <a:endCxn id="584731" idx="1"/>
          </p:cNvCxnSpPr>
          <p:nvPr/>
        </p:nvCxnSpPr>
        <p:spPr bwMode="auto">
          <a:xfrm flipV="1">
            <a:off x="2914650" y="4916488"/>
            <a:ext cx="73342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4734" name="AutoShape 30"/>
          <p:cNvCxnSpPr>
            <a:cxnSpLocks noChangeShapeType="1"/>
            <a:stCxn id="584729" idx="3"/>
            <a:endCxn id="584732" idx="1"/>
          </p:cNvCxnSpPr>
          <p:nvPr/>
        </p:nvCxnSpPr>
        <p:spPr bwMode="auto">
          <a:xfrm>
            <a:off x="2914650" y="5232400"/>
            <a:ext cx="733425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4735" name="AutoShape 31"/>
          <p:cNvCxnSpPr>
            <a:cxnSpLocks noChangeShapeType="1"/>
            <a:stCxn id="584731" idx="3"/>
            <a:endCxn id="584730" idx="1"/>
          </p:cNvCxnSpPr>
          <p:nvPr/>
        </p:nvCxnSpPr>
        <p:spPr bwMode="auto">
          <a:xfrm>
            <a:off x="5429250" y="4916488"/>
            <a:ext cx="733425" cy="322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4736" name="AutoShape 32"/>
          <p:cNvCxnSpPr>
            <a:cxnSpLocks noChangeShapeType="1"/>
            <a:stCxn id="584730" idx="1"/>
            <a:endCxn id="584732" idx="3"/>
          </p:cNvCxnSpPr>
          <p:nvPr/>
        </p:nvCxnSpPr>
        <p:spPr bwMode="auto">
          <a:xfrm flipH="1">
            <a:off x="5419725" y="5238750"/>
            <a:ext cx="742950" cy="46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4742" name="Rectangle 38"/>
          <p:cNvSpPr>
            <a:spLocks noChangeArrowheads="1"/>
          </p:cNvSpPr>
          <p:nvPr/>
        </p:nvSpPr>
        <p:spPr bwMode="auto">
          <a:xfrm>
            <a:off x="3657600" y="4635500"/>
            <a:ext cx="1752600" cy="571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43" name="Rectangle 39"/>
          <p:cNvSpPr>
            <a:spLocks noChangeArrowheads="1"/>
          </p:cNvSpPr>
          <p:nvPr/>
        </p:nvSpPr>
        <p:spPr bwMode="auto">
          <a:xfrm>
            <a:off x="3657600" y="5346700"/>
            <a:ext cx="1739900" cy="71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44" name="Text Box 40"/>
          <p:cNvSpPr txBox="1">
            <a:spLocks noChangeArrowheads="1"/>
          </p:cNvSpPr>
          <p:nvPr/>
        </p:nvSpPr>
        <p:spPr bwMode="auto">
          <a:xfrm>
            <a:off x="2832100" y="48641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4745" name="Text Box 41"/>
          <p:cNvSpPr txBox="1">
            <a:spLocks noChangeArrowheads="1"/>
          </p:cNvSpPr>
          <p:nvPr/>
        </p:nvSpPr>
        <p:spPr bwMode="auto">
          <a:xfrm>
            <a:off x="2832100" y="52705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47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4747" name="Text Box 43"/>
          <p:cNvSpPr txBox="1">
            <a:spLocks noChangeArrowheads="1"/>
          </p:cNvSpPr>
          <p:nvPr/>
        </p:nvSpPr>
        <p:spPr bwMode="auto">
          <a:xfrm>
            <a:off x="3359150" y="56261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4748" name="Text Box 44"/>
          <p:cNvSpPr txBox="1">
            <a:spLocks noChangeArrowheads="1"/>
          </p:cNvSpPr>
          <p:nvPr/>
        </p:nvSpPr>
        <p:spPr bwMode="auto">
          <a:xfrm>
            <a:off x="5949950" y="49149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4749" name="Text Box 45"/>
          <p:cNvSpPr txBox="1">
            <a:spLocks noChangeArrowheads="1"/>
          </p:cNvSpPr>
          <p:nvPr/>
        </p:nvSpPr>
        <p:spPr bwMode="auto">
          <a:xfrm>
            <a:off x="5949950" y="53213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4750" name="Text Box 46"/>
          <p:cNvSpPr txBox="1">
            <a:spLocks noChangeArrowheads="1"/>
          </p:cNvSpPr>
          <p:nvPr/>
        </p:nvSpPr>
        <p:spPr bwMode="auto">
          <a:xfrm>
            <a:off x="5384800" y="46482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4751" name="Text Box 47"/>
          <p:cNvSpPr txBox="1">
            <a:spLocks noChangeArrowheads="1"/>
          </p:cNvSpPr>
          <p:nvPr/>
        </p:nvSpPr>
        <p:spPr bwMode="auto">
          <a:xfrm>
            <a:off x="5359400" y="56515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EB77-43A0-45EF-8785-810CE1AC2478}" type="slidenum">
              <a:rPr lang="en-US"/>
              <a:pPr/>
              <a:t>7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19100" indent="-419100" eaLnBrk="1" hangingPunct="1">
              <a:spcBef>
                <a:spcPct val="20000"/>
              </a:spcBef>
              <a:buClr>
                <a:schemeClr val="tx1"/>
              </a:buClr>
              <a:buFont typeface="Webdings" pitchFamily="18" charset="2"/>
              <a:buNone/>
            </a:pPr>
            <a:r>
              <a:rPr lang="en-US" sz="2200" b="1">
                <a:latin typeface="Arial" charset="0"/>
              </a:rPr>
              <a:t>4.  Tentukan Primary Key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Tentukan primary key untuk masing-masing entitas yaitu sebuah atribut yang dapat membedakan setiap entitas secara unik, biasanya dituliskan menggunakan garis bawah tunggal (</a:t>
            </a:r>
            <a:r>
              <a:rPr lang="en-US" sz="2000" u="sng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)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000">
                <a:latin typeface="Arial" charset="0"/>
              </a:rPr>
              <a:t>Untuk contoh kasus, maka:</a:t>
            </a:r>
          </a:p>
          <a:p>
            <a:pPr marL="1295400" lvl="2" indent="-3810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ANGGOTA	: Nomor anggota (</a:t>
            </a:r>
            <a:r>
              <a:rPr lang="en-US" sz="2000" u="sng">
                <a:latin typeface="Arial" charset="0"/>
              </a:rPr>
              <a:t>NoAng</a:t>
            </a:r>
            <a:r>
              <a:rPr lang="en-US" sz="2000">
                <a:latin typeface="Arial" charset="0"/>
              </a:rPr>
              <a:t>)</a:t>
            </a:r>
          </a:p>
          <a:p>
            <a:pPr marL="1295400" lvl="2" indent="-3810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"/>
            </a:pPr>
            <a:r>
              <a:rPr lang="en-US" sz="2000">
                <a:latin typeface="Arial" charset="0"/>
              </a:rPr>
              <a:t>BUKU	: Kode Buku (</a:t>
            </a:r>
            <a:r>
              <a:rPr lang="en-US" sz="2000" u="sng">
                <a:latin typeface="Arial" charset="0"/>
              </a:rPr>
              <a:t>KodeBuku</a:t>
            </a:r>
            <a:r>
              <a:rPr lang="en-US" sz="2000">
                <a:latin typeface="Arial" charset="0"/>
              </a:rPr>
              <a:t>)</a:t>
            </a:r>
          </a:p>
        </p:txBody>
      </p:sp>
      <p:sp>
        <p:nvSpPr>
          <p:cNvPr id="585763" name="Oval 35"/>
          <p:cNvSpPr>
            <a:spLocks noChangeArrowheads="1"/>
          </p:cNvSpPr>
          <p:nvPr/>
        </p:nvSpPr>
        <p:spPr bwMode="auto">
          <a:xfrm>
            <a:off x="1790700" y="3975100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764" name="Text Box 36"/>
          <p:cNvSpPr txBox="1">
            <a:spLocks noChangeArrowheads="1"/>
          </p:cNvSpPr>
          <p:nvPr/>
        </p:nvSpPr>
        <p:spPr bwMode="auto">
          <a:xfrm>
            <a:off x="1828800" y="4038600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 u="sng">
                <a:latin typeface="Arial" charset="0"/>
              </a:rPr>
              <a:t>NoAng</a:t>
            </a:r>
          </a:p>
        </p:txBody>
      </p:sp>
      <p:sp>
        <p:nvSpPr>
          <p:cNvPr id="585769" name="Text Box 41"/>
          <p:cNvSpPr txBox="1">
            <a:spLocks noChangeArrowheads="1"/>
          </p:cNvSpPr>
          <p:nvPr/>
        </p:nvSpPr>
        <p:spPr bwMode="auto">
          <a:xfrm>
            <a:off x="1600200" y="4914900"/>
            <a:ext cx="127952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ANGGOTA</a:t>
            </a:r>
          </a:p>
        </p:txBody>
      </p:sp>
      <p:sp>
        <p:nvSpPr>
          <p:cNvPr id="585770" name="Text Box 42"/>
          <p:cNvSpPr txBox="1">
            <a:spLocks noChangeArrowheads="1"/>
          </p:cNvSpPr>
          <p:nvPr/>
        </p:nvSpPr>
        <p:spPr bwMode="auto">
          <a:xfrm>
            <a:off x="6146800" y="4914900"/>
            <a:ext cx="1219200" cy="366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1600"/>
              <a:t>BUKU</a:t>
            </a:r>
          </a:p>
        </p:txBody>
      </p:sp>
      <p:sp>
        <p:nvSpPr>
          <p:cNvPr id="585771" name="AutoShape 43"/>
          <p:cNvSpPr>
            <a:spLocks noChangeArrowheads="1"/>
          </p:cNvSpPr>
          <p:nvPr/>
        </p:nvSpPr>
        <p:spPr bwMode="auto">
          <a:xfrm>
            <a:off x="3632200" y="4508500"/>
            <a:ext cx="1762125" cy="536575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>
                <a:latin typeface="Arial" charset="0"/>
              </a:rPr>
              <a:t>PEMINJAMAN</a:t>
            </a:r>
          </a:p>
        </p:txBody>
      </p:sp>
      <p:sp>
        <p:nvSpPr>
          <p:cNvPr id="585772" name="AutoShape 44"/>
          <p:cNvSpPr>
            <a:spLocks noChangeArrowheads="1"/>
          </p:cNvSpPr>
          <p:nvPr/>
        </p:nvSpPr>
        <p:spPr bwMode="auto">
          <a:xfrm>
            <a:off x="3632200" y="5219700"/>
            <a:ext cx="1752600" cy="6858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>
                <a:latin typeface="Arial" charset="0"/>
              </a:rPr>
              <a:t>PENGEMBALIAN</a:t>
            </a:r>
          </a:p>
        </p:txBody>
      </p:sp>
      <p:cxnSp>
        <p:nvCxnSpPr>
          <p:cNvPr id="585773" name="AutoShape 45"/>
          <p:cNvCxnSpPr>
            <a:cxnSpLocks noChangeShapeType="1"/>
            <a:stCxn id="585769" idx="3"/>
            <a:endCxn id="585771" idx="1"/>
          </p:cNvCxnSpPr>
          <p:nvPr/>
        </p:nvCxnSpPr>
        <p:spPr bwMode="auto">
          <a:xfrm flipV="1">
            <a:off x="2889250" y="4776788"/>
            <a:ext cx="73342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5774" name="AutoShape 46"/>
          <p:cNvCxnSpPr>
            <a:cxnSpLocks noChangeShapeType="1"/>
            <a:stCxn id="585769" idx="3"/>
            <a:endCxn id="585772" idx="1"/>
          </p:cNvCxnSpPr>
          <p:nvPr/>
        </p:nvCxnSpPr>
        <p:spPr bwMode="auto">
          <a:xfrm>
            <a:off x="2889250" y="5092700"/>
            <a:ext cx="733425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5775" name="AutoShape 47"/>
          <p:cNvCxnSpPr>
            <a:cxnSpLocks noChangeShapeType="1"/>
            <a:stCxn id="585771" idx="3"/>
            <a:endCxn id="585770" idx="1"/>
          </p:cNvCxnSpPr>
          <p:nvPr/>
        </p:nvCxnSpPr>
        <p:spPr bwMode="auto">
          <a:xfrm>
            <a:off x="5403850" y="4776788"/>
            <a:ext cx="733425" cy="322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5776" name="AutoShape 48"/>
          <p:cNvCxnSpPr>
            <a:cxnSpLocks noChangeShapeType="1"/>
            <a:stCxn id="585770" idx="1"/>
            <a:endCxn id="585772" idx="3"/>
          </p:cNvCxnSpPr>
          <p:nvPr/>
        </p:nvCxnSpPr>
        <p:spPr bwMode="auto">
          <a:xfrm flipH="1">
            <a:off x="5394325" y="5099050"/>
            <a:ext cx="742950" cy="46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5777" name="Rectangle 49"/>
          <p:cNvSpPr>
            <a:spLocks noChangeArrowheads="1"/>
          </p:cNvSpPr>
          <p:nvPr/>
        </p:nvSpPr>
        <p:spPr bwMode="auto">
          <a:xfrm>
            <a:off x="3632200" y="4495800"/>
            <a:ext cx="1752600" cy="571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778" name="Rectangle 50"/>
          <p:cNvSpPr>
            <a:spLocks noChangeArrowheads="1"/>
          </p:cNvSpPr>
          <p:nvPr/>
        </p:nvSpPr>
        <p:spPr bwMode="auto">
          <a:xfrm>
            <a:off x="3632200" y="5207000"/>
            <a:ext cx="1739900" cy="71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779" name="Text Box 51"/>
          <p:cNvSpPr txBox="1">
            <a:spLocks noChangeArrowheads="1"/>
          </p:cNvSpPr>
          <p:nvPr/>
        </p:nvSpPr>
        <p:spPr bwMode="auto">
          <a:xfrm>
            <a:off x="2806700" y="47244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5780" name="Text Box 52"/>
          <p:cNvSpPr txBox="1">
            <a:spLocks noChangeArrowheads="1"/>
          </p:cNvSpPr>
          <p:nvPr/>
        </p:nvSpPr>
        <p:spPr bwMode="auto">
          <a:xfrm>
            <a:off x="2806700" y="51308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5781" name="Text Box 53"/>
          <p:cNvSpPr txBox="1">
            <a:spLocks noChangeArrowheads="1"/>
          </p:cNvSpPr>
          <p:nvPr/>
        </p:nvSpPr>
        <p:spPr bwMode="auto">
          <a:xfrm>
            <a:off x="3327400" y="45085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5782" name="Text Box 54"/>
          <p:cNvSpPr txBox="1">
            <a:spLocks noChangeArrowheads="1"/>
          </p:cNvSpPr>
          <p:nvPr/>
        </p:nvSpPr>
        <p:spPr bwMode="auto">
          <a:xfrm>
            <a:off x="3333750" y="54864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5783" name="Text Box 55"/>
          <p:cNvSpPr txBox="1">
            <a:spLocks noChangeArrowheads="1"/>
          </p:cNvSpPr>
          <p:nvPr/>
        </p:nvSpPr>
        <p:spPr bwMode="auto">
          <a:xfrm>
            <a:off x="5924550" y="47752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5784" name="Text Box 56"/>
          <p:cNvSpPr txBox="1">
            <a:spLocks noChangeArrowheads="1"/>
          </p:cNvSpPr>
          <p:nvPr/>
        </p:nvSpPr>
        <p:spPr bwMode="auto">
          <a:xfrm>
            <a:off x="5924550" y="51816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5785" name="Text Box 57"/>
          <p:cNvSpPr txBox="1">
            <a:spLocks noChangeArrowheads="1"/>
          </p:cNvSpPr>
          <p:nvPr/>
        </p:nvSpPr>
        <p:spPr bwMode="auto">
          <a:xfrm>
            <a:off x="5359400" y="45085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5786" name="Text Box 58"/>
          <p:cNvSpPr txBox="1">
            <a:spLocks noChangeArrowheads="1"/>
          </p:cNvSpPr>
          <p:nvPr/>
        </p:nvSpPr>
        <p:spPr bwMode="auto">
          <a:xfrm>
            <a:off x="5334000" y="55118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cxnSp>
        <p:nvCxnSpPr>
          <p:cNvPr id="585787" name="AutoShape 59"/>
          <p:cNvCxnSpPr>
            <a:cxnSpLocks noChangeShapeType="1"/>
            <a:stCxn id="585763" idx="4"/>
            <a:endCxn id="585769" idx="0"/>
          </p:cNvCxnSpPr>
          <p:nvPr/>
        </p:nvCxnSpPr>
        <p:spPr bwMode="auto">
          <a:xfrm flipH="1">
            <a:off x="2239963" y="4365625"/>
            <a:ext cx="7937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5788" name="AutoShape 60"/>
          <p:cNvCxnSpPr>
            <a:cxnSpLocks noChangeShapeType="1"/>
            <a:stCxn id="585789" idx="4"/>
            <a:endCxn id="585770" idx="0"/>
          </p:cNvCxnSpPr>
          <p:nvPr/>
        </p:nvCxnSpPr>
        <p:spPr bwMode="auto">
          <a:xfrm>
            <a:off x="6743700" y="4352925"/>
            <a:ext cx="12700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5789" name="Oval 61"/>
          <p:cNvSpPr>
            <a:spLocks noChangeArrowheads="1"/>
          </p:cNvSpPr>
          <p:nvPr/>
        </p:nvSpPr>
        <p:spPr bwMode="auto">
          <a:xfrm>
            <a:off x="6172200" y="3962400"/>
            <a:ext cx="1143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790" name="Text Box 62"/>
          <p:cNvSpPr txBox="1">
            <a:spLocks noChangeArrowheads="1"/>
          </p:cNvSpPr>
          <p:nvPr/>
        </p:nvSpPr>
        <p:spPr bwMode="auto">
          <a:xfrm>
            <a:off x="6261100" y="4013200"/>
            <a:ext cx="981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 u="sng">
                <a:latin typeface="Arial" charset="0"/>
              </a:rPr>
              <a:t>KodeBuku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3530-9C2C-405F-9976-953AB65B80D0}" type="slidenum">
              <a:rPr lang="en-US"/>
              <a:pPr/>
              <a:t>8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6755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19100" indent="-419100" eaLnBrk="1" hangingPunct="1">
              <a:spcBef>
                <a:spcPct val="20000"/>
              </a:spcBef>
              <a:buClr>
                <a:schemeClr val="tx1"/>
              </a:buClr>
              <a:buFont typeface="Webdings" pitchFamily="18" charset="2"/>
              <a:buNone/>
              <a:tabLst>
                <a:tab pos="2235200" algn="l"/>
              </a:tabLst>
            </a:pPr>
            <a:r>
              <a:rPr lang="en-US" sz="2200" b="1">
                <a:latin typeface="Arial" charset="0"/>
              </a:rPr>
              <a:t>5.  Lengkapi Atribut Entitas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  <a:tabLst>
                <a:tab pos="2235200" algn="l"/>
              </a:tabLst>
            </a:pPr>
            <a:r>
              <a:rPr lang="en-US" sz="2000">
                <a:latin typeface="Arial" charset="0"/>
              </a:rPr>
              <a:t>Lengkapi semua atribut untuk masing-masing entitas sesuai dengan kebutuhan data yang akan diolah.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  <a:tabLst>
                <a:tab pos="2235200" algn="l"/>
              </a:tabLst>
            </a:pPr>
            <a:r>
              <a:rPr lang="en-US" sz="2000">
                <a:latin typeface="Arial" charset="0"/>
              </a:rPr>
              <a:t>Sebagai catatan, untuk entitas yang memiliki kardinalitas N pasti akan memuat primary key entitas lawannya yang berfungsi sebagai penghubung yang disebut dengan foreign key. Untuk memudahkan mengenalinya pada contoh kasus, foreign key diberi garis bawah ganda (</a:t>
            </a:r>
            <a:r>
              <a:rPr lang="en-US" sz="2000" baseline="-25000">
                <a:latin typeface="Arial" charset="0"/>
              </a:rPr>
              <a:t>=</a:t>
            </a:r>
            <a:r>
              <a:rPr lang="en-US" sz="2000">
                <a:latin typeface="Arial" charset="0"/>
              </a:rPr>
              <a:t>).</a:t>
            </a:r>
          </a:p>
          <a:p>
            <a:pPr marL="742950" lvl="1" indent="-39846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¨"/>
              <a:tabLst>
                <a:tab pos="2235200" algn="l"/>
              </a:tabLst>
            </a:pPr>
            <a:r>
              <a:rPr lang="en-US" sz="2000">
                <a:latin typeface="Arial" charset="0"/>
              </a:rPr>
              <a:t>Daftar atribut untuk masing-masing entitas pada contoh kasus adalah sebagai berikut:</a:t>
            </a:r>
          </a:p>
          <a:p>
            <a:pPr marL="1027113" lvl="2" indent="-282575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"/>
              <a:tabLst>
                <a:tab pos="2235200" algn="l"/>
              </a:tabLst>
            </a:pPr>
            <a:r>
              <a:rPr lang="en-US">
                <a:latin typeface="Arial" charset="0"/>
              </a:rPr>
              <a:t>ANGGOTA	: (</a:t>
            </a:r>
            <a:r>
              <a:rPr lang="en-US" u="sng">
                <a:latin typeface="Arial" charset="0"/>
              </a:rPr>
              <a:t>NoAng</a:t>
            </a:r>
            <a:r>
              <a:rPr lang="en-US">
                <a:latin typeface="Arial" charset="0"/>
              </a:rPr>
              <a:t>, NoMhs, Nama, Alamat)</a:t>
            </a:r>
          </a:p>
          <a:p>
            <a:pPr marL="1027113" lvl="2" indent="-282575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"/>
              <a:tabLst>
                <a:tab pos="2235200" algn="l"/>
              </a:tabLst>
            </a:pPr>
            <a:r>
              <a:rPr lang="en-US">
                <a:latin typeface="Arial" charset="0"/>
              </a:rPr>
              <a:t>BUKU	: (</a:t>
            </a:r>
            <a:r>
              <a:rPr lang="en-US" u="sng">
                <a:latin typeface="Arial" charset="0"/>
              </a:rPr>
              <a:t>KodeBuku</a:t>
            </a:r>
            <a:r>
              <a:rPr lang="en-US">
                <a:latin typeface="Arial" charset="0"/>
              </a:rPr>
              <a:t>, Pengarang, Judul, Penerbit, Tahun, Stok)</a:t>
            </a:r>
          </a:p>
          <a:p>
            <a:pPr marL="1027113" lvl="2" indent="-282575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"/>
              <a:tabLst>
                <a:tab pos="2235200" algn="l"/>
              </a:tabLst>
            </a:pPr>
            <a:r>
              <a:rPr lang="en-US">
                <a:latin typeface="Arial" charset="0"/>
              </a:rPr>
              <a:t>PEMINJAMAN      : (</a:t>
            </a:r>
            <a:r>
              <a:rPr lang="en-US" u="sng">
                <a:latin typeface="Arial" charset="0"/>
              </a:rPr>
              <a:t>NoAng</a:t>
            </a:r>
            <a:r>
              <a:rPr lang="en-US">
                <a:latin typeface="Arial" charset="0"/>
              </a:rPr>
              <a:t>, </a:t>
            </a:r>
            <a:r>
              <a:rPr lang="en-US" u="sng">
                <a:latin typeface="Arial" charset="0"/>
              </a:rPr>
              <a:t>KodeBuku</a:t>
            </a:r>
            <a:r>
              <a:rPr lang="en-US">
                <a:latin typeface="Arial" charset="0"/>
              </a:rPr>
              <a:t>, TglPinjam, Petugas)</a:t>
            </a:r>
          </a:p>
          <a:p>
            <a:pPr marL="1027113" lvl="2" indent="-282575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"/>
              <a:tabLst>
                <a:tab pos="2235200" algn="l"/>
              </a:tabLst>
            </a:pPr>
            <a:r>
              <a:rPr lang="en-US">
                <a:latin typeface="Arial" charset="0"/>
              </a:rPr>
              <a:t>PENGEMBALIAN : (</a:t>
            </a:r>
            <a:r>
              <a:rPr lang="en-US" u="sng">
                <a:latin typeface="Arial" charset="0"/>
              </a:rPr>
              <a:t>NoAng</a:t>
            </a:r>
            <a:r>
              <a:rPr lang="en-US">
                <a:latin typeface="Arial" charset="0"/>
              </a:rPr>
              <a:t>, </a:t>
            </a:r>
            <a:r>
              <a:rPr lang="en-US" u="sng">
                <a:latin typeface="Arial" charset="0"/>
              </a:rPr>
              <a:t>KodeBuku</a:t>
            </a:r>
            <a:r>
              <a:rPr lang="en-US">
                <a:latin typeface="Arial" charset="0"/>
              </a:rPr>
              <a:t>, TglKembali, Petugas)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04F2-2E2E-4458-A7AE-A6A545A114C1}" type="slidenum">
              <a:rPr lang="en-US"/>
              <a:pPr/>
              <a:t>9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914400" y="3546475"/>
            <a:ext cx="127952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ANGGOTA</a:t>
            </a:r>
          </a:p>
        </p:txBody>
      </p:sp>
      <p:sp>
        <p:nvSpPr>
          <p:cNvPr id="587784" name="AutoShape 8"/>
          <p:cNvSpPr>
            <a:spLocks noChangeArrowheads="1"/>
          </p:cNvSpPr>
          <p:nvPr/>
        </p:nvSpPr>
        <p:spPr bwMode="auto">
          <a:xfrm>
            <a:off x="3784600" y="2924175"/>
            <a:ext cx="1762125" cy="536575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>
                <a:latin typeface="Arial" charset="0"/>
              </a:rPr>
              <a:t>PEMINJAMAN</a:t>
            </a:r>
          </a:p>
        </p:txBody>
      </p:sp>
      <p:sp>
        <p:nvSpPr>
          <p:cNvPr id="587785" name="AutoShape 9"/>
          <p:cNvSpPr>
            <a:spLocks noChangeArrowheads="1"/>
          </p:cNvSpPr>
          <p:nvPr/>
        </p:nvSpPr>
        <p:spPr bwMode="auto">
          <a:xfrm>
            <a:off x="3784600" y="3952875"/>
            <a:ext cx="1752600" cy="685800"/>
          </a:xfrm>
          <a:prstGeom prst="diamond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>
                <a:latin typeface="Arial" charset="0"/>
              </a:rPr>
              <a:t>PENGEMBALIAN</a:t>
            </a:r>
          </a:p>
        </p:txBody>
      </p:sp>
      <p:cxnSp>
        <p:nvCxnSpPr>
          <p:cNvPr id="587786" name="AutoShape 10"/>
          <p:cNvCxnSpPr>
            <a:cxnSpLocks noChangeShapeType="1"/>
            <a:stCxn id="587782" idx="3"/>
            <a:endCxn id="587784" idx="1"/>
          </p:cNvCxnSpPr>
          <p:nvPr/>
        </p:nvCxnSpPr>
        <p:spPr bwMode="auto">
          <a:xfrm flipV="1">
            <a:off x="2203450" y="3192463"/>
            <a:ext cx="1571625" cy="5318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787" name="AutoShape 11"/>
          <p:cNvCxnSpPr>
            <a:cxnSpLocks noChangeShapeType="1"/>
            <a:stCxn id="587782" idx="3"/>
            <a:endCxn id="587785" idx="1"/>
          </p:cNvCxnSpPr>
          <p:nvPr/>
        </p:nvCxnSpPr>
        <p:spPr bwMode="auto">
          <a:xfrm>
            <a:off x="2203450" y="3724275"/>
            <a:ext cx="157162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788" name="AutoShape 12"/>
          <p:cNvCxnSpPr>
            <a:cxnSpLocks noChangeShapeType="1"/>
            <a:stCxn id="587784" idx="3"/>
            <a:endCxn id="587816" idx="1"/>
          </p:cNvCxnSpPr>
          <p:nvPr/>
        </p:nvCxnSpPr>
        <p:spPr bwMode="auto">
          <a:xfrm>
            <a:off x="5556250" y="3192463"/>
            <a:ext cx="1482725" cy="5000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789" name="AutoShape 13"/>
          <p:cNvCxnSpPr>
            <a:cxnSpLocks noChangeShapeType="1"/>
            <a:stCxn id="587816" idx="1"/>
            <a:endCxn id="587785" idx="3"/>
          </p:cNvCxnSpPr>
          <p:nvPr/>
        </p:nvCxnSpPr>
        <p:spPr bwMode="auto">
          <a:xfrm flipH="1">
            <a:off x="5546725" y="3692525"/>
            <a:ext cx="1492250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790" name="Rectangle 14"/>
          <p:cNvSpPr>
            <a:spLocks noChangeArrowheads="1"/>
          </p:cNvSpPr>
          <p:nvPr/>
        </p:nvSpPr>
        <p:spPr bwMode="auto">
          <a:xfrm>
            <a:off x="3784600" y="2911475"/>
            <a:ext cx="1752600" cy="571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91" name="Rectangle 15"/>
          <p:cNvSpPr>
            <a:spLocks noChangeArrowheads="1"/>
          </p:cNvSpPr>
          <p:nvPr/>
        </p:nvSpPr>
        <p:spPr bwMode="auto">
          <a:xfrm>
            <a:off x="3784600" y="3940175"/>
            <a:ext cx="1739900" cy="71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92" name="Text Box 16"/>
          <p:cNvSpPr txBox="1">
            <a:spLocks noChangeArrowheads="1"/>
          </p:cNvSpPr>
          <p:nvPr/>
        </p:nvSpPr>
        <p:spPr bwMode="auto">
          <a:xfrm>
            <a:off x="2120900" y="3355975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7793" name="Text Box 17"/>
          <p:cNvSpPr txBox="1">
            <a:spLocks noChangeArrowheads="1"/>
          </p:cNvSpPr>
          <p:nvPr/>
        </p:nvSpPr>
        <p:spPr bwMode="auto">
          <a:xfrm>
            <a:off x="2120900" y="3762375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7794" name="Text Box 18"/>
          <p:cNvSpPr txBox="1">
            <a:spLocks noChangeArrowheads="1"/>
          </p:cNvSpPr>
          <p:nvPr/>
        </p:nvSpPr>
        <p:spPr bwMode="auto">
          <a:xfrm>
            <a:off x="3479800" y="2924175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7795" name="Text Box 19"/>
          <p:cNvSpPr txBox="1">
            <a:spLocks noChangeArrowheads="1"/>
          </p:cNvSpPr>
          <p:nvPr/>
        </p:nvSpPr>
        <p:spPr bwMode="auto">
          <a:xfrm>
            <a:off x="3486150" y="4219575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7796" name="Text Box 20"/>
          <p:cNvSpPr txBox="1">
            <a:spLocks noChangeArrowheads="1"/>
          </p:cNvSpPr>
          <p:nvPr/>
        </p:nvSpPr>
        <p:spPr bwMode="auto">
          <a:xfrm>
            <a:off x="6772275" y="3368675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7797" name="Text Box 21"/>
          <p:cNvSpPr txBox="1">
            <a:spLocks noChangeArrowheads="1"/>
          </p:cNvSpPr>
          <p:nvPr/>
        </p:nvSpPr>
        <p:spPr bwMode="auto">
          <a:xfrm>
            <a:off x="6772275" y="3813175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587798" name="Text Box 22"/>
          <p:cNvSpPr txBox="1">
            <a:spLocks noChangeArrowheads="1"/>
          </p:cNvSpPr>
          <p:nvPr/>
        </p:nvSpPr>
        <p:spPr bwMode="auto">
          <a:xfrm>
            <a:off x="5511800" y="2924175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7799" name="Text Box 23"/>
          <p:cNvSpPr txBox="1">
            <a:spLocks noChangeArrowheads="1"/>
          </p:cNvSpPr>
          <p:nvPr/>
        </p:nvSpPr>
        <p:spPr bwMode="auto">
          <a:xfrm>
            <a:off x="5486400" y="4244975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587804" name="Oval 28"/>
          <p:cNvSpPr>
            <a:spLocks noChangeArrowheads="1"/>
          </p:cNvSpPr>
          <p:nvPr/>
        </p:nvSpPr>
        <p:spPr bwMode="auto">
          <a:xfrm>
            <a:off x="495300" y="26066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05" name="Text Box 29"/>
          <p:cNvSpPr txBox="1">
            <a:spLocks noChangeArrowheads="1"/>
          </p:cNvSpPr>
          <p:nvPr/>
        </p:nvSpPr>
        <p:spPr bwMode="auto">
          <a:xfrm>
            <a:off x="533400" y="26701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 u="sng">
                <a:latin typeface="Arial" charset="0"/>
              </a:rPr>
              <a:t>NoAn</a:t>
            </a:r>
            <a:r>
              <a:rPr lang="en-US" sz="1400">
                <a:latin typeface="Arial" charset="0"/>
              </a:rPr>
              <a:t>g</a:t>
            </a:r>
          </a:p>
        </p:txBody>
      </p:sp>
      <p:sp>
        <p:nvSpPr>
          <p:cNvPr id="587806" name="Oval 30"/>
          <p:cNvSpPr>
            <a:spLocks noChangeArrowheads="1"/>
          </p:cNvSpPr>
          <p:nvPr/>
        </p:nvSpPr>
        <p:spPr bwMode="auto">
          <a:xfrm>
            <a:off x="952500" y="21494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07" name="Text Box 31"/>
          <p:cNvSpPr txBox="1">
            <a:spLocks noChangeArrowheads="1"/>
          </p:cNvSpPr>
          <p:nvPr/>
        </p:nvSpPr>
        <p:spPr bwMode="auto">
          <a:xfrm>
            <a:off x="990600" y="22129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NoMhs</a:t>
            </a:r>
          </a:p>
        </p:txBody>
      </p:sp>
      <p:sp>
        <p:nvSpPr>
          <p:cNvPr id="587808" name="Oval 32"/>
          <p:cNvSpPr>
            <a:spLocks noChangeArrowheads="1"/>
          </p:cNvSpPr>
          <p:nvPr/>
        </p:nvSpPr>
        <p:spPr bwMode="auto">
          <a:xfrm>
            <a:off x="1524000" y="2517775"/>
            <a:ext cx="8382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09" name="Text Box 33"/>
          <p:cNvSpPr txBox="1">
            <a:spLocks noChangeArrowheads="1"/>
          </p:cNvSpPr>
          <p:nvPr/>
        </p:nvSpPr>
        <p:spPr bwMode="auto">
          <a:xfrm>
            <a:off x="1536700" y="25812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Nama</a:t>
            </a:r>
          </a:p>
        </p:txBody>
      </p:sp>
      <p:sp>
        <p:nvSpPr>
          <p:cNvPr id="587810" name="Oval 34"/>
          <p:cNvSpPr>
            <a:spLocks noChangeArrowheads="1"/>
          </p:cNvSpPr>
          <p:nvPr/>
        </p:nvSpPr>
        <p:spPr bwMode="auto">
          <a:xfrm>
            <a:off x="2209800" y="22129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11" name="Text Box 35"/>
          <p:cNvSpPr txBox="1">
            <a:spLocks noChangeArrowheads="1"/>
          </p:cNvSpPr>
          <p:nvPr/>
        </p:nvSpPr>
        <p:spPr bwMode="auto">
          <a:xfrm>
            <a:off x="2286000" y="22764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Alamat</a:t>
            </a:r>
          </a:p>
        </p:txBody>
      </p:sp>
      <p:cxnSp>
        <p:nvCxnSpPr>
          <p:cNvPr id="587812" name="AutoShape 36"/>
          <p:cNvCxnSpPr>
            <a:cxnSpLocks noChangeShapeType="1"/>
            <a:stCxn id="587782" idx="0"/>
            <a:endCxn id="587804" idx="4"/>
          </p:cNvCxnSpPr>
          <p:nvPr/>
        </p:nvCxnSpPr>
        <p:spPr bwMode="auto">
          <a:xfrm flipH="1" flipV="1">
            <a:off x="952500" y="2997200"/>
            <a:ext cx="601663" cy="539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13" name="AutoShape 37"/>
          <p:cNvCxnSpPr>
            <a:cxnSpLocks noChangeShapeType="1"/>
            <a:stCxn id="587782" idx="0"/>
            <a:endCxn id="587806" idx="4"/>
          </p:cNvCxnSpPr>
          <p:nvPr/>
        </p:nvCxnSpPr>
        <p:spPr bwMode="auto">
          <a:xfrm flipH="1" flipV="1">
            <a:off x="1409700" y="2540000"/>
            <a:ext cx="144463" cy="996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14" name="AutoShape 38"/>
          <p:cNvCxnSpPr>
            <a:cxnSpLocks noChangeShapeType="1"/>
            <a:stCxn id="587782" idx="0"/>
            <a:endCxn id="587808" idx="4"/>
          </p:cNvCxnSpPr>
          <p:nvPr/>
        </p:nvCxnSpPr>
        <p:spPr bwMode="auto">
          <a:xfrm flipV="1">
            <a:off x="1554163" y="2908300"/>
            <a:ext cx="388937" cy="628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15" name="AutoShape 39"/>
          <p:cNvCxnSpPr>
            <a:cxnSpLocks noChangeShapeType="1"/>
            <a:stCxn id="587782" idx="0"/>
            <a:endCxn id="587810" idx="4"/>
          </p:cNvCxnSpPr>
          <p:nvPr/>
        </p:nvCxnSpPr>
        <p:spPr bwMode="auto">
          <a:xfrm flipV="1">
            <a:off x="1554163" y="2603500"/>
            <a:ext cx="1112837" cy="933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16" name="Text Box 40"/>
          <p:cNvSpPr txBox="1">
            <a:spLocks noChangeArrowheads="1"/>
          </p:cNvSpPr>
          <p:nvPr/>
        </p:nvSpPr>
        <p:spPr bwMode="auto">
          <a:xfrm>
            <a:off x="7048500" y="3508375"/>
            <a:ext cx="1219200" cy="366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sz="1600"/>
              <a:t>BUKU</a:t>
            </a:r>
          </a:p>
        </p:txBody>
      </p:sp>
      <p:sp>
        <p:nvSpPr>
          <p:cNvPr id="587817" name="Oval 41"/>
          <p:cNvSpPr>
            <a:spLocks noChangeArrowheads="1"/>
          </p:cNvSpPr>
          <p:nvPr/>
        </p:nvSpPr>
        <p:spPr bwMode="auto">
          <a:xfrm>
            <a:off x="6172200" y="2568575"/>
            <a:ext cx="10668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18" name="Text Box 42"/>
          <p:cNvSpPr txBox="1">
            <a:spLocks noChangeArrowheads="1"/>
          </p:cNvSpPr>
          <p:nvPr/>
        </p:nvSpPr>
        <p:spPr bwMode="auto">
          <a:xfrm>
            <a:off x="6286500" y="26701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 u="sng">
                <a:latin typeface="Arial" charset="0"/>
              </a:rPr>
              <a:t>KodeBuku</a:t>
            </a:r>
          </a:p>
        </p:txBody>
      </p:sp>
      <p:sp>
        <p:nvSpPr>
          <p:cNvPr id="587819" name="Oval 43"/>
          <p:cNvSpPr>
            <a:spLocks noChangeArrowheads="1"/>
          </p:cNvSpPr>
          <p:nvPr/>
        </p:nvSpPr>
        <p:spPr bwMode="auto">
          <a:xfrm>
            <a:off x="6461125" y="2082800"/>
            <a:ext cx="762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20" name="Text Box 44"/>
          <p:cNvSpPr txBox="1">
            <a:spLocks noChangeArrowheads="1"/>
          </p:cNvSpPr>
          <p:nvPr/>
        </p:nvSpPr>
        <p:spPr bwMode="auto">
          <a:xfrm>
            <a:off x="6604000" y="2174875"/>
            <a:ext cx="457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Judul</a:t>
            </a:r>
          </a:p>
        </p:txBody>
      </p:sp>
      <p:sp>
        <p:nvSpPr>
          <p:cNvPr id="587821" name="Oval 45"/>
          <p:cNvSpPr>
            <a:spLocks noChangeArrowheads="1"/>
          </p:cNvSpPr>
          <p:nvPr/>
        </p:nvSpPr>
        <p:spPr bwMode="auto">
          <a:xfrm>
            <a:off x="7305675" y="2162175"/>
            <a:ext cx="1143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22" name="Text Box 46"/>
          <p:cNvSpPr txBox="1">
            <a:spLocks noChangeArrowheads="1"/>
          </p:cNvSpPr>
          <p:nvPr/>
        </p:nvSpPr>
        <p:spPr bwMode="auto">
          <a:xfrm>
            <a:off x="7429500" y="2212975"/>
            <a:ext cx="930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Pengarang</a:t>
            </a:r>
          </a:p>
        </p:txBody>
      </p:sp>
      <p:sp>
        <p:nvSpPr>
          <p:cNvPr id="587823" name="Oval 47"/>
          <p:cNvSpPr>
            <a:spLocks noChangeArrowheads="1"/>
          </p:cNvSpPr>
          <p:nvPr/>
        </p:nvSpPr>
        <p:spPr bwMode="auto">
          <a:xfrm>
            <a:off x="7886700" y="26066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24" name="Text Box 48"/>
          <p:cNvSpPr txBox="1">
            <a:spLocks noChangeArrowheads="1"/>
          </p:cNvSpPr>
          <p:nvPr/>
        </p:nvSpPr>
        <p:spPr bwMode="auto">
          <a:xfrm>
            <a:off x="7962900" y="26701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Penerbit</a:t>
            </a:r>
          </a:p>
        </p:txBody>
      </p:sp>
      <p:sp>
        <p:nvSpPr>
          <p:cNvPr id="587825" name="Oval 49"/>
          <p:cNvSpPr>
            <a:spLocks noChangeArrowheads="1"/>
          </p:cNvSpPr>
          <p:nvPr/>
        </p:nvSpPr>
        <p:spPr bwMode="auto">
          <a:xfrm>
            <a:off x="6651625" y="44354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26" name="Text Box 50"/>
          <p:cNvSpPr txBox="1">
            <a:spLocks noChangeArrowheads="1"/>
          </p:cNvSpPr>
          <p:nvPr/>
        </p:nvSpPr>
        <p:spPr bwMode="auto">
          <a:xfrm>
            <a:off x="6667500" y="44989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Tahun</a:t>
            </a:r>
          </a:p>
        </p:txBody>
      </p:sp>
      <p:sp>
        <p:nvSpPr>
          <p:cNvPr id="587827" name="Oval 51"/>
          <p:cNvSpPr>
            <a:spLocks noChangeArrowheads="1"/>
          </p:cNvSpPr>
          <p:nvPr/>
        </p:nvSpPr>
        <p:spPr bwMode="auto">
          <a:xfrm>
            <a:off x="7642225" y="44227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28" name="Text Box 52"/>
          <p:cNvSpPr txBox="1">
            <a:spLocks noChangeArrowheads="1"/>
          </p:cNvSpPr>
          <p:nvPr/>
        </p:nvSpPr>
        <p:spPr bwMode="auto">
          <a:xfrm>
            <a:off x="7658100" y="44989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Stok</a:t>
            </a:r>
          </a:p>
        </p:txBody>
      </p:sp>
      <p:cxnSp>
        <p:nvCxnSpPr>
          <p:cNvPr id="587829" name="AutoShape 53"/>
          <p:cNvCxnSpPr>
            <a:cxnSpLocks noChangeShapeType="1"/>
            <a:stCxn id="587816" idx="0"/>
            <a:endCxn id="587817" idx="4"/>
          </p:cNvCxnSpPr>
          <p:nvPr/>
        </p:nvCxnSpPr>
        <p:spPr bwMode="auto">
          <a:xfrm flipH="1" flipV="1">
            <a:off x="6705600" y="3035300"/>
            <a:ext cx="952500" cy="46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30" name="AutoShape 54"/>
          <p:cNvCxnSpPr>
            <a:cxnSpLocks noChangeShapeType="1"/>
            <a:stCxn id="587816" idx="0"/>
            <a:endCxn id="587819" idx="5"/>
          </p:cNvCxnSpPr>
          <p:nvPr/>
        </p:nvCxnSpPr>
        <p:spPr bwMode="auto">
          <a:xfrm flipH="1" flipV="1">
            <a:off x="7112000" y="2417763"/>
            <a:ext cx="546100" cy="1081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31" name="AutoShape 55"/>
          <p:cNvCxnSpPr>
            <a:cxnSpLocks noChangeShapeType="1"/>
            <a:stCxn id="587816" idx="0"/>
            <a:endCxn id="587821" idx="4"/>
          </p:cNvCxnSpPr>
          <p:nvPr/>
        </p:nvCxnSpPr>
        <p:spPr bwMode="auto">
          <a:xfrm flipV="1">
            <a:off x="7658100" y="2552700"/>
            <a:ext cx="219075" cy="946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32" name="AutoShape 56"/>
          <p:cNvCxnSpPr>
            <a:cxnSpLocks noChangeShapeType="1"/>
            <a:stCxn id="587816" idx="0"/>
            <a:endCxn id="587823" idx="3"/>
          </p:cNvCxnSpPr>
          <p:nvPr/>
        </p:nvCxnSpPr>
        <p:spPr bwMode="auto">
          <a:xfrm flipV="1">
            <a:off x="7658100" y="2941638"/>
            <a:ext cx="361950" cy="5572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33" name="AutoShape 57"/>
          <p:cNvCxnSpPr>
            <a:cxnSpLocks noChangeShapeType="1"/>
            <a:stCxn id="587816" idx="2"/>
            <a:endCxn id="587825" idx="0"/>
          </p:cNvCxnSpPr>
          <p:nvPr/>
        </p:nvCxnSpPr>
        <p:spPr bwMode="auto">
          <a:xfrm flipH="1">
            <a:off x="7108825" y="3884613"/>
            <a:ext cx="549275" cy="541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7834" name="AutoShape 58"/>
          <p:cNvCxnSpPr>
            <a:cxnSpLocks noChangeShapeType="1"/>
            <a:stCxn id="587816" idx="2"/>
            <a:endCxn id="587827" idx="0"/>
          </p:cNvCxnSpPr>
          <p:nvPr/>
        </p:nvCxnSpPr>
        <p:spPr bwMode="auto">
          <a:xfrm>
            <a:off x="7658100" y="3884613"/>
            <a:ext cx="441325" cy="528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35" name="Oval 59"/>
          <p:cNvSpPr>
            <a:spLocks noChangeArrowheads="1"/>
          </p:cNvSpPr>
          <p:nvPr/>
        </p:nvSpPr>
        <p:spPr bwMode="auto">
          <a:xfrm>
            <a:off x="3340100" y="2200275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36" name="Text Box 60"/>
          <p:cNvSpPr txBox="1">
            <a:spLocks noChangeArrowheads="1"/>
          </p:cNvSpPr>
          <p:nvPr/>
        </p:nvSpPr>
        <p:spPr bwMode="auto">
          <a:xfrm>
            <a:off x="3378200" y="22637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NoAng</a:t>
            </a:r>
          </a:p>
        </p:txBody>
      </p:sp>
      <p:cxnSp>
        <p:nvCxnSpPr>
          <p:cNvPr id="587837" name="AutoShape 61"/>
          <p:cNvCxnSpPr>
            <a:cxnSpLocks noChangeShapeType="1"/>
            <a:stCxn id="587790" idx="0"/>
            <a:endCxn id="587835" idx="4"/>
          </p:cNvCxnSpPr>
          <p:nvPr/>
        </p:nvCxnSpPr>
        <p:spPr bwMode="auto">
          <a:xfrm flipH="1" flipV="1">
            <a:off x="3797300" y="2590800"/>
            <a:ext cx="863600" cy="311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38" name="Line 62"/>
          <p:cNvSpPr>
            <a:spLocks noChangeShapeType="1"/>
          </p:cNvSpPr>
          <p:nvPr/>
        </p:nvSpPr>
        <p:spPr bwMode="auto">
          <a:xfrm>
            <a:off x="3517900" y="2482850"/>
            <a:ext cx="533400" cy="0"/>
          </a:xfrm>
          <a:prstGeom prst="line">
            <a:avLst/>
          </a:prstGeom>
          <a:noFill/>
          <a:ln w="3175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7839" name="Oval 63"/>
          <p:cNvSpPr>
            <a:spLocks noChangeArrowheads="1"/>
          </p:cNvSpPr>
          <p:nvPr/>
        </p:nvSpPr>
        <p:spPr bwMode="auto">
          <a:xfrm>
            <a:off x="4406900" y="2136775"/>
            <a:ext cx="9144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40" name="Text Box 64"/>
          <p:cNvSpPr txBox="1">
            <a:spLocks noChangeArrowheads="1"/>
          </p:cNvSpPr>
          <p:nvPr/>
        </p:nvSpPr>
        <p:spPr bwMode="auto">
          <a:xfrm>
            <a:off x="4445000" y="22256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KodeBuku</a:t>
            </a:r>
          </a:p>
        </p:txBody>
      </p:sp>
      <p:cxnSp>
        <p:nvCxnSpPr>
          <p:cNvPr id="587841" name="AutoShape 65"/>
          <p:cNvCxnSpPr>
            <a:cxnSpLocks noChangeShapeType="1"/>
            <a:stCxn id="587790" idx="0"/>
            <a:endCxn id="587839" idx="4"/>
          </p:cNvCxnSpPr>
          <p:nvPr/>
        </p:nvCxnSpPr>
        <p:spPr bwMode="auto">
          <a:xfrm flipV="1">
            <a:off x="4660900" y="2603500"/>
            <a:ext cx="203200" cy="298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42" name="Line 66"/>
          <p:cNvSpPr>
            <a:spLocks noChangeShapeType="1"/>
          </p:cNvSpPr>
          <p:nvPr/>
        </p:nvSpPr>
        <p:spPr bwMode="auto">
          <a:xfrm>
            <a:off x="4483100" y="2441575"/>
            <a:ext cx="762000" cy="0"/>
          </a:xfrm>
          <a:prstGeom prst="line">
            <a:avLst/>
          </a:prstGeom>
          <a:noFill/>
          <a:ln w="3175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7843" name="Oval 67"/>
          <p:cNvSpPr>
            <a:spLocks noChangeArrowheads="1"/>
          </p:cNvSpPr>
          <p:nvPr/>
        </p:nvSpPr>
        <p:spPr bwMode="auto">
          <a:xfrm>
            <a:off x="3619500" y="1676400"/>
            <a:ext cx="10668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44" name="Text Box 68"/>
          <p:cNvSpPr txBox="1">
            <a:spLocks noChangeArrowheads="1"/>
          </p:cNvSpPr>
          <p:nvPr/>
        </p:nvSpPr>
        <p:spPr bwMode="auto">
          <a:xfrm>
            <a:off x="3733800" y="1778000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TglPinjam</a:t>
            </a:r>
            <a:endParaRPr lang="en-US"/>
          </a:p>
        </p:txBody>
      </p:sp>
      <p:cxnSp>
        <p:nvCxnSpPr>
          <p:cNvPr id="587845" name="AutoShape 69"/>
          <p:cNvCxnSpPr>
            <a:cxnSpLocks noChangeShapeType="1"/>
            <a:stCxn id="587790" idx="0"/>
            <a:endCxn id="587843" idx="4"/>
          </p:cNvCxnSpPr>
          <p:nvPr/>
        </p:nvCxnSpPr>
        <p:spPr bwMode="auto">
          <a:xfrm flipH="1" flipV="1">
            <a:off x="4152900" y="2143125"/>
            <a:ext cx="508000" cy="758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46" name="Oval 70"/>
          <p:cNvSpPr>
            <a:spLocks noChangeArrowheads="1"/>
          </p:cNvSpPr>
          <p:nvPr/>
        </p:nvSpPr>
        <p:spPr bwMode="auto">
          <a:xfrm>
            <a:off x="3276600" y="5067300"/>
            <a:ext cx="9144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47" name="Text Box 71"/>
          <p:cNvSpPr txBox="1">
            <a:spLocks noChangeArrowheads="1"/>
          </p:cNvSpPr>
          <p:nvPr/>
        </p:nvSpPr>
        <p:spPr bwMode="auto">
          <a:xfrm>
            <a:off x="3314700" y="5130800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NoAng</a:t>
            </a:r>
          </a:p>
        </p:txBody>
      </p:sp>
      <p:cxnSp>
        <p:nvCxnSpPr>
          <p:cNvPr id="587848" name="AutoShape 72"/>
          <p:cNvCxnSpPr>
            <a:cxnSpLocks noChangeShapeType="1"/>
            <a:stCxn id="587791" idx="2"/>
            <a:endCxn id="587846" idx="0"/>
          </p:cNvCxnSpPr>
          <p:nvPr/>
        </p:nvCxnSpPr>
        <p:spPr bwMode="auto">
          <a:xfrm flipH="1">
            <a:off x="3733800" y="4660900"/>
            <a:ext cx="920750" cy="396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49" name="Line 73"/>
          <p:cNvSpPr>
            <a:spLocks noChangeShapeType="1"/>
          </p:cNvSpPr>
          <p:nvPr/>
        </p:nvSpPr>
        <p:spPr bwMode="auto">
          <a:xfrm>
            <a:off x="3454400" y="5349875"/>
            <a:ext cx="533400" cy="0"/>
          </a:xfrm>
          <a:prstGeom prst="line">
            <a:avLst/>
          </a:prstGeom>
          <a:noFill/>
          <a:ln w="3175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7850" name="Oval 74"/>
          <p:cNvSpPr>
            <a:spLocks noChangeArrowheads="1"/>
          </p:cNvSpPr>
          <p:nvPr/>
        </p:nvSpPr>
        <p:spPr bwMode="auto">
          <a:xfrm>
            <a:off x="4343400" y="5032375"/>
            <a:ext cx="10668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51" name="Text Box 75"/>
          <p:cNvSpPr txBox="1">
            <a:spLocks noChangeArrowheads="1"/>
          </p:cNvSpPr>
          <p:nvPr/>
        </p:nvSpPr>
        <p:spPr bwMode="auto">
          <a:xfrm>
            <a:off x="4457700" y="51085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KodeBuku</a:t>
            </a:r>
          </a:p>
        </p:txBody>
      </p:sp>
      <p:cxnSp>
        <p:nvCxnSpPr>
          <p:cNvPr id="587852" name="AutoShape 76"/>
          <p:cNvCxnSpPr>
            <a:cxnSpLocks noChangeShapeType="1"/>
            <a:stCxn id="587850" idx="0"/>
            <a:endCxn id="587791" idx="2"/>
          </p:cNvCxnSpPr>
          <p:nvPr/>
        </p:nvCxnSpPr>
        <p:spPr bwMode="auto">
          <a:xfrm flipH="1" flipV="1">
            <a:off x="4654550" y="4660900"/>
            <a:ext cx="2222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53" name="Line 77"/>
          <p:cNvSpPr>
            <a:spLocks noChangeShapeType="1"/>
          </p:cNvSpPr>
          <p:nvPr/>
        </p:nvSpPr>
        <p:spPr bwMode="auto">
          <a:xfrm>
            <a:off x="4495800" y="5324475"/>
            <a:ext cx="762000" cy="0"/>
          </a:xfrm>
          <a:prstGeom prst="line">
            <a:avLst/>
          </a:prstGeom>
          <a:noFill/>
          <a:ln w="3175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7854" name="Oval 78"/>
          <p:cNvSpPr>
            <a:spLocks noChangeArrowheads="1"/>
          </p:cNvSpPr>
          <p:nvPr/>
        </p:nvSpPr>
        <p:spPr bwMode="auto">
          <a:xfrm>
            <a:off x="3581400" y="5489575"/>
            <a:ext cx="10668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55" name="Text Box 79"/>
          <p:cNvSpPr txBox="1">
            <a:spLocks noChangeArrowheads="1"/>
          </p:cNvSpPr>
          <p:nvPr/>
        </p:nvSpPr>
        <p:spPr bwMode="auto">
          <a:xfrm>
            <a:off x="3657600" y="5591175"/>
            <a:ext cx="939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TglKembali</a:t>
            </a:r>
            <a:endParaRPr lang="en-US"/>
          </a:p>
        </p:txBody>
      </p:sp>
      <p:cxnSp>
        <p:nvCxnSpPr>
          <p:cNvPr id="587856" name="AutoShape 80"/>
          <p:cNvCxnSpPr>
            <a:cxnSpLocks noChangeShapeType="1"/>
            <a:stCxn id="587854" idx="0"/>
            <a:endCxn id="587791" idx="2"/>
          </p:cNvCxnSpPr>
          <p:nvPr/>
        </p:nvCxnSpPr>
        <p:spPr bwMode="auto">
          <a:xfrm flipV="1">
            <a:off x="4114800" y="4660900"/>
            <a:ext cx="539750" cy="819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57" name="Oval 81"/>
          <p:cNvSpPr>
            <a:spLocks noChangeArrowheads="1"/>
          </p:cNvSpPr>
          <p:nvPr/>
        </p:nvSpPr>
        <p:spPr bwMode="auto">
          <a:xfrm>
            <a:off x="5105400" y="1730375"/>
            <a:ext cx="10668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58" name="Text Box 82"/>
          <p:cNvSpPr txBox="1">
            <a:spLocks noChangeArrowheads="1"/>
          </p:cNvSpPr>
          <p:nvPr/>
        </p:nvSpPr>
        <p:spPr bwMode="auto">
          <a:xfrm>
            <a:off x="5219700" y="18319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Petugas</a:t>
            </a:r>
            <a:endParaRPr lang="en-US"/>
          </a:p>
        </p:txBody>
      </p:sp>
      <p:cxnSp>
        <p:nvCxnSpPr>
          <p:cNvPr id="587859" name="AutoShape 83"/>
          <p:cNvCxnSpPr>
            <a:cxnSpLocks noChangeShapeType="1"/>
            <a:stCxn id="587790" idx="0"/>
            <a:endCxn id="587857" idx="5"/>
          </p:cNvCxnSpPr>
          <p:nvPr/>
        </p:nvCxnSpPr>
        <p:spPr bwMode="auto">
          <a:xfrm flipV="1">
            <a:off x="4660900" y="2130425"/>
            <a:ext cx="1355725" cy="771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7860" name="Oval 84"/>
          <p:cNvSpPr>
            <a:spLocks noChangeArrowheads="1"/>
          </p:cNvSpPr>
          <p:nvPr/>
        </p:nvSpPr>
        <p:spPr bwMode="auto">
          <a:xfrm>
            <a:off x="5257800" y="5413375"/>
            <a:ext cx="10668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61" name="Text Box 85"/>
          <p:cNvSpPr txBox="1">
            <a:spLocks noChangeArrowheads="1"/>
          </p:cNvSpPr>
          <p:nvPr/>
        </p:nvSpPr>
        <p:spPr bwMode="auto">
          <a:xfrm>
            <a:off x="5384800" y="5527675"/>
            <a:ext cx="854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Petugas</a:t>
            </a:r>
            <a:endParaRPr lang="en-US"/>
          </a:p>
        </p:txBody>
      </p:sp>
      <p:cxnSp>
        <p:nvCxnSpPr>
          <p:cNvPr id="587862" name="AutoShape 86"/>
          <p:cNvCxnSpPr>
            <a:cxnSpLocks noChangeShapeType="1"/>
            <a:stCxn id="587860" idx="0"/>
            <a:endCxn id="587791" idx="2"/>
          </p:cNvCxnSpPr>
          <p:nvPr/>
        </p:nvCxnSpPr>
        <p:spPr bwMode="auto">
          <a:xfrm flipH="1" flipV="1">
            <a:off x="4654550" y="4660900"/>
            <a:ext cx="1136650" cy="742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6009</TotalTime>
  <Words>775</Words>
  <Application>Microsoft Office PowerPoint</Application>
  <PresentationFormat>On-screen Show (4:3)</PresentationFormat>
  <Paragraphs>305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Sistem Basis Data  (1240043)</vt:lpstr>
      <vt:lpstr>Deskripsi</vt:lpstr>
      <vt:lpstr>Tujuan Instruksional Khusus (TIK)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Perancangan Basis Data Relasional</vt:lpstr>
      <vt:lpstr>Ringkasan Materi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134</cp:revision>
  <cp:lastPrinted>2002-09-06T05:14:34Z</cp:lastPrinted>
  <dcterms:created xsi:type="dcterms:W3CDTF">2002-08-30T16:30:15Z</dcterms:created>
  <dcterms:modified xsi:type="dcterms:W3CDTF">2018-08-16T07:04:03Z</dcterms:modified>
</cp:coreProperties>
</file>