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67" r:id="rId2"/>
    <p:sldId id="287" r:id="rId3"/>
    <p:sldId id="268" r:id="rId4"/>
    <p:sldId id="269" r:id="rId5"/>
    <p:sldId id="289" r:id="rId6"/>
    <p:sldId id="284" r:id="rId7"/>
    <p:sldId id="270" r:id="rId8"/>
    <p:sldId id="290" r:id="rId9"/>
    <p:sldId id="291" r:id="rId10"/>
    <p:sldId id="275" r:id="rId11"/>
    <p:sldId id="276" r:id="rId12"/>
    <p:sldId id="277" r:id="rId13"/>
    <p:sldId id="285" r:id="rId14"/>
  </p:sldIdLst>
  <p:sldSz cx="9144000" cy="6858000" type="screen4x3"/>
  <p:notesSz cx="9309100" cy="705326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384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222"/>
        <p:guide pos="29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3" y="0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31282ABD-50C5-4717-8459-4365E877F154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99376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3" y="6699376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95760475-4B08-4309-9C78-32150BCC75D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5949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3" y="0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B984869-804C-4CF3-BF16-3CEBE68F56DD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2425" y="528638"/>
            <a:ext cx="3527425" cy="2646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1" y="3350301"/>
            <a:ext cx="7447279" cy="3173968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99376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3" y="6699376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C0F37105-F720-4BE7-BC63-D5D748DC6D6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2381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37105-F720-4BE7-BC63-D5D748DC6D6A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September 28,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EE24-19E9-4E29-BE36-B7CFE6A602AC}" type="datetimeFigureOut">
              <a:rPr lang="id-ID" smtClean="0"/>
              <a:pPr/>
              <a:t>28/09/2018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0A70-1677-4C41-B015-597B6C160D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September 28,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3150A70-1677-4C41-B015-597B6C160DE2}" type="slidenum">
              <a:rPr lang="id-ID" smtClean="0"/>
              <a:pPr/>
              <a:t>‹#›</a:t>
            </a:fld>
            <a:endParaRPr lang="id-ID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>
                <a:latin typeface="Arial Rounded MT Bold" pitchFamily="34" charset="0"/>
              </a:rPr>
              <a:t>Program Linear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id-ID" dirty="0" smtClean="0">
                <a:latin typeface="Arial Rounded MT Bold" pitchFamily="34" charset="0"/>
              </a:rPr>
              <a:t/>
            </a:r>
            <a:br>
              <a:rPr lang="id-ID" dirty="0" smtClean="0">
                <a:latin typeface="Arial Rounded MT Bold" pitchFamily="34" charset="0"/>
              </a:rPr>
            </a:br>
            <a:r>
              <a:rPr lang="en-US" dirty="0" smtClean="0">
                <a:latin typeface="Arial Rounded MT Bold" pitchFamily="34" charset="0"/>
              </a:rPr>
              <a:t>II. </a:t>
            </a:r>
            <a:r>
              <a:rPr lang="id-ID" dirty="0" smtClean="0">
                <a:latin typeface="Arial Rounded MT Bold" pitchFamily="34" charset="0"/>
              </a:rPr>
              <a:t>Metode </a:t>
            </a:r>
            <a:r>
              <a:rPr lang="id-ID" dirty="0" smtClean="0">
                <a:latin typeface="Arial Rounded MT Bold" pitchFamily="34" charset="0"/>
              </a:rPr>
              <a:t>Primal Dual </a:t>
            </a:r>
            <a:endParaRPr lang="id-ID" dirty="0">
              <a:latin typeface="Arial Rounded MT Bold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Juwairiah</a:t>
            </a:r>
            <a:r>
              <a:rPr lang="en-US" dirty="0" smtClean="0"/>
              <a:t>, </a:t>
            </a:r>
            <a:r>
              <a:rPr lang="en-US" dirty="0" err="1" smtClean="0"/>
              <a:t>S.Si</a:t>
            </a:r>
            <a:r>
              <a:rPr lang="en-US" dirty="0" smtClean="0"/>
              <a:t>., M.T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57157" y="1419803"/>
          <a:ext cx="8215369" cy="4514632"/>
        </p:xfrm>
        <a:graphic>
          <a:graphicData uri="http://schemas.openxmlformats.org/drawingml/2006/table">
            <a:tbl>
              <a:tblPr/>
              <a:tblGrid>
                <a:gridCol w="1369226"/>
                <a:gridCol w="305750"/>
                <a:gridCol w="823463"/>
                <a:gridCol w="405935"/>
                <a:gridCol w="927853"/>
                <a:gridCol w="425267"/>
                <a:gridCol w="927853"/>
                <a:gridCol w="391438"/>
                <a:gridCol w="565410"/>
                <a:gridCol w="391438"/>
                <a:gridCol w="637900"/>
                <a:gridCol w="425267"/>
                <a:gridCol w="618569"/>
              </a:tblGrid>
              <a:tr h="723313">
                <a:tc gridSpan="5">
                  <a:txBody>
                    <a:bodyPr/>
                    <a:lstStyle/>
                    <a:p>
                      <a:pPr algn="l" fontAlgn="b"/>
                      <a:r>
                        <a:rPr lang="id-ID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MODEL LINIER PROGRAMING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629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50W1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72W2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64W3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99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Pembatas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5W1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12W2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8W3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≤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1709"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10W1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6W2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8W3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≤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20">
                <a:tc gridSpan="4">
                  <a:txBody>
                    <a:bodyPr/>
                    <a:lstStyle/>
                    <a:p>
                      <a:pPr algn="l" fontAlgn="b"/>
                      <a:r>
                        <a:rPr lang="id-ID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BENTUK</a:t>
                      </a:r>
                      <a:r>
                        <a:rPr lang="id-ID" sz="2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BAKU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5873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50W1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72W2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64W3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996"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5W1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12W2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8W3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996"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10W1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6W2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8W3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Penyelesaian Contoh</a:t>
            </a:r>
            <a:r>
              <a:rPr lang="en-US" dirty="0" smtClean="0"/>
              <a:t> 1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619951"/>
              </p:ext>
            </p:extLst>
          </p:nvPr>
        </p:nvGraphicFramePr>
        <p:xfrm>
          <a:off x="500034" y="1142986"/>
          <a:ext cx="8286808" cy="3965431"/>
        </p:xfrm>
        <a:graphic>
          <a:graphicData uri="http://schemas.openxmlformats.org/drawingml/2006/table">
            <a:tbl>
              <a:tblPr/>
              <a:tblGrid>
                <a:gridCol w="1035851"/>
                <a:gridCol w="1035851"/>
                <a:gridCol w="1035851"/>
                <a:gridCol w="1035851"/>
                <a:gridCol w="1035851"/>
                <a:gridCol w="1035851"/>
                <a:gridCol w="1035851"/>
                <a:gridCol w="1035851"/>
              </a:tblGrid>
              <a:tr h="701847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NK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Index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46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6846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6846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23"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01847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Basis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Ruas Kanan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46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id-ID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20,000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46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46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429684" cy="582594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Iterasi ke 1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557214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Wingdings" pitchFamily="2" charset="2"/>
              <a:buChar char="§"/>
            </a:pPr>
            <a:r>
              <a:rPr lang="id-ID" dirty="0" smtClean="0">
                <a:latin typeface="Calibri" pitchFamily="34" charset="0"/>
              </a:rPr>
              <a:t>Variabel Masuk W2 dan Yang keluar W4</a:t>
            </a:r>
          </a:p>
          <a:p>
            <a:pPr marL="173038" indent="-173038">
              <a:buFont typeface="Wingdings" pitchFamily="2" charset="2"/>
              <a:buChar char="§"/>
            </a:pPr>
            <a:r>
              <a:rPr lang="id-ID" dirty="0" smtClean="0">
                <a:latin typeface="Calibri" pitchFamily="34" charset="0"/>
              </a:rPr>
              <a:t>Pivot elemen (1;2)</a:t>
            </a:r>
            <a:endParaRPr lang="id-ID" dirty="0">
              <a:latin typeface="Calibri" pitchFamily="34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7020272" y="404664"/>
            <a:ext cx="1571636" cy="571504"/>
          </a:xfrm>
          <a:prstGeom prst="wedgeEllipseCallout">
            <a:avLst>
              <a:gd name="adj1" fmla="val 17287"/>
              <a:gd name="adj2" fmla="val 262038"/>
            </a:avLst>
          </a:prstGeom>
          <a:solidFill>
            <a:srgbClr val="FFFF00">
              <a:alpha val="5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b="1" dirty="0" smtClean="0">
                <a:solidFill>
                  <a:schemeClr val="tx1"/>
                </a:solidFill>
                <a:latin typeface="Arial Narrow" pitchFamily="34" charset="0"/>
              </a:rPr>
              <a:t>Non Negatif plg kecil</a:t>
            </a:r>
            <a:r>
              <a:rPr lang="id-ID" sz="1200" b="1" dirty="0" smtClean="0"/>
              <a:t> </a:t>
            </a:r>
            <a:endParaRPr lang="id-ID" sz="1200" b="1" dirty="0"/>
          </a:p>
        </p:txBody>
      </p:sp>
      <p:sp>
        <p:nvSpPr>
          <p:cNvPr id="6" name="Oval Callout 5"/>
          <p:cNvSpPr/>
          <p:nvPr/>
        </p:nvSpPr>
        <p:spPr>
          <a:xfrm>
            <a:off x="2627784" y="414421"/>
            <a:ext cx="1428760" cy="428628"/>
          </a:xfrm>
          <a:prstGeom prst="wedgeEllipseCallout">
            <a:avLst>
              <a:gd name="adj1" fmla="val -15012"/>
              <a:gd name="adj2" fmla="val 310956"/>
            </a:avLst>
          </a:prstGeom>
          <a:solidFill>
            <a:srgbClr val="FFFF00">
              <a:alpha val="5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b="1" dirty="0" smtClean="0">
                <a:solidFill>
                  <a:schemeClr val="tx1"/>
                </a:solidFill>
                <a:latin typeface="Arial Narrow" pitchFamily="34" charset="0"/>
              </a:rPr>
              <a:t>Paling kecil</a:t>
            </a:r>
            <a:r>
              <a:rPr lang="id-ID" sz="1200" b="1" dirty="0" smtClean="0"/>
              <a:t> </a:t>
            </a:r>
            <a:endParaRPr lang="id-ID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223976"/>
              </p:ext>
            </p:extLst>
          </p:nvPr>
        </p:nvGraphicFramePr>
        <p:xfrm>
          <a:off x="357160" y="1071546"/>
          <a:ext cx="8286808" cy="4071967"/>
        </p:xfrm>
        <a:graphic>
          <a:graphicData uri="http://schemas.openxmlformats.org/drawingml/2006/table">
            <a:tbl>
              <a:tblPr/>
              <a:tblGrid>
                <a:gridCol w="1035851"/>
                <a:gridCol w="1035851"/>
                <a:gridCol w="1035851"/>
                <a:gridCol w="1035851"/>
                <a:gridCol w="1035851"/>
                <a:gridCol w="1035851"/>
                <a:gridCol w="1035851"/>
                <a:gridCol w="1035851"/>
              </a:tblGrid>
              <a:tr h="740357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NK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Index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7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7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7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70179"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40357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Basis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Ruas Kanan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17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-5,333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413,333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17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179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429684" cy="582594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Iterasi ke 2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557214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Wingdings" pitchFamily="2" charset="2"/>
              <a:buChar char="§"/>
            </a:pPr>
            <a:r>
              <a:rPr lang="id-ID" dirty="0" smtClean="0">
                <a:latin typeface="Calibri" pitchFamily="34" charset="0"/>
              </a:rPr>
              <a:t>Variabel Masuk W1 dan Yang keluar W5</a:t>
            </a:r>
          </a:p>
          <a:p>
            <a:pPr marL="173038" indent="-173038">
              <a:buFont typeface="Wingdings" pitchFamily="2" charset="2"/>
              <a:buChar char="§"/>
            </a:pPr>
            <a:r>
              <a:rPr lang="id-ID" dirty="0" smtClean="0">
                <a:latin typeface="Calibri" pitchFamily="34" charset="0"/>
              </a:rPr>
              <a:t>Pivot elemen (2;1)</a:t>
            </a:r>
            <a:endParaRPr lang="id-ID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429684" cy="65403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Iterasi ke 3</a:t>
            </a:r>
            <a:endParaRPr lang="id-ID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121962"/>
              </p:ext>
            </p:extLst>
          </p:nvPr>
        </p:nvGraphicFramePr>
        <p:xfrm>
          <a:off x="428592" y="928670"/>
          <a:ext cx="8358248" cy="4000526"/>
        </p:xfrm>
        <a:graphic>
          <a:graphicData uri="http://schemas.openxmlformats.org/drawingml/2006/table">
            <a:tbl>
              <a:tblPr/>
              <a:tblGrid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</a:tblGrid>
              <a:tr h="72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VD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NK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Index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8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-5,333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413,333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8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8,750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8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-0,067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7,292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63684"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2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VD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NK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68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68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-0,833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-0,167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68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596" y="5357826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Wingdings" pitchFamily="2" charset="2"/>
              <a:buChar char="§"/>
            </a:pPr>
            <a:r>
              <a:rPr lang="en-US" dirty="0" err="1" smtClean="0">
                <a:latin typeface="Calibri" pitchFamily="34" charset="0"/>
              </a:rPr>
              <a:t>Koefisien</a:t>
            </a:r>
            <a:r>
              <a:rPr lang="id-ID" dirty="0" smtClean="0">
                <a:latin typeface="Calibri" pitchFamily="34" charset="0"/>
              </a:rPr>
              <a:t> Z sdh tdk ada yg negatif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optimal</a:t>
            </a:r>
          </a:p>
          <a:p>
            <a:pPr marL="173038" indent="-173038"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sym typeface="Wingdings" pitchFamily="2" charset="2"/>
              </a:rPr>
              <a:t>X1 = 4, X2 = 4  Z = 440</a:t>
            </a:r>
            <a:endParaRPr lang="id-ID" dirty="0">
              <a:latin typeface="Calibri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52120" y="5379976"/>
            <a:ext cx="164307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Shadow Price</a:t>
            </a:r>
            <a:endParaRPr lang="id-ID" b="1" dirty="0"/>
          </a:p>
        </p:txBody>
      </p:sp>
      <p:cxnSp>
        <p:nvCxnSpPr>
          <p:cNvPr id="19" name="Straight Arrow Connector 18"/>
          <p:cNvCxnSpPr>
            <a:stCxn id="7" idx="0"/>
          </p:cNvCxnSpPr>
          <p:nvPr/>
        </p:nvCxnSpPr>
        <p:spPr>
          <a:xfrm flipH="1" flipV="1">
            <a:off x="5436096" y="4005064"/>
            <a:ext cx="1037561" cy="137491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6156176" y="4149080"/>
            <a:ext cx="353200" cy="115945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0600"/>
          </a:xfrm>
        </p:spPr>
        <p:txBody>
          <a:bodyPr>
            <a:normAutofit/>
          </a:bodyPr>
          <a:lstStyle/>
          <a:p>
            <a:r>
              <a:rPr lang="id-ID" dirty="0" smtClean="0"/>
              <a:t>Metode Primal Dual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158" y="1312650"/>
            <a:ext cx="8501122" cy="5068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800" dirty="0" smtClean="0"/>
              <a:t>Untuk penyelesaian  t</a:t>
            </a:r>
            <a:r>
              <a:rPr lang="en-US" sz="2800" dirty="0" smtClean="0"/>
              <a:t>i</a:t>
            </a:r>
            <a:r>
              <a:rPr lang="id-ID" sz="2800" dirty="0" smtClean="0"/>
              <a:t>pe Program Linier yang:</a:t>
            </a:r>
          </a:p>
          <a:p>
            <a:pPr lvl="1"/>
            <a:r>
              <a:rPr lang="id-ID" sz="2800" dirty="0" smtClean="0"/>
              <a:t>Fungsi Tujuan  </a:t>
            </a:r>
            <a:r>
              <a:rPr lang="id-ID" sz="2800" dirty="0" smtClean="0">
                <a:latin typeface="Calibri"/>
              </a:rPr>
              <a:t>→ </a:t>
            </a:r>
            <a:r>
              <a:rPr lang="id-ID" sz="2800" dirty="0" smtClean="0"/>
              <a:t>Minimasi</a:t>
            </a:r>
          </a:p>
          <a:p>
            <a:pPr lvl="1"/>
            <a:r>
              <a:rPr lang="id-ID" sz="2800" dirty="0" smtClean="0"/>
              <a:t>Fungsi Pembatas  </a:t>
            </a:r>
            <a:r>
              <a:rPr lang="id-ID" sz="2800" dirty="0" smtClean="0">
                <a:latin typeface="Calibri"/>
              </a:rPr>
              <a:t>→ </a:t>
            </a:r>
            <a:r>
              <a:rPr lang="id-ID" sz="2800" dirty="0" smtClean="0"/>
              <a:t>semuanya bertanda  </a:t>
            </a:r>
            <a:r>
              <a:rPr lang="id-ID" sz="2800" b="1" dirty="0" smtClean="0"/>
              <a:t>≥</a:t>
            </a:r>
          </a:p>
          <a:p>
            <a:r>
              <a:rPr lang="id-ID" sz="2800" b="1" dirty="0" smtClean="0"/>
              <a:t>Primal</a:t>
            </a:r>
            <a:r>
              <a:rPr lang="id-ID" sz="2800" dirty="0" smtClean="0"/>
              <a:t> program asal adalah  Fungsi Tujuan Minimasi dengan Fungsi Pembatas ≥, sedangkan </a:t>
            </a:r>
            <a:r>
              <a:rPr lang="id-ID" sz="2800" b="1" dirty="0" smtClean="0"/>
              <a:t>Dual  </a:t>
            </a:r>
            <a:r>
              <a:rPr lang="id-ID" sz="2800" dirty="0" smtClean="0"/>
              <a:t>merupakan program pasangan nya dengan Fungsi Tujuan Maksimasi dengan Fungsi Pembatas ≤.</a:t>
            </a:r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39851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0600"/>
          </a:xfrm>
        </p:spPr>
        <p:txBody>
          <a:bodyPr>
            <a:normAutofit/>
          </a:bodyPr>
          <a:lstStyle/>
          <a:p>
            <a:r>
              <a:rPr lang="id-ID" dirty="0" smtClean="0"/>
              <a:t>Metode Primal Dual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158" y="1312650"/>
            <a:ext cx="8501122" cy="5068678"/>
          </a:xfrm>
        </p:spPr>
        <p:txBody>
          <a:bodyPr>
            <a:normAutofit/>
          </a:bodyPr>
          <a:lstStyle/>
          <a:p>
            <a:r>
              <a:rPr lang="id-ID" sz="2800" dirty="0" smtClean="0"/>
              <a:t>Metode Primal Dual dpat diselesaikan dengan Simpleks Sederhana (dari program Dualnya)</a:t>
            </a:r>
          </a:p>
          <a:p>
            <a:r>
              <a:rPr lang="id-ID" sz="2800" dirty="0" smtClean="0"/>
              <a:t>Akan diperoleh Nilai Bayangannya (Shadow Price) dari Program Dual yang merupakan jawaban dari Program Asalnya (program Primal)</a:t>
            </a:r>
          </a:p>
          <a:p>
            <a:r>
              <a:rPr lang="id-ID" sz="2800" dirty="0" smtClean="0"/>
              <a:t>Pada Program Dual variabel nya menggunakan nama lain </a:t>
            </a:r>
            <a:r>
              <a:rPr lang="id-ID" sz="2800" b="1" dirty="0" smtClean="0"/>
              <a:t>“w”</a:t>
            </a:r>
          </a:p>
          <a:p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Perubahan Primal menjadi Dual</a:t>
            </a: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29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81708">
                <a:tc>
                  <a:txBody>
                    <a:bodyPr/>
                    <a:lstStyle/>
                    <a:p>
                      <a:pPr algn="ctr"/>
                      <a:r>
                        <a:rPr lang="id-ID" sz="2400" b="1" dirty="0" smtClean="0"/>
                        <a:t>PRIMAL</a:t>
                      </a:r>
                      <a:endParaRPr lang="id-ID" sz="2400" b="1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b="1" dirty="0" smtClean="0"/>
                        <a:t>DUAL</a:t>
                      </a:r>
                      <a:endParaRPr lang="id-ID" sz="2400" b="1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708">
                <a:tc>
                  <a:txBody>
                    <a:bodyPr/>
                    <a:lstStyle/>
                    <a:p>
                      <a:pPr marL="263525" indent="0"/>
                      <a:r>
                        <a:rPr lang="id-ID" sz="2400" dirty="0" smtClean="0"/>
                        <a:t>Min Z =</a:t>
                      </a:r>
                      <a:r>
                        <a:rPr lang="id-ID" sz="2400" baseline="0" dirty="0" smtClean="0"/>
                        <a:t> CX</a:t>
                      </a:r>
                      <a:endParaRPr lang="id-ID" sz="24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7188" indent="0"/>
                      <a:r>
                        <a:rPr lang="id-ID" sz="2400" dirty="0" smtClean="0"/>
                        <a:t>Max Z  = B</a:t>
                      </a:r>
                      <a:r>
                        <a:rPr lang="id-ID" sz="2400" baseline="30000" dirty="0" smtClean="0"/>
                        <a:t>T</a:t>
                      </a:r>
                      <a:r>
                        <a:rPr lang="id-ID" sz="2400" dirty="0" smtClean="0"/>
                        <a:t> W</a:t>
                      </a:r>
                      <a:endParaRPr lang="id-ID" sz="24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708">
                <a:tc>
                  <a:txBody>
                    <a:bodyPr/>
                    <a:lstStyle/>
                    <a:p>
                      <a:pPr marL="263525" indent="0"/>
                      <a:r>
                        <a:rPr lang="id-ID" sz="2400" dirty="0" smtClean="0"/>
                        <a:t>Pembatas</a:t>
                      </a:r>
                      <a:r>
                        <a:rPr lang="id-ID" sz="2400" baseline="0" dirty="0" smtClean="0"/>
                        <a:t> AX ≥ B</a:t>
                      </a:r>
                      <a:endParaRPr lang="id-ID" sz="24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7188" indent="0"/>
                      <a:r>
                        <a:rPr lang="id-ID" sz="2400" dirty="0" smtClean="0"/>
                        <a:t>Pembatas</a:t>
                      </a:r>
                      <a:r>
                        <a:rPr lang="id-ID" sz="2400" baseline="0" dirty="0" smtClean="0"/>
                        <a:t>  A</a:t>
                      </a:r>
                      <a:r>
                        <a:rPr lang="id-ID" sz="2400" baseline="30000" dirty="0" smtClean="0"/>
                        <a:t>T</a:t>
                      </a:r>
                      <a:r>
                        <a:rPr lang="id-ID" sz="2400" baseline="0" dirty="0" smtClean="0"/>
                        <a:t>W ≤ C</a:t>
                      </a:r>
                      <a:r>
                        <a:rPr lang="id-ID" sz="2400" baseline="30000" dirty="0" smtClean="0"/>
                        <a:t>T</a:t>
                      </a:r>
                      <a:endParaRPr lang="id-ID" sz="2400" baseline="30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708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C = Koefisien</a:t>
                      </a:r>
                      <a:r>
                        <a:rPr lang="id-ID" sz="2000" baseline="0" dirty="0" smtClean="0"/>
                        <a:t> fungsi tujuan</a:t>
                      </a:r>
                      <a:endParaRPr lang="id-ID" sz="2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baseline="0" dirty="0" smtClean="0"/>
                        <a:t>C</a:t>
                      </a:r>
                      <a:r>
                        <a:rPr lang="id-ID" sz="2000" baseline="30000" dirty="0" smtClean="0"/>
                        <a:t>T</a:t>
                      </a:r>
                      <a:r>
                        <a:rPr lang="id-ID" sz="2000" baseline="0" dirty="0" smtClean="0"/>
                        <a:t> </a:t>
                      </a:r>
                      <a:r>
                        <a:rPr lang="id-ID" sz="2000" dirty="0" smtClean="0"/>
                        <a:t>= Pembatas Dual (tranpose dari C)</a:t>
                      </a:r>
                      <a:endParaRPr lang="id-ID" sz="2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708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X = Varriable keputusan Primal</a:t>
                      </a:r>
                      <a:endParaRPr lang="id-ID" sz="2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W = Variabel keputusan</a:t>
                      </a:r>
                      <a:r>
                        <a:rPr lang="id-ID" sz="2000" baseline="0" dirty="0" smtClean="0"/>
                        <a:t> Dual</a:t>
                      </a:r>
                      <a:endParaRPr lang="id-ID" sz="2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708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A = Matriks koefisien fungsi pembatas</a:t>
                      </a:r>
                      <a:endParaRPr lang="id-ID" sz="2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baseline="0" dirty="0" smtClean="0"/>
                        <a:t>A</a:t>
                      </a:r>
                      <a:r>
                        <a:rPr lang="id-ID" sz="2000" baseline="30000" dirty="0" smtClean="0"/>
                        <a:t>T </a:t>
                      </a:r>
                      <a:r>
                        <a:rPr lang="id-ID" sz="2000" dirty="0" smtClean="0"/>
                        <a:t>=</a:t>
                      </a:r>
                      <a:r>
                        <a:rPr lang="id-ID" sz="2000" baseline="0" dirty="0" smtClean="0"/>
                        <a:t> Transpose dari A</a:t>
                      </a:r>
                      <a:endParaRPr lang="id-ID" sz="2000" baseline="30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708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B =</a:t>
                      </a:r>
                      <a:r>
                        <a:rPr lang="id-ID" sz="2000" baseline="0" dirty="0" smtClean="0"/>
                        <a:t> Nilai ruas kanan (pembatas) Primal</a:t>
                      </a:r>
                      <a:endParaRPr lang="id-ID" sz="2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B</a:t>
                      </a:r>
                      <a:r>
                        <a:rPr lang="id-ID" sz="2000" baseline="30000" dirty="0" smtClean="0"/>
                        <a:t>T</a:t>
                      </a:r>
                      <a:r>
                        <a:rPr lang="id-ID" sz="2000" baseline="0" dirty="0" smtClean="0"/>
                        <a:t> </a:t>
                      </a:r>
                      <a:r>
                        <a:rPr lang="id-ID" sz="2000" dirty="0" smtClean="0"/>
                        <a:t>= Transpose dari B</a:t>
                      </a:r>
                      <a:endParaRPr lang="id-ID" sz="2000" baseline="30000" dirty="0"/>
                    </a:p>
                  </a:txBody>
                  <a:tcPr marL="88520" marR="885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324036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Minimumkan</a:t>
            </a:r>
            <a:r>
              <a:rPr lang="en-US" dirty="0" smtClean="0"/>
              <a:t> Z = 60X1 + 50X2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pembatas</a:t>
            </a:r>
            <a:r>
              <a:rPr lang="en-US" dirty="0" smtClean="0"/>
              <a:t>/</a:t>
            </a:r>
            <a:r>
              <a:rPr lang="en-US" dirty="0" err="1" smtClean="0"/>
              <a:t>kendala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5X1 + 10X2 ≥ 50</a:t>
            </a:r>
          </a:p>
          <a:p>
            <a:pPr marL="0" indent="0">
              <a:buNone/>
            </a:pPr>
            <a:r>
              <a:rPr lang="en-US" dirty="0" smtClean="0"/>
              <a:t>	12X1 </a:t>
            </a:r>
            <a:r>
              <a:rPr lang="en-US" dirty="0"/>
              <a:t>+ 6</a:t>
            </a:r>
            <a:r>
              <a:rPr lang="en-US" dirty="0" smtClean="0"/>
              <a:t>X2 </a:t>
            </a:r>
            <a:r>
              <a:rPr lang="en-US" dirty="0"/>
              <a:t>≥ </a:t>
            </a:r>
            <a:r>
              <a:rPr lang="en-US" dirty="0" smtClean="0"/>
              <a:t>72</a:t>
            </a:r>
          </a:p>
          <a:p>
            <a:pPr marL="0" indent="0">
              <a:buNone/>
            </a:pPr>
            <a:r>
              <a:rPr lang="en-US" smtClean="0"/>
              <a:t>	8X1 </a:t>
            </a:r>
            <a:r>
              <a:rPr lang="en-US" dirty="0"/>
              <a:t>+ 8</a:t>
            </a:r>
            <a:r>
              <a:rPr lang="en-US" dirty="0" smtClean="0"/>
              <a:t>X2 </a:t>
            </a:r>
            <a:r>
              <a:rPr lang="en-US" dirty="0"/>
              <a:t>≥ </a:t>
            </a:r>
            <a:r>
              <a:rPr lang="en-US" dirty="0" smtClean="0"/>
              <a:t>64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03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177374"/>
          <a:ext cx="8215368" cy="5230280"/>
        </p:xfrm>
        <a:graphic>
          <a:graphicData uri="http://schemas.openxmlformats.org/drawingml/2006/table">
            <a:tbl>
              <a:tblPr/>
              <a:tblGrid>
                <a:gridCol w="1036072"/>
                <a:gridCol w="392687"/>
                <a:gridCol w="657461"/>
                <a:gridCol w="337848"/>
                <a:gridCol w="619390"/>
                <a:gridCol w="337848"/>
                <a:gridCol w="653176"/>
                <a:gridCol w="225233"/>
                <a:gridCol w="633467"/>
                <a:gridCol w="394157"/>
                <a:gridCol w="653176"/>
                <a:gridCol w="540559"/>
                <a:gridCol w="653176"/>
                <a:gridCol w="540559"/>
                <a:gridCol w="540559"/>
              </a:tblGrid>
              <a:tr h="418086">
                <a:tc>
                  <a:txBody>
                    <a:bodyPr/>
                    <a:lstStyle/>
                    <a:p>
                      <a:pPr algn="r" fontAlgn="ctr"/>
                      <a:r>
                        <a:rPr lang="id-ID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60X1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50X2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9014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86">
                <a:tc>
                  <a:txBody>
                    <a:bodyPr/>
                    <a:lstStyle/>
                    <a:p>
                      <a:pPr algn="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Pembatas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5X1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10X2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9014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86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12X1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6X2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≥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9014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86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8X1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8X2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≥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8318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86">
                <a:tc>
                  <a:txBody>
                    <a:bodyPr/>
                    <a:lstStyle/>
                    <a:p>
                      <a:pPr algn="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50W1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72W2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64W3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9014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86">
                <a:tc>
                  <a:txBody>
                    <a:bodyPr/>
                    <a:lstStyle/>
                    <a:p>
                      <a:pPr algn="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Pembatas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5W1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12W2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8W3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≤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9014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86">
                <a:tc>
                  <a:txBody>
                    <a:bodyPr/>
                    <a:lstStyle/>
                    <a:p>
                      <a:pPr algn="r" fontAlgn="ctr"/>
                      <a:endParaRPr lang="id-ID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10W1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6W2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8W3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≤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6272" marR="6272" marT="627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85918" y="1070810"/>
            <a:ext cx="1785950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4429124" y="4429132"/>
            <a:ext cx="3214710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4429124" y="5214950"/>
            <a:ext cx="3214710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4429124" y="5929330"/>
            <a:ext cx="3214710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3786182" y="1857364"/>
            <a:ext cx="785818" cy="2000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8001024" y="5214950"/>
            <a:ext cx="642942" cy="12858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2786050" y="1857364"/>
            <a:ext cx="714380" cy="2000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1785918" y="1857364"/>
            <a:ext cx="714380" cy="2000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3" name="Shape 12"/>
          <p:cNvCxnSpPr>
            <a:stCxn id="3" idx="3"/>
            <a:endCxn id="9" idx="0"/>
          </p:cNvCxnSpPr>
          <p:nvPr/>
        </p:nvCxnSpPr>
        <p:spPr>
          <a:xfrm>
            <a:off x="3571868" y="1356562"/>
            <a:ext cx="4750627" cy="385838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8" idx="2"/>
            <a:endCxn id="5" idx="1"/>
          </p:cNvCxnSpPr>
          <p:nvPr/>
        </p:nvCxnSpPr>
        <p:spPr>
          <a:xfrm rot="16200000" flipH="1">
            <a:off x="3875479" y="4161239"/>
            <a:ext cx="857256" cy="25003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16"/>
          <p:cNvCxnSpPr>
            <a:stCxn id="11" idx="2"/>
            <a:endCxn id="6" idx="1"/>
          </p:cNvCxnSpPr>
          <p:nvPr/>
        </p:nvCxnSpPr>
        <p:spPr>
          <a:xfrm rot="16200000" flipH="1">
            <a:off x="2464579" y="3536157"/>
            <a:ext cx="1643074" cy="2286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10" idx="2"/>
            <a:endCxn id="7" idx="1"/>
          </p:cNvCxnSpPr>
          <p:nvPr/>
        </p:nvCxnSpPr>
        <p:spPr>
          <a:xfrm rot="16200000" flipH="1">
            <a:off x="2607455" y="4393413"/>
            <a:ext cx="2357454" cy="128588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7158" y="714356"/>
            <a:ext cx="107157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 smtClean="0">
                <a:latin typeface="Calibri" pitchFamily="34" charset="0"/>
              </a:rPr>
              <a:t>PRIMAL</a:t>
            </a:r>
            <a:endParaRPr lang="id-ID" b="1" dirty="0"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596" y="3929066"/>
            <a:ext cx="107157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 smtClean="0">
                <a:latin typeface="Calibri" pitchFamily="34" charset="0"/>
              </a:rPr>
              <a:t>DUAL</a:t>
            </a:r>
            <a:endParaRPr lang="id-ID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01122" cy="582594"/>
          </a:xfrm>
        </p:spPr>
        <p:txBody>
          <a:bodyPr>
            <a:normAutofit/>
          </a:bodyPr>
          <a:lstStyle/>
          <a:p>
            <a:r>
              <a:rPr lang="id-ID" sz="3200" dirty="0" smtClean="0"/>
              <a:t>Contoh</a:t>
            </a:r>
            <a:endParaRPr lang="id-ID" sz="3200" dirty="0"/>
          </a:p>
        </p:txBody>
      </p:sp>
      <p:sp>
        <p:nvSpPr>
          <p:cNvPr id="4" name="Rectangle 3"/>
          <p:cNvSpPr/>
          <p:nvPr/>
        </p:nvSpPr>
        <p:spPr>
          <a:xfrm>
            <a:off x="642910" y="1428736"/>
            <a:ext cx="71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712788" algn="l"/>
                <a:tab pos="992188" algn="l"/>
                <a:tab pos="1347788" algn="l"/>
                <a:tab pos="2060575" algn="l"/>
                <a:tab pos="2417763" algn="l"/>
                <a:tab pos="3316288" algn="l"/>
                <a:tab pos="3673475" algn="l"/>
              </a:tabLst>
            </a:pPr>
            <a:r>
              <a:rPr lang="id-ID" sz="2400" dirty="0" smtClean="0">
                <a:latin typeface="Calibri" pitchFamily="34" charset="0"/>
              </a:rPr>
              <a:t>Max 	Z	=	60 X1	+	50 X2</a:t>
            </a:r>
          </a:p>
          <a:p>
            <a:pPr>
              <a:tabLst>
                <a:tab pos="712788" algn="l"/>
                <a:tab pos="992188" algn="l"/>
                <a:tab pos="1347788" algn="l"/>
                <a:tab pos="2060575" algn="l"/>
                <a:tab pos="2417763" algn="l"/>
                <a:tab pos="3316288" algn="l"/>
                <a:tab pos="3673475" algn="l"/>
              </a:tabLst>
            </a:pPr>
            <a:r>
              <a:rPr lang="id-ID" sz="2400" dirty="0" smtClean="0">
                <a:latin typeface="Calibri" pitchFamily="34" charset="0"/>
              </a:rPr>
              <a:t>S/t 			5X1 	+	 10X2	≥	50</a:t>
            </a:r>
          </a:p>
          <a:p>
            <a:pPr>
              <a:tabLst>
                <a:tab pos="712788" algn="l"/>
                <a:tab pos="992188" algn="l"/>
                <a:tab pos="1347788" algn="l"/>
                <a:tab pos="2060575" algn="l"/>
                <a:tab pos="2417763" algn="l"/>
                <a:tab pos="3316288" algn="l"/>
                <a:tab pos="3673475" algn="l"/>
              </a:tabLst>
            </a:pPr>
            <a:r>
              <a:rPr lang="id-ID" sz="2400" dirty="0" smtClean="0">
                <a:latin typeface="Calibri" pitchFamily="34" charset="0"/>
              </a:rPr>
              <a:t>			12X1	+	6X2	≥	72</a:t>
            </a:r>
          </a:p>
          <a:p>
            <a:pPr>
              <a:tabLst>
                <a:tab pos="712788" algn="l"/>
                <a:tab pos="992188" algn="l"/>
                <a:tab pos="1347788" algn="l"/>
                <a:tab pos="2060575" algn="l"/>
                <a:tab pos="2417763" algn="l"/>
                <a:tab pos="3316288" algn="l"/>
                <a:tab pos="3673475" algn="l"/>
              </a:tabLst>
            </a:pPr>
            <a:r>
              <a:rPr lang="id-ID" sz="2400" dirty="0" smtClean="0">
                <a:latin typeface="Calibri" pitchFamily="34" charset="0"/>
              </a:rPr>
              <a:t>			8X1	+	8X2	≥	64</a:t>
            </a:r>
            <a:endParaRPr lang="id-ID" sz="2400" dirty="0"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14348" y="3571876"/>
            <a:ext cx="64294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0713" algn="l"/>
                <a:tab pos="898525" algn="l"/>
                <a:tab pos="1255713" algn="l"/>
                <a:tab pos="2154238" algn="l"/>
                <a:tab pos="2417763" algn="l"/>
                <a:tab pos="3316288" algn="l"/>
                <a:tab pos="3579813" algn="l"/>
                <a:tab pos="4308475" algn="l"/>
                <a:tab pos="4757738" algn="l"/>
              </a:tabLst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Min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Z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50W1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72W2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64W3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0713" algn="l"/>
                <a:tab pos="898525" algn="l"/>
                <a:tab pos="1255713" algn="l"/>
                <a:tab pos="2154238" algn="l"/>
                <a:tab pos="2417763" algn="l"/>
                <a:tab pos="3316288" algn="l"/>
                <a:tab pos="3579813" algn="l"/>
                <a:tab pos="4308475" algn="l"/>
                <a:tab pos="4757738" algn="l"/>
              </a:tabLst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S/t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5W1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12W2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8W3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≤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60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0713" algn="l"/>
                <a:tab pos="898525" algn="l"/>
                <a:tab pos="1255713" algn="l"/>
                <a:tab pos="2154238" algn="l"/>
                <a:tab pos="2417763" algn="l"/>
                <a:tab pos="3316288" algn="l"/>
                <a:tab pos="3579813" algn="l"/>
                <a:tab pos="4308475" algn="l"/>
                <a:tab pos="4757738" algn="l"/>
              </a:tabLst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10W1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6W2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8W3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≤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50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987966"/>
            <a:ext cx="107157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 smtClean="0">
                <a:latin typeface="Calibri" pitchFamily="34" charset="0"/>
              </a:rPr>
              <a:t>PRIMAL</a:t>
            </a:r>
            <a:endParaRPr lang="id-ID" b="1" dirty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3071810"/>
            <a:ext cx="107157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 smtClean="0">
                <a:latin typeface="Calibri" pitchFamily="34" charset="0"/>
              </a:rPr>
              <a:t>DUAL</a:t>
            </a:r>
            <a:endParaRPr lang="id-ID" b="1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4929198"/>
            <a:ext cx="72152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>
              <a:buFont typeface="Wingdings" pitchFamily="2" charset="2"/>
              <a:buChar char="§"/>
            </a:pPr>
            <a:r>
              <a:rPr lang="id-ID" sz="2000" dirty="0" smtClean="0">
                <a:latin typeface="Calibri" pitchFamily="34" charset="0"/>
              </a:rPr>
              <a:t>Siapkan variabel baru, 3 variabel baru karena ada 3 pembatas</a:t>
            </a:r>
          </a:p>
          <a:p>
            <a:pPr marL="263525" indent="-263525">
              <a:buFont typeface="Wingdings" pitchFamily="2" charset="2"/>
              <a:buChar char="§"/>
            </a:pPr>
            <a:r>
              <a:rPr lang="id-ID" sz="2000" dirty="0" smtClean="0">
                <a:latin typeface="Calibri" pitchFamily="34" charset="0"/>
              </a:rPr>
              <a:t>Program baru (dual) dengan 3 variabel dan 2 pembatas diselaikan dengan methode simpleks</a:t>
            </a:r>
            <a:endParaRPr lang="id-ID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ES_tradnl" dirty="0" err="1"/>
              <a:t>Contoh</a:t>
            </a:r>
            <a:r>
              <a:rPr lang="es-ES_tradnl" dirty="0"/>
              <a:t> 2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 smtClean="0"/>
              <a:t>Primal</a:t>
            </a:r>
            <a:endParaRPr lang="en-US" dirty="0"/>
          </a:p>
          <a:p>
            <a:pPr marL="0" indent="0">
              <a:buNone/>
            </a:pPr>
            <a:r>
              <a:rPr lang="es-ES_tradnl" dirty="0" smtClean="0"/>
              <a:t>	</a:t>
            </a:r>
            <a:r>
              <a:rPr lang="es-ES_tradnl" dirty="0" err="1" smtClean="0"/>
              <a:t>Minimumkan</a:t>
            </a:r>
            <a:r>
              <a:rPr lang="es-ES_tradnl" dirty="0" smtClean="0"/>
              <a:t>  </a:t>
            </a:r>
            <a:r>
              <a:rPr lang="es-ES_tradnl" dirty="0"/>
              <a:t>Z = 2X</a:t>
            </a:r>
            <a:r>
              <a:rPr lang="es-ES_tradnl" baseline="-25000" dirty="0"/>
              <a:t>1</a:t>
            </a:r>
            <a:r>
              <a:rPr lang="es-ES_tradnl" dirty="0"/>
              <a:t> + X</a:t>
            </a:r>
            <a:r>
              <a:rPr lang="es-ES_tradnl" baseline="-25000" dirty="0"/>
              <a:t>2</a:t>
            </a:r>
            <a:endParaRPr lang="en-US" dirty="0"/>
          </a:p>
          <a:p>
            <a:pPr marL="0" indent="0">
              <a:buNone/>
            </a:pPr>
            <a:r>
              <a:rPr lang="es-ES_tradnl" dirty="0" err="1"/>
              <a:t>Fungsi</a:t>
            </a:r>
            <a:r>
              <a:rPr lang="es-ES_tradnl" dirty="0"/>
              <a:t> </a:t>
            </a:r>
            <a:r>
              <a:rPr lang="es-ES_tradnl" dirty="0" err="1"/>
              <a:t>batasan</a:t>
            </a:r>
            <a:r>
              <a:rPr lang="es-ES_tradnl" dirty="0"/>
              <a:t>:	1) X</a:t>
            </a:r>
            <a:r>
              <a:rPr lang="es-ES_tradnl" baseline="-25000" dirty="0"/>
              <a:t>1</a:t>
            </a:r>
            <a:r>
              <a:rPr lang="es-ES_tradnl" dirty="0"/>
              <a:t> + </a:t>
            </a:r>
            <a:r>
              <a:rPr lang="es-ES_tradnl" dirty="0" smtClean="0"/>
              <a:t>5X</a:t>
            </a:r>
            <a:r>
              <a:rPr lang="es-ES_tradnl" baseline="-25000" dirty="0" smtClean="0"/>
              <a:t>2 </a:t>
            </a:r>
            <a:r>
              <a:rPr lang="en-US" dirty="0" smtClean="0">
                <a:sym typeface="Symbol"/>
              </a:rPr>
              <a:t></a:t>
            </a:r>
            <a:r>
              <a:rPr lang="es-ES_tradnl" dirty="0"/>
              <a:t>	</a:t>
            </a:r>
            <a:r>
              <a:rPr lang="es-ES_tradnl" dirty="0" smtClean="0"/>
              <a:t> </a:t>
            </a:r>
            <a:r>
              <a:rPr lang="es-ES_tradnl" dirty="0"/>
              <a:t>10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			2) X</a:t>
            </a:r>
            <a:r>
              <a:rPr lang="es-ES_tradnl" baseline="-25000" dirty="0"/>
              <a:t>1</a:t>
            </a:r>
            <a:r>
              <a:rPr lang="es-ES_tradnl" dirty="0"/>
              <a:t> + </a:t>
            </a:r>
            <a:r>
              <a:rPr lang="es-ES_tradnl" dirty="0" smtClean="0"/>
              <a:t>3X</a:t>
            </a:r>
            <a:r>
              <a:rPr lang="es-ES_tradnl" baseline="-25000" dirty="0" smtClean="0"/>
              <a:t>2</a:t>
            </a:r>
            <a:r>
              <a:rPr lang="es-ES_tradnl" dirty="0"/>
              <a:t> </a:t>
            </a:r>
            <a:r>
              <a:rPr lang="en-US" dirty="0" smtClean="0">
                <a:sym typeface="Symbol"/>
              </a:rPr>
              <a:t> </a:t>
            </a:r>
            <a:r>
              <a:rPr lang="es-ES_tradnl" dirty="0" smtClean="0"/>
              <a:t> </a:t>
            </a:r>
            <a:r>
              <a:rPr lang="es-ES_tradnl" dirty="0"/>
              <a:t>6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			3) 2X</a:t>
            </a:r>
            <a:r>
              <a:rPr lang="es-ES_tradnl" baseline="-25000" dirty="0"/>
              <a:t>1</a:t>
            </a:r>
            <a:r>
              <a:rPr lang="es-ES_tradnl" dirty="0"/>
              <a:t> + </a:t>
            </a:r>
            <a:r>
              <a:rPr lang="es-ES_tradnl" dirty="0" smtClean="0"/>
              <a:t>2X</a:t>
            </a:r>
            <a:r>
              <a:rPr lang="es-ES_tradnl" baseline="-25000" dirty="0" smtClean="0"/>
              <a:t>2</a:t>
            </a:r>
            <a:r>
              <a:rPr lang="es-ES_tradnl" dirty="0" smtClean="0"/>
              <a:t> </a:t>
            </a:r>
            <a:r>
              <a:rPr lang="en-US" dirty="0" smtClean="0">
                <a:sym typeface="Symbol"/>
              </a:rPr>
              <a:t></a:t>
            </a:r>
            <a:r>
              <a:rPr lang="es-ES_tradnl" dirty="0" smtClean="0">
                <a:sym typeface="Symbol"/>
              </a:rPr>
              <a:t> </a:t>
            </a:r>
            <a:r>
              <a:rPr lang="es-ES_tradnl" dirty="0" smtClean="0"/>
              <a:t>8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			    X</a:t>
            </a:r>
            <a:r>
              <a:rPr lang="es-ES_tradnl" baseline="-25000" dirty="0"/>
              <a:t>1</a:t>
            </a:r>
            <a:r>
              <a:rPr lang="es-ES_tradnl" dirty="0"/>
              <a:t>, X</a:t>
            </a:r>
            <a:r>
              <a:rPr lang="es-ES_tradnl" baseline="-25000" dirty="0"/>
              <a:t>2</a:t>
            </a:r>
            <a:r>
              <a:rPr lang="es-ES_tradnl" dirty="0"/>
              <a:t> </a:t>
            </a:r>
            <a:r>
              <a:rPr lang="en-US" dirty="0">
                <a:sym typeface="Symbol"/>
              </a:rPr>
              <a:t></a:t>
            </a:r>
            <a:r>
              <a:rPr lang="es-ES_tradnl" dirty="0"/>
              <a:t> 0</a:t>
            </a:r>
            <a:endParaRPr lang="en-US" dirty="0"/>
          </a:p>
          <a:p>
            <a:pPr marL="0" indent="0">
              <a:buNone/>
            </a:pPr>
            <a:r>
              <a:rPr lang="es-ES_tradnl" dirty="0" smtClean="0"/>
              <a:t>Dual</a:t>
            </a:r>
            <a:endParaRPr lang="en-US" dirty="0"/>
          </a:p>
          <a:p>
            <a:pPr marL="0" indent="0">
              <a:buNone/>
            </a:pPr>
            <a:r>
              <a:rPr lang="es-ES_tradnl" dirty="0" err="1"/>
              <a:t>Maksimumkan</a:t>
            </a:r>
            <a:r>
              <a:rPr lang="es-ES_tradnl" dirty="0"/>
              <a:t> Y = 10 </a:t>
            </a:r>
            <a:r>
              <a:rPr lang="es-ES_tradnl" dirty="0" smtClean="0"/>
              <a:t>W</a:t>
            </a:r>
            <a:r>
              <a:rPr lang="es-ES_tradnl" baseline="-25000" dirty="0" smtClean="0"/>
              <a:t>1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6W</a:t>
            </a:r>
            <a:r>
              <a:rPr lang="es-ES_tradnl" baseline="-25000" dirty="0" smtClean="0"/>
              <a:t>2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8W</a:t>
            </a:r>
            <a:r>
              <a:rPr lang="es-ES_tradnl" baseline="-25000" dirty="0" smtClean="0"/>
              <a:t>3</a:t>
            </a:r>
            <a:endParaRPr lang="en-US" dirty="0"/>
          </a:p>
          <a:p>
            <a:pPr marL="0" indent="0">
              <a:buNone/>
            </a:pPr>
            <a:r>
              <a:rPr lang="es-ES_tradnl" dirty="0" err="1"/>
              <a:t>Fungsi</a:t>
            </a:r>
            <a:r>
              <a:rPr lang="es-ES_tradnl" dirty="0"/>
              <a:t> </a:t>
            </a:r>
            <a:r>
              <a:rPr lang="es-ES_tradnl" dirty="0" err="1"/>
              <a:t>batasan</a:t>
            </a:r>
            <a:r>
              <a:rPr lang="es-ES_tradnl" dirty="0"/>
              <a:t> :	1) </a:t>
            </a:r>
            <a:r>
              <a:rPr lang="es-ES_tradnl" dirty="0" smtClean="0"/>
              <a:t>W</a:t>
            </a:r>
            <a:r>
              <a:rPr lang="es-ES_tradnl" baseline="-25000" dirty="0" smtClean="0"/>
              <a:t>1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W</a:t>
            </a:r>
            <a:r>
              <a:rPr lang="es-ES_tradnl" baseline="-25000" dirty="0" smtClean="0"/>
              <a:t>2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2W</a:t>
            </a:r>
            <a:r>
              <a:rPr lang="es-ES_tradnl" baseline="-25000" dirty="0" smtClean="0"/>
              <a:t>3</a:t>
            </a:r>
            <a:r>
              <a:rPr lang="es-ES_tradnl" dirty="0"/>
              <a:t>	</a:t>
            </a:r>
            <a:r>
              <a:rPr lang="en-US" dirty="0">
                <a:sym typeface="Symbol"/>
              </a:rPr>
              <a:t> </a:t>
            </a:r>
            <a:r>
              <a:rPr lang="es-ES_tradnl" dirty="0"/>
              <a:t> </a:t>
            </a:r>
            <a:r>
              <a:rPr lang="es-ES_tradnl" dirty="0" smtClean="0"/>
              <a:t>2</a:t>
            </a:r>
            <a:endParaRPr lang="en-US" dirty="0"/>
          </a:p>
          <a:p>
            <a:pPr marL="0" indent="0">
              <a:buNone/>
            </a:pPr>
            <a:r>
              <a:rPr lang="es-ES_tradnl" dirty="0" smtClean="0"/>
              <a:t>	</a:t>
            </a:r>
            <a:r>
              <a:rPr lang="es-ES_tradnl" dirty="0"/>
              <a:t>		2) </a:t>
            </a:r>
            <a:r>
              <a:rPr lang="es-ES_tradnl" dirty="0" smtClean="0"/>
              <a:t>5W</a:t>
            </a:r>
            <a:r>
              <a:rPr lang="es-ES_tradnl" baseline="-25000" dirty="0" smtClean="0"/>
              <a:t>1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3W</a:t>
            </a:r>
            <a:r>
              <a:rPr lang="es-ES_tradnl" baseline="-25000" dirty="0" smtClean="0"/>
              <a:t>2</a:t>
            </a:r>
            <a:r>
              <a:rPr lang="es-ES_tradnl" dirty="0" smtClean="0"/>
              <a:t> </a:t>
            </a:r>
            <a:r>
              <a:rPr lang="es-ES_tradnl" dirty="0"/>
              <a:t>+ 2y</a:t>
            </a:r>
            <a:r>
              <a:rPr lang="es-ES_tradnl" baseline="-25000" dirty="0"/>
              <a:t>3</a:t>
            </a:r>
            <a:r>
              <a:rPr lang="es-ES_tradnl" dirty="0"/>
              <a:t>	</a:t>
            </a:r>
            <a:r>
              <a:rPr lang="en-US" dirty="0">
                <a:sym typeface="Symbol"/>
              </a:rPr>
              <a:t> </a:t>
            </a:r>
            <a:r>
              <a:rPr lang="es-ES_tradnl" dirty="0" smtClean="0"/>
              <a:t> </a:t>
            </a:r>
            <a:r>
              <a:rPr lang="es-ES_tradnl" dirty="0"/>
              <a:t>1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			    </a:t>
            </a:r>
            <a:r>
              <a:rPr lang="es-ES_tradnl" dirty="0" smtClean="0"/>
              <a:t>W</a:t>
            </a:r>
            <a:r>
              <a:rPr lang="es-ES_tradnl" baseline="-25000" dirty="0" smtClean="0"/>
              <a:t>1</a:t>
            </a:r>
            <a:r>
              <a:rPr lang="es-ES_tradnl" dirty="0"/>
              <a:t>, </a:t>
            </a:r>
            <a:r>
              <a:rPr lang="es-ES_tradnl" dirty="0" smtClean="0"/>
              <a:t>W</a:t>
            </a:r>
            <a:r>
              <a:rPr lang="es-ES_tradnl" baseline="-25000" dirty="0" smtClean="0"/>
              <a:t>2</a:t>
            </a:r>
            <a:r>
              <a:rPr lang="es-ES_tradnl" dirty="0" smtClean="0"/>
              <a:t> </a:t>
            </a:r>
            <a:r>
              <a:rPr lang="en-US" dirty="0">
                <a:sym typeface="Symbol"/>
              </a:rPr>
              <a:t></a:t>
            </a:r>
            <a:r>
              <a:rPr lang="es-ES_tradnl" dirty="0"/>
              <a:t> 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42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/>
              <a:t>Contoh</a:t>
            </a:r>
            <a:r>
              <a:rPr lang="es-ES_tradnl" dirty="0"/>
              <a:t> 3</a:t>
            </a:r>
            <a:r>
              <a:rPr lang="es-ES_tradnl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Primal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Minimumkan</a:t>
            </a:r>
            <a:r>
              <a:rPr lang="en-US" dirty="0" smtClean="0"/>
              <a:t> </a:t>
            </a:r>
            <a:r>
              <a:rPr lang="en-US" dirty="0"/>
              <a:t>Z = X</a:t>
            </a:r>
            <a:r>
              <a:rPr lang="en-US" baseline="-25000" dirty="0"/>
              <a:t>1</a:t>
            </a:r>
            <a:r>
              <a:rPr lang="en-US" dirty="0"/>
              <a:t> + 3X</a:t>
            </a:r>
            <a:r>
              <a:rPr lang="en-US" baseline="-25000" dirty="0"/>
              <a:t>2</a:t>
            </a:r>
            <a:r>
              <a:rPr lang="en-US" dirty="0"/>
              <a:t> – 2X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:	1) 4X</a:t>
            </a:r>
            <a:r>
              <a:rPr lang="en-US" baseline="-25000" dirty="0"/>
              <a:t>1</a:t>
            </a:r>
            <a:r>
              <a:rPr lang="en-US" dirty="0"/>
              <a:t> + 8X</a:t>
            </a:r>
            <a:r>
              <a:rPr lang="en-US" baseline="-25000" dirty="0"/>
              <a:t>2</a:t>
            </a:r>
            <a:r>
              <a:rPr lang="en-US" dirty="0"/>
              <a:t> + </a:t>
            </a:r>
            <a:r>
              <a:rPr lang="en-US" dirty="0" smtClean="0"/>
              <a:t>6X</a:t>
            </a:r>
            <a:r>
              <a:rPr lang="en-US" baseline="-25000" dirty="0" smtClean="0"/>
              <a:t>3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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 </a:t>
            </a:r>
            <a:r>
              <a:rPr lang="en-US" dirty="0"/>
              <a:t>25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s-ES_tradnl" dirty="0"/>
              <a:t>2) 7X</a:t>
            </a:r>
            <a:r>
              <a:rPr lang="es-ES_tradnl" baseline="-25000" dirty="0"/>
              <a:t>1</a:t>
            </a:r>
            <a:r>
              <a:rPr lang="es-ES_tradnl" dirty="0"/>
              <a:t> + 5X</a:t>
            </a:r>
            <a:r>
              <a:rPr lang="es-ES_tradnl" baseline="-25000" dirty="0"/>
              <a:t>2</a:t>
            </a:r>
            <a:r>
              <a:rPr lang="es-ES_tradnl" dirty="0"/>
              <a:t> + </a:t>
            </a:r>
            <a:r>
              <a:rPr lang="es-ES_tradnl" dirty="0" smtClean="0"/>
              <a:t>9X</a:t>
            </a:r>
            <a:r>
              <a:rPr lang="es-ES_tradnl" baseline="-25000" dirty="0" smtClean="0"/>
              <a:t>3 </a:t>
            </a:r>
            <a:r>
              <a:rPr lang="en-US" dirty="0">
                <a:sym typeface="Symbol"/>
              </a:rPr>
              <a:t></a:t>
            </a:r>
            <a:r>
              <a:rPr lang="es-ES_tradnl" dirty="0" smtClean="0"/>
              <a:t> </a:t>
            </a:r>
            <a:r>
              <a:rPr lang="es-ES_tradnl" dirty="0"/>
              <a:t>30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			    X</a:t>
            </a:r>
            <a:r>
              <a:rPr lang="es-ES_tradnl" baseline="-25000" dirty="0"/>
              <a:t>1</a:t>
            </a:r>
            <a:r>
              <a:rPr lang="es-ES_tradnl" dirty="0"/>
              <a:t>, X</a:t>
            </a:r>
            <a:r>
              <a:rPr lang="es-ES_tradnl" baseline="-25000" dirty="0"/>
              <a:t>2</a:t>
            </a:r>
            <a:r>
              <a:rPr lang="es-ES_tradnl" dirty="0"/>
              <a:t>, X</a:t>
            </a:r>
            <a:r>
              <a:rPr lang="es-ES_tradnl" baseline="-25000" dirty="0"/>
              <a:t>3</a:t>
            </a:r>
            <a:r>
              <a:rPr lang="es-ES_tradnl" dirty="0"/>
              <a:t> </a:t>
            </a:r>
            <a:r>
              <a:rPr lang="en-US" dirty="0">
                <a:sym typeface="Symbol"/>
              </a:rPr>
              <a:t></a:t>
            </a:r>
            <a:r>
              <a:rPr lang="es-ES_tradnl" dirty="0"/>
              <a:t> 0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Dual</a:t>
            </a:r>
            <a:endParaRPr lang="en-US" dirty="0"/>
          </a:p>
          <a:p>
            <a:pPr marL="0" indent="0">
              <a:buNone/>
            </a:pPr>
            <a:r>
              <a:rPr lang="es-ES_tradnl" dirty="0" smtClean="0"/>
              <a:t>	</a:t>
            </a:r>
            <a:r>
              <a:rPr lang="es-ES_tradnl" dirty="0" err="1" smtClean="0"/>
              <a:t>Maksimumkan</a:t>
            </a:r>
            <a:r>
              <a:rPr lang="es-ES_tradnl" dirty="0" smtClean="0"/>
              <a:t> </a:t>
            </a:r>
            <a:r>
              <a:rPr lang="es-ES_tradnl" dirty="0"/>
              <a:t>Y= </a:t>
            </a:r>
            <a:r>
              <a:rPr lang="es-ES_tradnl" dirty="0" smtClean="0"/>
              <a:t>25W</a:t>
            </a:r>
            <a:r>
              <a:rPr lang="es-ES_tradnl" baseline="-25000" dirty="0" smtClean="0"/>
              <a:t>1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30W</a:t>
            </a:r>
            <a:r>
              <a:rPr lang="es-ES_tradnl" baseline="-25000" dirty="0" smtClean="0"/>
              <a:t>2</a:t>
            </a:r>
            <a:endParaRPr lang="en-US" dirty="0"/>
          </a:p>
          <a:p>
            <a:pPr marL="0" indent="0">
              <a:buNone/>
            </a:pPr>
            <a:r>
              <a:rPr lang="es-ES_tradnl" dirty="0" err="1"/>
              <a:t>Fungsi</a:t>
            </a:r>
            <a:r>
              <a:rPr lang="es-ES_tradnl" dirty="0"/>
              <a:t> </a:t>
            </a:r>
            <a:r>
              <a:rPr lang="es-ES_tradnl" dirty="0" err="1"/>
              <a:t>batasan</a:t>
            </a:r>
            <a:r>
              <a:rPr lang="es-ES_tradnl" dirty="0"/>
              <a:t>:	1) </a:t>
            </a:r>
            <a:r>
              <a:rPr lang="es-ES_tradnl" dirty="0" smtClean="0"/>
              <a:t>4W</a:t>
            </a:r>
            <a:r>
              <a:rPr lang="es-ES_tradnl" baseline="-25000" dirty="0" smtClean="0"/>
              <a:t>1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7W</a:t>
            </a:r>
            <a:r>
              <a:rPr lang="es-ES_tradnl" baseline="-25000" dirty="0" smtClean="0"/>
              <a:t>2 	</a:t>
            </a:r>
            <a:r>
              <a:rPr lang="en-US" dirty="0" smtClean="0">
                <a:sym typeface="Symbol"/>
              </a:rPr>
              <a:t></a:t>
            </a:r>
            <a:r>
              <a:rPr lang="es-ES_tradnl" dirty="0" smtClean="0"/>
              <a:t> </a:t>
            </a:r>
            <a:r>
              <a:rPr lang="es-ES_tradnl" dirty="0" smtClean="0"/>
              <a:t> </a:t>
            </a:r>
            <a:r>
              <a:rPr lang="es-ES_tradnl" dirty="0"/>
              <a:t>1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`			2) </a:t>
            </a:r>
            <a:r>
              <a:rPr lang="es-ES_tradnl" dirty="0" smtClean="0"/>
              <a:t>8W</a:t>
            </a:r>
            <a:r>
              <a:rPr lang="es-ES_tradnl" baseline="-25000" dirty="0" smtClean="0"/>
              <a:t>1</a:t>
            </a:r>
            <a:r>
              <a:rPr lang="es-ES_tradnl" dirty="0" smtClean="0"/>
              <a:t> </a:t>
            </a:r>
            <a:r>
              <a:rPr lang="es-ES_tradnl" dirty="0"/>
              <a:t>+ </a:t>
            </a:r>
            <a:r>
              <a:rPr lang="es-ES_tradnl" dirty="0" smtClean="0"/>
              <a:t>5W</a:t>
            </a:r>
            <a:r>
              <a:rPr lang="es-ES_tradnl" baseline="-25000" dirty="0" smtClean="0"/>
              <a:t>2</a:t>
            </a:r>
            <a:r>
              <a:rPr lang="es-ES_tradnl" dirty="0"/>
              <a:t>	</a:t>
            </a:r>
            <a:r>
              <a:rPr lang="en-US" dirty="0">
                <a:sym typeface="Symbol"/>
              </a:rPr>
              <a:t> </a:t>
            </a:r>
            <a:r>
              <a:rPr lang="es-ES_tradnl" dirty="0"/>
              <a:t> </a:t>
            </a:r>
            <a:r>
              <a:rPr lang="en-US" dirty="0" smtClean="0"/>
              <a:t> </a:t>
            </a:r>
            <a:r>
              <a:rPr lang="es-ES_tradnl" dirty="0"/>
              <a:t>3</a:t>
            </a:r>
            <a:endParaRPr lang="en-US" dirty="0"/>
          </a:p>
          <a:p>
            <a:pPr marL="0" indent="0">
              <a:buNone/>
            </a:pPr>
            <a:r>
              <a:rPr lang="es-ES_tradnl" dirty="0"/>
              <a:t>			</a:t>
            </a:r>
            <a:r>
              <a:rPr lang="en-US" dirty="0"/>
              <a:t>3) </a:t>
            </a:r>
            <a:r>
              <a:rPr lang="en-US" dirty="0" smtClean="0"/>
              <a:t>6W</a:t>
            </a:r>
            <a:r>
              <a:rPr lang="en-US" baseline="-25000" dirty="0" smtClean="0"/>
              <a:t>1 </a:t>
            </a:r>
            <a:r>
              <a:rPr lang="en-US" dirty="0"/>
              <a:t>+ </a:t>
            </a:r>
            <a:r>
              <a:rPr lang="en-US" dirty="0" smtClean="0"/>
              <a:t>9W</a:t>
            </a:r>
            <a:r>
              <a:rPr lang="en-US" baseline="-25000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>
                <a:sym typeface="Symbol"/>
              </a:rPr>
              <a:t> </a:t>
            </a:r>
            <a:r>
              <a:rPr lang="es-ES_tradnl" dirty="0"/>
              <a:t> </a:t>
            </a:r>
            <a:r>
              <a:rPr lang="en-US" dirty="0" smtClean="0"/>
              <a:t>-</a:t>
            </a:r>
            <a:r>
              <a:rPr lang="en-US" dirty="0"/>
              <a:t>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34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1118</TotalTime>
  <Words>594</Words>
  <Application>Microsoft Office PowerPoint</Application>
  <PresentationFormat>On-screen Show (4:3)</PresentationFormat>
  <Paragraphs>373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Clarity</vt:lpstr>
      <vt:lpstr>Program Linear  II. Metode Primal Dual </vt:lpstr>
      <vt:lpstr>Metode Primal Dual</vt:lpstr>
      <vt:lpstr>Metode Primal Dual</vt:lpstr>
      <vt:lpstr>Perubahan Primal menjadi Dual</vt:lpstr>
      <vt:lpstr>Contoh 1</vt:lpstr>
      <vt:lpstr>PowerPoint Presentation</vt:lpstr>
      <vt:lpstr>Contoh</vt:lpstr>
      <vt:lpstr>Contoh 2 :</vt:lpstr>
      <vt:lpstr>Contoh 3:</vt:lpstr>
      <vt:lpstr>Penyelesaian Contoh 1</vt:lpstr>
      <vt:lpstr>Iterasi ke 1</vt:lpstr>
      <vt:lpstr>Iterasi ke 2</vt:lpstr>
      <vt:lpstr>Iterasi ke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RISET OPERASI</dc:title>
  <dc:creator>IR PRASETIO</dc:creator>
  <cp:lastModifiedBy>pc</cp:lastModifiedBy>
  <cp:revision>95</cp:revision>
  <cp:lastPrinted>2018-09-27T07:12:07Z</cp:lastPrinted>
  <dcterms:created xsi:type="dcterms:W3CDTF">2013-02-14T07:18:01Z</dcterms:created>
  <dcterms:modified xsi:type="dcterms:W3CDTF">2018-09-28T04:47:11Z</dcterms:modified>
</cp:coreProperties>
</file>