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2BC93F-051B-4EAD-B8F5-1D994F26E673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69A82B5-A69C-461C-9050-AC378EB1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14356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24" y="857232"/>
            <a:ext cx="8629656" cy="564360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/>
              <a:t>P </a:t>
            </a:r>
            <a:r>
              <a:rPr lang="en-US" sz="2800" dirty="0" err="1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konduksi</a:t>
            </a:r>
            <a:r>
              <a:rPr lang="en-US" sz="2800" dirty="0" smtClean="0"/>
              <a:t>,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pindah</a:t>
            </a:r>
            <a:r>
              <a:rPr lang="en-US" sz="2800" dirty="0" smtClean="0"/>
              <a:t> dg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merambat</a:t>
            </a:r>
            <a:endParaRPr lang="en-US" sz="2800" dirty="0" smtClean="0"/>
          </a:p>
          <a:p>
            <a:pPr marL="514350" indent="-514350" algn="l"/>
            <a:r>
              <a:rPr lang="en-US" sz="2800" dirty="0" smtClean="0"/>
              <a:t>	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Forier</a:t>
            </a:r>
            <a:r>
              <a:rPr lang="en-US" sz="2800" dirty="0" smtClean="0"/>
              <a:t>   q/A = - k </a:t>
            </a:r>
            <a:r>
              <a:rPr lang="en-US" sz="2800" dirty="0" err="1" smtClean="0"/>
              <a:t>dT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; </a:t>
            </a:r>
          </a:p>
          <a:p>
            <a:pPr marL="514350" indent="-514350"/>
            <a:r>
              <a:rPr lang="en-US" sz="2800" dirty="0" smtClean="0"/>
              <a:t>	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(H) = </a:t>
            </a:r>
            <a:r>
              <a:rPr lang="en-US" sz="2800" dirty="0" err="1" smtClean="0"/>
              <a:t>dQ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k A (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–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)/ ∆x</a:t>
            </a:r>
          </a:p>
          <a:p>
            <a:pPr marL="514350" indent="-514350"/>
            <a:r>
              <a:rPr lang="en-US" sz="2800" dirty="0" smtClean="0"/>
              <a:t>	 (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–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)/ ∆x = </a:t>
            </a:r>
            <a:r>
              <a:rPr lang="en-US" sz="2800" dirty="0" err="1" smtClean="0"/>
              <a:t>gradien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(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)</a:t>
            </a:r>
          </a:p>
          <a:p>
            <a:pPr marL="514350" indent="-514350"/>
            <a:r>
              <a:rPr lang="en-US" sz="2800" dirty="0" smtClean="0"/>
              <a:t>	 </a:t>
            </a:r>
            <a:r>
              <a:rPr lang="en-US" sz="2800" dirty="0" err="1" smtClean="0"/>
              <a:t>dQ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</a:t>
            </a:r>
            <a:r>
              <a:rPr lang="en-US" sz="2800" dirty="0" err="1" smtClean="0"/>
              <a:t>laju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(</a:t>
            </a:r>
            <a:r>
              <a:rPr lang="en-US" sz="2800" dirty="0" err="1" smtClean="0"/>
              <a:t>kalori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J per </a:t>
            </a:r>
            <a:r>
              <a:rPr lang="en-US" sz="2800" dirty="0" err="1" smtClean="0"/>
              <a:t>waktu</a:t>
            </a:r>
            <a:r>
              <a:rPr lang="en-US" sz="2800" dirty="0" smtClean="0"/>
              <a:t>)</a:t>
            </a:r>
          </a:p>
          <a:p>
            <a:pPr marL="514350" indent="-514350"/>
            <a:r>
              <a:rPr lang="en-US" sz="2800" dirty="0" smtClean="0"/>
              <a:t>	</a:t>
            </a:r>
          </a:p>
          <a:p>
            <a:pPr marL="514350" indent="-514350"/>
            <a:r>
              <a:rPr lang="en-US" sz="2800" dirty="0" smtClean="0"/>
              <a:t>	</a:t>
            </a:r>
          </a:p>
          <a:p>
            <a:pPr marL="514350" indent="-514350"/>
            <a:endParaRPr lang="en-US" sz="2800" dirty="0" smtClean="0"/>
          </a:p>
          <a:p>
            <a:pPr marL="514350" indent="-514350"/>
            <a:r>
              <a:rPr lang="en-US" sz="2800" dirty="0" smtClean="0"/>
              <a:t>	</a:t>
            </a:r>
            <a:r>
              <a:rPr lang="en-US" sz="2800" dirty="0" err="1" smtClean="0"/>
              <a:t>dx</a:t>
            </a:r>
            <a:r>
              <a:rPr lang="en-US" sz="2800" dirty="0" smtClean="0"/>
              <a:t>/k = R  (</a:t>
            </a:r>
            <a:r>
              <a:rPr lang="en-US" sz="2800" dirty="0" err="1" smtClean="0"/>
              <a:t>hambatan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786190"/>
            <a:ext cx="2706706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25305"/>
            <a:ext cx="2071702" cy="918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357826"/>
            <a:ext cx="2095514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785794"/>
          </a:xfrm>
        </p:spPr>
        <p:txBody>
          <a:bodyPr/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8501090" cy="6215082"/>
          </a:xfrm>
        </p:spPr>
        <p:txBody>
          <a:bodyPr anchor="t"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komposit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diisolasi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fiber board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seltebal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25,4 mm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352,7 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297,1 K,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kontifitas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termal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(k) = 0,048 W/m K.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q/A = - k </a:t>
            </a:r>
            <a:r>
              <a:rPr lang="en-US" sz="2800" dirty="0" err="1" smtClean="0"/>
              <a:t>dT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                                                       </a:t>
            </a:r>
            <a:r>
              <a:rPr lang="en-US" sz="2800" dirty="0" err="1" smtClean="0"/>
              <a:t>diubah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= 105,1 W/m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7202" y="3071810"/>
            <a:ext cx="3385062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143380"/>
            <a:ext cx="2841034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214950"/>
            <a:ext cx="3099310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072074"/>
            <a:ext cx="4214842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571480"/>
          </a:xfrm>
        </p:spPr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lain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715404" cy="6215082"/>
          </a:xfrm>
        </p:spPr>
        <p:txBody>
          <a:bodyPr anchor="t"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steroform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0,8 m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tebal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0,02 m,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air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minuman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 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24 jam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k= 0,01 W/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m.K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H) = </a:t>
            </a:r>
            <a:r>
              <a:rPr lang="en-US" sz="2800" dirty="0" err="1" smtClean="0"/>
              <a:t>dQ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k A (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–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)/ ∆x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	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(0,01 w/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m.K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)(0,8 m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	(30-0)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C/(0,02 m)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= 12 W = 12 J/s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24 j .60 min . 60 s =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 </a:t>
            </a:r>
            <a:r>
              <a:rPr lang="en-US" sz="2800" dirty="0" err="1" smtClean="0"/>
              <a:t>dQ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12 W</a:t>
            </a:r>
            <a:r>
              <a:rPr lang="en-US" sz="2800" dirty="0" smtClean="0"/>
              <a:t> ; Q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12 W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Q = 12 J/s (86400 s) = 1,04 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J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6858000"/>
          </a:xfrm>
          <a:noFill/>
        </p:spPr>
        <p:txBody>
          <a:bodyPr/>
          <a:lstStyle/>
          <a:p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peleburan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= 3,34 .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J/kg</a:t>
            </a:r>
            <a:br>
              <a:rPr lang="en-US" sz="2800" dirty="0" smtClean="0"/>
            </a:br>
            <a:r>
              <a:rPr lang="en-US" sz="2800" dirty="0" smtClean="0"/>
              <a:t>Q =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es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v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m</a:t>
            </a:r>
            <a:r>
              <a:rPr lang="en-US" sz="2800" baseline="-25000" dirty="0" err="1" smtClean="0"/>
              <a:t>es</a:t>
            </a:r>
            <a:r>
              <a:rPr lang="en-US" sz="2800" dirty="0" smtClean="0"/>
              <a:t> = Q /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v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1,04 .10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J /</a:t>
            </a:r>
            <a:r>
              <a:rPr lang="en-US" sz="2800" dirty="0" smtClean="0"/>
              <a:t> 3,34 . 10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J/kg</a:t>
            </a:r>
            <a:br>
              <a:rPr lang="en-US" sz="2800" dirty="0" smtClean="0"/>
            </a:br>
            <a:r>
              <a:rPr lang="en-US" sz="2800" dirty="0" smtClean="0"/>
              <a:t>   = 3,1 kg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soal</a:t>
            </a:r>
            <a:r>
              <a:rPr lang="en-US" sz="2800" dirty="0" smtClean="0"/>
              <a:t> lain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err="1" smtClean="0"/>
              <a:t>baja</a:t>
            </a:r>
            <a:r>
              <a:rPr lang="en-US" sz="2800" dirty="0" smtClean="0"/>
              <a:t> T=100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   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T=0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  </a:t>
            </a:r>
            <a:r>
              <a:rPr lang="en-US" sz="2800" dirty="0" err="1" smtClean="0"/>
              <a:t>tebal</a:t>
            </a:r>
            <a:r>
              <a:rPr lang="en-US" sz="2800" dirty="0" smtClean="0"/>
              <a:t> 2 cm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10 cm          20 cm</a:t>
            </a:r>
            <a:br>
              <a:rPr lang="en-US" sz="2800" dirty="0" smtClean="0"/>
            </a:br>
            <a:r>
              <a:rPr lang="en-US" sz="2800" dirty="0" err="1" smtClean="0"/>
              <a:t>sebuah</a:t>
            </a:r>
            <a:r>
              <a:rPr lang="en-US" sz="2800" dirty="0" smtClean="0"/>
              <a:t> plat </a:t>
            </a:r>
            <a:r>
              <a:rPr lang="en-US" sz="2800" dirty="0" err="1" smtClean="0"/>
              <a:t>baja</a:t>
            </a:r>
            <a:r>
              <a:rPr lang="en-US" sz="2800" dirty="0" smtClean="0"/>
              <a:t> </a:t>
            </a:r>
            <a:r>
              <a:rPr lang="en-US" sz="2800" dirty="0" err="1" smtClean="0"/>
              <a:t>disambung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plat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baja</a:t>
            </a:r>
            <a:r>
              <a:rPr lang="en-US" sz="2800" dirty="0" smtClean="0"/>
              <a:t> 100 C,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10 cm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0 C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20 cm, </a:t>
            </a:r>
            <a:r>
              <a:rPr lang="en-US" sz="2800" dirty="0" err="1" smtClean="0"/>
              <a:t>kedua</a:t>
            </a:r>
            <a:r>
              <a:rPr lang="en-US" sz="2800" dirty="0" smtClean="0"/>
              <a:t> plat </a:t>
            </a:r>
            <a:r>
              <a:rPr lang="en-US" sz="2800" dirty="0" err="1" smtClean="0"/>
              <a:t>diisolasi</a:t>
            </a:r>
            <a:r>
              <a:rPr lang="en-US" sz="2800" dirty="0" smtClean="0"/>
              <a:t>, K </a:t>
            </a:r>
            <a:r>
              <a:rPr lang="en-US" sz="2800" dirty="0" err="1" smtClean="0"/>
              <a:t>baja</a:t>
            </a:r>
            <a:r>
              <a:rPr lang="en-US" sz="2800" dirty="0" smtClean="0"/>
              <a:t> = 50,2 </a:t>
            </a:r>
            <a:r>
              <a:rPr lang="en-US" sz="2800" dirty="0" err="1" smtClean="0"/>
              <a:t>dan</a:t>
            </a:r>
            <a:r>
              <a:rPr lang="en-US" sz="2800" dirty="0" smtClean="0"/>
              <a:t> Cu = 385 W/</a:t>
            </a:r>
            <a:r>
              <a:rPr lang="en-US" sz="2800" dirty="0" err="1" smtClean="0"/>
              <a:t>m.K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ujung</a:t>
            </a:r>
            <a:r>
              <a:rPr lang="en-US" sz="2800" dirty="0" smtClean="0"/>
              <a:t>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3071810"/>
            <a:ext cx="2928958" cy="35719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28992" y="3071810"/>
            <a:ext cx="278608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4" y="2857496"/>
            <a:ext cx="578647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034" y="3500438"/>
            <a:ext cx="578647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472" y="3929066"/>
            <a:ext cx="285752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0430" y="3929066"/>
            <a:ext cx="285752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500042"/>
          </a:xfrm>
        </p:spPr>
        <p:txBody>
          <a:bodyPr/>
          <a:lstStyle/>
          <a:p>
            <a:r>
              <a:rPr lang="en-US" sz="2800" dirty="0" err="1" smtClean="0"/>
              <a:t>Penyelesaian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715404" cy="5429288"/>
          </a:xfrm>
        </p:spPr>
        <p:txBody>
          <a:bodyPr anchor="t"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Forrie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= 20,7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1214422"/>
            <a:ext cx="3238522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214422"/>
            <a:ext cx="3286148" cy="821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6429420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571480"/>
          </a:xfrm>
        </p:spPr>
        <p:txBody>
          <a:bodyPr/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P.p</a:t>
            </a:r>
            <a:r>
              <a:rPr lang="en-US" sz="2800" dirty="0" smtClean="0"/>
              <a:t> </a:t>
            </a:r>
            <a:r>
              <a:rPr lang="en-US" sz="2800" dirty="0" err="1" smtClean="0"/>
              <a:t>konveksi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501090" cy="6072230"/>
          </a:xfrm>
        </p:spPr>
        <p:txBody>
          <a:bodyPr anchor="t">
            <a:normAutofit/>
          </a:bodyPr>
          <a:lstStyle/>
          <a:p>
            <a:r>
              <a:rPr lang="en-US" sz="2800" dirty="0" err="1" smtClean="0"/>
              <a:t>P.p</a:t>
            </a:r>
            <a:r>
              <a:rPr lang="en-US" sz="2800" dirty="0" smtClean="0"/>
              <a:t> </a:t>
            </a:r>
            <a:r>
              <a:rPr lang="en-US" sz="2800" dirty="0" err="1" smtClean="0"/>
              <a:t>konveksi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berpindah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dibawa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fluida</a:t>
            </a:r>
            <a:endParaRPr lang="en-US" sz="2800" dirty="0" smtClean="0"/>
          </a:p>
          <a:p>
            <a:r>
              <a:rPr lang="en-US" sz="2800" dirty="0" smtClean="0"/>
              <a:t>	q = h A (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 –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f</a:t>
            </a:r>
            <a:r>
              <a:rPr lang="en-US" sz="2800" dirty="0" smtClean="0"/>
              <a:t> )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= 1/h 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q = </a:t>
            </a:r>
            <a:r>
              <a:rPr lang="el-GR" sz="2800" dirty="0" smtClean="0"/>
              <a:t>Δ</a:t>
            </a:r>
            <a:r>
              <a:rPr lang="en-US" sz="2800" dirty="0" smtClean="0"/>
              <a:t>T / 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+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 )</a:t>
            </a:r>
          </a:p>
          <a:p>
            <a:r>
              <a:rPr lang="en-US" sz="2800" dirty="0" smtClean="0"/>
              <a:t>q= U A </a:t>
            </a:r>
            <a:r>
              <a:rPr lang="el-GR" sz="2800" dirty="0" smtClean="0"/>
              <a:t>Δ</a:t>
            </a:r>
            <a:r>
              <a:rPr lang="en-US" sz="2800" dirty="0" smtClean="0"/>
              <a:t> T</a:t>
            </a:r>
            <a:endParaRPr lang="en-US" sz="2800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P.p. </a:t>
            </a:r>
            <a:r>
              <a:rPr lang="en-US" sz="2800" dirty="0" err="1" smtClean="0"/>
              <a:t>Radiasi</a:t>
            </a:r>
            <a:r>
              <a:rPr lang="en-US" sz="2800" dirty="0" smtClean="0"/>
              <a:t> :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berpindah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pancaran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127</TotalTime>
  <Words>153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Perpindahan Panas</vt:lpstr>
      <vt:lpstr>Contoh soal</vt:lpstr>
      <vt:lpstr>Contoh lain</vt:lpstr>
      <vt:lpstr>Panas peleburan es = 3,34 . 105 J/kg Q = mesLv  mes = Q / Lv = 1,04 .104 J / 3,34 . 105 J/kg    = 3,1 kg   soal lain   baja T=100oC     tembaga T=0oC   tebal 2 cm        10 cm          20 cm sebuah plat baja disambung dengan plat tembaga suhu baja 100 C, panjang 10 cm dan suhu tembaga 0 C panjang 20 cm, kedua plat diisolasi, K baja = 50,2 dan Cu = 385 W/m.K Hitung suhu pada ujung tembaga  </vt:lpstr>
      <vt:lpstr>Penyelesaian</vt:lpstr>
      <vt:lpstr>2. P.p konveksi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</dc:title>
  <dc:creator>MyComp</dc:creator>
  <cp:lastModifiedBy>MyComp</cp:lastModifiedBy>
  <cp:revision>15</cp:revision>
  <dcterms:created xsi:type="dcterms:W3CDTF">2011-12-18T02:26:19Z</dcterms:created>
  <dcterms:modified xsi:type="dcterms:W3CDTF">2011-12-19T14:13:07Z</dcterms:modified>
</cp:coreProperties>
</file>