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2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BC93F-051B-4EAD-B8F5-1D994F26E673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9A82B5-A69C-461C-9050-AC378EB1EE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BC93F-051B-4EAD-B8F5-1D994F26E673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9A82B5-A69C-461C-9050-AC378EB1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BC93F-051B-4EAD-B8F5-1D994F26E673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9A82B5-A69C-461C-9050-AC378EB1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BC93F-051B-4EAD-B8F5-1D994F26E673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9A82B5-A69C-461C-9050-AC378EB1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BC93F-051B-4EAD-B8F5-1D994F26E673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9A82B5-A69C-461C-9050-AC378EB1EE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BC93F-051B-4EAD-B8F5-1D994F26E673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9A82B5-A69C-461C-9050-AC378EB1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BC93F-051B-4EAD-B8F5-1D994F26E673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9A82B5-A69C-461C-9050-AC378EB1EE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BC93F-051B-4EAD-B8F5-1D994F26E673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9A82B5-A69C-461C-9050-AC378EB1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BC93F-051B-4EAD-B8F5-1D994F26E673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9A82B5-A69C-461C-9050-AC378EB1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2BC93F-051B-4EAD-B8F5-1D994F26E673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9A82B5-A69C-461C-9050-AC378EB1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4E2BC93F-051B-4EAD-B8F5-1D994F26E673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69A82B5-A69C-461C-9050-AC378EB1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E2BC93F-051B-4EAD-B8F5-1D994F26E673}" type="datetimeFigureOut">
              <a:rPr lang="en-US" smtClean="0"/>
              <a:pPr/>
              <a:t>12/19/2011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69A82B5-A69C-461C-9050-AC378EB1EE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"/>
            <a:ext cx="7772400" cy="714356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/>
              <a:t>Perpindahan</a:t>
            </a:r>
            <a:r>
              <a:rPr lang="en-US" dirty="0" smtClean="0"/>
              <a:t> </a:t>
            </a:r>
            <a:r>
              <a:rPr lang="en-US" dirty="0" err="1" smtClean="0"/>
              <a:t>Panas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24" y="857232"/>
            <a:ext cx="8629656" cy="5643602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t">
            <a:normAutofit/>
          </a:bodyPr>
          <a:lstStyle/>
          <a:p>
            <a:pPr marL="514350" indent="-514350" algn="l">
              <a:buAutoNum type="arabicPeriod"/>
            </a:pPr>
            <a:r>
              <a:rPr lang="en-US" sz="2800" dirty="0" smtClean="0"/>
              <a:t>P </a:t>
            </a:r>
            <a:r>
              <a:rPr lang="en-US" sz="2800" dirty="0" err="1" smtClean="0"/>
              <a:t>P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konduksi</a:t>
            </a:r>
            <a:r>
              <a:rPr lang="en-US" sz="2800" dirty="0" smtClean="0"/>
              <a:t>, </a:t>
            </a:r>
            <a:r>
              <a:rPr lang="en-US" sz="2800" dirty="0" err="1" smtClean="0"/>
              <a:t>panas</a:t>
            </a:r>
            <a:r>
              <a:rPr lang="en-US" sz="2800" dirty="0" smtClean="0"/>
              <a:t> </a:t>
            </a:r>
            <a:r>
              <a:rPr lang="en-US" sz="2800" dirty="0" err="1" smtClean="0"/>
              <a:t>pindah</a:t>
            </a:r>
            <a:r>
              <a:rPr lang="en-US" sz="2800" dirty="0" smtClean="0"/>
              <a:t> dg </a:t>
            </a:r>
            <a:r>
              <a:rPr lang="en-US" sz="2800" dirty="0" err="1" smtClean="0"/>
              <a:t>cara</a:t>
            </a:r>
            <a:r>
              <a:rPr lang="en-US" sz="2800" dirty="0" smtClean="0"/>
              <a:t> </a:t>
            </a:r>
            <a:r>
              <a:rPr lang="en-US" sz="2800" dirty="0" err="1" smtClean="0"/>
              <a:t>merambat</a:t>
            </a:r>
            <a:endParaRPr lang="en-US" sz="2800" dirty="0" smtClean="0"/>
          </a:p>
          <a:p>
            <a:pPr marL="514350" indent="-514350" algn="l"/>
            <a:r>
              <a:rPr lang="en-US" sz="2800" dirty="0" smtClean="0"/>
              <a:t>	</a:t>
            </a:r>
            <a:r>
              <a:rPr lang="en-US" sz="2800" dirty="0" err="1" smtClean="0"/>
              <a:t>Hukum</a:t>
            </a:r>
            <a:r>
              <a:rPr lang="en-US" sz="2800" dirty="0" smtClean="0"/>
              <a:t> </a:t>
            </a:r>
            <a:r>
              <a:rPr lang="en-US" sz="2800" dirty="0" err="1" smtClean="0"/>
              <a:t>Forier</a:t>
            </a:r>
            <a:r>
              <a:rPr lang="en-US" sz="2800" dirty="0" smtClean="0"/>
              <a:t>   q/A = - k </a:t>
            </a:r>
            <a:r>
              <a:rPr lang="en-US" sz="2800" dirty="0" err="1" smtClean="0"/>
              <a:t>dT</a:t>
            </a:r>
            <a:r>
              <a:rPr lang="en-US" sz="2800" dirty="0" smtClean="0"/>
              <a:t>/</a:t>
            </a:r>
            <a:r>
              <a:rPr lang="en-US" sz="2800" dirty="0" err="1" smtClean="0"/>
              <a:t>dx</a:t>
            </a:r>
            <a:r>
              <a:rPr lang="en-US" sz="2800" dirty="0" smtClean="0"/>
              <a:t> ; </a:t>
            </a:r>
          </a:p>
          <a:p>
            <a:pPr marL="514350" indent="-514350"/>
            <a:r>
              <a:rPr lang="en-US" sz="2800" dirty="0" smtClean="0"/>
              <a:t>	</a:t>
            </a:r>
            <a:r>
              <a:rPr lang="en-US" sz="2800" dirty="0" err="1" smtClean="0"/>
              <a:t>Arus</a:t>
            </a:r>
            <a:r>
              <a:rPr lang="en-US" sz="2800" dirty="0" smtClean="0"/>
              <a:t> </a:t>
            </a:r>
            <a:r>
              <a:rPr lang="en-US" sz="2800" dirty="0" err="1" smtClean="0"/>
              <a:t>panas</a:t>
            </a:r>
            <a:r>
              <a:rPr lang="en-US" sz="2800" dirty="0" smtClean="0"/>
              <a:t> (H) = </a:t>
            </a:r>
            <a:r>
              <a:rPr lang="en-US" sz="2800" dirty="0" err="1" smtClean="0"/>
              <a:t>dQ</a:t>
            </a:r>
            <a:r>
              <a:rPr lang="en-US" sz="2800" dirty="0" smtClean="0"/>
              <a:t>/</a:t>
            </a:r>
            <a:r>
              <a:rPr lang="en-US" sz="2800" dirty="0" err="1" smtClean="0"/>
              <a:t>dt</a:t>
            </a:r>
            <a:r>
              <a:rPr lang="en-US" sz="2800" dirty="0" smtClean="0"/>
              <a:t> = k A (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h</a:t>
            </a:r>
            <a:r>
              <a:rPr lang="en-US" sz="2800" dirty="0" smtClean="0"/>
              <a:t> – 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c</a:t>
            </a:r>
            <a:r>
              <a:rPr lang="en-US" sz="2800" dirty="0" smtClean="0"/>
              <a:t> )/ ∆x</a:t>
            </a:r>
          </a:p>
          <a:p>
            <a:pPr marL="514350" indent="-514350"/>
            <a:r>
              <a:rPr lang="en-US" sz="2800" dirty="0" smtClean="0"/>
              <a:t>	 (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h</a:t>
            </a:r>
            <a:r>
              <a:rPr lang="en-US" sz="2800" dirty="0" smtClean="0"/>
              <a:t> – 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c</a:t>
            </a:r>
            <a:r>
              <a:rPr lang="en-US" sz="2800" dirty="0" smtClean="0"/>
              <a:t> )/ ∆x = </a:t>
            </a:r>
            <a:r>
              <a:rPr lang="en-US" sz="2800" dirty="0" err="1" smtClean="0"/>
              <a:t>gradien</a:t>
            </a:r>
            <a:r>
              <a:rPr lang="en-US" sz="2800" dirty="0" smtClean="0"/>
              <a:t> </a:t>
            </a:r>
            <a:r>
              <a:rPr lang="en-US" sz="2800" dirty="0" err="1" smtClean="0"/>
              <a:t>suhu</a:t>
            </a:r>
            <a:r>
              <a:rPr lang="en-US" sz="2800" dirty="0" smtClean="0"/>
              <a:t> ( </a:t>
            </a:r>
            <a:r>
              <a:rPr lang="en-US" sz="2800" dirty="0" err="1" smtClean="0"/>
              <a:t>perubahan</a:t>
            </a:r>
            <a:r>
              <a:rPr lang="en-US" sz="2800" dirty="0" smtClean="0"/>
              <a:t> </a:t>
            </a:r>
            <a:r>
              <a:rPr lang="en-US" sz="2800" dirty="0" err="1" smtClean="0"/>
              <a:t>suhu</a:t>
            </a:r>
            <a:r>
              <a:rPr lang="en-US" sz="2800" dirty="0" smtClean="0"/>
              <a:t> </a:t>
            </a:r>
            <a:r>
              <a:rPr lang="en-US" sz="2800" dirty="0" err="1" smtClean="0"/>
              <a:t>setiap</a:t>
            </a:r>
            <a:r>
              <a:rPr lang="en-US" sz="2800" dirty="0" smtClean="0"/>
              <a:t> </a:t>
            </a:r>
            <a:r>
              <a:rPr lang="en-US" sz="2800" dirty="0" err="1" smtClean="0"/>
              <a:t>jarak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)</a:t>
            </a:r>
          </a:p>
          <a:p>
            <a:pPr marL="514350" indent="-514350"/>
            <a:r>
              <a:rPr lang="en-US" sz="2800" dirty="0" smtClean="0"/>
              <a:t>	 </a:t>
            </a:r>
            <a:r>
              <a:rPr lang="en-US" sz="2800" dirty="0" err="1" smtClean="0"/>
              <a:t>dQ</a:t>
            </a:r>
            <a:r>
              <a:rPr lang="en-US" sz="2800" dirty="0" smtClean="0"/>
              <a:t>/</a:t>
            </a:r>
            <a:r>
              <a:rPr lang="en-US" sz="2800" dirty="0" err="1" smtClean="0"/>
              <a:t>dt</a:t>
            </a:r>
            <a:r>
              <a:rPr lang="en-US" sz="2800" dirty="0" smtClean="0"/>
              <a:t> = </a:t>
            </a:r>
            <a:r>
              <a:rPr lang="en-US" sz="2800" dirty="0" err="1" smtClean="0"/>
              <a:t>laju</a:t>
            </a:r>
            <a:r>
              <a:rPr lang="en-US" sz="2800" dirty="0" smtClean="0"/>
              <a:t> </a:t>
            </a:r>
            <a:r>
              <a:rPr lang="en-US" sz="2800" dirty="0" err="1" smtClean="0"/>
              <a:t>aliran</a:t>
            </a:r>
            <a:r>
              <a:rPr lang="en-US" sz="2800" dirty="0" smtClean="0"/>
              <a:t> </a:t>
            </a:r>
            <a:r>
              <a:rPr lang="en-US" sz="2800" dirty="0" err="1" smtClean="0"/>
              <a:t>panas</a:t>
            </a:r>
            <a:r>
              <a:rPr lang="en-US" sz="2800" dirty="0" smtClean="0"/>
              <a:t> (</a:t>
            </a:r>
            <a:r>
              <a:rPr lang="en-US" sz="2800" dirty="0" err="1" smtClean="0"/>
              <a:t>kalori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J per </a:t>
            </a:r>
            <a:r>
              <a:rPr lang="en-US" sz="2800" dirty="0" err="1" smtClean="0"/>
              <a:t>waktu</a:t>
            </a:r>
            <a:r>
              <a:rPr lang="en-US" sz="2800" dirty="0" smtClean="0"/>
              <a:t>)</a:t>
            </a:r>
          </a:p>
          <a:p>
            <a:pPr marL="514350" indent="-514350"/>
            <a:r>
              <a:rPr lang="en-US" sz="2800" dirty="0" smtClean="0"/>
              <a:t>	</a:t>
            </a:r>
          </a:p>
          <a:p>
            <a:pPr marL="514350" indent="-514350"/>
            <a:r>
              <a:rPr lang="en-US" sz="2800" dirty="0" smtClean="0"/>
              <a:t>	</a:t>
            </a:r>
          </a:p>
          <a:p>
            <a:pPr marL="514350" indent="-514350"/>
            <a:endParaRPr lang="en-US" sz="2800" dirty="0" smtClean="0"/>
          </a:p>
          <a:p>
            <a:pPr marL="514350" indent="-514350"/>
            <a:r>
              <a:rPr lang="en-US" sz="2800" dirty="0" smtClean="0"/>
              <a:t>	</a:t>
            </a:r>
            <a:r>
              <a:rPr lang="en-US" sz="2800" dirty="0" err="1" smtClean="0"/>
              <a:t>dx</a:t>
            </a:r>
            <a:r>
              <a:rPr lang="en-US" sz="2800" dirty="0" smtClean="0"/>
              <a:t>/k = R  (</a:t>
            </a:r>
            <a:r>
              <a:rPr lang="en-US" sz="2800" dirty="0" err="1" smtClean="0"/>
              <a:t>hambatan</a:t>
            </a:r>
            <a:r>
              <a:rPr lang="en-US" sz="2800" dirty="0" smtClean="0"/>
              <a:t> </a:t>
            </a:r>
            <a:r>
              <a:rPr lang="en-US" sz="2800" dirty="0" err="1" smtClean="0"/>
              <a:t>jenis</a:t>
            </a:r>
            <a:r>
              <a:rPr lang="en-US" sz="2800" dirty="0" smtClean="0"/>
              <a:t>)</a:t>
            </a:r>
            <a:endParaRPr lang="en-US" sz="2800" dirty="0"/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3786190"/>
            <a:ext cx="2706706" cy="785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3725305"/>
            <a:ext cx="2071702" cy="9181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5357826"/>
            <a:ext cx="2095514" cy="857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0"/>
            <a:ext cx="7772400" cy="785794"/>
          </a:xfrm>
        </p:spPr>
        <p:txBody>
          <a:bodyPr/>
          <a:lstStyle/>
          <a:p>
            <a:r>
              <a:rPr lang="en-US" sz="2800" dirty="0" err="1" smtClean="0"/>
              <a:t>Contoh</a:t>
            </a:r>
            <a:r>
              <a:rPr lang="en-US" sz="2800" dirty="0" smtClean="0"/>
              <a:t> </a:t>
            </a:r>
            <a:r>
              <a:rPr lang="en-US" sz="2800" dirty="0" err="1" smtClean="0"/>
              <a:t>soal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642918"/>
            <a:ext cx="8501090" cy="6215082"/>
          </a:xfrm>
        </p:spPr>
        <p:txBody>
          <a:bodyPr anchor="t"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Hitung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panas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hilang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setiap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m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permukaan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dinding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komposit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diisolasi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fiber board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seltebal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25,4 mm 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temperatur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352,7 K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temperatur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luar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297,1 K,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kontifitas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termal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(k) = 0,048 W/m K.</a:t>
            </a:r>
          </a:p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Jawab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/>
              <a:t>q/A = - k </a:t>
            </a:r>
            <a:r>
              <a:rPr lang="en-US" sz="2800" dirty="0" err="1" smtClean="0"/>
              <a:t>dT</a:t>
            </a:r>
            <a:r>
              <a:rPr lang="en-US" sz="2800" dirty="0" smtClean="0"/>
              <a:t>/</a:t>
            </a:r>
            <a:r>
              <a:rPr lang="en-US" sz="2800" dirty="0" err="1" smtClean="0"/>
              <a:t>dx</a:t>
            </a:r>
            <a:r>
              <a:rPr lang="en-US" sz="2800" dirty="0" smtClean="0"/>
              <a:t>                                                        </a:t>
            </a:r>
            <a:r>
              <a:rPr lang="en-US" sz="2800" dirty="0" err="1" smtClean="0"/>
              <a:t>diubah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                               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lebih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mudah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	= 105,1 W/m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87202" y="3071810"/>
            <a:ext cx="3385062" cy="857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4143380"/>
            <a:ext cx="2841034" cy="785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5214950"/>
            <a:ext cx="3099310" cy="857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45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5072074"/>
            <a:ext cx="4214842" cy="10715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8662" y="0"/>
            <a:ext cx="7772400" cy="571480"/>
          </a:xfrm>
        </p:spPr>
        <p:txBody>
          <a:bodyPr/>
          <a:lstStyle/>
          <a:p>
            <a:r>
              <a:rPr lang="en-US" sz="3200" dirty="0" err="1" smtClean="0"/>
              <a:t>Contoh</a:t>
            </a:r>
            <a:r>
              <a:rPr lang="en-US" sz="3200" dirty="0" smtClean="0"/>
              <a:t> lain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642918"/>
            <a:ext cx="8715404" cy="6215082"/>
          </a:xfrm>
        </p:spPr>
        <p:txBody>
          <a:bodyPr anchor="t"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Kotak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steroform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0,8 m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tebal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0,02 m,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kotak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berisi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, air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minuman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suhu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0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C,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suhu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luar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30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 .</a:t>
            </a:r>
          </a:p>
          <a:p>
            <a:pPr>
              <a:spcAft>
                <a:spcPts val="600"/>
              </a:spcAft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Berapa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laju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aliran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panas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berapa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mencair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selama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24 jam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k= 0,01 W/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m.K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Jawab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H) = </a:t>
            </a:r>
            <a:r>
              <a:rPr lang="en-US" sz="2800" dirty="0" err="1" smtClean="0"/>
              <a:t>dQ</a:t>
            </a:r>
            <a:r>
              <a:rPr lang="en-US" sz="2800" dirty="0" smtClean="0"/>
              <a:t>/</a:t>
            </a:r>
            <a:r>
              <a:rPr lang="en-US" sz="2800" dirty="0" err="1" smtClean="0"/>
              <a:t>dt</a:t>
            </a:r>
            <a:r>
              <a:rPr lang="en-US" sz="2800" dirty="0" smtClean="0"/>
              <a:t> = k A (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h</a:t>
            </a:r>
            <a:r>
              <a:rPr lang="en-US" sz="2800" dirty="0" smtClean="0"/>
              <a:t> – 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c</a:t>
            </a:r>
            <a:r>
              <a:rPr lang="en-US" sz="2800" dirty="0" smtClean="0"/>
              <a:t> )/ ∆x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	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(0,01 w/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m.K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)(0,8 m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)	(30-0)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C/(0,02 m)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	= 12 W = 12 J/s</a:t>
            </a:r>
          </a:p>
          <a:p>
            <a:pPr>
              <a:spcAft>
                <a:spcPts val="600"/>
              </a:spcAft>
            </a:pP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sehari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= 24 j .60 min . 60 s = </a:t>
            </a:r>
          </a:p>
          <a:p>
            <a:pPr>
              <a:spcAft>
                <a:spcPts val="600"/>
              </a:spcAft>
            </a:pPr>
            <a:r>
              <a:rPr lang="en-US" sz="2400" dirty="0" smtClean="0"/>
              <a:t> </a:t>
            </a:r>
            <a:r>
              <a:rPr lang="en-US" sz="2800" dirty="0" err="1" smtClean="0"/>
              <a:t>dQ</a:t>
            </a:r>
            <a:r>
              <a:rPr lang="en-US" sz="2800" dirty="0" smtClean="0"/>
              <a:t>/</a:t>
            </a:r>
            <a:r>
              <a:rPr lang="en-US" sz="2800" dirty="0" err="1" smtClean="0"/>
              <a:t>dt</a:t>
            </a:r>
            <a:r>
              <a:rPr lang="en-US" sz="2800" dirty="0" smtClean="0"/>
              <a:t> 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12 W</a:t>
            </a:r>
            <a:r>
              <a:rPr lang="en-US" sz="2800" dirty="0" smtClean="0"/>
              <a:t> ; Q 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12 W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dt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	Q = 12 J/s (86400 s) = 1,04 .10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J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0"/>
            <a:ext cx="8786842" cy="6858000"/>
          </a:xfrm>
          <a:noFill/>
        </p:spPr>
        <p:txBody>
          <a:bodyPr/>
          <a:lstStyle/>
          <a:p>
            <a:r>
              <a:rPr lang="en-US" sz="2800" dirty="0" err="1" smtClean="0"/>
              <a:t>Panas</a:t>
            </a:r>
            <a:r>
              <a:rPr lang="en-US" sz="2800" dirty="0" smtClean="0"/>
              <a:t> </a:t>
            </a:r>
            <a:r>
              <a:rPr lang="en-US" sz="2800" dirty="0" err="1" smtClean="0"/>
              <a:t>peleburan</a:t>
            </a:r>
            <a:r>
              <a:rPr lang="en-US" sz="2800" dirty="0" smtClean="0"/>
              <a:t> </a:t>
            </a:r>
            <a:r>
              <a:rPr lang="en-US" sz="2800" dirty="0" err="1" smtClean="0"/>
              <a:t>es</a:t>
            </a:r>
            <a:r>
              <a:rPr lang="en-US" sz="2800" dirty="0" smtClean="0"/>
              <a:t> = 3,34 . 10</a:t>
            </a:r>
            <a:r>
              <a:rPr lang="en-US" sz="2800" baseline="30000" dirty="0" smtClean="0"/>
              <a:t>5</a:t>
            </a:r>
            <a:r>
              <a:rPr lang="en-US" sz="2800" dirty="0" smtClean="0"/>
              <a:t> J/kg</a:t>
            </a:r>
            <a:br>
              <a:rPr lang="en-US" sz="2800" dirty="0" smtClean="0"/>
            </a:br>
            <a:r>
              <a:rPr lang="en-US" sz="2800" dirty="0" smtClean="0"/>
              <a:t>Q = </a:t>
            </a:r>
            <a:r>
              <a:rPr lang="en-US" sz="2800" dirty="0" err="1" smtClean="0"/>
              <a:t>m</a:t>
            </a:r>
            <a:r>
              <a:rPr lang="en-US" sz="2800" baseline="-25000" dirty="0" err="1" smtClean="0"/>
              <a:t>es</a:t>
            </a:r>
            <a:r>
              <a:rPr lang="en-US" sz="2800" dirty="0" err="1" smtClean="0"/>
              <a:t>L</a:t>
            </a:r>
            <a:r>
              <a:rPr lang="en-US" sz="2800" baseline="-25000" dirty="0" err="1" smtClean="0"/>
              <a:t>v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err="1" smtClean="0"/>
              <a:t>m</a:t>
            </a:r>
            <a:r>
              <a:rPr lang="en-US" sz="2800" baseline="-25000" dirty="0" err="1" smtClean="0"/>
              <a:t>es</a:t>
            </a:r>
            <a:r>
              <a:rPr lang="en-US" sz="2800" dirty="0" smtClean="0"/>
              <a:t> = Q / </a:t>
            </a:r>
            <a:r>
              <a:rPr lang="en-US" sz="2800" dirty="0" err="1" smtClean="0"/>
              <a:t>L</a:t>
            </a:r>
            <a:r>
              <a:rPr lang="en-US" sz="2800" baseline="-25000" dirty="0" err="1" smtClean="0"/>
              <a:t>v</a:t>
            </a:r>
            <a:r>
              <a:rPr lang="en-US" sz="2800" dirty="0" smtClean="0"/>
              <a:t> 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1,04 .10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J /</a:t>
            </a:r>
            <a:r>
              <a:rPr lang="en-US" sz="2800" dirty="0" smtClean="0"/>
              <a:t> 3,34 . 10</a:t>
            </a:r>
            <a:r>
              <a:rPr lang="en-US" sz="2800" baseline="30000" dirty="0" smtClean="0"/>
              <a:t>5</a:t>
            </a:r>
            <a:r>
              <a:rPr lang="en-US" sz="2800" dirty="0" smtClean="0"/>
              <a:t> J/kg</a:t>
            </a:r>
            <a:br>
              <a:rPr lang="en-US" sz="2800" dirty="0" smtClean="0"/>
            </a:br>
            <a:r>
              <a:rPr lang="en-US" sz="2800" dirty="0" smtClean="0"/>
              <a:t>   = 3,1 kg 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soal</a:t>
            </a:r>
            <a:r>
              <a:rPr lang="en-US" sz="2800" dirty="0" smtClean="0"/>
              <a:t> lain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</a:t>
            </a:r>
            <a:r>
              <a:rPr lang="en-US" sz="2800" dirty="0" err="1" smtClean="0"/>
              <a:t>baja</a:t>
            </a:r>
            <a:r>
              <a:rPr lang="en-US" sz="2800" dirty="0" smtClean="0"/>
              <a:t> T=100</a:t>
            </a:r>
            <a:r>
              <a:rPr lang="en-US" sz="2800" baseline="30000" dirty="0" smtClean="0"/>
              <a:t>o</a:t>
            </a:r>
            <a:r>
              <a:rPr lang="en-US" sz="2800" dirty="0" smtClean="0"/>
              <a:t>C     </a:t>
            </a:r>
            <a:r>
              <a:rPr lang="en-US" sz="2800" dirty="0" err="1" smtClean="0"/>
              <a:t>tembaga</a:t>
            </a:r>
            <a:r>
              <a:rPr lang="en-US" sz="2800" dirty="0" smtClean="0"/>
              <a:t> T=0</a:t>
            </a:r>
            <a:r>
              <a:rPr lang="en-US" sz="2800" baseline="30000" dirty="0" smtClean="0"/>
              <a:t>o</a:t>
            </a:r>
            <a:r>
              <a:rPr lang="en-US" sz="2800" dirty="0" smtClean="0"/>
              <a:t>C   </a:t>
            </a:r>
            <a:r>
              <a:rPr lang="en-US" sz="2800" dirty="0" err="1" smtClean="0"/>
              <a:t>tebal</a:t>
            </a:r>
            <a:r>
              <a:rPr lang="en-US" sz="2800" dirty="0" smtClean="0"/>
              <a:t> 2 cm</a:t>
            </a:r>
            <a:br>
              <a:rPr lang="en-US" sz="2800" dirty="0" smtClean="0"/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    10 cm          20 cm</a:t>
            </a:r>
            <a:br>
              <a:rPr lang="en-US" sz="2800" dirty="0" smtClean="0"/>
            </a:br>
            <a:r>
              <a:rPr lang="en-US" sz="2800" dirty="0" err="1" smtClean="0"/>
              <a:t>sebuah</a:t>
            </a:r>
            <a:r>
              <a:rPr lang="en-US" sz="2800" dirty="0" smtClean="0"/>
              <a:t> plat </a:t>
            </a:r>
            <a:r>
              <a:rPr lang="en-US" sz="2800" dirty="0" err="1" smtClean="0"/>
              <a:t>baja</a:t>
            </a:r>
            <a:r>
              <a:rPr lang="en-US" sz="2800" dirty="0" smtClean="0"/>
              <a:t> </a:t>
            </a:r>
            <a:r>
              <a:rPr lang="en-US" sz="2800" dirty="0" err="1" smtClean="0"/>
              <a:t>disambung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plat </a:t>
            </a:r>
            <a:r>
              <a:rPr lang="en-US" sz="2800" dirty="0" err="1" smtClean="0"/>
              <a:t>tembaga</a:t>
            </a:r>
            <a:r>
              <a:rPr lang="en-US" sz="2800" dirty="0" smtClean="0"/>
              <a:t> </a:t>
            </a:r>
            <a:r>
              <a:rPr lang="en-US" sz="2800" dirty="0" err="1" smtClean="0"/>
              <a:t>suhu</a:t>
            </a:r>
            <a:r>
              <a:rPr lang="en-US" sz="2800" dirty="0" smtClean="0"/>
              <a:t> </a:t>
            </a:r>
            <a:r>
              <a:rPr lang="en-US" sz="2800" dirty="0" err="1" smtClean="0"/>
              <a:t>baja</a:t>
            </a:r>
            <a:r>
              <a:rPr lang="en-US" sz="2800" dirty="0" smtClean="0"/>
              <a:t> 100 C, </a:t>
            </a:r>
            <a:r>
              <a:rPr lang="en-US" sz="2800" dirty="0" err="1" smtClean="0"/>
              <a:t>panjang</a:t>
            </a:r>
            <a:r>
              <a:rPr lang="en-US" sz="2800" dirty="0" smtClean="0"/>
              <a:t> 10 cm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suhu</a:t>
            </a:r>
            <a:r>
              <a:rPr lang="en-US" sz="2800" dirty="0" smtClean="0"/>
              <a:t> </a:t>
            </a:r>
            <a:r>
              <a:rPr lang="en-US" sz="2800" dirty="0" err="1" smtClean="0"/>
              <a:t>tembaga</a:t>
            </a:r>
            <a:r>
              <a:rPr lang="en-US" sz="2800" dirty="0" smtClean="0"/>
              <a:t> 0 C </a:t>
            </a:r>
            <a:r>
              <a:rPr lang="en-US" sz="2800" dirty="0" err="1" smtClean="0"/>
              <a:t>panjang</a:t>
            </a:r>
            <a:r>
              <a:rPr lang="en-US" sz="2800" dirty="0" smtClean="0"/>
              <a:t> 20 cm, </a:t>
            </a:r>
            <a:r>
              <a:rPr lang="en-US" sz="2800" dirty="0" err="1" smtClean="0"/>
              <a:t>kedua</a:t>
            </a:r>
            <a:r>
              <a:rPr lang="en-US" sz="2800" dirty="0" smtClean="0"/>
              <a:t> plat </a:t>
            </a:r>
            <a:r>
              <a:rPr lang="en-US" sz="2800" dirty="0" err="1" smtClean="0"/>
              <a:t>diisolasi</a:t>
            </a:r>
            <a:r>
              <a:rPr lang="en-US" sz="2800" dirty="0" smtClean="0"/>
              <a:t>, K </a:t>
            </a:r>
            <a:r>
              <a:rPr lang="en-US" sz="2800" dirty="0" err="1" smtClean="0"/>
              <a:t>baja</a:t>
            </a:r>
            <a:r>
              <a:rPr lang="en-US" sz="2800" dirty="0" smtClean="0"/>
              <a:t> = 50,2 </a:t>
            </a:r>
            <a:r>
              <a:rPr lang="en-US" sz="2800" dirty="0" err="1" smtClean="0"/>
              <a:t>dan</a:t>
            </a:r>
            <a:r>
              <a:rPr lang="en-US" sz="2800" dirty="0" smtClean="0"/>
              <a:t> Cu = 385 W/</a:t>
            </a:r>
            <a:r>
              <a:rPr lang="en-US" sz="2800" dirty="0" err="1" smtClean="0"/>
              <a:t>m.K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err="1" smtClean="0"/>
              <a:t>Hitung</a:t>
            </a:r>
            <a:r>
              <a:rPr lang="en-US" sz="2800" dirty="0" smtClean="0"/>
              <a:t> </a:t>
            </a:r>
            <a:r>
              <a:rPr lang="en-US" sz="2800" dirty="0" err="1" smtClean="0"/>
              <a:t>suhu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ujung</a:t>
            </a:r>
            <a:r>
              <a:rPr lang="en-US" sz="2800" dirty="0" smtClean="0"/>
              <a:t> </a:t>
            </a:r>
            <a:r>
              <a:rPr lang="en-US" sz="2800" dirty="0" err="1" smtClean="0"/>
              <a:t>tembaga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00034" y="3071810"/>
            <a:ext cx="2928958" cy="35719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428992" y="3071810"/>
            <a:ext cx="2786082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00034" y="2857496"/>
            <a:ext cx="5786478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00034" y="3500438"/>
            <a:ext cx="5786478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71472" y="3929066"/>
            <a:ext cx="285752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3500430" y="3929066"/>
            <a:ext cx="285752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2" grpId="4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500042"/>
          </a:xfrm>
        </p:spPr>
        <p:txBody>
          <a:bodyPr/>
          <a:lstStyle/>
          <a:p>
            <a:r>
              <a:rPr lang="en-US" sz="2800" dirty="0" err="1" smtClean="0"/>
              <a:t>Penyelesaian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642918"/>
            <a:ext cx="8715404" cy="5429288"/>
          </a:xfrm>
        </p:spPr>
        <p:txBody>
          <a:bodyPr anchor="t">
            <a:norm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Hukum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Forrie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T = 20,7</a:t>
            </a:r>
            <a:r>
              <a:rPr lang="en-US" sz="2800" baseline="300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C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3" y="1214422"/>
            <a:ext cx="3238522" cy="78581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1214422"/>
            <a:ext cx="3286148" cy="8215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2285992"/>
            <a:ext cx="6429420" cy="10715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0"/>
            <a:ext cx="7772400" cy="571480"/>
          </a:xfrm>
        </p:spPr>
        <p:txBody>
          <a:bodyPr/>
          <a:lstStyle/>
          <a:p>
            <a:r>
              <a:rPr lang="en-US" sz="2800" dirty="0" smtClean="0"/>
              <a:t>2. </a:t>
            </a:r>
            <a:r>
              <a:rPr lang="en-US" sz="2800" dirty="0" err="1" smtClean="0"/>
              <a:t>P.p</a:t>
            </a:r>
            <a:r>
              <a:rPr lang="en-US" sz="2800" dirty="0" smtClean="0"/>
              <a:t> </a:t>
            </a:r>
            <a:r>
              <a:rPr lang="en-US" sz="2800" dirty="0" err="1" smtClean="0"/>
              <a:t>konveksi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10" y="500042"/>
            <a:ext cx="8501090" cy="6072230"/>
          </a:xfrm>
        </p:spPr>
        <p:txBody>
          <a:bodyPr anchor="t">
            <a:normAutofit/>
          </a:bodyPr>
          <a:lstStyle/>
          <a:p>
            <a:r>
              <a:rPr lang="en-US" sz="2800" dirty="0" err="1" smtClean="0"/>
              <a:t>P.p</a:t>
            </a:r>
            <a:r>
              <a:rPr lang="en-US" sz="2800" dirty="0" smtClean="0"/>
              <a:t> </a:t>
            </a:r>
            <a:r>
              <a:rPr lang="en-US" sz="2800" dirty="0" err="1" smtClean="0"/>
              <a:t>konveksi</a:t>
            </a:r>
            <a:r>
              <a:rPr lang="en-US" sz="2800" dirty="0" smtClean="0"/>
              <a:t> </a:t>
            </a:r>
            <a:r>
              <a:rPr lang="en-US" sz="2800" dirty="0" err="1" smtClean="0"/>
              <a:t>panas</a:t>
            </a:r>
            <a:r>
              <a:rPr lang="en-US" sz="2800" dirty="0" smtClean="0"/>
              <a:t> </a:t>
            </a:r>
            <a:r>
              <a:rPr lang="en-US" sz="2800" dirty="0" err="1" smtClean="0"/>
              <a:t>berpindah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dibawa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fluida</a:t>
            </a:r>
            <a:endParaRPr lang="en-US" sz="2800" dirty="0" smtClean="0"/>
          </a:p>
          <a:p>
            <a:r>
              <a:rPr lang="en-US" sz="2800" dirty="0" smtClean="0"/>
              <a:t>	q = h A (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w</a:t>
            </a:r>
            <a:r>
              <a:rPr lang="en-US" sz="2800" dirty="0" smtClean="0"/>
              <a:t> – </a:t>
            </a:r>
            <a:r>
              <a:rPr lang="en-US" sz="2800" dirty="0" err="1" smtClean="0"/>
              <a:t>T</a:t>
            </a:r>
            <a:r>
              <a:rPr lang="en-US" sz="2800" baseline="-25000" dirty="0" err="1" smtClean="0"/>
              <a:t>f</a:t>
            </a:r>
            <a:r>
              <a:rPr lang="en-US" sz="2800" dirty="0" smtClean="0"/>
              <a:t> )</a:t>
            </a:r>
          </a:p>
          <a:p>
            <a:r>
              <a:rPr lang="en-US" sz="2800" dirty="0" smtClean="0"/>
              <a:t>	</a:t>
            </a:r>
            <a:r>
              <a:rPr lang="en-US" sz="2800" dirty="0" smtClean="0"/>
              <a:t>R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= 1/h 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/>
              <a:t>q = </a:t>
            </a:r>
            <a:r>
              <a:rPr lang="el-GR" sz="2800" dirty="0" smtClean="0"/>
              <a:t>Δ</a:t>
            </a:r>
            <a:r>
              <a:rPr lang="en-US" sz="2800" dirty="0" smtClean="0"/>
              <a:t>T / (</a:t>
            </a:r>
            <a:r>
              <a:rPr lang="en-US" sz="2800" dirty="0" err="1" smtClean="0"/>
              <a:t>R</a:t>
            </a:r>
            <a:r>
              <a:rPr lang="en-US" sz="2800" baseline="-25000" dirty="0" err="1" smtClean="0"/>
              <a:t>i</a:t>
            </a:r>
            <a:r>
              <a:rPr lang="en-US" sz="2800" dirty="0" smtClean="0"/>
              <a:t> + R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 + </a:t>
            </a:r>
            <a:r>
              <a:rPr lang="en-US" sz="2800" dirty="0" err="1" smtClean="0"/>
              <a:t>R</a:t>
            </a:r>
            <a:r>
              <a:rPr lang="en-US" sz="2800" baseline="-25000" dirty="0" err="1" smtClean="0"/>
              <a:t>b</a:t>
            </a:r>
            <a:r>
              <a:rPr lang="en-US" sz="2800" dirty="0" smtClean="0"/>
              <a:t>  )</a:t>
            </a:r>
          </a:p>
          <a:p>
            <a:r>
              <a:rPr lang="en-US" sz="2800" dirty="0" smtClean="0"/>
              <a:t>q= U A </a:t>
            </a:r>
            <a:r>
              <a:rPr lang="el-GR" sz="2800" dirty="0" smtClean="0"/>
              <a:t>Δ</a:t>
            </a:r>
            <a:r>
              <a:rPr lang="en-US" sz="2800" dirty="0" smtClean="0"/>
              <a:t> T</a:t>
            </a:r>
            <a:endParaRPr lang="en-US" sz="2800" dirty="0" smtClean="0"/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3. P.p. </a:t>
            </a:r>
            <a:r>
              <a:rPr lang="en-US" sz="2800" dirty="0" err="1" smtClean="0"/>
              <a:t>Radiasi</a:t>
            </a:r>
            <a:r>
              <a:rPr lang="en-US" sz="2800" dirty="0" smtClean="0"/>
              <a:t> : </a:t>
            </a:r>
            <a:r>
              <a:rPr lang="en-US" sz="2800" dirty="0" err="1" smtClean="0"/>
              <a:t>panas</a:t>
            </a:r>
            <a:r>
              <a:rPr lang="en-US" sz="2800" dirty="0" smtClean="0"/>
              <a:t> </a:t>
            </a:r>
            <a:r>
              <a:rPr lang="en-US" sz="2800" dirty="0" err="1" smtClean="0"/>
              <a:t>berpindah</a:t>
            </a:r>
            <a:r>
              <a:rPr lang="en-US" sz="2800" dirty="0" smtClean="0"/>
              <a:t> </a:t>
            </a:r>
            <a:r>
              <a:rPr lang="en-US" sz="2800" dirty="0" err="1" smtClean="0"/>
              <a:t>karena</a:t>
            </a:r>
            <a:r>
              <a:rPr lang="en-US" sz="2800" dirty="0" smtClean="0"/>
              <a:t> </a:t>
            </a:r>
            <a:r>
              <a:rPr lang="en-US" sz="2800" dirty="0" err="1" smtClean="0"/>
              <a:t>pancaran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127</TotalTime>
  <Words>153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Metro</vt:lpstr>
      <vt:lpstr>Perpindahan Panas</vt:lpstr>
      <vt:lpstr>Contoh soal</vt:lpstr>
      <vt:lpstr>Contoh lain</vt:lpstr>
      <vt:lpstr>Panas peleburan es = 3,34 . 105 J/kg Q = mesLv  mes = Q / Lv = 1,04 .104 J / 3,34 . 105 J/kg    = 3,1 kg   soal lain   baja T=100oC     tembaga T=0oC   tebal 2 cm        10 cm          20 cm sebuah plat baja disambung dengan plat tembaga suhu baja 100 C, panjang 10 cm dan suhu tembaga 0 C panjang 20 cm, kedua plat diisolasi, K baja = 50,2 dan Cu = 385 W/m.K Hitung suhu pada ujung tembaga  </vt:lpstr>
      <vt:lpstr>Penyelesaian</vt:lpstr>
      <vt:lpstr>2. P.p konveksi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Perpindahan Panas</dc:title>
  <dc:creator>MyComp</dc:creator>
  <cp:lastModifiedBy>MyComp</cp:lastModifiedBy>
  <cp:revision>15</cp:revision>
  <dcterms:created xsi:type="dcterms:W3CDTF">2011-12-18T02:26:19Z</dcterms:created>
  <dcterms:modified xsi:type="dcterms:W3CDTF">2011-12-19T14:13:07Z</dcterms:modified>
</cp:coreProperties>
</file>