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28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31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524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8065" y="457200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32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0927" y="1066800"/>
            <a:ext cx="3720073" cy="3810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2895600"/>
            <a:ext cx="1905000" cy="3810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352800"/>
            <a:ext cx="1905000" cy="381000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Semester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1000"/>
            <a:ext cx="1895475" cy="381000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400800"/>
            <a:ext cx="1752600" cy="228600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685800"/>
            <a:ext cx="3657600" cy="6858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7543800" cy="39624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6019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79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7200"/>
            <a:ext cx="3657600" cy="5334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1524000"/>
            <a:ext cx="7543800" cy="45720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324600"/>
            <a:ext cx="1402976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7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81000"/>
            <a:ext cx="3657600" cy="6096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3400" y="1600200"/>
            <a:ext cx="7620000" cy="44196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6400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1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0214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08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884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043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070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545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803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65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798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35161-4EA5-4979-B69F-4F8CF6D524AA}" type="datetimeFigureOut">
              <a:rPr lang="id-ID" smtClean="0"/>
              <a:t>19/01/2017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E43FF-6133-491B-89CE-4AE33519889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388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8105" y="188640"/>
            <a:ext cx="4719999" cy="2376264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anchor="ctr" anchorCtr="1">
            <a:normAutofit fontScale="92500" lnSpcReduction="20000"/>
          </a:bodyPr>
          <a:lstStyle/>
          <a:p>
            <a:pPr algn="ctr"/>
            <a:r>
              <a:rPr lang="en-US" sz="4400" b="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PERILAKU BATUAN </a:t>
            </a:r>
            <a:br>
              <a:rPr lang="en-US" sz="4400" b="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</a:br>
            <a:r>
              <a:rPr lang="en-US" sz="4400" b="0" kern="0" dirty="0" err="1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terhadap</a:t>
            </a:r>
            <a:r>
              <a:rPr lang="en-US" sz="4400" b="0" kern="0" dirty="0">
                <a:solidFill>
                  <a:srgbClr val="FFFFFF"/>
                </a:solidFill>
                <a:latin typeface="Times New Roman"/>
                <a:ea typeface="+mj-ea"/>
                <a:cs typeface="+mj-cs"/>
              </a:rPr>
              <a:t> </a:t>
            </a:r>
            <a:endParaRPr lang="id-ID" sz="4400" b="0" kern="0" dirty="0" smtClean="0">
              <a:solidFill>
                <a:srgbClr val="FFFFFF"/>
              </a:solidFill>
              <a:latin typeface="Times New Roman"/>
              <a:ea typeface="+mj-ea"/>
              <a:cs typeface="+mj-cs"/>
            </a:endParaRPr>
          </a:p>
          <a:p>
            <a:pPr algn="ctr"/>
            <a:r>
              <a:rPr lang="en-US" sz="4400" b="0" kern="0" dirty="0" smtClean="0">
                <a:solidFill>
                  <a:srgbClr val="FFFFFF"/>
                </a:solidFill>
                <a:latin typeface="Hobo Std" pitchFamily="34" charset="0"/>
                <a:ea typeface="+mj-ea"/>
                <a:cs typeface="+mj-cs"/>
              </a:rPr>
              <a:t>AIR</a:t>
            </a:r>
            <a:endParaRPr lang="en-US" dirty="0">
              <a:latin typeface="Hobo St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6" y="2636912"/>
            <a:ext cx="3720073" cy="381000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Sesi IV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4191000"/>
            <a:ext cx="5338936" cy="381000"/>
          </a:xfrm>
        </p:spPr>
        <p:txBody>
          <a:bodyPr/>
          <a:lstStyle/>
          <a:p>
            <a:r>
              <a:rPr lang="id-ID" b="1" dirty="0" smtClean="0"/>
              <a:t>Prof. Dr. Ir. Sari Bahagiarti, M.Sc.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75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SPECIFIC RETENTION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340768"/>
            <a:ext cx="9144000" cy="4680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Volume air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tetap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tertinggal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di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pori-pori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disebut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specific retention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simpanan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jenis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hal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ini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air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tsb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tertinggal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sebagai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film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permukaan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pori-pori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rongga-rongga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1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357166"/>
            <a:ext cx="6867646" cy="1127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2"/>
                </a:solidFill>
                <a:latin typeface="Algerian" panose="04020705040A02060702" pitchFamily="82" charset="0"/>
              </a:rPr>
              <a:t>SPECIFIC YIELD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2132856"/>
            <a:ext cx="7772400" cy="17281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Volume air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dilepaskan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pori-pori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/</a:t>
            </a:r>
            <a:r>
              <a:rPr lang="en-US" sz="2800" dirty="0" err="1" smtClean="0"/>
              <a:t>batuan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pengaruh</a:t>
            </a:r>
            <a:r>
              <a:rPr lang="en-US" sz="2800" dirty="0" smtClean="0"/>
              <a:t> </a:t>
            </a:r>
            <a:r>
              <a:rPr lang="en-US" sz="2800" dirty="0" err="1" smtClean="0"/>
              <a:t>gravitasi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specific yield (</a:t>
            </a:r>
            <a:r>
              <a:rPr lang="en-US" sz="2800" dirty="0" err="1" smtClean="0"/>
              <a:t>Sy</a:t>
            </a:r>
            <a:r>
              <a:rPr lang="en-US" sz="2800" dirty="0" smtClean="0"/>
              <a:t>)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kapasitas</a:t>
            </a:r>
            <a:r>
              <a:rPr lang="en-US" sz="2800" dirty="0" smtClean="0"/>
              <a:t> </a:t>
            </a:r>
            <a:r>
              <a:rPr lang="en-US" sz="2800" dirty="0" err="1" smtClean="0"/>
              <a:t>jenis</a:t>
            </a:r>
            <a:r>
              <a:rPr lang="en-US" sz="2800" dirty="0" smtClean="0"/>
              <a:t>. 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9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403648" y="116632"/>
            <a:ext cx="7740352" cy="9358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Hubungan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antara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Porositas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Sy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Sr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1342509"/>
            <a:ext cx="229421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Times New Roman" pitchFamily="18" charset="0"/>
              </a:rPr>
              <a:t>n = </a:t>
            </a:r>
            <a:r>
              <a:rPr lang="en-US" sz="3600" dirty="0" err="1">
                <a:latin typeface="Times New Roman" pitchFamily="18" charset="0"/>
              </a:rPr>
              <a:t>Sy</a:t>
            </a:r>
            <a:r>
              <a:rPr lang="en-US" sz="3600" dirty="0">
                <a:latin typeface="Times New Roman" pitchFamily="18" charset="0"/>
              </a:rPr>
              <a:t> + </a:t>
            </a:r>
            <a:r>
              <a:rPr lang="en-US" sz="3600" dirty="0" err="1">
                <a:latin typeface="Times New Roman" pitchFamily="18" charset="0"/>
              </a:rPr>
              <a:t>Sr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64" y="2134597"/>
            <a:ext cx="230832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Times New Roman" pitchFamily="18" charset="0"/>
              </a:rPr>
              <a:t>Sy</a:t>
            </a:r>
            <a:r>
              <a:rPr lang="en-US" sz="3600" dirty="0">
                <a:latin typeface="Times New Roman" pitchFamily="18" charset="0"/>
              </a:rPr>
              <a:t> = </a:t>
            </a:r>
            <a:r>
              <a:rPr lang="en-US" sz="3600" dirty="0" err="1">
                <a:latin typeface="Times New Roman" pitchFamily="18" charset="0"/>
              </a:rPr>
              <a:t>Vd</a:t>
            </a:r>
            <a:r>
              <a:rPr lang="en-US" sz="3600" dirty="0">
                <a:latin typeface="Times New Roman" pitchFamily="18" charset="0"/>
              </a:rPr>
              <a:t>/</a:t>
            </a:r>
            <a:r>
              <a:rPr lang="en-US" sz="3600" dirty="0" err="1">
                <a:latin typeface="Times New Roman" pitchFamily="18" charset="0"/>
              </a:rPr>
              <a:t>Vt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2926685"/>
            <a:ext cx="212673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latin typeface="Times New Roman" pitchFamily="18" charset="0"/>
              </a:rPr>
              <a:t>Sr</a:t>
            </a:r>
            <a:r>
              <a:rPr lang="en-US" sz="3600" dirty="0">
                <a:latin typeface="Times New Roman" pitchFamily="18" charset="0"/>
              </a:rPr>
              <a:t> = </a:t>
            </a:r>
            <a:r>
              <a:rPr lang="en-US" sz="3600" dirty="0" err="1">
                <a:latin typeface="Times New Roman" pitchFamily="18" charset="0"/>
              </a:rPr>
              <a:t>Vr</a:t>
            </a:r>
            <a:r>
              <a:rPr lang="en-US" sz="3600" dirty="0">
                <a:latin typeface="Times New Roman" pitchFamily="18" charset="0"/>
              </a:rPr>
              <a:t>/</a:t>
            </a:r>
            <a:r>
              <a:rPr lang="en-US" sz="3600" dirty="0" err="1">
                <a:latin typeface="Times New Roman" pitchFamily="18" charset="0"/>
              </a:rPr>
              <a:t>Vt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7447" y="3571876"/>
            <a:ext cx="75465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</a:rPr>
              <a:t>n = </a:t>
            </a:r>
            <a:r>
              <a:rPr lang="en-US" sz="2800" dirty="0" err="1">
                <a:latin typeface="Times New Roman" pitchFamily="18" charset="0"/>
              </a:rPr>
              <a:t>porositas</a:t>
            </a:r>
            <a:endParaRPr lang="en-US" sz="2800" dirty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</a:rPr>
              <a:t>Sy</a:t>
            </a:r>
            <a:r>
              <a:rPr lang="en-US" sz="2800" dirty="0">
                <a:latin typeface="Times New Roman" pitchFamily="18" charset="0"/>
              </a:rPr>
              <a:t> = specific yield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</a:rPr>
              <a:t>Sr</a:t>
            </a:r>
            <a:r>
              <a:rPr lang="en-US" sz="2800" dirty="0">
                <a:latin typeface="Times New Roman" pitchFamily="18" charset="0"/>
              </a:rPr>
              <a:t> = specific retention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</a:rPr>
              <a:t>Vd</a:t>
            </a:r>
            <a:r>
              <a:rPr lang="en-US" sz="2800" dirty="0">
                <a:latin typeface="Times New Roman" pitchFamily="18" charset="0"/>
              </a:rPr>
              <a:t> = volume air yang </a:t>
            </a:r>
            <a:r>
              <a:rPr lang="en-US" sz="2800" dirty="0" err="1">
                <a:latin typeface="Times New Roman" pitchFamily="18" charset="0"/>
              </a:rPr>
              <a:t>keluar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ketika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pengeringan</a:t>
            </a:r>
            <a:endParaRPr lang="en-US" sz="2800" dirty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</a:rPr>
              <a:t>Vr</a:t>
            </a:r>
            <a:r>
              <a:rPr lang="en-US" sz="2800" dirty="0">
                <a:latin typeface="Times New Roman" pitchFamily="18" charset="0"/>
              </a:rPr>
              <a:t> = volume air yang </a:t>
            </a:r>
            <a:r>
              <a:rPr lang="en-US" sz="2800" dirty="0" err="1">
                <a:latin typeface="Times New Roman" pitchFamily="18" charset="0"/>
              </a:rPr>
              <a:t>tertinggal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ketika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pengeringan</a:t>
            </a:r>
            <a:endParaRPr lang="en-US" sz="2800" dirty="0"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latin typeface="Times New Roman" pitchFamily="18" charset="0"/>
              </a:rPr>
              <a:t>Vt</a:t>
            </a:r>
            <a:r>
              <a:rPr lang="en-US" sz="2800" dirty="0">
                <a:latin typeface="Times New Roman" pitchFamily="18" charset="0"/>
              </a:rPr>
              <a:t> =  volume </a:t>
            </a:r>
            <a:r>
              <a:rPr lang="en-US" sz="2800" dirty="0" err="1">
                <a:latin typeface="Times New Roman" pitchFamily="18" charset="0"/>
              </a:rPr>
              <a:t>sampel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batuan</a:t>
            </a:r>
            <a:endParaRPr lang="en-US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2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03648" y="152400"/>
            <a:ext cx="7054552" cy="97234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Konduktivitas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Hidrolika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: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0064" y="4493438"/>
            <a:ext cx="6572296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K = volume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airtanah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yang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mampu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diluluskan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oleh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akifer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pada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luas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penampang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tertentu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dalam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waktu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tertentu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dibawah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kendali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gradien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itchFamily="18" charset="0"/>
              </a:rPr>
              <a:t>hidrolika</a:t>
            </a:r>
            <a:endParaRPr lang="en-US" sz="2800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10" name="Picture 1" descr="KONDH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68760"/>
            <a:ext cx="54197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45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212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Berlin Sans FB Demi" panose="020E0802020502020306" pitchFamily="34" charset="0"/>
              </a:rPr>
              <a:t>Persamaan Darcy</a:t>
            </a:r>
            <a:endParaRPr lang="id-ID" dirty="0">
              <a:latin typeface="Berlin Sans FB Demi" panose="020E0802020502020306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336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365374"/>
              </p:ext>
            </p:extLst>
          </p:nvPr>
        </p:nvGraphicFramePr>
        <p:xfrm>
          <a:off x="3249604" y="1449263"/>
          <a:ext cx="25923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888614" imgH="393529" progId="Equation.3">
                  <p:embed/>
                </p:oleObj>
              </mc:Choice>
              <mc:Fallback>
                <p:oleObj name="Equation" r:id="rId3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04" y="1449263"/>
                        <a:ext cx="2592387" cy="11430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7836" y="2735147"/>
            <a:ext cx="800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d-ID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Q   	=  Volume air yang mengalir dalam satu satuan waktu</a:t>
            </a:r>
          </a:p>
          <a:p>
            <a:r>
              <a:rPr lang="id-ID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K   	=  Konduktivitas hidrolika (hydraulic conductivity)</a:t>
            </a:r>
          </a:p>
          <a:p>
            <a:r>
              <a:rPr lang="id-ID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   	=  Luas penampang yang tegak-lurus terhadap </a:t>
            </a:r>
            <a:r>
              <a:rPr lang="id-ID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arah</a:t>
            </a:r>
            <a:endParaRPr lang="en-US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id-ID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id-ID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aliran</a:t>
            </a:r>
            <a:endParaRPr lang="id-ID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id-ID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dh/dl 	=  Landaian (gradien) hidrolika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-36512" y="-336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89546"/>
              </p:ext>
            </p:extLst>
          </p:nvPr>
        </p:nvGraphicFramePr>
        <p:xfrm>
          <a:off x="4137199" y="4653136"/>
          <a:ext cx="16589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5" imgW="647419" imgH="393529" progId="Equation.3">
                  <p:embed/>
                </p:oleObj>
              </mc:Choice>
              <mc:Fallback>
                <p:oleObj name="Equation" r:id="rId5" imgW="64741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199" y="4653136"/>
                        <a:ext cx="1658937" cy="100012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51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260648"/>
            <a:ext cx="8208912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Hydraulic conductivity =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Konduktivitas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hidrolika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2910" y="1785926"/>
            <a:ext cx="7772400" cy="3947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Sebutan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lain: field coefficient of permeability =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koefisien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kelulusan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=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koefisien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permeabilitas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Merupakan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ukuran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kuantitatif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untuk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menyatakan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kemampuan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tanah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/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meluluskan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airtanah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69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7332" y="260648"/>
            <a:ext cx="7155108" cy="1428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Persyaratan</a:t>
            </a:r>
            <a:r>
              <a:rPr lang="en-US" dirty="0" smtClean="0"/>
              <a:t> agar </a:t>
            </a:r>
            <a:r>
              <a:rPr lang="en-US" dirty="0" err="1" smtClean="0"/>
              <a:t>Persamaan</a:t>
            </a:r>
            <a:r>
              <a:rPr lang="en-US" dirty="0" smtClean="0"/>
              <a:t> Darcy </a:t>
            </a:r>
            <a:r>
              <a:rPr lang="en-US" dirty="0" err="1" smtClean="0"/>
              <a:t>berlaku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857364"/>
            <a:ext cx="7772400" cy="2500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Airtanah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media </a:t>
            </a:r>
            <a:r>
              <a:rPr lang="en-US" dirty="0" err="1" smtClean="0"/>
              <a:t>berpori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berpori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diasumsikan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homogen</a:t>
            </a:r>
            <a:r>
              <a:rPr lang="en-US" dirty="0" smtClean="0"/>
              <a:t>, </a:t>
            </a:r>
            <a:r>
              <a:rPr lang="en-US" dirty="0" err="1" smtClean="0"/>
              <a:t>isotropik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4286256"/>
            <a:ext cx="7882286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Homogen</a:t>
            </a:r>
            <a:r>
              <a:rPr lang="en-US" sz="2800" dirty="0" smtClean="0">
                <a:solidFill>
                  <a:srgbClr val="FFC000"/>
                </a:solidFill>
              </a:rPr>
              <a:t>: </a:t>
            </a:r>
            <a:r>
              <a:rPr lang="en-US" sz="2800" dirty="0" err="1" smtClean="0">
                <a:solidFill>
                  <a:srgbClr val="FFC000"/>
                </a:solidFill>
              </a:rPr>
              <a:t>perilaku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fisik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akifer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sama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di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semua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tempat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err="1" smtClean="0">
                <a:solidFill>
                  <a:srgbClr val="FFC000"/>
                </a:solidFill>
              </a:rPr>
              <a:t>Isotropik</a:t>
            </a:r>
            <a:r>
              <a:rPr lang="en-US" sz="2800" dirty="0" smtClean="0">
                <a:solidFill>
                  <a:srgbClr val="FFC000"/>
                </a:solidFill>
              </a:rPr>
              <a:t> : </a:t>
            </a:r>
            <a:r>
              <a:rPr lang="en-US" sz="2800" dirty="0" err="1" smtClean="0">
                <a:solidFill>
                  <a:srgbClr val="FFC000"/>
                </a:solidFill>
              </a:rPr>
              <a:t>perilaku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fisik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akifer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sama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ke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segala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arah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24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260648"/>
            <a:ext cx="7083100" cy="15841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Dimanakah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Darcy </a:t>
            </a:r>
            <a:r>
              <a:rPr lang="en-US" dirty="0" err="1" smtClean="0"/>
              <a:t>tidak</a:t>
            </a:r>
            <a:r>
              <a:rPr lang="en-US" dirty="0" smtClean="0"/>
              <a:t> valid </a:t>
            </a:r>
            <a:r>
              <a:rPr lang="en-US" dirty="0" err="1" smtClean="0"/>
              <a:t>diterapkan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348" y="1928802"/>
            <a:ext cx="7772400" cy="2428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akifer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saluran</a:t>
            </a:r>
            <a:r>
              <a:rPr lang="en-US" dirty="0" smtClean="0"/>
              <a:t> (karst)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akifer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rapat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4357694"/>
            <a:ext cx="605653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</a:rPr>
              <a:t>Persamaan</a:t>
            </a:r>
            <a:r>
              <a:rPr lang="en-US" sz="2800" dirty="0" smtClean="0">
                <a:solidFill>
                  <a:srgbClr val="FFC000"/>
                </a:solidFill>
              </a:rPr>
              <a:t> Darcy </a:t>
            </a:r>
            <a:r>
              <a:rPr lang="en-US" sz="2800" dirty="0" err="1" smtClean="0">
                <a:solidFill>
                  <a:srgbClr val="FFC000"/>
                </a:solidFill>
              </a:rPr>
              <a:t>dapat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diterapkan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pada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err="1" smtClean="0">
                <a:solidFill>
                  <a:srgbClr val="FFC000"/>
                </a:solidFill>
              </a:rPr>
              <a:t>Akifer</a:t>
            </a:r>
            <a:r>
              <a:rPr lang="en-US" sz="2800" dirty="0" smtClean="0">
                <a:solidFill>
                  <a:srgbClr val="FFC000"/>
                </a:solidFill>
              </a:rPr>
              <a:t> yang </a:t>
            </a:r>
            <a:r>
              <a:rPr lang="en-US" sz="2800" dirty="0" err="1" smtClean="0">
                <a:solidFill>
                  <a:srgbClr val="FFC000"/>
                </a:solidFill>
              </a:rPr>
              <a:t>memiliki</a:t>
            </a:r>
            <a:r>
              <a:rPr lang="en-US" sz="2800" dirty="0" smtClean="0">
                <a:solidFill>
                  <a:srgbClr val="FFC000"/>
                </a:solidFill>
              </a:rPr>
              <a:t>  3 </a:t>
            </a:r>
            <a:r>
              <a:rPr lang="en-US" sz="2800" dirty="0" err="1" smtClean="0">
                <a:solidFill>
                  <a:srgbClr val="FFC000"/>
                </a:solidFill>
              </a:rPr>
              <a:t>jenis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porositas</a:t>
            </a:r>
            <a:endParaRPr lang="en-US" sz="2800" dirty="0" smtClean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rgbClr val="FFC000"/>
                </a:solidFill>
              </a:rPr>
              <a:t>(triple </a:t>
            </a:r>
            <a:r>
              <a:rPr lang="en-US" sz="2800" dirty="0" err="1" smtClean="0">
                <a:solidFill>
                  <a:srgbClr val="FFC000"/>
                </a:solidFill>
              </a:rPr>
              <a:t>porocity</a:t>
            </a:r>
            <a:r>
              <a:rPr lang="en-US" dirty="0" smtClean="0">
                <a:solidFill>
                  <a:srgbClr val="FFC000"/>
                </a:solidFill>
              </a:rPr>
              <a:t>), </a:t>
            </a:r>
            <a:r>
              <a:rPr lang="en-US" sz="2800" dirty="0" err="1" smtClean="0">
                <a:solidFill>
                  <a:srgbClr val="FFC000"/>
                </a:solidFill>
              </a:rPr>
              <a:t>yaitu</a:t>
            </a:r>
            <a:r>
              <a:rPr lang="en-US" sz="2800" dirty="0" smtClean="0">
                <a:solidFill>
                  <a:srgbClr val="FFC000"/>
                </a:solidFill>
              </a:rPr>
              <a:t>  </a:t>
            </a:r>
            <a:r>
              <a:rPr lang="en-US" sz="2800" dirty="0" err="1" smtClean="0">
                <a:solidFill>
                  <a:srgbClr val="FFC000"/>
                </a:solidFill>
              </a:rPr>
              <a:t>ruang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antar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butir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</a:p>
          <a:p>
            <a:r>
              <a:rPr lang="en-US" sz="2800" dirty="0" err="1" smtClean="0">
                <a:solidFill>
                  <a:srgbClr val="FFC000"/>
                </a:solidFill>
              </a:rPr>
              <a:t>celah</a:t>
            </a:r>
            <a:r>
              <a:rPr lang="en-US" sz="2800" dirty="0" smtClean="0">
                <a:solidFill>
                  <a:srgbClr val="FFC000"/>
                </a:solidFill>
              </a:rPr>
              <a:t>, </a:t>
            </a:r>
            <a:r>
              <a:rPr lang="en-US" sz="2800" dirty="0" err="1" smtClean="0">
                <a:solidFill>
                  <a:srgbClr val="FFC000"/>
                </a:solidFill>
              </a:rPr>
              <a:t>dan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saluran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50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KETERUSAN (TRANSMISSIVITY)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268760"/>
            <a:ext cx="9144000" cy="475252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540000" tIns="180000" rIns="540000" bIns="45720" numCol="1" anchor="ctr" anchorCtr="1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Keterusan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(transmissivity = T)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adalah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kemampuan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suatu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akuifer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meluluskan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air.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Harganya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diperoleh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dengan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menggunakan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rumus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 =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K.b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 =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ketebalan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akuifer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 =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konduktifitas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hidrolika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1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TRANSM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846" y="620688"/>
            <a:ext cx="726437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69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021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00000" tIns="45720" rIns="90000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Air di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dalam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Tanah/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Batuan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9" name="Picture 5" descr="porosity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4835" y="1052736"/>
            <a:ext cx="7391581" cy="481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514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03648" y="0"/>
            <a:ext cx="7632848" cy="1268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Specific Yield </a:t>
            </a:r>
            <a:endParaRPr kumimoji="0" lang="id-ID" sz="4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berbagai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macam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batuan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935041"/>
              </p:ext>
            </p:extLst>
          </p:nvPr>
        </p:nvGraphicFramePr>
        <p:xfrm>
          <a:off x="1428728" y="1556792"/>
          <a:ext cx="6572297" cy="4389120"/>
        </p:xfrm>
        <a:graphic>
          <a:graphicData uri="http://schemas.openxmlformats.org/drawingml/2006/table">
            <a:tbl>
              <a:tblPr/>
              <a:tblGrid>
                <a:gridCol w="1533385"/>
                <a:gridCol w="2730240"/>
                <a:gridCol w="2308672"/>
              </a:tblGrid>
              <a:tr h="482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No.</a:t>
                      </a:r>
                    </a:p>
                  </a:txBody>
                  <a:tcPr marL="67945" marR="67945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30">
                      <a:fgClr>
                        <a:srgbClr val="FFFFFF"/>
                      </a:fgClr>
                      <a:bgClr>
                        <a:srgbClr val="B2B2B2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Material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30">
                      <a:fgClr>
                        <a:srgbClr val="FFFFFF"/>
                      </a:fgClr>
                      <a:bgClr>
                        <a:srgbClr val="B2B2B2"/>
                      </a:bgClr>
                    </a:patt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Sy</a:t>
                      </a:r>
                      <a:r>
                        <a:rPr lang="en-US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( % )</a:t>
                      </a:r>
                    </a:p>
                  </a:txBody>
                  <a:tcPr marL="67945" marR="679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30">
                      <a:fgClr>
                        <a:srgbClr val="FFFFFF"/>
                      </a:fgClr>
                      <a:bgClr>
                        <a:srgbClr val="B2B2B2"/>
                      </a:bgClr>
                    </a:pattFill>
                  </a:tcPr>
                </a:tc>
              </a:tr>
              <a:tr h="482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      lempung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  -  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      pasir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10  - 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      kerikil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15  - 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      pasir dan kerikil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15  - 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      batupasir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5  -  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      serpih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0,5  - 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      batugamping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0,5  - 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82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152400"/>
            <a:ext cx="7054552" cy="9723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ooper Black" panose="0208090404030B020404" pitchFamily="18" charset="0"/>
              </a:rPr>
              <a:t>Hydraulic Head: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600200"/>
            <a:ext cx="7772400" cy="37576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airtanah</a:t>
            </a:r>
            <a:endParaRPr lang="en-US" dirty="0" smtClean="0"/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mekanik</a:t>
            </a:r>
            <a:r>
              <a:rPr lang="en-US" dirty="0" smtClean="0"/>
              <a:t> per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air. 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airtanah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akifer</a:t>
            </a:r>
            <a:r>
              <a:rPr lang="en-US" dirty="0" smtClean="0"/>
              <a:t> </a:t>
            </a:r>
            <a:r>
              <a:rPr lang="en-US" dirty="0" err="1" smtClean="0"/>
              <a:t>intergranuler</a:t>
            </a:r>
            <a:r>
              <a:rPr lang="en-US" dirty="0" smtClean="0"/>
              <a:t>,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gradien</a:t>
            </a:r>
            <a:r>
              <a:rPr lang="en-US" dirty="0" smtClean="0"/>
              <a:t> </a:t>
            </a:r>
            <a:r>
              <a:rPr lang="en-US" dirty="0" err="1" smtClean="0"/>
              <a:t>hidrolika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,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alirannya</a:t>
            </a:r>
            <a:r>
              <a:rPr lang="en-US" dirty="0" smtClean="0"/>
              <a:t> </a:t>
            </a:r>
            <a:r>
              <a:rPr lang="en-US" dirty="0" err="1" smtClean="0"/>
              <a:t>seringkali</a:t>
            </a:r>
            <a:r>
              <a:rPr lang="en-US" dirty="0" smtClean="0"/>
              <a:t> </a:t>
            </a:r>
            <a:r>
              <a:rPr lang="en-US" dirty="0" err="1" smtClean="0"/>
              <a:t>diabaikan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perlahan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5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"/>
            <a:ext cx="9144001" cy="60259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Persamaan</a:t>
            </a:r>
            <a:r>
              <a:rPr lang="en-US" sz="4000" dirty="0" smtClean="0"/>
              <a:t> Hydraulic Head: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1003439"/>
            <a:ext cx="231986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h = z + P/</a:t>
            </a:r>
            <a:r>
              <a:rPr lang="en-US" sz="3200" dirty="0" err="1" smtClean="0">
                <a:latin typeface="Symbol" pitchFamily="18" charset="2"/>
              </a:rPr>
              <a:t>r.</a:t>
            </a:r>
            <a:r>
              <a:rPr lang="en-US" sz="3200" dirty="0" err="1" smtClean="0"/>
              <a:t>g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0034" y="1772816"/>
            <a:ext cx="7772400" cy="17859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dialami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airtanah</a:t>
            </a:r>
            <a:r>
              <a:rPr lang="en-US" dirty="0" smtClean="0"/>
              <a:t> = </a:t>
            </a:r>
            <a:r>
              <a:rPr lang="en-US" dirty="0" err="1" smtClean="0"/>
              <a:t>berat</a:t>
            </a:r>
            <a:r>
              <a:rPr lang="en-US" dirty="0" smtClean="0"/>
              <a:t> air yang </a:t>
            </a:r>
            <a:r>
              <a:rPr lang="en-US" dirty="0" err="1" smtClean="0"/>
              <a:t>membebani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609890"/>
            <a:ext cx="209115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 = </a:t>
            </a:r>
            <a:r>
              <a:rPr lang="en-US" sz="3600" dirty="0" err="1" smtClean="0">
                <a:latin typeface="Symbol" pitchFamily="18" charset="2"/>
              </a:rPr>
              <a:t>r.</a:t>
            </a:r>
            <a:r>
              <a:rPr lang="en-US" sz="3600" dirty="0" err="1" smtClean="0"/>
              <a:t>g.hp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41574" y="3933056"/>
            <a:ext cx="606332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h = hydraulic head</a:t>
            </a:r>
          </a:p>
          <a:p>
            <a:r>
              <a:rPr lang="en-US" sz="2600" dirty="0" smtClean="0"/>
              <a:t>z = </a:t>
            </a:r>
            <a:r>
              <a:rPr lang="en-US" sz="2600" dirty="0" err="1" smtClean="0"/>
              <a:t>ketinggian</a:t>
            </a:r>
            <a:r>
              <a:rPr lang="en-US" sz="2600" dirty="0" smtClean="0"/>
              <a:t> </a:t>
            </a:r>
            <a:r>
              <a:rPr lang="en-US" sz="2600" dirty="0" err="1" smtClean="0"/>
              <a:t>permukaan</a:t>
            </a:r>
            <a:r>
              <a:rPr lang="en-US" sz="2600" dirty="0" smtClean="0"/>
              <a:t> air</a:t>
            </a:r>
          </a:p>
          <a:p>
            <a:r>
              <a:rPr lang="en-US" sz="2600" dirty="0" smtClean="0"/>
              <a:t>P = </a:t>
            </a:r>
            <a:r>
              <a:rPr lang="en-US" sz="2600" dirty="0" err="1" smtClean="0"/>
              <a:t>tekanan</a:t>
            </a:r>
            <a:r>
              <a:rPr lang="en-US" sz="2600" dirty="0" smtClean="0"/>
              <a:t> air yang </a:t>
            </a:r>
            <a:r>
              <a:rPr lang="en-US" sz="2600" dirty="0" err="1" smtClean="0"/>
              <a:t>dialami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suatu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endParaRPr lang="en-US" sz="2600" dirty="0" smtClean="0"/>
          </a:p>
          <a:p>
            <a:r>
              <a:rPr lang="en-US" sz="2600" dirty="0" smtClean="0">
                <a:latin typeface="Symbol" pitchFamily="18" charset="2"/>
              </a:rPr>
              <a:t>r </a:t>
            </a:r>
            <a:r>
              <a:rPr lang="en-US" sz="2600" dirty="0" smtClean="0"/>
              <a:t>= </a:t>
            </a:r>
            <a:r>
              <a:rPr lang="en-US" sz="2600" dirty="0" err="1" smtClean="0"/>
              <a:t>densitas</a:t>
            </a:r>
            <a:r>
              <a:rPr lang="en-US" sz="2600" dirty="0" smtClean="0"/>
              <a:t> air</a:t>
            </a:r>
          </a:p>
          <a:p>
            <a:r>
              <a:rPr lang="en-US" sz="2600" dirty="0" smtClean="0"/>
              <a:t>g = </a:t>
            </a:r>
            <a:r>
              <a:rPr lang="en-US" sz="2600" dirty="0" err="1" smtClean="0"/>
              <a:t>percepatan</a:t>
            </a:r>
            <a:r>
              <a:rPr lang="en-US" sz="2600" dirty="0" smtClean="0"/>
              <a:t> </a:t>
            </a:r>
            <a:r>
              <a:rPr lang="en-US" sz="2600" dirty="0" err="1" smtClean="0"/>
              <a:t>gravitasi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54514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85800" y="1757896"/>
            <a:ext cx="7772400" cy="3543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Karena gravitasi dikalikan densitas air dianggap sama dengan 1, maka:</a:t>
            </a:r>
          </a:p>
          <a:p>
            <a:r>
              <a:rPr lang="en-US" smtClean="0"/>
              <a:t>P = hp</a:t>
            </a:r>
          </a:p>
          <a:p>
            <a:r>
              <a:rPr lang="en-US" smtClean="0"/>
              <a:t>Sehingga persamaan hydraulic head menjadi:</a:t>
            </a:r>
          </a:p>
          <a:p>
            <a:r>
              <a:rPr lang="en-US" smtClean="0"/>
              <a:t>h = z + hp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96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785786" y="1268760"/>
            <a:ext cx="7772400" cy="504056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Karena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z juga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merupakan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elevasi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suatu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titik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terhadap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sebuah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datum,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maka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secara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umum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persamaan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hydraulic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hed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dapat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ditulis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: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7494" y="3934797"/>
            <a:ext cx="2422458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FFFF"/>
                </a:solidFill>
                <a:latin typeface="Times New Roman" pitchFamily="18" charset="0"/>
              </a:rPr>
              <a:t>ht = he + hp</a:t>
            </a:r>
            <a:endParaRPr lang="en-US" sz="36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3517" y="4379620"/>
            <a:ext cx="3494867" cy="156966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ht = total head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hp = pressure head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Times New Roman" pitchFamily="18" charset="0"/>
              </a:rPr>
              <a:t>he = elevation head </a:t>
            </a:r>
            <a:endParaRPr lang="en-US" sz="320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2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48" y="1434414"/>
            <a:ext cx="7772400" cy="48028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kondisi</a:t>
            </a:r>
            <a:r>
              <a:rPr lang="en-US" sz="3600" dirty="0" smtClean="0"/>
              <a:t> </a:t>
            </a:r>
            <a:r>
              <a:rPr lang="en-US" sz="3600" dirty="0" err="1" smtClean="0"/>
              <a:t>terdapat</a:t>
            </a:r>
            <a:r>
              <a:rPr lang="en-US" sz="3600" dirty="0" smtClean="0"/>
              <a:t> </a:t>
            </a:r>
            <a:r>
              <a:rPr lang="en-US" sz="3600" dirty="0" err="1" smtClean="0"/>
              <a:t>kenaikan</a:t>
            </a:r>
            <a:r>
              <a:rPr lang="en-US" sz="3600" dirty="0" smtClean="0"/>
              <a:t> </a:t>
            </a:r>
            <a:r>
              <a:rPr lang="en-US" sz="3600" dirty="0" err="1" smtClean="0"/>
              <a:t>permukaan</a:t>
            </a:r>
            <a:r>
              <a:rPr lang="en-US" sz="3600" dirty="0" smtClean="0"/>
              <a:t> </a:t>
            </a:r>
            <a:r>
              <a:rPr lang="en-US" sz="3600" dirty="0" err="1" smtClean="0"/>
              <a:t>airtanah</a:t>
            </a:r>
            <a:r>
              <a:rPr lang="en-US" sz="3600" dirty="0" smtClean="0"/>
              <a:t> </a:t>
            </a:r>
            <a:r>
              <a:rPr lang="en-US" sz="3600" dirty="0" err="1" smtClean="0"/>
              <a:t>karena</a:t>
            </a:r>
            <a:r>
              <a:rPr lang="en-US" sz="3600" dirty="0" smtClean="0"/>
              <a:t> </a:t>
            </a:r>
            <a:r>
              <a:rPr lang="en-US" sz="3600" dirty="0" err="1" smtClean="0"/>
              <a:t>adanya</a:t>
            </a:r>
            <a:r>
              <a:rPr lang="en-US" sz="3600" dirty="0" smtClean="0"/>
              <a:t> </a:t>
            </a:r>
            <a:r>
              <a:rPr lang="en-US" sz="3600" dirty="0" err="1" smtClean="0"/>
              <a:t>gaya</a:t>
            </a:r>
            <a:r>
              <a:rPr lang="en-US" sz="3600" dirty="0" smtClean="0"/>
              <a:t> </a:t>
            </a:r>
            <a:r>
              <a:rPr lang="en-US" sz="3600" dirty="0" err="1" smtClean="0"/>
              <a:t>kapiler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3214717"/>
            <a:ext cx="242245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ht = he + hp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5450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152400"/>
            <a:ext cx="77724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Latihan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1428736"/>
            <a:ext cx="8215370" cy="40934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Dalam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suatu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percobaan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di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laboratorium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diketahui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berat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sampel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kering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= 1000 g</a:t>
            </a:r>
            <a:endParaRPr lang="en-US" sz="2600" dirty="0"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Berat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sampel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dalam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keadaan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jenuh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air = 1081,3 g.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Berat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air yang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dapat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dipisahkan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dari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sampel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tanpa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pemanasan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= 70 g.</a:t>
            </a:r>
            <a:endParaRPr lang="en-US" sz="2600" dirty="0"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Berapakah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porositas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sampel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(%) </a:t>
            </a:r>
            <a:endParaRPr lang="en-US" sz="2600" dirty="0"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Berapakah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specific yield (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Sy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Berapakah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specific retention (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Sr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dirty="0" err="1">
                <a:latin typeface="Times New Roman" pitchFamily="18" charset="0"/>
                <a:ea typeface="Times New Roman" pitchFamily="18" charset="0"/>
              </a:rPr>
              <a:t>Catatan</a:t>
            </a:r>
            <a:r>
              <a:rPr lang="en-US" sz="2600" b="1" dirty="0">
                <a:latin typeface="Times New Roman" pitchFamily="18" charset="0"/>
                <a:ea typeface="Times New Roman" pitchFamily="18" charset="0"/>
              </a:rPr>
              <a:t> :</a:t>
            </a:r>
            <a:endParaRPr lang="en-US" sz="2600" dirty="0"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berat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satuan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(</a:t>
            </a:r>
            <a:r>
              <a:rPr lang="en-US" sz="2600" dirty="0">
                <a:latin typeface="Symbol" pitchFamily="18" charset="2"/>
                <a:ea typeface="Times New Roman" pitchFamily="18" charset="0"/>
              </a:rPr>
              <a:t> g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)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sampel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 =  2,7 g/cm3</a:t>
            </a:r>
            <a:endParaRPr lang="en-US" sz="2600" dirty="0">
              <a:latin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berat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ea typeface="Times New Roman" pitchFamily="18" charset="0"/>
              </a:rPr>
              <a:t>satuan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( </a:t>
            </a:r>
            <a:r>
              <a:rPr lang="en-US" sz="2600" dirty="0">
                <a:latin typeface="Symbol" pitchFamily="18" charset="2"/>
                <a:ea typeface="Times New Roman" pitchFamily="18" charset="0"/>
              </a:rPr>
              <a:t>g</a:t>
            </a:r>
            <a:r>
              <a:rPr lang="en-US" sz="2600" dirty="0">
                <a:latin typeface="Times New Roman" pitchFamily="18" charset="0"/>
                <a:ea typeface="Times New Roman" pitchFamily="18" charset="0"/>
              </a:rPr>
              <a:t> ) air         =  1 g/cm3</a:t>
            </a:r>
            <a:endParaRPr lang="en-US" sz="2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14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611188" y="1628775"/>
            <a:ext cx="7993062" cy="2809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fromWordArt="1">
            <a:prstTxWarp prst="textInflateTop">
              <a:avLst>
                <a:gd name="adj" fmla="val 3960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Futura XBlk BT"/>
              </a:rPr>
              <a:t>TERIMA KASIH</a:t>
            </a: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Futura XBlk BT"/>
              </a:rPr>
              <a:t>ATAS PERHATIANNYA</a:t>
            </a:r>
          </a:p>
        </p:txBody>
      </p:sp>
    </p:spTree>
    <p:extLst>
      <p:ext uri="{BB962C8B-B14F-4D97-AF65-F5344CB8AC3E}">
        <p14:creationId xmlns:p14="http://schemas.microsoft.com/office/powerpoint/2010/main" val="321369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619672" y="152400"/>
            <a:ext cx="6838528" cy="13323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Porositas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700808"/>
            <a:ext cx="7772400" cy="32998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Porositas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merupakan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perbandingan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antara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volume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pori-pori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ruang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kosong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di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dengan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volume total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sampel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Porositas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dinyatakan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%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persen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atau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angka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desimal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69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0"/>
            <a:ext cx="7740352" cy="11247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Porositas</a:t>
            </a:r>
            <a:r>
              <a:rPr lang="en-US" sz="3600" dirty="0" smtClean="0"/>
              <a:t> </a:t>
            </a:r>
            <a:r>
              <a:rPr lang="en-US" sz="3600" dirty="0" err="1" smtClean="0"/>
              <a:t>berdasarkan</a:t>
            </a:r>
            <a:r>
              <a:rPr lang="en-US" sz="3600" dirty="0" smtClean="0"/>
              <a:t> </a:t>
            </a:r>
            <a:r>
              <a:rPr lang="en-US" sz="3600" dirty="0" err="1" smtClean="0"/>
              <a:t>jenis</a:t>
            </a:r>
            <a:r>
              <a:rPr lang="en-US" sz="3600" dirty="0" smtClean="0"/>
              <a:t> </a:t>
            </a:r>
            <a:r>
              <a:rPr lang="en-US" sz="3600" dirty="0" err="1" smtClean="0"/>
              <a:t>bukaan</a:t>
            </a:r>
            <a:r>
              <a:rPr lang="en-US" sz="3600" dirty="0" smtClean="0"/>
              <a:t> (opening) yang </a:t>
            </a:r>
            <a:r>
              <a:rPr lang="en-US" sz="3600" dirty="0" err="1" smtClean="0"/>
              <a:t>ada</a:t>
            </a:r>
            <a:r>
              <a:rPr lang="en-US" sz="3600" dirty="0" smtClean="0"/>
              <a:t> di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batuan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2910" y="1412776"/>
            <a:ext cx="7772400" cy="4373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Porositas</a:t>
            </a:r>
            <a:r>
              <a:rPr lang="en-US" dirty="0" smtClean="0"/>
              <a:t> </a:t>
            </a:r>
            <a:r>
              <a:rPr lang="en-US" dirty="0" err="1" smtClean="0"/>
              <a:t>intergranuler</a:t>
            </a:r>
            <a:r>
              <a:rPr lang="en-US" dirty="0" smtClean="0"/>
              <a:t>: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butir</a:t>
            </a:r>
            <a:endParaRPr lang="en-US" dirty="0" smtClean="0"/>
          </a:p>
          <a:p>
            <a:r>
              <a:rPr lang="en-US" dirty="0" err="1" smtClean="0"/>
              <a:t>Porositas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/</a:t>
            </a:r>
            <a:r>
              <a:rPr lang="en-US" dirty="0" err="1" smtClean="0"/>
              <a:t>retakan</a:t>
            </a:r>
            <a:r>
              <a:rPr lang="en-US" dirty="0" smtClean="0"/>
              <a:t>: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celah</a:t>
            </a:r>
            <a:r>
              <a:rPr lang="en-US" dirty="0" smtClean="0"/>
              <a:t>/</a:t>
            </a:r>
            <a:r>
              <a:rPr lang="en-US" dirty="0" err="1" smtClean="0"/>
              <a:t>retakan</a:t>
            </a:r>
            <a:r>
              <a:rPr lang="en-US" dirty="0" smtClean="0"/>
              <a:t>/</a:t>
            </a:r>
            <a:r>
              <a:rPr lang="en-US" dirty="0" err="1" smtClean="0"/>
              <a:t>rekahan</a:t>
            </a:r>
            <a:endParaRPr lang="en-US" dirty="0" smtClean="0"/>
          </a:p>
          <a:p>
            <a:r>
              <a:rPr lang="en-US" dirty="0" err="1" smtClean="0"/>
              <a:t>Porositas</a:t>
            </a:r>
            <a:r>
              <a:rPr lang="en-US" dirty="0" smtClean="0"/>
              <a:t> </a:t>
            </a:r>
            <a:r>
              <a:rPr lang="en-US" dirty="0" err="1" smtClean="0"/>
              <a:t>rongga</a:t>
            </a:r>
            <a:r>
              <a:rPr lang="en-US" dirty="0" smtClean="0"/>
              <a:t> (conduit): </a:t>
            </a:r>
            <a:r>
              <a:rPr lang="en-US" dirty="0" err="1" smtClean="0"/>
              <a:t>ruang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pelarutan</a:t>
            </a:r>
            <a:r>
              <a:rPr lang="en-US" dirty="0" smtClean="0"/>
              <a:t>.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batugamping</a:t>
            </a:r>
            <a:r>
              <a:rPr lang="en-US" dirty="0" smtClean="0"/>
              <a:t> </a:t>
            </a:r>
            <a:r>
              <a:rPr lang="en-US" dirty="0" err="1" smtClean="0"/>
              <a:t>karstik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2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475656" y="116632"/>
            <a:ext cx="7011092" cy="172819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Porositas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berdasarkan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waktu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terbentuknya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terhadap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proses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terjadinya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batuan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: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9552" y="1844824"/>
            <a:ext cx="7947196" cy="432048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Porositas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Primer: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terbentuknya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bersamaan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dg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terjadinya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syngenetic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Contoh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ruang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antar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butir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Porositas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Sekunder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terbentuknya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setelah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terjadinya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(post genetic).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Contohnya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kekar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saluran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rongga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45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9552" y="620688"/>
            <a:ext cx="7992888" cy="18002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Klasifikasi Porositas Batuan berdasarkan ruang antar butir, celah, dan saluran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451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547664" y="152400"/>
            <a:ext cx="7596336" cy="13323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Porositas Tanah/batuan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22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latin typeface="Times New Roman" pitchFamily="18" charset="0"/>
            </a:endParaRPr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731473"/>
              </p:ext>
            </p:extLst>
          </p:nvPr>
        </p:nvGraphicFramePr>
        <p:xfrm>
          <a:off x="1187624" y="2276872"/>
          <a:ext cx="35194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1066800" imgH="393700" progId="Equation.3">
                  <p:embed/>
                </p:oleObj>
              </mc:Choice>
              <mc:Fallback>
                <p:oleObj name="Equation" r:id="rId3" imgW="1066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276872"/>
                        <a:ext cx="3519488" cy="128587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187624" y="3717032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  <a:ea typeface="Times New Roman" pitchFamily="18" charset="0"/>
                <a:cs typeface="Arial" charset="0"/>
              </a:rPr>
              <a:t>          </a:t>
            </a:r>
            <a:r>
              <a:rPr lang="en-US" sz="2400" dirty="0" err="1">
                <a:latin typeface="Arial" charset="0"/>
                <a:ea typeface="Times New Roman" pitchFamily="18" charset="0"/>
                <a:cs typeface="Arial" charset="0"/>
              </a:rPr>
              <a:t>Vt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id-ID" sz="24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= volume total</a:t>
            </a:r>
            <a:endParaRPr lang="id-ID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      Vs = volume solid</a:t>
            </a:r>
            <a:endParaRPr lang="id-ID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      </a:t>
            </a:r>
            <a:r>
              <a:rPr lang="en-US" sz="2400" dirty="0" err="1">
                <a:latin typeface="Arial" charset="0"/>
                <a:ea typeface="Times New Roman" pitchFamily="18" charset="0"/>
                <a:cs typeface="Arial" charset="0"/>
              </a:rPr>
              <a:t>Vv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= volume void</a:t>
            </a:r>
          </a:p>
        </p:txBody>
      </p:sp>
      <p:pic>
        <p:nvPicPr>
          <p:cNvPr id="14" name="Picture 5" descr="EV3_porosity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2100" y="2060848"/>
            <a:ext cx="36004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69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403648" y="260649"/>
            <a:ext cx="774035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Menghitung porositas</a:t>
            </a:r>
          </a:p>
        </p:txBody>
      </p:sp>
      <p:pic>
        <p:nvPicPr>
          <p:cNvPr id="9" name="Picture 2" descr="PO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000375"/>
            <a:ext cx="682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8625" y="1571625"/>
            <a:ext cx="8535863" cy="120015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latin typeface="Arial" charset="0"/>
                <a:ea typeface="Times New Roman" pitchFamily="18" charset="0"/>
                <a:cs typeface="Arial" charset="0"/>
              </a:rPr>
              <a:t>                       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Volume of voids (</a:t>
            </a:r>
            <a:r>
              <a:rPr lang="en-US" sz="2400" dirty="0" err="1">
                <a:latin typeface="Arial" charset="0"/>
                <a:ea typeface="Times New Roman" pitchFamily="18" charset="0"/>
                <a:cs typeface="Arial" charset="0"/>
              </a:rPr>
              <a:t>Vv</a:t>
            </a:r>
            <a:r>
              <a:rPr lang="en-US" sz="2400" u="sng" dirty="0"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   </a:t>
            </a:r>
            <a:r>
              <a:rPr lang="id-ID" sz="2400" dirty="0">
                <a:latin typeface="Arial" charset="0"/>
                <a:ea typeface="Times New Roman" pitchFamily="18" charset="0"/>
                <a:cs typeface="Arial" charset="0"/>
              </a:rPr>
              <a:t>  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0,3 m</a:t>
            </a:r>
            <a:r>
              <a:rPr lang="en-US" sz="2400" baseline="30000" dirty="0"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id-ID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latin typeface="Arial" charset="0"/>
                <a:ea typeface="Times New Roman" pitchFamily="18" charset="0"/>
                <a:cs typeface="Arial" charset="0"/>
              </a:rPr>
              <a:t>Porositas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(</a:t>
            </a:r>
            <a:r>
              <a:rPr lang="en-US" sz="2400" i="1" dirty="0">
                <a:latin typeface="Arial" charset="0"/>
                <a:ea typeface="Times New Roman" pitchFamily="18" charset="0"/>
                <a:cs typeface="Arial" charset="0"/>
              </a:rPr>
              <a:t>n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) = --------------------------</a:t>
            </a:r>
            <a:r>
              <a:rPr lang="id-ID" sz="2400" dirty="0">
                <a:latin typeface="Arial" charset="0"/>
                <a:ea typeface="Times New Roman" pitchFamily="18" charset="0"/>
                <a:cs typeface="Arial" charset="0"/>
              </a:rPr>
              <a:t>--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=  ---------  =   0,30</a:t>
            </a:r>
            <a:endParaRPr lang="id-ID" sz="2400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		    Total Volume (</a:t>
            </a:r>
            <a:r>
              <a:rPr lang="en-US" sz="2400" dirty="0" err="1">
                <a:latin typeface="Arial" charset="0"/>
                <a:ea typeface="Times New Roman" pitchFamily="18" charset="0"/>
                <a:cs typeface="Arial" charset="0"/>
              </a:rPr>
              <a:t>Vt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)</a:t>
            </a:r>
            <a:r>
              <a:rPr lang="id-ID" sz="24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id-ID" sz="2400" dirty="0">
                <a:latin typeface="Arial" charset="0"/>
                <a:ea typeface="Times New Roman" pitchFamily="18" charset="0"/>
                <a:cs typeface="Arial" charset="0"/>
              </a:rPr>
              <a:t>      </a:t>
            </a:r>
            <a:r>
              <a:rPr lang="en-US" sz="2400" dirty="0">
                <a:latin typeface="Arial" charset="0"/>
                <a:ea typeface="Times New Roman" pitchFamily="18" charset="0"/>
                <a:cs typeface="Arial" charset="0"/>
              </a:rPr>
              <a:t>1,0 m</a:t>
            </a:r>
            <a:r>
              <a:rPr lang="en-US" sz="2400" baseline="30000" dirty="0">
                <a:latin typeface="Arial" charset="0"/>
                <a:ea typeface="Times New Roman" pitchFamily="18" charset="0"/>
                <a:cs typeface="Arial" charset="0"/>
              </a:rPr>
              <a:t>3</a:t>
            </a:r>
            <a:endParaRPr lang="en-US" sz="24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82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376762" y="116632"/>
            <a:ext cx="7083670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SPECIFIC YIELD &amp; SPECIFIC RETENTION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keadaan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jenuh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seluruh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lubang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ruang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tanah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/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terisi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air.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,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seluruh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volume air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terkandung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di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akuifer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tsb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memasok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air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kepada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sumur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mata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-air.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seluruh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 air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menempati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bukaan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di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dapat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dikeluarkan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Meskipun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dipompa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terus-menerus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sebagian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air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tetap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tinggal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di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pori-pori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batuan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450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909</Words>
  <Application>Microsoft Office PowerPoint</Application>
  <PresentationFormat>On-screen Show (4:3)</PresentationFormat>
  <Paragraphs>161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citrabhuwana</dc:creator>
  <cp:lastModifiedBy>citrabhuwana</cp:lastModifiedBy>
  <cp:revision>30</cp:revision>
  <dcterms:created xsi:type="dcterms:W3CDTF">2017-01-19T05:56:52Z</dcterms:created>
  <dcterms:modified xsi:type="dcterms:W3CDTF">2017-01-19T12:49:05Z</dcterms:modified>
</cp:coreProperties>
</file>