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3"/>
  </p:notesMasterIdLst>
  <p:handoutMasterIdLst>
    <p:handoutMasterId r:id="rId5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303" r:id="rId34"/>
    <p:sldId id="306" r:id="rId35"/>
    <p:sldId id="304" r:id="rId36"/>
    <p:sldId id="305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2" r:id="rId51"/>
    <p:sldId id="301" r:id="rId52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2DC43-BF33-41BB-8884-3F33AA1A7998}" type="datetimeFigureOut">
              <a:rPr lang="id-ID" smtClean="0"/>
              <a:t>15/12/2016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62399-4120-409A-BD16-3D42CD16D3B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447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DBF45-3488-484A-A900-6DD689A558C7}" type="datetimeFigureOut">
              <a:rPr lang="id-ID" smtClean="0"/>
              <a:t>15/12/2016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5DC86-407A-4E9F-8164-A9714C6D60B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325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5DC86-407A-4E9F-8164-A9714C6D60B9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753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B268-51FE-4AD2-A4D2-9C7C2305AD4D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3BFC-B94E-4235-B15D-188B780D2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4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B268-51FE-4AD2-A4D2-9C7C2305AD4D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3BFC-B94E-4235-B15D-188B780D2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6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B268-51FE-4AD2-A4D2-9C7C2305AD4D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3BFC-B94E-4235-B15D-188B780D2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76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08AE-DF4B-4C58-ADA1-D87F2DAF62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2175C-36FE-4EE7-98E1-B889A4D1F1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68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AD1-B108-4BE1-92D7-C32023141E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6D503-1EFE-421C-8986-7E937AEEC8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6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57393-254A-4E9F-A392-95E6255BBA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E3FA7-A06E-4C00-9A93-8F52A51A97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63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3AD10-8DC2-4124-B11C-0F36A88791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5EC0B-E364-4780-8CB6-41C91D66C4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66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B330F-6A98-4299-BB96-6F677BF6B4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6A1DC-C7CC-496A-9BCC-8B194955F4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26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93BA1-A9B2-4674-B7C5-2869DB6128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D0F74-6C0F-4796-9F0A-FF83CB85BC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62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4274D-90DD-4388-A3CE-8A5D669635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476AE-9D2C-4EBF-B43C-CA12C8E287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51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58E0C-419B-423C-9358-7F91BDDBCD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3ED5-D356-491A-90AF-2C44428C2E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B268-51FE-4AD2-A4D2-9C7C2305AD4D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3BFC-B94E-4235-B15D-188B780D2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51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5F2BE-76C4-4287-9DA6-CEB13F0D0C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99A2F-F65C-4A70-A8DA-05052680D9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55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64CA-D984-462E-A304-AE2730BD95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313D2-C569-40D1-B625-7BBE1923E5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55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4E304-2407-47BE-8FCA-3BF0C2B1AE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1DE42-FACC-4284-974C-3D00B3E78A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9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B268-51FE-4AD2-A4D2-9C7C2305AD4D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3BFC-B94E-4235-B15D-188B780D2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2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B268-51FE-4AD2-A4D2-9C7C2305AD4D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3BFC-B94E-4235-B15D-188B780D2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4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B268-51FE-4AD2-A4D2-9C7C2305AD4D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3BFC-B94E-4235-B15D-188B780D2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5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B268-51FE-4AD2-A4D2-9C7C2305AD4D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3BFC-B94E-4235-B15D-188B780D2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4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B268-51FE-4AD2-A4D2-9C7C2305AD4D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3BFC-B94E-4235-B15D-188B780D2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1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B268-51FE-4AD2-A4D2-9C7C2305AD4D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3BFC-B94E-4235-B15D-188B780D2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8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B268-51FE-4AD2-A4D2-9C7C2305AD4D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3BFC-B94E-4235-B15D-188B780D2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5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3B268-51FE-4AD2-A4D2-9C7C2305AD4D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73BFC-B94E-4235-B15D-188B780D2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3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4A26E5-D53A-499F-A1B1-EA1094ECCB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557E94-D7E1-405D-924B-0DEAC52581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2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II.  TERMODINAMIKA </a:t>
            </a:r>
            <a:r>
              <a:rPr lang="en-US" smtClean="0"/>
              <a:t>PROSES-PROSES ALIR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𝑝𝑟𝑒𝑠𝑠𝑢𝑟𝑒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h𝑒𝑎𝑑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𝑝𝑜𝑡𝑒𝑛𝑠𝑖𝑎𝑙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h𝑒𝑎𝑑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velocity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head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kinetic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head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𝑓𝑟𝑖𝑐𝑡𝑖𝑜𝑛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h𝑒𝑎𝑑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𝑤𝑜𝑟𝑘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h𝑒𝑎𝑑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32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Friction head (F)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𝑔𝐷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𝑅𝑒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Lihat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grafik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3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Cairan A, 10 </a:t>
                </a:r>
                <a:r>
                  <a:rPr lang="en-US" dirty="0" err="1" smtClean="0"/>
                  <a:t>atm</a:t>
                </a:r>
                <a:r>
                  <a:rPr lang="en-US" dirty="0" smtClean="0"/>
                  <a:t>, 120 </a:t>
                </a:r>
                <a:r>
                  <a:rPr lang="en-US" baseline="30000" dirty="0" smtClean="0"/>
                  <a:t>0</a:t>
                </a:r>
                <a:r>
                  <a:rPr lang="en-US" dirty="0" smtClean="0"/>
                  <a:t>C </a:t>
                </a:r>
                <a:r>
                  <a:rPr lang="en-US" dirty="0" err="1" smtClean="0"/>
                  <a:t>diekspansi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lewat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kran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ekspansi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sampai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tekanannya</a:t>
                </a:r>
                <a:r>
                  <a:rPr lang="en-US" dirty="0" smtClean="0"/>
                  <a:t> 1 atm. </a:t>
                </a:r>
                <a:r>
                  <a:rPr lang="en-US" dirty="0" err="1" smtClean="0"/>
                  <a:t>Akibat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ekspansi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tersebut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sebagian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cairan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menguap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Tekanan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uap</a:t>
                </a:r>
                <a:r>
                  <a:rPr lang="en-US" dirty="0" smtClean="0"/>
                  <a:t> A </a:t>
                </a:r>
                <a:r>
                  <a:rPr lang="en-US" dirty="0" err="1" smtClean="0"/>
                  <a:t>dipengaruhi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suhu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persamaan</a:t>
                </a:r>
                <a:r>
                  <a:rPr lang="en-US" dirty="0" smtClean="0"/>
                  <a:t>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  <m:sup/>
                        </m:sSubSup>
                      </m:e>
                    </m:func>
                  </m:oMath>
                </a14:m>
                <a:r>
                  <a:rPr lang="en-US" baseline="30000" dirty="0" smtClean="0"/>
                  <a:t>0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𝛽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Nilai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𝑑𝑖𝑘𝑒𝑡𝑎h𝑢𝑖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 err="1" smtClean="0"/>
                  <a:t>Ingin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dicari</a:t>
                </a:r>
                <a:r>
                  <a:rPr lang="en-US" dirty="0" smtClean="0"/>
                  <a:t> : a. </a:t>
                </a:r>
                <a:r>
                  <a:rPr lang="en-US" dirty="0" err="1" smtClean="0"/>
                  <a:t>Suhu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setelah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ekspansi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b. % </a:t>
                </a:r>
                <a:r>
                  <a:rPr lang="en-US" dirty="0" err="1" smtClean="0"/>
                  <a:t>cairan</a:t>
                </a:r>
                <a:r>
                  <a:rPr lang="en-US" dirty="0" smtClean="0"/>
                  <a:t> yang </a:t>
                </a:r>
                <a:r>
                  <a:rPr lang="en-US" dirty="0" err="1" smtClean="0"/>
                  <a:t>menguap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695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2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Jawab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Pada </a:t>
                </a:r>
                <a:r>
                  <a:rPr lang="en-US" dirty="0" err="1" smtClean="0"/>
                  <a:t>keadaan</a:t>
                </a:r>
                <a:r>
                  <a:rPr lang="en-US" dirty="0" smtClean="0"/>
                  <a:t> 2 </a:t>
                </a:r>
                <a:r>
                  <a:rPr lang="en-US" dirty="0" err="1" smtClean="0"/>
                  <a:t>ada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kesetimbangan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uap-cair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zat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murni</a:t>
                </a:r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dirty="0" err="1" smtClean="0"/>
                  <a:t>Berarti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tekanan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sistem</a:t>
                </a:r>
                <a:r>
                  <a:rPr lang="en-US" dirty="0" smtClean="0"/>
                  <a:t>= </a:t>
                </a:r>
                <a:r>
                  <a:rPr lang="en-US" dirty="0" err="1" smtClean="0"/>
                  <a:t>tekanan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uap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murni</a:t>
                </a:r>
                <a:r>
                  <a:rPr lang="en-US" dirty="0" smtClean="0"/>
                  <a:t> 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  <m:sup/>
                    </m:sSubSup>
                  </m:oMath>
                </a14:m>
                <a:r>
                  <a:rPr lang="en-US" baseline="30000" dirty="0" smtClean="0"/>
                  <a:t>0</a:t>
                </a: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𝑙𝑛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𝑙𝑛</m:t>
                    </m:r>
                    <m:sSubSup>
                      <m:sSub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</m:sub>
                      <m:sup/>
                    </m:sSubSup>
                  </m:oMath>
                </a14:m>
                <a:r>
                  <a:rPr lang="en-US" baseline="30000" dirty="0" smtClean="0">
                    <a:solidFill>
                      <a:prstClr val="black"/>
                    </a:solidFill>
                  </a:rPr>
                  <a:t>0</a:t>
                </a: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𝑙𝑛</m:t>
                    </m:r>
                    <m:sSubSup>
                      <m:sSub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</m:sub>
                      <m:sup/>
                    </m:sSubSup>
                  </m:oMath>
                </a14:m>
                <a:r>
                  <a:rPr lang="en-US" baseline="30000" dirty="0" smtClean="0">
                    <a:solidFill>
                      <a:prstClr val="black"/>
                    </a:solidFill>
                  </a:rPr>
                  <a:t>0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𝛽</m:t>
                    </m:r>
                    <m:f>
                      <m:f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US" sz="3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baseline="30000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  <a:tabLst>
                    <a:tab pos="27305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𝑙𝑛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= . . . . . . 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27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Hukum </a:t>
                </a:r>
                <a:r>
                  <a:rPr lang="en-US" dirty="0" err="1" smtClean="0"/>
                  <a:t>Termodinamika</a:t>
                </a:r>
                <a:r>
                  <a:rPr lang="en-US" dirty="0" smtClean="0"/>
                  <a:t> I (flow processes)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z1=z2, Q=0, </a:t>
                </a:r>
                <a:r>
                  <a:rPr lang="en-US" dirty="0" err="1" smtClean="0"/>
                  <a:t>Ws</a:t>
                </a:r>
                <a:r>
                  <a:rPr lang="en-US" dirty="0" smtClean="0"/>
                  <a:t>=0, v1=v2 </a:t>
                </a:r>
                <a:r>
                  <a:rPr lang="en-US" dirty="0" err="1" smtClean="0"/>
                  <a:t>maka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=100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𝑐𝑎𝑖𝑟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100−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𝑐𝑎𝑖𝑟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𝑙𝑎𝑚𝑑𝑎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𝑢𝑎𝑝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100 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𝑐𝑎𝑖𝑟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=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100−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𝑐𝑎𝑖𝑟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𝑙𝑎𝑚𝑑𝑎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𝐶𝑝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𝑢𝑎𝑝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 . . . . .  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% </a:t>
                </a:r>
                <a:r>
                  <a:rPr lang="en-US" dirty="0" err="1" smtClean="0"/>
                  <a:t>diuapkan</a:t>
                </a:r>
                <a:r>
                  <a:rPr lang="en-US" smtClean="0"/>
                  <a:t> = x %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022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4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Kecepatan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Maksimal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Aliran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didalam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Pipa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P1                                                                P2=0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    u1                                                                 u2=?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V1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3200400"/>
            <a:ext cx="396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209800" y="3848100"/>
            <a:ext cx="39624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47800" y="35814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943600" y="35814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𝑢𝐴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𝑅𝑇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𝑅𝑇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0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Dalam </a:t>
                </a:r>
                <a:r>
                  <a:rPr lang="en-US" dirty="0" err="1" smtClean="0"/>
                  <a:t>praktek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tidak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terjadi</a:t>
                </a:r>
                <a:r>
                  <a:rPr lang="en-US" dirty="0" smtClean="0"/>
                  <a:t> u2=∞ </a:t>
                </a:r>
                <a:r>
                  <a:rPr lang="en-US" dirty="0" err="1" smtClean="0"/>
                  <a:t>tetapi</a:t>
                </a:r>
                <a:r>
                  <a:rPr lang="en-US" dirty="0" smtClean="0"/>
                  <a:t> u2 </a:t>
                </a:r>
                <a:r>
                  <a:rPr lang="en-US" dirty="0" err="1" smtClean="0"/>
                  <a:t>mencapai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maksimum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err="1" smtClean="0"/>
                  <a:t>Persamaan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tenaga</a:t>
                </a:r>
                <a:r>
                  <a:rPr lang="en-US" dirty="0" smtClean="0"/>
                  <a:t>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𝑑𝐻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𝑢𝑑𝑢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𝑔𝑐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𝑔𝑐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𝑑𝑍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𝑑𝐹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𝑑𝑄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𝑑𝑊𝑠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dZ</a:t>
                </a:r>
                <a:r>
                  <a:rPr lang="en-US" dirty="0" smtClean="0"/>
                  <a:t>=0 ; </a:t>
                </a:r>
                <a:r>
                  <a:rPr lang="en-US" dirty="0" err="1" smtClean="0"/>
                  <a:t>dF</a:t>
                </a:r>
                <a:r>
                  <a:rPr lang="en-US" dirty="0" smtClean="0"/>
                  <a:t>=0 ; </a:t>
                </a:r>
                <a:r>
                  <a:rPr lang="en-US" dirty="0" err="1" smtClean="0"/>
                  <a:t>dQ</a:t>
                </a:r>
                <a:r>
                  <a:rPr lang="en-US" dirty="0" smtClean="0"/>
                  <a:t>=0 ; </a:t>
                </a:r>
                <a:r>
                  <a:rPr lang="en-US" dirty="0" err="1" smtClean="0"/>
                  <a:t>dWs</a:t>
                </a:r>
                <a:r>
                  <a:rPr lang="en-US" dirty="0" smtClean="0"/>
                  <a:t>=0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 </m:t>
                      </m:r>
                      <m:r>
                        <a:rPr lang="en-US" b="0" i="1" smtClean="0">
                          <a:latin typeface="Cambria Math"/>
                        </a:rPr>
                        <m:t>𝑑𝐻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𝑢𝑑𝑢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𝑔𝑐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1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𝐴𝑢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𝑑𝑚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=A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𝑉𝑑𝑢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𝑢𝑑𝑉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Steady-state : </a:t>
                </a:r>
                <a:r>
                  <a:rPr lang="en-US" dirty="0" err="1" smtClean="0"/>
                  <a:t>dm</a:t>
                </a:r>
                <a:r>
                  <a:rPr lang="en-US" dirty="0" smtClean="0"/>
                  <a:t>=0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𝑑𝑢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𝑑𝑉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00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𝑑𝐻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𝑢𝑑𝑢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𝑔𝑐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box>
                            <m:box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𝑉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𝑑𝑉</m:t>
                              </m:r>
                            </m:e>
                          </m:box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𝑔𝑐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𝑔𝑐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𝑑𝑉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dirty="0" smtClean="0"/>
                  <a:t>Thermodynamic Properties : </a:t>
                </a:r>
                <a:r>
                  <a:rPr lang="en-US" dirty="0" err="1" smtClean="0"/>
                  <a:t>dH</a:t>
                </a:r>
                <a:r>
                  <a:rPr lang="en-US" dirty="0" smtClean="0"/>
                  <a:t> =</a:t>
                </a:r>
                <a:r>
                  <a:rPr lang="en-US" dirty="0" err="1" smtClean="0"/>
                  <a:t>TdS+VdP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𝑇𝑑𝑆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𝑉𝑑𝑃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𝑔𝑐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𝑑𝑉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𝑇𝑑𝑆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𝑔𝑐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𝑑𝑉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n-US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VdP</m:t>
                      </m:r>
                    </m:oMath>
                  </m:oMathPara>
                </a14:m>
                <a:endParaRPr lang="en-US" b="0" dirty="0" smtClean="0">
                  <a:solidFill>
                    <a:prstClr val="black"/>
                  </a:solidFill>
                </a:endParaRPr>
              </a:p>
              <a:p>
                <a:pPr>
                  <a:buFont typeface="Arial" pitchFamily="34" charset="0"/>
                  <a:buChar char="•"/>
                </a:pPr>
                <a:r>
                  <a:rPr lang="en-US" dirty="0" err="1" smtClean="0"/>
                  <a:t>Untuk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aliran</a:t>
                </a:r>
                <a:r>
                  <a:rPr lang="en-US" dirty="0" smtClean="0"/>
                  <a:t> yang isentropic,  </a:t>
                </a:r>
                <a:r>
                  <a:rPr lang="en-US" dirty="0" err="1" smtClean="0"/>
                  <a:t>dS</a:t>
                </a:r>
                <a:r>
                  <a:rPr lang="en-US" dirty="0" smtClean="0"/>
                  <a:t>=0 ( S </a:t>
                </a:r>
                <a:r>
                  <a:rPr lang="en-US" dirty="0" err="1" smtClean="0"/>
                  <a:t>tetap</a:t>
                </a:r>
                <a:r>
                  <a:rPr lang="en-US" dirty="0" smtClean="0"/>
                  <a:t>), </a:t>
                </a:r>
                <a:r>
                  <a:rPr lang="en-US" dirty="0" err="1" smtClean="0"/>
                  <a:t>umax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b="-1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7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mengalir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kontinyu</a:t>
            </a:r>
            <a:r>
              <a:rPr lang="en-US" dirty="0" smtClean="0"/>
              <a:t> .</a:t>
            </a:r>
          </a:p>
          <a:p>
            <a:pPr marL="0" indent="0"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pabrik</a:t>
            </a:r>
            <a:r>
              <a:rPr lang="en-US" dirty="0" smtClean="0"/>
              <a:t>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berubahterhadap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(steady-state)</a:t>
            </a:r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>
            <a:off x="1835696" y="2348880"/>
            <a:ext cx="1368152" cy="504056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195736" y="3933056"/>
            <a:ext cx="100811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83968" y="3140968"/>
            <a:ext cx="100811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4" idx="1"/>
          </p:cNvCxnSpPr>
          <p:nvPr/>
        </p:nvCxnSpPr>
        <p:spPr>
          <a:xfrm>
            <a:off x="755576" y="2600908"/>
            <a:ext cx="11431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0"/>
          </p:cNvCxnSpPr>
          <p:nvPr/>
        </p:nvCxnSpPr>
        <p:spPr>
          <a:xfrm>
            <a:off x="4788024" y="2600908"/>
            <a:ext cx="0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03848" y="2581446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5" idx="1"/>
          </p:cNvCxnSpPr>
          <p:nvPr/>
        </p:nvCxnSpPr>
        <p:spPr>
          <a:xfrm>
            <a:off x="899592" y="4221088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707904" y="342900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07904" y="3429000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03848" y="422108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3"/>
          </p:cNvCxnSpPr>
          <p:nvPr/>
        </p:nvCxnSpPr>
        <p:spPr>
          <a:xfrm>
            <a:off x="5292080" y="3429000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41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/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baseline="-25000" smtClean="0">
                              <a:latin typeface="Cambria Math"/>
                            </a:rPr>
                            <m:t>𝑚𝑎𝑥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𝑔𝑐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𝑑𝑉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VdP</m:t>
                      </m:r>
                    </m:oMath>
                  </m:oMathPara>
                </a14:m>
                <a:endParaRPr lang="en-US" b="0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dirty="0" err="1" smtClean="0"/>
                  <a:t>Pada</a:t>
                </a:r>
                <a:r>
                  <a:rPr lang="en-US" dirty="0" smtClean="0"/>
                  <a:t> S </a:t>
                </a:r>
                <a:r>
                  <a:rPr lang="en-US" dirty="0" err="1" smtClean="0"/>
                  <a:t>tetap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baseline="-25000" smtClean="0">
                          <a:latin typeface="Cambria Math"/>
                        </a:rPr>
                        <m:t>𝑚𝑎𝑥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baseline="-25000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gc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/>
                        </a:rPr>
                        <m:t>S</m:t>
                      </m:r>
                    </m:oMath>
                  </m:oMathPara>
                </a14:m>
                <a:endParaRPr lang="en-US" baseline="-25000" dirty="0"/>
              </a:p>
              <a:p>
                <a:pPr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48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Nozzle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nozzle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pipa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sonic velocity </a:t>
            </a: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tercapai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Fluida</a:t>
            </a:r>
            <a:r>
              <a:rPr lang="en-US" dirty="0" smtClean="0"/>
              <a:t>                                        </a:t>
            </a:r>
            <a:r>
              <a:rPr lang="en-US" dirty="0" err="1" smtClean="0"/>
              <a:t>umax</a:t>
            </a:r>
            <a:r>
              <a:rPr lang="en-US" dirty="0" smtClean="0"/>
              <a:t>=sonic velocity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nozzle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adiabatis</a:t>
            </a:r>
            <a:r>
              <a:rPr lang="en-US" dirty="0" smtClean="0"/>
              <a:t>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835696" y="3645024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32040" y="4041068"/>
            <a:ext cx="0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35696" y="3789040"/>
            <a:ext cx="3096344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35696" y="4221088"/>
            <a:ext cx="309634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15616" y="422108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716016" y="413107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2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𝑑𝐻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𝑢𝑑𝑢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𝑔𝑐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𝑢𝑑𝑢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𝑔𝑐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baseline="-25000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baseline="-2500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𝑔𝑐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dirty="0" err="1" smtClean="0"/>
                  <a:t>Jika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prosesnya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adiabatis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𝑎𝑐𝑡𝑢𝑎𝑙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𝑎𝑐𝑡𝑢𝑎𝑙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baseline="-250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baseline="-2500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  </m:t>
                              </m:r>
                              <m:r>
                                <a:rPr lang="en-US" b="0" i="1" baseline="-2500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𝑎𝑐𝑡𝑢𝑎𝑙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baseline="-250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𝑔𝑐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9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𝑖𝑑𝑒𝑎𝑙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baseline="-250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baseline="-2500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  </m:t>
                              </m:r>
                              <m:r>
                                <a:rPr lang="en-US" b="0" i="1" baseline="-2500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𝑖𝑑𝑒𝑎𝑙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baseline="-250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𝑔𝑐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𝐸𝑓𝑓𝑖𝑠𝑖𝑒𝑛𝑠𝑖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𝑛𝑜𝑧𝑧𝑙𝑒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𝑎𝑐𝑡𝑢𝑎𝑙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𝑖𝑑𝑒𝑎𝑙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𝐸𝑓𝑓𝑖𝑠𝑖𝑒𝑛𝑠𝑖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𝑛𝑜𝑧𝑧𝑙𝑒</m:t>
                      </m:r>
                      <m:r>
                        <a:rPr lang="en-US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baseline="-25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2  </m:t>
                          </m:r>
                          <m:r>
                            <a:rPr lang="en-US" i="1" baseline="-25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𝑎𝑐𝑡𝑢𝑎𝑙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baseline="-25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baseline="-25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2  </m:t>
                          </m:r>
                          <m:r>
                            <a:rPr lang="en-US" i="1" baseline="-25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𝑖𝑑𝑒𝑎𝑙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baseline="-25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l-GR" dirty="0" smtClean="0"/>
                  <a:t>η</a:t>
                </a:r>
                <a:r>
                  <a:rPr lang="en-US" dirty="0" smtClean="0"/>
                  <a:t> = &gt; 0,9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dirty="0" smtClean="0"/>
                  <a:t>Makin </a:t>
                </a:r>
                <a:r>
                  <a:rPr lang="en-US" dirty="0" err="1" smtClean="0"/>
                  <a:t>halus</a:t>
                </a:r>
                <a:r>
                  <a:rPr lang="en-US" dirty="0" smtClean="0"/>
                  <a:t> nozzle </a:t>
                </a:r>
                <a:r>
                  <a:rPr lang="en-US" dirty="0" err="1" smtClean="0"/>
                  <a:t>maka</a:t>
                </a:r>
                <a:r>
                  <a:rPr lang="en-US" dirty="0" smtClean="0"/>
                  <a:t> </a:t>
                </a:r>
                <a:r>
                  <a:rPr lang="el-GR" dirty="0" smtClean="0">
                    <a:solidFill>
                      <a:prstClr val="black"/>
                    </a:solidFill>
                  </a:rPr>
                  <a:t>η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&gt;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3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nozzle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itchFamily="34" charset="0"/>
                  <a:buChar char="•"/>
                </a:pPr>
                <a:r>
                  <a:rPr lang="en-US" dirty="0" smtClean="0"/>
                  <a:t>Berapa P2/P1 </a:t>
                </a:r>
                <a:r>
                  <a:rPr lang="en-US" dirty="0" err="1" smtClean="0"/>
                  <a:t>supaya</a:t>
                </a:r>
                <a:r>
                  <a:rPr lang="en-US" dirty="0" smtClean="0"/>
                  <a:t> u2 </a:t>
                </a:r>
                <a:r>
                  <a:rPr lang="en-US" dirty="0" err="1" smtClean="0"/>
                  <a:t>mencapai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sonic velocity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dirty="0" err="1" smtClean="0"/>
                  <a:t>Neraca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energi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mekanis</a:t>
                </a:r>
                <a:r>
                  <a:rPr lang="en-US" dirty="0" smtClean="0"/>
                  <a:t>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𝑢𝑑𝑢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𝑔𝑐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</a:rPr>
                        <m:t>𝑊𝑠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𝑊𝑠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𝑢𝑑𝑢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𝑔𝑐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𝑉𝑑𝑃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limLoc m:val="undOvr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𝑢𝑑𝑢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𝑔𝑐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 baseline="-25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2 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 baseline="-25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𝑔𝑐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b="-12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3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Jika proses </a:t>
                </a:r>
                <a:r>
                  <a:rPr lang="en-US" dirty="0" err="1" smtClean="0"/>
                  <a:t>adiabatis</a:t>
                </a:r>
                <a:r>
                  <a:rPr lang="en-US" dirty="0" smtClean="0"/>
                  <a:t>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𝑉𝑑𝑝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id-ID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  <m:sSub>
                        <m:sSubPr>
                          <m:ctrlPr>
                            <a:rPr lang="id-ID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d-ID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id-ID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d-ID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id-ID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d-ID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box>
                                <m:boxPr>
                                  <m:ctrlP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id-ID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𝛾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𝛾</m:t>
                                      </m:r>
                                    </m:den>
                                  </m:f>
                                </m:e>
                              </m:box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id-ID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 baseline="-250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2 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id-ID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 baseline="-250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𝑔𝑐</m:t>
                        </m:r>
                      </m:den>
                    </m:f>
                    <m:r>
                      <a:rPr lang="en-US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id-ID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den>
                    </m:f>
                    <m:sSub>
                      <m:sSubPr>
                        <m:ctrlPr>
                          <a:rPr lang="id-ID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id-ID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id-ID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d-ID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d-ID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d-ID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d-ID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d-ID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box>
                              <m:boxPr>
                                <m:ctrlPr>
                                  <a:rPr lang="id-ID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id-ID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𝛾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𝛾</m:t>
                                    </m:r>
                                  </m:den>
                                </m:f>
                              </m:e>
                            </m:box>
                          </m:sup>
                        </m:s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id-ID" sz="1800" dirty="0"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b="-1590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3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d-ID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i="1" baseline="-250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i="1" baseline="-250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id-ID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𝑔𝑐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den>
                    </m:f>
                    <m:sSub>
                      <m:sSubPr>
                        <m:ctrlPr>
                          <a:rPr lang="id-ID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id-ID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id-ID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d-ID" sz="36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d-ID" sz="36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d-ID" sz="36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d-ID" sz="36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d-ID" sz="36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box>
                              <m:boxPr>
                                <m:ctrlPr>
                                  <a:rPr lang="id-ID" sz="36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id-ID" sz="36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𝛾</m:t>
                                    </m:r>
                                    <m:r>
                                      <a:rPr lang="en-US" sz="36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sz="36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𝛾</m:t>
                                    </m:r>
                                  </m:den>
                                </m:f>
                              </m:e>
                            </m:box>
                          </m:sup>
                        </m:sSup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id-ID" sz="2000" dirty="0"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U2 </a:t>
                </a:r>
                <a:r>
                  <a:rPr lang="en-US" dirty="0" err="1" smtClean="0"/>
                  <a:t>mencapai</a:t>
                </a:r>
                <a:r>
                  <a:rPr lang="en-US" dirty="0" smtClean="0"/>
                  <a:t> sonic velocity</a:t>
                </a:r>
              </a:p>
              <a:p>
                <a:pPr marL="0" indent="0">
                  <a:spcBef>
                    <a:spcPts val="77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baseline="-2500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2 </m:t>
                      </m:r>
                      <m:r>
                        <a:rPr lang="en-US" i="1" baseline="-2500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𝑚𝑎𝑥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id-ID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baseline="-2500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id-ID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𝑔𝑐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  <m:sSub>
                        <m:sSubPr>
                          <m:ctrlPr>
                            <a:rPr lang="id-ID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d-ID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id-ID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d-ID" sz="36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d>
                                <m:dPr>
                                  <m:ctrlPr>
                                    <a:rPr lang="id-ID" sz="36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d-ID" sz="36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id-ID" sz="3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3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d-ID" sz="3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3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box>
                                <m:boxPr>
                                  <m:ctrlPr>
                                    <a:rPr lang="id-ID" sz="36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id-ID" sz="36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𝛾</m:t>
                                      </m:r>
                                      <m:r>
                                        <a:rPr lang="en-US" sz="36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en-US" sz="36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𝛾</m:t>
                                      </m:r>
                                    </m:den>
                                  </m:f>
                                </m:e>
                              </m:box>
                            </m:sup>
                          </m:sSup>
                        </m:e>
                      </m:d>
                    </m:oMath>
                  </m:oMathPara>
                </a14:m>
                <a:endParaRPr lang="id-ID" sz="2400" dirty="0">
                  <a:effectLst/>
                  <a:latin typeface="Times New Roman"/>
                  <a:ea typeface="Times New Roman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baseline="-25000" smtClean="0">
                        <a:solidFill>
                          <a:prstClr val="black"/>
                        </a:solidFill>
                        <a:latin typeface="Cambria Math"/>
                      </a:rPr>
                      <m:t>𝑡h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 baseline="-25000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baseline="-25000">
                        <a:solidFill>
                          <a:prstClr val="black"/>
                        </a:solidFill>
                        <a:latin typeface="Cambria Math"/>
                      </a:rPr>
                      <m:t>𝑚𝑎𝑥</m:t>
                    </m:r>
                    <m:r>
                      <a:rPr lang="en-US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/>
                      </a:rPr>
                      <m:t>gc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n-US" baseline="-25000">
                        <a:solidFill>
                          <a:prstClr val="black"/>
                        </a:solidFill>
                        <a:latin typeface="Cambria Math"/>
                      </a:rPr>
                      <m:t>S</m:t>
                    </m:r>
                  </m:oMath>
                </a14:m>
                <a:endParaRPr lang="en-US" baseline="-25000" dirty="0" smtClean="0">
                  <a:solidFill>
                    <a:prstClr val="black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</a:rPr>
                  <a:t>Gas ideal, isentropic condition :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sup>
                      </m:sSup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𝑘𝑜𝑛𝑠𝑡𝑎𝑛</m:t>
                      </m:r>
                      <m:r>
                        <a:rPr lang="en-US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C</m:t>
                      </m:r>
                    </m:oMath>
                  </m:oMathPara>
                </a14:m>
                <a:endParaRPr lang="en-US" b="0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𝑑𝑃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𝛾</m:t>
                    </m:r>
                    <m:sSup>
                      <m:sSup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dV</a:t>
                </a: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num>
                          <m:den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n-US" b="0" i="0" baseline="-25000" smtClean="0">
                        <a:latin typeface="Cambria Math"/>
                      </a:rPr>
                      <m:t>S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𝛾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p>
                    </m:sSup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𝛾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𝛾</m:t>
                    </m:r>
                    <m:f>
                      <m:f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num>
                      <m:den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</m:den>
                    </m:f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9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84784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Maka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baseline="-25000">
                          <a:solidFill>
                            <a:prstClr val="black"/>
                          </a:solidFill>
                          <a:latin typeface="Cambria Math"/>
                        </a:rPr>
                        <m:t>𝑚𝑎𝑥</m:t>
                      </m:r>
                      <m:r>
                        <a:rPr lang="en-US">
                          <a:solidFill>
                            <a:prstClr val="black"/>
                          </a:solidFill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prstClr val="black"/>
                          </a:solidFill>
                          <a:latin typeface="Cambria Math"/>
                        </a:rPr>
                        <m:t>gc</m:t>
                      </m:r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US" baseline="-25000">
                          <a:solidFill>
                            <a:prstClr val="black"/>
                          </a:solidFill>
                          <a:latin typeface="Cambria Math"/>
                        </a:rPr>
                        <m:t>S</m:t>
                      </m:r>
                      <m:r>
                        <a:rPr lang="en-US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prstClr val="black"/>
                          </a:solidFill>
                          <a:latin typeface="Cambria Math"/>
                        </a:rPr>
                        <m:t>gc</m:t>
                      </m:r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baseline="-25000">
                          <a:solidFill>
                            <a:prstClr val="black"/>
                          </a:solidFill>
                          <a:latin typeface="Cambria Math"/>
                        </a:rPr>
                        <m:t>𝑚𝑎𝑥</m:t>
                      </m:r>
                      <m:r>
                        <a:rPr lang="en-US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𝑔𝑐𝑃𝑉</m:t>
                      </m:r>
                    </m:oMath>
                  </m:oMathPara>
                </a14:m>
                <a:endParaRPr lang="en-US" b="0" dirty="0" smtClean="0">
                  <a:solidFill>
                    <a:prstClr val="black"/>
                  </a:solidFill>
                  <a:ea typeface="Cambria Math"/>
                </a:endParaRPr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𝐴𝑠𝑢𝑚𝑠𝑖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𝑑𝑖𝑎𝑏𝑎𝑖𝑘𝑎𝑛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𝑚𝑎𝑘𝑎</m:t>
                    </m:r>
                    <m:r>
                      <a:rPr lang="en-US" b="0" i="1" smtClean="0">
                        <a:latin typeface="Cambria Math"/>
                      </a:rPr>
                      <m:t> :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770"/>
                  </a:spcBef>
                  <a:spcAft>
                    <a:spcPts val="0"/>
                  </a:spcAft>
                  <a:buNone/>
                </a:pPr>
                <a:r>
                  <a:rPr lang="id-ID" dirty="0" smtClean="0">
                    <a:solidFill>
                      <a:srgbClr val="000000"/>
                    </a:solidFill>
                  </a:rPr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𝑔𝑐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den>
                    </m:f>
                    <m:sSub>
                      <m:sSubPr>
                        <m:ctrlPr>
                          <a:rPr lang="id-ID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id-ID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id-ID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d-ID" sz="36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1−</m:t>
                            </m:r>
                            <m:d>
                              <m:dPr>
                                <m:ctrlPr>
                                  <a:rPr lang="id-ID" sz="36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d-ID" sz="36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d-ID" sz="36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d-ID" sz="36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box>
                              <m:boxPr>
                                <m:ctrlPr>
                                  <a:rPr lang="id-ID" sz="36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id-ID" sz="36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𝛾</m:t>
                                    </m:r>
                                    <m:r>
                                      <a:rPr lang="en-US" sz="36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sz="36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𝛾</m:t>
                                    </m:r>
                                  </m:den>
                                </m:f>
                              </m:e>
                            </m:box>
                          </m:sup>
                        </m:sSup>
                      </m:e>
                    </m:d>
                    <m:r>
                      <a:rPr lang="en-US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𝑔𝑐𝑃</m:t>
                    </m:r>
                    <m:r>
                      <a:rPr lang="en-US" i="1" baseline="-250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i="1" baseline="-250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id-ID" sz="2400" dirty="0">
                  <a:effectLst/>
                  <a:latin typeface="Times New Roman"/>
                  <a:ea typeface="Times New Roman"/>
                </a:endParaRPr>
              </a:p>
              <a:p>
                <a:pPr marL="0" indent="0">
                  <a:spcBef>
                    <a:spcPts val="77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1−</m:t>
                          </m:r>
                          <m:d>
                            <m:dPr>
                              <m:ctrlP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d-ID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d-ID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box>
                            <m:boxPr>
                              <m:ctrlP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  <m:r>
                        <a:rPr lang="en-US" sz="280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id-ID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d-ID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d-ID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id-ID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d-ID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d-ID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id-ID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d-ID" sz="2000" dirty="0">
                  <a:effectLst/>
                  <a:latin typeface="Times New Roman"/>
                  <a:ea typeface="Times New Roman"/>
                </a:endParaRPr>
              </a:p>
              <a:p>
                <a:pPr marL="0" indent="0">
                  <a:buNone/>
                </a:pPr>
                <a:endParaRPr lang="id-ID" i="1" dirty="0" smtClean="0">
                  <a:solidFill>
                    <a:prstClr val="black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84784"/>
                <a:ext cx="8229600" cy="4525963"/>
              </a:xfrm>
              <a:blipFill rotWithShape="1">
                <a:blip r:embed="rId2"/>
                <a:stretch>
                  <a:fillRect l="-1926" t="-1752" b="-1630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2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Dalam nozzle</a:t>
                </a:r>
              </a:p>
              <a:p>
                <a:r>
                  <a:rPr lang="en-US" dirty="0" err="1" smtClean="0"/>
                  <a:t>Untuk</a:t>
                </a:r>
                <a:r>
                  <a:rPr lang="en-US" dirty="0" smtClean="0"/>
                  <a:t> gas ideal, </a:t>
                </a:r>
                <a:r>
                  <a:rPr lang="en-US" dirty="0" err="1" smtClean="0"/>
                  <a:t>jika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ekspansi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isentropis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𝑃𝑉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𝑘𝑜𝑛𝑠𝑡𝑎𝑛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1</m:t>
                          </m:r>
                        </m:e>
                        <m:sub/>
                        <m: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2</m:t>
                          </m:r>
                        </m:e>
                        <m:sub/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baseline="30000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spcBef>
                    <a:spcPts val="77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d-ID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d-ID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box>
                            <m:boxPr>
                              <m:ctrlP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</m:oMath>
                  </m:oMathPara>
                </a14:m>
                <a:endParaRPr lang="id-ID" sz="2400" dirty="0">
                  <a:effectLst/>
                  <a:latin typeface="Times New Roman"/>
                  <a:ea typeface="Times New Roman"/>
                </a:endParaRPr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b="-94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54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 err="1">
                <a:solidFill>
                  <a:prstClr val="black"/>
                </a:solidFill>
                <a:ea typeface="+mj-ea"/>
                <a:cs typeface="+mj-cs"/>
              </a:rPr>
              <a:t>Syarat</a:t>
            </a:r>
            <a:r>
              <a:rPr lang="en-US" sz="44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ea typeface="+mj-ea"/>
                <a:cs typeface="+mj-cs"/>
              </a:rPr>
              <a:t>steady-state :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akumulasi</a:t>
            </a:r>
            <a:r>
              <a:rPr lang="en-US" dirty="0" smtClean="0"/>
              <a:t> </a:t>
            </a:r>
            <a:r>
              <a:rPr lang="en-US" dirty="0" err="1" smtClean="0"/>
              <a:t>apapun</a:t>
            </a:r>
            <a:r>
              <a:rPr lang="en-US" dirty="0" smtClean="0"/>
              <a:t> (</a:t>
            </a:r>
            <a:r>
              <a:rPr lang="en-US" dirty="0" err="1" smtClean="0"/>
              <a:t>massa</a:t>
            </a:r>
            <a:r>
              <a:rPr lang="en-US" dirty="0" smtClean="0"/>
              <a:t>, </a:t>
            </a:r>
            <a:r>
              <a:rPr lang="en-US" dirty="0" err="1" smtClean="0"/>
              <a:t>energi</a:t>
            </a:r>
            <a:r>
              <a:rPr lang="en-US" dirty="0" smtClean="0"/>
              <a:t>) </a:t>
            </a:r>
            <a:r>
              <a:rPr lang="en-US" dirty="0" err="1" smtClean="0"/>
              <a:t>disetiap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Ada 2 </a:t>
            </a:r>
            <a:r>
              <a:rPr lang="en-US" dirty="0" err="1" smtClean="0"/>
              <a:t>konsep</a:t>
            </a:r>
            <a:r>
              <a:rPr lang="en-US" dirty="0" smtClean="0"/>
              <a:t> fundamental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proses-proses </a:t>
            </a:r>
            <a:r>
              <a:rPr lang="en-US" dirty="0" err="1" smtClean="0"/>
              <a:t>alir</a:t>
            </a:r>
            <a:r>
              <a:rPr lang="en-US" dirty="0" smtClean="0"/>
              <a:t> :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Neraca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(continuity equation)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termodinamika</a:t>
            </a:r>
            <a:r>
              <a:rPr lang="en-US" dirty="0" smtClean="0"/>
              <a:t> I  (</a:t>
            </a:r>
            <a:r>
              <a:rPr lang="en-US" dirty="0" err="1" smtClean="0"/>
              <a:t>neraca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7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/>
              <a:lstStyle/>
              <a:p>
                <a:pPr marL="0" indent="0">
                  <a:spcBef>
                    <a:spcPts val="77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d-ID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d-ID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box>
                            <m:boxPr>
                              <m:ctrlP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spcBef>
                    <a:spcPts val="77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1−</m:t>
                          </m:r>
                          <m:d>
                            <m:dPr>
                              <m:ctrlP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d-ID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d-ID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box>
                            <m:boxPr>
                              <m:ctrlP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  <m:r>
                        <a:rPr lang="en-US" sz="280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id-ID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d-ID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d-ID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id-ID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d-ID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d-ID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id-ID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d-ID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𝑆𝑢𝑏𝑠𝑡𝑖𝑡𝑢𝑠𝑖𝑘𝑎𝑛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𝑚𝑒𝑛𝑗𝑎𝑑𝑖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 :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spcBef>
                    <a:spcPts val="77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1−</m:t>
                          </m:r>
                          <m:d>
                            <m:dPr>
                              <m:ctrlP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d-ID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d-ID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box>
                            <m:boxPr>
                              <m:ctrlP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id-ID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d-ID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d-ID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p>
                        <m:sSupPr>
                          <m:ctrlPr>
                            <a:rPr lang="id-ID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d-ID" sz="2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d-ID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d-ID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d-ID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box>
                            <m:boxPr>
                              <m:ctrlPr>
                                <a:rPr lang="id-ID" sz="2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id-ID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  <m:d>
                        <m:dPr>
                          <m:ctrlPr>
                            <a:rPr lang="id-ID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marL="0" indent="0">
                  <a:spcBef>
                    <a:spcPts val="77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1−</m:t>
                          </m:r>
                          <m:d>
                            <m:dPr>
                              <m:ctrlP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d-ID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d-ID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box>
                            <m:boxPr>
                              <m:ctrlP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  <m:r>
                        <a:rPr lang="en-US" sz="280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id-ID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1−</m:t>
                          </m:r>
                          <m:d>
                            <m:dPr>
                              <m:ctrlP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d-ID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d-ID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box>
                            <m:boxPr>
                              <m:ctrlP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  <m:d>
                        <m:dPr>
                          <m:ctrlPr>
                            <a:rPr lang="id-ID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d-ID" sz="2000" dirty="0">
                  <a:effectLst/>
                  <a:latin typeface="Times New Roman"/>
                  <a:ea typeface="Times New Roman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b="-500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0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/>
              <a:lstStyle/>
              <a:p>
                <a:pPr marL="0" indent="0">
                  <a:spcBef>
                    <a:spcPts val="77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d-ID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d-ID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box>
                            <m:boxPr>
                              <m:ctrlP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id-ID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d-ID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d-ID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box>
                            <m:boxPr>
                              <m:ctrlP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  <m:d>
                        <m:dPr>
                          <m:ctrlPr>
                            <a:rPr lang="id-ID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id-ID" sz="2000" dirty="0">
                  <a:effectLst/>
                  <a:latin typeface="Times New Roman"/>
                  <a:ea typeface="Times New Roman"/>
                </a:endParaRPr>
              </a:p>
              <a:p>
                <a:pPr marL="0" indent="0">
                  <a:spcBef>
                    <a:spcPts val="77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d-ID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d-ID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box>
                            <m:boxPr>
                              <m:ctrlP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  <m:d>
                        <m:dPr>
                          <m:ctrlPr>
                            <a:rPr lang="id-ID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id-ID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id-ID" sz="2000" dirty="0">
                  <a:effectLst/>
                  <a:latin typeface="Times New Roman"/>
                  <a:ea typeface="Times New Roman"/>
                </a:endParaRPr>
              </a:p>
              <a:p>
                <a:pPr marL="0" indent="0">
                  <a:spcBef>
                    <a:spcPts val="77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d-ID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d-ID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box>
                            <m:boxPr>
                              <m:ctrlP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  <m:d>
                        <m:dPr>
                          <m:ctrlPr>
                            <a:rPr lang="id-ID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id-ID" sz="2000" dirty="0">
                  <a:effectLst/>
                  <a:latin typeface="Times New Roman"/>
                  <a:ea typeface="Times New Roman"/>
                </a:endParaRPr>
              </a:p>
              <a:p>
                <a:pPr marL="0" indent="0">
                  <a:spcBef>
                    <a:spcPts val="77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d-ID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box>
                            <m:boxPr>
                              <m:ctrlPr>
                                <a:rPr lang="id-ID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</m:oMath>
                  </m:oMathPara>
                </a14:m>
                <a:endParaRPr lang="id-ID" sz="2400" dirty="0">
                  <a:effectLst/>
                  <a:latin typeface="Times New Roman"/>
                  <a:ea typeface="Times New Roman"/>
                </a:endParaRPr>
              </a:p>
              <a:p>
                <a:pPr marL="0" lvl="0" indent="0">
                  <a:buNone/>
                </a:pPr>
                <a:endParaRPr lang="id-ID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0" lvl="0" indent="0"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9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400" dirty="0" smtClean="0"/>
              <a:t>A1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Steam</a:t>
            </a:r>
          </a:p>
          <a:p>
            <a:pPr marL="457200" indent="-457200">
              <a:buAutoNum type="arabicPlain" startAt="100"/>
            </a:pPr>
            <a:r>
              <a:rPr lang="en-US" sz="2000" dirty="0" err="1" smtClean="0"/>
              <a:t>ft</a:t>
            </a:r>
            <a:r>
              <a:rPr lang="en-US" sz="2000" dirty="0" smtClean="0"/>
              <a:t>/s</a:t>
            </a:r>
          </a:p>
          <a:p>
            <a:pPr marL="0" indent="0">
              <a:buNone/>
            </a:pPr>
            <a:r>
              <a:rPr lang="en-US" sz="2000" dirty="0" smtClean="0"/>
              <a:t>100 </a:t>
            </a:r>
            <a:r>
              <a:rPr lang="en-US" sz="2000" dirty="0" err="1" smtClean="0"/>
              <a:t>psia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580 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F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400" i="1" dirty="0" smtClean="0"/>
              <a:t>Sonic velocity </a:t>
            </a:r>
            <a:r>
              <a:rPr lang="en-US" sz="2400" dirty="0" err="1" smtClean="0"/>
              <a:t>tercapai</a:t>
            </a:r>
            <a:r>
              <a:rPr lang="en-US" sz="2400" dirty="0" smtClean="0"/>
              <a:t> , </a:t>
            </a:r>
            <a:r>
              <a:rPr lang="en-US" sz="2400" dirty="0" err="1" smtClean="0"/>
              <a:t>hitung</a:t>
            </a:r>
            <a:r>
              <a:rPr lang="en-US" sz="2400" dirty="0" smtClean="0"/>
              <a:t> :</a:t>
            </a:r>
          </a:p>
          <a:p>
            <a:pPr marL="457200" indent="-457200">
              <a:buAutoNum type="alphaLcPeriod"/>
            </a:pPr>
            <a:r>
              <a:rPr lang="en-US" sz="2400" dirty="0" err="1" smtClean="0"/>
              <a:t>Tekanannya</a:t>
            </a:r>
            <a:endParaRPr lang="en-US" sz="2400" dirty="0" smtClean="0"/>
          </a:p>
          <a:p>
            <a:pPr marL="457200" indent="-457200">
              <a:buAutoNum type="alphaLcPeriod"/>
            </a:pPr>
            <a:r>
              <a:rPr lang="en-US" sz="2400" dirty="0" smtClean="0"/>
              <a:t>A/A1 </a:t>
            </a:r>
          </a:p>
          <a:p>
            <a:pPr marL="457200" indent="-457200">
              <a:buAutoNum type="alphaLcPeriod"/>
            </a:pPr>
            <a:r>
              <a:rPr lang="en-US" sz="2400" dirty="0"/>
              <a:t>u</a:t>
            </a:r>
            <a:r>
              <a:rPr lang="en-US" sz="2400" dirty="0" smtClean="0"/>
              <a:t> max</a:t>
            </a:r>
          </a:p>
          <a:p>
            <a:pPr marL="0" indent="0">
              <a:buNone/>
            </a:pPr>
            <a:r>
              <a:rPr lang="el-GR" sz="2000" dirty="0"/>
              <a:t>γ</a:t>
            </a:r>
            <a:r>
              <a:rPr lang="en-US" sz="2000" dirty="0" smtClean="0"/>
              <a:t> steam = 1,3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Freeform 5"/>
          <p:cNvSpPr/>
          <p:nvPr/>
        </p:nvSpPr>
        <p:spPr>
          <a:xfrm>
            <a:off x="1460310" y="2383879"/>
            <a:ext cx="4634521" cy="854686"/>
          </a:xfrm>
          <a:custGeom>
            <a:avLst/>
            <a:gdLst>
              <a:gd name="connsiteX0" fmla="*/ 0 w 4634521"/>
              <a:gd name="connsiteY0" fmla="*/ 4479 h 854686"/>
              <a:gd name="connsiteX1" fmla="*/ 1583141 w 4634521"/>
              <a:gd name="connsiteY1" fmla="*/ 127309 h 854686"/>
              <a:gd name="connsiteX2" fmla="*/ 2906974 w 4634521"/>
              <a:gd name="connsiteY2" fmla="*/ 850640 h 854686"/>
              <a:gd name="connsiteX3" fmla="*/ 3766783 w 4634521"/>
              <a:gd name="connsiteY3" fmla="*/ 413912 h 854686"/>
              <a:gd name="connsiteX4" fmla="*/ 4558353 w 4634521"/>
              <a:gd name="connsiteY4" fmla="*/ 277434 h 854686"/>
              <a:gd name="connsiteX5" fmla="*/ 4558353 w 4634521"/>
              <a:gd name="connsiteY5" fmla="*/ 263787 h 85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4521" h="854686">
                <a:moveTo>
                  <a:pt x="0" y="4479"/>
                </a:moveTo>
                <a:cubicBezTo>
                  <a:pt x="549322" y="-4620"/>
                  <a:pt x="1098645" y="-13718"/>
                  <a:pt x="1583141" y="127309"/>
                </a:cubicBezTo>
                <a:cubicBezTo>
                  <a:pt x="2067637" y="268336"/>
                  <a:pt x="2543034" y="802873"/>
                  <a:pt x="2906974" y="850640"/>
                </a:cubicBezTo>
                <a:cubicBezTo>
                  <a:pt x="3270914" y="898407"/>
                  <a:pt x="3491553" y="509446"/>
                  <a:pt x="3766783" y="413912"/>
                </a:cubicBezTo>
                <a:cubicBezTo>
                  <a:pt x="4042013" y="318378"/>
                  <a:pt x="4426425" y="302455"/>
                  <a:pt x="4558353" y="277434"/>
                </a:cubicBezTo>
                <a:cubicBezTo>
                  <a:pt x="4690281" y="252413"/>
                  <a:pt x="4624317" y="258100"/>
                  <a:pt x="4558353" y="26378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542197" y="3411536"/>
            <a:ext cx="4544704" cy="374429"/>
          </a:xfrm>
          <a:custGeom>
            <a:avLst/>
            <a:gdLst>
              <a:gd name="connsiteX0" fmla="*/ 0 w 4544704"/>
              <a:gd name="connsiteY0" fmla="*/ 341598 h 374429"/>
              <a:gd name="connsiteX1" fmla="*/ 1078173 w 4544704"/>
              <a:gd name="connsiteY1" fmla="*/ 341598 h 374429"/>
              <a:gd name="connsiteX2" fmla="*/ 2606722 w 4544704"/>
              <a:gd name="connsiteY2" fmla="*/ 404 h 374429"/>
              <a:gd name="connsiteX3" fmla="*/ 3725839 w 4544704"/>
              <a:gd name="connsiteY3" fmla="*/ 273360 h 374429"/>
              <a:gd name="connsiteX4" fmla="*/ 4544704 w 4544704"/>
              <a:gd name="connsiteY4" fmla="*/ 314303 h 374429"/>
              <a:gd name="connsiteX5" fmla="*/ 4544704 w 4544704"/>
              <a:gd name="connsiteY5" fmla="*/ 314303 h 37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4704" h="374429">
                <a:moveTo>
                  <a:pt x="0" y="341598"/>
                </a:moveTo>
                <a:cubicBezTo>
                  <a:pt x="321859" y="370031"/>
                  <a:pt x="643719" y="398464"/>
                  <a:pt x="1078173" y="341598"/>
                </a:cubicBezTo>
                <a:cubicBezTo>
                  <a:pt x="1512627" y="284732"/>
                  <a:pt x="2165444" y="11777"/>
                  <a:pt x="2606722" y="404"/>
                </a:cubicBezTo>
                <a:cubicBezTo>
                  <a:pt x="3048000" y="-10969"/>
                  <a:pt x="3402842" y="221043"/>
                  <a:pt x="3725839" y="273360"/>
                </a:cubicBezTo>
                <a:cubicBezTo>
                  <a:pt x="4048836" y="325676"/>
                  <a:pt x="4544704" y="314303"/>
                  <a:pt x="4544704" y="314303"/>
                </a:cubicBezTo>
                <a:lnTo>
                  <a:pt x="4544704" y="314303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473957" y="2228254"/>
            <a:ext cx="0" cy="1581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86901" y="2564904"/>
            <a:ext cx="0" cy="1221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83568" y="2924944"/>
            <a:ext cx="7767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86901" y="3175434"/>
            <a:ext cx="71734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−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  <m:r>
                            <a:rPr lang="en-US" sz="3600" b="0" i="1" baseline="30000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  <m:r>
                                <a:rPr lang="en-US" sz="3600" b="0" i="1" baseline="3000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2.</m:t>
                          </m:r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𝑔𝑐</m:t>
                          </m:r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6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𝑢𝐴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4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jawab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100 </a:t>
            </a:r>
            <a:r>
              <a:rPr lang="en-US" dirty="0" err="1" smtClean="0"/>
              <a:t>psia</a:t>
            </a:r>
            <a:r>
              <a:rPr lang="en-US" dirty="0" smtClean="0"/>
              <a:t>                  H</a:t>
            </a:r>
            <a:r>
              <a:rPr lang="en-US" baseline="-25000" dirty="0" smtClean="0"/>
              <a:t>1</a:t>
            </a:r>
            <a:r>
              <a:rPr lang="en-US" dirty="0" smtClean="0"/>
              <a:t>=1319,2    Btu/</a:t>
            </a:r>
            <a:r>
              <a:rPr lang="en-US" dirty="0" err="1" smtClean="0"/>
              <a:t>lbm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580 </a:t>
            </a:r>
            <a:r>
              <a:rPr lang="en-US" baseline="30000" dirty="0" smtClean="0"/>
              <a:t>0</a:t>
            </a:r>
            <a:r>
              <a:rPr lang="en-US" dirty="0" smtClean="0"/>
              <a:t>F                     S</a:t>
            </a:r>
            <a:r>
              <a:rPr lang="en-US" baseline="-25000" dirty="0" smtClean="0"/>
              <a:t>1</a:t>
            </a:r>
            <a:r>
              <a:rPr lang="en-US" dirty="0" smtClean="0"/>
              <a:t>=1,7486 Btu/lbm.</a:t>
            </a:r>
            <a:r>
              <a:rPr lang="en-US" baseline="30000" dirty="0" smtClean="0"/>
              <a:t>0</a:t>
            </a:r>
            <a:r>
              <a:rPr lang="en-US" dirty="0" smtClean="0"/>
              <a:t>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V</a:t>
            </a:r>
            <a:r>
              <a:rPr lang="en-US" baseline="-25000" dirty="0" smtClean="0"/>
              <a:t>1</a:t>
            </a:r>
            <a:r>
              <a:rPr lang="en-US" dirty="0" smtClean="0"/>
              <a:t>= 6,09    ft</a:t>
            </a:r>
            <a:r>
              <a:rPr lang="en-US" baseline="30000" dirty="0" smtClean="0"/>
              <a:t>3</a:t>
            </a:r>
            <a:r>
              <a:rPr lang="en-US" dirty="0" smtClean="0"/>
              <a:t>/</a:t>
            </a:r>
            <a:r>
              <a:rPr lang="en-US" dirty="0" err="1" smtClean="0"/>
              <a:t>lbm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80 </a:t>
            </a:r>
            <a:r>
              <a:rPr lang="en-US" dirty="0" err="1" smtClean="0"/>
              <a:t>psia</a:t>
            </a:r>
            <a:r>
              <a:rPr lang="en-US" dirty="0" smtClean="0"/>
              <a:t>, </a:t>
            </a:r>
            <a:r>
              <a:rPr lang="en-US" dirty="0" err="1" smtClean="0"/>
              <a:t>diperoleh</a:t>
            </a:r>
            <a:r>
              <a:rPr lang="en-US" dirty="0" smtClean="0"/>
              <a:t> :</a:t>
            </a:r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en-US" dirty="0" smtClean="0"/>
              <a:t>S=S1=1,7486 </a:t>
            </a:r>
            <a:r>
              <a:rPr lang="en-US" dirty="0">
                <a:solidFill>
                  <a:prstClr val="black"/>
                </a:solidFill>
              </a:rPr>
              <a:t>Btu/lbm.</a:t>
            </a:r>
            <a:r>
              <a:rPr lang="en-US" baseline="30000" dirty="0">
                <a:solidFill>
                  <a:prstClr val="black"/>
                </a:solidFill>
              </a:rPr>
              <a:t>0</a:t>
            </a:r>
            <a:r>
              <a:rPr lang="en-US" dirty="0">
                <a:solidFill>
                  <a:prstClr val="black"/>
                </a:solidFill>
              </a:rPr>
              <a:t>R</a:t>
            </a:r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en-US" dirty="0" smtClean="0"/>
              <a:t>H=1294,3       </a:t>
            </a:r>
            <a:r>
              <a:rPr lang="en-US" dirty="0" smtClean="0">
                <a:solidFill>
                  <a:prstClr val="black"/>
                </a:solidFill>
              </a:rPr>
              <a:t>Btu/</a:t>
            </a:r>
            <a:r>
              <a:rPr lang="en-US" dirty="0" err="1" smtClean="0">
                <a:solidFill>
                  <a:prstClr val="black"/>
                </a:solidFill>
              </a:rPr>
              <a:t>lbm</a:t>
            </a: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dirty="0" smtClean="0"/>
              <a:t>   	V=7,22            </a:t>
            </a:r>
            <a:r>
              <a:rPr lang="en-US" dirty="0">
                <a:solidFill>
                  <a:prstClr val="black"/>
                </a:solidFill>
              </a:rPr>
              <a:t>ft</a:t>
            </a:r>
            <a:r>
              <a:rPr lang="en-US" baseline="30000" dirty="0">
                <a:solidFill>
                  <a:prstClr val="black"/>
                </a:solidFill>
              </a:rPr>
              <a:t>3</a:t>
            </a:r>
            <a:r>
              <a:rPr lang="en-US" dirty="0">
                <a:solidFill>
                  <a:prstClr val="black"/>
                </a:solidFill>
              </a:rPr>
              <a:t>/</a:t>
            </a:r>
            <a:r>
              <a:rPr lang="en-US" dirty="0" err="1">
                <a:solidFill>
                  <a:prstClr val="black"/>
                </a:solidFill>
              </a:rPr>
              <a:t>lbm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620370" y="1910687"/>
            <a:ext cx="791570" cy="709683"/>
          </a:xfrm>
          <a:custGeom>
            <a:avLst/>
            <a:gdLst>
              <a:gd name="connsiteX0" fmla="*/ 0 w 791570"/>
              <a:gd name="connsiteY0" fmla="*/ 0 h 709683"/>
              <a:gd name="connsiteX1" fmla="*/ 791570 w 791570"/>
              <a:gd name="connsiteY1" fmla="*/ 382137 h 709683"/>
              <a:gd name="connsiteX2" fmla="*/ 791570 w 791570"/>
              <a:gd name="connsiteY2" fmla="*/ 382137 h 709683"/>
              <a:gd name="connsiteX3" fmla="*/ 40943 w 791570"/>
              <a:gd name="connsiteY3" fmla="*/ 709683 h 709683"/>
              <a:gd name="connsiteX4" fmla="*/ 40943 w 791570"/>
              <a:gd name="connsiteY4" fmla="*/ 709683 h 709683"/>
              <a:gd name="connsiteX5" fmla="*/ 40943 w 791570"/>
              <a:gd name="connsiteY5" fmla="*/ 709683 h 70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570" h="709683">
                <a:moveTo>
                  <a:pt x="0" y="0"/>
                </a:moveTo>
                <a:lnTo>
                  <a:pt x="791570" y="382137"/>
                </a:lnTo>
                <a:lnTo>
                  <a:pt x="791570" y="382137"/>
                </a:lnTo>
                <a:lnTo>
                  <a:pt x="40943" y="709683"/>
                </a:lnTo>
                <a:lnTo>
                  <a:pt x="40943" y="709683"/>
                </a:lnTo>
                <a:lnTo>
                  <a:pt x="40943" y="709683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908659"/>
              </p:ext>
            </p:extLst>
          </p:nvPr>
        </p:nvGraphicFramePr>
        <p:xfrm>
          <a:off x="1835696" y="1196752"/>
          <a:ext cx="4104456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</a:tblGrid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Tekanan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A/A1</a:t>
                      </a:r>
                      <a:endParaRPr lang="en-US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</a:t>
                      </a:r>
                      <a:endParaRPr lang="en-US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0,106</a:t>
                      </a:r>
                      <a:endParaRPr lang="en-US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0,094</a:t>
                      </a:r>
                      <a:endParaRPr lang="en-US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0,091</a:t>
                      </a:r>
                      <a:endParaRPr lang="en-US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0,089</a:t>
                      </a:r>
                      <a:endParaRPr lang="en-US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0,093</a:t>
                      </a:r>
                      <a:endParaRPr lang="en-US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0,103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87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Kompresi</a:t>
            </a:r>
            <a:r>
              <a:rPr lang="en-US" dirty="0" smtClean="0"/>
              <a:t> </a:t>
            </a:r>
            <a:r>
              <a:rPr lang="en-US" dirty="0" err="1" smtClean="0"/>
              <a:t>Fluida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 </a:t>
            </a:r>
            <a:r>
              <a:rPr lang="en-US" dirty="0" err="1" smtClean="0"/>
              <a:t>rendah</a:t>
            </a:r>
            <a:r>
              <a:rPr lang="en-US" dirty="0" smtClean="0"/>
              <a:t>                  P </a:t>
            </a:r>
            <a:r>
              <a:rPr lang="en-US" dirty="0" err="1" smtClean="0"/>
              <a:t>tinggi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Ada 3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kompresi</a:t>
            </a:r>
            <a:r>
              <a:rPr lang="en-US" dirty="0" smtClean="0"/>
              <a:t>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Kompresi</a:t>
            </a:r>
            <a:r>
              <a:rPr lang="en-US" dirty="0" smtClean="0"/>
              <a:t> </a:t>
            </a:r>
            <a:r>
              <a:rPr lang="en-US" dirty="0" err="1" smtClean="0"/>
              <a:t>adiabatis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Kompresi</a:t>
            </a:r>
            <a:r>
              <a:rPr lang="en-US" dirty="0" smtClean="0"/>
              <a:t> </a:t>
            </a:r>
            <a:r>
              <a:rPr lang="en-US" dirty="0" err="1" smtClean="0"/>
              <a:t>politropis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Kompresi</a:t>
            </a:r>
            <a:r>
              <a:rPr lang="en-US" dirty="0" smtClean="0"/>
              <a:t> </a:t>
            </a:r>
            <a:r>
              <a:rPr lang="en-US" dirty="0" err="1" smtClean="0"/>
              <a:t>isotermis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kompresi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politropis</a:t>
            </a:r>
            <a:r>
              <a:rPr lang="en-US" dirty="0" smtClean="0"/>
              <a:t>,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kompresi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27784" y="191683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9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Alat-alat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mengkompresi</a:t>
            </a:r>
            <a:r>
              <a:rPr lang="en-US" sz="3200" dirty="0" smtClean="0"/>
              <a:t> </a:t>
            </a:r>
            <a:r>
              <a:rPr lang="en-US" sz="3200" dirty="0" err="1" smtClean="0"/>
              <a:t>fluida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Fan</a:t>
            </a:r>
          </a:p>
          <a:p>
            <a:r>
              <a:rPr lang="en-US" dirty="0" smtClean="0"/>
              <a:t>Blower                   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mengalirkan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endParaRPr lang="en-US" dirty="0" smtClean="0"/>
          </a:p>
          <a:p>
            <a:r>
              <a:rPr lang="en-US" dirty="0" smtClean="0"/>
              <a:t>Ejector                    (∆P </a:t>
            </a:r>
            <a:r>
              <a:rPr lang="en-US" dirty="0" err="1" smtClean="0"/>
              <a:t>kecil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Kompresor</a:t>
            </a:r>
            <a:r>
              <a:rPr lang="en-US" dirty="0" smtClean="0"/>
              <a:t>             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mengkompresi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2438798" y="1883391"/>
            <a:ext cx="713898" cy="1352526"/>
          </a:xfrm>
          <a:custGeom>
            <a:avLst/>
            <a:gdLst>
              <a:gd name="connsiteX0" fmla="*/ 17799 w 713898"/>
              <a:gd name="connsiteY0" fmla="*/ 0 h 1352526"/>
              <a:gd name="connsiteX1" fmla="*/ 713835 w 713898"/>
              <a:gd name="connsiteY1" fmla="*/ 477672 h 1352526"/>
              <a:gd name="connsiteX2" fmla="*/ 58742 w 713898"/>
              <a:gd name="connsiteY2" fmla="*/ 1282890 h 1352526"/>
              <a:gd name="connsiteX3" fmla="*/ 31447 w 713898"/>
              <a:gd name="connsiteY3" fmla="*/ 1310185 h 1352526"/>
              <a:gd name="connsiteX4" fmla="*/ 31447 w 713898"/>
              <a:gd name="connsiteY4" fmla="*/ 1310185 h 135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898" h="1352526">
                <a:moveTo>
                  <a:pt x="17799" y="0"/>
                </a:moveTo>
                <a:cubicBezTo>
                  <a:pt x="362405" y="131928"/>
                  <a:pt x="707011" y="263857"/>
                  <a:pt x="713835" y="477672"/>
                </a:cubicBezTo>
                <a:cubicBezTo>
                  <a:pt x="720659" y="691487"/>
                  <a:pt x="172473" y="1144138"/>
                  <a:pt x="58742" y="1282890"/>
                </a:cubicBezTo>
                <a:cubicBezTo>
                  <a:pt x="-54989" y="1421642"/>
                  <a:pt x="31447" y="1310185"/>
                  <a:pt x="31447" y="1310185"/>
                </a:cubicBezTo>
                <a:lnTo>
                  <a:pt x="31447" y="131018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V="1">
            <a:off x="3152633" y="2348880"/>
            <a:ext cx="555271" cy="121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52633" y="3717032"/>
            <a:ext cx="5552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7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Kompresor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 2 </a:t>
            </a:r>
            <a:r>
              <a:rPr lang="en-US" dirty="0" err="1" smtClean="0"/>
              <a:t>macam</a:t>
            </a:r>
            <a:r>
              <a:rPr lang="en-US" dirty="0" smtClean="0"/>
              <a:t>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Centrifugal compressor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Reciprocating compressor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termodinamika</a:t>
            </a:r>
            <a:r>
              <a:rPr lang="en-US" dirty="0" smtClean="0"/>
              <a:t> yang </a:t>
            </a:r>
            <a:r>
              <a:rPr lang="en-US" dirty="0" err="1" smtClean="0"/>
              <a:t>dibicarakan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Kerja</a:t>
            </a:r>
            <a:r>
              <a:rPr lang="en-US" dirty="0" smtClean="0"/>
              <a:t> minimum yang </a:t>
            </a:r>
            <a:r>
              <a:rPr lang="en-US" dirty="0" err="1" smtClean="0"/>
              <a:t>diperlukan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Panas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80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Kompresi Centrifugal  </a:t>
                </a:r>
                <a:r>
                  <a:rPr lang="en-US" dirty="0" err="1" smtClean="0"/>
                  <a:t>biasanya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secara</a:t>
                </a:r>
                <a:r>
                  <a:rPr lang="en-US" dirty="0" smtClean="0"/>
                  <a:t> :</a:t>
                </a:r>
              </a:p>
              <a:p>
                <a:r>
                  <a:rPr lang="en-US" dirty="0" err="1" smtClean="0"/>
                  <a:t>Adiabatis</a:t>
                </a:r>
                <a:r>
                  <a:rPr lang="en-US" dirty="0" smtClean="0"/>
                  <a:t>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box>
                            <m:box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baseline="3000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baseline="30000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  <m:r>
                                    <a:rPr lang="en-US" b="0" i="1" baseline="30000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b="0" i="1" baseline="30000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box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90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kontinyuitas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𝑎𝑙𝑖𝑟𝑎𝑛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𝑚𝑎𝑠𝑠𝑎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𝑚𝑎𝑠𝑢𝑘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𝑎𝑙𝑖𝑟𝑎𝑛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𝑚𝑎𝑠𝑠𝑎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𝑘𝑒𝑙𝑢𝑎𝑟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𝑚𝑎𝑠𝑢𝑘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𝑘𝑒𝑙𝑢𝑎𝑟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m</a:t>
                </a:r>
                <a:r>
                  <a:rPr lang="en-US" dirty="0" smtClean="0"/>
                  <a:t>= </a:t>
                </a:r>
                <a:r>
                  <a:rPr lang="en-US" dirty="0" err="1" smtClean="0"/>
                  <a:t>massa</a:t>
                </a:r>
                <a:r>
                  <a:rPr lang="en-US" dirty="0" smtClean="0"/>
                  <a:t>/</a:t>
                </a:r>
                <a:r>
                  <a:rPr lang="en-US" dirty="0" err="1" smtClean="0"/>
                  <a:t>waktu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1187624" y="2564904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187624" y="3726812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27784" y="2564904"/>
            <a:ext cx="648072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627784" y="3140968"/>
            <a:ext cx="648072" cy="58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275856" y="3140968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7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rPr lang="en-US" dirty="0" err="1">
                    <a:solidFill>
                      <a:prstClr val="black"/>
                    </a:solidFill>
                  </a:rPr>
                  <a:t>Kompresi</a:t>
                </a:r>
                <a:r>
                  <a:rPr lang="en-US" dirty="0">
                    <a:solidFill>
                      <a:prstClr val="black"/>
                    </a:solidFill>
                  </a:rPr>
                  <a:t> Reciprocating, </a:t>
                </a:r>
                <a:r>
                  <a:rPr lang="en-US" dirty="0" err="1">
                    <a:solidFill>
                      <a:prstClr val="black"/>
                    </a:solidFill>
                  </a:rPr>
                  <a:t>biasanya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secara</a:t>
                </a:r>
                <a:r>
                  <a:rPr lang="en-US" dirty="0">
                    <a:solidFill>
                      <a:prstClr val="black"/>
                    </a:solidFill>
                  </a:rPr>
                  <a:t> :</a:t>
                </a:r>
              </a:p>
              <a:p>
                <a:pPr lvl="0">
                  <a:buFont typeface="Arial" pitchFamily="34" charset="0"/>
                  <a:buChar char="•"/>
                </a:pPr>
                <a:r>
                  <a:rPr lang="en-US" dirty="0" err="1">
                    <a:solidFill>
                      <a:prstClr val="black"/>
                    </a:solidFill>
                  </a:rPr>
                  <a:t>Politropis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𝑚𝑖𝑛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box>
                            <m:box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box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dirty="0" err="1" smtClean="0"/>
                  <a:t>Adiabatis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𝑚𝑖𝑛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box>
                            <m:box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baseline="300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 baseline="300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box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76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Kompresor</a:t>
            </a:r>
            <a:r>
              <a:rPr lang="en-US" dirty="0" smtClean="0"/>
              <a:t> </a:t>
            </a:r>
            <a:r>
              <a:rPr lang="en-US" dirty="0" err="1" smtClean="0"/>
              <a:t>bertingkat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kompresi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P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endParaRPr lang="en-US" dirty="0" smtClean="0"/>
          </a:p>
          <a:p>
            <a:r>
              <a:rPr lang="en-US" dirty="0" smtClean="0"/>
              <a:t>Volume gas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endParaRPr lang="en-US" dirty="0" smtClean="0"/>
          </a:p>
          <a:p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kompresi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           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yang </a:t>
            </a:r>
            <a:r>
              <a:rPr lang="en-US" dirty="0" err="1" smtClean="0"/>
              <a:t>ditekkan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kompresor</a:t>
            </a:r>
            <a:r>
              <a:rPr lang="en-US" dirty="0" smtClean="0"/>
              <a:t> </a:t>
            </a:r>
            <a:r>
              <a:rPr lang="en-US" dirty="0" err="1" smtClean="0"/>
              <a:t>bertingkat</a:t>
            </a:r>
            <a:r>
              <a:rPr lang="en-US" dirty="0" smtClean="0"/>
              <a:t>( multi stage compressor) yang </a:t>
            </a:r>
            <a:r>
              <a:rPr lang="en-US" dirty="0" err="1" smtClean="0"/>
              <a:t>dilengkapi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intercooler </a:t>
            </a:r>
            <a:r>
              <a:rPr lang="en-US" dirty="0" err="1" smtClean="0"/>
              <a:t>antara</a:t>
            </a:r>
            <a:r>
              <a:rPr lang="en-US" dirty="0" smtClean="0"/>
              <a:t> stage yang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mendinginkan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inletnya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memperkecil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kompresi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15616" y="371703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59632" y="630932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P1                                     </a:t>
            </a:r>
            <a:r>
              <a:rPr lang="en-US" sz="1800" dirty="0" err="1" smtClean="0"/>
              <a:t>P1</a:t>
            </a:r>
            <a:r>
              <a:rPr lang="en-US" sz="1800" dirty="0" smtClean="0"/>
              <a:t>’                    P1’                          P2                         </a:t>
            </a:r>
            <a:r>
              <a:rPr lang="en-US" sz="1800" dirty="0" err="1" smtClean="0"/>
              <a:t>P2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      I                                                       II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T1                                     </a:t>
            </a:r>
            <a:r>
              <a:rPr lang="en-US" sz="1800" dirty="0" err="1" smtClean="0"/>
              <a:t>T1</a:t>
            </a:r>
            <a:r>
              <a:rPr lang="en-US" sz="1800" dirty="0" smtClean="0"/>
              <a:t>’                    T1                           </a:t>
            </a:r>
            <a:r>
              <a:rPr lang="en-US" sz="1800" dirty="0" err="1" smtClean="0"/>
              <a:t>T1</a:t>
            </a:r>
            <a:r>
              <a:rPr lang="en-US" sz="1800" dirty="0" smtClean="0"/>
              <a:t>’                        T2</a:t>
            </a:r>
          </a:p>
          <a:p>
            <a:pPr marL="0" indent="0">
              <a:buNone/>
            </a:pPr>
            <a:r>
              <a:rPr lang="en-US" sz="1800" dirty="0" smtClean="0"/>
              <a:t>                                                     intercooler                                     </a:t>
            </a:r>
            <a:r>
              <a:rPr lang="en-US" sz="1800" dirty="0" err="1" smtClean="0"/>
              <a:t>aftercooler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689661" y="2636912"/>
            <a:ext cx="86813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2636912"/>
            <a:ext cx="86409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47864" y="2708920"/>
            <a:ext cx="50405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01487" y="2636912"/>
            <a:ext cx="504056" cy="4680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83567" y="2924944"/>
            <a:ext cx="100609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57795" y="2924944"/>
            <a:ext cx="79006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51920" y="2924945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36096" y="2924944"/>
            <a:ext cx="86539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6"/>
          </p:cNvCxnSpPr>
          <p:nvPr/>
        </p:nvCxnSpPr>
        <p:spPr>
          <a:xfrm>
            <a:off x="6805543" y="2870938"/>
            <a:ext cx="7907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419872" y="2636912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301487" y="2636912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3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politropis</a:t>
            </a:r>
            <a:r>
              <a:rPr lang="en-US" dirty="0" smtClean="0"/>
              <a:t> 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𝑛𝑅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box>
                            <m:box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box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𝐼𝐼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𝑛𝑅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box>
                            <m:box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box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𝑡𝑜𝑡𝑎𝑙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𝑛𝑅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box>
                            <m:box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box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box>
                            <m:box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box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115616" y="3933056"/>
            <a:ext cx="6912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5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𝑡𝑜𝑡𝑎𝑙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Maka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harga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ekstrimnya</a:t>
                </a:r>
                <a:r>
                  <a:rPr lang="en-US" dirty="0" smtClean="0"/>
                  <a:t>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𝑡𝑜𝑡𝑎𝑙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box>
                        <m:box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baseline="3000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baseline="30000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4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en-US" sz="3200" dirty="0" err="1">
                <a:solidFill>
                  <a:prstClr val="black"/>
                </a:solidFill>
                <a:ea typeface="+mn-ea"/>
                <a:cs typeface="+mn-cs"/>
              </a:rPr>
              <a:t>Berapa</a:t>
            </a:r>
            <a: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  <a:t> w total minimum ?</a:t>
            </a:r>
            <a:b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5212" y="1556792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𝑛𝑅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box>
                            <m:box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b="0" i="1" baseline="300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box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𝐼𝐼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𝑛𝑅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box>
                            <m:box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b="0" i="1" baseline="300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box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en-US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𝑡𝑜𝑡𝑎𝑙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𝑛𝑅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box>
                            <m:box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b="0" i="1" baseline="300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box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5212" y="1556792"/>
                <a:ext cx="82296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187624" y="4005064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85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atau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𝑡𝑜𝑡𝑎𝑙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box>
                            <m:box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box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dirty="0" err="1" smtClean="0"/>
                  <a:t>Ini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untuk</a:t>
                </a:r>
                <a:r>
                  <a:rPr lang="en-US" dirty="0" smtClean="0"/>
                  <a:t> 2 </a:t>
                </a:r>
                <a:r>
                  <a:rPr lang="en-US" dirty="0" err="1" smtClean="0"/>
                  <a:t>tingkat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06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P1</a:t>
            </a:r>
            <a:r>
              <a:rPr lang="en-US" dirty="0" smtClean="0"/>
              <a:t>        1             2                  i                      s           </a:t>
            </a:r>
            <a:r>
              <a:rPr lang="en-US" sz="2000" dirty="0" smtClean="0"/>
              <a:t>P2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S=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5616" y="2636912"/>
            <a:ext cx="93610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83768" y="2636912"/>
            <a:ext cx="93610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27984" y="2636912"/>
            <a:ext cx="93610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16216" y="2636912"/>
            <a:ext cx="100811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691197" y="2606722"/>
            <a:ext cx="253006" cy="846162"/>
          </a:xfrm>
          <a:custGeom>
            <a:avLst/>
            <a:gdLst>
              <a:gd name="connsiteX0" fmla="*/ 253006 w 253006"/>
              <a:gd name="connsiteY0" fmla="*/ 0 h 846162"/>
              <a:gd name="connsiteX1" fmla="*/ 75585 w 253006"/>
              <a:gd name="connsiteY1" fmla="*/ 382138 h 846162"/>
              <a:gd name="connsiteX2" fmla="*/ 7346 w 253006"/>
              <a:gd name="connsiteY2" fmla="*/ 532263 h 846162"/>
              <a:gd name="connsiteX3" fmla="*/ 239358 w 253006"/>
              <a:gd name="connsiteY3" fmla="*/ 559559 h 846162"/>
              <a:gd name="connsiteX4" fmla="*/ 48290 w 253006"/>
              <a:gd name="connsiteY4" fmla="*/ 846162 h 846162"/>
              <a:gd name="connsiteX5" fmla="*/ 48290 w 253006"/>
              <a:gd name="connsiteY5" fmla="*/ 846162 h 84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006" h="846162">
                <a:moveTo>
                  <a:pt x="253006" y="0"/>
                </a:moveTo>
                <a:lnTo>
                  <a:pt x="75585" y="382138"/>
                </a:lnTo>
                <a:cubicBezTo>
                  <a:pt x="34642" y="470849"/>
                  <a:pt x="-19949" y="502693"/>
                  <a:pt x="7346" y="532263"/>
                </a:cubicBezTo>
                <a:cubicBezTo>
                  <a:pt x="34641" y="561833"/>
                  <a:pt x="232534" y="507242"/>
                  <a:pt x="239358" y="559559"/>
                </a:cubicBezTo>
                <a:cubicBezTo>
                  <a:pt x="246182" y="611876"/>
                  <a:pt x="48290" y="846162"/>
                  <a:pt x="48290" y="846162"/>
                </a:cubicBezTo>
                <a:lnTo>
                  <a:pt x="48290" y="846162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807365" y="2634018"/>
            <a:ext cx="218725" cy="832513"/>
          </a:xfrm>
          <a:custGeom>
            <a:avLst/>
            <a:gdLst>
              <a:gd name="connsiteX0" fmla="*/ 218725 w 218725"/>
              <a:gd name="connsiteY0" fmla="*/ 0 h 832513"/>
              <a:gd name="connsiteX1" fmla="*/ 360 w 218725"/>
              <a:gd name="connsiteY1" fmla="*/ 436728 h 832513"/>
              <a:gd name="connsiteX2" fmla="*/ 164134 w 218725"/>
              <a:gd name="connsiteY2" fmla="*/ 436728 h 832513"/>
              <a:gd name="connsiteX3" fmla="*/ 41304 w 218725"/>
              <a:gd name="connsiteY3" fmla="*/ 832513 h 8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725" h="832513">
                <a:moveTo>
                  <a:pt x="218725" y="0"/>
                </a:moveTo>
                <a:cubicBezTo>
                  <a:pt x="114091" y="181970"/>
                  <a:pt x="9458" y="363940"/>
                  <a:pt x="360" y="436728"/>
                </a:cubicBezTo>
                <a:cubicBezTo>
                  <a:pt x="-8738" y="509516"/>
                  <a:pt x="157310" y="370764"/>
                  <a:pt x="164134" y="436728"/>
                </a:cubicBezTo>
                <a:cubicBezTo>
                  <a:pt x="170958" y="502692"/>
                  <a:pt x="106131" y="667602"/>
                  <a:pt x="41304" y="83251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648777" y="2593075"/>
            <a:ext cx="247357" cy="900752"/>
          </a:xfrm>
          <a:custGeom>
            <a:avLst/>
            <a:gdLst>
              <a:gd name="connsiteX0" fmla="*/ 165169 w 247357"/>
              <a:gd name="connsiteY0" fmla="*/ 0 h 900752"/>
              <a:gd name="connsiteX1" fmla="*/ 1396 w 247357"/>
              <a:gd name="connsiteY1" fmla="*/ 504967 h 900752"/>
              <a:gd name="connsiteX2" fmla="*/ 247056 w 247357"/>
              <a:gd name="connsiteY2" fmla="*/ 518615 h 900752"/>
              <a:gd name="connsiteX3" fmla="*/ 55987 w 247357"/>
              <a:gd name="connsiteY3" fmla="*/ 900752 h 900752"/>
              <a:gd name="connsiteX4" fmla="*/ 55987 w 247357"/>
              <a:gd name="connsiteY4" fmla="*/ 900752 h 900752"/>
              <a:gd name="connsiteX5" fmla="*/ 55987 w 247357"/>
              <a:gd name="connsiteY5" fmla="*/ 900752 h 90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357" h="900752">
                <a:moveTo>
                  <a:pt x="165169" y="0"/>
                </a:moveTo>
                <a:cubicBezTo>
                  <a:pt x="76458" y="209265"/>
                  <a:pt x="-12252" y="418531"/>
                  <a:pt x="1396" y="504967"/>
                </a:cubicBezTo>
                <a:cubicBezTo>
                  <a:pt x="15044" y="591403"/>
                  <a:pt x="237958" y="452651"/>
                  <a:pt x="247056" y="518615"/>
                </a:cubicBezTo>
                <a:cubicBezTo>
                  <a:pt x="256154" y="584579"/>
                  <a:pt x="55987" y="900752"/>
                  <a:pt x="55987" y="900752"/>
                </a:cubicBezTo>
                <a:lnTo>
                  <a:pt x="55987" y="900752"/>
                </a:lnTo>
                <a:lnTo>
                  <a:pt x="55987" y="900752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757379" y="2606722"/>
            <a:ext cx="248384" cy="859809"/>
          </a:xfrm>
          <a:custGeom>
            <a:avLst/>
            <a:gdLst>
              <a:gd name="connsiteX0" fmla="*/ 152102 w 248384"/>
              <a:gd name="connsiteY0" fmla="*/ 0 h 859809"/>
              <a:gd name="connsiteX1" fmla="*/ 1976 w 248384"/>
              <a:gd name="connsiteY1" fmla="*/ 423081 h 859809"/>
              <a:gd name="connsiteX2" fmla="*/ 247636 w 248384"/>
              <a:gd name="connsiteY2" fmla="*/ 450377 h 859809"/>
              <a:gd name="connsiteX3" fmla="*/ 83863 w 248384"/>
              <a:gd name="connsiteY3" fmla="*/ 859809 h 859809"/>
              <a:gd name="connsiteX4" fmla="*/ 83863 w 248384"/>
              <a:gd name="connsiteY4" fmla="*/ 859809 h 8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384" h="859809">
                <a:moveTo>
                  <a:pt x="152102" y="0"/>
                </a:moveTo>
                <a:cubicBezTo>
                  <a:pt x="69078" y="174009"/>
                  <a:pt x="-13946" y="348018"/>
                  <a:pt x="1976" y="423081"/>
                </a:cubicBezTo>
                <a:cubicBezTo>
                  <a:pt x="17898" y="498144"/>
                  <a:pt x="233988" y="377589"/>
                  <a:pt x="247636" y="450377"/>
                </a:cubicBezTo>
                <a:cubicBezTo>
                  <a:pt x="261284" y="523165"/>
                  <a:pt x="83863" y="859809"/>
                  <a:pt x="83863" y="859809"/>
                </a:cubicBezTo>
                <a:lnTo>
                  <a:pt x="83863" y="85980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39552" y="306896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51720" y="306896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419872" y="3068960"/>
            <a:ext cx="2713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2"/>
          </p:cNvCxnSpPr>
          <p:nvPr/>
        </p:nvCxnSpPr>
        <p:spPr>
          <a:xfrm flipV="1">
            <a:off x="3971499" y="3068960"/>
            <a:ext cx="456485" cy="1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364088" y="3029803"/>
            <a:ext cx="3932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005763" y="3084394"/>
            <a:ext cx="51120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" idx="3"/>
          </p:cNvCxnSpPr>
          <p:nvPr/>
        </p:nvCxnSpPr>
        <p:spPr>
          <a:xfrm>
            <a:off x="7524328" y="3068960"/>
            <a:ext cx="504056" cy="1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43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</m:e>
                            <m:sub/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</m:e>
                            <m:sub/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</m:e>
                      </m:d>
                      <m:box>
                        <m:box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baseline="3000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baseline="3000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baseline="30000" smtClean="0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id-ID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𝑡𝑜𝑡𝑎𝑙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box>
                            <m:box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b="0" i="1" baseline="300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box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88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3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𝑗𝑎𝑐𝑘𝑒𝑡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𝑐𝑜𝑜𝑙𝑒𝑟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𝑛𝐶𝑣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𝛾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den>
                        </m:f>
                      </m:e>
                    </m:d>
                    <m:r>
                      <a:rPr lang="en-US" dirty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𝑖𝑛𝑡𝑒𝑟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𝑐𝑜𝑜𝑙𝑒𝑟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𝑛𝐶𝑝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4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𝐴𝑣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𝑚𝑎𝑠𝑢𝑘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𝐴𝑣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𝑘𝑒𝑙𝑢𝑎𝑟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A= </a:t>
                </a:r>
                <a:r>
                  <a:rPr lang="en-US" dirty="0" err="1" smtClean="0"/>
                  <a:t>luas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penampang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saluran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v = </a:t>
                </a:r>
                <a:r>
                  <a:rPr lang="en-US" dirty="0" err="1" smtClean="0"/>
                  <a:t>kecepatan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aliran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</a:t>
                </a:r>
                <a:r>
                  <a:rPr lang="el-GR" dirty="0" smtClean="0"/>
                  <a:t>ρ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rapat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massa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Jika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luas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penampang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saluran-saluran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sama</a:t>
                </a:r>
                <a:r>
                  <a:rPr lang="en-US" dirty="0" smtClean="0"/>
                  <a:t>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𝑚𝑎𝑠𝑢𝑘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𝑘𝑒𝑙𝑢𝑎𝑟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Incompressible </a:t>
                </a:r>
                <a:r>
                  <a:rPr lang="en-US" dirty="0" err="1" smtClean="0"/>
                  <a:t>fuid</a:t>
                </a:r>
                <a:r>
                  <a:rPr lang="en-US" dirty="0" smtClean="0"/>
                  <a:t> (</a:t>
                </a:r>
                <a:r>
                  <a:rPr lang="el-GR" dirty="0" smtClean="0"/>
                  <a:t>ρ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tetap</a:t>
                </a:r>
                <a:r>
                  <a:rPr lang="en-US" dirty="0" smtClean="0"/>
                  <a:t>)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luas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penampang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saluran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sama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𝑚𝑎𝑠𝑢𝑘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𝑘𝑒𝑙𝑢𝑎𝑟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2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Gas CH</a:t>
                </a:r>
                <a:r>
                  <a:rPr lang="en-US" sz="2800" baseline="-25000" dirty="0" smtClean="0"/>
                  <a:t>4</a:t>
                </a:r>
                <a:r>
                  <a:rPr lang="en-US" sz="2800" dirty="0" smtClean="0"/>
                  <a:t> 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sz="2800" dirty="0" smtClean="0"/>
                  <a:t>=1,34) </a:t>
                </a:r>
                <a:r>
                  <a:rPr lang="en-US" sz="2800" dirty="0" err="1" smtClean="0"/>
                  <a:t>tekanan</a:t>
                </a:r>
                <a:r>
                  <a:rPr lang="en-US" sz="2800" dirty="0" smtClean="0"/>
                  <a:t> 1 atm,122 </a:t>
                </a:r>
                <a:r>
                  <a:rPr lang="en-US" sz="2800" baseline="30000" dirty="0" smtClean="0"/>
                  <a:t>0</a:t>
                </a:r>
                <a:r>
                  <a:rPr lang="en-US" sz="2800" dirty="0" smtClean="0"/>
                  <a:t>F </a:t>
                </a:r>
                <a:r>
                  <a:rPr lang="en-US" sz="2800" dirty="0" err="1" smtClean="0"/>
                  <a:t>dengan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kecepatan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alir</a:t>
                </a:r>
                <a:r>
                  <a:rPr lang="en-US" sz="2800" dirty="0" smtClean="0"/>
                  <a:t> 10 </a:t>
                </a:r>
                <a:r>
                  <a:rPr lang="en-US" sz="2800" dirty="0" err="1" smtClean="0"/>
                  <a:t>lbmol</a:t>
                </a:r>
                <a:r>
                  <a:rPr lang="en-US" sz="2800" dirty="0" smtClean="0"/>
                  <a:t>/</a:t>
                </a:r>
                <a:r>
                  <a:rPr lang="en-US" sz="2800" dirty="0" err="1" smtClean="0"/>
                  <a:t>menit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ditekan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menjadi</a:t>
                </a:r>
                <a:r>
                  <a:rPr lang="en-US" sz="2800" dirty="0" smtClean="0"/>
                  <a:t> 64 </a:t>
                </a:r>
                <a:r>
                  <a:rPr lang="en-US" sz="2800" dirty="0" err="1" smtClean="0"/>
                  <a:t>atm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dengan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menggunakan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kompresor</a:t>
                </a:r>
                <a:r>
                  <a:rPr lang="en-US" sz="2800" dirty="0" smtClean="0"/>
                  <a:t> 3 </a:t>
                </a:r>
                <a:r>
                  <a:rPr lang="en-US" sz="2800" dirty="0" err="1" smtClean="0"/>
                  <a:t>tingkat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secara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politropis</a:t>
                </a:r>
                <a:r>
                  <a:rPr lang="en-US" sz="2800" dirty="0" smtClean="0"/>
                  <a:t> 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sz="2800" dirty="0" smtClean="0"/>
                  <a:t>=1,2).</a:t>
                </a:r>
              </a:p>
              <a:p>
                <a:pPr marL="0" indent="0">
                  <a:buNone/>
                </a:pPr>
                <a:r>
                  <a:rPr lang="en-US" sz="2800" dirty="0" err="1" smtClean="0"/>
                  <a:t>Ditanyakan</a:t>
                </a:r>
                <a:r>
                  <a:rPr lang="en-US" sz="2800" dirty="0" smtClean="0"/>
                  <a:t> :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 err="1" smtClean="0"/>
                  <a:t>Tekanan</a:t>
                </a:r>
                <a:r>
                  <a:rPr lang="en-US" sz="2800" dirty="0" smtClean="0"/>
                  <a:t> yang </a:t>
                </a:r>
                <a:r>
                  <a:rPr lang="en-US" sz="2800" dirty="0" err="1" smtClean="0"/>
                  <a:t>keluar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dari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tiap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tingkat</a:t>
                </a:r>
                <a:endParaRPr lang="en-US" sz="2800" dirty="0" smtClean="0"/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 err="1" smtClean="0"/>
                  <a:t>Hp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kompresor</a:t>
                </a:r>
                <a:endParaRPr lang="en-US" sz="2800" dirty="0" smtClean="0"/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 smtClean="0"/>
                  <a:t>Air </a:t>
                </a:r>
                <a:r>
                  <a:rPr lang="en-US" sz="2800" dirty="0" err="1" smtClean="0"/>
                  <a:t>pendingin</a:t>
                </a:r>
                <a:r>
                  <a:rPr lang="en-US" sz="2800" dirty="0" smtClean="0"/>
                  <a:t> yang </a:t>
                </a:r>
                <a:r>
                  <a:rPr lang="en-US" sz="2800" dirty="0" err="1" smtClean="0"/>
                  <a:t>diperlukan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jika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perubahan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suhu</a:t>
                </a:r>
                <a:r>
                  <a:rPr lang="en-US" sz="2800" dirty="0" smtClean="0"/>
                  <a:t> air </a:t>
                </a:r>
                <a:r>
                  <a:rPr lang="en-US" sz="2800" dirty="0" err="1" smtClean="0"/>
                  <a:t>pendingin</a:t>
                </a:r>
                <a:r>
                  <a:rPr lang="en-US" sz="2800" dirty="0" smtClean="0"/>
                  <a:t> 20 </a:t>
                </a:r>
                <a:r>
                  <a:rPr lang="en-US" sz="2800" baseline="30000" dirty="0" smtClean="0"/>
                  <a:t>0</a:t>
                </a:r>
                <a:r>
                  <a:rPr lang="en-US" sz="2800" dirty="0" smtClean="0"/>
                  <a:t>F </a:t>
                </a:r>
                <a:r>
                  <a:rPr lang="en-US" sz="2800" dirty="0" err="1" smtClean="0"/>
                  <a:t>dan</a:t>
                </a:r>
                <a:r>
                  <a:rPr lang="en-US" sz="2800" dirty="0" smtClean="0"/>
                  <a:t>   </a:t>
                </a:r>
                <a:r>
                  <a:rPr lang="en-US" sz="2800" dirty="0" err="1" smtClean="0"/>
                  <a:t>Cp</a:t>
                </a:r>
                <a:r>
                  <a:rPr lang="en-US" sz="2800" dirty="0" smtClean="0"/>
                  <a:t> air=1 BTU/lb.</a:t>
                </a:r>
                <a:r>
                  <a:rPr lang="en-US" sz="2800" baseline="30000" dirty="0" smtClean="0"/>
                  <a:t>0</a:t>
                </a:r>
                <a:r>
                  <a:rPr lang="en-US" sz="2800" dirty="0" smtClean="0"/>
                  <a:t>F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68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Termodinamika</a:t>
            </a:r>
            <a:r>
              <a:rPr lang="en-US" dirty="0" smtClean="0"/>
              <a:t> 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Flow processes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𝑚𝑔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box>
                      <m:boxPr>
                        <m:ctrlPr>
                          <a:rPr lang="en-US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  <m:sup/>
                        </m:sSubSup>
                      </m:e>
                    </m:box>
                  </m:oMath>
                </a14:m>
                <a:r>
                  <a:rPr lang="en-US" baseline="30000" dirty="0" smtClean="0"/>
                  <a:t>2</a:t>
                </a:r>
                <a:r>
                  <a:rPr lang="en-US" dirty="0" smtClean="0"/>
                  <a:t>+ Q-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=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𝑚𝑔</m:t>
                    </m:r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box>
                      <m:box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/>
                        </m:sSubSup>
                      </m:e>
                    </m:box>
                    <m:r>
                      <a:rPr lang="en-US" b="0" i="0" baseline="30000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baseline="30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𝑚𝑔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box>
                      <m:box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/>
                        </m:sSubSup>
                      </m:e>
                    </m:box>
                  </m:oMath>
                </a14:m>
                <a:r>
                  <a:rPr lang="en-US" baseline="30000" dirty="0">
                    <a:solidFill>
                      <a:prstClr val="black"/>
                    </a:solidFill>
                  </a:rPr>
                  <a:t>2</a:t>
                </a:r>
                <a:r>
                  <a:rPr lang="en-US" dirty="0">
                    <a:solidFill>
                      <a:prstClr val="black"/>
                    </a:solidFill>
                  </a:rPr>
                  <a:t>+ Q-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𝑚𝑔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box>
                      <m:box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/>
                        </m:sSubSup>
                      </m:e>
                    </m:box>
                    <m:r>
                      <a:rPr lang="en-US" baseline="3000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𝑚𝑔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box>
                      <m:box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∆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box>
                  </m:oMath>
                </a14:m>
                <a:r>
                  <a:rPr lang="en-US" baseline="30000" dirty="0" smtClean="0">
                    <a:solidFill>
                      <a:prstClr val="black"/>
                    </a:solidFill>
                  </a:rPr>
                  <a:t>2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= </a:t>
                </a:r>
                <a:r>
                  <a:rPr lang="en-US" dirty="0">
                    <a:solidFill>
                      <a:prstClr val="black"/>
                    </a:solidFill>
                  </a:rPr>
                  <a:t>Q-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Q=</a:t>
                </a:r>
                <a:r>
                  <a:rPr lang="en-US" dirty="0" err="1" smtClean="0"/>
                  <a:t>panas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masuk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sistem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Ws</a:t>
                </a:r>
                <a:r>
                  <a:rPr lang="en-US" dirty="0" smtClean="0"/>
                  <a:t>=</a:t>
                </a:r>
                <a:r>
                  <a:rPr lang="en-US" dirty="0" err="1" smtClean="0"/>
                  <a:t>kerja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mekanis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sumbu</a:t>
                </a:r>
                <a:r>
                  <a:rPr lang="en-US" dirty="0" smtClean="0"/>
                  <a:t>) </a:t>
                </a:r>
                <a:r>
                  <a:rPr lang="en-US" dirty="0" err="1" smtClean="0"/>
                  <a:t>oleh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sistem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830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02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Salah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termodinamika</a:t>
            </a:r>
            <a:r>
              <a:rPr lang="en-US" dirty="0" smtClean="0"/>
              <a:t> I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Bernoulli yang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fluida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5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Bernoulli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Neraca </a:t>
                </a:r>
                <a:r>
                  <a:rPr lang="en-US" dirty="0" err="1" smtClean="0"/>
                  <a:t>energi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mekanis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makroskopis</a:t>
                </a:r>
                <a:endParaRPr lang="en-US" dirty="0" smtClean="0"/>
              </a:p>
              <a:p>
                <a:r>
                  <a:rPr lang="en-US" dirty="0" err="1" smtClean="0"/>
                  <a:t>Energi</a:t>
                </a:r>
                <a:r>
                  <a:rPr lang="en-US" dirty="0" smtClean="0"/>
                  <a:t> non </a:t>
                </a:r>
                <a:r>
                  <a:rPr lang="en-US" dirty="0" err="1" smtClean="0"/>
                  <a:t>mekanis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diabaikan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perubahannya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U1 = U2 ; Q=0</a:t>
                </a:r>
              </a:p>
              <a:p>
                <a:r>
                  <a:rPr lang="en-US" dirty="0" err="1" smtClean="0"/>
                  <a:t>Friksi</a:t>
                </a:r>
                <a:r>
                  <a:rPr lang="en-US" dirty="0" smtClean="0"/>
                  <a:t> , </a:t>
                </a:r>
                <a:r>
                  <a:rPr lang="en-US" dirty="0" err="1" smtClean="0"/>
                  <a:t>perlu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dimasukkan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dalam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persamaan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neraca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energi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mekanis</a:t>
                </a:r>
                <a:r>
                  <a:rPr lang="en-US" dirty="0" smtClean="0"/>
                  <a:t>.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𝑚𝑔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box>
                        <m:box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/>
                          </m:sSubSup>
                        </m:e>
                      </m:box>
                      <m:r>
                        <m:rPr>
                          <m:nor/>
                        </m:rPr>
                        <a:rPr lang="en-US" baseline="30000" dirty="0">
                          <a:solidFill>
                            <a:prstClr val="black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prstClr val="black"/>
                          </a:solidFill>
                        </a:rPr>
                        <m:t>−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𝑓𝑟𝑖𝑐𝑡𝑖𝑜𝑛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𝑚𝑔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box>
                        <m:box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/>
                          </m:sSubSup>
                        </m:e>
                      </m:box>
                      <m:r>
                        <a:rPr lang="en-US" baseline="30000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en-US" baseline="300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  <m:sup/>
                        </m:sSub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𝑚𝑔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  <m:sup/>
                        </m:sSubSup>
                        <m:r>
                          <a:rPr lang="en-US" b="0" i="1" baseline="30000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𝑓𝑟𝑖𝑐𝑡𝑖𝑜𝑛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𝑚𝑔</m:t>
                        </m:r>
                      </m:den>
                    </m:f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𝑚𝑔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/>
                        </m:sSubSup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𝑚𝑔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/>
                        </m:sSubSup>
                        <m:r>
                          <a:rPr lang="en-US" i="1" baseline="300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dirty="0" err="1">
                    <a:solidFill>
                      <a:prstClr val="black"/>
                    </a:solidFill>
                  </a:rPr>
                  <a:t>Fluida</a:t>
                </a:r>
                <a:r>
                  <a:rPr lang="en-US" dirty="0">
                    <a:solidFill>
                      <a:prstClr val="black"/>
                    </a:solidFill>
                  </a:rPr>
                  <a:t> incompressible , </a:t>
                </a:r>
                <a:r>
                  <a:rPr lang="el-GR" dirty="0">
                    <a:solidFill>
                      <a:prstClr val="black"/>
                    </a:solidFill>
                  </a:rPr>
                  <a:t>ρ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tetap</a:t>
                </a:r>
                <a:r>
                  <a:rPr lang="en-US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/>
                        </m:sSubSup>
                      </m:num>
                      <m:den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/>
                        </m:sSubSup>
                        <m:r>
                          <a:rPr lang="en-US" i="1" baseline="300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-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F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/>
                        </m:sSubSup>
                      </m:num>
                      <m:den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/>
                        </m:sSubSup>
                        <m:r>
                          <a:rPr lang="en-US" i="1" baseline="300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endParaRPr lang="en-US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   (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Persamaan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Bernoulli)</a:t>
                </a:r>
              </a:p>
              <a:p>
                <a:pPr marL="0" lvl="0" indent="0">
                  <a:buNone/>
                </a:pPr>
                <a:r>
                  <a:rPr lang="en-US" dirty="0" err="1" smtClean="0">
                    <a:solidFill>
                      <a:prstClr val="black"/>
                    </a:solidFill>
                  </a:rPr>
                  <a:t>Masing-masing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suku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disebut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head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dan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ini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menyatakan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energi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mekanis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tiap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satuan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berat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fluida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.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b="-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9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3040</Words>
  <Application>Microsoft Office PowerPoint</Application>
  <PresentationFormat>On-screen Show (4:3)</PresentationFormat>
  <Paragraphs>284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1_Office Theme</vt:lpstr>
      <vt:lpstr>II.  TERMODINAMIKA PROSES-PROSES ALIR</vt:lpstr>
      <vt:lpstr>PowerPoint Presentation</vt:lpstr>
      <vt:lpstr>PowerPoint Presentation</vt:lpstr>
      <vt:lpstr>a. Persamaan kontinyuitas</vt:lpstr>
      <vt:lpstr>PowerPoint Presentation</vt:lpstr>
      <vt:lpstr>b. Hukum Termodinamika I</vt:lpstr>
      <vt:lpstr>PowerPoint Presentation</vt:lpstr>
      <vt:lpstr>Hukum Bernoulli</vt:lpstr>
      <vt:lpstr>PowerPoint Presentation</vt:lpstr>
      <vt:lpstr>PowerPoint Presentation</vt:lpstr>
      <vt:lpstr>Friction head (F)</vt:lpstr>
      <vt:lpstr>Contoh aplikasi</vt:lpstr>
      <vt:lpstr>Jawab</vt:lpstr>
      <vt:lpstr>PowerPoint Presentation</vt:lpstr>
      <vt:lpstr>Kecepatan Maksimal Aliran didalam Pipa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Aliran melalui Nozzle</vt:lpstr>
      <vt:lpstr>PowerPoint Presentation</vt:lpstr>
      <vt:lpstr>PowerPoint Presentation</vt:lpstr>
      <vt:lpstr>Kecepatan melalui nozzle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</vt:lpstr>
      <vt:lpstr>PowerPoint Presentation</vt:lpstr>
      <vt:lpstr>jawab</vt:lpstr>
      <vt:lpstr>PowerPoint Presentation</vt:lpstr>
      <vt:lpstr>Kompresi Fluida</vt:lpstr>
      <vt:lpstr>Alat-alat untuk mengkompresi fluida</vt:lpstr>
      <vt:lpstr>Kompresor</vt:lpstr>
      <vt:lpstr>PowerPoint Presentation</vt:lpstr>
      <vt:lpstr>PowerPoint Presentation</vt:lpstr>
      <vt:lpstr>Kompresor bertingkat</vt:lpstr>
      <vt:lpstr>PowerPoint Presentation</vt:lpstr>
      <vt:lpstr>Proses politropis :</vt:lpstr>
      <vt:lpstr>PowerPoint Presentation</vt:lpstr>
      <vt:lpstr>Berapa w total minimum ? </vt:lpstr>
      <vt:lpstr>atau</vt:lpstr>
      <vt:lpstr>Untuk banyak tingkat</vt:lpstr>
      <vt:lpstr>PowerPoint Presentation</vt:lpstr>
      <vt:lpstr>PowerPoint Presentation</vt:lpstr>
      <vt:lpstr>contoh</vt:lpstr>
    </vt:vector>
  </TitlesOfParts>
  <Company>CORP.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ANALISA TERMODINAMIKA PROSES-PROSES ALIR</dc:title>
  <dc:creator>LENOVO</dc:creator>
  <cp:lastModifiedBy>ismail - [2010]</cp:lastModifiedBy>
  <cp:revision>92</cp:revision>
  <cp:lastPrinted>2016-12-15T14:50:22Z</cp:lastPrinted>
  <dcterms:created xsi:type="dcterms:W3CDTF">2015-03-11T13:08:44Z</dcterms:created>
  <dcterms:modified xsi:type="dcterms:W3CDTF">2016-12-15T14:56:19Z</dcterms:modified>
</cp:coreProperties>
</file>