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8" r:id="rId15"/>
    <p:sldId id="289" r:id="rId16"/>
    <p:sldId id="290" r:id="rId17"/>
    <p:sldId id="292" r:id="rId18"/>
    <p:sldId id="293" r:id="rId19"/>
    <p:sldId id="294" r:id="rId20"/>
    <p:sldId id="295" r:id="rId21"/>
    <p:sldId id="297" r:id="rId22"/>
    <p:sldId id="298" r:id="rId23"/>
    <p:sldId id="264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8054-4B26-4F59-82A8-0B233D65FA14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C956-3009-4205-A205-84774AF7A7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647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1BDA9-8401-4388-8AA7-9E9697EDAD37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93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C956-3009-4205-A205-84774AF7A716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377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06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01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74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9525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314014" y="276195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dirty="0" smtClean="0">
                <a:latin typeface="Jogjakartype" pitchFamily="2" charset="0"/>
              </a:rPr>
              <a:t>UNIVERSITAS PEMBANGUNAN NASIONAL”VETERAN”YOGYAKARTA</a:t>
            </a:r>
          </a:p>
          <a:p>
            <a:r>
              <a:rPr lang="id-ID" sz="1000" dirty="0" smtClean="0">
                <a:latin typeface="Jogjakartype" pitchFamily="2" charset="0"/>
              </a:rPr>
              <a:t>JURUSAN TEKNIK INDUSTRI</a:t>
            </a:r>
            <a:endParaRPr lang="id-ID" sz="1000" dirty="0">
              <a:latin typeface="Jogjakartype" pitchFamily="2" charset="0"/>
            </a:endParaRPr>
          </a:p>
        </p:txBody>
      </p:sp>
      <p:pic>
        <p:nvPicPr>
          <p:cNvPr id="4" name="Picture 7" descr="0003-1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128588"/>
            <a:ext cx="1584325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39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919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278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306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029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50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82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160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28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719E-7177-4940-A005-BDAD32CFAE58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2F39-5140-49FA-BDAF-6D7E0FD0E2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273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depresi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976"/>
            <a:ext cx="9176993" cy="68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7982" y="1078615"/>
            <a:ext cx="5780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5400" b="1" i="1" dirty="0" smtClean="0">
                <a:solidFill>
                  <a:srgbClr val="0070C0"/>
                </a:solidFill>
                <a:latin typeface="Bauhaus 93" pitchFamily="82" charset="0"/>
              </a:rPr>
              <a:t>EKONOMI  TEKNIK</a:t>
            </a:r>
            <a:endParaRPr lang="id-ID" sz="5400" b="1" i="1" dirty="0">
              <a:solidFill>
                <a:srgbClr val="0070C0"/>
              </a:solidFill>
              <a:latin typeface="Bauhaus 93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6651" y="2416532"/>
            <a:ext cx="1811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i="1" dirty="0" smtClean="0"/>
              <a:t>Kode : 1220222</a:t>
            </a:r>
            <a:endParaRPr lang="id-ID" sz="2000" b="1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2204864"/>
            <a:ext cx="77048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77668" y="2996952"/>
            <a:ext cx="2793514" cy="769441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DEPRESIASI</a:t>
            </a:r>
            <a:endParaRPr lang="id-ID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308305" y="820321"/>
            <a:ext cx="1224136" cy="1152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 descr="E:\File MEDIA Eko Nsby\Desain Logo\UPN Baru By ENS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32"/>
          <a:stretch/>
        </p:blipFill>
        <p:spPr bwMode="auto">
          <a:xfrm>
            <a:off x="7011377" y="260648"/>
            <a:ext cx="1859805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568" y="5949280"/>
            <a:ext cx="270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 Nursubiyantoro</a:t>
            </a:r>
            <a:endParaRPr lang="id-ID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8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28624" y="1422475"/>
            <a:ext cx="817582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3" tIns="40631" rIns="81263" bIns="40631" anchor="ctr"/>
          <a:lstStyle>
            <a:lvl1pPr marL="1071563" indent="-1071563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10715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10715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10715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4000" b="1" dirty="0">
                <a:solidFill>
                  <a:srgbClr val="0070C0"/>
                </a:solidFill>
                <a:latin typeface="Algerian" panose="04020705040A02060702" pitchFamily="82" charset="0"/>
              </a:rPr>
              <a:t>Contoh  </a:t>
            </a:r>
            <a:r>
              <a:rPr lang="id-ID" altLang="id-ID" sz="4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02</a:t>
            </a:r>
            <a:r>
              <a:rPr lang="id-ID" altLang="id-ID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: 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Sebuah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perusahaan membeli alat transportasi dengan harga Rp. 100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juta. Masa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pakai ekonomis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dari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alat ini adalah 5 tahun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dengan perkiraan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nilai sisa sebesar Rp. 20 juta. Gunakan metode </a:t>
            </a:r>
            <a:r>
              <a:rPr lang="id-ID" altLang="id-ID" sz="2400" i="1" dirty="0">
                <a:solidFill>
                  <a:schemeClr val="tx1"/>
                </a:solidFill>
                <a:latin typeface="+mj-lt"/>
              </a:rPr>
              <a:t>SLD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untuk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menghitung.</a:t>
            </a:r>
            <a:endParaRPr lang="ru-RU" altLang="id-ID" sz="24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2427" y="3526904"/>
            <a:ext cx="238138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3" tIns="40631" rIns="81263" bIns="40631" anchor="ctr"/>
          <a:lstStyle>
            <a:lvl1pPr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1143000" algn="l"/>
                <a:tab pos="13716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1143000" algn="l"/>
                <a:tab pos="13716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1143000" algn="l"/>
                <a:tab pos="13716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1143000" algn="l"/>
                <a:tab pos="13716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143000" algn="l"/>
                <a:tab pos="13716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143000" algn="l"/>
                <a:tab pos="13716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143000" algn="l"/>
                <a:tab pos="13716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143000" algn="l"/>
                <a:tab pos="13716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143000" algn="l"/>
                <a:tab pos="13716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i="1" dirty="0">
                <a:solidFill>
                  <a:srgbClr val="0070C0"/>
                </a:solidFill>
                <a:latin typeface="Agatha Needs Flesh" panose="02000000000000000000" pitchFamily="2" charset="0"/>
              </a:rPr>
              <a:t>Diketahui</a:t>
            </a:r>
            <a:r>
              <a:rPr lang="en-US" altLang="id-ID" i="1" dirty="0">
                <a:solidFill>
                  <a:srgbClr val="0070C0"/>
                </a:solidFill>
                <a:latin typeface="Agatha Needs Flesh" panose="02000000000000000000" pitchFamily="2" charset="0"/>
              </a:rPr>
              <a:t> : </a:t>
            </a:r>
            <a:r>
              <a:rPr lang="en-US" altLang="id-ID" sz="2400" dirty="0">
                <a:solidFill>
                  <a:schemeClr val="tx1"/>
                </a:solidFill>
                <a:latin typeface="+mj-lt"/>
              </a:rPr>
              <a:t>	</a:t>
            </a:r>
            <a:endParaRPr lang="id-ID" altLang="id-ID" sz="24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400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 =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Rp 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100 j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altLang="id-ID" sz="24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id-ID" sz="2400" dirty="0">
                <a:solidFill>
                  <a:schemeClr val="tx1"/>
                </a:solidFill>
                <a:latin typeface="+mj-lt"/>
              </a:rPr>
            </a:br>
            <a:r>
              <a:rPr lang="id-ID" altLang="id-ID" sz="2400" i="1" dirty="0" smtClean="0">
                <a:solidFill>
                  <a:schemeClr val="tx1"/>
                </a:solidFill>
                <a:latin typeface="+mj-lt"/>
              </a:rPr>
              <a:t>S 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=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Rp 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20 j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altLang="id-ID" sz="24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id-ID" sz="2400" dirty="0">
                <a:solidFill>
                  <a:schemeClr val="tx1"/>
                </a:solidFill>
                <a:latin typeface="+mj-lt"/>
              </a:rPr>
            </a:br>
            <a:r>
              <a:rPr lang="en-US" altLang="id-ID" sz="2400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id-ID" altLang="id-ID" sz="24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= </a:t>
            </a:r>
            <a:r>
              <a:rPr lang="en-US" altLang="id-ID" sz="2400" dirty="0">
                <a:solidFill>
                  <a:schemeClr val="tx1"/>
                </a:solidFill>
                <a:latin typeface="+mj-lt"/>
              </a:rPr>
              <a:t>5 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altLang="id-ID" sz="2400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un</a:t>
            </a:r>
            <a:endParaRPr lang="ru-RU" altLang="id-ID" sz="2400" baseline="-250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002379"/>
              </p:ext>
            </p:extLst>
          </p:nvPr>
        </p:nvGraphicFramePr>
        <p:xfrm>
          <a:off x="3275856" y="3695179"/>
          <a:ext cx="19891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1168200" imgH="393480" progId="Equation.3">
                  <p:embed/>
                </p:oleObj>
              </mc:Choice>
              <mc:Fallback>
                <p:oleObj name="Equation" r:id="rId3" imgW="1168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695179"/>
                        <a:ext cx="19891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5856" y="4367296"/>
            <a:ext cx="3523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Nilai buku pada tahun ke-3</a:t>
            </a:r>
          </a:p>
          <a:p>
            <a:r>
              <a:rPr lang="id-ID" sz="2400" i="1" dirty="0" smtClean="0"/>
              <a:t>BV</a:t>
            </a:r>
            <a:r>
              <a:rPr lang="id-ID" sz="1400" i="1" dirty="0" smtClean="0"/>
              <a:t>3</a:t>
            </a:r>
            <a:r>
              <a:rPr lang="id-ID" sz="1400" dirty="0" smtClean="0"/>
              <a:t> </a:t>
            </a:r>
            <a:r>
              <a:rPr lang="id-ID" sz="2400" dirty="0" smtClean="0"/>
              <a:t>= </a:t>
            </a:r>
            <a:r>
              <a:rPr lang="id-ID" sz="2400" i="1" dirty="0" smtClean="0"/>
              <a:t>P - t.Dt</a:t>
            </a:r>
          </a:p>
          <a:p>
            <a:r>
              <a:rPr lang="id-ID" sz="2400" i="1" dirty="0"/>
              <a:t> </a:t>
            </a:r>
            <a:r>
              <a:rPr lang="id-ID" sz="2400" i="1" dirty="0" smtClean="0"/>
              <a:t>      = 100 – (3).(16) = 52</a:t>
            </a:r>
            <a:endParaRPr lang="id-ID" sz="2400" i="1" dirty="0"/>
          </a:p>
        </p:txBody>
      </p:sp>
    </p:spTree>
    <p:extLst>
      <p:ext uri="{BB962C8B-B14F-4D97-AF65-F5344CB8AC3E}">
        <p14:creationId xmlns:p14="http://schemas.microsoft.com/office/powerpoint/2010/main" val="38041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62689" y="885834"/>
            <a:ext cx="794972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 cap="sq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Sum</a:t>
            </a:r>
            <a:r>
              <a:rPr lang="id-ID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-</a:t>
            </a:r>
            <a:r>
              <a:rPr lang="id-ID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of-</a:t>
            </a:r>
            <a:r>
              <a:rPr lang="id-ID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Year-</a:t>
            </a:r>
            <a:r>
              <a:rPr lang="id-ID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Digit </a:t>
            </a:r>
            <a:r>
              <a:rPr lang="id-ID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(SOYD)</a:t>
            </a:r>
            <a:endParaRPr lang="id-ID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59" y="1844824"/>
            <a:ext cx="8000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id-ID" sz="2800" dirty="0">
                <a:solidFill>
                  <a:srgbClr val="0070C0"/>
                </a:solidFill>
              </a:rPr>
              <a:t>Penurunan </a:t>
            </a:r>
            <a:r>
              <a:rPr lang="en-GB" altLang="id-ID" sz="2800" i="1" dirty="0">
                <a:solidFill>
                  <a:srgbClr val="0070C0"/>
                </a:solidFill>
              </a:rPr>
              <a:t>asset</a:t>
            </a:r>
            <a:r>
              <a:rPr lang="en-GB" altLang="id-ID" sz="2800" dirty="0">
                <a:solidFill>
                  <a:srgbClr val="0070C0"/>
                </a:solidFill>
              </a:rPr>
              <a:t> dibebankan lebih besar </a:t>
            </a:r>
            <a:r>
              <a:rPr lang="en-GB" altLang="id-ID" sz="2800" dirty="0">
                <a:solidFill>
                  <a:srgbClr val="FF0000"/>
                </a:solidFill>
              </a:rPr>
              <a:t>pada tahun-tahun awal </a:t>
            </a:r>
            <a:r>
              <a:rPr lang="en-GB" altLang="id-ID" sz="2800" dirty="0"/>
              <a:t>dan semakin kecil sampai tahun-tahun </a:t>
            </a:r>
            <a:r>
              <a:rPr lang="en-GB" altLang="id-ID" sz="2800" dirty="0" smtClean="0"/>
              <a:t>berikutnya</a:t>
            </a:r>
            <a:r>
              <a:rPr lang="id-ID" altLang="id-ID" sz="2800" dirty="0" smtClean="0"/>
              <a:t>.</a:t>
            </a:r>
            <a:endParaRPr lang="id-I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49439" y="4682753"/>
            <a:ext cx="139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i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Depresiasi</a:t>
            </a:r>
            <a:endParaRPr lang="id-ID" sz="2400" i="1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68275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i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Nilai  buku</a:t>
            </a:r>
            <a:endParaRPr lang="id-ID" sz="2400" i="1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3229819"/>
            <a:ext cx="7891629" cy="1231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altLang="id-ID" sz="2800" dirty="0" smtClean="0">
                <a:solidFill>
                  <a:srgbClr val="7030A0"/>
                </a:solidFill>
              </a:rPr>
              <a:t>Pembayaran tidak sama tiap tahunnya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altLang="id-ID" sz="2800" dirty="0" smtClean="0">
                <a:solidFill>
                  <a:srgbClr val="C00000"/>
                </a:solidFill>
              </a:rPr>
              <a:t>Didasarkan bobot digit tahun pemakaian</a:t>
            </a:r>
            <a:endParaRPr lang="id-ID" altLang="id-ID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5200718"/>
                <a:ext cx="2808312" cy="61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id-ID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d-ID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−(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𝑆𝑂𝑌𝐷</m:t>
                          </m:r>
                        </m:den>
                      </m:f>
                      <m:r>
                        <a:rPr lang="id-ID" b="0" i="1" smtClean="0">
                          <a:latin typeface="Cambria Math"/>
                        </a:rPr>
                        <m:t> (</m:t>
                      </m:r>
                      <m:r>
                        <a:rPr lang="id-ID" b="0" i="1" smtClean="0">
                          <a:latin typeface="Cambria Math"/>
                        </a:rPr>
                        <m:t>𝑃</m:t>
                      </m:r>
                      <m:r>
                        <a:rPr lang="id-ID" b="0" i="1" smtClean="0">
                          <a:latin typeface="Cambria Math"/>
                        </a:rPr>
                        <m:t>−</m:t>
                      </m:r>
                      <m:r>
                        <a:rPr lang="id-ID" b="0" i="1" smtClean="0">
                          <a:latin typeface="Cambria Math"/>
                        </a:rPr>
                        <m:t>𝑆</m:t>
                      </m:r>
                      <m:r>
                        <a:rPr lang="id-ID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00718"/>
                <a:ext cx="2808312" cy="6199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1915" y="5240882"/>
                <a:ext cx="3795526" cy="78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</a:rPr>
                        <m:t>𝐵𝑉𝑡</m:t>
                      </m:r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r>
                        <a:rPr lang="id-ID" b="0" i="1" smtClean="0">
                          <a:latin typeface="Cambria Math"/>
                        </a:rPr>
                        <m:t>𝑃</m:t>
                      </m:r>
                      <m:r>
                        <a:rPr lang="id-ID" b="0" i="1" smtClean="0"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id-ID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d-ID" b="0" i="1" smtClean="0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id-ID" b="0" i="1" smtClean="0">
                                  <a:latin typeface="Cambria Math"/>
                                </a:rPr>
                                <m:t>+0,5</m:t>
                              </m:r>
                            </m:e>
                          </m:d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𝑆𝑂𝑌𝐷</m:t>
                          </m:r>
                        </m:den>
                      </m:f>
                      <m:r>
                        <a:rPr lang="id-ID" b="0" i="1" smtClean="0">
                          <a:latin typeface="Cambria Math"/>
                        </a:rPr>
                        <m:t> (</m:t>
                      </m:r>
                      <m:r>
                        <a:rPr lang="id-ID" b="0" i="1" smtClean="0">
                          <a:latin typeface="Cambria Math"/>
                        </a:rPr>
                        <m:t>𝑃</m:t>
                      </m:r>
                      <m:r>
                        <a:rPr lang="id-ID" b="0" i="1" smtClean="0">
                          <a:latin typeface="Cambria Math"/>
                        </a:rPr>
                        <m:t>−</m:t>
                      </m:r>
                      <m:r>
                        <a:rPr lang="id-ID" b="0" i="1" smtClean="0">
                          <a:latin typeface="Cambria Math"/>
                        </a:rPr>
                        <m:t>𝑆</m:t>
                      </m:r>
                      <m:r>
                        <a:rPr lang="id-ID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15" y="5240882"/>
                <a:ext cx="3795526" cy="7804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3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1124744"/>
            <a:ext cx="7427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</a:pPr>
            <a:r>
              <a:rPr lang="id-ID" altLang="id-ID" sz="4000" b="1" dirty="0" smtClean="0">
                <a:solidFill>
                  <a:srgbClr val="0070C0"/>
                </a:solidFill>
              </a:rPr>
              <a:t>Perhitungan </a:t>
            </a:r>
            <a:r>
              <a:rPr lang="id-ID" altLang="id-ID" sz="4000" b="1" dirty="0" smtClean="0">
                <a:solidFill>
                  <a:srgbClr val="C00000"/>
                </a:solidFill>
              </a:rPr>
              <a:t>Jumlah Digit  Tahun</a:t>
            </a:r>
            <a:r>
              <a:rPr lang="id-ID" altLang="id-ID" sz="4000" dirty="0" smtClean="0">
                <a:solidFill>
                  <a:srgbClr val="C00000"/>
                </a:solidFill>
              </a:rPr>
              <a:t>:  </a:t>
            </a:r>
            <a:endParaRPr lang="id-ID" altLang="id-ID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1832630"/>
                <a:ext cx="2488245" cy="8712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</a:rPr>
                        <m:t>𝑆𝑂𝑌𝐷</m:t>
                      </m:r>
                      <m:r>
                        <a:rPr lang="id-ID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d-ID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id-ID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id-ID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id-ID" b="0" i="1" smtClean="0">
                                  <a:latin typeface="Cambria Math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id-ID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32630"/>
                <a:ext cx="2488245" cy="8712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11560" y="3870747"/>
            <a:ext cx="817582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3" tIns="40631" rIns="81263" bIns="40631" anchor="ctr"/>
          <a:lstStyle>
            <a:lvl1pPr marL="1071563" indent="-1071563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10715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10715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10715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4000" b="1" dirty="0">
                <a:solidFill>
                  <a:srgbClr val="0070C0"/>
                </a:solidFill>
                <a:latin typeface="+mj-lt"/>
              </a:rPr>
              <a:t>Contoh  </a:t>
            </a:r>
            <a:r>
              <a:rPr lang="id-ID" altLang="id-ID" sz="4000" b="1" dirty="0" smtClean="0">
                <a:solidFill>
                  <a:srgbClr val="0070C0"/>
                </a:solidFill>
                <a:latin typeface="+mj-lt"/>
              </a:rPr>
              <a:t>03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: 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Mendasarkan pada contoh 01, hitung nilai penyusutan dengan metode SOYD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id-ID" altLang="id-ID" sz="2400" baseline="-25000" dirty="0">
              <a:solidFill>
                <a:schemeClr val="tx1"/>
              </a:solidFill>
              <a:latin typeface="+mj-lt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id-ID" altLang="id-ID" sz="2400" baseline="-250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id-ID" altLang="id-ID" sz="2400" baseline="-25000" dirty="0">
              <a:solidFill>
                <a:schemeClr val="tx1"/>
              </a:solidFill>
              <a:latin typeface="+mj-lt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id-ID" altLang="id-ID" sz="2400" baseline="-250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id-ID" altLang="id-ID" sz="2400" baseline="-25000" dirty="0">
              <a:solidFill>
                <a:schemeClr val="tx1"/>
              </a:solidFill>
              <a:latin typeface="+mj-lt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Bisa juga dengan hitungan :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d-ID" altLang="id-ID" sz="2400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 = 5 + 4 + 3 + 2 + 1  = 15</a:t>
            </a:r>
            <a:endParaRPr lang="ru-RU" altLang="id-ID" sz="24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4293096"/>
                <a:ext cx="2954655" cy="87498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</a:rPr>
                        <m:t>𝑆𝑂𝑌𝐷</m:t>
                      </m:r>
                      <m:r>
                        <a:rPr lang="id-ID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d-ID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id-ID" b="0" i="1" smtClean="0">
                              <a:latin typeface="Cambria Math"/>
                            </a:rPr>
                            <m:t>5</m:t>
                          </m:r>
                        </m:sup>
                        <m:e>
                          <m:f>
                            <m:f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0" i="1" smtClean="0">
                                  <a:latin typeface="Cambria Math"/>
                                </a:rPr>
                                <m:t>5(5+1)</m:t>
                              </m:r>
                            </m:num>
                            <m:den>
                              <m:r>
                                <a:rPr lang="id-ID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id-ID" b="0" i="1" smtClean="0">
                              <a:latin typeface="Cambria Math"/>
                            </a:rPr>
                            <m:t>=15</m:t>
                          </m:r>
                        </m:e>
                      </m:nary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93096"/>
                <a:ext cx="2954655" cy="8749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24744"/>
            <a:ext cx="3571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olidFill>
                  <a:srgbClr val="C00000"/>
                </a:solidFill>
              </a:rPr>
              <a:t>Penyusutan tahun </a:t>
            </a: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1628800"/>
                <a:ext cx="2979855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id-ID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id-ID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900−70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=277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628800"/>
                <a:ext cx="2979855" cy="618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7584" y="2348880"/>
            <a:ext cx="32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olidFill>
                  <a:srgbClr val="C00000"/>
                </a:solidFill>
              </a:rPr>
              <a:t>Penyusutan tahun </a:t>
            </a: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kedua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7584" y="2852936"/>
                <a:ext cx="2979855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id-ID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id-ID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900−70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=221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52936"/>
                <a:ext cx="2979855" cy="6117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11846"/>
              </p:ext>
            </p:extLst>
          </p:nvPr>
        </p:nvGraphicFramePr>
        <p:xfrm>
          <a:off x="3563888" y="2522594"/>
          <a:ext cx="5710237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VISIO" r:id="rId5" imgW="5708904" imgH="4323588" progId="Visio.Drawing.6">
                  <p:embed/>
                </p:oleObj>
              </mc:Choice>
              <mc:Fallback>
                <p:oleObj name="VISIO" r:id="rId5" imgW="5708904" imgH="4323588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522594"/>
                        <a:ext cx="5710237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3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62689" y="885834"/>
            <a:ext cx="794972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 cap="sq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Declining </a:t>
            </a: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id-ID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Balance</a:t>
            </a:r>
            <a:endParaRPr lang="id-ID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59" y="1844824"/>
            <a:ext cx="8000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id-ID" sz="2800" dirty="0">
                <a:solidFill>
                  <a:srgbClr val="C00000"/>
                </a:solidFill>
              </a:rPr>
              <a:t>Penurunan asset dibebankan lebih cepat pada tahun-tahun awal</a:t>
            </a:r>
            <a:r>
              <a:rPr lang="en-GB" altLang="id-ID" sz="2800" dirty="0">
                <a:solidFill>
                  <a:srgbClr val="0070C0"/>
                </a:solidFill>
              </a:rPr>
              <a:t> dan </a:t>
            </a:r>
            <a:r>
              <a:rPr lang="en-GB" altLang="id-ID" sz="2800" dirty="0">
                <a:solidFill>
                  <a:srgbClr val="00B050"/>
                </a:solidFill>
              </a:rPr>
              <a:t>secara progresif menurun pada tahun-tahun </a:t>
            </a:r>
            <a:r>
              <a:rPr lang="en-GB" altLang="id-ID" sz="2800" dirty="0" smtClean="0">
                <a:solidFill>
                  <a:srgbClr val="00B050"/>
                </a:solidFill>
              </a:rPr>
              <a:t>selanjutnya</a:t>
            </a:r>
            <a:r>
              <a:rPr lang="id-ID" altLang="id-ID" sz="2800" dirty="0" smtClean="0">
                <a:solidFill>
                  <a:srgbClr val="00B050"/>
                </a:solidFill>
              </a:rPr>
              <a:t>.</a:t>
            </a:r>
            <a:endParaRPr lang="en-GB" altLang="id-ID" sz="2800" dirty="0">
              <a:solidFill>
                <a:srgbClr val="00B05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62689" y="3381273"/>
            <a:ext cx="7949719" cy="1604962"/>
            <a:chOff x="0" y="1599"/>
            <a:chExt cx="5760" cy="101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829" y="1641"/>
              <a:ext cx="2332" cy="9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75" y="1636"/>
              <a:ext cx="2077" cy="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1599"/>
              <a:ext cx="576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1989"/>
              <a:ext cx="576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/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606" y="1796"/>
            <a:ext cx="1836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2" name="Equation" r:id="rId3" imgW="1320227" imgH="545863" progId="Equation.3">
                    <p:embed/>
                  </p:oleObj>
                </mc:Choice>
                <mc:Fallback>
                  <p:oleObj name="Equation" r:id="rId3" imgW="1320227" imgH="54586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" y="1796"/>
                          <a:ext cx="1836" cy="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1995"/>
              <a:ext cx="576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/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2990" y="1761"/>
            <a:ext cx="1954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3" name="Equation" r:id="rId5" imgW="1384300" imgH="520700" progId="Equation.3">
                    <p:embed/>
                  </p:oleObj>
                </mc:Choice>
                <mc:Fallback>
                  <p:oleObj name="Equation" r:id="rId5" imgW="1384300" imgH="520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" y="1761"/>
                          <a:ext cx="1954" cy="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58491"/>
              </p:ext>
            </p:extLst>
          </p:nvPr>
        </p:nvGraphicFramePr>
        <p:xfrm>
          <a:off x="4602735" y="5157192"/>
          <a:ext cx="17176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7" imgW="723600" imgH="571320" progId="Equation.3">
                  <p:embed/>
                </p:oleObj>
              </mc:Choice>
              <mc:Fallback>
                <p:oleObj name="Equation" r:id="rId7" imgW="7236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735" y="5157192"/>
                        <a:ext cx="171767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76721" y="5714092"/>
            <a:ext cx="126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rgbClr val="C00000"/>
                </a:solidFill>
              </a:rPr>
              <a:t>dengan</a:t>
            </a:r>
            <a:endParaRPr lang="id-ID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30262" y="1412776"/>
            <a:ext cx="7426325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id-ID" sz="3200" dirty="0" smtClean="0"/>
              <a:t>Misal</a:t>
            </a:r>
          </a:p>
          <a:p>
            <a:pPr lvl="1"/>
            <a:endParaRPr lang="en-US" altLang="id-ID" sz="3200" dirty="0" smtClean="0"/>
          </a:p>
          <a:p>
            <a:pPr lvl="1"/>
            <a:r>
              <a:rPr lang="en-US" altLang="id-ID" sz="3200" dirty="0" smtClean="0"/>
              <a:t>maka      </a:t>
            </a:r>
            <a:r>
              <a:rPr lang="id-ID" altLang="id-ID" sz="3200" dirty="0" smtClean="0"/>
              <a:t>(</a:t>
            </a:r>
            <a:r>
              <a:rPr lang="en-US" altLang="id-ID" sz="3200" i="1" dirty="0" smtClean="0"/>
              <a:t>k </a:t>
            </a:r>
            <a:r>
              <a:rPr lang="en-US" altLang="id-ID" sz="3200" dirty="0" smtClean="0"/>
              <a:t>= 1, 1.25, 1.5, dan 2)</a:t>
            </a:r>
            <a:r>
              <a:rPr lang="en-GB" altLang="id-ID" sz="3200" dirty="0" smtClean="0"/>
              <a:t> </a:t>
            </a:r>
          </a:p>
          <a:p>
            <a:pPr lvl="1"/>
            <a:endParaRPr lang="en-GB" altLang="id-ID" sz="3200" dirty="0" smtClean="0"/>
          </a:p>
          <a:p>
            <a:pPr lvl="1"/>
            <a:r>
              <a:rPr lang="en-GB" altLang="id-ID" sz="3200" dirty="0" smtClean="0"/>
              <a:t>Jika </a:t>
            </a:r>
            <a:r>
              <a:rPr lang="en-GB" altLang="id-ID" sz="3200" i="1" dirty="0" smtClean="0"/>
              <a:t>k </a:t>
            </a:r>
            <a:r>
              <a:rPr lang="en-GB" altLang="id-ID" sz="3200" dirty="0" smtClean="0"/>
              <a:t>= 2 maka disebut </a:t>
            </a:r>
            <a:r>
              <a:rPr lang="en-GB" altLang="id-ID" sz="3200" b="1" i="1" dirty="0" smtClean="0">
                <a:solidFill>
                  <a:srgbClr val="C00000"/>
                </a:solidFill>
              </a:rPr>
              <a:t>Double Declining Balance</a:t>
            </a:r>
            <a:endParaRPr lang="en-US" altLang="id-ID" sz="3200" b="1" i="1" dirty="0" smtClean="0">
              <a:solidFill>
                <a:srgbClr val="C00000"/>
              </a:solidFill>
            </a:endParaRPr>
          </a:p>
          <a:p>
            <a:endParaRPr lang="en-US" altLang="id-ID" noProof="1" smtClean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68093605"/>
              </p:ext>
            </p:extLst>
          </p:nvPr>
        </p:nvGraphicFramePr>
        <p:xfrm>
          <a:off x="3131840" y="1196752"/>
          <a:ext cx="1246821" cy="101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457002" imgH="444307" progId="Equation.3">
                  <p:embed/>
                </p:oleObj>
              </mc:Choice>
              <mc:Fallback>
                <p:oleObj name="Equation" r:id="rId3" imgW="457002" imgH="444307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196752"/>
                        <a:ext cx="1246821" cy="1017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4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 txBox="1">
                <a:spLocks noChangeArrowheads="1"/>
              </p:cNvSpPr>
              <p:nvPr/>
            </p:nvSpPr>
            <p:spPr>
              <a:xfrm>
                <a:off x="830263" y="836712"/>
                <a:ext cx="7340600" cy="495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id-ID" sz="4000" b="1" dirty="0" smtClean="0">
                    <a:solidFill>
                      <a:srgbClr val="0070C0"/>
                    </a:solidFill>
                    <a:latin typeface="Agatha Needs Flesh" panose="02000000000000000000" pitchFamily="2" charset="0"/>
                  </a:rPr>
                  <a:t>Contoh  0</a:t>
                </a:r>
                <a:r>
                  <a:rPr lang="id-ID" altLang="id-ID" sz="4000" b="1" dirty="0" smtClean="0">
                    <a:solidFill>
                      <a:srgbClr val="0070C0"/>
                    </a:solidFill>
                    <a:latin typeface="Agatha Needs Flesh" panose="02000000000000000000" pitchFamily="2" charset="0"/>
                  </a:rPr>
                  <a:t>4</a:t>
                </a:r>
                <a:r>
                  <a:rPr lang="en-US" altLang="id-ID" sz="4000" dirty="0" smtClean="0">
                    <a:solidFill>
                      <a:srgbClr val="00B0F0"/>
                    </a:solidFill>
                    <a:latin typeface="Agatha Needs Flesh" panose="02000000000000000000" pitchFamily="2" charset="0"/>
                  </a:rPr>
                  <a:t> </a:t>
                </a:r>
                <a:endParaRPr lang="id-ID" altLang="id-ID" sz="4000" dirty="0" smtClean="0">
                  <a:solidFill>
                    <a:srgbClr val="00B0F0"/>
                  </a:solidFill>
                  <a:latin typeface="Agatha Needs Fle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id-ID" altLang="id-ID" sz="2800" dirty="0" err="1"/>
                  <a:t>S</a:t>
                </a:r>
                <a:r>
                  <a:rPr lang="en-US" altLang="id-ID" sz="2800" dirty="0" smtClean="0"/>
                  <a:t>eperti </a:t>
                </a:r>
                <a:r>
                  <a:rPr lang="id-ID" altLang="id-ID" sz="2800" dirty="0" smtClean="0"/>
                  <a:t>situasi </a:t>
                </a:r>
                <a:r>
                  <a:rPr lang="en-US" altLang="id-ID" sz="2800" dirty="0" smtClean="0"/>
                  <a:t>contoh </a:t>
                </a:r>
                <a:r>
                  <a:rPr lang="id-ID" altLang="id-ID" sz="2800" dirty="0" smtClean="0"/>
                  <a:t> 01 </a:t>
                </a:r>
                <a:r>
                  <a:rPr lang="en-US" altLang="id-ID" sz="2800" dirty="0" smtClean="0"/>
                  <a:t>di atas dengan </a:t>
                </a:r>
                <a:r>
                  <a:rPr lang="en-US" altLang="id-ID" sz="2800" i="1" dirty="0" smtClean="0"/>
                  <a:t>k</a:t>
                </a:r>
                <a:r>
                  <a:rPr lang="en-US" altLang="id-ID" sz="2800" dirty="0" smtClean="0"/>
                  <a:t> = 2</a:t>
                </a:r>
                <a:r>
                  <a:rPr lang="id-ID" altLang="id-ID" sz="2800" dirty="0" smtClean="0"/>
                  <a:t>, hitung penyusutan dengan metode DDB</a:t>
                </a:r>
              </a:p>
              <a:p>
                <a:pPr marL="0" indent="0">
                  <a:buNone/>
                </a:pPr>
                <a:endParaRPr lang="id-ID" altLang="id-ID" sz="1200" dirty="0"/>
              </a:p>
              <a:p>
                <a:pPr marL="0" indent="0">
                  <a:buNone/>
                </a:pPr>
                <a:r>
                  <a:rPr lang="en-US" altLang="id-ID" sz="2400" b="1" dirty="0" smtClean="0">
                    <a:solidFill>
                      <a:srgbClr val="C00000"/>
                    </a:solidFill>
                  </a:rPr>
                  <a:t>Depresiasi DDB =</a:t>
                </a:r>
                <a:r>
                  <a:rPr lang="id-ID" altLang="id-ID" sz="24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altLang="id-ID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altLang="id-ID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id-ID" altLang="id-ID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den>
                    </m:f>
                    <m:r>
                      <a:rPr lang="id-ID" altLang="id-ID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(</m:t>
                    </m:r>
                    <m:r>
                      <a:rPr lang="id-ID" altLang="id-ID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𝑩𝒐𝒐𝒌</m:t>
                    </m:r>
                    <m:r>
                      <a:rPr lang="id-ID" altLang="id-ID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id-ID" altLang="id-ID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𝑽𝒂𝒍𝒖𝒆</m:t>
                    </m:r>
                    <m:r>
                      <a:rPr lang="id-ID" altLang="id-ID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id-ID" sz="2400" b="1" dirty="0" smtClean="0">
                  <a:solidFill>
                    <a:srgbClr val="C00000"/>
                  </a:solidFill>
                </a:endParaRPr>
              </a:p>
              <a:p>
                <a:endParaRPr lang="en-US" altLang="id-ID" sz="1800" noProof="1" smtClean="0"/>
              </a:p>
            </p:txBody>
          </p:sp>
        </mc:Choice>
        <mc:Fallback xmlns="">
          <p:sp>
            <p:nvSpPr>
              <p:cNvPr id="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63" y="836712"/>
                <a:ext cx="7340600" cy="4953000"/>
              </a:xfrm>
              <a:prstGeom prst="rect">
                <a:avLst/>
              </a:prstGeom>
              <a:blipFill rotWithShape="1">
                <a:blip r:embed="rId3"/>
                <a:stretch>
                  <a:fillRect l="-2907" t="-221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390995"/>
              </p:ext>
            </p:extLst>
          </p:nvPr>
        </p:nvGraphicFramePr>
        <p:xfrm>
          <a:off x="971600" y="4090644"/>
          <a:ext cx="6415088" cy="2377440"/>
        </p:xfrm>
        <a:graphic>
          <a:graphicData uri="http://schemas.openxmlformats.org/drawingml/2006/table">
            <a:tbl>
              <a:tblPr/>
              <a:tblGrid>
                <a:gridCol w="2166938"/>
                <a:gridCol w="584200"/>
                <a:gridCol w="2500312"/>
                <a:gridCol w="1163638"/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Tahun pertama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0.4 (900-0)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=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Tahun kedua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0.4 (900-360)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=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 216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Tahun ketiga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0.4 (900-576)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= 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130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Tahun keempat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0.4 (900-706)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=  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  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 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Tahun kelima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0.4 (900-784)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=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   46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830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40748236"/>
              </p:ext>
            </p:extLst>
          </p:nvPr>
        </p:nvGraphicFramePr>
        <p:xfrm>
          <a:off x="2858556" y="3261392"/>
          <a:ext cx="48164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4" imgW="2323800" imgH="393480" progId="Equation.3">
                  <p:embed/>
                </p:oleObj>
              </mc:Choice>
              <mc:Fallback>
                <p:oleObj name="Equation" r:id="rId4" imgW="2323800" imgH="39348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556" y="3261392"/>
                        <a:ext cx="48164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5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5596" y="1219262"/>
            <a:ext cx="6984776" cy="5279847"/>
            <a:chOff x="935596" y="1219262"/>
            <a:chExt cx="6984776" cy="5279847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784302"/>
                </p:ext>
              </p:extLst>
            </p:nvPr>
          </p:nvGraphicFramePr>
          <p:xfrm>
            <a:off x="935596" y="1219262"/>
            <a:ext cx="6984776" cy="5279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VISIO" r:id="rId4" imgW="5708904" imgH="4323588" progId="Visio.Drawing.6">
                    <p:embed/>
                  </p:oleObj>
                </mc:Choice>
                <mc:Fallback>
                  <p:oleObj name="VISIO" r:id="rId4" imgW="5708904" imgH="4323588" progId="Visio.Drawing.6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596" y="1219262"/>
                          <a:ext cx="6984776" cy="5279847"/>
                        </a:xfrm>
                        <a:prstGeom prst="rect">
                          <a:avLst/>
                        </a:prstGeom>
                        <a:solidFill>
                          <a:srgbClr val="E3E3FF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3002572" y="2123564"/>
              <a:ext cx="72008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360</a:t>
              </a:r>
              <a:endParaRPr lang="id-ID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07904" y="2996952"/>
              <a:ext cx="72008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216</a:t>
              </a:r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1228" y="3674520"/>
              <a:ext cx="72008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130</a:t>
              </a:r>
              <a:endParaRPr lang="id-ID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4048" y="4206340"/>
              <a:ext cx="72008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78</a:t>
              </a:r>
              <a:endParaRPr lang="id-ID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1388" y="4669616"/>
              <a:ext cx="51880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46</a:t>
              </a:r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5530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8450" y="1125265"/>
            <a:ext cx="329723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429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id-ID" sz="2000" dirty="0"/>
              <a:t>P  = $10,000</a:t>
            </a:r>
          </a:p>
          <a:p>
            <a:pPr lvl="1" eaLnBrk="1" hangingPunct="1">
              <a:spcBef>
                <a:spcPct val="1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id-ID" sz="2000" dirty="0"/>
              <a:t>N  =  5 years</a:t>
            </a:r>
          </a:p>
          <a:p>
            <a:pPr lvl="1" eaLnBrk="1" hangingPunct="1">
              <a:spcBef>
                <a:spcPct val="1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id-ID" sz="2000" dirty="0"/>
              <a:t>S  = $2,000</a:t>
            </a:r>
          </a:p>
          <a:p>
            <a:pPr lvl="1" eaLnBrk="1" hangingPunct="1">
              <a:spcBef>
                <a:spcPct val="1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id-ID" sz="2000" dirty="0"/>
              <a:t>Method  = DB with k=2</a:t>
            </a:r>
            <a:endParaRPr lang="en-US" altLang="id-ID" sz="3600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lum bright="-4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09" y="3420893"/>
            <a:ext cx="4727012" cy="303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80917"/>
            <a:ext cx="4942532" cy="23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8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62689" y="885834"/>
            <a:ext cx="794972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 cap="sq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Sinking</a:t>
            </a: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Fund</a:t>
            </a:r>
            <a:endParaRPr lang="id-ID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870769"/>
            <a:ext cx="7843837" cy="18462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None/>
            </a:pPr>
            <a:r>
              <a:rPr lang="id-ID" altLang="id-ID" sz="2800" dirty="0" smtClean="0">
                <a:solidFill>
                  <a:srgbClr val="C00000"/>
                </a:solidFill>
              </a:rPr>
              <a:t>Penurunan asset semakin cepat dari tahun ke tahun berikutnya</a:t>
            </a:r>
            <a:r>
              <a:rPr lang="id-ID" altLang="id-ID" sz="2800" dirty="0" smtClean="0"/>
              <a:t>  atau </a:t>
            </a:r>
            <a:r>
              <a:rPr lang="id-ID" altLang="id-ID" sz="2800" dirty="0" smtClean="0">
                <a:solidFill>
                  <a:srgbClr val="0070C0"/>
                </a:solidFill>
              </a:rPr>
              <a:t>besarnya depresiasi akan lebih kecil pada tahun-tahun awal periode depresiasi</a:t>
            </a:r>
            <a:r>
              <a:rPr lang="id-ID" altLang="id-ID" sz="2800" dirty="0" smtClean="0"/>
              <a:t> (menyertakan konsep </a:t>
            </a:r>
            <a:r>
              <a:rPr lang="id-ID" altLang="id-ID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value of money</a:t>
            </a:r>
            <a:r>
              <a:rPr lang="id-ID" altLang="id-ID" sz="2800" dirty="0" smtClean="0"/>
              <a:t>)</a:t>
            </a:r>
          </a:p>
          <a:p>
            <a:pPr algn="just"/>
            <a:endParaRPr lang="id-ID" altLang="id-ID" sz="2800" dirty="0" smtClean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899592" y="3573016"/>
            <a:ext cx="6457950" cy="2627313"/>
            <a:chOff x="686" y="2112"/>
            <a:chExt cx="4068" cy="165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86" y="2112"/>
              <a:ext cx="4068" cy="16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/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914" y="2203"/>
            <a:ext cx="3556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8" name="Equation" r:id="rId3" imgW="2374900" imgH="241300" progId="Equation.3">
                    <p:embed/>
                  </p:oleObj>
                </mc:Choice>
                <mc:Fallback>
                  <p:oleObj name="Equation" r:id="rId3" imgW="2374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2203"/>
                          <a:ext cx="3556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789" y="2811"/>
            <a:ext cx="3662" cy="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9" name="Equation" r:id="rId5" imgW="2527300" imgH="520700" progId="Equation.3">
                    <p:embed/>
                  </p:oleObj>
                </mc:Choice>
                <mc:Fallback>
                  <p:oleObj name="Equation" r:id="rId5" imgW="2527300" imgH="520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" y="2811"/>
                          <a:ext cx="3662" cy="7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069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683568" y="908720"/>
            <a:ext cx="794972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 cap="sq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Depresiasi</a:t>
            </a:r>
            <a:endParaRPr lang="id-ID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1935" y="1930400"/>
            <a:ext cx="7951353" cy="4162896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altLang="id-ID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Depresiasi </a:t>
            </a:r>
            <a:r>
              <a:rPr lang="id-ID" altLang="id-ID" sz="2800" dirty="0"/>
              <a:t>d</a:t>
            </a:r>
            <a:r>
              <a:rPr lang="id-ID" altLang="id-ID" sz="2800" dirty="0" smtClean="0"/>
              <a:t>idefinisikan sebagai </a:t>
            </a:r>
            <a:r>
              <a:rPr lang="id-ID" altLang="id-ID" sz="2800" dirty="0" smtClean="0">
                <a:solidFill>
                  <a:srgbClr val="0070C0"/>
                </a:solidFill>
              </a:rPr>
              <a:t>penurunan nilai dari suatu asset fisik</a:t>
            </a:r>
            <a:r>
              <a:rPr lang="id-ID" altLang="id-ID" sz="2800" dirty="0" smtClean="0"/>
              <a:t> (mesin, kendaraan, bangunan, dsb kecuali tanah dan </a:t>
            </a:r>
            <a:r>
              <a:rPr lang="id-ID" altLang="id-ID" sz="2800" i="1" dirty="0" smtClean="0"/>
              <a:t>collectible items</a:t>
            </a:r>
            <a:r>
              <a:rPr lang="id-ID" altLang="id-ID" sz="2800" dirty="0" smtClean="0"/>
              <a:t>) </a:t>
            </a:r>
            <a:r>
              <a:rPr lang="id-ID" altLang="id-ID" sz="2800" dirty="0" smtClean="0">
                <a:solidFill>
                  <a:srgbClr val="0070C0"/>
                </a:solidFill>
              </a:rPr>
              <a:t>karena waktu dan pemakaian.</a:t>
            </a:r>
          </a:p>
          <a:p>
            <a:pPr marL="0" indent="0" algn="just">
              <a:buNone/>
            </a:pPr>
            <a:endParaRPr lang="id-ID" altLang="id-ID" sz="1000" dirty="0" smtClean="0"/>
          </a:p>
          <a:p>
            <a:pPr marL="0" indent="0" algn="just">
              <a:buNone/>
            </a:pPr>
            <a:r>
              <a:rPr lang="id-ID" altLang="id-ID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Depresiasi</a:t>
            </a:r>
            <a:r>
              <a:rPr lang="id-ID" altLang="id-ID" sz="2800" dirty="0" smtClean="0"/>
              <a:t> dapat </a:t>
            </a:r>
            <a:r>
              <a:rPr lang="id-ID" altLang="id-ID" sz="2800" dirty="0" smtClean="0">
                <a:solidFill>
                  <a:srgbClr val="0070C0"/>
                </a:solidFill>
              </a:rPr>
              <a:t>diklasifikasikan menjadi 3 jenis</a:t>
            </a:r>
            <a:r>
              <a:rPr lang="id-ID" altLang="id-ID" sz="2800" dirty="0" smtClean="0"/>
              <a:t>: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LcPeriod"/>
            </a:pPr>
            <a:r>
              <a:rPr lang="id-ID" altLang="id-ID" sz="2800" dirty="0"/>
              <a:t>Depresiasi </a:t>
            </a:r>
            <a:r>
              <a:rPr lang="id-ID" altLang="id-ID" sz="2800" dirty="0" smtClean="0"/>
              <a:t>fisik (</a:t>
            </a:r>
            <a:r>
              <a:rPr lang="id-ID" altLang="id-ID" sz="2800" i="1" dirty="0"/>
              <a:t>Deterioration</a:t>
            </a:r>
            <a:r>
              <a:rPr lang="id-ID" altLang="id-ID" sz="2800" dirty="0"/>
              <a:t>)</a:t>
            </a:r>
            <a:endParaRPr lang="id-ID" altLang="id-ID" sz="2800" dirty="0" smtClean="0"/>
          </a:p>
          <a:p>
            <a:pPr marL="514350" indent="-514350" algn="just">
              <a:spcBef>
                <a:spcPts val="0"/>
              </a:spcBef>
              <a:buFont typeface="+mj-lt"/>
              <a:buAutoNum type="alphaLcPeriod"/>
            </a:pPr>
            <a:r>
              <a:rPr lang="id-ID" altLang="id-ID" sz="2800" dirty="0"/>
              <a:t>Depresiasi </a:t>
            </a:r>
            <a:r>
              <a:rPr lang="id-ID" altLang="id-ID" sz="2800" dirty="0" smtClean="0"/>
              <a:t>fungsional (</a:t>
            </a:r>
            <a:r>
              <a:rPr lang="id-ID" altLang="id-ID" sz="2800" i="1" dirty="0"/>
              <a:t>Obsolescence</a:t>
            </a:r>
            <a:r>
              <a:rPr lang="id-ID" altLang="id-ID" sz="2800" dirty="0"/>
              <a:t>)</a:t>
            </a:r>
            <a:endParaRPr lang="id-ID" altLang="id-ID" sz="2800" dirty="0" smtClean="0"/>
          </a:p>
          <a:p>
            <a:pPr marL="514350" indent="-514350" algn="just">
              <a:spcBef>
                <a:spcPts val="0"/>
              </a:spcBef>
              <a:buFont typeface="+mj-lt"/>
              <a:buAutoNum type="alphaLcPeriod"/>
            </a:pPr>
            <a:r>
              <a:rPr lang="id-ID" altLang="id-ID" sz="2800" i="1" dirty="0" smtClean="0"/>
              <a:t>Accidents</a:t>
            </a:r>
          </a:p>
          <a:p>
            <a:pPr algn="just"/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2775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7877175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d-ID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 Needs Flesh" panose="02000000000000000000" pitchFamily="2" charset="0"/>
              </a:rPr>
              <a:t>Contoh</a:t>
            </a:r>
            <a:r>
              <a:rPr lang="id-ID" altLang="id-ID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 Needs Flesh" panose="02000000000000000000" pitchFamily="2" charset="0"/>
              </a:rPr>
              <a:t> 05</a:t>
            </a:r>
            <a:r>
              <a:rPr lang="en-US" altLang="id-ID" sz="2800" dirty="0" smtClean="0"/>
              <a:t>: </a:t>
            </a:r>
            <a:endParaRPr lang="id-ID" altLang="id-ID" sz="2800" dirty="0" smtClean="0"/>
          </a:p>
          <a:p>
            <a:pPr marL="0" indent="0" algn="just">
              <a:buNone/>
            </a:pPr>
            <a:r>
              <a:rPr lang="id-ID" altLang="id-ID" sz="2800" dirty="0" smtClean="0">
                <a:solidFill>
                  <a:srgbClr val="0070C0"/>
                </a:solidFill>
              </a:rPr>
              <a:t>Soal </a:t>
            </a:r>
            <a:r>
              <a:rPr lang="en-US" altLang="id-ID" sz="2800" dirty="0" smtClean="0">
                <a:solidFill>
                  <a:srgbClr val="0070C0"/>
                </a:solidFill>
              </a:rPr>
              <a:t>seperti contoh </a:t>
            </a:r>
            <a:r>
              <a:rPr lang="id-ID" altLang="id-ID" sz="2800" dirty="0" smtClean="0">
                <a:solidFill>
                  <a:srgbClr val="0070C0"/>
                </a:solidFill>
              </a:rPr>
              <a:t> 01 </a:t>
            </a:r>
            <a:r>
              <a:rPr lang="en-US" altLang="id-ID" sz="2800" dirty="0" smtClean="0">
                <a:solidFill>
                  <a:srgbClr val="0070C0"/>
                </a:solidFill>
              </a:rPr>
              <a:t>sebelumnya</a:t>
            </a:r>
            <a:r>
              <a:rPr lang="id-ID" altLang="id-ID" sz="2800" dirty="0" smtClean="0">
                <a:solidFill>
                  <a:srgbClr val="0070C0"/>
                </a:solidFill>
              </a:rPr>
              <a:t>, hitung depresiasi yang terjadi dan nilai bukunya jika MARR 12% dengan metode depresiasi </a:t>
            </a:r>
            <a:r>
              <a:rPr lang="id-ID" altLang="id-ID" sz="2800" i="1" dirty="0" smtClean="0">
                <a:solidFill>
                  <a:srgbClr val="0070C0"/>
                </a:solidFill>
              </a:rPr>
              <a:t>sinking fund</a:t>
            </a:r>
            <a:endParaRPr lang="id-ID" altLang="id-ID" sz="2800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sv-SE" altLang="id-ID" sz="2800" dirty="0" smtClean="0"/>
              <a:t>Besarnya depresiasi tiap tahun bisa dihitung dengan terlebih dahulu mencari nilai depresiasi dasarnya yaitu, </a:t>
            </a:r>
            <a:endParaRPr lang="id-ID" altLang="id-ID" sz="2800" dirty="0" smtClean="0"/>
          </a:p>
          <a:p>
            <a:pPr marL="0" indent="0" algn="just">
              <a:buNone/>
            </a:pPr>
            <a:r>
              <a:rPr lang="id-ID" altLang="id-ID" sz="2800" i="1" dirty="0" smtClean="0"/>
              <a:t>A = (P - S) (A/F, i%, n)</a:t>
            </a:r>
          </a:p>
          <a:p>
            <a:pPr marL="0" indent="0" algn="just">
              <a:buNone/>
            </a:pPr>
            <a:r>
              <a:rPr lang="id-ID" altLang="id-ID" sz="2800" i="1" dirty="0"/>
              <a:t> </a:t>
            </a:r>
            <a:r>
              <a:rPr lang="id-ID" altLang="id-ID" sz="2800" i="1" dirty="0" smtClean="0"/>
              <a:t>   = (900-70) (A/F, 12%, 5)</a:t>
            </a:r>
          </a:p>
          <a:p>
            <a:pPr marL="0" indent="0" algn="just">
              <a:buNone/>
            </a:pPr>
            <a:r>
              <a:rPr lang="id-ID" altLang="id-ID" sz="2800" i="1" dirty="0"/>
              <a:t> </a:t>
            </a:r>
            <a:r>
              <a:rPr lang="id-ID" altLang="id-ID" sz="2800" i="1" dirty="0" smtClean="0"/>
              <a:t>   = 830 (0,1574)</a:t>
            </a:r>
          </a:p>
          <a:p>
            <a:pPr marL="0" indent="0" algn="just">
              <a:buNone/>
            </a:pPr>
            <a:r>
              <a:rPr lang="id-ID" altLang="id-ID" sz="2800" i="1" dirty="0"/>
              <a:t> </a:t>
            </a:r>
            <a:r>
              <a:rPr lang="id-ID" altLang="id-ID" sz="2800" i="1" dirty="0" smtClean="0"/>
              <a:t>   = 130,674</a:t>
            </a:r>
            <a:endParaRPr lang="en-US" altLang="id-ID" sz="2800" i="1" dirty="0" smtClean="0"/>
          </a:p>
          <a:p>
            <a:endParaRPr lang="en-US" altLang="id-ID" sz="1800" noProof="1" smtClean="0"/>
          </a:p>
        </p:txBody>
      </p:sp>
    </p:spTree>
    <p:extLst>
      <p:ext uri="{BB962C8B-B14F-4D97-AF65-F5344CB8AC3E}">
        <p14:creationId xmlns:p14="http://schemas.microsoft.com/office/powerpoint/2010/main" val="37930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55265" y="1140296"/>
            <a:ext cx="7877175" cy="3656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altLang="id-ID" sz="2800" dirty="0" smtClean="0"/>
              <a:t>Besarnya depresiasi t</a:t>
            </a:r>
            <a:r>
              <a:rPr lang="id-ID" altLang="id-ID" sz="2800" dirty="0" smtClean="0"/>
              <a:t>ahun pertama sama dengan nilai depresiasi linear, yaitu </a:t>
            </a:r>
            <a:r>
              <a:rPr lang="id-ID" altLang="id-ID" sz="2800" dirty="0" smtClean="0">
                <a:solidFill>
                  <a:srgbClr val="C00000"/>
                </a:solidFill>
              </a:rPr>
              <a:t>Rp 130,674 juta</a:t>
            </a:r>
            <a:r>
              <a:rPr lang="id-ID" altLang="id-ID" sz="2800" dirty="0" smtClean="0"/>
              <a:t>  atau bisa di hitung dgn persamaan:</a:t>
            </a:r>
          </a:p>
          <a:p>
            <a:pPr marL="0" indent="0" algn="just">
              <a:buNone/>
            </a:pPr>
            <a:r>
              <a:rPr lang="id-ID" altLang="id-ID" sz="2800" i="1" dirty="0" smtClean="0">
                <a:solidFill>
                  <a:srgbClr val="0070C0"/>
                </a:solidFill>
              </a:rPr>
              <a:t>Dt 	</a:t>
            </a:r>
            <a:r>
              <a:rPr lang="id-ID" altLang="id-ID" sz="2800" dirty="0" smtClean="0">
                <a:solidFill>
                  <a:srgbClr val="0070C0"/>
                </a:solidFill>
              </a:rPr>
              <a:t>=</a:t>
            </a:r>
            <a:r>
              <a:rPr lang="id-ID" altLang="id-ID" sz="2800" i="1" dirty="0" smtClean="0">
                <a:solidFill>
                  <a:srgbClr val="0070C0"/>
                </a:solidFill>
              </a:rPr>
              <a:t> (P – S) (A/F, i%, n)(F/P, i%, t-1)</a:t>
            </a:r>
          </a:p>
          <a:p>
            <a:pPr marL="0" indent="0" algn="just">
              <a:buNone/>
            </a:pPr>
            <a:r>
              <a:rPr lang="id-ID" altLang="id-ID" sz="2800" i="1" dirty="0" smtClean="0">
                <a:solidFill>
                  <a:srgbClr val="0070C0"/>
                </a:solidFill>
              </a:rPr>
              <a:t>D</a:t>
            </a:r>
            <a:r>
              <a:rPr lang="id-ID" altLang="id-ID" sz="2800" i="1" baseline="-25000" dirty="0" smtClean="0">
                <a:solidFill>
                  <a:srgbClr val="0070C0"/>
                </a:solidFill>
              </a:rPr>
              <a:t>1</a:t>
            </a:r>
            <a:r>
              <a:rPr lang="id-ID" altLang="id-ID" sz="2800" dirty="0">
                <a:solidFill>
                  <a:srgbClr val="0070C0"/>
                </a:solidFill>
              </a:rPr>
              <a:t>	</a:t>
            </a:r>
            <a:r>
              <a:rPr lang="id-ID" altLang="id-ID" sz="2800" dirty="0" smtClean="0">
                <a:solidFill>
                  <a:srgbClr val="0070C0"/>
                </a:solidFill>
              </a:rPr>
              <a:t>= (900 – 70) (A/F, 12%, 5) (F/P, 12%, 0)</a:t>
            </a:r>
          </a:p>
          <a:p>
            <a:pPr marL="0" indent="0" algn="just">
              <a:buNone/>
            </a:pPr>
            <a:r>
              <a:rPr lang="id-ID" altLang="id-ID" sz="2800" dirty="0">
                <a:solidFill>
                  <a:srgbClr val="0070C0"/>
                </a:solidFill>
              </a:rPr>
              <a:t>	</a:t>
            </a:r>
            <a:r>
              <a:rPr lang="id-ID" altLang="id-ID" sz="2800" dirty="0" smtClean="0">
                <a:solidFill>
                  <a:srgbClr val="0070C0"/>
                </a:solidFill>
              </a:rPr>
              <a:t>= 830 (0,1574)(1) </a:t>
            </a:r>
          </a:p>
          <a:p>
            <a:pPr marL="0" indent="0" algn="just">
              <a:buNone/>
            </a:pPr>
            <a:r>
              <a:rPr lang="id-ID" altLang="id-ID" sz="2800" dirty="0">
                <a:solidFill>
                  <a:srgbClr val="0070C0"/>
                </a:solidFill>
              </a:rPr>
              <a:t>	</a:t>
            </a:r>
            <a:r>
              <a:rPr lang="id-ID" altLang="id-ID" sz="2800" dirty="0" smtClean="0">
                <a:solidFill>
                  <a:srgbClr val="0070C0"/>
                </a:solidFill>
              </a:rPr>
              <a:t>= 130,674</a:t>
            </a:r>
          </a:p>
          <a:p>
            <a:pPr marL="0" indent="0" algn="just">
              <a:buNone/>
            </a:pPr>
            <a:endParaRPr lang="id-ID" altLang="id-ID" sz="5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sv-SE" altLang="id-ID" sz="2800" dirty="0" smtClean="0">
                <a:solidFill>
                  <a:srgbClr val="C00000"/>
                </a:solidFill>
              </a:rPr>
              <a:t>N</a:t>
            </a:r>
            <a:r>
              <a:rPr lang="id-ID" altLang="id-ID" sz="2800" dirty="0" smtClean="0">
                <a:solidFill>
                  <a:srgbClr val="C00000"/>
                </a:solidFill>
              </a:rPr>
              <a:t>ilai buku pada tahun pertama adalah nilai awal dikurangi depresiasi pada tahun pertama, yaitu  </a:t>
            </a:r>
            <a:r>
              <a:rPr lang="id-ID" altLang="id-ID" sz="2800" dirty="0" smtClean="0">
                <a:solidFill>
                  <a:srgbClr val="0070C0"/>
                </a:solidFill>
              </a:rPr>
              <a:t>Rp 900 juta – Rp 130,674 juta = Rp 769,358 juta</a:t>
            </a:r>
            <a:endParaRPr lang="id-ID" altLang="id-ID" sz="2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id-ID" alt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12284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908720"/>
            <a:ext cx="7877175" cy="3656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altLang="id-ID" sz="2800" dirty="0" smtClean="0"/>
              <a:t>atau bisa di hitung degan persamaan:</a:t>
            </a:r>
          </a:p>
          <a:p>
            <a:pPr marL="0" indent="0" algn="just">
              <a:buNone/>
            </a:pPr>
            <a:r>
              <a:rPr lang="id-ID" altLang="id-ID" sz="2800" i="1" dirty="0" smtClean="0">
                <a:solidFill>
                  <a:srgbClr val="0070C0"/>
                </a:solidFill>
              </a:rPr>
              <a:t>BV</a:t>
            </a:r>
            <a:r>
              <a:rPr lang="id-ID" altLang="id-ID" sz="2800" i="1" baseline="-25000" dirty="0" smtClean="0">
                <a:solidFill>
                  <a:srgbClr val="0070C0"/>
                </a:solidFill>
              </a:rPr>
              <a:t>1</a:t>
            </a:r>
            <a:r>
              <a:rPr lang="id-ID" altLang="id-ID" sz="2800" i="1" dirty="0" smtClean="0">
                <a:solidFill>
                  <a:srgbClr val="0070C0"/>
                </a:solidFill>
              </a:rPr>
              <a:t>	</a:t>
            </a:r>
            <a:r>
              <a:rPr lang="id-ID" altLang="id-ID" sz="2800" dirty="0" smtClean="0">
                <a:solidFill>
                  <a:srgbClr val="0070C0"/>
                </a:solidFill>
              </a:rPr>
              <a:t>=</a:t>
            </a:r>
            <a:r>
              <a:rPr lang="id-ID" altLang="id-ID" sz="2800" i="1" dirty="0" smtClean="0">
                <a:solidFill>
                  <a:srgbClr val="0070C0"/>
                </a:solidFill>
              </a:rPr>
              <a:t> P – A (F/A, i%, t)</a:t>
            </a:r>
          </a:p>
          <a:p>
            <a:pPr marL="0" indent="0" algn="just">
              <a:buNone/>
            </a:pPr>
            <a:r>
              <a:rPr lang="id-ID" altLang="id-ID" sz="2800" dirty="0">
                <a:solidFill>
                  <a:srgbClr val="0070C0"/>
                </a:solidFill>
              </a:rPr>
              <a:t>	</a:t>
            </a:r>
            <a:r>
              <a:rPr lang="id-ID" altLang="id-ID" sz="2800" dirty="0" smtClean="0">
                <a:solidFill>
                  <a:srgbClr val="0070C0"/>
                </a:solidFill>
              </a:rPr>
              <a:t>= (900 – 130,674) (F/A, 12%, 1)</a:t>
            </a:r>
          </a:p>
          <a:p>
            <a:pPr marL="0" indent="0" algn="just">
              <a:buNone/>
            </a:pPr>
            <a:r>
              <a:rPr lang="id-ID" altLang="id-ID" sz="2800" dirty="0">
                <a:solidFill>
                  <a:srgbClr val="0070C0"/>
                </a:solidFill>
              </a:rPr>
              <a:t>	</a:t>
            </a:r>
            <a:r>
              <a:rPr lang="id-ID" altLang="id-ID" sz="2800" dirty="0" smtClean="0">
                <a:solidFill>
                  <a:srgbClr val="0070C0"/>
                </a:solidFill>
              </a:rPr>
              <a:t>= 769,358 (1) </a:t>
            </a:r>
          </a:p>
          <a:p>
            <a:pPr marL="0" indent="0" algn="just">
              <a:buNone/>
            </a:pPr>
            <a:r>
              <a:rPr lang="id-ID" altLang="id-ID" sz="2800" dirty="0">
                <a:solidFill>
                  <a:srgbClr val="0070C0"/>
                </a:solidFill>
              </a:rPr>
              <a:t>	</a:t>
            </a:r>
            <a:r>
              <a:rPr lang="id-ID" altLang="id-ID" sz="2800" dirty="0" smtClean="0">
                <a:solidFill>
                  <a:srgbClr val="0070C0"/>
                </a:solidFill>
              </a:rPr>
              <a:t>= </a:t>
            </a:r>
            <a:r>
              <a:rPr lang="id-ID" altLang="id-ID" sz="2800" b="1" dirty="0" smtClean="0">
                <a:solidFill>
                  <a:srgbClr val="C00000"/>
                </a:solidFill>
              </a:rPr>
              <a:t>Rp 769,358 juta</a:t>
            </a:r>
          </a:p>
          <a:p>
            <a:pPr marL="0" indent="0" algn="just">
              <a:buNone/>
            </a:pPr>
            <a:endParaRPr lang="id-ID" altLang="id-ID" sz="5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14238"/>
              </p:ext>
            </p:extLst>
          </p:nvPr>
        </p:nvGraphicFramePr>
        <p:xfrm>
          <a:off x="467544" y="3660224"/>
          <a:ext cx="7824192" cy="3078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08064"/>
                <a:gridCol w="2608064"/>
                <a:gridCol w="2608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Akhir tahun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Depresiasi</a:t>
                      </a:r>
                      <a:r>
                        <a:rPr lang="id-ID" sz="2000" baseline="0" dirty="0" smtClean="0">
                          <a:latin typeface="+mj-lt"/>
                        </a:rPr>
                        <a:t> akhir tahun (juta rupiah)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Nilai buku akhir tahun (juta rupiah)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0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0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900,000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1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130,642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769,358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2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276,961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623,039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3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440,786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459,214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4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624,338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275,662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+mj-lt"/>
                        </a:rPr>
                        <a:t>5</a:t>
                      </a:r>
                      <a:endParaRPr lang="id-ID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829,969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70,031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6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4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6" cy="56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67744" y="2996952"/>
            <a:ext cx="6615113" cy="2570658"/>
          </a:xfrm>
          <a:prstGeom prst="rect">
            <a:avLst/>
          </a:prstGeom>
          <a:solidFill>
            <a:srgbClr val="00B0F0">
              <a:alpha val="58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 lvl="1" indent="-3175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id-ID" altLang="id-I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Depresiasi karena asset mengalami kerusakan fisik yang menyebabkan penurunan kemampuan dan bukan disebabkan karena pemakaian (korosi, lapuk, getaran, kejutan, benturan, abrasi, dll)</a:t>
            </a:r>
          </a:p>
          <a:p>
            <a:pPr marL="4763" indent="-4763"/>
            <a:endParaRPr lang="id-ID" altLang="id-ID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748" y="1556792"/>
            <a:ext cx="503574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Depresiasi</a:t>
            </a:r>
            <a:r>
              <a:rPr lang="id-ID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id-ID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Fisik</a:t>
            </a:r>
            <a:endParaRPr lang="id-ID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67744" y="2996952"/>
            <a:ext cx="6615113" cy="2570658"/>
          </a:xfrm>
          <a:prstGeom prst="rect">
            <a:avLst/>
          </a:prstGeom>
          <a:solidFill>
            <a:srgbClr val="00B0F0">
              <a:alpha val="58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 lvl="1" indent="-3175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id-ID" alt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Depresiasi karena perubahan permintaan tingkat pelayanan yang diberikan oleh suatu asset yang disebabkan keusangan, ketidakefisienan dan ketidakmampuan memenuhi semua permintaan</a:t>
            </a:r>
          </a:p>
          <a:p>
            <a:pPr marL="4763" indent="-4763"/>
            <a:endParaRPr lang="id-ID" altLang="id-ID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016" y="1268760"/>
            <a:ext cx="597666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Depresiasi</a:t>
            </a:r>
            <a:r>
              <a:rPr lang="id-ID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id-ID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Fungsional</a:t>
            </a:r>
            <a:endParaRPr lang="id-ID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83568" y="908720"/>
            <a:ext cx="794972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 cap="sq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Tujuan  </a:t>
            </a:r>
            <a:r>
              <a:rPr lang="id-ID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menghitung  </a:t>
            </a:r>
            <a:r>
              <a:rPr lang="id-ID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Depresiasi</a:t>
            </a:r>
            <a:endParaRPr lang="id-ID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655804" y="1844824"/>
            <a:ext cx="794972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63" tIns="40631" rIns="81263" bIns="40631" anchor="ctr"/>
          <a:lstStyle/>
          <a:p>
            <a:pPr marL="457200" indent="-457200" algn="just" defTabSz="812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3200" dirty="0" smtClean="0"/>
              <a:t>Menyediakan </a:t>
            </a:r>
            <a:r>
              <a:rPr lang="id-ID" sz="3200" dirty="0"/>
              <a:t>dana pengembalian modal</a:t>
            </a:r>
            <a:r>
              <a:rPr lang="id-ID" sz="3200" dirty="0" smtClean="0"/>
              <a:t>/ investasi.</a:t>
            </a:r>
            <a:endParaRPr lang="id-ID" sz="3200" dirty="0"/>
          </a:p>
          <a:p>
            <a:pPr marL="457200" indent="-457200" algn="just" defTabSz="812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3200" dirty="0"/>
              <a:t>Menyediakan biaya penyusutan </a:t>
            </a:r>
            <a:r>
              <a:rPr lang="id-ID" sz="3200" dirty="0" smtClean="0"/>
              <a:t>yang </a:t>
            </a:r>
            <a:r>
              <a:rPr lang="id-ID" sz="3200" dirty="0"/>
              <a:t>dibebankan pada biaya </a:t>
            </a:r>
            <a:r>
              <a:rPr lang="id-ID" sz="3200" dirty="0" smtClean="0"/>
              <a:t>produksi.</a:t>
            </a:r>
            <a:endParaRPr lang="id-ID" sz="3200" dirty="0"/>
          </a:p>
          <a:p>
            <a:pPr marL="457200" indent="-457200" algn="just" defTabSz="812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3200" dirty="0" smtClean="0"/>
              <a:t>Sebagai </a:t>
            </a:r>
            <a:r>
              <a:rPr lang="id-ID" sz="3200" dirty="0"/>
              <a:t>dasar pengurangan biaya </a:t>
            </a:r>
            <a:r>
              <a:rPr lang="id-ID" sz="3200" dirty="0" smtClean="0"/>
              <a:t>pajak.</a:t>
            </a:r>
            <a:endParaRPr lang="id-ID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6151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etode pepresi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080"/>
            <a:ext cx="9144000" cy="60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83568" y="908720"/>
            <a:ext cx="794972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 cap="sq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Parameter  </a:t>
            </a:r>
            <a:r>
              <a:rPr lang="id-ID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Depresiasi</a:t>
            </a:r>
            <a:endParaRPr lang="id-ID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787" y="1942961"/>
            <a:ext cx="7943661" cy="2062103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id-ID" altLang="id-ID" sz="3200" dirty="0" smtClean="0"/>
              <a:t>Besarnya depresiasi tergantung pada :</a:t>
            </a:r>
          </a:p>
          <a:p>
            <a:pPr marL="633413" lvl="1" indent="-633413">
              <a:buFont typeface="+mj-lt"/>
              <a:buAutoNum type="alphaLcPeriod"/>
            </a:pPr>
            <a:r>
              <a:rPr lang="id-ID" altLang="id-ID" sz="3200" dirty="0" smtClean="0"/>
              <a:t>Nilai investasi (</a:t>
            </a:r>
            <a:r>
              <a:rPr lang="id-ID" altLang="id-ID" sz="3200" i="1" dirty="0" smtClean="0"/>
              <a:t>P</a:t>
            </a:r>
            <a:r>
              <a:rPr lang="id-ID" altLang="id-ID" sz="3200" dirty="0" smtClean="0"/>
              <a:t>)</a:t>
            </a:r>
          </a:p>
          <a:p>
            <a:pPr marL="633413" lvl="1" indent="-633413">
              <a:buFont typeface="+mj-lt"/>
              <a:buAutoNum type="alphaLcPeriod"/>
            </a:pPr>
            <a:r>
              <a:rPr lang="id-ID" altLang="id-ID" sz="3200" dirty="0" smtClean="0"/>
              <a:t>Estimasi umur ekonomis (</a:t>
            </a:r>
            <a:r>
              <a:rPr lang="id-ID" altLang="id-ID" sz="3200" i="1" dirty="0" smtClean="0"/>
              <a:t>N</a:t>
            </a:r>
            <a:r>
              <a:rPr lang="id-ID" altLang="id-ID" sz="3200" dirty="0" smtClean="0"/>
              <a:t>)</a:t>
            </a:r>
          </a:p>
          <a:p>
            <a:pPr marL="633413" lvl="1" indent="-633413">
              <a:buFont typeface="+mj-lt"/>
              <a:buAutoNum type="alphaLcPeriod"/>
            </a:pPr>
            <a:r>
              <a:rPr lang="id-ID" altLang="id-ID" sz="3200" dirty="0" smtClean="0"/>
              <a:t>Nilai sisa (</a:t>
            </a:r>
            <a:r>
              <a:rPr lang="id-ID" altLang="id-ID" sz="3200" i="1" dirty="0" smtClean="0"/>
              <a:t>S</a:t>
            </a:r>
            <a:r>
              <a:rPr lang="id-ID" altLang="id-ID" sz="3200" dirty="0" smtClean="0"/>
              <a:t>) </a:t>
            </a:r>
            <a:endParaRPr lang="id-ID" altLang="id-ID" sz="3200" dirty="0"/>
          </a:p>
        </p:txBody>
      </p:sp>
    </p:spTree>
    <p:extLst>
      <p:ext uri="{BB962C8B-B14F-4D97-AF65-F5344CB8AC3E}">
        <p14:creationId xmlns:p14="http://schemas.microsoft.com/office/powerpoint/2010/main" val="15872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62689" y="885834"/>
            <a:ext cx="794972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 cap="sq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Metode  </a:t>
            </a:r>
            <a:r>
              <a:rPr lang="id-ID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Depresiasi</a:t>
            </a:r>
            <a:endParaRPr lang="id-ID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7544" y="4063132"/>
            <a:ext cx="4294188" cy="2462212"/>
            <a:chOff x="3240" y="1260"/>
            <a:chExt cx="5322" cy="2687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3600" y="144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600" y="3600"/>
              <a:ext cx="43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7200" y="30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600" y="1440"/>
              <a:ext cx="3600" cy="1620"/>
            </a:xfrm>
            <a:custGeom>
              <a:avLst/>
              <a:gdLst>
                <a:gd name="T0" fmla="*/ 0 w 3600"/>
                <a:gd name="T1" fmla="*/ 0 h 1620"/>
                <a:gd name="T2" fmla="*/ 2160 w 3600"/>
                <a:gd name="T3" fmla="*/ 540 h 1620"/>
                <a:gd name="T4" fmla="*/ 3600 w 3600"/>
                <a:gd name="T5" fmla="*/ 1620 h 1620"/>
                <a:gd name="T6" fmla="*/ 0 60000 65536"/>
                <a:gd name="T7" fmla="*/ 0 60000 65536"/>
                <a:gd name="T8" fmla="*/ 0 60000 65536"/>
                <a:gd name="T9" fmla="*/ 0 w 3600"/>
                <a:gd name="T10" fmla="*/ 0 h 1620"/>
                <a:gd name="T11" fmla="*/ 3600 w 3600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0" h="1620">
                  <a:moveTo>
                    <a:pt x="0" y="0"/>
                  </a:moveTo>
                  <a:cubicBezTo>
                    <a:pt x="780" y="135"/>
                    <a:pt x="1560" y="270"/>
                    <a:pt x="2160" y="540"/>
                  </a:cubicBezTo>
                  <a:cubicBezTo>
                    <a:pt x="2760" y="810"/>
                    <a:pt x="3360" y="1440"/>
                    <a:pt x="3600" y="16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600" y="1440"/>
              <a:ext cx="3600" cy="1620"/>
            </a:xfrm>
            <a:custGeom>
              <a:avLst/>
              <a:gdLst>
                <a:gd name="T0" fmla="*/ 0 w 3600"/>
                <a:gd name="T1" fmla="*/ 0 h 1620"/>
                <a:gd name="T2" fmla="*/ 1620 w 3600"/>
                <a:gd name="T3" fmla="*/ 1260 h 1620"/>
                <a:gd name="T4" fmla="*/ 3600 w 3600"/>
                <a:gd name="T5" fmla="*/ 1620 h 1620"/>
                <a:gd name="T6" fmla="*/ 0 60000 65536"/>
                <a:gd name="T7" fmla="*/ 0 60000 65536"/>
                <a:gd name="T8" fmla="*/ 0 60000 65536"/>
                <a:gd name="T9" fmla="*/ 0 w 3600"/>
                <a:gd name="T10" fmla="*/ 0 h 1620"/>
                <a:gd name="T11" fmla="*/ 3600 w 3600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0" h="1620">
                  <a:moveTo>
                    <a:pt x="0" y="0"/>
                  </a:moveTo>
                  <a:cubicBezTo>
                    <a:pt x="510" y="495"/>
                    <a:pt x="1020" y="990"/>
                    <a:pt x="1620" y="1260"/>
                  </a:cubicBezTo>
                  <a:cubicBezTo>
                    <a:pt x="2220" y="1530"/>
                    <a:pt x="3270" y="1560"/>
                    <a:pt x="3600" y="16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600" y="1440"/>
              <a:ext cx="360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600" y="1440"/>
              <a:ext cx="3600" cy="1620"/>
            </a:xfrm>
            <a:custGeom>
              <a:avLst/>
              <a:gdLst>
                <a:gd name="T0" fmla="*/ 0 w 3600"/>
                <a:gd name="T1" fmla="*/ 0 h 1620"/>
                <a:gd name="T2" fmla="*/ 1440 w 3600"/>
                <a:gd name="T3" fmla="*/ 360 h 1620"/>
                <a:gd name="T4" fmla="*/ 2340 w 3600"/>
                <a:gd name="T5" fmla="*/ 1260 h 1620"/>
                <a:gd name="T6" fmla="*/ 3600 w 3600"/>
                <a:gd name="T7" fmla="*/ 1620 h 1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0"/>
                <a:gd name="T13" fmla="*/ 0 h 1620"/>
                <a:gd name="T14" fmla="*/ 3600 w 3600"/>
                <a:gd name="T15" fmla="*/ 1620 h 1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0" h="1620">
                  <a:moveTo>
                    <a:pt x="0" y="0"/>
                  </a:moveTo>
                  <a:cubicBezTo>
                    <a:pt x="525" y="75"/>
                    <a:pt x="1050" y="150"/>
                    <a:pt x="1440" y="360"/>
                  </a:cubicBezTo>
                  <a:cubicBezTo>
                    <a:pt x="1830" y="570"/>
                    <a:pt x="1980" y="1050"/>
                    <a:pt x="2340" y="1260"/>
                  </a:cubicBezTo>
                  <a:cubicBezTo>
                    <a:pt x="2700" y="1470"/>
                    <a:pt x="3390" y="1560"/>
                    <a:pt x="3600" y="16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00" y="2700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200" dirty="0">
                  <a:solidFill>
                    <a:schemeClr val="tx1"/>
                  </a:solidFill>
                </a:rPr>
                <a:t>L</a:t>
              </a:r>
              <a:endParaRPr lang="en-US" altLang="id-ID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842" y="3407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200" dirty="0">
                  <a:solidFill>
                    <a:schemeClr val="tx1"/>
                  </a:solidFill>
                </a:rPr>
                <a:t>n</a:t>
              </a:r>
              <a:endParaRPr lang="en-US" altLang="id-ID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240" y="1260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200" dirty="0">
                  <a:solidFill>
                    <a:schemeClr val="tx1"/>
                  </a:solidFill>
                </a:rPr>
                <a:t>I</a:t>
              </a:r>
              <a:endParaRPr lang="en-US" altLang="id-ID" sz="18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7544" y="1843951"/>
            <a:ext cx="81448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lvl="2" indent="-546100">
              <a:buFont typeface="+mj-lt"/>
              <a:buAutoNum type="arabicPeriod"/>
            </a:pPr>
            <a:r>
              <a:rPr lang="id-ID" altLang="id-ID" sz="3000" i="1" dirty="0" smtClean="0">
                <a:solidFill>
                  <a:srgbClr val="0070C0"/>
                </a:solidFill>
              </a:rPr>
              <a:t>Straight line (SL)</a:t>
            </a:r>
          </a:p>
          <a:p>
            <a:pPr marL="811213" lvl="2" indent="-546100">
              <a:buFont typeface="+mj-lt"/>
              <a:buAutoNum type="arabicPeriod"/>
            </a:pPr>
            <a:r>
              <a:rPr lang="id-ID" altLang="id-ID" sz="3000" i="1" dirty="0" smtClean="0">
                <a:solidFill>
                  <a:srgbClr val="0070C0"/>
                </a:solidFill>
              </a:rPr>
              <a:t>Sum-of-Years Digit (SOYD)</a:t>
            </a:r>
          </a:p>
          <a:p>
            <a:pPr marL="811213" lvl="2" indent="-546100">
              <a:buFont typeface="+mj-lt"/>
              <a:buAutoNum type="arabicPeriod"/>
            </a:pPr>
            <a:r>
              <a:rPr lang="id-ID" altLang="id-ID" sz="3000" i="1" dirty="0" smtClean="0">
                <a:solidFill>
                  <a:srgbClr val="0070C0"/>
                </a:solidFill>
              </a:rPr>
              <a:t>Declining Balance (DB)</a:t>
            </a:r>
          </a:p>
          <a:p>
            <a:pPr marL="811213" lvl="2" indent="-546100">
              <a:buFont typeface="+mj-lt"/>
              <a:buAutoNum type="arabicPeriod"/>
            </a:pPr>
            <a:r>
              <a:rPr lang="id-ID" altLang="id-ID" sz="3000" i="1" dirty="0" smtClean="0">
                <a:solidFill>
                  <a:srgbClr val="0070C0"/>
                </a:solidFill>
              </a:rPr>
              <a:t>Singking fund</a:t>
            </a:r>
          </a:p>
          <a:p>
            <a:pPr marL="4217988" lvl="2" indent="-457200">
              <a:buFont typeface="+mj-lt"/>
              <a:buAutoNum type="arabicPeriod"/>
              <a:tabLst>
                <a:tab pos="3230563" algn="l"/>
                <a:tab pos="4041775" algn="l"/>
              </a:tabLst>
            </a:pPr>
            <a:r>
              <a:rPr lang="id-ID" altLang="id-ID" sz="2400" i="1" dirty="0" smtClean="0"/>
              <a:t>Unit of Production</a:t>
            </a:r>
          </a:p>
          <a:p>
            <a:pPr marL="4217988" lvl="2" indent="-457200">
              <a:buFont typeface="+mj-lt"/>
              <a:buAutoNum type="arabicPeriod"/>
              <a:tabLst>
                <a:tab pos="3230563" algn="l"/>
                <a:tab pos="4041775" algn="l"/>
              </a:tabLst>
            </a:pPr>
            <a:r>
              <a:rPr lang="id-ID" altLang="id-ID" sz="2400" i="1" dirty="0" smtClean="0"/>
              <a:t>ACRS (Accelerated Cost Recovery System), 1981 - 1986</a:t>
            </a:r>
          </a:p>
          <a:p>
            <a:pPr marL="4217988" lvl="2" indent="-457200">
              <a:buFont typeface="+mj-lt"/>
              <a:buAutoNum type="arabicPeriod"/>
              <a:tabLst>
                <a:tab pos="3230563" algn="l"/>
                <a:tab pos="4041775" algn="l"/>
              </a:tabLst>
            </a:pPr>
            <a:r>
              <a:rPr lang="id-ID" altLang="id-ID" sz="2400" i="1" dirty="0" smtClean="0"/>
              <a:t>MACRS (Modified Accelerated Cost Recovery System), 1987 and later</a:t>
            </a:r>
            <a:endParaRPr lang="id-ID" altLang="id-ID" sz="2400" i="1" dirty="0"/>
          </a:p>
        </p:txBody>
      </p:sp>
    </p:spTree>
    <p:extLst>
      <p:ext uri="{BB962C8B-B14F-4D97-AF65-F5344CB8AC3E}">
        <p14:creationId xmlns:p14="http://schemas.microsoft.com/office/powerpoint/2010/main" val="24743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62689" y="885834"/>
            <a:ext cx="794972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 cap="sq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Straight </a:t>
            </a: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id-ID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Line  </a:t>
            </a:r>
            <a:r>
              <a:rPr lang="id-ID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(Garis lurus)</a:t>
            </a:r>
            <a:endParaRPr lang="id-ID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8572" y="1916832"/>
            <a:ext cx="7843837" cy="895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None/>
            </a:pPr>
            <a:r>
              <a:rPr lang="en-US" altLang="id-ID" dirty="0" smtClean="0"/>
              <a:t>Penurunan </a:t>
            </a:r>
            <a:r>
              <a:rPr lang="en-US" altLang="id-ID" i="1" dirty="0" smtClean="0"/>
              <a:t>asset</a:t>
            </a:r>
            <a:r>
              <a:rPr lang="en-US" altLang="id-ID" dirty="0" smtClean="0"/>
              <a:t> terjadi secara linear terhadap waktu atau umur </a:t>
            </a:r>
            <a:r>
              <a:rPr lang="en-US" altLang="id-ID" i="1" dirty="0" smtClean="0"/>
              <a:t>asset</a:t>
            </a:r>
            <a:r>
              <a:rPr lang="en-US" altLang="id-ID" dirty="0" smtClean="0"/>
              <a:t> tersebut</a:t>
            </a:r>
            <a:endParaRPr lang="en-GB" altLang="id-ID" dirty="0" smtClean="0"/>
          </a:p>
          <a:p>
            <a:pPr marL="0" indent="0" algn="just">
              <a:buNone/>
            </a:pPr>
            <a:endParaRPr lang="en-GB" altLang="id-ID" noProof="1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90830"/>
              </p:ext>
            </p:extLst>
          </p:nvPr>
        </p:nvGraphicFramePr>
        <p:xfrm>
          <a:off x="908050" y="5038873"/>
          <a:ext cx="2624138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3" imgW="1218960" imgH="660240" progId="Equation.3">
                  <p:embed/>
                </p:oleObj>
              </mc:Choice>
              <mc:Fallback>
                <p:oleObj name="Equation" r:id="rId3" imgW="12189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038873"/>
                        <a:ext cx="2624138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20421"/>
              </p:ext>
            </p:extLst>
          </p:nvPr>
        </p:nvGraphicFramePr>
        <p:xfrm>
          <a:off x="899592" y="3313639"/>
          <a:ext cx="1927975" cy="105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5" imgW="838200" imgH="457200" progId="Equation.3">
                  <p:embed/>
                </p:oleObj>
              </mc:Choice>
              <mc:Fallback>
                <p:oleObj name="Equation" r:id="rId5" imgW="8382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13639"/>
                        <a:ext cx="1927975" cy="105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4067944" y="3068960"/>
            <a:ext cx="4866928" cy="16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3" tIns="40631" rIns="81263" bIns="40631" anchor="ctr"/>
          <a:lstStyle>
            <a:lvl1pPr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i="1" dirty="0" smtClean="0">
                <a:solidFill>
                  <a:srgbClr val="0000FF"/>
                </a:solidFill>
                <a:latin typeface="+mj-lt"/>
              </a:rPr>
              <a:t>D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   :  </a:t>
            </a: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besarnya depresiasi per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tahun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i="1" dirty="0" smtClean="0">
                <a:solidFill>
                  <a:srgbClr val="0000FF"/>
                </a:solidFill>
                <a:latin typeface="+mj-lt"/>
              </a:rPr>
              <a:t>P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   :   nilai investasi (nilai awal)</a:t>
            </a:r>
            <a:endParaRPr lang="id-ID" altLang="id-ID" sz="2000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i="1" dirty="0" smtClean="0">
                <a:solidFill>
                  <a:srgbClr val="0000FF"/>
                </a:solidFill>
                <a:latin typeface="+mj-lt"/>
              </a:rPr>
              <a:t>S   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:  </a:t>
            </a: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nilai sisa dari aset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yang </a:t>
            </a: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bersangkutan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i="1" dirty="0" smtClean="0">
                <a:solidFill>
                  <a:srgbClr val="0000FF"/>
                </a:solidFill>
                <a:latin typeface="+mj-lt"/>
              </a:rPr>
              <a:t>N  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:  </a:t>
            </a: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masa pakai (umur) dari aset, </a:t>
            </a:r>
            <a:endParaRPr lang="id-ID" altLang="id-ID" sz="2000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        dinyatakan </a:t>
            </a: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dalam tahun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i="1" dirty="0" smtClean="0">
                <a:solidFill>
                  <a:srgbClr val="0000FF"/>
                </a:solidFill>
                <a:latin typeface="+mj-lt"/>
              </a:rPr>
              <a:t>Dt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:  </a:t>
            </a: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besarnya depresiasi sampai tahun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ke-</a:t>
            </a:r>
            <a:r>
              <a:rPr lang="id-ID" altLang="id-ID" sz="2000" i="1" dirty="0" smtClean="0">
                <a:solidFill>
                  <a:srgbClr val="0000FF"/>
                </a:solidFill>
                <a:latin typeface="+mj-lt"/>
              </a:rPr>
              <a:t>t</a:t>
            </a:r>
            <a:endParaRPr lang="id-ID" altLang="id-ID" sz="2000" i="1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000" i="1" dirty="0" smtClean="0">
                <a:solidFill>
                  <a:srgbClr val="0000FF"/>
                </a:solidFill>
                <a:latin typeface="+mj-lt"/>
              </a:rPr>
              <a:t>B</a:t>
            </a:r>
            <a:r>
              <a:rPr lang="id-ID" altLang="id-ID" sz="2000" i="1" dirty="0" smtClean="0">
                <a:solidFill>
                  <a:srgbClr val="0000FF"/>
                </a:solidFill>
                <a:latin typeface="+mj-lt"/>
              </a:rPr>
              <a:t>Vt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 :</a:t>
            </a:r>
            <a:r>
              <a:rPr lang="en-US" altLang="id-ID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Nilai buku (</a:t>
            </a:r>
            <a:r>
              <a:rPr lang="en-US" altLang="id-ID" sz="2000" i="1" dirty="0">
                <a:solidFill>
                  <a:srgbClr val="0000FF"/>
                </a:solidFill>
                <a:latin typeface="+mj-lt"/>
              </a:rPr>
              <a:t>Book Value</a:t>
            </a:r>
            <a:r>
              <a:rPr lang="id-ID" altLang="id-ID" sz="2000" i="1" dirty="0">
                <a:solidFill>
                  <a:srgbClr val="0000FF"/>
                </a:solidFill>
                <a:latin typeface="+mj-lt"/>
              </a:rPr>
              <a:t>) </a:t>
            </a:r>
            <a:r>
              <a:rPr lang="id-ID" altLang="id-ID" sz="2000" dirty="0">
                <a:solidFill>
                  <a:srgbClr val="0000FF"/>
                </a:solidFill>
                <a:latin typeface="+mj-lt"/>
              </a:rPr>
              <a:t>pada tahun </a:t>
            </a:r>
            <a:r>
              <a:rPr lang="id-ID" altLang="id-ID" sz="2000" dirty="0" smtClean="0">
                <a:solidFill>
                  <a:srgbClr val="0000FF"/>
                </a:solidFill>
                <a:latin typeface="+mj-lt"/>
              </a:rPr>
              <a:t>ke-t</a:t>
            </a:r>
            <a:endParaRPr lang="ru-RU" altLang="id-ID" sz="20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572" y="2924944"/>
            <a:ext cx="139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i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Depresiasi</a:t>
            </a:r>
            <a:endParaRPr lang="id-ID" sz="2400" i="1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653136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i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Nilai  buku</a:t>
            </a:r>
            <a:endParaRPr lang="id-ID" sz="2400" i="1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28624" y="1350467"/>
            <a:ext cx="817582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3" tIns="40631" rIns="81263" bIns="40631" anchor="ctr"/>
          <a:lstStyle>
            <a:lvl1pPr marL="1071563" indent="-1071563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10715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10715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10715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128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10715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4000" b="1" dirty="0">
                <a:solidFill>
                  <a:srgbClr val="0070C0"/>
                </a:solidFill>
                <a:latin typeface="Agatha Needs Flesh" panose="02000000000000000000" pitchFamily="2" charset="0"/>
              </a:rPr>
              <a:t>Contoh  </a:t>
            </a:r>
            <a:r>
              <a:rPr lang="id-ID" altLang="id-ID" sz="4000" b="1" dirty="0" smtClean="0">
                <a:solidFill>
                  <a:srgbClr val="0070C0"/>
                </a:solidFill>
                <a:latin typeface="Agatha Needs Flesh" panose="02000000000000000000" pitchFamily="2" charset="0"/>
              </a:rPr>
              <a:t>01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: 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Sebuah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perusahaan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membeli peralatan mesin dengan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harga Rp.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900 juta. Masa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pakai ekonomis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adalah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5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tahun, perkiraan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nilai sisa sebesar Rp.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70 </a:t>
            </a:r>
            <a:r>
              <a:rPr lang="id-ID" altLang="id-ID" sz="2400" dirty="0">
                <a:solidFill>
                  <a:schemeClr val="tx1"/>
                </a:solidFill>
                <a:latin typeface="+mj-lt"/>
              </a:rPr>
              <a:t>juta. </a:t>
            </a:r>
            <a:r>
              <a:rPr lang="id-ID" altLang="id-ID" sz="2400" dirty="0" smtClean="0">
                <a:solidFill>
                  <a:schemeClr val="tx1"/>
                </a:solidFill>
                <a:latin typeface="+mj-lt"/>
              </a:rPr>
              <a:t> Berapakah nilai penyusutan setiap tahunnya?</a:t>
            </a:r>
            <a:endParaRPr lang="ru-RU" altLang="id-ID" sz="24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43682" y="3254504"/>
            <a:ext cx="5236046" cy="19589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altLang="id-ID" sz="2000" dirty="0" smtClean="0"/>
              <a:t>Biaya asset, P	</a:t>
            </a:r>
            <a:r>
              <a:rPr lang="id-ID" altLang="id-ID" sz="2000" dirty="0" smtClean="0"/>
              <a:t> : </a:t>
            </a:r>
            <a:r>
              <a:rPr lang="en-GB" altLang="id-ID" sz="2000" dirty="0" smtClean="0"/>
              <a:t>Rp. 900.000.000</a:t>
            </a:r>
          </a:p>
          <a:p>
            <a:pPr marL="457200" lvl="1" indent="0">
              <a:buNone/>
            </a:pPr>
            <a:r>
              <a:rPr lang="en-GB" altLang="id-ID" sz="2000" dirty="0" smtClean="0"/>
              <a:t>Umur, dalam tahun, N	</a:t>
            </a:r>
            <a:r>
              <a:rPr lang="id-ID" altLang="id-ID" sz="2000" dirty="0" smtClean="0"/>
              <a:t> : </a:t>
            </a:r>
            <a:r>
              <a:rPr lang="en-GB" altLang="id-ID" sz="2000" dirty="0" smtClean="0"/>
              <a:t>5</a:t>
            </a:r>
          </a:p>
          <a:p>
            <a:pPr marL="457200" lvl="1" indent="0">
              <a:buNone/>
            </a:pPr>
            <a:r>
              <a:rPr lang="en-GB" altLang="id-ID" sz="2000" dirty="0" smtClean="0"/>
              <a:t>Nilai sisa, S		</a:t>
            </a:r>
            <a:r>
              <a:rPr lang="id-ID" altLang="id-ID" sz="2000" dirty="0" smtClean="0"/>
              <a:t> : </a:t>
            </a:r>
            <a:r>
              <a:rPr lang="en-GB" altLang="id-ID" sz="2000" dirty="0" smtClean="0"/>
              <a:t>Rp. 70.000.000</a:t>
            </a:r>
          </a:p>
          <a:p>
            <a:pPr marL="0" indent="0">
              <a:buNone/>
            </a:pPr>
            <a:endParaRPr lang="en-GB" altLang="id-ID" noProof="1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43316"/>
              </p:ext>
            </p:extLst>
          </p:nvPr>
        </p:nvGraphicFramePr>
        <p:xfrm>
          <a:off x="500632" y="3356992"/>
          <a:ext cx="3639320" cy="275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VISIO" r:id="rId3" imgW="5707012" imgH="4311830" progId="Visio.Drawing.6">
                  <p:embed/>
                </p:oleObj>
              </mc:Choice>
              <mc:Fallback>
                <p:oleObj name="VISIO" r:id="rId3" imgW="5707012" imgH="431183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32" y="3356992"/>
                        <a:ext cx="3639320" cy="2750326"/>
                      </a:xfrm>
                      <a:prstGeom prst="rect">
                        <a:avLst/>
                      </a:prstGeom>
                      <a:solidFill>
                        <a:srgbClr val="DBDB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028379"/>
              </p:ext>
            </p:extLst>
          </p:nvPr>
        </p:nvGraphicFramePr>
        <p:xfrm>
          <a:off x="4327525" y="4630738"/>
          <a:ext cx="24415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5" imgW="1434960" imgH="393480" progId="Equation.3">
                  <p:embed/>
                </p:oleObj>
              </mc:Choice>
              <mc:Fallback>
                <p:oleObj name="Equation" r:id="rId5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630738"/>
                        <a:ext cx="24415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2008" y="5445224"/>
            <a:ext cx="4611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Nilai penyusutan asset setiap tahun</a:t>
            </a:r>
          </a:p>
          <a:p>
            <a:r>
              <a:rPr lang="id-ID" sz="2400" dirty="0" smtClean="0"/>
              <a:t>adalah Rp  166.000.000,00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7919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786</Words>
  <Application>Microsoft Office PowerPoint</Application>
  <PresentationFormat>On-screen Show (4:3)</PresentationFormat>
  <Paragraphs>171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Agatha Needs Flesh</vt:lpstr>
      <vt:lpstr>Algerian</vt:lpstr>
      <vt:lpstr>Arial</vt:lpstr>
      <vt:lpstr>Bauhaus 93</vt:lpstr>
      <vt:lpstr>Bernard MT Condensed</vt:lpstr>
      <vt:lpstr>Calibri</vt:lpstr>
      <vt:lpstr>Cambria Math</vt:lpstr>
      <vt:lpstr>Franklin Gothic Book</vt:lpstr>
      <vt:lpstr>Jogjakartype</vt:lpstr>
      <vt:lpstr>Times New Roman</vt:lpstr>
      <vt:lpstr>Wingdings</vt:lpstr>
      <vt:lpstr>Office Theme</vt:lpstr>
      <vt:lpstr>Equation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Eko_nsby072</cp:lastModifiedBy>
  <cp:revision>105</cp:revision>
  <dcterms:created xsi:type="dcterms:W3CDTF">2017-02-12T21:27:59Z</dcterms:created>
  <dcterms:modified xsi:type="dcterms:W3CDTF">2018-05-17T05:41:42Z</dcterms:modified>
</cp:coreProperties>
</file>