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8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10-May-19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Djikstra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rute</a:t>
            </a:r>
            <a:r>
              <a:rPr lang="en-US" dirty="0" smtClean="0"/>
              <a:t> </a:t>
            </a:r>
            <a:r>
              <a:rPr lang="en-US" dirty="0" err="1" smtClean="0"/>
              <a:t>terpendek</a:t>
            </a:r>
            <a:r>
              <a:rPr lang="en-US" dirty="0" smtClean="0"/>
              <a:t> (Routing)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6968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315200" cy="3539527"/>
          </a:xfrm>
        </p:spPr>
        <p:txBody>
          <a:bodyPr>
            <a:normAutofit/>
          </a:bodyPr>
          <a:lstStyle/>
          <a:p>
            <a:pPr marL="502920" indent="-457200">
              <a:buFont typeface="+mj-lt"/>
              <a:buAutoNum type="arabicPeriod" startAt="5"/>
            </a:pP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/>
              <a:t>berlanjut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node </a:t>
            </a:r>
            <a:r>
              <a:rPr lang="en-US" dirty="0" smtClean="0"/>
              <a:t>3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node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 smtClean="0"/>
              <a:t>. Dari </a:t>
            </a:r>
            <a:r>
              <a:rPr lang="en-US" dirty="0" err="1"/>
              <a:t>semua</a:t>
            </a:r>
            <a:r>
              <a:rPr lang="en-US" dirty="0"/>
              <a:t> node </a:t>
            </a:r>
            <a:r>
              <a:rPr lang="en-US" dirty="0" err="1"/>
              <a:t>tetangga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node </a:t>
            </a:r>
            <a:r>
              <a:rPr lang="en-US" dirty="0" err="1" smtClean="0"/>
              <a:t>terjamah</a:t>
            </a:r>
            <a:r>
              <a:rPr lang="en-US" dirty="0"/>
              <a:t>, node </a:t>
            </a:r>
            <a:r>
              <a:rPr lang="en-US" dirty="0" err="1"/>
              <a:t>selanjutnya</a:t>
            </a:r>
            <a:r>
              <a:rPr lang="en-US" dirty="0"/>
              <a:t> yang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node </a:t>
            </a:r>
            <a:r>
              <a:rPr lang="en-US" dirty="0" err="1"/>
              <a:t>terjamah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node </a:t>
            </a:r>
            <a:r>
              <a:rPr lang="en-US" dirty="0" smtClean="0"/>
              <a:t>6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yang </a:t>
            </a:r>
            <a:r>
              <a:rPr lang="en-US" dirty="0" err="1"/>
              <a:t>terkecil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11 (9+2).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4005263" cy="3587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09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6968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315200" cy="3539527"/>
          </a:xfrm>
        </p:spPr>
        <p:txBody>
          <a:bodyPr>
            <a:normAutofit/>
          </a:bodyPr>
          <a:lstStyle/>
          <a:p>
            <a:pPr marL="502920" indent="-457200">
              <a:buFont typeface="+mj-lt"/>
              <a:buAutoNum type="arabicPeriod" startAt="6"/>
            </a:pPr>
            <a:r>
              <a:rPr lang="en-US" dirty="0" smtClean="0"/>
              <a:t>Node </a:t>
            </a:r>
            <a:r>
              <a:rPr lang="en-US" dirty="0"/>
              <a:t>6 </a:t>
            </a:r>
            <a:r>
              <a:rPr lang="en-US" dirty="0" err="1"/>
              <a:t>menjadi</a:t>
            </a:r>
            <a:r>
              <a:rPr lang="en-US" dirty="0"/>
              <a:t> node </a:t>
            </a:r>
            <a:r>
              <a:rPr lang="en-US" dirty="0" err="1"/>
              <a:t>terjamah</a:t>
            </a:r>
            <a:r>
              <a:rPr lang="en-US" dirty="0"/>
              <a:t>, </a:t>
            </a:r>
            <a:r>
              <a:rPr lang="en-US" dirty="0" err="1"/>
              <a:t>dijkstra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node 5 (node </a:t>
            </a:r>
            <a:r>
              <a:rPr lang="en-US" dirty="0" err="1"/>
              <a:t>tujuan</a:t>
            </a:r>
            <a:r>
              <a:rPr lang="en-US" dirty="0"/>
              <a:t> )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node 6.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terpendeknya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1-3-6-5,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niilai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20 (11+9). </a:t>
            </a:r>
            <a:r>
              <a:rPr lang="en-US" dirty="0" err="1" smtClean="0"/>
              <a:t>Bila</a:t>
            </a:r>
            <a:r>
              <a:rPr lang="en-US" dirty="0" smtClean="0"/>
              <a:t> node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/>
              <a:t>dijkstra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 smtClean="0"/>
              <a:t>selesai</a:t>
            </a:r>
            <a:r>
              <a:rPr lang="en-US" smtClean="0"/>
              <a:t>.</a:t>
            </a: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00"/>
            <a:ext cx="4648200" cy="3516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2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800600"/>
          </a:xfrm>
        </p:spPr>
        <p:txBody>
          <a:bodyPr>
            <a:noAutofit/>
          </a:bodyPr>
          <a:lstStyle/>
          <a:p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</a:t>
            </a:r>
            <a:r>
              <a:rPr lang="en-US" sz="2400" dirty="0" err="1"/>
              <a:t>terpendek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graf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optimasi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/>
              <a:t>Graf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</a:t>
            </a:r>
            <a:r>
              <a:rPr lang="en-US" sz="2400" dirty="0" err="1"/>
              <a:t>terpendek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graf</a:t>
            </a:r>
            <a:r>
              <a:rPr lang="en-US" sz="2400" dirty="0"/>
              <a:t> </a:t>
            </a:r>
            <a:r>
              <a:rPr lang="en-US" sz="2400" dirty="0" err="1"/>
              <a:t>berbobot</a:t>
            </a:r>
            <a:r>
              <a:rPr lang="en-US" sz="2400" dirty="0"/>
              <a:t> (weighted graph</a:t>
            </a:r>
            <a:r>
              <a:rPr lang="en-US" sz="2400" dirty="0" smtClean="0"/>
              <a:t>),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/>
              <a:t>graf</a:t>
            </a:r>
            <a:r>
              <a:rPr lang="en-US" sz="2400" dirty="0"/>
              <a:t> yang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sisinya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.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sisi</a:t>
            </a:r>
            <a:r>
              <a:rPr lang="en-US" sz="2400" dirty="0"/>
              <a:t> </a:t>
            </a:r>
            <a:r>
              <a:rPr lang="en-US" sz="2400" dirty="0" err="1"/>
              <a:t>graf</a:t>
            </a:r>
            <a:r>
              <a:rPr lang="en-US" sz="2400" dirty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menyatakan</a:t>
            </a:r>
            <a:r>
              <a:rPr lang="en-US" sz="2400" dirty="0" smtClean="0"/>
              <a:t> </a:t>
            </a:r>
            <a:r>
              <a:rPr lang="en-US" sz="2400" dirty="0" err="1"/>
              <a:t>jarak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,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pengiriman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ongkos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sebagainya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Asumsi</a:t>
            </a:r>
            <a:r>
              <a:rPr lang="en-US" sz="2400" dirty="0"/>
              <a:t> yang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gunakan</a:t>
            </a:r>
            <a:r>
              <a:rPr lang="en-US" sz="2400" dirty="0"/>
              <a:t> di </a:t>
            </a:r>
            <a:r>
              <a:rPr lang="en-US" sz="2400" dirty="0" err="1"/>
              <a:t>sini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. Kata </a:t>
            </a:r>
            <a:r>
              <a:rPr lang="en-US" sz="2400" dirty="0" err="1" smtClean="0"/>
              <a:t>terpendek</a:t>
            </a:r>
            <a:r>
              <a:rPr lang="en-US" sz="2400" dirty="0" smtClean="0"/>
              <a:t> </a:t>
            </a:r>
            <a:r>
              <a:rPr lang="en-US" sz="2400" dirty="0" err="1" smtClean="0"/>
              <a:t>berbeda-beda</a:t>
            </a:r>
            <a:r>
              <a:rPr lang="en-US" sz="2400" dirty="0" smtClean="0"/>
              <a:t> </a:t>
            </a:r>
            <a:r>
              <a:rPr lang="en-US" sz="2400" dirty="0" err="1"/>
              <a:t>maknanya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tipikal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Namun</a:t>
            </a:r>
            <a:r>
              <a:rPr lang="en-US" sz="2400" dirty="0" smtClean="0"/>
              <a:t>,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terpendek</a:t>
            </a:r>
            <a:r>
              <a:rPr lang="en-US" sz="2400" dirty="0"/>
              <a:t>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 err="1"/>
              <a:t>meminimisasi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graf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1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80060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terpendek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 smtClean="0"/>
              <a:t>terkecil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/>
              <a:t>gedung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jalan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Dijkstra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kalkulasi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 smtClean="0"/>
              <a:t>terkecil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2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graf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029" name="Group 1028"/>
          <p:cNvGrpSpPr/>
          <p:nvPr/>
        </p:nvGrpSpPr>
        <p:grpSpPr>
          <a:xfrm>
            <a:off x="1219200" y="1371600"/>
            <a:ext cx="7391400" cy="4980709"/>
            <a:chOff x="1219200" y="1371600"/>
            <a:chExt cx="7391400" cy="4980709"/>
          </a:xfrm>
        </p:grpSpPr>
        <p:sp>
          <p:nvSpPr>
            <p:cNvPr id="4" name="Flowchart: Connector 3"/>
            <p:cNvSpPr/>
            <p:nvPr/>
          </p:nvSpPr>
          <p:spPr>
            <a:xfrm>
              <a:off x="1427019" y="23137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F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4738256" y="1371600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E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3733801" y="37615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C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1371601" y="52855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A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5999019" y="52855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B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7391400" y="2590800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D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" name="Straight Connector 10"/>
            <p:cNvCxnSpPr>
              <a:stCxn id="8" idx="6"/>
              <a:endCxn id="9" idx="2"/>
            </p:cNvCxnSpPr>
            <p:nvPr/>
          </p:nvCxnSpPr>
          <p:spPr>
            <a:xfrm>
              <a:off x="2590801" y="5818909"/>
              <a:ext cx="340821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8" idx="0"/>
              <a:endCxn id="7" idx="2"/>
            </p:cNvCxnSpPr>
            <p:nvPr/>
          </p:nvCxnSpPr>
          <p:spPr>
            <a:xfrm flipV="1">
              <a:off x="1981201" y="4294909"/>
              <a:ext cx="1752600" cy="9906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7"/>
              <a:endCxn id="10" idx="4"/>
            </p:cNvCxnSpPr>
            <p:nvPr/>
          </p:nvCxnSpPr>
          <p:spPr>
            <a:xfrm flipV="1">
              <a:off x="7039671" y="3657600"/>
              <a:ext cx="961329" cy="178413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endCxn id="10" idx="2"/>
            </p:cNvCxnSpPr>
            <p:nvPr/>
          </p:nvCxnSpPr>
          <p:spPr>
            <a:xfrm flipV="1">
              <a:off x="4953001" y="3124200"/>
              <a:ext cx="2438399" cy="9906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4" idx="5"/>
              <a:endCxn id="7" idx="2"/>
            </p:cNvCxnSpPr>
            <p:nvPr/>
          </p:nvCxnSpPr>
          <p:spPr>
            <a:xfrm>
              <a:off x="2467671" y="3224280"/>
              <a:ext cx="1266130" cy="10706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4" idx="4"/>
            </p:cNvCxnSpPr>
            <p:nvPr/>
          </p:nvCxnSpPr>
          <p:spPr>
            <a:xfrm flipV="1">
              <a:off x="1964664" y="3380509"/>
              <a:ext cx="71955" cy="19431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7" idx="5"/>
              <a:endCxn id="9" idx="1"/>
            </p:cNvCxnSpPr>
            <p:nvPr/>
          </p:nvCxnSpPr>
          <p:spPr>
            <a:xfrm>
              <a:off x="4774453" y="4672080"/>
              <a:ext cx="1403114" cy="76965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4" idx="7"/>
              <a:endCxn id="6" idx="2"/>
            </p:cNvCxnSpPr>
            <p:nvPr/>
          </p:nvCxnSpPr>
          <p:spPr>
            <a:xfrm flipV="1">
              <a:off x="2467671" y="1905000"/>
              <a:ext cx="2270585" cy="56493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6" idx="6"/>
              <a:endCxn id="10" idx="1"/>
            </p:cNvCxnSpPr>
            <p:nvPr/>
          </p:nvCxnSpPr>
          <p:spPr>
            <a:xfrm>
              <a:off x="5957456" y="1905000"/>
              <a:ext cx="1612492" cy="8420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8" name="TextBox 1027"/>
            <p:cNvSpPr txBox="1"/>
            <p:nvPr/>
          </p:nvSpPr>
          <p:spPr>
            <a:xfrm>
              <a:off x="1219200" y="403860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02255" y="597605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780427" y="445897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90801" y="427431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473811" y="458111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084682" y="31958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78803" y="3195843"/>
              <a:ext cx="424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53825" y="172033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706084" y="18181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9020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Djikstra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8006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dirty="0"/>
              <a:t>1.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(</a:t>
            </a:r>
            <a:r>
              <a:rPr lang="en-US" dirty="0" err="1"/>
              <a:t>jarak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set </a:t>
            </a:r>
            <a:r>
              <a:rPr lang="en-US" dirty="0" err="1"/>
              <a:t>nilai</a:t>
            </a:r>
            <a:r>
              <a:rPr lang="en-US" dirty="0"/>
              <a:t> 0 </a:t>
            </a:r>
            <a:r>
              <a:rPr lang="en-US" dirty="0" err="1"/>
              <a:t>pada</a:t>
            </a:r>
            <a:r>
              <a:rPr lang="en-US" dirty="0"/>
              <a:t> node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node lain (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)</a:t>
            </a:r>
          </a:p>
          <a:p>
            <a:pPr marL="45720" indent="0">
              <a:buNone/>
            </a:pPr>
            <a:r>
              <a:rPr lang="en-US" dirty="0"/>
              <a:t>2. Set </a:t>
            </a:r>
            <a:r>
              <a:rPr lang="en-US" dirty="0" err="1"/>
              <a:t>semua</a:t>
            </a:r>
            <a:r>
              <a:rPr lang="en-US" dirty="0"/>
              <a:t> node “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/>
              <a:t>” </a:t>
            </a:r>
            <a:r>
              <a:rPr lang="en-US" dirty="0" err="1"/>
              <a:t>dan</a:t>
            </a:r>
            <a:r>
              <a:rPr lang="en-US" dirty="0"/>
              <a:t> set node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“Node </a:t>
            </a:r>
            <a:r>
              <a:rPr lang="en-US" dirty="0" err="1"/>
              <a:t>keberangkatan</a:t>
            </a:r>
            <a:r>
              <a:rPr lang="en-US" dirty="0"/>
              <a:t>”</a:t>
            </a:r>
          </a:p>
          <a:p>
            <a:pPr marL="45720" indent="0">
              <a:buNone/>
            </a:pPr>
            <a:r>
              <a:rPr lang="en-US" dirty="0"/>
              <a:t>3. Dari node </a:t>
            </a:r>
            <a:r>
              <a:rPr lang="en-US" dirty="0" err="1"/>
              <a:t>keberangkatan</a:t>
            </a:r>
            <a:r>
              <a:rPr lang="en-US" dirty="0"/>
              <a:t>, </a:t>
            </a:r>
            <a:r>
              <a:rPr lang="en-US" dirty="0" err="1"/>
              <a:t>pertimbangkan</a:t>
            </a:r>
            <a:r>
              <a:rPr lang="en-US" dirty="0"/>
              <a:t> node </a:t>
            </a:r>
            <a:r>
              <a:rPr lang="en-US" dirty="0" err="1"/>
              <a:t>tetangga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/>
              <a:t>jaraknya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keberangkatan</a:t>
            </a:r>
            <a:r>
              <a:rPr lang="en-US" dirty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(yang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 smtClean="0"/>
              <a:t>terekam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/>
              <a:t>) </a:t>
            </a:r>
            <a:r>
              <a:rPr lang="en-US" dirty="0" err="1"/>
              <a:t>hapus</a:t>
            </a:r>
            <a:r>
              <a:rPr lang="en-US" dirty="0"/>
              <a:t> data lama, </a:t>
            </a:r>
            <a:r>
              <a:rPr lang="en-US" dirty="0" err="1"/>
              <a:t>simpan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data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pPr marL="45720" indent="0">
              <a:buNone/>
            </a:pPr>
            <a:r>
              <a:rPr lang="nn-NO" dirty="0"/>
              <a:t>4. Saat kita selesai mempertimbangkan setiap jarak terhadap node tetangga, tandai </a:t>
            </a:r>
            <a:r>
              <a:rPr lang="nn-NO" dirty="0" smtClean="0"/>
              <a:t>node </a:t>
            </a:r>
            <a:r>
              <a:rPr lang="en-US" dirty="0" smtClean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“Node </a:t>
            </a:r>
            <a:r>
              <a:rPr lang="en-US" dirty="0" err="1"/>
              <a:t>terjamah</a:t>
            </a:r>
            <a:r>
              <a:rPr lang="en-US" dirty="0"/>
              <a:t>”. Node </a:t>
            </a:r>
            <a:r>
              <a:rPr lang="en-US" dirty="0" err="1"/>
              <a:t>terjamah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di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/>
              <a:t>, </a:t>
            </a:r>
            <a:r>
              <a:rPr lang="en-US" dirty="0" err="1"/>
              <a:t>jarak</a:t>
            </a:r>
            <a:r>
              <a:rPr lang="en-US" dirty="0"/>
              <a:t> yang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paling minimal </a:t>
            </a:r>
            <a:r>
              <a:rPr lang="en-US" dirty="0" err="1"/>
              <a:t>bobotnya</a:t>
            </a:r>
            <a:r>
              <a:rPr lang="en-US" dirty="0"/>
              <a:t>.</a:t>
            </a:r>
          </a:p>
          <a:p>
            <a:pPr marL="45720" indent="0">
              <a:buNone/>
            </a:pPr>
            <a:r>
              <a:rPr lang="en-US" dirty="0"/>
              <a:t>5. Set “Node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/>
              <a:t>”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terkecil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node </a:t>
            </a:r>
            <a:r>
              <a:rPr lang="en-US" dirty="0" err="1"/>
              <a:t>keberangkatan</a:t>
            </a:r>
            <a:r>
              <a:rPr lang="en-US" dirty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/>
              <a:t>Node </a:t>
            </a:r>
            <a:r>
              <a:rPr lang="en-US" dirty="0" err="1"/>
              <a:t>Keberangkatan</a:t>
            </a:r>
            <a:r>
              <a:rPr lang="en-US" dirty="0"/>
              <a:t>”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lanjutkan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step 3</a:t>
            </a:r>
          </a:p>
        </p:txBody>
      </p:sp>
    </p:spTree>
    <p:extLst>
      <p:ext uri="{BB962C8B-B14F-4D97-AF65-F5344CB8AC3E}">
        <p14:creationId xmlns:p14="http://schemas.microsoft.com/office/powerpoint/2010/main" val="167601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Djikstra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8006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 smtClean="0"/>
              <a:t>1. L= { }</a:t>
            </a:r>
          </a:p>
          <a:p>
            <a:pPr marL="45720" indent="0">
              <a:buNone/>
            </a:pPr>
            <a:r>
              <a:rPr lang="en-US" sz="2400" dirty="0" smtClean="0"/>
              <a:t>    V= { v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,v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,v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,….,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)</a:t>
            </a:r>
          </a:p>
          <a:p>
            <a:pPr marL="45720" indent="0"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i=2, …, n </a:t>
            </a:r>
            <a:r>
              <a:rPr lang="en-US" sz="2400" dirty="0" err="1" smtClean="0"/>
              <a:t>lakukan</a:t>
            </a:r>
            <a:r>
              <a:rPr lang="en-US" sz="2400" dirty="0" smtClean="0"/>
              <a:t> D(i)=W(1,i)</a:t>
            </a:r>
          </a:p>
          <a:p>
            <a:pPr marL="45720" indent="0">
              <a:buNone/>
            </a:pPr>
            <a:r>
              <a:rPr lang="en-US" sz="2400" dirty="0" smtClean="0"/>
              <a:t>3.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L </a:t>
            </a:r>
            <a:r>
              <a:rPr lang="en-US" sz="2400" dirty="0" err="1" smtClean="0"/>
              <a:t>lakukan</a:t>
            </a:r>
            <a:r>
              <a:rPr lang="en-US" sz="2400" dirty="0" smtClean="0"/>
              <a:t> :</a:t>
            </a:r>
          </a:p>
          <a:p>
            <a:pPr marL="4572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a. </a:t>
            </a:r>
            <a:r>
              <a:rPr lang="en-US" sz="2400" dirty="0" err="1" smtClean="0"/>
              <a:t>pilih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V-L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D(k) </a:t>
            </a:r>
            <a:r>
              <a:rPr lang="en-US" sz="2400" dirty="0" err="1" smtClean="0"/>
              <a:t>terkecil</a:t>
            </a:r>
            <a:endParaRPr lang="en-US" sz="2400" dirty="0" smtClean="0"/>
          </a:p>
          <a:p>
            <a:pPr marL="4572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b. L = L U {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}</a:t>
            </a:r>
          </a:p>
          <a:p>
            <a:pPr marL="45720" indent="0">
              <a:buNone/>
            </a:pPr>
            <a:r>
              <a:rPr lang="en-US" sz="2400" dirty="0" smtClean="0"/>
              <a:t>4.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vj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V-L </a:t>
            </a:r>
            <a:r>
              <a:rPr lang="en-US" sz="2400" dirty="0" err="1" smtClean="0"/>
              <a:t>lakukan</a:t>
            </a:r>
            <a:r>
              <a:rPr lang="en-US" sz="2400" dirty="0" smtClean="0"/>
              <a:t> :</a:t>
            </a:r>
          </a:p>
          <a:p>
            <a:pPr marL="4572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c. </a:t>
            </a:r>
            <a:r>
              <a:rPr lang="en-US" sz="2400" dirty="0" err="1" smtClean="0"/>
              <a:t>Jika</a:t>
            </a:r>
            <a:r>
              <a:rPr lang="en-US" sz="2400" dirty="0" smtClean="0"/>
              <a:t> D(j) &gt; D(k) + W(</a:t>
            </a:r>
            <a:r>
              <a:rPr lang="en-US" sz="2400" dirty="0" err="1" smtClean="0"/>
              <a:t>k,j</a:t>
            </a:r>
            <a:r>
              <a:rPr lang="en-US" sz="2400" dirty="0" smtClean="0"/>
              <a:t>)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ganti</a:t>
            </a:r>
            <a:r>
              <a:rPr lang="en-US" sz="2400" dirty="0" smtClean="0"/>
              <a:t> D(j) </a:t>
            </a:r>
            <a:r>
              <a:rPr lang="en-US" sz="2400" dirty="0" err="1" smtClean="0"/>
              <a:t>dengan</a:t>
            </a:r>
            <a:r>
              <a:rPr lang="en-US" sz="2400" smtClean="0"/>
              <a:t> 	D(k</a:t>
            </a:r>
            <a:r>
              <a:rPr lang="en-US" sz="2400" dirty="0" smtClean="0"/>
              <a:t>)+W(</a:t>
            </a:r>
            <a:r>
              <a:rPr lang="en-US" sz="2400" dirty="0" err="1" smtClean="0"/>
              <a:t>k,j</a:t>
            </a:r>
            <a:r>
              <a:rPr lang="en-US" sz="2400" dirty="0" smtClean="0"/>
              <a:t>)</a:t>
            </a:r>
          </a:p>
          <a:p>
            <a:pPr marL="45720" indent="0">
              <a:buNone/>
            </a:pPr>
            <a:r>
              <a:rPr lang="en-US" sz="2400" dirty="0" smtClean="0"/>
              <a:t>5.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V, W*(1,j) = D(j)</a:t>
            </a:r>
          </a:p>
          <a:p>
            <a:pPr marL="4572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802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Langkah</a:t>
            </a:r>
            <a:r>
              <a:rPr lang="en-US" dirty="0" smtClean="0"/>
              <a:t> per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443" y="4843174"/>
            <a:ext cx="8458200" cy="209102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dirty="0" err="1" smtClean="0"/>
              <a:t>Pertanyaan</a:t>
            </a:r>
            <a:r>
              <a:rPr lang="en-US" dirty="0" smtClean="0"/>
              <a:t> :</a:t>
            </a:r>
          </a:p>
          <a:p>
            <a:pPr marL="45720" indent="0">
              <a:buNone/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rute</a:t>
            </a:r>
            <a:r>
              <a:rPr lang="en-US" dirty="0" smtClean="0"/>
              <a:t> </a:t>
            </a:r>
            <a:r>
              <a:rPr lang="en-US" dirty="0" err="1" smtClean="0"/>
              <a:t>terpendek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node 1 </a:t>
            </a:r>
            <a:r>
              <a:rPr lang="en-US" dirty="0" err="1" smtClean="0"/>
              <a:t>ke</a:t>
            </a:r>
            <a:r>
              <a:rPr lang="en-US" dirty="0" smtClean="0"/>
              <a:t> node 5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08197" y="1295400"/>
            <a:ext cx="5100322" cy="3505200"/>
            <a:chOff x="1219200" y="1371600"/>
            <a:chExt cx="7391400" cy="4980709"/>
          </a:xfrm>
        </p:grpSpPr>
        <p:sp>
          <p:nvSpPr>
            <p:cNvPr id="5" name="Flowchart: Connector 4"/>
            <p:cNvSpPr/>
            <p:nvPr/>
          </p:nvSpPr>
          <p:spPr>
            <a:xfrm>
              <a:off x="1427019" y="23137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6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4738256" y="1371600"/>
              <a:ext cx="1219200" cy="1066800"/>
            </a:xfrm>
            <a:prstGeom prst="flowChartConnector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5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3733801" y="37615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3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1371601" y="5285509"/>
              <a:ext cx="1219200" cy="1066800"/>
            </a:xfrm>
            <a:prstGeom prst="flowChartConnector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1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5999019" y="5285509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2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7391400" y="2590800"/>
              <a:ext cx="1219200" cy="10668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00"/>
                  </a:solidFill>
                </a:rPr>
                <a:t>4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" name="Straight Connector 10"/>
            <p:cNvCxnSpPr>
              <a:stCxn id="8" idx="6"/>
              <a:endCxn id="9" idx="2"/>
            </p:cNvCxnSpPr>
            <p:nvPr/>
          </p:nvCxnSpPr>
          <p:spPr>
            <a:xfrm>
              <a:off x="2590801" y="5818909"/>
              <a:ext cx="340821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8" idx="0"/>
              <a:endCxn id="7" idx="2"/>
            </p:cNvCxnSpPr>
            <p:nvPr/>
          </p:nvCxnSpPr>
          <p:spPr>
            <a:xfrm flipV="1">
              <a:off x="1981201" y="4294909"/>
              <a:ext cx="1752600" cy="9906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9" idx="7"/>
              <a:endCxn id="10" idx="4"/>
            </p:cNvCxnSpPr>
            <p:nvPr/>
          </p:nvCxnSpPr>
          <p:spPr>
            <a:xfrm flipV="1">
              <a:off x="7039671" y="3657600"/>
              <a:ext cx="961329" cy="178413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0" idx="2"/>
            </p:cNvCxnSpPr>
            <p:nvPr/>
          </p:nvCxnSpPr>
          <p:spPr>
            <a:xfrm flipV="1">
              <a:off x="4953001" y="3124200"/>
              <a:ext cx="2438399" cy="9906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5"/>
              <a:endCxn id="7" idx="2"/>
            </p:cNvCxnSpPr>
            <p:nvPr/>
          </p:nvCxnSpPr>
          <p:spPr>
            <a:xfrm>
              <a:off x="2467671" y="3224280"/>
              <a:ext cx="1266130" cy="10706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5" idx="4"/>
            </p:cNvCxnSpPr>
            <p:nvPr/>
          </p:nvCxnSpPr>
          <p:spPr>
            <a:xfrm flipV="1">
              <a:off x="1964664" y="3380509"/>
              <a:ext cx="71955" cy="19431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7" idx="5"/>
              <a:endCxn id="9" idx="1"/>
            </p:cNvCxnSpPr>
            <p:nvPr/>
          </p:nvCxnSpPr>
          <p:spPr>
            <a:xfrm>
              <a:off x="4774453" y="4672080"/>
              <a:ext cx="1403114" cy="76965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5" idx="7"/>
              <a:endCxn id="6" idx="2"/>
            </p:cNvCxnSpPr>
            <p:nvPr/>
          </p:nvCxnSpPr>
          <p:spPr>
            <a:xfrm flipV="1">
              <a:off x="2467671" y="1905000"/>
              <a:ext cx="2270585" cy="56493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6"/>
              <a:endCxn id="10" idx="1"/>
            </p:cNvCxnSpPr>
            <p:nvPr/>
          </p:nvCxnSpPr>
          <p:spPr>
            <a:xfrm>
              <a:off x="5957456" y="1905000"/>
              <a:ext cx="1612492" cy="8420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219200" y="403860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902255" y="597605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780427" y="445897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90801" y="427431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73811" y="458111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84682" y="31958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678803" y="3195843"/>
              <a:ext cx="424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53825" y="172033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706084" y="18181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27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6968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315200" cy="3539527"/>
          </a:xfrm>
        </p:spPr>
        <p:txBody>
          <a:bodyPr/>
          <a:lstStyle/>
          <a:p>
            <a:pPr marL="502920" indent="-457200">
              <a:buAutoNum type="arabicPeriod"/>
            </a:pPr>
            <a:r>
              <a:rPr lang="en-US" dirty="0" smtClean="0"/>
              <a:t>Node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smtClean="0"/>
              <a:t>1, </a:t>
            </a:r>
            <a:r>
              <a:rPr lang="en-US" dirty="0"/>
              <a:t>Node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smtClean="0"/>
              <a:t>5. </a:t>
            </a:r>
            <a:r>
              <a:rPr lang="en-US" dirty="0" err="1"/>
              <a:t>Setiap</a:t>
            </a:r>
            <a:r>
              <a:rPr lang="en-US" dirty="0"/>
              <a:t> edge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node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pPr marL="502920" indent="-457200">
              <a:buAutoNum type="arabicPeriod"/>
            </a:pPr>
            <a:r>
              <a:rPr lang="en-US" dirty="0" err="1" smtClean="0"/>
              <a:t>Djkstra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node </a:t>
            </a:r>
            <a:r>
              <a:rPr lang="en-US" dirty="0" err="1"/>
              <a:t>tetangga</a:t>
            </a:r>
            <a:r>
              <a:rPr lang="en-US" dirty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node </a:t>
            </a:r>
            <a:r>
              <a:rPr lang="en-US" dirty="0" err="1"/>
              <a:t>keberangkatan</a:t>
            </a:r>
            <a:r>
              <a:rPr lang="en-US" dirty="0"/>
              <a:t> (node </a:t>
            </a:r>
            <a:r>
              <a:rPr lang="en-US" dirty="0" smtClean="0"/>
              <a:t>1),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node </a:t>
            </a:r>
            <a:r>
              <a:rPr lang="en-US" dirty="0" smtClean="0"/>
              <a:t>2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node </a:t>
            </a:r>
            <a:r>
              <a:rPr lang="en-US" dirty="0" smtClean="0"/>
              <a:t>2 </a:t>
            </a:r>
            <a:r>
              <a:rPr lang="en-US" dirty="0"/>
              <a:t>paling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node lain, </a:t>
            </a:r>
            <a:r>
              <a:rPr lang="en-US" dirty="0" err="1"/>
              <a:t>nilai</a:t>
            </a:r>
            <a:r>
              <a:rPr lang="en-US" dirty="0"/>
              <a:t> = 7 (0+7</a:t>
            </a:r>
            <a:r>
              <a:rPr lang="en-US" dirty="0" smtClean="0"/>
              <a:t>).</a:t>
            </a:r>
          </a:p>
          <a:p>
            <a:pPr marL="502920" indent="-457200">
              <a:buAutoNum type="arabicPeriod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130664"/>
            <a:ext cx="4038600" cy="3546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615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6968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315200" cy="3539527"/>
          </a:xfrm>
        </p:spPr>
        <p:txBody>
          <a:bodyPr>
            <a:normAutofit/>
          </a:bodyPr>
          <a:lstStyle/>
          <a:p>
            <a:pPr marL="502920" indent="-457200">
              <a:buFont typeface="+mj-lt"/>
              <a:buAutoNum type="arabicPeriod" startAt="4"/>
            </a:pPr>
            <a:r>
              <a:rPr lang="nn-NO" dirty="0" smtClean="0"/>
              <a:t>Node 2 </a:t>
            </a:r>
            <a:r>
              <a:rPr lang="nn-NO" dirty="0"/>
              <a:t>diset menjadi node keberangkatan dan ditandai sebagi node yang </a:t>
            </a:r>
            <a:r>
              <a:rPr lang="nn-NO" dirty="0" smtClean="0"/>
              <a:t>telah </a:t>
            </a:r>
            <a:r>
              <a:rPr lang="en-US" dirty="0" err="1" smtClean="0"/>
              <a:t>terjamah</a:t>
            </a:r>
            <a:r>
              <a:rPr lang="en-US" dirty="0"/>
              <a:t>. </a:t>
            </a:r>
            <a:r>
              <a:rPr lang="en-US" dirty="0" err="1"/>
              <a:t>Dijkstra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node-node </a:t>
            </a:r>
            <a:r>
              <a:rPr lang="en-US" dirty="0" err="1" smtClean="0"/>
              <a:t>tetangga</a:t>
            </a:r>
            <a:r>
              <a:rPr lang="en-US" dirty="0" smtClean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node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terjamah</a:t>
            </a:r>
            <a:r>
              <a:rPr lang="en-US" dirty="0"/>
              <a:t>. Dan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 smtClean="0"/>
              <a:t>dijkstra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node </a:t>
            </a:r>
            <a:r>
              <a:rPr lang="en-US" dirty="0" smtClean="0"/>
              <a:t>3 yang </a:t>
            </a:r>
            <a:r>
              <a:rPr lang="en-US" dirty="0" err="1"/>
              <a:t>menjadi</a:t>
            </a:r>
            <a:r>
              <a:rPr lang="en-US" dirty="0"/>
              <a:t> node </a:t>
            </a:r>
            <a:r>
              <a:rPr lang="en-US" dirty="0" err="1"/>
              <a:t>keberangkatan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bobotnya</a:t>
            </a:r>
            <a:r>
              <a:rPr lang="en-US" dirty="0" smtClean="0"/>
              <a:t> </a:t>
            </a:r>
            <a:r>
              <a:rPr lang="en-US" dirty="0"/>
              <a:t>yang paling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9 (0+9</a:t>
            </a:r>
            <a:r>
              <a:rPr lang="en-US" dirty="0" smtClean="0"/>
              <a:t>).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276600"/>
            <a:ext cx="3862388" cy="3436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3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283</TotalTime>
  <Words>627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Perspective</vt:lpstr>
      <vt:lpstr>Algoritma Djikstra</vt:lpstr>
      <vt:lpstr>Pendahuluan</vt:lpstr>
      <vt:lpstr>Konsep </vt:lpstr>
      <vt:lpstr>Contoh dalam graf </vt:lpstr>
      <vt:lpstr>Algoritma Djikstra</vt:lpstr>
      <vt:lpstr>Algoritma Djikstra</vt:lpstr>
      <vt:lpstr>Langkah per langkah dari soal diatas</vt:lpstr>
      <vt:lpstr>Langkah-langkah :</vt:lpstr>
      <vt:lpstr>Langkah-langkah :</vt:lpstr>
      <vt:lpstr>Langkah-langkah :</vt:lpstr>
      <vt:lpstr>Langkah-langkah 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Djikstra</dc:title>
  <dc:creator>Rifuki Indra</dc:creator>
  <cp:lastModifiedBy>Rifuki Indra</cp:lastModifiedBy>
  <cp:revision>23</cp:revision>
  <dcterms:created xsi:type="dcterms:W3CDTF">2006-08-16T00:00:00Z</dcterms:created>
  <dcterms:modified xsi:type="dcterms:W3CDTF">2019-05-10T05:45:45Z</dcterms:modified>
</cp:coreProperties>
</file>