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310" r:id="rId3"/>
    <p:sldId id="312" r:id="rId4"/>
    <p:sldId id="313" r:id="rId5"/>
    <p:sldId id="314" r:id="rId6"/>
    <p:sldId id="315" r:id="rId7"/>
    <p:sldId id="290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175" autoAdjust="0"/>
  </p:normalViewPr>
  <p:slideViewPr>
    <p:cSldViewPr>
      <p:cViewPr>
        <p:scale>
          <a:sx n="60" d="100"/>
          <a:sy n="60" d="100"/>
        </p:scale>
        <p:origin x="-134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6D868-B52C-4329-8E8F-DC18C9A479A8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5AFD7-98C2-413F-86F1-A947C27D373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40727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5AFD7-98C2-413F-86F1-A947C27D373C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9247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8894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142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803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12715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231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071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103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288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6996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7331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6290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F4106-60A4-4976-83BB-1B8F8B75AD66}" type="datetimeFigureOut">
              <a:rPr lang="id-ID" smtClean="0"/>
              <a:t>21/05/2017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2F7BA-86DC-4FD7-89CC-863763239AD5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61764" cy="6858000"/>
          </a:xfrm>
          <a:prstGeom prst="rect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AutoShape 2" descr="data:image/png;base64,iVBORw0KGgoAAAANSUhEUgAAAVoAAACSCAMAAAAzQ/IpAAABAlBMVEX///8FLFqnADVLS0sAKlnY2NgAKFj29/j8/Pzz9PYAJVcAIFUAKltgb4mTnq+xuMPf4eW5wMuEj6IONWHo6u5+iZ2mADExUXd1gZeiqrhXaYUsR2389/ju7u24SWSgoJ7KysnR2eJ4eHZgYF3IcoipqailAC3JzNWzs7GXl5bExMNubmsAHFKOjoyCgoBRUU5GWnrj4+L57fHGdoXcp7XHx8YAB0uwKEyjACfu1NuwFEgjP2fy4OMAFU9zc3BnZ2S4PGDmxMu/W3S+TW2/Z3fTmaXMiZatH0XgtL7DVXaxO1WrADzNg5K6VWpKYIDSk5+jAB/nvcrWpq4TExO1HFC+YHM7bDKmAAAWZUlEQVR4nO2deZ+aStbHtYNQaMAFVNA2bqFxaVE76XR3MBoz6WXSiZmbmbz/t/LUBrKUKK3kufMZfn/c20JVUXzrcOrUAsn8+1WqZJR5lUmViOYp2qSUS9EmpRRtYkrRJqYUbWJK0SamFG1iStEmphRtYkrRJqYUbWJK0SamFG1iStEmphRtYkrRJqYUbWJK0SamFG1iStEmphRtYkrRJqYUbWJK0SamFG1iStEmphRtYkrRJqYUbWJK0SamFG1iStEmphRtYjoWraiacqOZ//Dhg9KomKpwWC4B5yrAXJdNSTZFRjYgRAkAVrE78+DUkQXuknufpi7rZisOmqPQArUsZfPNjVSVK5WqNLPrldKWEvv2US6zal/aM5yrIm2an5SqqQYSC2alSlShqrqCP+SiWQq1o2DK7DxyF5auuke9ZVWjj+kqKbokaXpRlqRuDDpHoAUlffOJb1TK9B4h6MrM1ksUklAui6xsarFRyM+qRSddqazVC1nJ/U1zF6UGVjNP1SS/G7Omclko5As2NPdAnrJGktQLJAtP82gmTNd1Crr8pDTrM6c056iycY7U7defaAGFTYnUsSGXTbPb1eOwfTlatShl+WalK2xvD0Bb20BI5LykqeFcIrJzu2qKnlxiWbN5RdJLvoQlrG6Fy2LxWpccMct6pZHNZ7nsa1vSTY/pApqnJOdxFk6p0jyojbs8KonP17WKDjnRpPprkpRvOEdMswgvYOdR6nwD1wloVbUhVaWiKkuHA3opWqFbaXJ5uxg0TIiprpXR/XaVMFrQlZs8Z8uBE0CFh3lFMxnXkSnafMW5FIAeRZ7lOXiCy850hh0VCxSt7Klel0elNLViyWMMmfJr2nKS27AAAOhZGwrnolVnZkau6A1d7DaZTyJTL0TbKjZsLmsXw/0PKMmbTaXcLUuXIbRiUbKznK2HrVmV65DEphhyz4L8Oog2gx+PqkKY21LY7xQL3A60m2LAQzPQ4guI3arioi011IwsaZIJ//Ili9TL0Ar6RoFWU2EGBCW5rjSkDV8IogVFlItj+YlMCT4E8M7Loa6JiRa1oGYjflxWaZSDDbLLarmmHmyGHWhReknhHLQbhBZ1YomjBXIT1ua1tCMWEfU6qm0QLSSLDs/YlStp0Eq4evA52IUWGnpFIWe4TdCR7EDLKcEyotBmzA1P0YrQIVS1olbpmvWEHULZRg+XzXCNRKKMntYgWnMDbQy6g12FzqBZ5WeBQnejzXQ3WXoq+BzscAhcsPBMJFqholC0mYqmalq3qMmVhLsxs8mjeodNYFurKuxgA2i7M9xvazuiXeiIUXtcBm4xAm2mXKddXDbgo3c5BMa1I9BmzJmDVm1UdFOFXUXCwVdJwpVhmIAnDeToRytKyNKzzd251AZkzxUqvgaJQitWs4Qtv/GbLRttnvXARKFVJQdtxpTkYrFY0co7ax9WfLQqcoqBaodVLgTQypcoly3tzgX0PI6ndK+7jUK7NdtP/gbbgbbOMLkotJlK1u21VF2W5TKrA96p+Gh1GwOoRxktRNLI+9Ca2D3zs3B4tRVxGfmm6UkTiVaVOML2Uvb1fmxfm58xut1ItLodIyAIKTbaLnpsoflV91y0/MGLlrqDLDPwchNhy84WGp5EkWgzTpCQb/hO7rDaDauaUWjLzc0fRCuS0RHfjDI/JHXmHTLoOMCHcWXk1Fj3NU5V8KSKRoufIHRydgDaQmy0Zv1PojVJP89t9nWVgvxhi7bU4AkBM7JBSqTwvCf0fSFalkNQqoxL/n3Q0mc2q1T3enTTg1YmVpRl1d9beoWYW3Y7yXBCq1UqjEtGoi1t/iBaGpxytrx30rtku2hLEsnVDM7LBASKpOG4mRvkHIa2oAW6MRbabGy06h9EK+j03pvFvWnVmYMWFAkBGB/sGSaaSvBJjkYr2zEihJnMuGI0Wkn7Y2hVYn57xgtuvShasZKn/Xi0q90+FFl31BONtkrOZS8PiGsFk4UpEi3odg9ckWIpHlrHqrIHDPjEijOuIvEapLPH1aI5mrzzVDhrFXviWpr8gNEYe0EpEi0rCzhH2mMiWLHQCrTO2Wxl/4OybfJyk3Y2kVEtkkr7se1seSRak07Q8FX/OaZDYCsarV/nV4u7v94T/XW3uDqPTh4LrXPnWWVPf4TlNDnQC3Q8GjGhQ+QEIFnFeSwi0VJXyynlA6Zn2Doc7fli/f77jxtHX97drxeRcGOhLTWcRad9/ZFXrinuv1PgdJOuM49Cq2q0ycKTiidHe7749fvbzeNZzdHZ4+O33++j4MZCa9IhOzSTw9GCruQ40OixGFLxU9ZpPHIgAi3QncDjoKlwtg5DC65+fns+q535VTt7vnlY7MwUC61743aMaUtQrvNO37QXbfky66cSgdac8cTAQzN9p/a1578eb2sO2JpXF7f/er/LcOOgFRxPGA9tkS4Q8gegNWmPl3WWg3eiFYsoUMtzTS1cl9Na7fn694XHYL+98evbwxU7Xxy0okZ7MV6Jg1ants7PQuuDIbloszRY37Giq5oyn88XlJkWWqjMnBjt1dPNrccJ3KzPQ2JnjIeWDhj4eoxBitvr83smZ5ActJwzCe2idbd4dE2zrGv5D3yzockm8zk4pUNYPDxeeP3r5z0h11Zx0Ko0QIDDqhjT7aVq4RRoue3GJDtfqM+qulnaBe6EVnv3zt971T7vK9FVHLSlGf//h5Zv6FCVSlVrNAuF5kxDC4E7Sjkd2sWX50BU8Hlfia7+a9BCXwsAUKFKZlmefcrzyqxRZa9WncwhLN4+ByKu2hd4+Pz+bVihKOy/Ce02GezFmpccxyv1wCY8olNZ7fnbj8FY9uxdBtnyRS2o5+/Bm4vlazd/F7RoK7GENoxwnN0Ih3SnQvvrJkT27B4eX38LH699vA/kjoXWmVLkd2wuYueqJIEWbQ1A8TKHNisGAZ7IIYQcLdTzGp5YM5Cfnf0j4BJeFNfGGjIILwu+pH1oM12JnmnKgVXw01gt+PkxzO/5Dp75FUaOTj3488dC69gfF2/IkKejsXqsIcOe0Vhmu8MjtLx8GrSLLwzbfEamec8y2rOzH36zjYMWvHCgax8+h2DazkC3QiwxCq1QoUPofGAIcxq07x9ZpolGDD8vGGfOzh793vZl0zNK95BpdiJA19cPm54pcH4q0VPhM9oQl9X9a2M7LrgT7eIrwzZrz+iOHthoa799ZhtvUtF+waSis56L9n+edFIR3qOzNsbxvnnFk1jtmmW0GO3VOzbas5u1t4B4U+FSjKlwwaQDfFE++E7dFWNlc8BUOGTYpOFgQfMdPgHac+ZT//wms8OeMfif3oc5Ftrt+oq8P/pqabQnAkVq69zefSHOBTjbWaWORtt1BjFc1nv4FA6Bze/5Kzx1xwhrCdqvXo8Qc0WXPq/ZA9bnXbR0zvqgZUct6Jaj0bqDmOwHb4VOYbV3zNj1488MCmsxR2clx4P2m9cjxENb2tBBQ+OAfQjuFg8HWL7BngP0lO/MrTUO24cAnPT+HbanQLu+ZZCtffwLnnq6gFzPbr5h3Zx56F48eUqIh9Z1m/b+3TMl970xZxErv9nX+5nOEq27NTwabcYZH2YvdY+bO4FDOP/FcrW1j2jE8PSv2s2Pn+vF+Tm4ulp//3HjJr395alFzD1fZAfyQZ29Zzsd3ePBhYZNAQEaIHB1t+VeiPZoq2X3YrX/IGf6q/b76crd5XF+9eQOiG9/eibKY6JVq+RelMo+tynoW7RChfZ+e1y0201ud5DsQdvgk0L7juVqa/+5QlOK7xa+sB7cvbuhDuG7Z50sJlpQbpJl1L07k9TGp22vZZJFXT70hlcgDzFCvrn1ydFoRRftp+KJHcIOtPAqV+s7dC1wtVhckYuCxf1ngtYbIsTdukx3ZXHhFeqAut7XREQNvyvDh964C+Qhrta7Uz8abcmNED55mzoxqz37jE6dI5hP779///7wfk08wOL749FogZ6lW+f31FoueAmVyVufduS9ArILgct7mu3AuDb7weugEkOLw1p09u7h5hHrxxNxAes3tWPR0oeWU/Zt8K7739HFr4lwXGQuMrPL+SBGo3XfbuIU7+HEHMLzd3Ly/eetj3iHaZ7/9Xw0WmffoR3pEVBf70Nbwt6Wr+sR8zr4LcrANNaerct06itb8L2nkJjVfvyFTz55hhO12y/Ybq9+XxzXjXnuJ3JohUj6X8kr4veQlM3uXIKMQi9e8U2YH/beWGDvcmLB10c82rp748dOIq6/bo8LvpBIn8Q1I8xWlMPv6FbI3e4ea2DHGYyYI9EWHX9QkPa/y8DWLrTgiY0WbZa59w/Uat/QOCKzgMBvf3mKeMnrzyUJvd/F+EiHIxG/vBBAK1bxW2E7zbaERnocFyAY+Y6u5uycDEzNn2J6Zs0ge/b87v7+/iE0O4NtFRN/+UCXirLd5TdBecaHrRYONxQejWHZmQQd+nAu5GaiNoEWnYW0YE1OMYewYE5vXdxCBU/Qzmv9r7M3d54SXvYVj5KEKO14TVcoN/KK1MyHvuKhVhSe2+ESgLnhOT78JOzdBIq8c5DgKdBesQNblmpv1qhp754vvno3Lb7w2zMlWclDtqwhWUueKVpXNWfhb8+ocp3n2G/vlDeQXja8jz9isZys3nB8OFg+hUMA96ypLzbam1/IIyxuLnyLYy/9YpJa3OT54HIfUkmzm+i7PaD8KeyMRWjQPGOvcaY8y/L5JmPtYucWD7mJO1P+ss76rM/xVktnZQ9ji2Ouq7dHLOB4BUqync/bAS8HZMWukDXJ7Xyt97yqo1yBW1Zlhc/bUonhuxkfo4LqVppZ6Ft42LjF4HftMl60+9c5d6KN4RFu3yG059+/+jaIHvF1OvTls6wilVUBYAlCSd80JedeWxpzvUY0taaibHQnFxBUfaNkm5J/Zxzo6kQSDxlCivkG+S1rmlS3FWj8il2Xit535kCpSNJoeZInK5HfxWCjAbVMi9ec4usyPWI6Tfh0sNleYLRX9+99Fznmm4pALWq2bder6GtvZlmGtzzTXSMCKsOekFRTq9v2TCO5dFiEUq+WA4kFfVbHarqq+w7UpUqx688E+896IBP5GVrdAN1qnZ20PnP9/eJ3TLTrl2/xCEvsFivSjH6NcLPR5J1bXn0ISmVZ29Bsm1ldk8uhXcigVN6jbkkM2aLJThr6GCas+O5ynWYA7w81W+oQAm86Hf39WrWEvkGIPs4ZsU07JLHULeoy+uSmXoyR7c9q8SUEMbDO6FgtmToItN8pPg0siGhHsRoTkJPriBeMk9bTZz/C549I4b10jz9ZLzikX12OEHjwrZjXPr+/g3oIBrw0rg0qRRulqwevidb+gcexv0Jof6xZHXaKNlJXXz2+laAFT0G0vgnwrVK00Tq/374oUvv8hB780JxY7YH5LlmKdo/Of31zDLd2g7urxQ//VG7t5okZwKdo92r923kr7/kNCrKAf2NN7YztD1K0B2jhTH6TfUmZux+euOH25uGOnS1Fe4Cu1m/P8MvldEXXfbmpdvv49ekUL+3/D2vx9Pbm4qJWu8EWer7+Af1A7eL25t3TiT418T8ssHj6/uUbjL9wjwXWP9883nz5/rSIWPtP0R4q/Fmff/7zjsC8evp5v47+ZlKKNo7A1eIuke8hpIqlFG1iOhrt9tt4+K/gp/LcNYdWSwgfDZ5wcgvzXC7n/dYMUujPwNWB538kGdim8VVOgNcEmXB5zDt4sY5EC3KDDiUzx3+5P4k6gxz+f2swHBo5wcnk/klP0B/iaDDHCUaGMTAGThohN0DCpzx/otwj988BvjIsYUQvjJRDmDojACs3asGTHXrN9tCg9ZyTdOTHAKZsddwij9SRaIXhq8mcNHOnP4Z1mg59ryu0Xw1wMmM6NHoWRdiCmWgqwRgPB33n17w/xclzbWMwGA0d4q1235pMJugnMMbttrWyaIbRampQ4341teaw0VavevjnZIqyjBCy9riVue73Rpn5uE0qNR62rWUHV/u6b7UnY6uDT6wsIIys4d8E7XhF65jprKaw0fsBtIRVqzdpCaPViKScL/tLgg3keu1Wxuh3yK/OdIWzG6NRezIYDWghrfYy1yJ+AxiTuTA3+sQ0M8a4P6ENMJ3CMluj/tTCPydjJ0vmepUDg/7YgC2Hs8377ZaQ6w3xyc541GoZK8J8bKHjJyJ7LNp5fzimD27HGkPrY6Od92DdxY5j36vhmFAWBitIZk49QsuwDMy83YFoc7kt2p5TKETbQrZJTrUm7UmPUp72VgMwb/d7DlqXUKs/gHY/HoLrcQf9HvWhMYjIljMYLchcL4c4JbwBx5pPoCPRGsuORWF2rPY4t9NqpyP3mGhY1xZ5joVBf47+iStqzb1hDhvwdXsAfeWwQzNAtO4qK0Y76JO26CxHI/qQZ6ZWry3kLCj8c7J06yGsjPmwZ1mCQfyIga4pGiuK9hodcax22Ls+2VrdcWjBeAIrjDsLiDY3Ge5Am8n1pv323CUotC1sVOLWHlEJ/et5zxAQwOFoNBy6XZ0x7fenS+prLWvZJ0YG/UFublFHPYUWnBv1DActyrK6xpW0JrlJe9jLDSekTj60/d5k2Z8QE18ir/I3QTufGq4L7VjzwUrYgTYjXk9WPfKs5foDYBC7g48luikS7wiI1BCTEnKj0Tb4arVXsBcfoRPAWE6GsCSSYWjlWpMeseDpcGQN2r2Og3aFekISbxjWYDIwliPLIHXyo7WGkzEtY9m3xidztUeiHUx7k17fIJW0cvPxiI1WmAuw711hLwAGsPOGDgJZB/S18E6Ea3w7LQsGAuMV7eA84SX2tTRshd0YaNGGyVljlIG4mmk7Z00sa25tfa1TRGcMw4vRckhTBhzCSACuQxjPjfHgVGZ7HFpoG0a7R6IkiDYznLDR5nodaOJjfE6YjA0DxlD47wF0z5kc6dTmK8swhv1RqBsJdmOk84P90XIIM/Ta2Lyn7flwtTS8aB3NYR8271irMWm1a3SJ1tDTjY3GtBuDEQL0Hifqx477d3RXEyDAfh3TQGivVzvQQpJCh1htqz+EmYb4GcTBl2BgUsizCDD4aYesJoR2hO0PevmOKEAPiiFO29CYe6Mt2pzojLla42lbzE2mtJT5qj1HCJ3gC6A2wmfGFhAHlhHrHyLeraPQ5jC40RJ1PRituAwOGQhacTg2BpaFfC3o4OhyQGLZltEzBkucZ95eogd1aIXujBF8Ia85nyC/KA6WuKTpUBj1oe+16JChDy3auMYGDT2NAYNhGvFmMtDQB0PrmvQQqKfoUM4QbSY37J0o/Dpqp+I1fsRg9yvg/+XQQMfw7U8yqH/LWb1eb4BOweEOsrJOD5s6yE16PWJ20PzQkcEy1I+0BhMX7QA1Q8tCVja3UIHgeonjgJUBcla71ZrQMGAML9gjBigY8GIitADnnuE1rYETMkKQ8zapgjUEqH4n8rZHWa3QwnhETBOgjYNCSwikoP8ytDjP0T9pJueEMJ+LNIm4Pe0TELZ7EsmfLXFbBL0E/C86QEvJQG8ARfPhJNuqwcrMnR/4qHMBfFA41S60dFIxMaVoE1OKNjGlaBNTijYxpWgTU4o2MaVoE1OKNjGlaBNTijYxpWgTU4o2MaVoE1OKNjGlaBNTijYxpWgTU+7/ALA9smexQD/OAAAAAElFTkSuQmCC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5723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473200"/>
          </a:xfrm>
        </p:spPr>
        <p:txBody>
          <a:bodyPr>
            <a:normAutofit/>
          </a:bodyPr>
          <a:lstStyle/>
          <a:p>
            <a:endParaRPr lang="en-US" sz="2800" dirty="0" smtClean="0">
              <a:solidFill>
                <a:schemeClr val="tx1"/>
              </a:solidFill>
            </a:endParaRPr>
          </a:p>
          <a:p>
            <a:r>
              <a:rPr lang="id-ID" sz="2800" dirty="0" smtClean="0">
                <a:solidFill>
                  <a:schemeClr val="tx1"/>
                </a:solidFill>
              </a:rPr>
              <a:t>Heru Cahya Rustamaji, S.Si., M.T. </a:t>
            </a:r>
            <a:endParaRPr lang="en-US" sz="2800" baseline="30000" dirty="0">
              <a:solidFill>
                <a:schemeClr val="tx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758" y="1772816"/>
            <a:ext cx="470535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741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Phase 1 : What Are the Driver 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Driver adalah yang</a:t>
            </a:r>
          </a:p>
          <a:p>
            <a:r>
              <a:rPr lang="id-ID" dirty="0" smtClean="0"/>
              <a:t>Memulai program</a:t>
            </a:r>
          </a:p>
          <a:p>
            <a:r>
              <a:rPr lang="id-ID" dirty="0" smtClean="0"/>
              <a:t>Menetapkan </a:t>
            </a:r>
            <a:r>
              <a:rPr lang="id-ID" dirty="0"/>
              <a:t>keinginan untuk </a:t>
            </a:r>
            <a:r>
              <a:rPr lang="id-ID" dirty="0" smtClean="0"/>
              <a:t>berubah</a:t>
            </a:r>
          </a:p>
          <a:p>
            <a:r>
              <a:rPr lang="id-ID" dirty="0" smtClean="0"/>
              <a:t>Mengenali kebutuhan </a:t>
            </a:r>
            <a:r>
              <a:rPr lang="id-ID" dirty="0"/>
              <a:t>untuk </a:t>
            </a:r>
            <a:r>
              <a:rPr lang="id-ID" dirty="0" smtClean="0"/>
              <a:t>bertindak</a:t>
            </a:r>
          </a:p>
          <a:p>
            <a:pPr marL="0" indent="0">
              <a:buNone/>
            </a:pPr>
            <a:r>
              <a:rPr lang="id-ID" dirty="0" smtClean="0"/>
              <a:t>Perlu </a:t>
            </a:r>
            <a:r>
              <a:rPr lang="id-ID" dirty="0"/>
              <a:t>adanya organisasi tata kelola TI yang baru atau lebih </a:t>
            </a:r>
            <a:r>
              <a:rPr lang="id-ID" dirty="0" smtClean="0"/>
              <a:t>baik dari sebelumnya , biasanya </a:t>
            </a:r>
            <a:r>
              <a:rPr lang="id-ID" dirty="0"/>
              <a:t>dikenali oleh </a:t>
            </a:r>
            <a:r>
              <a:rPr lang="id-ID" b="1" dirty="0" smtClean="0"/>
              <a:t>pain point</a:t>
            </a:r>
            <a:r>
              <a:rPr lang="id-ID" dirty="0" smtClean="0"/>
              <a:t> </a:t>
            </a:r>
            <a:r>
              <a:rPr lang="id-ID" dirty="0"/>
              <a:t>atau </a:t>
            </a:r>
            <a:r>
              <a:rPr lang="id-ID" b="1" dirty="0" smtClean="0"/>
              <a:t>trigger event</a:t>
            </a:r>
            <a:r>
              <a:rPr lang="id-ID" dirty="0" smtClean="0"/>
              <a:t>.</a:t>
            </a:r>
            <a:endParaRPr lang="id-ID" dirty="0"/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7829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/>
              <a:t>Dewan dan manajemen eksekutif </a:t>
            </a:r>
            <a:r>
              <a:rPr lang="id-ID" dirty="0" smtClean="0"/>
              <a:t>harus:</a:t>
            </a:r>
          </a:p>
          <a:p>
            <a:pPr lvl="1"/>
            <a:r>
              <a:rPr lang="id-ID" dirty="0" smtClean="0"/>
              <a:t>Menganalisis </a:t>
            </a:r>
            <a:r>
              <a:rPr lang="id-ID" dirty="0"/>
              <a:t>titik nyeri untuk mengidentifikasi akar </a:t>
            </a:r>
            <a:r>
              <a:rPr lang="id-ID" dirty="0" smtClean="0"/>
              <a:t>penyebab</a:t>
            </a:r>
          </a:p>
          <a:p>
            <a:pPr lvl="1"/>
            <a:r>
              <a:rPr lang="id-ID" dirty="0" smtClean="0"/>
              <a:t>Mencari </a:t>
            </a:r>
            <a:r>
              <a:rPr lang="id-ID" dirty="0"/>
              <a:t>peluang selama </a:t>
            </a:r>
            <a:r>
              <a:rPr lang="id-ID" dirty="0" smtClean="0"/>
              <a:t>terjadi trigger event</a:t>
            </a:r>
          </a:p>
          <a:p>
            <a:r>
              <a:rPr lang="id-ID" dirty="0" smtClean="0"/>
              <a:t>Tujuan </a:t>
            </a:r>
            <a:r>
              <a:rPr lang="id-ID" dirty="0"/>
              <a:t>fase </a:t>
            </a:r>
            <a:r>
              <a:rPr lang="id-ID" dirty="0" smtClean="0"/>
              <a:t>ini meliputi:</a:t>
            </a:r>
          </a:p>
          <a:p>
            <a:pPr lvl="1"/>
            <a:r>
              <a:rPr lang="id-ID" dirty="0" smtClean="0"/>
              <a:t>Menguraikan bisnis</a:t>
            </a:r>
          </a:p>
          <a:p>
            <a:pPr lvl="1"/>
            <a:r>
              <a:rPr lang="id-ID" dirty="0" smtClean="0"/>
              <a:t>Identifikasi </a:t>
            </a:r>
            <a:r>
              <a:rPr lang="id-ID" dirty="0"/>
              <a:t>pemangku kepentingan </a:t>
            </a:r>
            <a:r>
              <a:rPr lang="id-ID" dirty="0" smtClean="0"/>
              <a:t>, peran dan tanggung jawab</a:t>
            </a:r>
          </a:p>
          <a:p>
            <a:pPr lvl="1"/>
            <a:r>
              <a:rPr lang="id-ID" dirty="0" smtClean="0"/>
              <a:t>Tata </a:t>
            </a:r>
            <a:r>
              <a:rPr lang="id-ID" dirty="0"/>
              <a:t>kelola TI "wake up call" dan kick-off</a:t>
            </a:r>
            <a:br>
              <a:rPr lang="id-ID" dirty="0"/>
            </a:br>
            <a:r>
              <a:rPr lang="id-ID" dirty="0"/>
              <a:t>Komunikasi.</a:t>
            </a:r>
          </a:p>
        </p:txBody>
      </p:sp>
    </p:spTree>
    <p:extLst>
      <p:ext uri="{BB962C8B-B14F-4D97-AF65-F5344CB8AC3E}">
        <p14:creationId xmlns:p14="http://schemas.microsoft.com/office/powerpoint/2010/main" val="5296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pc="-60" dirty="0"/>
              <a:t>Typical </a:t>
            </a:r>
            <a:r>
              <a:rPr lang="id-ID" dirty="0"/>
              <a:t>Pain</a:t>
            </a:r>
            <a:r>
              <a:rPr lang="id-ID" spc="330" dirty="0"/>
              <a:t> </a:t>
            </a:r>
            <a:r>
              <a:rPr lang="id-ID" spc="-30" dirty="0"/>
              <a:t>Points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Autofit/>
          </a:bodyPr>
          <a:lstStyle/>
          <a:p>
            <a:r>
              <a:rPr lang="id-ID" sz="1800" dirty="0" smtClean="0"/>
              <a:t>Inisiatif  TI gagal</a:t>
            </a:r>
            <a:endParaRPr lang="id-ID" sz="1800" dirty="0"/>
          </a:p>
          <a:p>
            <a:r>
              <a:rPr lang="id-ID" sz="1800" dirty="0"/>
              <a:t>Meningkatnya biaya</a:t>
            </a:r>
          </a:p>
          <a:p>
            <a:r>
              <a:rPr lang="id-ID" sz="1800" dirty="0"/>
              <a:t>Persepsi nilai bisnis rendah untuk investasi TI</a:t>
            </a:r>
          </a:p>
          <a:p>
            <a:r>
              <a:rPr lang="id-ID" sz="1800" dirty="0"/>
              <a:t>Insiden signifikan yang terkait dengan risiko TI (misalnya kehilangan data)</a:t>
            </a:r>
          </a:p>
          <a:p>
            <a:r>
              <a:rPr lang="id-ID" sz="1800" dirty="0"/>
              <a:t>Masalah </a:t>
            </a:r>
            <a:r>
              <a:rPr lang="id-ID" sz="1800" dirty="0" smtClean="0"/>
              <a:t>delivery services</a:t>
            </a:r>
            <a:endParaRPr lang="id-ID" sz="1800" dirty="0"/>
          </a:p>
          <a:p>
            <a:r>
              <a:rPr lang="id-ID" sz="1800" dirty="0"/>
              <a:t>Gagal memenuhi persyaratan peraturan atau kontrak</a:t>
            </a:r>
          </a:p>
          <a:p>
            <a:r>
              <a:rPr lang="id-ID" sz="1800" dirty="0"/>
              <a:t>Temuan audit untuk kinerja TI yang buruk atau tingkat layanan yang rendah</a:t>
            </a:r>
          </a:p>
          <a:p>
            <a:r>
              <a:rPr lang="id-ID" sz="1800" dirty="0"/>
              <a:t>Pembelanjaan TI yang tersembunyi dan / atau nakal</a:t>
            </a:r>
          </a:p>
          <a:p>
            <a:r>
              <a:rPr lang="id-ID" sz="1800" dirty="0"/>
              <a:t>Sumber daya limbah melalui duplikasi atau tumpang tindih dalam inisiatif TI</a:t>
            </a:r>
          </a:p>
          <a:p>
            <a:r>
              <a:rPr lang="id-ID" sz="1800" dirty="0"/>
              <a:t>Sumber daya TI tidak mencukupi</a:t>
            </a:r>
          </a:p>
          <a:p>
            <a:r>
              <a:rPr lang="id-ID" sz="1800" dirty="0"/>
              <a:t>Staf TI </a:t>
            </a:r>
            <a:r>
              <a:rPr lang="id-ID" sz="1800" dirty="0" smtClean="0"/>
              <a:t>tidak puas /kelelahan</a:t>
            </a:r>
            <a:endParaRPr lang="id-ID" sz="1800" dirty="0"/>
          </a:p>
          <a:p>
            <a:r>
              <a:rPr lang="id-ID" sz="1800" dirty="0"/>
              <a:t>Perubahan TI memungkinkan sering jatuh untuk memenuhi kebutuhan bisnis (keterlambatan pengiriman atau overruns anggaran)</a:t>
            </a:r>
          </a:p>
          <a:p>
            <a:r>
              <a:rPr lang="id-ID" sz="1800" dirty="0"/>
              <a:t>Beberapa upaya penjaminan TI yang rumit dan rumit</a:t>
            </a:r>
          </a:p>
          <a:p>
            <a:r>
              <a:rPr lang="id-ID" sz="1800" dirty="0"/>
              <a:t>Anggota dewan atau manajer senior yang enggan terlibat dengan TI.</a:t>
            </a:r>
          </a:p>
        </p:txBody>
      </p:sp>
    </p:spTree>
    <p:extLst>
      <p:ext uri="{BB962C8B-B14F-4D97-AF65-F5344CB8AC3E}">
        <p14:creationId xmlns:p14="http://schemas.microsoft.com/office/powerpoint/2010/main" val="260039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pc="-40" dirty="0" smtClean="0"/>
              <a:t>Trigger</a:t>
            </a:r>
            <a:r>
              <a:rPr lang="id-ID" spc="450" dirty="0" smtClean="0"/>
              <a:t> </a:t>
            </a:r>
            <a:r>
              <a:rPr lang="id-ID" spc="-25" dirty="0" smtClean="0"/>
              <a:t>Events yang relevan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/>
              <a:t>Penggabungan, akuisisi atau divestasi</a:t>
            </a:r>
          </a:p>
          <a:p>
            <a:r>
              <a:rPr lang="id-ID" dirty="0"/>
              <a:t>Pergeseran pasar, ekonomi atau posisi kompetitif</a:t>
            </a:r>
          </a:p>
          <a:p>
            <a:r>
              <a:rPr lang="id-ID" dirty="0"/>
              <a:t>Perubahan dalam model operasi bisnis </a:t>
            </a:r>
            <a:endParaRPr lang="id-ID" dirty="0" smtClean="0"/>
          </a:p>
          <a:p>
            <a:r>
              <a:rPr lang="id-ID" dirty="0" smtClean="0"/>
              <a:t>Persyaratan </a:t>
            </a:r>
            <a:r>
              <a:rPr lang="id-ID" dirty="0"/>
              <a:t>peraturan atau kepatuhan baru</a:t>
            </a:r>
          </a:p>
          <a:p>
            <a:r>
              <a:rPr lang="id-ID" dirty="0"/>
              <a:t>Perubahan teknologi atau perubahan paradigma yang signifikan</a:t>
            </a:r>
          </a:p>
          <a:p>
            <a:r>
              <a:rPr lang="id-ID" dirty="0"/>
              <a:t>Fokus atau proyek tata kelola yang bijaksana</a:t>
            </a:r>
          </a:p>
          <a:p>
            <a:r>
              <a:rPr lang="id-ID" dirty="0"/>
              <a:t>CIO baru, CFO, COO</a:t>
            </a:r>
          </a:p>
          <a:p>
            <a:r>
              <a:rPr lang="id-ID" dirty="0"/>
              <a:t>Audit eksternal atau penilaian konsultan</a:t>
            </a:r>
          </a:p>
          <a:p>
            <a:r>
              <a:rPr lang="id-ID" dirty="0"/>
              <a:t>Strategi atau prioritas bisnis baru</a:t>
            </a:r>
          </a:p>
        </p:txBody>
      </p:sp>
    </p:spTree>
    <p:extLst>
      <p:ext uri="{BB962C8B-B14F-4D97-AF65-F5344CB8AC3E}">
        <p14:creationId xmlns:p14="http://schemas.microsoft.com/office/powerpoint/2010/main" val="8219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</a:pPr>
            <a:r>
              <a:rPr lang="en-US" spc="-10" dirty="0"/>
              <a:t>Phase</a:t>
            </a:r>
            <a:r>
              <a:rPr lang="en-US" spc="15" dirty="0"/>
              <a:t> </a:t>
            </a:r>
            <a:r>
              <a:rPr lang="en-US" spc="5" dirty="0" smtClean="0"/>
              <a:t>2</a:t>
            </a:r>
            <a:r>
              <a:rPr lang="id-ID" spc="5" dirty="0" smtClean="0"/>
              <a:t> </a:t>
            </a:r>
            <a:r>
              <a:rPr lang="en-US" spc="5" dirty="0" smtClean="0"/>
              <a:t>:</a:t>
            </a:r>
            <a:r>
              <a:rPr lang="id-ID" dirty="0" smtClean="0"/>
              <a:t> </a:t>
            </a:r>
            <a:r>
              <a:rPr lang="en-US" spc="-5" dirty="0" smtClean="0"/>
              <a:t>Where </a:t>
            </a:r>
            <a:r>
              <a:rPr lang="en-US" spc="20" dirty="0"/>
              <a:t>are </a:t>
            </a:r>
            <a:r>
              <a:rPr lang="en-US" spc="-114" dirty="0"/>
              <a:t>We </a:t>
            </a:r>
            <a:r>
              <a:rPr lang="en-US" spc="-40" dirty="0"/>
              <a:t>now</a:t>
            </a:r>
            <a:r>
              <a:rPr lang="en-US" spc="275" dirty="0"/>
              <a:t> </a:t>
            </a:r>
            <a:r>
              <a:rPr lang="en-US" spc="10" dirty="0"/>
              <a:t>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d-ID" sz="2000" dirty="0" smtClean="0"/>
              <a:t>Menentukan masalah </a:t>
            </a:r>
            <a:r>
              <a:rPr lang="id-ID" sz="2000" dirty="0"/>
              <a:t>dan peluang [Manajemen program]</a:t>
            </a:r>
          </a:p>
          <a:p>
            <a:pPr lvl="1"/>
            <a:r>
              <a:rPr lang="id-ID" sz="2000" dirty="0"/>
              <a:t>Pahami poin rasa sakit yang telah diidentifikasi sebagai masalah tata kelola</a:t>
            </a:r>
          </a:p>
          <a:p>
            <a:pPr lvl="1"/>
            <a:r>
              <a:rPr lang="id-ID" sz="2000" dirty="0"/>
              <a:t>Ambil keuntungan dari </a:t>
            </a:r>
            <a:r>
              <a:rPr lang="id-ID" sz="2000" b="1" dirty="0" smtClean="0"/>
              <a:t>trigger event</a:t>
            </a:r>
            <a:r>
              <a:rPr lang="id-ID" sz="2000" dirty="0" smtClean="0"/>
              <a:t> </a:t>
            </a:r>
            <a:r>
              <a:rPr lang="id-ID" sz="2000" dirty="0"/>
              <a:t>yang memberi kesempatan untuk perbaikan</a:t>
            </a:r>
          </a:p>
          <a:p>
            <a:r>
              <a:rPr lang="id-ID" sz="2000" dirty="0"/>
              <a:t>Bentuk tim pemandu yang kuat </a:t>
            </a:r>
            <a:r>
              <a:rPr lang="id-ID" sz="2000" dirty="0" smtClean="0"/>
              <a:t>[</a:t>
            </a:r>
            <a:r>
              <a:rPr lang="id-ID" sz="2000" b="1" dirty="0"/>
              <a:t>change enablement</a:t>
            </a:r>
            <a:r>
              <a:rPr lang="id-ID" sz="2000" dirty="0" smtClean="0"/>
              <a:t>]</a:t>
            </a:r>
            <a:endParaRPr lang="id-ID" sz="2000" dirty="0"/>
          </a:p>
          <a:p>
            <a:pPr lvl="1"/>
            <a:r>
              <a:rPr lang="id-ID" sz="2000" dirty="0"/>
              <a:t>Pengetahuan tentang lingkungan bisnis</a:t>
            </a:r>
          </a:p>
          <a:p>
            <a:pPr lvl="1"/>
            <a:r>
              <a:rPr lang="id-ID" sz="2000" dirty="0" smtClean="0"/>
              <a:t>Wawasan terhadap faktor-faktor yang mempengaruhinya</a:t>
            </a:r>
            <a:endParaRPr lang="id-ID" sz="2000" dirty="0"/>
          </a:p>
          <a:p>
            <a:r>
              <a:rPr lang="id-ID" sz="2000" dirty="0"/>
              <a:t>Menilai keadaan saat ini [atribut siklus hidup perbaikan terus-menerus]</a:t>
            </a:r>
          </a:p>
          <a:p>
            <a:pPr lvl="1"/>
            <a:r>
              <a:rPr lang="id-ID" sz="2000" dirty="0"/>
              <a:t>Identifikasi tujuan TI sehubungan dengan tujuan perusahaan</a:t>
            </a:r>
          </a:p>
          <a:p>
            <a:pPr lvl="1"/>
            <a:r>
              <a:rPr lang="id-ID" sz="2000" dirty="0"/>
              <a:t>Identifikasi proses yang paling penting</a:t>
            </a:r>
          </a:p>
          <a:p>
            <a:pPr lvl="1"/>
            <a:r>
              <a:rPr lang="id-ID" sz="2000" dirty="0"/>
              <a:t>Pahami </a:t>
            </a:r>
            <a:r>
              <a:rPr lang="id-ID" sz="2000" dirty="0" smtClean="0"/>
              <a:t>manajemen resiko</a:t>
            </a:r>
            <a:endParaRPr lang="id-ID" sz="2000" dirty="0"/>
          </a:p>
          <a:p>
            <a:pPr lvl="1"/>
            <a:r>
              <a:rPr lang="id-ID" sz="2000" dirty="0"/>
              <a:t>Memahami kematangan </a:t>
            </a:r>
            <a:r>
              <a:rPr lang="id-ID" sz="2000" dirty="0" smtClean="0"/>
              <a:t>tatakelola yang </a:t>
            </a:r>
            <a:r>
              <a:rPr lang="id-ID" sz="2000" dirty="0"/>
              <a:t>ada</a:t>
            </a:r>
          </a:p>
          <a:p>
            <a:pPr lvl="1"/>
            <a:r>
              <a:rPr lang="id-ID" sz="2000" dirty="0"/>
              <a:t>Proses terkait</a:t>
            </a:r>
          </a:p>
        </p:txBody>
      </p:sp>
    </p:spTree>
    <p:extLst>
      <p:ext uri="{BB962C8B-B14F-4D97-AF65-F5344CB8AC3E}">
        <p14:creationId xmlns:p14="http://schemas.microsoft.com/office/powerpoint/2010/main" val="412596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2700">
              <a:lnSpc>
                <a:spcPct val="100000"/>
              </a:lnSpc>
            </a:pPr>
            <a:r>
              <a:rPr lang="en-US" spc="-10" dirty="0"/>
              <a:t>Phase</a:t>
            </a:r>
            <a:r>
              <a:rPr lang="en-US" spc="15" dirty="0"/>
              <a:t> </a:t>
            </a:r>
            <a:r>
              <a:rPr lang="en-US" spc="5" dirty="0" smtClean="0"/>
              <a:t>3:</a:t>
            </a:r>
            <a:r>
              <a:rPr lang="id-ID" dirty="0" smtClean="0"/>
              <a:t> </a:t>
            </a:r>
            <a:r>
              <a:rPr lang="en-US" spc="-5" dirty="0" smtClean="0"/>
              <a:t>Where </a:t>
            </a:r>
            <a:r>
              <a:rPr lang="en-US" spc="15" dirty="0"/>
              <a:t>Do </a:t>
            </a:r>
            <a:r>
              <a:rPr lang="en-US" spc="-114" dirty="0"/>
              <a:t>We </a:t>
            </a:r>
            <a:r>
              <a:rPr lang="en-US" spc="-65" dirty="0"/>
              <a:t>Want </a:t>
            </a:r>
            <a:r>
              <a:rPr lang="en-US" spc="-130" dirty="0"/>
              <a:t>To</a:t>
            </a:r>
            <a:r>
              <a:rPr lang="en-US" spc="270" dirty="0"/>
              <a:t> </a:t>
            </a:r>
            <a:r>
              <a:rPr lang="en-US" spc="-15" dirty="0"/>
              <a:t>Be?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Menentukan roadmap</a:t>
            </a:r>
            <a:endParaRPr lang="id-ID" dirty="0"/>
          </a:p>
          <a:p>
            <a:pPr lvl="1"/>
            <a:r>
              <a:rPr lang="id-ID" dirty="0"/>
              <a:t>Jelaskan rencana </a:t>
            </a:r>
            <a:r>
              <a:rPr lang="id-ID" dirty="0" smtClean="0"/>
              <a:t>perubahan beserta tujuannya</a:t>
            </a:r>
          </a:p>
          <a:p>
            <a:r>
              <a:rPr lang="id-ID" dirty="0" smtClean="0"/>
              <a:t>Komunikasikan visi </a:t>
            </a:r>
            <a:r>
              <a:rPr lang="id-ID" dirty="0"/>
              <a:t>yang diinginkan</a:t>
            </a:r>
          </a:p>
          <a:p>
            <a:pPr lvl="1"/>
            <a:r>
              <a:rPr lang="id-ID" dirty="0"/>
              <a:t>Kembangkan strategi komunikasi</a:t>
            </a:r>
          </a:p>
          <a:p>
            <a:pPr lvl="1"/>
            <a:r>
              <a:rPr lang="id-ID" dirty="0"/>
              <a:t>Komunikasikan visi</a:t>
            </a:r>
          </a:p>
          <a:p>
            <a:pPr lvl="1"/>
            <a:r>
              <a:rPr lang="id-ID" dirty="0"/>
              <a:t>Mengartikulasikan alasan dan manfaat dari perubahan tersebut</a:t>
            </a:r>
          </a:p>
          <a:p>
            <a:r>
              <a:rPr lang="id-ID" dirty="0" smtClean="0"/>
              <a:t>Tentukan </a:t>
            </a:r>
            <a:r>
              <a:rPr lang="id-ID" dirty="0"/>
              <a:t>target state dan lakukan gap analysis</a:t>
            </a:r>
          </a:p>
          <a:p>
            <a:pPr lvl="1"/>
            <a:r>
              <a:rPr lang="id-ID" dirty="0"/>
              <a:t>Tentukan target perbaikan</a:t>
            </a:r>
          </a:p>
          <a:p>
            <a:pPr lvl="1"/>
            <a:r>
              <a:rPr lang="id-ID" dirty="0"/>
              <a:t>Menganalisis kesenjangan</a:t>
            </a:r>
          </a:p>
          <a:p>
            <a:pPr lvl="1"/>
            <a:r>
              <a:rPr lang="id-ID" dirty="0"/>
              <a:t>Identifikasi potensi perbaikan</a:t>
            </a:r>
          </a:p>
        </p:txBody>
      </p:sp>
    </p:spTree>
    <p:extLst>
      <p:ext uri="{BB962C8B-B14F-4D97-AF65-F5344CB8AC3E}">
        <p14:creationId xmlns:p14="http://schemas.microsoft.com/office/powerpoint/2010/main" val="18430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</a:pPr>
            <a:r>
              <a:rPr lang="en-US" spc="-10" dirty="0"/>
              <a:t>Phase</a:t>
            </a:r>
            <a:r>
              <a:rPr lang="en-US" spc="15" dirty="0"/>
              <a:t> </a:t>
            </a:r>
            <a:r>
              <a:rPr lang="en-US" spc="5" dirty="0" smtClean="0"/>
              <a:t>4:</a:t>
            </a:r>
            <a:r>
              <a:rPr lang="id-ID" dirty="0" smtClean="0"/>
              <a:t> </a:t>
            </a:r>
            <a:r>
              <a:rPr lang="en-US" spc="5" dirty="0" smtClean="0"/>
              <a:t>What </a:t>
            </a:r>
            <a:r>
              <a:rPr lang="en-US" spc="-20" dirty="0"/>
              <a:t>Needs </a:t>
            </a:r>
            <a:r>
              <a:rPr lang="en-US" spc="-130" dirty="0"/>
              <a:t>To </a:t>
            </a:r>
            <a:r>
              <a:rPr lang="en-US" spc="-5" dirty="0"/>
              <a:t>Be</a:t>
            </a:r>
            <a:r>
              <a:rPr lang="en-US" spc="440" dirty="0"/>
              <a:t> </a:t>
            </a:r>
            <a:r>
              <a:rPr lang="en-US" spc="-30" dirty="0"/>
              <a:t>Done?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69900" indent="-457200">
              <a:buSzPct val="100000"/>
              <a:tabLst>
                <a:tab pos="287655" algn="l"/>
              </a:tabLst>
            </a:pPr>
            <a:r>
              <a:rPr lang="en-US" sz="2350" spc="-15" dirty="0" err="1">
                <a:latin typeface="Times New Roman"/>
                <a:cs typeface="Times New Roman"/>
              </a:rPr>
              <a:t>Kembangkan</a:t>
            </a:r>
            <a:r>
              <a:rPr lang="en-US" sz="2350" spc="-15" dirty="0">
                <a:latin typeface="Times New Roman"/>
                <a:cs typeface="Times New Roman"/>
              </a:rPr>
              <a:t> </a:t>
            </a:r>
            <a:r>
              <a:rPr lang="en-US" sz="2350" spc="-15" dirty="0" err="1">
                <a:latin typeface="Times New Roman"/>
                <a:cs typeface="Times New Roman"/>
              </a:rPr>
              <a:t>rencana</a:t>
            </a:r>
            <a:r>
              <a:rPr lang="en-US" sz="2350" spc="-15" dirty="0">
                <a:latin typeface="Times New Roman"/>
                <a:cs typeface="Times New Roman"/>
              </a:rPr>
              <a:t> program</a:t>
            </a:r>
          </a:p>
          <a:p>
            <a:pPr marL="869950" lvl="1" indent="-457200">
              <a:buSzPct val="100000"/>
              <a:tabLst>
                <a:tab pos="287655" algn="l"/>
              </a:tabLst>
            </a:pPr>
            <a:r>
              <a:rPr lang="en-US" sz="1950" spc="-15" dirty="0" err="1">
                <a:latin typeface="Times New Roman"/>
                <a:cs typeface="Times New Roman"/>
              </a:rPr>
              <a:t>Prioritaskan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inisiatif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potensial</a:t>
            </a:r>
            <a:endParaRPr lang="en-US" sz="1950" spc="-15" dirty="0">
              <a:latin typeface="Times New Roman"/>
              <a:cs typeface="Times New Roman"/>
            </a:endParaRPr>
          </a:p>
          <a:p>
            <a:pPr marL="869950" lvl="1" indent="-457200">
              <a:buSzPct val="100000"/>
              <a:tabLst>
                <a:tab pos="287655" algn="l"/>
              </a:tabLst>
            </a:pPr>
            <a:r>
              <a:rPr lang="en-US" sz="1950" spc="-15" dirty="0" err="1">
                <a:latin typeface="Times New Roman"/>
                <a:cs typeface="Times New Roman"/>
              </a:rPr>
              <a:t>Mengembangkan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proyek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id-ID" sz="1950" spc="-15" dirty="0" smtClean="0">
                <a:latin typeface="Times New Roman"/>
                <a:cs typeface="Times New Roman"/>
              </a:rPr>
              <a:t>secara  </a:t>
            </a:r>
            <a:r>
              <a:rPr lang="en-US" sz="1950" spc="-15" dirty="0" smtClean="0">
                <a:latin typeface="Times New Roman"/>
                <a:cs typeface="Times New Roman"/>
              </a:rPr>
              <a:t>formal </a:t>
            </a:r>
            <a:r>
              <a:rPr lang="en-US" sz="1950" spc="-15" dirty="0" err="1">
                <a:latin typeface="Times New Roman"/>
                <a:cs typeface="Times New Roman"/>
              </a:rPr>
              <a:t>dan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id-ID" sz="1950" spc="-15" dirty="0" smtClean="0">
                <a:latin typeface="Times New Roman"/>
                <a:cs typeface="Times New Roman"/>
              </a:rPr>
              <a:t>terjustifikasi</a:t>
            </a:r>
            <a:endParaRPr lang="en-US" sz="1950" spc="-15" dirty="0">
              <a:latin typeface="Times New Roman"/>
              <a:cs typeface="Times New Roman"/>
            </a:endParaRPr>
          </a:p>
          <a:p>
            <a:pPr marL="869950" lvl="1" indent="-457200">
              <a:buSzPct val="100000"/>
              <a:tabLst>
                <a:tab pos="287655" algn="l"/>
              </a:tabLst>
            </a:pPr>
            <a:r>
              <a:rPr lang="en-US" sz="1950" spc="-15" dirty="0" err="1">
                <a:latin typeface="Times New Roman"/>
                <a:cs typeface="Times New Roman"/>
              </a:rPr>
              <a:t>Gunakan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rencana</a:t>
            </a:r>
            <a:r>
              <a:rPr lang="en-US" sz="1950" spc="-15" dirty="0">
                <a:latin typeface="Times New Roman"/>
                <a:cs typeface="Times New Roman"/>
              </a:rPr>
              <a:t> yang </a:t>
            </a:r>
            <a:r>
              <a:rPr lang="en-US" sz="1950" spc="-15" dirty="0" err="1">
                <a:latin typeface="Times New Roman"/>
                <a:cs typeface="Times New Roman"/>
              </a:rPr>
              <a:t>mencakup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tujuan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kontribusi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dan</a:t>
            </a:r>
            <a:r>
              <a:rPr lang="en-US" sz="1950" spc="-15" dirty="0">
                <a:latin typeface="Times New Roman"/>
                <a:cs typeface="Times New Roman"/>
              </a:rPr>
              <a:t> program</a:t>
            </a:r>
          </a:p>
          <a:p>
            <a:pPr marL="469900" indent="-457200">
              <a:buSzPct val="100000"/>
              <a:tabLst>
                <a:tab pos="287655" algn="l"/>
              </a:tabLst>
            </a:pPr>
            <a:r>
              <a:rPr lang="en-US" sz="2350" spc="-15" dirty="0" err="1">
                <a:latin typeface="Times New Roman"/>
                <a:cs typeface="Times New Roman"/>
              </a:rPr>
              <a:t>Memberdayakan</a:t>
            </a:r>
            <a:r>
              <a:rPr lang="en-US" sz="2350" spc="-15" dirty="0">
                <a:latin typeface="Times New Roman"/>
                <a:cs typeface="Times New Roman"/>
              </a:rPr>
              <a:t> </a:t>
            </a:r>
            <a:r>
              <a:rPr lang="id-ID" sz="2350" i="1" spc="-15" dirty="0" smtClean="0">
                <a:latin typeface="Times New Roman"/>
                <a:cs typeface="Times New Roman"/>
              </a:rPr>
              <a:t>role player</a:t>
            </a:r>
            <a:r>
              <a:rPr lang="en-US" sz="2350" spc="-15" dirty="0" smtClean="0">
                <a:latin typeface="Times New Roman"/>
                <a:cs typeface="Times New Roman"/>
              </a:rPr>
              <a:t> </a:t>
            </a:r>
            <a:r>
              <a:rPr lang="en-US" sz="2350" spc="-15" dirty="0" err="1">
                <a:latin typeface="Times New Roman"/>
                <a:cs typeface="Times New Roman"/>
              </a:rPr>
              <a:t>dan</a:t>
            </a:r>
            <a:r>
              <a:rPr lang="en-US" sz="2350" spc="-15" dirty="0">
                <a:latin typeface="Times New Roman"/>
                <a:cs typeface="Times New Roman"/>
              </a:rPr>
              <a:t> </a:t>
            </a:r>
            <a:r>
              <a:rPr lang="en-US" sz="2350" spc="-15" dirty="0" err="1">
                <a:latin typeface="Times New Roman"/>
                <a:cs typeface="Times New Roman"/>
              </a:rPr>
              <a:t>identifikasi</a:t>
            </a:r>
            <a:r>
              <a:rPr lang="en-US" sz="2350" spc="-15" dirty="0">
                <a:latin typeface="Times New Roman"/>
                <a:cs typeface="Times New Roman"/>
              </a:rPr>
              <a:t> </a:t>
            </a:r>
            <a:r>
              <a:rPr lang="id-ID" sz="2350" i="1" spc="-15" dirty="0" smtClean="0">
                <a:latin typeface="Times New Roman"/>
                <a:cs typeface="Times New Roman"/>
              </a:rPr>
              <a:t>quick wins</a:t>
            </a:r>
            <a:endParaRPr lang="en-US" sz="2350" i="1" spc="-15" dirty="0">
              <a:latin typeface="Times New Roman"/>
              <a:cs typeface="Times New Roman"/>
            </a:endParaRPr>
          </a:p>
          <a:p>
            <a:pPr marL="869950" lvl="1" indent="-457200">
              <a:buSzPct val="100000"/>
              <a:tabLst>
                <a:tab pos="287655" algn="l"/>
              </a:tabLst>
            </a:pPr>
            <a:r>
              <a:rPr lang="en-US" sz="1950" spc="-15" dirty="0" err="1">
                <a:latin typeface="Times New Roman"/>
                <a:cs typeface="Times New Roman"/>
              </a:rPr>
              <a:t>Manfaat</a:t>
            </a:r>
            <a:r>
              <a:rPr lang="en-US" sz="1950" spc="-15" dirty="0">
                <a:latin typeface="Times New Roman"/>
                <a:cs typeface="Times New Roman"/>
              </a:rPr>
              <a:t> yang </a:t>
            </a:r>
            <a:r>
              <a:rPr lang="en-US" sz="1950" spc="-15" dirty="0" err="1">
                <a:latin typeface="Times New Roman"/>
                <a:cs typeface="Times New Roman"/>
              </a:rPr>
              <a:t>tinggi</a:t>
            </a:r>
            <a:r>
              <a:rPr lang="en-US" sz="1950" spc="-15" dirty="0">
                <a:latin typeface="Times New Roman"/>
                <a:cs typeface="Times New Roman"/>
              </a:rPr>
              <a:t>, </a:t>
            </a:r>
            <a:r>
              <a:rPr lang="en-US" sz="1950" spc="-15" dirty="0" err="1">
                <a:latin typeface="Times New Roman"/>
                <a:cs typeface="Times New Roman"/>
              </a:rPr>
              <a:t>implementasi</a:t>
            </a:r>
            <a:r>
              <a:rPr lang="en-US" sz="1950" spc="-15" dirty="0">
                <a:latin typeface="Times New Roman"/>
                <a:cs typeface="Times New Roman"/>
              </a:rPr>
              <a:t> yang </a:t>
            </a:r>
            <a:r>
              <a:rPr lang="en-US" sz="1950" spc="-15" dirty="0" err="1">
                <a:latin typeface="Times New Roman"/>
                <a:cs typeface="Times New Roman"/>
              </a:rPr>
              <a:t>mudah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harus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dilakukan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terlebih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dahulu</a:t>
            </a:r>
            <a:endParaRPr lang="en-US" sz="1950" spc="-15" dirty="0">
              <a:latin typeface="Times New Roman"/>
              <a:cs typeface="Times New Roman"/>
            </a:endParaRPr>
          </a:p>
          <a:p>
            <a:pPr marL="869950" lvl="1" indent="-457200">
              <a:buSzPct val="100000"/>
              <a:tabLst>
                <a:tab pos="287655" algn="l"/>
              </a:tabLst>
            </a:pPr>
            <a:r>
              <a:rPr lang="en-US" sz="1950" spc="-15" dirty="0" err="1">
                <a:latin typeface="Times New Roman"/>
                <a:cs typeface="Times New Roman"/>
              </a:rPr>
              <a:t>Dapatkan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 smtClean="0">
                <a:latin typeface="Times New Roman"/>
                <a:cs typeface="Times New Roman"/>
              </a:rPr>
              <a:t>pemangku</a:t>
            </a:r>
            <a:r>
              <a:rPr lang="en-US" sz="1950" spc="-15" dirty="0" smtClean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kepentingan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utama</a:t>
            </a:r>
            <a:r>
              <a:rPr lang="en-US" sz="1950" spc="-15" dirty="0">
                <a:latin typeface="Times New Roman"/>
                <a:cs typeface="Times New Roman"/>
              </a:rPr>
              <a:t> yang </a:t>
            </a:r>
            <a:r>
              <a:rPr lang="en-US" sz="1950" spc="-15" dirty="0" err="1">
                <a:latin typeface="Times New Roman"/>
                <a:cs typeface="Times New Roman"/>
              </a:rPr>
              <a:t>terpengaruh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oleh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perubahan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tersebut</a:t>
            </a:r>
            <a:endParaRPr lang="en-US" sz="1950" spc="-15" dirty="0">
              <a:latin typeface="Times New Roman"/>
              <a:cs typeface="Times New Roman"/>
            </a:endParaRPr>
          </a:p>
          <a:p>
            <a:pPr marL="869950" lvl="1" indent="-457200">
              <a:buSzPct val="100000"/>
              <a:tabLst>
                <a:tab pos="287655" algn="l"/>
              </a:tabLst>
            </a:pPr>
            <a:r>
              <a:rPr lang="en-US" sz="1950" spc="-15" dirty="0" err="1">
                <a:latin typeface="Times New Roman"/>
                <a:cs typeface="Times New Roman"/>
              </a:rPr>
              <a:t>Identifikasi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kekuatan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dalam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smtClean="0">
                <a:latin typeface="Times New Roman"/>
                <a:cs typeface="Times New Roman"/>
              </a:rPr>
              <a:t>proses.</a:t>
            </a:r>
            <a:endParaRPr lang="en-US" sz="1950" spc="-15" dirty="0">
              <a:latin typeface="Times New Roman"/>
              <a:cs typeface="Times New Roman"/>
            </a:endParaRPr>
          </a:p>
          <a:p>
            <a:pPr marL="469900" indent="-457200">
              <a:buSzPct val="100000"/>
              <a:tabLst>
                <a:tab pos="287655" algn="l"/>
              </a:tabLst>
            </a:pPr>
            <a:r>
              <a:rPr lang="en-US" sz="2350" spc="-15" dirty="0" err="1">
                <a:latin typeface="Times New Roman"/>
                <a:cs typeface="Times New Roman"/>
              </a:rPr>
              <a:t>Merancang</a:t>
            </a:r>
            <a:r>
              <a:rPr lang="en-US" sz="2350" spc="-15" dirty="0">
                <a:latin typeface="Times New Roman"/>
                <a:cs typeface="Times New Roman"/>
              </a:rPr>
              <a:t> </a:t>
            </a:r>
            <a:r>
              <a:rPr lang="en-US" sz="2350" spc="-15" dirty="0" err="1">
                <a:latin typeface="Times New Roman"/>
                <a:cs typeface="Times New Roman"/>
              </a:rPr>
              <a:t>dan</a:t>
            </a:r>
            <a:r>
              <a:rPr lang="en-US" sz="2350" spc="-15" dirty="0">
                <a:latin typeface="Times New Roman"/>
                <a:cs typeface="Times New Roman"/>
              </a:rPr>
              <a:t> </a:t>
            </a:r>
            <a:r>
              <a:rPr lang="en-US" sz="2350" spc="-15" dirty="0" err="1">
                <a:latin typeface="Times New Roman"/>
                <a:cs typeface="Times New Roman"/>
              </a:rPr>
              <a:t>membangun</a:t>
            </a:r>
            <a:r>
              <a:rPr lang="en-US" sz="2350" spc="-15" dirty="0">
                <a:latin typeface="Times New Roman"/>
                <a:cs typeface="Times New Roman"/>
              </a:rPr>
              <a:t> </a:t>
            </a:r>
            <a:r>
              <a:rPr lang="en-US" sz="2350" spc="-15" dirty="0" err="1">
                <a:latin typeface="Times New Roman"/>
                <a:cs typeface="Times New Roman"/>
              </a:rPr>
              <a:t>perbaikan</a:t>
            </a:r>
            <a:endParaRPr lang="en-US" sz="2350" spc="-15" dirty="0">
              <a:latin typeface="Times New Roman"/>
              <a:cs typeface="Times New Roman"/>
            </a:endParaRPr>
          </a:p>
          <a:p>
            <a:pPr marL="869950" lvl="1" indent="-457200">
              <a:buSzPct val="100000"/>
              <a:tabLst>
                <a:tab pos="287655" algn="l"/>
              </a:tabLst>
            </a:pPr>
            <a:r>
              <a:rPr lang="en-US" sz="1950" spc="-15" dirty="0">
                <a:latin typeface="Times New Roman"/>
                <a:cs typeface="Times New Roman"/>
              </a:rPr>
              <a:t>Plot </a:t>
            </a:r>
            <a:r>
              <a:rPr lang="en-US" sz="1950" spc="-15" dirty="0" err="1">
                <a:latin typeface="Times New Roman"/>
                <a:cs typeface="Times New Roman"/>
              </a:rPr>
              <a:t>perbaikan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ke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id-ID" sz="1950" spc="-15" dirty="0" smtClean="0">
                <a:latin typeface="Times New Roman"/>
                <a:cs typeface="Times New Roman"/>
              </a:rPr>
              <a:t>dalam tabel </a:t>
            </a:r>
            <a:r>
              <a:rPr lang="en-US" sz="1950" spc="-15" dirty="0" err="1" smtClean="0">
                <a:latin typeface="Times New Roman"/>
                <a:cs typeface="Times New Roman"/>
              </a:rPr>
              <a:t>untuk</a:t>
            </a:r>
            <a:r>
              <a:rPr lang="en-US" sz="1950" spc="-15" dirty="0" smtClean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membantu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id-ID" sz="1950" spc="-15" dirty="0" smtClean="0">
                <a:latin typeface="Times New Roman"/>
                <a:cs typeface="Times New Roman"/>
              </a:rPr>
              <a:t>prioritisasi</a:t>
            </a:r>
            <a:endParaRPr lang="en-US" sz="1950" spc="-15" dirty="0">
              <a:latin typeface="Times New Roman"/>
              <a:cs typeface="Times New Roman"/>
            </a:endParaRPr>
          </a:p>
          <a:p>
            <a:pPr marL="869950" lvl="1" indent="-457200">
              <a:buSzPct val="100000"/>
              <a:tabLst>
                <a:tab pos="287655" algn="l"/>
              </a:tabLst>
            </a:pPr>
            <a:r>
              <a:rPr lang="en-US" sz="1950" spc="-15" dirty="0" err="1">
                <a:latin typeface="Times New Roman"/>
                <a:cs typeface="Times New Roman"/>
              </a:rPr>
              <a:t>Pertimbangkan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id-ID" sz="1950" spc="-15" dirty="0" smtClean="0">
                <a:latin typeface="Times New Roman"/>
                <a:cs typeface="Times New Roman"/>
              </a:rPr>
              <a:t>approach</a:t>
            </a:r>
            <a:r>
              <a:rPr lang="en-US" sz="1950" spc="-15" dirty="0" smtClean="0">
                <a:latin typeface="Times New Roman"/>
                <a:cs typeface="Times New Roman"/>
              </a:rPr>
              <a:t>, </a:t>
            </a:r>
            <a:r>
              <a:rPr lang="id-ID" sz="1950" spc="-15" dirty="0" smtClean="0">
                <a:latin typeface="Times New Roman"/>
                <a:cs typeface="Times New Roman"/>
              </a:rPr>
              <a:t>deliverables</a:t>
            </a:r>
            <a:r>
              <a:rPr lang="en-US" sz="1950" spc="-15" dirty="0" smtClean="0">
                <a:latin typeface="Times New Roman"/>
                <a:cs typeface="Times New Roman"/>
              </a:rPr>
              <a:t>, </a:t>
            </a:r>
            <a:r>
              <a:rPr lang="en-US" sz="1950" spc="-15" dirty="0" err="1">
                <a:latin typeface="Times New Roman"/>
                <a:cs typeface="Times New Roman"/>
              </a:rPr>
              <a:t>sumber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daya</a:t>
            </a:r>
            <a:r>
              <a:rPr lang="en-US" sz="1950" spc="-15" dirty="0">
                <a:latin typeface="Times New Roman"/>
                <a:cs typeface="Times New Roman"/>
              </a:rPr>
              <a:t> yang </a:t>
            </a:r>
            <a:r>
              <a:rPr lang="en-US" sz="1950" spc="-15" dirty="0" err="1">
                <a:latin typeface="Times New Roman"/>
                <a:cs typeface="Times New Roman"/>
              </a:rPr>
              <a:t>dibutuhkan</a:t>
            </a:r>
            <a:r>
              <a:rPr lang="en-US" sz="1950" spc="-15" dirty="0">
                <a:latin typeface="Times New Roman"/>
                <a:cs typeface="Times New Roman"/>
              </a:rPr>
              <a:t>, </a:t>
            </a:r>
            <a:r>
              <a:rPr lang="en-US" sz="1950" spc="-15" dirty="0" err="1">
                <a:latin typeface="Times New Roman"/>
                <a:cs typeface="Times New Roman"/>
              </a:rPr>
              <a:t>biaya</a:t>
            </a:r>
            <a:r>
              <a:rPr lang="en-US" sz="1950" spc="-15" dirty="0">
                <a:latin typeface="Times New Roman"/>
                <a:cs typeface="Times New Roman"/>
              </a:rPr>
              <a:t>, </a:t>
            </a:r>
            <a:r>
              <a:rPr lang="en-US" sz="1950" spc="-15" dirty="0" err="1">
                <a:latin typeface="Times New Roman"/>
                <a:cs typeface="Times New Roman"/>
              </a:rPr>
              <a:t>skala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waktu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perkiraan</a:t>
            </a:r>
            <a:r>
              <a:rPr lang="en-US" sz="1950" spc="-15" dirty="0">
                <a:latin typeface="Times New Roman"/>
                <a:cs typeface="Times New Roman"/>
              </a:rPr>
              <a:t>, </a:t>
            </a:r>
            <a:r>
              <a:rPr lang="en-US" sz="1950" spc="-15" dirty="0" err="1" smtClean="0">
                <a:latin typeface="Times New Roman"/>
                <a:cs typeface="Times New Roman"/>
              </a:rPr>
              <a:t>ketergantungan</a:t>
            </a:r>
            <a:r>
              <a:rPr lang="id-ID" sz="1950" spc="-15" dirty="0" smtClean="0">
                <a:latin typeface="Times New Roman"/>
                <a:cs typeface="Times New Roman"/>
              </a:rPr>
              <a:t> proyek</a:t>
            </a:r>
            <a:r>
              <a:rPr lang="en-US" sz="1950" spc="-15" dirty="0" smtClean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dan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risiko</a:t>
            </a:r>
            <a:r>
              <a:rPr lang="en-US" sz="1950" spc="-15" dirty="0">
                <a:latin typeface="Times New Roman"/>
                <a:cs typeface="Times New Roman"/>
              </a:rPr>
              <a:t> </a:t>
            </a:r>
            <a:r>
              <a:rPr lang="en-US" sz="1950" spc="-15" dirty="0" err="1">
                <a:latin typeface="Times New Roman"/>
                <a:cs typeface="Times New Roman"/>
              </a:rPr>
              <a:t>proyek</a:t>
            </a:r>
            <a:r>
              <a:rPr lang="en-US" sz="1950" spc="-15" dirty="0">
                <a:latin typeface="Times New Roman"/>
                <a:cs typeface="Times New Roman"/>
              </a:rPr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1592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2700">
              <a:lnSpc>
                <a:spcPct val="100000"/>
              </a:lnSpc>
            </a:pPr>
            <a:r>
              <a:rPr lang="en-US" spc="-10" dirty="0"/>
              <a:t>Phase</a:t>
            </a:r>
            <a:r>
              <a:rPr lang="en-US" spc="15" dirty="0"/>
              <a:t> </a:t>
            </a:r>
            <a:r>
              <a:rPr lang="en-US" spc="5" dirty="0"/>
              <a:t>5:</a:t>
            </a:r>
            <a:r>
              <a:rPr lang="en-US" dirty="0"/>
              <a:t/>
            </a:r>
            <a:br>
              <a:rPr lang="en-US" dirty="0"/>
            </a:br>
            <a:r>
              <a:rPr lang="en-US" spc="-10" dirty="0"/>
              <a:t>How </a:t>
            </a:r>
            <a:r>
              <a:rPr lang="en-US" spc="15" dirty="0"/>
              <a:t>Do </a:t>
            </a:r>
            <a:r>
              <a:rPr lang="en-US" spc="-114" dirty="0"/>
              <a:t>We </a:t>
            </a:r>
            <a:r>
              <a:rPr lang="en-US" spc="-5" dirty="0"/>
              <a:t>Get </a:t>
            </a:r>
            <a:r>
              <a:rPr lang="en-US" spc="-25" dirty="0"/>
              <a:t>There</a:t>
            </a:r>
            <a:r>
              <a:rPr lang="en-US" spc="390" dirty="0"/>
              <a:t> </a:t>
            </a:r>
            <a:r>
              <a:rPr lang="en-US" spc="10" dirty="0"/>
              <a:t>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d-ID" dirty="0"/>
              <a:t>Jalankan rencananya</a:t>
            </a:r>
          </a:p>
          <a:p>
            <a:pPr lvl="1"/>
            <a:r>
              <a:rPr lang="id-ID" dirty="0"/>
              <a:t>Jalankan proyek sesuai rencana program terpadu</a:t>
            </a:r>
          </a:p>
          <a:p>
            <a:pPr lvl="1"/>
            <a:r>
              <a:rPr lang="id-ID" dirty="0"/>
              <a:t>Berikan laporan update reguler kepada para pemangku kepentingan</a:t>
            </a:r>
          </a:p>
          <a:p>
            <a:pPr lvl="1"/>
            <a:r>
              <a:rPr lang="id-ID" dirty="0" smtClean="0"/>
              <a:t>Dokumentasikan  </a:t>
            </a:r>
            <a:r>
              <a:rPr lang="id-ID" dirty="0"/>
              <a:t>dan pantau kontribusi proyek sambil mengelola risiko yang teridentifikasi</a:t>
            </a:r>
          </a:p>
          <a:p>
            <a:r>
              <a:rPr lang="id-ID" dirty="0"/>
              <a:t>Aktifkan operasi </a:t>
            </a:r>
            <a:endParaRPr lang="id-ID" dirty="0" smtClean="0"/>
          </a:p>
          <a:p>
            <a:pPr lvl="1"/>
            <a:r>
              <a:rPr lang="id-ID" dirty="0" smtClean="0"/>
              <a:t>Bangun </a:t>
            </a:r>
            <a:r>
              <a:rPr lang="id-ID" dirty="0"/>
              <a:t>momentum dan kredibilitas </a:t>
            </a:r>
            <a:r>
              <a:rPr lang="id-ID" dirty="0" smtClean="0"/>
              <a:t>quick wins</a:t>
            </a:r>
            <a:endParaRPr lang="id-ID" dirty="0"/>
          </a:p>
          <a:p>
            <a:pPr lvl="1"/>
            <a:r>
              <a:rPr lang="id-ID" dirty="0" smtClean="0"/>
              <a:t>Tentukan </a:t>
            </a:r>
            <a:r>
              <a:rPr lang="id-ID" dirty="0"/>
              <a:t>ukuran kesuksesan</a:t>
            </a:r>
          </a:p>
          <a:p>
            <a:r>
              <a:rPr lang="id-ID" dirty="0"/>
              <a:t>Terapkan perbaikan</a:t>
            </a:r>
          </a:p>
          <a:p>
            <a:pPr lvl="1"/>
            <a:r>
              <a:rPr lang="id-ID" dirty="0"/>
              <a:t>Mengadopsi dan menyesuaikan </a:t>
            </a:r>
            <a:r>
              <a:rPr lang="id-ID" i="1" dirty="0" smtClean="0"/>
              <a:t>best practises </a:t>
            </a:r>
            <a:r>
              <a:rPr lang="id-ID" dirty="0" smtClean="0"/>
              <a:t>yang </a:t>
            </a:r>
            <a:r>
              <a:rPr lang="id-ID" dirty="0"/>
              <a:t>sesuai dengan pendekatan perusahaan terhadap kebijakan dan perubahan proses</a:t>
            </a:r>
          </a:p>
        </p:txBody>
      </p:sp>
    </p:spTree>
    <p:extLst>
      <p:ext uri="{BB962C8B-B14F-4D97-AF65-F5344CB8AC3E}">
        <p14:creationId xmlns:p14="http://schemas.microsoft.com/office/powerpoint/2010/main" val="75418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04775">
              <a:lnSpc>
                <a:spcPct val="100000"/>
              </a:lnSpc>
            </a:pPr>
            <a:r>
              <a:rPr lang="en-US" spc="-10" dirty="0"/>
              <a:t>Phase</a:t>
            </a:r>
            <a:r>
              <a:rPr lang="en-US" spc="15" dirty="0"/>
              <a:t> </a:t>
            </a:r>
            <a:r>
              <a:rPr lang="en-US" spc="5" dirty="0"/>
              <a:t>6:</a:t>
            </a:r>
            <a:r>
              <a:rPr lang="en-US" dirty="0"/>
              <a:t/>
            </a:r>
            <a:br>
              <a:rPr lang="en-US" dirty="0"/>
            </a:br>
            <a:r>
              <a:rPr lang="en-US" spc="-65" dirty="0"/>
              <a:t> </a:t>
            </a:r>
            <a:r>
              <a:rPr lang="en-US" spc="5" dirty="0"/>
              <a:t>Did </a:t>
            </a:r>
            <a:r>
              <a:rPr lang="en-US" spc="-114" dirty="0"/>
              <a:t>We </a:t>
            </a:r>
            <a:r>
              <a:rPr lang="en-US" spc="-5" dirty="0"/>
              <a:t>Get</a:t>
            </a:r>
            <a:r>
              <a:rPr lang="en-US" spc="70" dirty="0"/>
              <a:t> </a:t>
            </a:r>
            <a:r>
              <a:rPr lang="en-US" spc="-30" dirty="0"/>
              <a:t>There?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d-ID" sz="2000" dirty="0" smtClean="0"/>
              <a:t>Realize Benefit</a:t>
            </a:r>
            <a:endParaRPr lang="id-ID" sz="2000" dirty="0"/>
          </a:p>
          <a:p>
            <a:pPr lvl="1"/>
            <a:r>
              <a:rPr lang="id-ID" sz="2000" dirty="0"/>
              <a:t>Pantau keseluruhan kinerja program terhadap </a:t>
            </a:r>
            <a:r>
              <a:rPr lang="id-ID" sz="2000" dirty="0" smtClean="0"/>
              <a:t>tujuan yang dicapa</a:t>
            </a:r>
            <a:endParaRPr lang="id-ID" sz="2000" dirty="0"/>
          </a:p>
          <a:p>
            <a:pPr lvl="1"/>
            <a:r>
              <a:rPr lang="id-ID" sz="2000" dirty="0" smtClean="0"/>
              <a:t>Memantau </a:t>
            </a:r>
            <a:r>
              <a:rPr lang="id-ID" sz="2000" dirty="0"/>
              <a:t>dan mengukur kinerja investasi</a:t>
            </a:r>
          </a:p>
          <a:p>
            <a:r>
              <a:rPr lang="id-ID" sz="2000" dirty="0"/>
              <a:t>Sematkan pendekatan baru</a:t>
            </a:r>
          </a:p>
          <a:p>
            <a:pPr lvl="1"/>
            <a:r>
              <a:rPr lang="id-ID" sz="2000" dirty="0"/>
              <a:t>Menyediakan transisi dari mode proyek ke mode </a:t>
            </a:r>
            <a:r>
              <a:rPr lang="id-ID" sz="2000" i="1" dirty="0"/>
              <a:t>business as usual</a:t>
            </a:r>
          </a:p>
          <a:p>
            <a:pPr lvl="1"/>
            <a:r>
              <a:rPr lang="id-ID" sz="2000" dirty="0"/>
              <a:t>Pantau apakah peran dan tanggung jawab baru telah dilakukan</a:t>
            </a:r>
          </a:p>
          <a:p>
            <a:pPr lvl="1"/>
            <a:r>
              <a:rPr lang="id-ID" sz="2000" dirty="0" smtClean="0"/>
              <a:t>Menjaga </a:t>
            </a:r>
            <a:r>
              <a:rPr lang="id-ID" sz="2000" dirty="0"/>
              <a:t>komunikasi dan memastikan komunikasi antar pemangku kepentingan yang sesuai terus berlanjut</a:t>
            </a:r>
          </a:p>
          <a:p>
            <a:r>
              <a:rPr lang="id-ID" sz="2000" dirty="0"/>
              <a:t>Dioperasikan dan diukur</a:t>
            </a:r>
          </a:p>
          <a:p>
            <a:pPr lvl="1"/>
            <a:r>
              <a:rPr lang="id-ID" sz="2000" dirty="0"/>
              <a:t>Tetapkan target untuk setiap metrik</a:t>
            </a:r>
          </a:p>
          <a:p>
            <a:pPr lvl="1"/>
            <a:r>
              <a:rPr lang="id-ID" sz="2000" dirty="0"/>
              <a:t>Mengukur metrik terhadap target</a:t>
            </a:r>
          </a:p>
          <a:p>
            <a:pPr lvl="1"/>
            <a:r>
              <a:rPr lang="id-ID" sz="2000" dirty="0"/>
              <a:t>Komunikasikan hasil dan sesuaikan target yang diperlukan</a:t>
            </a:r>
          </a:p>
        </p:txBody>
      </p:sp>
    </p:spTree>
    <p:extLst>
      <p:ext uri="{BB962C8B-B14F-4D97-AF65-F5344CB8AC3E}">
        <p14:creationId xmlns:p14="http://schemas.microsoft.com/office/powerpoint/2010/main" val="20460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2700">
              <a:lnSpc>
                <a:spcPct val="100000"/>
              </a:lnSpc>
            </a:pPr>
            <a:r>
              <a:rPr lang="en-US" spc="-10" dirty="0"/>
              <a:t>Phase</a:t>
            </a:r>
            <a:r>
              <a:rPr lang="en-US" spc="15" dirty="0"/>
              <a:t> </a:t>
            </a:r>
            <a:r>
              <a:rPr lang="en-US" spc="5" dirty="0"/>
              <a:t>7:</a:t>
            </a:r>
            <a:r>
              <a:rPr lang="en-US" dirty="0"/>
              <a:t/>
            </a:r>
            <a:br>
              <a:rPr lang="en-US" dirty="0"/>
            </a:br>
            <a:r>
              <a:rPr lang="en-US" spc="-10" dirty="0"/>
              <a:t>How </a:t>
            </a:r>
            <a:r>
              <a:rPr lang="en-US" spc="15" dirty="0"/>
              <a:t>Do </a:t>
            </a:r>
            <a:r>
              <a:rPr lang="en-US" spc="-114" dirty="0"/>
              <a:t>We </a:t>
            </a:r>
            <a:r>
              <a:rPr lang="en-US" spc="-10" dirty="0"/>
              <a:t>Keep</a:t>
            </a:r>
            <a:r>
              <a:rPr lang="en-US" spc="330" dirty="0"/>
              <a:t> </a:t>
            </a:r>
            <a:r>
              <a:rPr lang="en-US" spc="-5" dirty="0"/>
              <a:t>Momentum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d-ID" dirty="0"/>
              <a:t>Perbaikan terus-menerus - menjaga momentum sangat penting untuk mempertahankan siklus hidup</a:t>
            </a:r>
          </a:p>
          <a:p>
            <a:r>
              <a:rPr lang="id-ID" dirty="0"/>
              <a:t>Tinjau kembali manfaat programnya</a:t>
            </a:r>
          </a:p>
          <a:p>
            <a:pPr lvl="1"/>
            <a:r>
              <a:rPr lang="id-ID" dirty="0"/>
              <a:t>Tinjau kembali keefektifan program melalui review program yang dikumpulkan</a:t>
            </a:r>
          </a:p>
          <a:p>
            <a:r>
              <a:rPr lang="id-ID" dirty="0" smtClean="0"/>
              <a:t>Sustainable / berkelanjutan</a:t>
            </a:r>
            <a:endParaRPr lang="id-ID" dirty="0"/>
          </a:p>
          <a:p>
            <a:pPr lvl="1"/>
            <a:r>
              <a:rPr lang="id-ID" dirty="0"/>
              <a:t>Penguatan </a:t>
            </a:r>
            <a:r>
              <a:rPr lang="id-ID" dirty="0" smtClean="0"/>
              <a:t>secarasadar </a:t>
            </a:r>
            <a:r>
              <a:rPr lang="id-ID" dirty="0"/>
              <a:t>(reward achievers)</a:t>
            </a:r>
          </a:p>
          <a:p>
            <a:pPr lvl="1"/>
            <a:r>
              <a:rPr lang="id-ID" dirty="0"/>
              <a:t>Kampanye komunikasi yang sedang berjalan (feedback on performance)</a:t>
            </a:r>
          </a:p>
          <a:p>
            <a:pPr lvl="1"/>
            <a:r>
              <a:rPr lang="id-ID" dirty="0"/>
              <a:t>Komitmen manajemen puncak yang terus menerus</a:t>
            </a:r>
          </a:p>
          <a:p>
            <a:r>
              <a:rPr lang="id-ID" dirty="0"/>
              <a:t>Pantau dan evaluasi</a:t>
            </a:r>
          </a:p>
          <a:p>
            <a:pPr lvl="1"/>
            <a:r>
              <a:rPr lang="id-ID" dirty="0"/>
              <a:t>Mengidentifikasi tujuan tata kelola baru berdasarkan pengalaman program</a:t>
            </a:r>
          </a:p>
          <a:p>
            <a:pPr lvl="1"/>
            <a:r>
              <a:rPr lang="id-ID" dirty="0" smtClean="0"/>
              <a:t>Mengkomunikasikan </a:t>
            </a:r>
            <a:r>
              <a:rPr lang="id-ID" i="1" dirty="0" smtClean="0"/>
              <a:t>lesson learned </a:t>
            </a:r>
            <a:r>
              <a:rPr lang="id-ID" dirty="0" smtClean="0"/>
              <a:t>dan perbaikan </a:t>
            </a:r>
            <a:r>
              <a:rPr lang="id-ID" dirty="0"/>
              <a:t>lebih lanjut untuk iterasi berikutnya dari siklus</a:t>
            </a:r>
          </a:p>
        </p:txBody>
      </p:sp>
    </p:spTree>
    <p:extLst>
      <p:ext uri="{BB962C8B-B14F-4D97-AF65-F5344CB8AC3E}">
        <p14:creationId xmlns:p14="http://schemas.microsoft.com/office/powerpoint/2010/main" val="415386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ImplemenTATION Guidance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64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object 3"/>
          <p:cNvSpPr/>
          <p:nvPr/>
        </p:nvSpPr>
        <p:spPr>
          <a:xfrm>
            <a:off x="179512" y="1268760"/>
            <a:ext cx="8964488" cy="55892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8087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/>
              <a:t>ISACA telah mengembangkan COBIT 5 Framework untuk membantu perusahaan menerapkan </a:t>
            </a:r>
            <a:r>
              <a:rPr lang="id-ID" dirty="0" smtClean="0"/>
              <a:t>tata kelola yang </a:t>
            </a:r>
            <a:r>
              <a:rPr lang="id-ID" dirty="0"/>
              <a:t>baik. </a:t>
            </a:r>
            <a:endParaRPr lang="id-ID" dirty="0" smtClean="0"/>
          </a:p>
          <a:p>
            <a:r>
              <a:rPr lang="id-ID" dirty="0" smtClean="0"/>
              <a:t>Menerapkan </a:t>
            </a:r>
            <a:r>
              <a:rPr lang="id-ID" dirty="0"/>
              <a:t>GEIT (Governance of Enterprise </a:t>
            </a:r>
            <a:r>
              <a:rPr lang="id-ID" dirty="0" smtClean="0"/>
              <a:t>IT) yang </a:t>
            </a:r>
            <a:r>
              <a:rPr lang="id-ID" dirty="0"/>
              <a:t>baik hampir tidak mungkin tanpa melibatkan kerangka kerja tata kelola yang efektif. </a:t>
            </a:r>
            <a:endParaRPr lang="id-ID" dirty="0" smtClean="0"/>
          </a:p>
          <a:p>
            <a:r>
              <a:rPr lang="id-ID" dirty="0" smtClean="0"/>
              <a:t>Namun</a:t>
            </a:r>
            <a:r>
              <a:rPr lang="id-ID" dirty="0"/>
              <a:t>, </a:t>
            </a:r>
            <a:r>
              <a:rPr lang="id-ID" dirty="0" smtClean="0"/>
              <a:t>framework</a:t>
            </a:r>
            <a:r>
              <a:rPr lang="id-ID" dirty="0"/>
              <a:t>, best </a:t>
            </a:r>
            <a:r>
              <a:rPr lang="id-ID" dirty="0" smtClean="0"/>
              <a:t>practices dan standard </a:t>
            </a:r>
            <a:r>
              <a:rPr lang="id-ID" dirty="0"/>
              <a:t>hanya berguna jika diterapkan dan disesuaikan secara efektif. Ada tantangan yang perlu diatasi dan isu-isu yang perlu ditangani jika GEIT dapat dilaksanakan dengan </a:t>
            </a:r>
            <a:r>
              <a:rPr lang="id-ID" dirty="0" smtClean="0"/>
              <a:t>sukses.</a:t>
            </a:r>
          </a:p>
          <a:p>
            <a:r>
              <a:rPr lang="id-ID" dirty="0" smtClean="0"/>
              <a:t>Implementasi </a:t>
            </a:r>
            <a:r>
              <a:rPr lang="id-ID" dirty="0"/>
              <a:t>COBIT 5 memberikan panduan bagaimana </a:t>
            </a:r>
            <a:r>
              <a:rPr lang="id-ID" dirty="0" smtClean="0"/>
              <a:t>melakukannya Ini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4497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Lingkungan Internal dan Eksternal 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dirty="0"/>
              <a:t>Memahami Lingkungan Internal dan Lingkungan Perusahaan </a:t>
            </a:r>
            <a:r>
              <a:rPr lang="id-ID" dirty="0" smtClean="0"/>
              <a:t>saat menerapkan </a:t>
            </a:r>
            <a:r>
              <a:rPr lang="id-ID" dirty="0"/>
              <a:t>manajemen perubahan seperti</a:t>
            </a:r>
            <a:r>
              <a:rPr lang="id-ID" dirty="0" smtClean="0"/>
              <a:t>:</a:t>
            </a:r>
          </a:p>
          <a:p>
            <a:r>
              <a:rPr lang="id-ID" dirty="0"/>
              <a:t>Etika dan </a:t>
            </a:r>
            <a:r>
              <a:rPr lang="id-ID" dirty="0" smtClean="0"/>
              <a:t>budaya</a:t>
            </a:r>
          </a:p>
          <a:p>
            <a:r>
              <a:rPr lang="id-ID" dirty="0" smtClean="0"/>
              <a:t>Hukum</a:t>
            </a:r>
            <a:r>
              <a:rPr lang="id-ID" dirty="0"/>
              <a:t>, peraturan, kebijakan yang </a:t>
            </a:r>
            <a:r>
              <a:rPr lang="id-ID" dirty="0" smtClean="0"/>
              <a:t>berlaku</a:t>
            </a:r>
          </a:p>
          <a:p>
            <a:r>
              <a:rPr lang="id-ID" dirty="0" smtClean="0"/>
              <a:t>Misi</a:t>
            </a:r>
            <a:r>
              <a:rPr lang="id-ID" dirty="0"/>
              <a:t>, visi dan </a:t>
            </a:r>
            <a:r>
              <a:rPr lang="id-ID" dirty="0" smtClean="0"/>
              <a:t>nilai</a:t>
            </a:r>
          </a:p>
          <a:p>
            <a:r>
              <a:rPr lang="id-ID" dirty="0" smtClean="0"/>
              <a:t>Kebijakan </a:t>
            </a:r>
            <a:r>
              <a:rPr lang="id-ID" dirty="0"/>
              <a:t>dan praktik tata </a:t>
            </a:r>
            <a:r>
              <a:rPr lang="id-ID" dirty="0" smtClean="0"/>
              <a:t>kelola</a:t>
            </a:r>
          </a:p>
          <a:p>
            <a:r>
              <a:rPr lang="id-ID" dirty="0" smtClean="0"/>
              <a:t>Rencana </a:t>
            </a:r>
            <a:r>
              <a:rPr lang="id-ID" dirty="0"/>
              <a:t>bisnis dan intensitas </a:t>
            </a:r>
            <a:r>
              <a:rPr lang="id-ID" dirty="0" smtClean="0"/>
              <a:t>strategis</a:t>
            </a:r>
          </a:p>
          <a:p>
            <a:r>
              <a:rPr lang="id-ID" dirty="0" smtClean="0"/>
              <a:t>Model operasi</a:t>
            </a:r>
          </a:p>
          <a:p>
            <a:r>
              <a:rPr lang="id-ID" dirty="0" smtClean="0"/>
              <a:t>Gaya manajemen</a:t>
            </a:r>
          </a:p>
          <a:p>
            <a:r>
              <a:rPr lang="id-ID" dirty="0" smtClean="0"/>
              <a:t>Kemampuan </a:t>
            </a:r>
            <a:r>
              <a:rPr lang="id-ID" dirty="0"/>
              <a:t>dan sumber daya yang </a:t>
            </a:r>
            <a:r>
              <a:rPr lang="id-ID" dirty="0" smtClean="0"/>
              <a:t>tersedia</a:t>
            </a:r>
          </a:p>
          <a:p>
            <a:r>
              <a:rPr lang="id-ID" dirty="0" smtClean="0"/>
              <a:t>Praktik </a:t>
            </a:r>
            <a:r>
              <a:rPr lang="id-ID" dirty="0"/>
              <a:t>industri</a:t>
            </a:r>
          </a:p>
        </p:txBody>
      </p:sp>
    </p:spTree>
    <p:extLst>
      <p:ext uri="{BB962C8B-B14F-4D97-AF65-F5344CB8AC3E}">
        <p14:creationId xmlns:p14="http://schemas.microsoft.com/office/powerpoint/2010/main" val="345634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Key Success Factor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/>
              <a:t>Manajemen puncak memberikan arahan dan amanat </a:t>
            </a:r>
            <a:r>
              <a:rPr lang="id-ID" dirty="0" smtClean="0"/>
              <a:t>untuk berinisiatif </a:t>
            </a:r>
            <a:r>
              <a:rPr lang="id-ID" dirty="0"/>
              <a:t>serta </a:t>
            </a:r>
            <a:r>
              <a:rPr lang="id-ID" dirty="0" smtClean="0"/>
              <a:t>berkomitmen terus-menerus</a:t>
            </a:r>
          </a:p>
          <a:p>
            <a:r>
              <a:rPr lang="id-ID" dirty="0" smtClean="0"/>
              <a:t>Semua </a:t>
            </a:r>
            <a:r>
              <a:rPr lang="id-ID" dirty="0"/>
              <a:t>pihak mendukung proses tata kelola dan manajemen untuk memahami tujuan bisnis dan </a:t>
            </a:r>
            <a:r>
              <a:rPr lang="id-ID" dirty="0" smtClean="0"/>
              <a:t>TI</a:t>
            </a:r>
          </a:p>
          <a:p>
            <a:r>
              <a:rPr lang="id-ID" dirty="0" smtClean="0"/>
              <a:t>Memastikan </a:t>
            </a:r>
            <a:r>
              <a:rPr lang="id-ID" dirty="0"/>
              <a:t>komunikasi yang efektif dan pemberdayaan perubahan yang </a:t>
            </a:r>
            <a:r>
              <a:rPr lang="id-ID" dirty="0" smtClean="0"/>
              <a:t>diperlukan</a:t>
            </a:r>
          </a:p>
          <a:p>
            <a:r>
              <a:rPr lang="id-ID" dirty="0" smtClean="0"/>
              <a:t>Menerapkan </a:t>
            </a:r>
            <a:r>
              <a:rPr lang="id-ID" dirty="0"/>
              <a:t>COBIT dan praktik dan standar pendukung lainnya yang sesuai dengan konteks </a:t>
            </a:r>
            <a:r>
              <a:rPr lang="id-ID" dirty="0" smtClean="0"/>
              <a:t>perusahaan</a:t>
            </a:r>
          </a:p>
          <a:p>
            <a:r>
              <a:rPr lang="id-ID" dirty="0" smtClean="0"/>
              <a:t>Berfokus </a:t>
            </a:r>
            <a:r>
              <a:rPr lang="id-ID" dirty="0"/>
              <a:t>pada </a:t>
            </a:r>
            <a:r>
              <a:rPr lang="id-ID" i="1" dirty="0" smtClean="0"/>
              <a:t>quick win</a:t>
            </a:r>
            <a:r>
              <a:rPr lang="id-ID" dirty="0" smtClean="0"/>
              <a:t>  </a:t>
            </a:r>
            <a:r>
              <a:rPr lang="id-ID" dirty="0"/>
              <a:t>dan memprioritaskan perbaikan yang paling menguntungkan yang paling mudah diterapkan.</a:t>
            </a:r>
          </a:p>
        </p:txBody>
      </p:sp>
    </p:spTree>
    <p:extLst>
      <p:ext uri="{BB962C8B-B14F-4D97-AF65-F5344CB8AC3E}">
        <p14:creationId xmlns:p14="http://schemas.microsoft.com/office/powerpoint/2010/main" val="296117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Apa </a:t>
            </a:r>
            <a:r>
              <a:rPr lang="id-ID" dirty="0" smtClean="0"/>
              <a:t>drivernya</a:t>
            </a:r>
          </a:p>
          <a:p>
            <a:r>
              <a:rPr lang="id-ID" dirty="0" smtClean="0"/>
              <a:t>Dimana </a:t>
            </a:r>
            <a:r>
              <a:rPr lang="id-ID" dirty="0"/>
              <a:t>kita </a:t>
            </a:r>
            <a:r>
              <a:rPr lang="id-ID" dirty="0" smtClean="0"/>
              <a:t>sekarang?</a:t>
            </a:r>
          </a:p>
          <a:p>
            <a:r>
              <a:rPr lang="id-ID" dirty="0" smtClean="0"/>
              <a:t>Kemana </a:t>
            </a:r>
            <a:r>
              <a:rPr lang="id-ID" dirty="0"/>
              <a:t>kita </a:t>
            </a:r>
            <a:r>
              <a:rPr lang="id-ID" dirty="0" smtClean="0"/>
              <a:t>mau?</a:t>
            </a:r>
          </a:p>
          <a:p>
            <a:r>
              <a:rPr lang="id-ID" dirty="0" smtClean="0"/>
              <a:t>Apa </a:t>
            </a:r>
            <a:r>
              <a:rPr lang="id-ID" dirty="0"/>
              <a:t>yang perlu </a:t>
            </a:r>
            <a:r>
              <a:rPr lang="id-ID" dirty="0" smtClean="0"/>
              <a:t>dilakukan?</a:t>
            </a:r>
          </a:p>
          <a:p>
            <a:r>
              <a:rPr lang="id-ID" dirty="0" smtClean="0"/>
              <a:t>Bagaimana </a:t>
            </a:r>
            <a:r>
              <a:rPr lang="id-ID" dirty="0"/>
              <a:t>kita bisa sampai di </a:t>
            </a:r>
            <a:r>
              <a:rPr lang="id-ID" dirty="0" smtClean="0"/>
              <a:t>sana?</a:t>
            </a:r>
          </a:p>
          <a:p>
            <a:r>
              <a:rPr lang="id-ID" dirty="0" smtClean="0"/>
              <a:t>Apakah </a:t>
            </a:r>
            <a:r>
              <a:rPr lang="id-ID" dirty="0"/>
              <a:t>kita sampai di </a:t>
            </a:r>
            <a:r>
              <a:rPr lang="id-ID" dirty="0" smtClean="0"/>
              <a:t>sana?</a:t>
            </a:r>
          </a:p>
          <a:p>
            <a:r>
              <a:rPr lang="id-ID" dirty="0" smtClean="0"/>
              <a:t>Bagaimana terus menjaga momentum</a:t>
            </a:r>
            <a:r>
              <a:rPr lang="id-ID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0298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/>
          <p:nvPr/>
        </p:nvSpPr>
        <p:spPr>
          <a:xfrm>
            <a:off x="179512" y="1268760"/>
            <a:ext cx="8964488" cy="5589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180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d-ID" dirty="0" smtClean="0"/>
              <a:t>Tahap </a:t>
            </a:r>
            <a:r>
              <a:rPr lang="id-ID" dirty="0"/>
              <a:t>1 dimulai dengan mengenali dan menyetujui perlunya inisiatif implementasi atau perbaikan. Ini mengidentifikasi titik-titik </a:t>
            </a:r>
            <a:r>
              <a:rPr lang="id-ID" dirty="0" smtClean="0"/>
              <a:t>masalah dan </a:t>
            </a:r>
            <a:r>
              <a:rPr lang="id-ID" dirty="0"/>
              <a:t>menciptakan keinginan untuk berubah pada tingkat manajemen </a:t>
            </a:r>
            <a:r>
              <a:rPr lang="id-ID" dirty="0" smtClean="0"/>
              <a:t>eksekutif.</a:t>
            </a:r>
          </a:p>
          <a:p>
            <a:r>
              <a:rPr lang="id-ID" dirty="0" smtClean="0"/>
              <a:t>Tahap </a:t>
            </a:r>
            <a:r>
              <a:rPr lang="id-ID" dirty="0"/>
              <a:t>2 difokuskan untuk menentukan cakupan </a:t>
            </a:r>
            <a:r>
              <a:rPr lang="id-ID" dirty="0" smtClean="0"/>
              <a:t>implementasi dan perbaikan dengan menggunakan </a:t>
            </a:r>
            <a:r>
              <a:rPr lang="id-ID" dirty="0"/>
              <a:t>pemetaan COBIT untuk tujuan perusahaan terhadap sasaran </a:t>
            </a:r>
            <a:r>
              <a:rPr lang="id-ID" dirty="0" smtClean="0"/>
              <a:t>IT-Related, Penilaian </a:t>
            </a:r>
            <a:r>
              <a:rPr lang="id-ID" dirty="0"/>
              <a:t>terhadap keadaan saat ini kemudian dilakukan, dan isu atau kekurangan </a:t>
            </a:r>
            <a:r>
              <a:rPr lang="id-ID" dirty="0" smtClean="0"/>
              <a:t>diidentifikasi</a:t>
            </a:r>
          </a:p>
          <a:p>
            <a:r>
              <a:rPr lang="id-ID" dirty="0" smtClean="0"/>
              <a:t>tahap </a:t>
            </a:r>
            <a:r>
              <a:rPr lang="id-ID" dirty="0"/>
              <a:t>3, target perbaikan ditetapkan, diikuti oleh analisis yang lebih rinci yang memanfaatkan panduan COBIT untuk mengidentifikasi kesenjangan dan solusi potensial. Beberapa solusi  </a:t>
            </a:r>
            <a:r>
              <a:rPr lang="id-ID" dirty="0" smtClean="0"/>
              <a:t>dapat berupa quick win dan </a:t>
            </a:r>
            <a:r>
              <a:rPr lang="id-ID" dirty="0"/>
              <a:t>yang lainnya </a:t>
            </a:r>
            <a:r>
              <a:rPr lang="id-ID" dirty="0" smtClean="0"/>
              <a:t>berupa aktivitas jangka </a:t>
            </a:r>
            <a:r>
              <a:rPr lang="id-ID" dirty="0"/>
              <a:t>panjang. Prioritas harus diberikan pada inisiatif yang lebih mudah dicapai dan kemungkinan besar menghasilkan manfaat </a:t>
            </a:r>
            <a:r>
              <a:rPr lang="id-ID" dirty="0" smtClean="0"/>
              <a:t>terbesar.</a:t>
            </a:r>
          </a:p>
          <a:p>
            <a:r>
              <a:rPr lang="id-ID" dirty="0" smtClean="0"/>
              <a:t>Tahap </a:t>
            </a:r>
            <a:r>
              <a:rPr lang="id-ID" dirty="0"/>
              <a:t>4 merencanakan solusi praktis dengan menentukan proyek yang </a:t>
            </a:r>
            <a:r>
              <a:rPr lang="id-ID" dirty="0" smtClean="0"/>
              <a:t>dilaksanakan. </a:t>
            </a:r>
            <a:r>
              <a:rPr lang="id-ID" dirty="0"/>
              <a:t>Rencana perubahan untuk implementasi juga dikembangkan. </a:t>
            </a:r>
          </a:p>
        </p:txBody>
      </p:sp>
    </p:spTree>
    <p:extLst>
      <p:ext uri="{BB962C8B-B14F-4D97-AF65-F5344CB8AC3E}">
        <p14:creationId xmlns:p14="http://schemas.microsoft.com/office/powerpoint/2010/main" val="43826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d-ID" dirty="0" smtClean="0"/>
              <a:t>Pada </a:t>
            </a:r>
            <a:r>
              <a:rPr lang="id-ID" dirty="0"/>
              <a:t>tahap 5, solusi yang diajukan diimplementasikan ke dalam praktik sehari-hari. Langkah-langkah dapat didefinisikan dan dipantau, dengan menggunakan tujuan dan metrik COBIT untuk memastikan keselarasan dan pencapaian bisnis tercapai dan kinerja dapat diukur. Kesuksesan memerlukan keterlibatan dan </a:t>
            </a:r>
            <a:r>
              <a:rPr lang="id-ID" dirty="0" smtClean="0"/>
              <a:t>komitmen </a:t>
            </a:r>
            <a:r>
              <a:rPr lang="id-ID" dirty="0"/>
              <a:t>manajemen puncak serta </a:t>
            </a:r>
            <a:r>
              <a:rPr lang="id-ID" dirty="0" smtClean="0"/>
              <a:t>pemangku kepentingan</a:t>
            </a:r>
          </a:p>
          <a:p>
            <a:r>
              <a:rPr lang="id-ID" dirty="0" smtClean="0"/>
              <a:t>Tahap </a:t>
            </a:r>
            <a:r>
              <a:rPr lang="id-ID" dirty="0"/>
              <a:t>6 berfokus pada operasi berkelanjutan dari enabler </a:t>
            </a:r>
            <a:r>
              <a:rPr lang="id-ID" dirty="0" smtClean="0"/>
              <a:t>dan </a:t>
            </a:r>
            <a:r>
              <a:rPr lang="id-ID" dirty="0"/>
              <a:t>pemantauan </a:t>
            </a:r>
            <a:r>
              <a:rPr lang="id-ID" dirty="0" smtClean="0"/>
              <a:t>terhadap manfaat </a:t>
            </a:r>
            <a:r>
              <a:rPr lang="id-ID" dirty="0"/>
              <a:t>yang </a:t>
            </a:r>
            <a:r>
              <a:rPr lang="id-ID" dirty="0" smtClean="0"/>
              <a:t>diharapkan.</a:t>
            </a:r>
          </a:p>
          <a:p>
            <a:r>
              <a:rPr lang="id-ID" dirty="0" smtClean="0"/>
              <a:t>tahap </a:t>
            </a:r>
            <a:r>
              <a:rPr lang="id-ID" dirty="0"/>
              <a:t>7, keseluruhan keberhasilan inisiatif ditinjau, persyaratan lebih lanjut untuk tata kelola atau pengelolaan TI perusahaan diidentifikasi, dan kebutuhan untuk perbaikan berkelanjutan diperkuat.</a:t>
            </a:r>
          </a:p>
        </p:txBody>
      </p:sp>
    </p:spTree>
    <p:extLst>
      <p:ext uri="{BB962C8B-B14F-4D97-AF65-F5344CB8AC3E}">
        <p14:creationId xmlns:p14="http://schemas.microsoft.com/office/powerpoint/2010/main" val="48755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1154</Words>
  <Application>Microsoft Office PowerPoint</Application>
  <PresentationFormat>On-screen Show (4:3)</PresentationFormat>
  <Paragraphs>146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ImplemenTATION Guidance </vt:lpstr>
      <vt:lpstr>PowerPoint Presentation</vt:lpstr>
      <vt:lpstr>Lingkungan Internal dan Eksternal perusahaan</vt:lpstr>
      <vt:lpstr>Key Success Factor</vt:lpstr>
      <vt:lpstr>PowerPoint Presentation</vt:lpstr>
      <vt:lpstr>PowerPoint Presentation</vt:lpstr>
      <vt:lpstr>PowerPoint Presentation</vt:lpstr>
      <vt:lpstr>PowerPoint Presentation</vt:lpstr>
      <vt:lpstr>Phase 1 : What Are the Driver ?</vt:lpstr>
      <vt:lpstr>PowerPoint Presentation</vt:lpstr>
      <vt:lpstr>Typical Pain Points</vt:lpstr>
      <vt:lpstr>Trigger Events yang relevan</vt:lpstr>
      <vt:lpstr>Phase 2 : Where are We now ?</vt:lpstr>
      <vt:lpstr>Phase 3: Where Do We Want To Be?</vt:lpstr>
      <vt:lpstr>Phase 4: What Needs To Be Done?</vt:lpstr>
      <vt:lpstr>Phase 5: How Do We Get There ?</vt:lpstr>
      <vt:lpstr>Phase 6:  Did We Get There?</vt:lpstr>
      <vt:lpstr>Phase 7: How Do We Keep Momentum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user7</dc:creator>
  <cp:lastModifiedBy>user7</cp:lastModifiedBy>
  <cp:revision>82</cp:revision>
  <dcterms:created xsi:type="dcterms:W3CDTF">2015-11-12T12:02:40Z</dcterms:created>
  <dcterms:modified xsi:type="dcterms:W3CDTF">2017-05-21T12:52:18Z</dcterms:modified>
</cp:coreProperties>
</file>