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87" r:id="rId15"/>
    <p:sldId id="288" r:id="rId16"/>
    <p:sldId id="289" r:id="rId17"/>
    <p:sldId id="296" r:id="rId18"/>
    <p:sldId id="290" r:id="rId19"/>
    <p:sldId id="291" r:id="rId20"/>
    <p:sldId id="292" r:id="rId21"/>
    <p:sldId id="293" r:id="rId22"/>
    <p:sldId id="294" r:id="rId23"/>
    <p:sldId id="295" r:id="rId24"/>
    <p:sldId id="297" r:id="rId25"/>
    <p:sldId id="298" r:id="rId26"/>
    <p:sldId id="277" r:id="rId27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9BC1-8A4E-474A-8940-4B1B0419C11C}" type="datetimeFigureOut">
              <a:rPr lang="id-ID" smtClean="0"/>
              <a:t>12/11/2018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DEC8-37B2-478C-976D-48A63A80919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87307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9BC1-8A4E-474A-8940-4B1B0419C11C}" type="datetimeFigureOut">
              <a:rPr lang="id-ID" smtClean="0"/>
              <a:t>12/11/2018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DEC8-37B2-478C-976D-48A63A80919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36523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9BC1-8A4E-474A-8940-4B1B0419C11C}" type="datetimeFigureOut">
              <a:rPr lang="id-ID" smtClean="0"/>
              <a:t>12/11/2018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DEC8-37B2-478C-976D-48A63A80919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15741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9BC1-8A4E-474A-8940-4B1B0419C11C}" type="datetimeFigureOut">
              <a:rPr lang="id-ID" smtClean="0"/>
              <a:t>12/11/2018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DEC8-37B2-478C-976D-48A63A80919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54382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9BC1-8A4E-474A-8940-4B1B0419C11C}" type="datetimeFigureOut">
              <a:rPr lang="id-ID" smtClean="0"/>
              <a:t>12/11/2018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DEC8-37B2-478C-976D-48A63A80919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67629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9BC1-8A4E-474A-8940-4B1B0419C11C}" type="datetimeFigureOut">
              <a:rPr lang="id-ID" smtClean="0"/>
              <a:t>12/11/2018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DEC8-37B2-478C-976D-48A63A80919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22873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9BC1-8A4E-474A-8940-4B1B0419C11C}" type="datetimeFigureOut">
              <a:rPr lang="id-ID" smtClean="0"/>
              <a:t>12/11/2018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DEC8-37B2-478C-976D-48A63A80919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853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9BC1-8A4E-474A-8940-4B1B0419C11C}" type="datetimeFigureOut">
              <a:rPr lang="id-ID" smtClean="0"/>
              <a:t>12/11/2018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DEC8-37B2-478C-976D-48A63A80919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96940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9BC1-8A4E-474A-8940-4B1B0419C11C}" type="datetimeFigureOut">
              <a:rPr lang="id-ID" smtClean="0"/>
              <a:t>12/11/2018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DEC8-37B2-478C-976D-48A63A80919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39371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9BC1-8A4E-474A-8940-4B1B0419C11C}" type="datetimeFigureOut">
              <a:rPr lang="id-ID" smtClean="0"/>
              <a:t>12/11/2018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DEC8-37B2-478C-976D-48A63A80919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36031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9BC1-8A4E-474A-8940-4B1B0419C11C}" type="datetimeFigureOut">
              <a:rPr lang="id-ID" smtClean="0"/>
              <a:t>12/11/2018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DEC8-37B2-478C-976D-48A63A80919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12935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D59BC1-8A4E-474A-8940-4B1B0419C11C}" type="datetimeFigureOut">
              <a:rPr lang="id-ID" smtClean="0"/>
              <a:t>12/11/2018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8DEC8-37B2-478C-976D-48A63A80919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9844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5"/>
          <p:cNvGrpSpPr>
            <a:grpSpLocks/>
          </p:cNvGrpSpPr>
          <p:nvPr/>
        </p:nvGrpSpPr>
        <p:grpSpPr bwMode="auto">
          <a:xfrm>
            <a:off x="201706" y="287244"/>
            <a:ext cx="11990294" cy="6173788"/>
            <a:chOff x="0" y="260648"/>
            <a:chExt cx="9318172" cy="6173553"/>
          </a:xfrm>
        </p:grpSpPr>
        <p:sp>
          <p:nvSpPr>
            <p:cNvPr id="5" name="Oval 4"/>
            <p:cNvSpPr/>
            <p:nvPr/>
          </p:nvSpPr>
          <p:spPr>
            <a:xfrm>
              <a:off x="7256463" y="859113"/>
              <a:ext cx="1368425" cy="108104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id-ID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769938" y="2219548"/>
              <a:ext cx="7926387" cy="954052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73000"/>
              </a:schemeClr>
            </a:solidFill>
          </p:spPr>
          <p:txBody>
            <a:bodyPr wrap="none">
              <a:spAutoFit/>
            </a:bodyPr>
            <a:lstStyle/>
            <a:p>
              <a:pPr algn="r">
                <a:defRPr/>
              </a:pPr>
              <a:r>
                <a:rPr lang="id-ID" sz="56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auhaus 93" pitchFamily="82" charset="0"/>
                </a:rPr>
                <a:t>MANAJEMEN  TEKNOLOGI</a:t>
              </a:r>
            </a:p>
          </p:txBody>
        </p:sp>
        <p:sp>
          <p:nvSpPr>
            <p:cNvPr id="7" name="TextBox 4"/>
            <p:cNvSpPr txBox="1">
              <a:spLocks noChangeArrowheads="1"/>
            </p:cNvSpPr>
            <p:nvPr/>
          </p:nvSpPr>
          <p:spPr bwMode="auto">
            <a:xfrm>
              <a:off x="6701418" y="3420289"/>
              <a:ext cx="2052165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id-ID" sz="2000" b="1" i="1">
                  <a:latin typeface="Arial" panose="020B0604020202020204" pitchFamily="34" charset="0"/>
                </a:rPr>
                <a:t>Kode : 1220732</a:t>
              </a:r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971550" y="3213286"/>
              <a:ext cx="7704138" cy="0"/>
            </a:xfrm>
            <a:prstGeom prst="line">
              <a:avLst/>
            </a:prstGeom>
            <a:ln w="762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323528" y="3743907"/>
              <a:ext cx="8352160" cy="769412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</p:spPr>
          <p:txBody>
            <a:bodyPr wrap="square">
              <a:spAutoFit/>
            </a:bodyPr>
            <a:lstStyle/>
            <a:p>
              <a:pPr algn="r">
                <a:defRPr/>
              </a:pPr>
              <a:r>
                <a:rPr lang="id-ID" sz="4400" b="1" i="1" spc="600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ernard MT Condensed" pitchFamily="18" charset="0"/>
                </a:rPr>
                <a:t>Perencanaan Teknologi</a:t>
              </a:r>
              <a:endParaRPr lang="id-ID" sz="4400" b="1" i="1" spc="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itchFamily="18" charset="0"/>
              </a:endParaRPr>
            </a:p>
          </p:txBody>
        </p:sp>
        <p:pic>
          <p:nvPicPr>
            <p:cNvPr id="10" name="Picture 10" descr="E:\File MEDIA Eko Nsby\Desain Logo\UPN Baru By ENS.jpg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3732"/>
            <a:stretch>
              <a:fillRect/>
            </a:stretch>
          </p:blipFill>
          <p:spPr bwMode="auto">
            <a:xfrm>
              <a:off x="7346551" y="260648"/>
              <a:ext cx="1524631" cy="1800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TextBox 10"/>
            <p:cNvSpPr txBox="1"/>
            <p:nvPr/>
          </p:nvSpPr>
          <p:spPr>
            <a:xfrm>
              <a:off x="6613072" y="5591256"/>
              <a:ext cx="2705100" cy="46194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id-ID" sz="2400" b="1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Eko Nursubiyantoro</a:t>
              </a:r>
            </a:p>
          </p:txBody>
        </p:sp>
        <p:pic>
          <p:nvPicPr>
            <p:cNvPr id="12" name="Picture 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6053201"/>
              <a:ext cx="9144000" cy="38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477809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19200" y="440648"/>
            <a:ext cx="987462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id-ID" sz="3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Times New Roman" panose="02020603050405020304" pitchFamily="18" charset="0"/>
              </a:rPr>
              <a:t>Flowshop</a:t>
            </a:r>
            <a:r>
              <a:rPr lang="id-ID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 sering disebut dengan tata letak produk karena produk selalu bergerak dengan urutan yang sama dalam proses produksi.</a:t>
            </a:r>
            <a:endParaRPr lang="id-ID" sz="2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id-ID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id-ID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19200" y="1921187"/>
            <a:ext cx="9874624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id-ID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Times New Roman" panose="02020603050405020304" pitchFamily="18" charset="0"/>
              </a:rPr>
              <a:t>Ada 4 jenis flow shop, yaitu </a:t>
            </a:r>
            <a:r>
              <a:rPr lang="id-ID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spcAft>
                <a:spcPts val="0"/>
              </a:spcAft>
            </a:pPr>
            <a:endParaRPr lang="id-ID" sz="10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id-ID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Times New Roman" panose="02020603050405020304" pitchFamily="18" charset="0"/>
              </a:rPr>
              <a:t>1.  </a:t>
            </a:r>
            <a:r>
              <a:rPr lang="id-ID" sz="2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Times New Roman" panose="02020603050405020304" pitchFamily="18" charset="0"/>
              </a:rPr>
              <a:t>Continuous </a:t>
            </a:r>
            <a:r>
              <a:rPr lang="id-ID" sz="24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Times New Roman" panose="02020603050405020304" pitchFamily="18" charset="0"/>
              </a:rPr>
              <a:t>flow</a:t>
            </a:r>
            <a:r>
              <a:rPr lang="id-ID" sz="24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industri mengolah bahan cair, serbuk atau bahan kimia.</a:t>
            </a:r>
            <a:endParaRPr lang="id-ID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Contoh : proses pengelolaan BBM, CPO</a:t>
            </a:r>
            <a:r>
              <a:rPr lang="id-ID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endParaRPr lang="id-ID" sz="1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id-ID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id-ID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id-ID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d-ID" sz="24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Times New Roman" panose="02020603050405020304" pitchFamily="18" charset="0"/>
              </a:rPr>
              <a:t>Dedicated repetitive</a:t>
            </a:r>
            <a:r>
              <a:rPr lang="id-ID" sz="24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d-ID" sz="2400">
                <a:ea typeface="Times New Roman" panose="02020603050405020304" pitchFamily="18" charset="0"/>
                <a:cs typeface="Times New Roman" panose="02020603050405020304" pitchFamily="18" charset="0"/>
              </a:rPr>
              <a:t>memproduksi </a:t>
            </a:r>
            <a:r>
              <a:rPr lang="id-ID" sz="2400" smtClean="0">
                <a:ea typeface="Times New Roman" panose="02020603050405020304" pitchFamily="18" charset="0"/>
                <a:cs typeface="Times New Roman" panose="02020603050405020304" pitchFamily="18" charset="0"/>
              </a:rPr>
              <a:t>satu </a:t>
            </a: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tipe produk tetapi memiliki variasi produk (misalnya warna) yang beragam</a:t>
            </a:r>
            <a:r>
              <a:rPr lang="id-ID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id-ID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19200" y="4466762"/>
            <a:ext cx="987462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id-ID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Times New Roman" panose="02020603050405020304" pitchFamily="18" charset="0"/>
              </a:rPr>
              <a:t>3.  </a:t>
            </a:r>
            <a:r>
              <a:rPr lang="id-ID" sz="2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Times New Roman" panose="02020603050405020304" pitchFamily="18" charset="0"/>
              </a:rPr>
              <a:t>Mixed </a:t>
            </a:r>
            <a:r>
              <a:rPr lang="id-ID" sz="24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Times New Roman" panose="02020603050405020304" pitchFamily="18" charset="0"/>
              </a:rPr>
              <a:t>– model repetitive</a:t>
            </a:r>
            <a:endParaRPr lang="id-ID" sz="2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Digunakan untuk memproduksi dua atau lebih model (produk). Waktu perubahan tiap model minimum dan dilakukan pada lintasan produksi yang sama</a:t>
            </a:r>
            <a:r>
              <a:rPr lang="id-ID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id-ID" sz="2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0766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47800" y="751291"/>
            <a:ext cx="1003598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id-ID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Karakteristik  model repetitive:</a:t>
            </a:r>
            <a:endParaRPr lang="id-ID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id-ID" sz="2400" dirty="0" smtClean="0">
                <a:ea typeface="Times New Roman" panose="02020603050405020304" pitchFamily="18" charset="0"/>
              </a:rPr>
              <a:t>Peralatan yang </a:t>
            </a:r>
            <a:r>
              <a:rPr lang="id-ID" sz="2400" dirty="0">
                <a:ea typeface="Times New Roman" panose="02020603050405020304" pitchFamily="18" charset="0"/>
              </a:rPr>
              <a:t>digunakan memiliki fungsi umum dan digunakan untuk memproduksi beberapa model.</a:t>
            </a:r>
            <a:endParaRPr lang="id-ID" sz="2400" dirty="0"/>
          </a:p>
          <a:p>
            <a:pPr marL="34290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id-ID" sz="2400" dirty="0" smtClean="0">
                <a:ea typeface="Times New Roman" panose="02020603050405020304" pitchFamily="18" charset="0"/>
              </a:rPr>
              <a:t>Tenaga </a:t>
            </a:r>
            <a:r>
              <a:rPr lang="id-ID" sz="2400" dirty="0">
                <a:ea typeface="Times New Roman" panose="02020603050405020304" pitchFamily="18" charset="0"/>
              </a:rPr>
              <a:t>kerja mempunyai keahlian multifungsi sehingga dapat bekerja pada beberapa lintasan produksi.</a:t>
            </a:r>
            <a:endParaRPr lang="id-ID" sz="2400" dirty="0"/>
          </a:p>
          <a:p>
            <a:pPr marL="34290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id-ID" sz="2400" dirty="0" smtClean="0">
                <a:ea typeface="Times New Roman" panose="02020603050405020304" pitchFamily="18" charset="0"/>
              </a:rPr>
              <a:t>Waktu </a:t>
            </a:r>
            <a:r>
              <a:rPr lang="id-ID" sz="2400" dirty="0">
                <a:ea typeface="Times New Roman" panose="02020603050405020304" pitchFamily="18" charset="0"/>
              </a:rPr>
              <a:t>setup sangat pendek.</a:t>
            </a:r>
            <a:endParaRPr lang="id-ID" sz="2400" dirty="0"/>
          </a:p>
          <a:p>
            <a:pPr marL="34290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id-ID" sz="2400" dirty="0" smtClean="0">
                <a:ea typeface="Times New Roman" panose="02020603050405020304" pitchFamily="18" charset="0"/>
              </a:rPr>
              <a:t>Kecepatan </a:t>
            </a:r>
            <a:r>
              <a:rPr lang="id-ID" sz="2400" dirty="0">
                <a:ea typeface="Times New Roman" panose="02020603050405020304" pitchFamily="18" charset="0"/>
              </a:rPr>
              <a:t>Lintasan Produksi disesuaikan dengan permintaan pasar.</a:t>
            </a:r>
            <a:endParaRPr lang="id-ID" sz="2400" dirty="0"/>
          </a:p>
        </p:txBody>
      </p:sp>
      <p:sp>
        <p:nvSpPr>
          <p:cNvPr id="5" name="Rectangle 4"/>
          <p:cNvSpPr/>
          <p:nvPr/>
        </p:nvSpPr>
        <p:spPr>
          <a:xfrm>
            <a:off x="1111622" y="3630976"/>
            <a:ext cx="987462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3538" indent="-363538" algn="just"/>
            <a:r>
              <a:rPr lang="id-ID" sz="2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Times New Roman" panose="02020603050405020304" pitchFamily="18" charset="0"/>
              </a:rPr>
              <a:t>4. Intermittent/Batch </a:t>
            </a:r>
            <a:r>
              <a:rPr lang="id-ID" sz="24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Times New Roman" panose="02020603050405020304" pitchFamily="18" charset="0"/>
              </a:rPr>
              <a:t>Flow, </a:t>
            </a: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secara fungsional sama seperti </a:t>
            </a:r>
            <a:r>
              <a:rPr lang="id-ID" sz="24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continuous</a:t>
            </a: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atau </a:t>
            </a:r>
            <a:r>
              <a:rPr lang="id-ID" sz="24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repetitive</a:t>
            </a: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kecuali dua atau lebih produk di produksi menggunakan fasilitas produksi yang sama.</a:t>
            </a:r>
            <a:endParaRPr lang="id-ID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63538" algn="just"/>
            <a:r>
              <a:rPr lang="id-ID" sz="2400" dirty="0">
                <a:ea typeface="Times New Roman" panose="02020603050405020304" pitchFamily="18" charset="0"/>
              </a:rPr>
              <a:t>Karakteristik </a:t>
            </a:r>
            <a:r>
              <a:rPr lang="id-ID" sz="2400" b="1" i="1" dirty="0">
                <a:ea typeface="Times New Roman" panose="02020603050405020304" pitchFamily="18" charset="0"/>
              </a:rPr>
              <a:t>Batch flow</a:t>
            </a:r>
            <a:r>
              <a:rPr lang="id-ID" sz="2400" dirty="0" smtClean="0">
                <a:ea typeface="Times New Roman" panose="02020603050405020304" pitchFamily="18" charset="0"/>
              </a:rPr>
              <a:t>, peralatan </a:t>
            </a:r>
            <a:r>
              <a:rPr lang="id-ID" sz="2400" dirty="0">
                <a:ea typeface="Times New Roman" panose="02020603050405020304" pitchFamily="18" charset="0"/>
              </a:rPr>
              <a:t>yang digunakan memiliki fungsi umum, peralatan dan tenaga kerja harus dijadwal kontinyu, peralatan disesuaikan dengan spesifikasinya (kecepatan, tekanan dan lain - lain)</a:t>
            </a: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2742732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92302" y="220055"/>
            <a:ext cx="969981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d-ID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Times New Roman" panose="02020603050405020304" pitchFamily="18" charset="0"/>
              </a:rPr>
              <a:t>Tujuan perencanaan </a:t>
            </a:r>
            <a:r>
              <a:rPr lang="id-ID" sz="24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Times New Roman" panose="02020603050405020304" pitchFamily="18" charset="0"/>
              </a:rPr>
              <a:t>flow shop </a:t>
            </a:r>
            <a:r>
              <a:rPr lang="id-ID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id-ID" sz="2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+mj-lt"/>
              <a:buAutoNum type="arabicPeriod"/>
              <a:tabLst>
                <a:tab pos="457200" algn="l"/>
              </a:tabLst>
            </a:pP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Mengkombinasikan beberapa aktifitas dengan persyaratan : membutuhkan keahlian, peralatan, atau material sama.</a:t>
            </a:r>
            <a:endParaRPr lang="id-ID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+mj-lt"/>
              <a:buAutoNum type="arabicPeriod"/>
              <a:tabLst>
                <a:tab pos="457200" algn="l"/>
              </a:tabLst>
            </a:pP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Memenuhi persyaratan operasi, misalnya memisahkan aktifitas produksi yang berdebu dengan aktifitas yang membutuhkan lingkungan bersih.</a:t>
            </a:r>
            <a:endParaRPr lang="id-ID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+mj-lt"/>
              <a:buAutoNum type="arabicPeriod"/>
              <a:tabLst>
                <a:tab pos="457200" algn="l"/>
              </a:tabLst>
            </a:pP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Membatasi jumlah pekerjaan yang dapat dilakukan setiap stasiun kerja.</a:t>
            </a:r>
            <a:endParaRPr lang="id-ID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+mj-lt"/>
              <a:buAutoNum type="arabicPeriod"/>
              <a:tabLst>
                <a:tab pos="457200" algn="l"/>
              </a:tabLst>
            </a:pP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Menciptakan jumlah pekerjaan yang dapat dilakukan setiap stasiun kerja.</a:t>
            </a:r>
            <a:endParaRPr lang="id-ID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+mj-lt"/>
              <a:buAutoNum type="arabicPeriod"/>
              <a:tabLst>
                <a:tab pos="457200" algn="l"/>
              </a:tabLst>
            </a:pP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Minimasi kebutuhan tempat(area) kerja.</a:t>
            </a:r>
            <a:endParaRPr lang="id-ID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92301" y="3306792"/>
            <a:ext cx="969981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d-ID" sz="2400" dirty="0">
                <a:ea typeface="Times New Roman" panose="02020603050405020304" pitchFamily="18" charset="0"/>
              </a:rPr>
              <a:t>Proses </a:t>
            </a:r>
            <a:r>
              <a:rPr lang="id-ID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</a:rPr>
              <a:t>job shop </a:t>
            </a:r>
            <a:r>
              <a:rPr lang="id-ID" sz="2400" dirty="0">
                <a:ea typeface="Times New Roman" panose="02020603050405020304" pitchFamily="18" charset="0"/>
              </a:rPr>
              <a:t>dicirikan oleh peralatan yang diorganisir menurut fungsinya (misalnya </a:t>
            </a:r>
            <a:r>
              <a:rPr lang="id-ID" sz="2400" i="1" dirty="0">
                <a:ea typeface="Times New Roman" panose="02020603050405020304" pitchFamily="18" charset="0"/>
              </a:rPr>
              <a:t>milling, drilling, turning dan assembling</a:t>
            </a:r>
            <a:r>
              <a:rPr lang="id-ID" sz="2400" dirty="0">
                <a:ea typeface="Times New Roman" panose="02020603050405020304" pitchFamily="18" charset="0"/>
              </a:rPr>
              <a:t>)</a:t>
            </a:r>
            <a:endParaRPr lang="id-ID" sz="2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5" r="10274"/>
          <a:stretch/>
        </p:blipFill>
        <p:spPr>
          <a:xfrm rot="5400000">
            <a:off x="4764736" y="1411924"/>
            <a:ext cx="2554941" cy="8086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0830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02659" y="752497"/>
            <a:ext cx="10408024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d-ID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Times New Roman" panose="02020603050405020304" pitchFamily="18" charset="0"/>
              </a:rPr>
              <a:t>Karakteristik </a:t>
            </a:r>
            <a:r>
              <a:rPr lang="id-ID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Times New Roman" panose="02020603050405020304" pitchFamily="18" charset="0"/>
              </a:rPr>
              <a:t>job shop :</a:t>
            </a:r>
            <a:endParaRPr lang="id-ID" sz="28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+mj-lt"/>
              <a:buAutoNum type="arabicPeriod"/>
              <a:tabLst>
                <a:tab pos="457200" algn="l"/>
              </a:tabLst>
            </a:pP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Peralatan produksi dan penanganan material dapat disesuaikan atau dimodifikasi untuk menangani produk </a:t>
            </a:r>
            <a:r>
              <a:rPr lang="id-ID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yang </a:t>
            </a: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beragam.</a:t>
            </a:r>
            <a:endParaRPr lang="id-ID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+mj-lt"/>
              <a:buAutoNum type="arabicPeriod"/>
              <a:tabLst>
                <a:tab pos="457200" algn="l"/>
              </a:tabLst>
            </a:pP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Produk - produk di proses dalam lot atau batch.</a:t>
            </a:r>
            <a:endParaRPr lang="id-ID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+mj-lt"/>
              <a:buAutoNum type="arabicPeriod"/>
              <a:tabLst>
                <a:tab pos="457200" algn="l"/>
              </a:tabLst>
            </a:pP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Memerlukan perencanaan dan pengendalian produksi yang rinci.</a:t>
            </a:r>
            <a:endParaRPr lang="id-ID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+mj-lt"/>
              <a:buAutoNum type="arabicPeriod"/>
              <a:tabLst>
                <a:tab pos="457200" algn="l"/>
              </a:tabLst>
            </a:pP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Informasi yang rinci diperlukan untuk melakukan pengendalian.</a:t>
            </a:r>
            <a:endParaRPr lang="id-ID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+mj-lt"/>
              <a:buAutoNum type="arabicPeriod"/>
              <a:tabLst>
                <a:tab pos="457200" algn="l"/>
              </a:tabLst>
            </a:pP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Beban kerja setiap stasiun kerja berbeda.</a:t>
            </a:r>
            <a:endParaRPr lang="id-ID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+mj-lt"/>
              <a:buAutoNum type="arabicPeriod"/>
              <a:tabLst>
                <a:tab pos="457200" algn="l"/>
              </a:tabLst>
            </a:pP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Ketesrsediaan sumber (bahan baku, tenaga kerja dan peralatan yang harus dikoordinasikan melalui </a:t>
            </a:r>
            <a:r>
              <a:rPr lang="id-ID" sz="24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order planning</a:t>
            </a: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id-ID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+mj-lt"/>
              <a:buAutoNum type="arabicPeriod"/>
              <a:tabLst>
                <a:tab pos="457200" algn="l"/>
              </a:tabLst>
            </a:pP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WIP cenderung relatif besar dibandingkan </a:t>
            </a:r>
            <a:r>
              <a:rPr lang="id-ID" sz="24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flow shop</a:t>
            </a: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id-ID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+mj-lt"/>
              <a:buAutoNum type="arabicPeriod"/>
              <a:tabLst>
                <a:tab pos="457200" algn="l"/>
              </a:tabLst>
            </a:pP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Waktu terbesar produksi adalah waktu menunggu material untuk diproses  pada mesin tertentu.</a:t>
            </a:r>
            <a:endParaRPr lang="id-ID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+mj-lt"/>
              <a:buAutoNum type="arabicPeriod"/>
              <a:tabLst>
                <a:tab pos="457200" algn="l"/>
              </a:tabLst>
            </a:pP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Tenaga kerja langsung memiliki keahlian lebih jika dibandingkan dengan tenaga kerja </a:t>
            </a:r>
            <a:r>
              <a:rPr lang="id-ID" sz="24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flow shop</a:t>
            </a: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id-ID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0073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35424" y="995303"/>
            <a:ext cx="10569388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d-ID" sz="32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Times New Roman" panose="02020603050405020304" pitchFamily="18" charset="0"/>
              </a:rPr>
              <a:t>Job shop </a:t>
            </a: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memerlukan tenaga kerja yang memiliki keterampilan tinggi, menggunakan peralatan dengan fungsi umum untuk memproduksi suatu produk sesuai dengan pesanan. </a:t>
            </a:r>
            <a:r>
              <a:rPr lang="id-ID" sz="24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Job shop </a:t>
            </a: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dipilih untuk </a:t>
            </a:r>
            <a:r>
              <a:rPr lang="id-ID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id-ID" sz="24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28600" indent="-228600" algn="just">
              <a:buFont typeface="+mj-lt"/>
              <a:buAutoNum type="arabicPeriod"/>
            </a:pPr>
            <a:endParaRPr lang="id-ID" sz="1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+mj-lt"/>
              <a:buAutoNum type="arabicPeriod"/>
              <a:tabLst>
                <a:tab pos="457200" algn="l"/>
              </a:tabLst>
            </a:pP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Memproduksi prototipe suatu produk baru.</a:t>
            </a:r>
            <a:endParaRPr lang="id-ID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+mj-lt"/>
              <a:buAutoNum type="arabicPeriod"/>
              <a:tabLst>
                <a:tab pos="457200" algn="l"/>
              </a:tabLst>
            </a:pP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Membuat produk dalam jumlah kecil untuk menguji permintaan pasar.</a:t>
            </a:r>
            <a:endParaRPr lang="id-ID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+mj-lt"/>
              <a:buAutoNum type="arabicPeriod"/>
              <a:tabLst>
                <a:tab pos="457200" algn="l"/>
              </a:tabLst>
            </a:pP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Memproduksi dalam jumlah kecil.</a:t>
            </a:r>
            <a:endParaRPr lang="id-ID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+mj-lt"/>
              <a:buAutoNum type="arabicPeriod"/>
              <a:tabLst>
                <a:tab pos="457200" algn="l"/>
              </a:tabLst>
            </a:pP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Memelihara kualitas yang diinginkan sesuai dengan spesifikasi.</a:t>
            </a:r>
            <a:endParaRPr lang="id-ID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+mj-lt"/>
              <a:buAutoNum type="arabicPeriod"/>
              <a:tabLst>
                <a:tab pos="457200" algn="l"/>
              </a:tabLst>
            </a:pP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Memberikan kesempatan tenaga kerja memproduksi berbagai produk. Spesialisasi tenaga kerja dapat meningkatkan efisiensi, tetapi dalam batas - batas tertentu akan tidak efisien karena kejenuhan.</a:t>
            </a:r>
            <a:endParaRPr lang="id-ID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8219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92624" y="1054833"/>
            <a:ext cx="96012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d-ID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Times New Roman" panose="02020603050405020304" pitchFamily="18" charset="0"/>
              </a:rPr>
              <a:t>Fixed Site </a:t>
            </a:r>
            <a:r>
              <a:rPr lang="id-ID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mempunyai </a:t>
            </a: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karakteristik utama berupa peralatan dan tenaga kerja yang dibawa ke tempat di mana produk akan diproses. </a:t>
            </a:r>
            <a:endParaRPr lang="id-ID" sz="2400" dirty="0" smtClean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d-ID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Contoh </a:t>
            </a: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: dok kapal, konstruksi jalan, pesawat terbang dan sebagainya. </a:t>
            </a:r>
            <a:endParaRPr lang="id-ID" sz="2400" dirty="0" smtClean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id-ID" sz="2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d-ID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Karakteristik </a:t>
            </a: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lainnya :</a:t>
            </a:r>
            <a:endParaRPr lang="id-ID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+mj-lt"/>
              <a:buAutoNum type="arabicPeriod"/>
              <a:tabLst>
                <a:tab pos="457200" algn="l"/>
              </a:tabLst>
            </a:pP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Tenaga kerja langsung berkeahlian tinggi dan independen.</a:t>
            </a:r>
            <a:endParaRPr lang="id-ID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+mj-lt"/>
              <a:buAutoNum type="arabicPeriod"/>
              <a:tabLst>
                <a:tab pos="457200" algn="l"/>
              </a:tabLst>
            </a:pP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Jumlah pemesanan kecil dan memiliki sejumlah rancangan khusus.</a:t>
            </a:r>
            <a:endParaRPr lang="id-ID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+mj-lt"/>
              <a:buAutoNum type="arabicPeriod"/>
              <a:tabLst>
                <a:tab pos="457200" algn="l"/>
              </a:tabLst>
            </a:pP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Peralatan, tenaga kerja, material dan sumber lainnya harus tersedia pada waktu yang tepat untuk menghindari kapasitas non produktif.</a:t>
            </a:r>
            <a:endParaRPr lang="id-ID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8702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65224" y="602051"/>
            <a:ext cx="10887506" cy="830997"/>
          </a:xfrm>
          <a:prstGeom prst="rect">
            <a:avLst/>
          </a:prstGeom>
          <a:solidFill>
            <a:schemeClr val="tx1">
              <a:alpha val="29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id-ID" sz="4800" b="1" dirty="0" smtClean="0">
                <a:solidFill>
                  <a:srgbClr val="0070C0"/>
                </a:solidFill>
                <a:latin typeface="Adelyne" pitchFamily="2" charset="0"/>
              </a:rPr>
              <a:t>Rangkaian </a:t>
            </a:r>
            <a:r>
              <a:rPr lang="id-ID" sz="4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o the Apache" panose="04030904040101010302" pitchFamily="82" charset="0"/>
              </a:rPr>
              <a:t>Proses produksi</a:t>
            </a:r>
            <a:endParaRPr lang="id-ID" sz="48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do the Apache" panose="04030904040101010302" pitchFamily="8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65224" y="1631393"/>
            <a:ext cx="1088750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Perencanaan proses produksi (</a:t>
            </a:r>
            <a:r>
              <a:rPr lang="id-ID" sz="24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flow shop, job shop, dan fixed site</a:t>
            </a: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) yang murni jarang ditemukan. Pada umumnya merupakan </a:t>
            </a:r>
            <a:r>
              <a:rPr lang="id-ID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kombinasi dari </a:t>
            </a: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kedua atau ketiga – tiganya pentingnya mengidentifikasikan rancangan proses produksi karena setiap proses produksi :</a:t>
            </a:r>
            <a:endParaRPr lang="id-ID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41176" y="3201053"/>
            <a:ext cx="6096000" cy="2349361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just"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Urutan pekerja yang berbeda.</a:t>
            </a:r>
            <a:endParaRPr lang="id-ID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Tata letak pabrik yang spesifik.</a:t>
            </a:r>
            <a:endParaRPr lang="id-ID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Teknik penjadwalan berbeda.</a:t>
            </a:r>
            <a:endParaRPr lang="id-ID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Manajemen berbeda.</a:t>
            </a:r>
            <a:endParaRPr lang="id-ID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Strategi penempatan produk berbeda</a:t>
            </a:r>
            <a:endParaRPr lang="id-ID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5345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6013" y="174812"/>
            <a:ext cx="8306516" cy="6229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8068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65224" y="602051"/>
            <a:ext cx="10887506" cy="830997"/>
          </a:xfrm>
          <a:prstGeom prst="rect">
            <a:avLst/>
          </a:prstGeom>
          <a:solidFill>
            <a:schemeClr val="tx1">
              <a:alpha val="29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id-ID" sz="4800" b="1" dirty="0" smtClean="0">
                <a:solidFill>
                  <a:srgbClr val="0070C0"/>
                </a:solidFill>
                <a:latin typeface="Adelyne" pitchFamily="2" charset="0"/>
              </a:rPr>
              <a:t>Perencanaan </a:t>
            </a:r>
            <a:r>
              <a:rPr lang="id-ID" sz="4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o the Apache" panose="04030904040101010302" pitchFamily="82" charset="0"/>
              </a:rPr>
              <a:t>kapasitas</a:t>
            </a:r>
            <a:endParaRPr lang="id-ID" sz="48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do the Apache" panose="04030904040101010302" pitchFamily="8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65224" y="1704070"/>
            <a:ext cx="1088750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id-ID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Times New Roman" panose="02020603050405020304" pitchFamily="18" charset="0"/>
              </a:rPr>
              <a:t>Kapasitas (capacity</a:t>
            </a:r>
            <a:r>
              <a:rPr lang="id-ID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adalah </a:t>
            </a:r>
            <a:r>
              <a:rPr lang="id-ID" sz="2400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hasil produksi (</a:t>
            </a:r>
            <a:r>
              <a:rPr lang="id-ID" sz="2400" i="1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throughtphut</a:t>
            </a:r>
            <a:r>
              <a:rPr lang="id-ID" sz="2400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, atau jumlah unit yang dapat ditahan, diterima, disimpan, atau diproduksi oleh sebuah fasilitas dalam suatu periode waktu tertentu. </a:t>
            </a:r>
            <a:endParaRPr lang="id-ID" sz="2400" dirty="0" smtClean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id-ID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Times New Roman" panose="02020603050405020304" pitchFamily="18" charset="0"/>
              </a:rPr>
              <a:t>Kapasitas</a:t>
            </a:r>
            <a:r>
              <a:rPr lang="id-ID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mempengaruhi sebagian besar biaya tetap. </a:t>
            </a:r>
            <a:endParaRPr lang="id-ID" sz="2400" dirty="0" smtClean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id-ID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Times New Roman" panose="02020603050405020304" pitchFamily="18" charset="0"/>
              </a:rPr>
              <a:t>Kapasitas</a:t>
            </a:r>
            <a:r>
              <a:rPr lang="id-ID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juga menentukan apakah permintaan dapat dipenuhi, atau apakah fasilitas yang ada akan berlebih. </a:t>
            </a:r>
            <a:endParaRPr lang="id-ID" sz="2400" dirty="0" smtClean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id-ID" sz="2400" dirty="0" smtClean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Jika </a:t>
            </a:r>
            <a:r>
              <a:rPr lang="id-ID" sz="2400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fasilitas terlalu besar</a:t>
            </a: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, sebagian fasilitas akan mengenggur dan akan terdapat biaya tambahan yang dibebankan pada produk yang ada atau pelanggan. </a:t>
            </a:r>
            <a:endParaRPr lang="id-ID" sz="2400" dirty="0" smtClean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id-ID" sz="2400" dirty="0" smtClean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Jika </a:t>
            </a:r>
            <a:r>
              <a:rPr lang="id-ID" sz="2400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fasilitas terlalu kecil</a:t>
            </a: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, pelanggan bahkan pasar keseluruhan akan hilang. Oleh karena itu, penetapan ukuran fasilitas sangat menentukan  tujuan pencapaian tingkat utilitas tinggi dan tingkat pengembalian investasi tinggi.</a:t>
            </a:r>
            <a:endParaRPr lang="id-ID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9787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05751" y="300135"/>
            <a:ext cx="1038561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Times New Roman" panose="02020603050405020304" pitchFamily="18" charset="0"/>
              </a:rPr>
              <a:t>Kapasitas</a:t>
            </a:r>
            <a:r>
              <a:rPr lang="en-US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adalah kemampuan pembatas dari unit produksi untuk berproduksi dalam waktu tertentu, dan biasanya dinyatakan dalam bentuk keluaran (</a:t>
            </a:r>
            <a:r>
              <a:rPr lang="en-US" sz="24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output</a:t>
            </a:r>
            <a:r>
              <a:rPr lang="en-US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) per satuan waktu. </a:t>
            </a:r>
            <a:endParaRPr lang="id-ID" sz="2400" dirty="0" smtClean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Times New Roman" panose="02020603050405020304" pitchFamily="18" charset="0"/>
              </a:rPr>
              <a:t>Pengertian 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Times New Roman" panose="02020603050405020304" pitchFamily="18" charset="0"/>
              </a:rPr>
              <a:t>kapasitas </a:t>
            </a:r>
            <a:r>
              <a:rPr lang="en-US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ini harus dilihat dari tiga perspektif agar lebih jelas, yaitu:</a:t>
            </a:r>
            <a:endParaRPr lang="id-ID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96034" y="1869795"/>
            <a:ext cx="9695329" cy="4755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228600" algn="just">
              <a:spcAft>
                <a:spcPts val="0"/>
              </a:spcAft>
            </a:pPr>
            <a:r>
              <a:rPr lang="id-ID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</a:rPr>
              <a:t>K</a:t>
            </a:r>
            <a:r>
              <a:rPr lang="en-US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</a:rPr>
              <a:t>apasitas Desain</a:t>
            </a:r>
            <a:r>
              <a:rPr lang="en-US" sz="2400" dirty="0">
                <a:ea typeface="Times New Roman" panose="02020603050405020304" pitchFamily="18" charset="0"/>
              </a:rPr>
              <a:t>: Menunjukkan </a:t>
            </a:r>
            <a:r>
              <a:rPr lang="en-US" sz="2400" i="1" dirty="0">
                <a:ea typeface="Times New Roman" panose="02020603050405020304" pitchFamily="18" charset="0"/>
              </a:rPr>
              <a:t>output </a:t>
            </a:r>
            <a:r>
              <a:rPr lang="en-US" sz="2400" dirty="0">
                <a:ea typeface="Times New Roman" panose="02020603050405020304" pitchFamily="18" charset="0"/>
              </a:rPr>
              <a:t>maksimum pada kondisi ideal</a:t>
            </a:r>
            <a:r>
              <a:rPr lang="id-ID" sz="2400" dirty="0">
                <a:ea typeface="Times New Roman" panose="02020603050405020304" pitchFamily="18" charset="0"/>
              </a:rPr>
              <a:t> dimana</a:t>
            </a:r>
            <a:r>
              <a:rPr lang="en-US" sz="2400" dirty="0">
                <a:ea typeface="Times New Roman" panose="02020603050405020304" pitchFamily="18" charset="0"/>
              </a:rPr>
              <a:t> tidak ada produk yang rusak atau cacat,</a:t>
            </a:r>
            <a:r>
              <a:rPr lang="id-ID" sz="2400" dirty="0">
                <a:ea typeface="Times New Roman" panose="02020603050405020304" pitchFamily="18" charset="0"/>
              </a:rPr>
              <a:t> hanya untuk </a:t>
            </a:r>
            <a:r>
              <a:rPr lang="en-US" sz="2400" dirty="0">
                <a:ea typeface="Times New Roman" panose="02020603050405020304" pitchFamily="18" charset="0"/>
              </a:rPr>
              <a:t> perawatan  yang rutin</a:t>
            </a:r>
            <a:r>
              <a:rPr lang="id-ID" sz="2400" dirty="0" smtClean="0">
                <a:ea typeface="Times New Roman" panose="02020603050405020304" pitchFamily="18" charset="0"/>
              </a:rPr>
              <a:t>.</a:t>
            </a:r>
          </a:p>
          <a:p>
            <a:pPr indent="-228600" algn="just">
              <a:spcAft>
                <a:spcPts val="0"/>
              </a:spcAft>
            </a:pPr>
            <a:endParaRPr lang="id-ID" sz="1000" dirty="0"/>
          </a:p>
          <a:p>
            <a:pPr indent="-228600" algn="just">
              <a:spcAft>
                <a:spcPts val="0"/>
              </a:spcAft>
            </a:pPr>
            <a:r>
              <a:rPr lang="id-ID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</a:rPr>
              <a:t>K</a:t>
            </a:r>
            <a:r>
              <a:rPr lang="en-US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</a:rPr>
              <a:t>apasitas Efektif</a:t>
            </a:r>
            <a:r>
              <a:rPr lang="en-US" sz="2400" dirty="0">
                <a:ea typeface="Times New Roman" panose="02020603050405020304" pitchFamily="18" charset="0"/>
              </a:rPr>
              <a:t>: Menunjukkan </a:t>
            </a:r>
            <a:r>
              <a:rPr lang="en-US" sz="2400" i="1" dirty="0">
                <a:ea typeface="Times New Roman" panose="02020603050405020304" pitchFamily="18" charset="0"/>
              </a:rPr>
              <a:t>output </a:t>
            </a:r>
            <a:r>
              <a:rPr lang="en-US" sz="2400" dirty="0">
                <a:ea typeface="Times New Roman" panose="02020603050405020304" pitchFamily="18" charset="0"/>
              </a:rPr>
              <a:t>maksimum pada tingkat operasi tertentu. Pada umumnya kapasitas efektif lebih rendah dari pada kapasitas desain.</a:t>
            </a:r>
            <a:r>
              <a:rPr lang="id-ID" sz="2400" dirty="0">
                <a:ea typeface="Times New Roman" panose="02020603050405020304" pitchFamily="18" charset="0"/>
              </a:rPr>
              <a:t> Kapasitas efektif sering kali lebih rendah daripada kapasitas desain karena fasilitas yang ada mungkin telah didesain untuk versi produk sebelumnya atau bauran produk yang berbeda daripada yang sekarang sedang diproduksi</a:t>
            </a:r>
            <a:r>
              <a:rPr lang="id-ID" sz="2400" dirty="0" smtClean="0">
                <a:ea typeface="Times New Roman" panose="02020603050405020304" pitchFamily="18" charset="0"/>
              </a:rPr>
              <a:t>.</a:t>
            </a:r>
          </a:p>
          <a:p>
            <a:pPr indent="-228600" algn="just">
              <a:spcAft>
                <a:spcPts val="0"/>
              </a:spcAft>
            </a:pPr>
            <a:endParaRPr lang="id-ID" sz="500" dirty="0" smtClean="0">
              <a:ea typeface="Times New Roman" panose="02020603050405020304" pitchFamily="18" charset="0"/>
            </a:endParaRPr>
          </a:p>
          <a:p>
            <a:pPr indent="-228600" algn="just">
              <a:spcAft>
                <a:spcPts val="0"/>
              </a:spcAft>
            </a:pPr>
            <a:r>
              <a:rPr lang="id-ID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Kapasitas Aktual: </a:t>
            </a:r>
            <a:r>
              <a:rPr lang="id-ID" sz="2400" dirty="0"/>
              <a:t>Menunjukkan output nyata yang dapat dihasilkan oleh fasilitas produksi. Kapasitas aktual sedapat mungkin harus diusahakan sama dengan kapasitas efektif.</a:t>
            </a:r>
            <a:endParaRPr lang="id-ID" sz="2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8439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11241741" cy="985838"/>
          </a:xfrm>
          <a:solidFill>
            <a:schemeClr val="accent1">
              <a:lumMod val="20000"/>
              <a:lumOff val="80000"/>
              <a:alpha val="59000"/>
            </a:schemeClr>
          </a:solidFill>
        </p:spPr>
        <p:txBody>
          <a:bodyPr rtlCol="0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id-ID" sz="5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yne" pitchFamily="2" charset="0"/>
              </a:rPr>
              <a:t>Pendahuluan</a:t>
            </a:r>
            <a:endParaRPr lang="id-ID" sz="5400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do the Apache" panose="04030904040101010302" pitchFamily="8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9551" y="1628800"/>
            <a:ext cx="1115938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d-ID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Manajemen sumber daya teknologi </a:t>
            </a:r>
            <a:r>
              <a:rPr lang="id-ID" sz="2400" dirty="0"/>
              <a:t>diharapkan dapat meningkatkan daya saing produk, bisnis atau perusahaan. </a:t>
            </a:r>
            <a:endParaRPr lang="id-ID" sz="2400" dirty="0" smtClean="0"/>
          </a:p>
          <a:p>
            <a:pPr algn="just"/>
            <a:r>
              <a:rPr lang="id-ID" sz="2400" dirty="0" smtClean="0"/>
              <a:t>Maka </a:t>
            </a:r>
            <a:r>
              <a:rPr lang="id-ID" sz="2400" dirty="0"/>
              <a:t>pertimbangan teknologi harus menjadi bagian dari perencanaan strategi perusahaan atau strategi bisnis</a:t>
            </a:r>
            <a:r>
              <a:rPr lang="id-ID" sz="2400" dirty="0" smtClean="0"/>
              <a:t>. </a:t>
            </a:r>
            <a:r>
              <a:rPr lang="id-ID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Peran </a:t>
            </a:r>
            <a:r>
              <a:rPr lang="id-ID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strategis dari </a:t>
            </a:r>
            <a:r>
              <a:rPr lang="id-ID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teknologi</a:t>
            </a:r>
            <a:r>
              <a:rPr lang="id-ID" sz="2400" dirty="0" smtClean="0">
                <a:solidFill>
                  <a:srgbClr val="FF0000"/>
                </a:solidFill>
              </a:rPr>
              <a:t> </a:t>
            </a:r>
            <a:r>
              <a:rPr lang="id-ID" sz="2400" dirty="0" smtClean="0"/>
              <a:t>di </a:t>
            </a:r>
            <a:r>
              <a:rPr lang="id-ID" sz="2400" dirty="0"/>
              <a:t>perusahaan dapat menjadi </a:t>
            </a:r>
            <a:r>
              <a:rPr lang="id-ID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basis kekuatan </a:t>
            </a:r>
            <a:r>
              <a:rPr lang="id-ID" sz="2400" dirty="0"/>
              <a:t>atau </a:t>
            </a:r>
            <a:r>
              <a:rPr lang="id-ID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sumber kelemahan </a:t>
            </a:r>
            <a:r>
              <a:rPr lang="id-ID" sz="2400" dirty="0"/>
              <a:t>bagi </a:t>
            </a:r>
            <a:r>
              <a:rPr lang="id-ID" sz="2400" dirty="0" smtClean="0"/>
              <a:t>perusahaan.</a:t>
            </a:r>
          </a:p>
        </p:txBody>
      </p:sp>
      <p:sp>
        <p:nvSpPr>
          <p:cNvPr id="6" name="Rectangle 5"/>
          <p:cNvSpPr/>
          <p:nvPr/>
        </p:nvSpPr>
        <p:spPr>
          <a:xfrm>
            <a:off x="544034" y="3744470"/>
            <a:ext cx="1115938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d-ID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 pihak lain teknologi </a:t>
            </a:r>
            <a:r>
              <a:rPr lang="id-ID" sz="2400" dirty="0"/>
              <a:t>(khususnya yang berada di luar perusahaan) dapat menjadi bagian dari lingkungan usaha, disamping unsur lingkungan lainnya, seperti lingkungan ekonomi, sosial, budaya, politik. </a:t>
            </a:r>
            <a:endParaRPr lang="id-ID" sz="2400" dirty="0" smtClean="0"/>
          </a:p>
          <a:p>
            <a:pPr algn="just"/>
            <a:endParaRPr lang="id-ID" sz="2400" dirty="0"/>
          </a:p>
          <a:p>
            <a:pPr algn="just"/>
            <a:r>
              <a:rPr lang="id-ID" sz="2400" dirty="0" smtClean="0"/>
              <a:t>Sebagai </a:t>
            </a:r>
            <a:r>
              <a:rPr lang="id-ID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bagian dari lingkungan usaha</a:t>
            </a:r>
            <a:r>
              <a:rPr lang="id-ID" sz="2400" dirty="0"/>
              <a:t>, perubahan teknologi dapat menjadi </a:t>
            </a:r>
            <a:r>
              <a:rPr lang="id-ID" sz="2400" b="1" dirty="0">
                <a:solidFill>
                  <a:srgbClr val="C00000"/>
                </a:solidFill>
              </a:rPr>
              <a:t>sumber peluang atau ancaman</a:t>
            </a:r>
            <a:r>
              <a:rPr lang="id-ID" sz="2400" dirty="0"/>
              <a:t> bagi perusahaan</a:t>
            </a:r>
            <a:r>
              <a:rPr lang="id-ID" sz="24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75266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59541" y="379457"/>
            <a:ext cx="10183906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Proses menentukan tingkat kapasitas yang diperlukan untuk menentukan jadwal produksi. Elemen – elemen perencanaan kapasitas </a:t>
            </a:r>
            <a:r>
              <a:rPr lang="id-ID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d-ID" sz="2400" dirty="0"/>
              <a:t>Tenaga kerja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d-ID" sz="2400" dirty="0"/>
              <a:t>Jam Mesin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d-ID" sz="2400" dirty="0"/>
              <a:t>Fasilitas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d-ID" sz="2400" dirty="0"/>
              <a:t>Luas Gudang</a:t>
            </a:r>
          </a:p>
          <a:p>
            <a:pPr algn="just"/>
            <a:endParaRPr lang="id-ID" sz="1000" dirty="0" smtClean="0"/>
          </a:p>
          <a:p>
            <a:pPr algn="just"/>
            <a:r>
              <a:rPr lang="id-ID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Kekurangan </a:t>
            </a:r>
            <a:r>
              <a:rPr lang="id-ID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kapasitas</a:t>
            </a:r>
            <a:r>
              <a:rPr lang="id-ID" sz="2400" dirty="0"/>
              <a:t> :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id-ID" sz="2400" dirty="0" smtClean="0"/>
              <a:t>Kekurangan </a:t>
            </a:r>
            <a:r>
              <a:rPr lang="id-ID" sz="2400" dirty="0"/>
              <a:t>pencapaian target </a:t>
            </a:r>
            <a:r>
              <a:rPr lang="id-ID" sz="2400" dirty="0" smtClean="0"/>
              <a:t>produksi </a:t>
            </a:r>
            <a:endParaRPr lang="id-ID" sz="2400" dirty="0"/>
          </a:p>
          <a:p>
            <a:pPr marL="457200" lvl="0" indent="-457200" algn="just">
              <a:buFont typeface="+mj-lt"/>
              <a:buAutoNum type="arabicPeriod"/>
            </a:pPr>
            <a:r>
              <a:rPr lang="id-ID" sz="2400" dirty="0"/>
              <a:t>Pengiriman produk ke konsumen </a:t>
            </a:r>
            <a:r>
              <a:rPr lang="id-ID" sz="2400" dirty="0" smtClean="0"/>
              <a:t>terlambat</a:t>
            </a:r>
          </a:p>
          <a:p>
            <a:pPr marL="457200" lvl="0" indent="-457200" algn="just">
              <a:buFont typeface="+mj-lt"/>
              <a:buAutoNum type="arabicPeriod"/>
            </a:pPr>
            <a:r>
              <a:rPr lang="id-ID" sz="2400" dirty="0" smtClean="0"/>
              <a:t>Kehilangan </a:t>
            </a:r>
            <a:r>
              <a:rPr lang="id-ID" sz="2400" dirty="0"/>
              <a:t>kepercayaan sistem manajemen. </a:t>
            </a:r>
            <a:endParaRPr lang="id-ID" sz="2400" dirty="0" smtClean="0"/>
          </a:p>
          <a:p>
            <a:pPr algn="just"/>
            <a:endParaRPr lang="id-ID" sz="1000" dirty="0" smtClean="0"/>
          </a:p>
          <a:p>
            <a:pPr algn="just"/>
            <a:r>
              <a:rPr lang="id-ID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Kapasitas </a:t>
            </a:r>
            <a:r>
              <a:rPr lang="id-ID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berlebih :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id-ID" sz="2400" dirty="0" smtClean="0"/>
              <a:t>Utilisasi </a:t>
            </a:r>
            <a:r>
              <a:rPr lang="id-ID" sz="2400" dirty="0"/>
              <a:t>sumber rendah</a:t>
            </a:r>
          </a:p>
          <a:p>
            <a:pPr marL="457200" lvl="0" indent="-457200" algn="just">
              <a:buFont typeface="+mj-lt"/>
              <a:buAutoNum type="arabicPeriod"/>
            </a:pPr>
            <a:r>
              <a:rPr lang="id-ID" sz="2400" dirty="0"/>
              <a:t>Operasi pabrik tidak efisien</a:t>
            </a:r>
          </a:p>
          <a:p>
            <a:pPr marL="457200" lvl="0" indent="-457200" algn="just">
              <a:buFont typeface="+mj-lt"/>
              <a:buAutoNum type="arabicPeriod"/>
            </a:pPr>
            <a:r>
              <a:rPr lang="id-ID" sz="2400" dirty="0"/>
              <a:t>Biaya tinggi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id-ID" sz="2400" dirty="0"/>
              <a:t>Margin keuntungan berkurang.</a:t>
            </a:r>
            <a:endParaRPr lang="id-ID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9084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65224" y="602051"/>
            <a:ext cx="10887506" cy="830997"/>
          </a:xfrm>
          <a:prstGeom prst="rect">
            <a:avLst/>
          </a:prstGeom>
          <a:solidFill>
            <a:schemeClr val="tx1">
              <a:alpha val="29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id-ID" sz="4800" b="1" dirty="0" smtClean="0">
                <a:solidFill>
                  <a:srgbClr val="0070C0"/>
                </a:solidFill>
                <a:latin typeface="Adelyne" pitchFamily="2" charset="0"/>
              </a:rPr>
              <a:t>Strategi </a:t>
            </a:r>
            <a:r>
              <a:rPr lang="id-ID" sz="4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o the Apache" panose="04030904040101010302" pitchFamily="82" charset="0"/>
              </a:rPr>
              <a:t>perencanaan kapasitas</a:t>
            </a:r>
            <a:endParaRPr lang="id-ID" sz="48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do the Apache" panose="04030904040101010302" pitchFamily="8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65224" y="1720840"/>
            <a:ext cx="1088750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id-ID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Times New Roman" panose="02020603050405020304" pitchFamily="18" charset="0"/>
              </a:rPr>
              <a:t>Keputusan kapasitas</a:t>
            </a: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membawa </a:t>
            </a:r>
            <a:r>
              <a:rPr lang="id-ID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implikasi </a:t>
            </a: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jangka panjang, sekali keputusan dibuat maka dampaknya bagi perusahaan akan terasa pada waktu yang cukup lama. </a:t>
            </a:r>
            <a:r>
              <a:rPr lang="id-ID" sz="2400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Kapasitas rancangan yang berlebih </a:t>
            </a: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menyebabkan inefisiensi dan harga pokok produksi yang mahal. Sedangkan </a:t>
            </a:r>
            <a:r>
              <a:rPr lang="id-ID" sz="2400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kekurangan kapasitas </a:t>
            </a: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akan berdampak pada kredibilitas perusahaan.</a:t>
            </a:r>
            <a:endParaRPr lang="id-ID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id-ID" sz="2400" dirty="0" smtClean="0"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id-ID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</a:rPr>
              <a:t>Ada </a:t>
            </a:r>
            <a:r>
              <a:rPr lang="id-ID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</a:rPr>
              <a:t>empat pertimbangan khusus</a:t>
            </a:r>
            <a:r>
              <a:rPr lang="id-ID" sz="2400" dirty="0">
                <a:ea typeface="Times New Roman" panose="02020603050405020304" pitchFamily="18" charset="0"/>
              </a:rPr>
              <a:t> bagi terciptanya keputusan yang baik mengenai kapasitas, </a:t>
            </a:r>
            <a:r>
              <a:rPr lang="id-ID" sz="2400" dirty="0" smtClean="0">
                <a:ea typeface="Times New Roman" panose="02020603050405020304" pitchFamily="18" charset="0"/>
              </a:rPr>
              <a:t>yaitu:</a:t>
            </a:r>
            <a:endParaRPr lang="id-ID" sz="2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242158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69576" y="403028"/>
            <a:ext cx="1068144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id-ID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Times New Roman" panose="02020603050405020304" pitchFamily="18" charset="0"/>
              </a:rPr>
              <a:t>1.  Permintaan </a:t>
            </a:r>
            <a:r>
              <a:rPr lang="id-ID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Times New Roman" panose="02020603050405020304" pitchFamily="18" charset="0"/>
              </a:rPr>
              <a:t>melebihi kapasitas</a:t>
            </a:r>
            <a:endParaRPr lang="id-ID" sz="32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just"/>
            <a:r>
              <a:rPr lang="id-ID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Perusahaan </a:t>
            </a: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dapat </a:t>
            </a:r>
            <a:r>
              <a:rPr lang="id-ID" sz="2400" dirty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membatasi permintaan dengan menaikkan harga</a:t>
            </a: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, membuat </a:t>
            </a:r>
            <a:r>
              <a:rPr lang="id-ID" sz="2400" dirty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penjadwalan dengan </a:t>
            </a:r>
            <a:r>
              <a:rPr lang="id-ID" sz="2400" i="1" dirty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lead time </a:t>
            </a:r>
            <a:r>
              <a:rPr lang="id-ID" sz="2400" dirty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yang panjang</a:t>
            </a: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id-ID" sz="2400" dirty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mengurangi bisnis dengan keuntungan marginal</a:t>
            </a: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id-ID" sz="2400" dirty="0" smtClean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id-ID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Walaupun </a:t>
            </a: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demikian, karena fasilitas yang tidak mencukupi ini mengurangi keuntungan di bawah yang mungkin dapat dicapai, solusi jangka panjang biasanya dilakukan dengan meningkatkan kapasitas.</a:t>
            </a:r>
            <a:endParaRPr lang="id-ID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072745" y="2331719"/>
            <a:ext cx="3849555" cy="5593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544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69576" y="403028"/>
            <a:ext cx="1068144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id-ID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id-ID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Times New Roman" panose="02020603050405020304" pitchFamily="18" charset="0"/>
              </a:rPr>
              <a:t>. Kapasitas melebihi permintaan</a:t>
            </a:r>
            <a:endParaRPr lang="id-ID" sz="32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just"/>
            <a:r>
              <a:rPr lang="id-ID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Perusahaan perlu </a:t>
            </a: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merangsang permintaan melalui </a:t>
            </a:r>
            <a:r>
              <a:rPr lang="id-ID" sz="2400" dirty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pengurangan harga </a:t>
            </a: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atau </a:t>
            </a:r>
            <a:r>
              <a:rPr lang="id-ID" sz="2400" dirty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pemasaran yang agresif</a:t>
            </a: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, atau mungkin </a:t>
            </a:r>
            <a:r>
              <a:rPr lang="id-ID" sz="2400" dirty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menyesuaikan diri terhadap pasar melalui perubahan produk</a:t>
            </a: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. Saat permintaan pelanggan yang menurun digabungkan dengan proses yang kuno dan tidak fleksibel, pemutusan hubungan kerja dan penutupan pabrik mungkin harus dilakukan untuk menyesuaikan kapasitas dengan permintaan.</a:t>
            </a:r>
            <a:endParaRPr lang="id-ID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594126" y="2113886"/>
            <a:ext cx="3782695" cy="5424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2714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69576" y="403028"/>
            <a:ext cx="10681447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id-ID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id-ID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Times New Roman" panose="02020603050405020304" pitchFamily="18" charset="0"/>
              </a:rPr>
              <a:t>. Penyesuaian pada permintaan musiman</a:t>
            </a:r>
            <a:endParaRPr lang="id-ID" sz="32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just"/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Pola permintaan musiman tau siklus  permintaan </a:t>
            </a:r>
            <a:r>
              <a:rPr lang="id-ID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merupakan </a:t>
            </a: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tantangan lain pada kapasitas</a:t>
            </a:r>
            <a:r>
              <a:rPr lang="id-ID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1" algn="just"/>
            <a:r>
              <a:rPr lang="id-ID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Pada </a:t>
            </a: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kasus seperti </a:t>
            </a:r>
            <a:r>
              <a:rPr lang="id-ID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, manajemen dapat menawarkan produk dengan pola permintaan yang saling </a:t>
            </a:r>
            <a:r>
              <a:rPr lang="id-ID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melengkapi, yaitu </a:t>
            </a: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produk yang salah satu jenisnya memiliki permintaan tinggi</a:t>
            </a:r>
            <a:r>
              <a:rPr lang="id-ID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id-ID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jenis lainnya memiliki permintaan rendah.</a:t>
            </a:r>
            <a:endParaRPr lang="id-ID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235410" y="1903686"/>
            <a:ext cx="4108672" cy="5970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4167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37"/>
          <a:stretch/>
        </p:blipFill>
        <p:spPr>
          <a:xfrm rot="5400000">
            <a:off x="3459922" y="1308047"/>
            <a:ext cx="4821322" cy="587824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869576" y="792993"/>
            <a:ext cx="1080247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/>
            <a:r>
              <a:rPr lang="id-ID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Perencanaan kapasitas terkait dengan pemilihan teknologi, hasil perhitungan kapasitas akan menentukan perusahaan dalam memilih teknologi manual, semi otomatis atau otomatis.</a:t>
            </a:r>
            <a:endParaRPr lang="id-ID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1374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539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8002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9010" y="642392"/>
            <a:ext cx="10457201" cy="830997"/>
          </a:xfrm>
          <a:prstGeom prst="rect">
            <a:avLst/>
          </a:prstGeom>
          <a:solidFill>
            <a:schemeClr val="accent2">
              <a:alpha val="29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fi-FI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anose="02020702060506020403" pitchFamily="18" charset="0"/>
              </a:rPr>
              <a:t>Dari </a:t>
            </a:r>
            <a:r>
              <a:rPr lang="fi-FI" sz="4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anose="02020702060506020403" pitchFamily="18" charset="0"/>
              </a:rPr>
              <a:t>Visi Perusahaan</a:t>
            </a:r>
            <a:r>
              <a:rPr lang="fi-FI" sz="4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anose="02020702060506020403" pitchFamily="18" charset="0"/>
              </a:rPr>
              <a:t> ke </a:t>
            </a:r>
            <a:r>
              <a:rPr lang="fi-FI" sz="4800" b="1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anose="02020702060506020403" pitchFamily="18" charset="0"/>
              </a:rPr>
              <a:t>Visi Teknologi</a:t>
            </a:r>
            <a:endParaRPr lang="id-ID" sz="4800" b="1" i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Garamond Pro Bold" panose="02020702060506020403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44187" y="1742330"/>
            <a:ext cx="10432024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8163" algn="just"/>
            <a:r>
              <a:rPr lang="id-ID" sz="2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Visi Perusahaan </a:t>
            </a:r>
            <a:r>
              <a:rPr lang="id-ID" sz="2600" dirty="0" smtClean="0"/>
              <a:t>adalah </a:t>
            </a:r>
            <a:r>
              <a:rPr lang="id-ID" sz="2600" dirty="0"/>
              <a:t>gambaran tentang masa depan perusahaan yang lebih baik, lebih berhasil, lebih mendekati harapan, atraktif namun </a:t>
            </a:r>
            <a:r>
              <a:rPr lang="id-ID" sz="2600" dirty="0" smtClean="0"/>
              <a:t>tetap </a:t>
            </a:r>
            <a:r>
              <a:rPr lang="id-ID" sz="2600" dirty="0"/>
              <a:t>realistik. </a:t>
            </a:r>
            <a:endParaRPr lang="id-ID" sz="2600" dirty="0" smtClean="0"/>
          </a:p>
          <a:p>
            <a:pPr marL="538163" algn="just"/>
            <a:r>
              <a:rPr lang="id-ID" sz="2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Visi</a:t>
            </a:r>
            <a:r>
              <a:rPr lang="id-ID" sz="2600" dirty="0" smtClean="0"/>
              <a:t> </a:t>
            </a:r>
            <a:r>
              <a:rPr lang="id-ID" sz="2600" dirty="0"/>
              <a:t>menunjukkan </a:t>
            </a:r>
            <a:r>
              <a:rPr lang="id-ID" sz="2600" dirty="0">
                <a:solidFill>
                  <a:srgbClr val="0070C0"/>
                </a:solidFill>
              </a:rPr>
              <a:t>arah pergerakkan perusahaan masa yang akan datang</a:t>
            </a:r>
            <a:r>
              <a:rPr lang="id-ID" sz="2600" dirty="0"/>
              <a:t>. </a:t>
            </a:r>
            <a:endParaRPr lang="id-ID" sz="2600" dirty="0" smtClean="0"/>
          </a:p>
          <a:p>
            <a:pPr marL="538163" algn="just"/>
            <a:r>
              <a:rPr lang="id-ID" sz="2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Visi </a:t>
            </a:r>
            <a:r>
              <a:rPr lang="id-ID" sz="2600" dirty="0"/>
              <a:t>merupakan </a:t>
            </a:r>
            <a:r>
              <a:rPr lang="id-ID" sz="2600" dirty="0">
                <a:solidFill>
                  <a:srgbClr val="0070C0"/>
                </a:solidFill>
              </a:rPr>
              <a:t>jembatan masa kini dan masa depan</a:t>
            </a:r>
            <a:r>
              <a:rPr lang="id-ID" sz="2600" dirty="0"/>
              <a:t>. </a:t>
            </a:r>
            <a:endParaRPr lang="id-ID" sz="2600" dirty="0" smtClean="0"/>
          </a:p>
          <a:p>
            <a:pPr marL="538163" algn="just"/>
            <a:r>
              <a:rPr lang="id-ID" sz="2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Visi </a:t>
            </a:r>
            <a:r>
              <a:rPr lang="id-ID" sz="26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teknologi </a:t>
            </a:r>
            <a:r>
              <a:rPr lang="id-ID" sz="2600" dirty="0" smtClean="0"/>
              <a:t>merupakan </a:t>
            </a:r>
            <a:r>
              <a:rPr lang="id-ID" sz="2600" dirty="0">
                <a:solidFill>
                  <a:srgbClr val="00B050"/>
                </a:solidFill>
              </a:rPr>
              <a:t>gambaran keadaan teknologi yang dikuasai perusahaan</a:t>
            </a:r>
            <a:r>
              <a:rPr lang="id-ID" sz="2600" dirty="0"/>
              <a:t> yang </a:t>
            </a:r>
            <a:r>
              <a:rPr lang="id-ID" sz="2600" dirty="0">
                <a:solidFill>
                  <a:srgbClr val="0070C0"/>
                </a:solidFill>
              </a:rPr>
              <a:t>menunjang tercapainya visi </a:t>
            </a:r>
            <a:r>
              <a:rPr lang="id-ID" sz="2600" dirty="0" smtClean="0">
                <a:solidFill>
                  <a:srgbClr val="0070C0"/>
                </a:solidFill>
              </a:rPr>
              <a:t>perusahaan</a:t>
            </a:r>
            <a:r>
              <a:rPr lang="id-ID" sz="2600" dirty="0" smtClean="0"/>
              <a:t>.</a:t>
            </a:r>
            <a:endParaRPr lang="id-ID" sz="2600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6903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19010" y="642392"/>
            <a:ext cx="10457201" cy="830997"/>
          </a:xfrm>
          <a:prstGeom prst="rect">
            <a:avLst/>
          </a:prstGeom>
          <a:solidFill>
            <a:schemeClr val="accent2">
              <a:alpha val="29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fi-FI" sz="48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anose="02020702060506020403" pitchFamily="18" charset="0"/>
              </a:rPr>
              <a:t>Teknologi</a:t>
            </a:r>
            <a:r>
              <a:rPr lang="id-ID" sz="48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anose="02020702060506020403" pitchFamily="18" charset="0"/>
              </a:rPr>
              <a:t>  </a:t>
            </a:r>
            <a:r>
              <a:rPr lang="id-ID" sz="4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anose="02020702060506020403" pitchFamily="18" charset="0"/>
              </a:rPr>
              <a:t>Manufaktur</a:t>
            </a:r>
            <a:endParaRPr lang="id-ID" sz="48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Garamond Pro Bold" panose="02020702060506020403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19009" y="1844585"/>
            <a:ext cx="10457201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d-ID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Sistem manufaktur </a:t>
            </a:r>
            <a:r>
              <a:rPr lang="id-ID" sz="2400" dirty="0">
                <a:solidFill>
                  <a:srgbClr val="000000"/>
                </a:solidFill>
              </a:rPr>
              <a:t>terdiri atas </a:t>
            </a:r>
            <a:r>
              <a:rPr lang="id-ID" sz="2400" dirty="0">
                <a:solidFill>
                  <a:srgbClr val="0070C0"/>
                </a:solidFill>
              </a:rPr>
              <a:t>komponen hardware </a:t>
            </a:r>
            <a:r>
              <a:rPr lang="id-ID" sz="2400" dirty="0">
                <a:solidFill>
                  <a:srgbClr val="000000"/>
                </a:solidFill>
              </a:rPr>
              <a:t>dan </a:t>
            </a:r>
            <a:r>
              <a:rPr lang="id-ID" sz="2400" dirty="0">
                <a:solidFill>
                  <a:srgbClr val="0070C0"/>
                </a:solidFill>
              </a:rPr>
              <a:t>komponen software</a:t>
            </a:r>
            <a:r>
              <a:rPr lang="id-ID" sz="2400" dirty="0" smtClean="0">
                <a:solidFill>
                  <a:srgbClr val="000000"/>
                </a:solidFill>
              </a:rPr>
              <a:t>. Menurut </a:t>
            </a:r>
            <a:r>
              <a:rPr lang="id-ID" sz="2400" dirty="0">
                <a:solidFill>
                  <a:srgbClr val="000000"/>
                </a:solidFill>
              </a:rPr>
              <a:t>Amrine, perkembangan teknologi manufaktur digambarkan sebagaimana terlihat pada </a:t>
            </a:r>
            <a:r>
              <a:rPr lang="id-ID" sz="2400" dirty="0" smtClean="0">
                <a:solidFill>
                  <a:srgbClr val="000000"/>
                </a:solidFill>
              </a:rPr>
              <a:t>Gambar 9.01 berikut ini.</a:t>
            </a:r>
            <a:endParaRPr lang="id-ID" sz="2400" dirty="0">
              <a:solidFill>
                <a:srgbClr val="000000"/>
              </a:solidFill>
            </a:endParaRPr>
          </a:p>
          <a:p>
            <a:pPr algn="just"/>
            <a:endParaRPr lang="id-ID" sz="2400" dirty="0" smtClean="0">
              <a:solidFill>
                <a:srgbClr val="000000"/>
              </a:solidFill>
            </a:endParaRPr>
          </a:p>
          <a:p>
            <a:pPr algn="just"/>
            <a:endParaRPr lang="id-ID" sz="2400" dirty="0">
              <a:solidFill>
                <a:srgbClr val="000000"/>
              </a:solidFill>
            </a:endParaRPr>
          </a:p>
          <a:p>
            <a:pPr algn="just"/>
            <a:endParaRPr lang="id-ID" sz="2400" dirty="0" smtClean="0">
              <a:solidFill>
                <a:srgbClr val="000000"/>
              </a:solidFill>
            </a:endParaRPr>
          </a:p>
          <a:p>
            <a:pPr algn="just"/>
            <a:endParaRPr lang="id-ID" sz="2400" dirty="0">
              <a:solidFill>
                <a:srgbClr val="000000"/>
              </a:solidFill>
            </a:endParaRPr>
          </a:p>
          <a:p>
            <a:pPr algn="just"/>
            <a:endParaRPr lang="id-ID" sz="2400" dirty="0" smtClean="0">
              <a:solidFill>
                <a:srgbClr val="000000"/>
              </a:solidFill>
            </a:endParaRPr>
          </a:p>
          <a:p>
            <a:pPr algn="just"/>
            <a:endParaRPr lang="id-ID" sz="2400" dirty="0">
              <a:solidFill>
                <a:srgbClr val="000000"/>
              </a:solidFill>
            </a:endParaRPr>
          </a:p>
          <a:p>
            <a:pPr algn="just"/>
            <a:endParaRPr lang="id-ID" sz="2400" dirty="0" smtClean="0">
              <a:solidFill>
                <a:srgbClr val="000000"/>
              </a:solidFill>
            </a:endParaRPr>
          </a:p>
          <a:p>
            <a:pPr algn="just"/>
            <a:endParaRPr lang="id-ID" sz="2400" dirty="0" smtClean="0">
              <a:solidFill>
                <a:srgbClr val="000000"/>
              </a:solidFill>
            </a:endParaRPr>
          </a:p>
          <a:p>
            <a:pPr algn="just"/>
            <a:endParaRPr lang="id-ID" sz="2400" dirty="0" smtClean="0">
              <a:solidFill>
                <a:srgbClr val="000000"/>
              </a:solidFill>
            </a:endParaRPr>
          </a:p>
          <a:p>
            <a:pPr algn="ctr"/>
            <a:r>
              <a:rPr lang="id-ID" dirty="0" smtClean="0">
                <a:solidFill>
                  <a:srgbClr val="000000"/>
                </a:solidFill>
              </a:rPr>
              <a:t>Gambar 9.01 Teknologi Manufaktur dan Keterlibatannya</a:t>
            </a:r>
            <a:endParaRPr lang="id-ID" dirty="0">
              <a:solidFill>
                <a:srgbClr val="00000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0482" y="3025588"/>
            <a:ext cx="7045124" cy="324858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281846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61055" y="3606150"/>
            <a:ext cx="1045720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d-ID" sz="2400" dirty="0" smtClean="0">
                <a:solidFill>
                  <a:srgbClr val="000000"/>
                </a:solidFill>
              </a:rPr>
              <a:t>Perkembangan teknologi </a:t>
            </a:r>
            <a:r>
              <a:rPr lang="id-ID" sz="2400" dirty="0">
                <a:solidFill>
                  <a:srgbClr val="000000"/>
                </a:solidFill>
              </a:rPr>
              <a:t>manufaktur </a:t>
            </a:r>
            <a:r>
              <a:rPr lang="id-ID" sz="2400" dirty="0" smtClean="0">
                <a:solidFill>
                  <a:srgbClr val="000000"/>
                </a:solidFill>
              </a:rPr>
              <a:t>dipengaruhi </a:t>
            </a:r>
            <a:r>
              <a:rPr lang="id-ID" sz="2400" dirty="0">
                <a:solidFill>
                  <a:srgbClr val="000000"/>
                </a:solidFill>
              </a:rPr>
              <a:t>oleh perkembangan teknologi </a:t>
            </a:r>
            <a:r>
              <a:rPr lang="id-ID" sz="2400" dirty="0" smtClean="0">
                <a:solidFill>
                  <a:srgbClr val="000000"/>
                </a:solidFill>
              </a:rPr>
              <a:t>komputer (</a:t>
            </a:r>
            <a:r>
              <a:rPr lang="id-ID" sz="2400" i="1" dirty="0" smtClean="0">
                <a:solidFill>
                  <a:srgbClr val="000000"/>
                </a:solidFill>
              </a:rPr>
              <a:t>hardware</a:t>
            </a:r>
            <a:r>
              <a:rPr lang="id-ID" sz="2400" dirty="0" smtClean="0">
                <a:solidFill>
                  <a:srgbClr val="000000"/>
                </a:solidFill>
              </a:rPr>
              <a:t> dan</a:t>
            </a:r>
            <a:r>
              <a:rPr lang="id-ID" sz="2400" i="1" dirty="0" smtClean="0">
                <a:solidFill>
                  <a:srgbClr val="000000"/>
                </a:solidFill>
              </a:rPr>
              <a:t> software</a:t>
            </a:r>
            <a:r>
              <a:rPr lang="id-ID" sz="2400" dirty="0" smtClean="0">
                <a:solidFill>
                  <a:srgbClr val="000000"/>
                </a:solidFill>
              </a:rPr>
              <a:t>). </a:t>
            </a:r>
          </a:p>
          <a:p>
            <a:pPr algn="just"/>
            <a:r>
              <a:rPr lang="id-ID" sz="2400" dirty="0" smtClean="0">
                <a:solidFill>
                  <a:srgbClr val="C00000"/>
                </a:solidFill>
              </a:rPr>
              <a:t>Sistem manufaktur </a:t>
            </a:r>
            <a:r>
              <a:rPr lang="id-ID" sz="2400" dirty="0">
                <a:solidFill>
                  <a:srgbClr val="C00000"/>
                </a:solidFill>
              </a:rPr>
              <a:t>dimasa </a:t>
            </a:r>
            <a:r>
              <a:rPr lang="id-ID" sz="2400" dirty="0" smtClean="0">
                <a:solidFill>
                  <a:srgbClr val="C00000"/>
                </a:solidFill>
              </a:rPr>
              <a:t>datang bersifat </a:t>
            </a:r>
            <a:r>
              <a:rPr lang="id-ID" sz="2400" dirty="0">
                <a:solidFill>
                  <a:srgbClr val="C00000"/>
                </a:solidFill>
              </a:rPr>
              <a:t>kapital dan teknologi intensif bukan lagi </a:t>
            </a:r>
            <a:r>
              <a:rPr lang="id-ID" sz="2400" i="1" dirty="0">
                <a:solidFill>
                  <a:srgbClr val="C00000"/>
                </a:solidFill>
              </a:rPr>
              <a:t>labor intensif </a:t>
            </a:r>
            <a:r>
              <a:rPr lang="id-ID" sz="2400" dirty="0">
                <a:solidFill>
                  <a:srgbClr val="C00000"/>
                </a:solidFill>
              </a:rPr>
              <a:t>seperti awal </a:t>
            </a:r>
            <a:r>
              <a:rPr lang="id-ID" sz="2400" dirty="0" smtClean="0">
                <a:solidFill>
                  <a:srgbClr val="C00000"/>
                </a:solidFill>
              </a:rPr>
              <a:t>perkembangannya</a:t>
            </a:r>
            <a:r>
              <a:rPr lang="id-ID" sz="2400" dirty="0">
                <a:solidFill>
                  <a:srgbClr val="C00000"/>
                </a:solidFill>
              </a:rPr>
              <a:t>. </a:t>
            </a:r>
            <a:endParaRPr lang="id-ID" sz="2400" dirty="0" smtClean="0">
              <a:solidFill>
                <a:srgbClr val="C00000"/>
              </a:solidFill>
            </a:endParaRPr>
          </a:p>
          <a:p>
            <a:pPr algn="just"/>
            <a:r>
              <a:rPr lang="id-ID" sz="2400" dirty="0" smtClean="0">
                <a:solidFill>
                  <a:schemeClr val="accent1">
                    <a:lumMod val="75000"/>
                  </a:schemeClr>
                </a:solidFill>
              </a:rPr>
              <a:t>Disamping </a:t>
            </a:r>
            <a:r>
              <a:rPr lang="id-ID" sz="2400" dirty="0">
                <a:solidFill>
                  <a:schemeClr val="accent1">
                    <a:lumMod val="75000"/>
                  </a:schemeClr>
                </a:solidFill>
              </a:rPr>
              <a:t>itu sistem manufaktur masa mendatang akan bersifat terpadu (</a:t>
            </a:r>
            <a:r>
              <a:rPr lang="id-ID" sz="2400" i="1" dirty="0">
                <a:solidFill>
                  <a:schemeClr val="accent1">
                    <a:lumMod val="75000"/>
                  </a:schemeClr>
                </a:solidFill>
              </a:rPr>
              <a:t>integrated</a:t>
            </a:r>
            <a:r>
              <a:rPr lang="id-ID" sz="2400" dirty="0">
                <a:solidFill>
                  <a:schemeClr val="accent1">
                    <a:lumMod val="75000"/>
                  </a:schemeClr>
                </a:solidFill>
              </a:rPr>
              <a:t>) sehingga faktor koordinasi antar berbagai unit yang terlihat akan menjadi semakin </a:t>
            </a:r>
            <a:r>
              <a:rPr lang="id-ID" sz="2400" dirty="0" smtClean="0">
                <a:solidFill>
                  <a:schemeClr val="accent1">
                    <a:lumMod val="75000"/>
                  </a:schemeClr>
                </a:solidFill>
              </a:rPr>
              <a:t>diperlukan.</a:t>
            </a:r>
            <a:endParaRPr lang="id-ID" sz="2400" dirty="0">
              <a:solidFill>
                <a:schemeClr val="accent1">
                  <a:lumMod val="75000"/>
                </a:schemeClr>
              </a:solidFill>
              <a:effectLst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0823" y="142412"/>
            <a:ext cx="7045124" cy="324858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631305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80564" y="991324"/>
            <a:ext cx="9928411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d-ID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Times New Roman" panose="02020603050405020304" pitchFamily="18" charset="0"/>
              </a:rPr>
              <a:t>Perkembangan </a:t>
            </a:r>
            <a:r>
              <a:rPr lang="id-ID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Times New Roman" panose="02020603050405020304" pitchFamily="18" charset="0"/>
              </a:rPr>
              <a:t>semacam ini didorong sekurang-kurangnya atas 3 faktor, yaitu </a:t>
            </a:r>
            <a:r>
              <a:rPr lang="id-ID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endParaRPr lang="id-ID" sz="1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indent="-457200" algn="just">
              <a:buFont typeface="+mj-lt"/>
              <a:buAutoNum type="arabicPeriod"/>
            </a:pPr>
            <a:r>
              <a:rPr lang="id-ID" sz="28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Produk </a:t>
            </a:r>
            <a:r>
              <a:rPr lang="id-ID" sz="2800" dirty="0">
                <a:solidFill>
                  <a:srgbClr val="000000"/>
                </a:solidFill>
                <a:ea typeface="Times New Roman" panose="02020603050405020304" pitchFamily="18" charset="0"/>
              </a:rPr>
              <a:t>yang diinginkan konsumen semakin beragam dan dalam </a:t>
            </a:r>
            <a:endParaRPr lang="id-ID" sz="2800" dirty="0" smtClean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pPr algn="just"/>
            <a:r>
              <a:rPr lang="id-ID" sz="28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id-ID" sz="28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     jumlah </a:t>
            </a:r>
            <a:r>
              <a:rPr lang="id-ID" sz="2800" dirty="0">
                <a:solidFill>
                  <a:srgbClr val="000000"/>
                </a:solidFill>
                <a:ea typeface="Times New Roman" panose="02020603050405020304" pitchFamily="18" charset="0"/>
              </a:rPr>
              <a:t>yang kecil.</a:t>
            </a:r>
            <a:endParaRPr lang="id-ID" sz="2800" dirty="0"/>
          </a:p>
          <a:p>
            <a:pPr marL="285750" indent="-514350" algn="just">
              <a:buFont typeface="+mj-lt"/>
              <a:buAutoNum type="arabicPeriod" startAt="2"/>
            </a:pPr>
            <a:r>
              <a:rPr lang="id-ID" sz="2800" i="1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Life </a:t>
            </a:r>
            <a:r>
              <a:rPr lang="id-ID" sz="2800" i="1" dirty="0">
                <a:solidFill>
                  <a:srgbClr val="000000"/>
                </a:solidFill>
                <a:ea typeface="Times New Roman" panose="02020603050405020304" pitchFamily="18" charset="0"/>
              </a:rPr>
              <a:t>cycle </a:t>
            </a:r>
            <a:r>
              <a:rPr lang="id-ID" sz="2800" dirty="0">
                <a:solidFill>
                  <a:srgbClr val="000000"/>
                </a:solidFill>
                <a:ea typeface="Times New Roman" panose="02020603050405020304" pitchFamily="18" charset="0"/>
              </a:rPr>
              <a:t>produk semakin pendek.</a:t>
            </a:r>
            <a:endParaRPr lang="id-ID" sz="2800" dirty="0"/>
          </a:p>
          <a:p>
            <a:pPr marL="514350" indent="-514350">
              <a:buFont typeface="+mj-lt"/>
              <a:buAutoNum type="arabicPeriod" startAt="2"/>
            </a:pPr>
            <a:r>
              <a:rPr lang="id-ID" sz="28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Tuntunan </a:t>
            </a:r>
            <a:r>
              <a:rPr lang="id-ID" sz="2800" dirty="0">
                <a:solidFill>
                  <a:srgbClr val="000000"/>
                </a:solidFill>
                <a:ea typeface="Times New Roman" panose="02020603050405020304" pitchFamily="18" charset="0"/>
              </a:rPr>
              <a:t>mutu yang prima dan ongkos yang murah serta pelayanan yang baik dari konsumen</a:t>
            </a: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3657145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71600" y="795329"/>
            <a:ext cx="995082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id-ID" sz="2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Disamping itu, akhir-akhir ini tuntutan terhadap faktor lingkungan juga semakin tinggi sehingga teknologi manufaktur juga harus mengakomodsi perkembangan dan tuntunan tersebut. Produk bersih dan eco-labelling merupakan contoh persyaratan lingkungan yang harus dipertimbangkan dalam teknologi manufaktur.</a:t>
            </a:r>
            <a:endParaRPr lang="id-ID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id-ID" sz="2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Perkembangan teknologi manufaktur tersebut </a:t>
            </a:r>
            <a:r>
              <a:rPr lang="id-ID" sz="24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menuntut  </a:t>
            </a:r>
            <a:r>
              <a:rPr lang="id-ID" sz="2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juga kemampuan sumber daya manusianya. Perkembangan dan perubahan tuntutan sumberdaya manusia tersebut meliputi tahapan-tahapan sebagai berikut :</a:t>
            </a:r>
            <a:endParaRPr lang="id-ID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64024" y="3842317"/>
            <a:ext cx="6096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-228600" algn="just">
              <a:spcAft>
                <a:spcPts val="0"/>
              </a:spcAft>
            </a:pPr>
            <a:r>
              <a:rPr lang="id-ID" sz="2400" i="1" dirty="0">
                <a:solidFill>
                  <a:srgbClr val="0070C0"/>
                </a:solidFill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id-ID" sz="2400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    Operating</a:t>
            </a:r>
            <a:endParaRPr lang="id-ID" sz="2400" i="1" dirty="0">
              <a:solidFill>
                <a:srgbClr val="0070C0"/>
              </a:solidFill>
            </a:endParaRPr>
          </a:p>
          <a:p>
            <a:pPr indent="-228600" algn="just">
              <a:spcAft>
                <a:spcPts val="0"/>
              </a:spcAft>
            </a:pPr>
            <a:r>
              <a:rPr lang="id-ID" sz="2400" i="1" dirty="0">
                <a:solidFill>
                  <a:srgbClr val="0070C0"/>
                </a:solidFill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id-ID" sz="2400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    Setting-up</a:t>
            </a:r>
            <a:endParaRPr lang="id-ID" sz="2400" i="1" dirty="0">
              <a:solidFill>
                <a:srgbClr val="0070C0"/>
              </a:solidFill>
            </a:endParaRPr>
          </a:p>
          <a:p>
            <a:pPr indent="-228600" algn="just">
              <a:spcAft>
                <a:spcPts val="0"/>
              </a:spcAft>
            </a:pPr>
            <a:r>
              <a:rPr lang="id-ID" sz="2400" i="1" dirty="0">
                <a:solidFill>
                  <a:srgbClr val="0070C0"/>
                </a:solidFill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id-ID" sz="2400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    Repairing</a:t>
            </a:r>
            <a:endParaRPr lang="id-ID" sz="2400" i="1" dirty="0">
              <a:solidFill>
                <a:srgbClr val="0070C0"/>
              </a:solidFill>
            </a:endParaRPr>
          </a:p>
          <a:p>
            <a:pPr indent="-228600" algn="just">
              <a:spcAft>
                <a:spcPts val="0"/>
              </a:spcAft>
            </a:pPr>
            <a:r>
              <a:rPr lang="id-ID" sz="2400" i="1" dirty="0">
                <a:solidFill>
                  <a:srgbClr val="0070C0"/>
                </a:solidFill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id-ID" sz="2400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    Reproducing</a:t>
            </a:r>
            <a:endParaRPr lang="id-ID" sz="2400" i="1" dirty="0">
              <a:solidFill>
                <a:srgbClr val="0070C0"/>
              </a:solidFill>
            </a:endParaRPr>
          </a:p>
          <a:p>
            <a:pPr indent="-228600" algn="just">
              <a:spcAft>
                <a:spcPts val="0"/>
              </a:spcAft>
            </a:pPr>
            <a:r>
              <a:rPr lang="id-ID" sz="2400" i="1" dirty="0">
                <a:solidFill>
                  <a:srgbClr val="0070C0"/>
                </a:solidFill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id-ID" sz="2400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    Adopting</a:t>
            </a:r>
            <a:endParaRPr lang="id-ID" sz="2400" i="1" dirty="0">
              <a:solidFill>
                <a:srgbClr val="0070C0"/>
              </a:solidFill>
            </a:endParaRPr>
          </a:p>
          <a:p>
            <a:pPr indent="-228600" algn="just">
              <a:spcAft>
                <a:spcPts val="0"/>
              </a:spcAft>
            </a:pPr>
            <a:r>
              <a:rPr lang="id-ID" sz="2400" i="1" dirty="0">
                <a:solidFill>
                  <a:srgbClr val="0070C0"/>
                </a:solidFill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id-ID" sz="2400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    Improving</a:t>
            </a:r>
            <a:endParaRPr lang="id-ID" sz="2400" i="1" dirty="0">
              <a:solidFill>
                <a:srgbClr val="0070C0"/>
              </a:solidFill>
            </a:endParaRPr>
          </a:p>
          <a:p>
            <a:pPr indent="-228600" algn="just">
              <a:spcAft>
                <a:spcPts val="0"/>
              </a:spcAft>
            </a:pPr>
            <a:r>
              <a:rPr lang="id-ID" sz="2400" i="1" dirty="0">
                <a:solidFill>
                  <a:srgbClr val="0070C0"/>
                </a:solidFill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id-ID" sz="2400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    Innovating</a:t>
            </a:r>
            <a:endParaRPr lang="id-ID" sz="2400" i="1" dirty="0">
              <a:solidFill>
                <a:srgbClr val="0070C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428052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94010" y="869594"/>
            <a:ext cx="943087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id-ID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Times New Roman" panose="02020603050405020304" pitchFamily="18" charset="0"/>
              </a:rPr>
              <a:t>Perkembangan tersebut seiring dengan perkembangan teknologi hardwarenya (</a:t>
            </a:r>
            <a:r>
              <a:rPr lang="id-ID" sz="28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Times New Roman" panose="02020603050405020304" pitchFamily="18" charset="0"/>
              </a:rPr>
              <a:t>technoware</a:t>
            </a:r>
            <a:r>
              <a:rPr lang="id-ID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Times New Roman" panose="02020603050405020304" pitchFamily="18" charset="0"/>
              </a:rPr>
              <a:t>) yang diidentifikasi sbb :</a:t>
            </a:r>
            <a:endParaRPr lang="id-ID" sz="28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94010" y="1944724"/>
            <a:ext cx="60960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id-ID" sz="2800" i="1" dirty="0" smtClean="0">
                <a:solidFill>
                  <a:srgbClr val="C00000"/>
                </a:solidFill>
                <a:ea typeface="Times New Roman" panose="02020603050405020304" pitchFamily="18" charset="0"/>
              </a:rPr>
              <a:t>Manual</a:t>
            </a:r>
            <a:endParaRPr lang="id-ID" sz="2800" i="1" dirty="0">
              <a:solidFill>
                <a:srgbClr val="C00000"/>
              </a:solidFill>
            </a:endParaRPr>
          </a:p>
          <a:p>
            <a:pPr marL="457200" indent="-4572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id-ID" sz="2800" i="1" dirty="0" smtClean="0">
                <a:solidFill>
                  <a:srgbClr val="C00000"/>
                </a:solidFill>
                <a:ea typeface="Times New Roman" panose="02020603050405020304" pitchFamily="18" charset="0"/>
              </a:rPr>
              <a:t>Powered</a:t>
            </a:r>
            <a:endParaRPr lang="id-ID" sz="2800" i="1" dirty="0">
              <a:solidFill>
                <a:srgbClr val="C00000"/>
              </a:solidFill>
            </a:endParaRPr>
          </a:p>
          <a:p>
            <a:pPr marL="457200" indent="-4572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id-ID" sz="2800" i="1" dirty="0" smtClean="0">
                <a:solidFill>
                  <a:srgbClr val="C00000"/>
                </a:solidFill>
                <a:ea typeface="Times New Roman" panose="02020603050405020304" pitchFamily="18" charset="0"/>
              </a:rPr>
              <a:t>General </a:t>
            </a:r>
            <a:r>
              <a:rPr lang="id-ID" sz="2800" i="1" dirty="0">
                <a:solidFill>
                  <a:srgbClr val="C00000"/>
                </a:solidFill>
                <a:ea typeface="Times New Roman" panose="02020603050405020304" pitchFamily="18" charset="0"/>
              </a:rPr>
              <a:t>purpose</a:t>
            </a:r>
            <a:endParaRPr lang="id-ID" sz="2800" i="1" dirty="0">
              <a:solidFill>
                <a:srgbClr val="C00000"/>
              </a:solidFill>
            </a:endParaRPr>
          </a:p>
          <a:p>
            <a:pPr marL="457200" indent="-4572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id-ID" sz="2800" i="1" dirty="0" smtClean="0">
                <a:solidFill>
                  <a:srgbClr val="C00000"/>
                </a:solidFill>
                <a:ea typeface="Times New Roman" panose="02020603050405020304" pitchFamily="18" charset="0"/>
              </a:rPr>
              <a:t>Special </a:t>
            </a:r>
            <a:r>
              <a:rPr lang="id-ID" sz="2800" i="1" dirty="0">
                <a:solidFill>
                  <a:srgbClr val="C00000"/>
                </a:solidFill>
                <a:ea typeface="Times New Roman" panose="02020603050405020304" pitchFamily="18" charset="0"/>
              </a:rPr>
              <a:t>purpose</a:t>
            </a:r>
            <a:endParaRPr lang="id-ID" sz="2800" i="1" dirty="0">
              <a:solidFill>
                <a:srgbClr val="C00000"/>
              </a:solidFill>
            </a:endParaRPr>
          </a:p>
          <a:p>
            <a:pPr marL="457200" indent="-4572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id-ID" sz="2800" i="1" dirty="0" smtClean="0">
                <a:solidFill>
                  <a:srgbClr val="C00000"/>
                </a:solidFill>
                <a:ea typeface="Times New Roman" panose="02020603050405020304" pitchFamily="18" charset="0"/>
              </a:rPr>
              <a:t>Automatic</a:t>
            </a:r>
            <a:endParaRPr lang="id-ID" sz="2800" i="1" dirty="0">
              <a:solidFill>
                <a:srgbClr val="C00000"/>
              </a:solidFill>
            </a:endParaRPr>
          </a:p>
          <a:p>
            <a:pPr marL="457200" indent="-4572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id-ID" sz="2800" i="1" dirty="0" smtClean="0">
                <a:solidFill>
                  <a:srgbClr val="C00000"/>
                </a:solidFill>
                <a:ea typeface="Times New Roman" panose="02020603050405020304" pitchFamily="18" charset="0"/>
              </a:rPr>
              <a:t>Computerized</a:t>
            </a:r>
            <a:endParaRPr lang="id-ID" sz="2800" i="1" dirty="0">
              <a:solidFill>
                <a:srgbClr val="C00000"/>
              </a:solidFill>
            </a:endParaRPr>
          </a:p>
          <a:p>
            <a:pPr marL="457200" indent="-4572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id-ID" sz="2800" i="1" dirty="0" smtClean="0">
                <a:solidFill>
                  <a:srgbClr val="C00000"/>
                </a:solidFill>
                <a:ea typeface="Times New Roman" panose="02020603050405020304" pitchFamily="18" charset="0"/>
              </a:rPr>
              <a:t>Integrated</a:t>
            </a:r>
            <a:endParaRPr lang="id-ID" sz="2800" i="1" dirty="0">
              <a:solidFill>
                <a:srgbClr val="C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242444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65224" y="602051"/>
            <a:ext cx="10887506" cy="830997"/>
          </a:xfrm>
          <a:prstGeom prst="rect">
            <a:avLst/>
          </a:prstGeom>
          <a:solidFill>
            <a:schemeClr val="tx1">
              <a:alpha val="29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id-ID" sz="4800" b="1" dirty="0" smtClean="0">
                <a:solidFill>
                  <a:srgbClr val="0070C0"/>
                </a:solidFill>
                <a:latin typeface="Adelyne" pitchFamily="2" charset="0"/>
              </a:rPr>
              <a:t>Perencanaan </a:t>
            </a:r>
            <a:r>
              <a:rPr lang="id-ID" sz="4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o the Apache" panose="04030904040101010302" pitchFamily="82" charset="0"/>
              </a:rPr>
              <a:t>Proses</a:t>
            </a:r>
            <a:endParaRPr lang="id-ID" sz="48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do the Apache" panose="04030904040101010302" pitchFamily="8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65224" y="1792052"/>
            <a:ext cx="91234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2800" dirty="0">
                <a:solidFill>
                  <a:srgbClr val="000000"/>
                </a:solidFill>
                <a:ea typeface="Times New Roman" panose="02020603050405020304" pitchFamily="18" charset="0"/>
              </a:rPr>
              <a:t>Ada 3 kategori produksi yaitu : </a:t>
            </a:r>
            <a:r>
              <a:rPr lang="id-ID" sz="2800" i="1" dirty="0">
                <a:solidFill>
                  <a:srgbClr val="000000"/>
                </a:solidFill>
                <a:ea typeface="Times New Roman" panose="02020603050405020304" pitchFamily="18" charset="0"/>
              </a:rPr>
              <a:t>flow shop, job shop, dan fixed</a:t>
            </a:r>
            <a:r>
              <a:rPr lang="id-ID" sz="2800" dirty="0">
                <a:ea typeface="Times New Roman" panose="02020603050405020304" pitchFamily="18" charset="0"/>
              </a:rPr>
              <a:t> </a:t>
            </a:r>
            <a:endParaRPr lang="id-ID" sz="28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6388635"/>
              </p:ext>
            </p:extLst>
          </p:nvPr>
        </p:nvGraphicFramePr>
        <p:xfrm>
          <a:off x="984688" y="2486017"/>
          <a:ext cx="10648578" cy="24780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9526"/>
                <a:gridCol w="3549526"/>
                <a:gridCol w="3549526"/>
              </a:tblGrid>
              <a:tr h="557804">
                <a:tc>
                  <a:txBody>
                    <a:bodyPr/>
                    <a:lstStyle/>
                    <a:p>
                      <a:r>
                        <a:rPr lang="id-ID" dirty="0" smtClean="0"/>
                        <a:t>Perencanaan Proses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Tipe tata letak pabrik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Tipe penempatan produk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id-ID" dirty="0" smtClean="0"/>
                        <a:t>Flow Shop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/>
                      <a:r>
                        <a:rPr lang="id-ID" dirty="0" smtClean="0"/>
                        <a:t>Lintasan(line)</a:t>
                      </a:r>
                    </a:p>
                    <a:p>
                      <a:pPr lvl="1"/>
                      <a:r>
                        <a:rPr lang="id-ID" dirty="0" smtClean="0"/>
                        <a:t>Fokus pada produk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Memproduksi untuk disimpan (make to stock)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id-ID" dirty="0" smtClean="0"/>
                        <a:t>Job Shop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/>
                      <a:r>
                        <a:rPr lang="id-ID" dirty="0" smtClean="0"/>
                        <a:t>Fungsional</a:t>
                      </a:r>
                    </a:p>
                    <a:p>
                      <a:pPr lvl="1"/>
                      <a:r>
                        <a:rPr lang="id-ID" dirty="0" smtClean="0"/>
                        <a:t>Fokus pada proses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Memproduksi berdasarkan pesanan (make to order)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id-ID" dirty="0" smtClean="0"/>
                        <a:t>Fixed Site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/>
                      <a:r>
                        <a:rPr lang="id-ID" dirty="0" smtClean="0"/>
                        <a:t>Posisi tetap</a:t>
                      </a:r>
                    </a:p>
                    <a:p>
                      <a:pPr lvl="1"/>
                      <a:r>
                        <a:rPr lang="id-ID" dirty="0" smtClean="0"/>
                        <a:t>Fokus pada proyek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Memproduksi berdasarkan pesanan (make to order)</a:t>
                      </a:r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4812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1704</TotalTime>
  <Words>1488</Words>
  <Application>Microsoft Office PowerPoint</Application>
  <PresentationFormat>Widescreen</PresentationFormat>
  <Paragraphs>167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7" baseType="lpstr">
      <vt:lpstr>Adelyne</vt:lpstr>
      <vt:lpstr>Adobe Garamond Pro Bold</vt:lpstr>
      <vt:lpstr>Aldo the Apache</vt:lpstr>
      <vt:lpstr>Arial</vt:lpstr>
      <vt:lpstr>Bauhaus 93</vt:lpstr>
      <vt:lpstr>Bernard MT Condensed</vt:lpstr>
      <vt:lpstr>Calibri</vt:lpstr>
      <vt:lpstr>Calibri Light</vt:lpstr>
      <vt:lpstr>Symbol</vt:lpstr>
      <vt:lpstr>Times New Roman</vt:lpstr>
      <vt:lpstr>Office Theme</vt:lpstr>
      <vt:lpstr>PowerPoint Presentation</vt:lpstr>
      <vt:lpstr>Pendahuluan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Eko_nsby072</dc:creator>
  <cp:lastModifiedBy>Eko_nsby072</cp:lastModifiedBy>
  <cp:revision>90</cp:revision>
  <dcterms:created xsi:type="dcterms:W3CDTF">2018-10-28T09:59:21Z</dcterms:created>
  <dcterms:modified xsi:type="dcterms:W3CDTF">2018-11-12T03:30:17Z</dcterms:modified>
</cp:coreProperties>
</file>