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6" r:id="rId18"/>
    <p:sldId id="290" r:id="rId19"/>
    <p:sldId id="291" r:id="rId20"/>
    <p:sldId id="292" r:id="rId21"/>
    <p:sldId id="293" r:id="rId22"/>
    <p:sldId id="294" r:id="rId23"/>
    <p:sldId id="295" r:id="rId24"/>
    <p:sldId id="297" r:id="rId25"/>
    <p:sldId id="298" r:id="rId26"/>
    <p:sldId id="277" r:id="rId2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730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652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574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438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762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694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937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03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293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59BC1-8A4E-474A-8940-4B1B0419C11C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84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01706" y="287244"/>
            <a:ext cx="11990294" cy="6173788"/>
            <a:chOff x="0" y="260648"/>
            <a:chExt cx="9318172" cy="6173553"/>
          </a:xfrm>
        </p:grpSpPr>
        <p:sp>
          <p:nvSpPr>
            <p:cNvPr id="5" name="Oval 4"/>
            <p:cNvSpPr/>
            <p:nvPr/>
          </p:nvSpPr>
          <p:spPr>
            <a:xfrm>
              <a:off x="7256463" y="859113"/>
              <a:ext cx="1368425" cy="10810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9938" y="2219548"/>
              <a:ext cx="7926387" cy="95405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73000"/>
              </a:schemeClr>
            </a:solidFill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id-ID" sz="5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uhaus 93" pitchFamily="82" charset="0"/>
                </a:rPr>
                <a:t>MANAJEMEN  TEKNOLOGI</a:t>
              </a:r>
            </a:p>
          </p:txBody>
        </p:sp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6701418" y="3420289"/>
              <a:ext cx="20521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d-ID" sz="2000" b="1" i="1">
                  <a:latin typeface="Arial" panose="020B0604020202020204" pitchFamily="34" charset="0"/>
                </a:rPr>
                <a:t>Kode : 1220732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71550" y="3213286"/>
              <a:ext cx="7704138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23528" y="3743907"/>
              <a:ext cx="8352160" cy="76941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id-ID" sz="4400" b="1" i="1" spc="6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Perencanaan Teknologi</a:t>
              </a:r>
              <a:endParaRPr lang="id-ID" sz="4400" b="1" i="1" spc="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endParaRPr>
            </a:p>
          </p:txBody>
        </p:sp>
        <p:pic>
          <p:nvPicPr>
            <p:cNvPr id="10" name="Picture 10" descr="E:\File MEDIA Eko Nsby\Desain Logo\UPN Baru By ENS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732"/>
            <a:stretch>
              <a:fillRect/>
            </a:stretch>
          </p:blipFill>
          <p:spPr bwMode="auto">
            <a:xfrm>
              <a:off x="7346551" y="260648"/>
              <a:ext cx="1524631" cy="18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613072" y="5591256"/>
              <a:ext cx="2705100" cy="46194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d-ID" sz="24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Eko Nursubiyantoro</a:t>
              </a:r>
            </a:p>
          </p:txBody>
        </p:sp>
        <p:pic>
          <p:nvPicPr>
            <p:cNvPr id="1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053201"/>
              <a:ext cx="9144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778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440648"/>
            <a:ext cx="98746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Flowshop</a:t>
            </a:r>
            <a:r>
              <a:rPr lang="id-ID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sering disebut dengan tata letak produk karena produk selalu bergerak dengan urutan yang sama dalam proses produksi.</a:t>
            </a:r>
            <a:endParaRPr lang="id-ID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d-ID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d-ID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921187"/>
            <a:ext cx="987462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Ada 4 jenis flow shop, yaitu </a:t>
            </a:r>
            <a:r>
              <a:rPr lang="id-I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id-ID" sz="1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d-ID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1.  </a:t>
            </a:r>
            <a:r>
              <a:rPr lang="id-ID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Continuous </a:t>
            </a:r>
            <a:r>
              <a:rPr lang="id-ID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id-ID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industri mengolah bahan cair, serbuk atau bahan kimia.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Contoh : proses pengelolaan BBM, CPO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id-ID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d-ID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d-ID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Dedicated repetitive</a:t>
            </a:r>
            <a:r>
              <a:rPr lang="id-ID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d-ID" sz="2400">
                <a:ea typeface="Times New Roman" panose="02020603050405020304" pitchFamily="18" charset="0"/>
                <a:cs typeface="Times New Roman" panose="02020603050405020304" pitchFamily="18" charset="0"/>
              </a:rPr>
              <a:t>memproduksi </a:t>
            </a:r>
            <a:r>
              <a:rPr lang="id-ID" sz="240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satu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tipe produk tetapi memiliki variasi produk (misalnya warna) yang beragam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4466762"/>
            <a:ext cx="9874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id-ID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Mixed </a:t>
            </a:r>
            <a:r>
              <a:rPr lang="id-ID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– model repetitive</a:t>
            </a:r>
            <a:endParaRPr lang="id-ID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Digunakan untuk memproduksi dua atau lebih model (produk). Waktu perubahan tiap model minimum dan dilakukan pada lintasan produksi yang sama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7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751291"/>
            <a:ext cx="100359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Karakteristik  model repetitive: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2400" dirty="0" smtClean="0">
                <a:ea typeface="Times New Roman" panose="02020603050405020304" pitchFamily="18" charset="0"/>
              </a:rPr>
              <a:t>Peralatan yang </a:t>
            </a:r>
            <a:r>
              <a:rPr lang="id-ID" sz="2400" dirty="0">
                <a:ea typeface="Times New Roman" panose="02020603050405020304" pitchFamily="18" charset="0"/>
              </a:rPr>
              <a:t>digunakan memiliki fungsi umum dan digunakan untuk memproduksi beberapa model.</a:t>
            </a:r>
            <a:endParaRPr lang="id-ID" sz="2400" dirty="0"/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2400" dirty="0" smtClean="0">
                <a:ea typeface="Times New Roman" panose="02020603050405020304" pitchFamily="18" charset="0"/>
              </a:rPr>
              <a:t>Tenaga </a:t>
            </a:r>
            <a:r>
              <a:rPr lang="id-ID" sz="2400" dirty="0">
                <a:ea typeface="Times New Roman" panose="02020603050405020304" pitchFamily="18" charset="0"/>
              </a:rPr>
              <a:t>kerja mempunyai keahlian multifungsi sehingga dapat bekerja pada beberapa lintasan produksi.</a:t>
            </a:r>
            <a:endParaRPr lang="id-ID" sz="2400" dirty="0"/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2400" dirty="0" smtClean="0">
                <a:ea typeface="Times New Roman" panose="02020603050405020304" pitchFamily="18" charset="0"/>
              </a:rPr>
              <a:t>Waktu </a:t>
            </a:r>
            <a:r>
              <a:rPr lang="id-ID" sz="2400" dirty="0">
                <a:ea typeface="Times New Roman" panose="02020603050405020304" pitchFamily="18" charset="0"/>
              </a:rPr>
              <a:t>setup sangat pendek.</a:t>
            </a:r>
            <a:endParaRPr lang="id-ID" sz="2400" dirty="0"/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2400" dirty="0" smtClean="0">
                <a:ea typeface="Times New Roman" panose="02020603050405020304" pitchFamily="18" charset="0"/>
              </a:rPr>
              <a:t>Kecepatan </a:t>
            </a:r>
            <a:r>
              <a:rPr lang="id-ID" sz="2400" dirty="0">
                <a:ea typeface="Times New Roman" panose="02020603050405020304" pitchFamily="18" charset="0"/>
              </a:rPr>
              <a:t>Lintasan Produksi disesuaikan dengan permintaan pasar.</a:t>
            </a:r>
            <a:endParaRPr lang="id-ID" sz="2400" dirty="0"/>
          </a:p>
        </p:txBody>
      </p:sp>
      <p:sp>
        <p:nvSpPr>
          <p:cNvPr id="5" name="Rectangle 4"/>
          <p:cNvSpPr/>
          <p:nvPr/>
        </p:nvSpPr>
        <p:spPr>
          <a:xfrm>
            <a:off x="1111622" y="3630976"/>
            <a:ext cx="98746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algn="just"/>
            <a:r>
              <a:rPr lang="id-ID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4. Intermittent/Batch </a:t>
            </a:r>
            <a:r>
              <a:rPr lang="id-ID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Flow,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secara fungsional sama seperti </a:t>
            </a:r>
            <a:r>
              <a:rPr lang="id-ID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atau </a:t>
            </a:r>
            <a:r>
              <a:rPr lang="id-ID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repetitive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kecuali dua atau lebih produk di produksi menggunakan fasilitas produksi yang sama.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3538" algn="just"/>
            <a:r>
              <a:rPr lang="id-ID" sz="2400" dirty="0">
                <a:ea typeface="Times New Roman" panose="02020603050405020304" pitchFamily="18" charset="0"/>
              </a:rPr>
              <a:t>Karakteristik </a:t>
            </a:r>
            <a:r>
              <a:rPr lang="id-ID" sz="2400" b="1" i="1" dirty="0">
                <a:ea typeface="Times New Roman" panose="02020603050405020304" pitchFamily="18" charset="0"/>
              </a:rPr>
              <a:t>Batch flow</a:t>
            </a:r>
            <a:r>
              <a:rPr lang="id-ID" sz="2400" dirty="0" smtClean="0">
                <a:ea typeface="Times New Roman" panose="02020603050405020304" pitchFamily="18" charset="0"/>
              </a:rPr>
              <a:t>, peralatan </a:t>
            </a:r>
            <a:r>
              <a:rPr lang="id-ID" sz="2400" dirty="0">
                <a:ea typeface="Times New Roman" panose="02020603050405020304" pitchFamily="18" charset="0"/>
              </a:rPr>
              <a:t>yang digunakan memiliki fungsi umum, peralatan dan tenaga kerja harus dijadwal kontinyu, peralatan disesuaikan dengan spesifikasinya (kecepatan, tekanan dan lain - lain)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74273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2302" y="220055"/>
            <a:ext cx="96998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Tujuan perencanaan </a:t>
            </a:r>
            <a:r>
              <a:rPr lang="id-ID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flow shop </a:t>
            </a:r>
            <a:r>
              <a:rPr lang="id-ID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d-ID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Mengkombinasikan beberapa aktifitas dengan persyaratan : membutuhkan keahlian, peralatan, atau material sama.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Memenuhi persyaratan operasi, misalnya memisahkan aktifitas produksi yang berdebu dengan aktifitas yang membutuhkan lingkungan bersih.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Membatasi jumlah pekerjaan yang dapat dilakukan setiap stasiun kerja.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Menciptakan jumlah pekerjaan yang dapat dilakukan setiap stasiun kerja.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Minimasi kebutuhan tempat(area) kerja.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2301" y="3306792"/>
            <a:ext cx="96998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dirty="0">
                <a:ea typeface="Times New Roman" panose="02020603050405020304" pitchFamily="18" charset="0"/>
              </a:rPr>
              <a:t>Proses </a:t>
            </a:r>
            <a:r>
              <a:rPr lang="id-ID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job shop </a:t>
            </a:r>
            <a:r>
              <a:rPr lang="id-ID" sz="2400" dirty="0">
                <a:ea typeface="Times New Roman" panose="02020603050405020304" pitchFamily="18" charset="0"/>
              </a:rPr>
              <a:t>dicirikan oleh peralatan yang diorganisir menurut fungsinya (misalnya </a:t>
            </a:r>
            <a:r>
              <a:rPr lang="id-ID" sz="2400" i="1" dirty="0">
                <a:ea typeface="Times New Roman" panose="02020603050405020304" pitchFamily="18" charset="0"/>
              </a:rPr>
              <a:t>milling, drilling, turning dan assembling</a:t>
            </a:r>
            <a:r>
              <a:rPr lang="id-ID" sz="2400" dirty="0">
                <a:ea typeface="Times New Roman" panose="02020603050405020304" pitchFamily="18" charset="0"/>
              </a:rPr>
              <a:t>)</a:t>
            </a:r>
            <a:endParaRPr lang="id-ID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5" r="10274"/>
          <a:stretch/>
        </p:blipFill>
        <p:spPr>
          <a:xfrm rot="5400000">
            <a:off x="4764736" y="1411924"/>
            <a:ext cx="2554941" cy="808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2659" y="752497"/>
            <a:ext cx="104080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Karakteristik </a:t>
            </a:r>
            <a:r>
              <a:rPr lang="id-ID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job shop :</a:t>
            </a:r>
            <a:endParaRPr lang="id-ID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Peralatan produksi dan penanganan material dapat disesuaikan atau dimodifikasi untuk menangani produk 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beragam.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Produk - produk di proses dalam lot atau batch.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Memerlukan perencanaan dan pengendalian produksi yang rinci.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Informasi yang rinci diperlukan untuk melakukan pengendalian.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Beban kerja setiap stasiun kerja berbeda.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Ketesrsediaan sumber (bahan baku, tenaga kerja dan peralatan yang harus dikoordinasikan melalui </a:t>
            </a:r>
            <a:r>
              <a:rPr lang="id-ID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order planning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WIP cenderung relatif besar dibandingkan </a:t>
            </a:r>
            <a:r>
              <a:rPr lang="id-ID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flow shop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Waktu terbesar produksi adalah waktu menunggu material untuk diproses  pada mesin tertentu.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Tenaga kerja langsung memiliki keahlian lebih jika dibandingkan dengan tenaga kerja </a:t>
            </a:r>
            <a:r>
              <a:rPr lang="id-ID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flow shop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0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5424" y="995303"/>
            <a:ext cx="1056938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Job shop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memerlukan tenaga kerja yang memiliki keterampilan tinggi, menggunakan peralatan dengan fungsi umum untuk memproduksi suatu produk sesuai dengan pesanan. </a:t>
            </a:r>
            <a:r>
              <a:rPr lang="id-ID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Job shop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dipilih untuk 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id-ID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indent="-228600" algn="just">
              <a:buFont typeface="+mj-lt"/>
              <a:buAutoNum type="arabicPeriod"/>
            </a:pPr>
            <a:endParaRPr lang="id-ID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Memproduksi prototipe suatu produk baru.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Membuat produk dalam jumlah kecil untuk menguji permintaan pasar.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Memproduksi dalam jumlah kecil.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Memelihara kualitas yang diinginkan sesuai dengan spesifikasi.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Memberikan kesempatan tenaga kerja memproduksi berbagai produk. Spesialisasi tenaga kerja dapat meningkatkan efisiensi, tetapi dalam batas - batas tertentu akan tidak efisien karena kejenuhan.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2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2624" y="1054833"/>
            <a:ext cx="9601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Fixed Site 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mempunyai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karakteristik utama berupa peralatan dan tenaga kerja yang dibawa ke tempat di mana produk akan diproses. </a:t>
            </a:r>
            <a:endParaRPr lang="id-ID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Contoh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: dok kapal, konstruksi jalan, pesawat terbang dan sebagainya. </a:t>
            </a:r>
            <a:endParaRPr lang="id-ID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Karakteristik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lainnya :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Tenaga kerja langsung berkeahlian tinggi dan independen.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Jumlah pemesanan kecil dan memiliki sejumlah rancangan khusus.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Peralatan, tenaga kerja, material dan sumber lainnya harus tersedia pada waktu yang tepat untuk menghindari kapasitas non produktif.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7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5224" y="602051"/>
            <a:ext cx="10887506" cy="830997"/>
          </a:xfrm>
          <a:prstGeom prst="rect">
            <a:avLst/>
          </a:prstGeom>
          <a:solidFill>
            <a:schemeClr val="tx1">
              <a:alpha val="2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d-ID" sz="4800" b="1" dirty="0" smtClean="0">
                <a:solidFill>
                  <a:srgbClr val="0070C0"/>
                </a:solidFill>
                <a:latin typeface="Adelyne" pitchFamily="2" charset="0"/>
              </a:rPr>
              <a:t>Rangkaian </a:t>
            </a:r>
            <a:r>
              <a:rPr lang="id-ID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o the Apache" panose="04030904040101010302" pitchFamily="82" charset="0"/>
              </a:rPr>
              <a:t>Proses produksi</a:t>
            </a:r>
            <a:endParaRPr lang="id-ID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o the Apache" panose="040309040401010103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5224" y="1631393"/>
            <a:ext cx="108875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Perencanaan proses produksi (</a:t>
            </a:r>
            <a:r>
              <a:rPr lang="id-ID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flow shop, job shop, dan fixed site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) yang murni jarang ditemukan. Pada umumnya merupakan 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kombinasi dari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kedua atau ketiga – tiganya pentingnya mengidentifikasikan rancangan proses produksi karena setiap proses produksi :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1176" y="3201053"/>
            <a:ext cx="6096000" cy="234936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Urutan pekerja yang berbeda.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Tata letak pabrik yang spesifik.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Teknik penjadwalan berbeda.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Manajemen berbeda.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Strategi penempatan produk berbeda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13" y="174812"/>
            <a:ext cx="8306516" cy="622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5224" y="602051"/>
            <a:ext cx="10887506" cy="830997"/>
          </a:xfrm>
          <a:prstGeom prst="rect">
            <a:avLst/>
          </a:prstGeom>
          <a:solidFill>
            <a:schemeClr val="tx1">
              <a:alpha val="2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d-ID" sz="4800" b="1" dirty="0" smtClean="0">
                <a:solidFill>
                  <a:srgbClr val="0070C0"/>
                </a:solidFill>
                <a:latin typeface="Adelyne" pitchFamily="2" charset="0"/>
              </a:rPr>
              <a:t>Perencanaan </a:t>
            </a:r>
            <a:r>
              <a:rPr lang="id-ID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o the Apache" panose="04030904040101010302" pitchFamily="82" charset="0"/>
              </a:rPr>
              <a:t>kapasitas</a:t>
            </a:r>
            <a:endParaRPr lang="id-ID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o the Apache" panose="040309040401010103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5224" y="1704070"/>
            <a:ext cx="1088750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Kapasitas (capacity</a:t>
            </a:r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adalah </a:t>
            </a:r>
            <a:r>
              <a:rPr lang="id-ID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hasil produksi (</a:t>
            </a:r>
            <a:r>
              <a:rPr lang="id-ID" sz="2400" i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throughtphut</a:t>
            </a:r>
            <a:r>
              <a:rPr lang="id-ID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atau jumlah unit yang dapat ditahan, diterima, disimpan, atau diproduksi oleh sebuah fasilitas dalam suatu periode waktu tertentu. </a:t>
            </a:r>
            <a:endParaRPr lang="id-ID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Kapasitas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mempengaruhi sebagian besar biaya tetap. </a:t>
            </a:r>
            <a:endParaRPr lang="id-ID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Kapasitas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juga menentukan apakah permintaan dapat dipenuhi, atau apakah fasilitas yang ada akan berlebih. </a:t>
            </a:r>
            <a:endParaRPr lang="id-ID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d-ID" sz="24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Jika </a:t>
            </a:r>
            <a:r>
              <a:rPr lang="id-ID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fasilitas terlalu besar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sebagian fasilitas akan mengenggur dan akan terdapat biaya tambahan yang dibebankan pada produk yang ada atau pelanggan. </a:t>
            </a:r>
            <a:endParaRPr lang="id-ID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d-ID" sz="24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Jika </a:t>
            </a:r>
            <a:r>
              <a:rPr lang="id-ID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fasilitas terlalu kecil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pelanggan bahkan pasar keseluruhan akan hilang. Oleh karena itu, penetapan ukuran fasilitas sangat menentukan  tujuan pencapaian tingkat utilitas tinggi dan tingkat pengembalian investasi tinggi.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7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5751" y="300135"/>
            <a:ext cx="103856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Kapasitas</a:t>
            </a:r>
            <a:r>
              <a:rPr lang="en-US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adalah kemampuan pembatas dari unit produksi untuk berproduksi dalam waktu tertentu, dan biasanya dinyatakan dalam bentuk keluaran (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) per satuan waktu. </a:t>
            </a:r>
            <a:endParaRPr lang="id-ID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Pengertian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kapasitas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ini harus dilihat dari tiga perspektif agar lebih jelas, yaitu: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96034" y="1869795"/>
            <a:ext cx="9695329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 algn="just">
              <a:spcAft>
                <a:spcPts val="0"/>
              </a:spcAft>
            </a:pPr>
            <a:r>
              <a:rPr lang="id-ID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K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apasitas Desain</a:t>
            </a:r>
            <a:r>
              <a:rPr lang="en-US" sz="2400" dirty="0">
                <a:ea typeface="Times New Roman" panose="02020603050405020304" pitchFamily="18" charset="0"/>
              </a:rPr>
              <a:t>: Menunjukkan </a:t>
            </a:r>
            <a:r>
              <a:rPr lang="en-US" sz="2400" i="1" dirty="0">
                <a:ea typeface="Times New Roman" panose="02020603050405020304" pitchFamily="18" charset="0"/>
              </a:rPr>
              <a:t>output </a:t>
            </a:r>
            <a:r>
              <a:rPr lang="en-US" sz="2400" dirty="0">
                <a:ea typeface="Times New Roman" panose="02020603050405020304" pitchFamily="18" charset="0"/>
              </a:rPr>
              <a:t>maksimum pada kondisi ideal</a:t>
            </a:r>
            <a:r>
              <a:rPr lang="id-ID" sz="2400" dirty="0">
                <a:ea typeface="Times New Roman" panose="02020603050405020304" pitchFamily="18" charset="0"/>
              </a:rPr>
              <a:t> dimana</a:t>
            </a:r>
            <a:r>
              <a:rPr lang="en-US" sz="2400" dirty="0">
                <a:ea typeface="Times New Roman" panose="02020603050405020304" pitchFamily="18" charset="0"/>
              </a:rPr>
              <a:t> tidak ada produk yang rusak atau cacat,</a:t>
            </a:r>
            <a:r>
              <a:rPr lang="id-ID" sz="2400" dirty="0">
                <a:ea typeface="Times New Roman" panose="02020603050405020304" pitchFamily="18" charset="0"/>
              </a:rPr>
              <a:t> hanya untuk </a:t>
            </a:r>
            <a:r>
              <a:rPr lang="en-US" sz="2400" dirty="0">
                <a:ea typeface="Times New Roman" panose="02020603050405020304" pitchFamily="18" charset="0"/>
              </a:rPr>
              <a:t> perawatan  yang rutin</a:t>
            </a:r>
            <a:r>
              <a:rPr lang="id-ID" sz="2400" dirty="0" smtClean="0">
                <a:ea typeface="Times New Roman" panose="02020603050405020304" pitchFamily="18" charset="0"/>
              </a:rPr>
              <a:t>.</a:t>
            </a:r>
          </a:p>
          <a:p>
            <a:pPr indent="-228600" algn="just">
              <a:spcAft>
                <a:spcPts val="0"/>
              </a:spcAft>
            </a:pPr>
            <a:endParaRPr lang="id-ID" sz="1000" dirty="0"/>
          </a:p>
          <a:p>
            <a:pPr indent="-228600" algn="just">
              <a:spcAft>
                <a:spcPts val="0"/>
              </a:spcAft>
            </a:pPr>
            <a:r>
              <a:rPr lang="id-ID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K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apasitas Efektif</a:t>
            </a:r>
            <a:r>
              <a:rPr lang="en-US" sz="2400" dirty="0">
                <a:ea typeface="Times New Roman" panose="02020603050405020304" pitchFamily="18" charset="0"/>
              </a:rPr>
              <a:t>: Menunjukkan </a:t>
            </a:r>
            <a:r>
              <a:rPr lang="en-US" sz="2400" i="1" dirty="0">
                <a:ea typeface="Times New Roman" panose="02020603050405020304" pitchFamily="18" charset="0"/>
              </a:rPr>
              <a:t>output </a:t>
            </a:r>
            <a:r>
              <a:rPr lang="en-US" sz="2400" dirty="0">
                <a:ea typeface="Times New Roman" panose="02020603050405020304" pitchFamily="18" charset="0"/>
              </a:rPr>
              <a:t>maksimum pada tingkat operasi tertentu. Pada umumnya kapasitas efektif lebih rendah dari pada kapasitas desain.</a:t>
            </a:r>
            <a:r>
              <a:rPr lang="id-ID" sz="2400" dirty="0">
                <a:ea typeface="Times New Roman" panose="02020603050405020304" pitchFamily="18" charset="0"/>
              </a:rPr>
              <a:t> Kapasitas efektif sering kali lebih rendah daripada kapasitas desain karena fasilitas yang ada mungkin telah didesain untuk versi produk sebelumnya atau bauran produk yang berbeda daripada yang sekarang sedang diproduksi</a:t>
            </a:r>
            <a:r>
              <a:rPr lang="id-ID" sz="2400" dirty="0" smtClean="0">
                <a:ea typeface="Times New Roman" panose="02020603050405020304" pitchFamily="18" charset="0"/>
              </a:rPr>
              <a:t>.</a:t>
            </a:r>
          </a:p>
          <a:p>
            <a:pPr indent="-228600" algn="just">
              <a:spcAft>
                <a:spcPts val="0"/>
              </a:spcAft>
            </a:pPr>
            <a:endParaRPr lang="id-ID" sz="500" dirty="0" smtClean="0">
              <a:ea typeface="Times New Roman" panose="02020603050405020304" pitchFamily="18" charset="0"/>
            </a:endParaRPr>
          </a:p>
          <a:p>
            <a:pPr indent="-228600" algn="just">
              <a:spcAft>
                <a:spcPts val="0"/>
              </a:spcAft>
            </a:pPr>
            <a:r>
              <a:rPr lang="id-ID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Kapasitas Aktual: </a:t>
            </a:r>
            <a:r>
              <a:rPr lang="id-ID" sz="2400" dirty="0"/>
              <a:t>Menunjukkan output nyata yang dapat dihasilkan oleh fasilitas produksi. Kapasitas aktual sedapat mungkin harus diusahakan sama dengan kapasitas efektif.</a:t>
            </a:r>
            <a:endParaRPr lang="id-ID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4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11241741" cy="985838"/>
          </a:xfrm>
          <a:solidFill>
            <a:schemeClr val="accent1">
              <a:lumMod val="20000"/>
              <a:lumOff val="80000"/>
              <a:alpha val="59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yne" pitchFamily="2" charset="0"/>
              </a:rPr>
              <a:t>Pendahuluan</a:t>
            </a:r>
            <a:endParaRPr lang="id-ID" sz="5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o the Apache" panose="040309040401010103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1" y="1628800"/>
            <a:ext cx="111593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 sumber daya teknologi </a:t>
            </a:r>
            <a:r>
              <a:rPr lang="id-ID" sz="2400" dirty="0"/>
              <a:t>diharapkan dapat meningkatkan daya saing produk, bisnis atau perusahaan. </a:t>
            </a:r>
            <a:endParaRPr lang="id-ID" sz="2400" dirty="0" smtClean="0"/>
          </a:p>
          <a:p>
            <a:pPr algn="just"/>
            <a:r>
              <a:rPr lang="id-ID" sz="2400" dirty="0" smtClean="0"/>
              <a:t>Maka </a:t>
            </a:r>
            <a:r>
              <a:rPr lang="id-ID" sz="2400" dirty="0"/>
              <a:t>pertimbangan teknologi harus menjadi bagian dari perencanaan strategi perusahaan atau strategi bisnis</a:t>
            </a:r>
            <a:r>
              <a:rPr lang="id-ID" sz="2400" dirty="0" smtClean="0"/>
              <a:t>. </a:t>
            </a: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 </a:t>
            </a:r>
            <a:r>
              <a:rPr lang="id-ID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strategis dari </a:t>
            </a: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teknologi</a:t>
            </a:r>
            <a:r>
              <a:rPr lang="id-ID" sz="2400" dirty="0" smtClean="0">
                <a:solidFill>
                  <a:srgbClr val="FF0000"/>
                </a:solidFill>
              </a:rPr>
              <a:t> </a:t>
            </a:r>
            <a:r>
              <a:rPr lang="id-ID" sz="2400" dirty="0" smtClean="0"/>
              <a:t>di </a:t>
            </a:r>
            <a:r>
              <a:rPr lang="id-ID" sz="2400" dirty="0"/>
              <a:t>perusahaan dapat menjadi </a:t>
            </a:r>
            <a:r>
              <a:rPr lang="id-ID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basis kekuatan </a:t>
            </a:r>
            <a:r>
              <a:rPr lang="id-ID" sz="2400" dirty="0"/>
              <a:t>atau </a:t>
            </a:r>
            <a:r>
              <a:rPr lang="id-ID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 kelemahan </a:t>
            </a:r>
            <a:r>
              <a:rPr lang="id-ID" sz="2400" dirty="0"/>
              <a:t>bagi </a:t>
            </a:r>
            <a:r>
              <a:rPr lang="id-ID" sz="2400" dirty="0" smtClean="0"/>
              <a:t>perusahaan.</a:t>
            </a:r>
          </a:p>
        </p:txBody>
      </p:sp>
      <p:sp>
        <p:nvSpPr>
          <p:cNvPr id="6" name="Rectangle 5"/>
          <p:cNvSpPr/>
          <p:nvPr/>
        </p:nvSpPr>
        <p:spPr>
          <a:xfrm>
            <a:off x="544034" y="3744470"/>
            <a:ext cx="111593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pihak lain teknologi </a:t>
            </a:r>
            <a:r>
              <a:rPr lang="id-ID" sz="2400" dirty="0"/>
              <a:t>(khususnya yang berada di luar perusahaan) dapat menjadi bagian dari lingkungan usaha, disamping unsur lingkungan lainnya, seperti lingkungan ekonomi, sosial, budaya, politik. </a:t>
            </a:r>
            <a:endParaRPr lang="id-ID" sz="2400" dirty="0" smtClean="0"/>
          </a:p>
          <a:p>
            <a:pPr algn="just"/>
            <a:endParaRPr lang="id-ID" sz="2400" dirty="0"/>
          </a:p>
          <a:p>
            <a:pPr algn="just"/>
            <a:r>
              <a:rPr lang="id-ID" sz="2400" dirty="0" smtClean="0"/>
              <a:t>Sebagai </a:t>
            </a:r>
            <a:r>
              <a:rPr lang="id-ID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dari lingkungan usaha</a:t>
            </a:r>
            <a:r>
              <a:rPr lang="id-ID" sz="2400" dirty="0"/>
              <a:t>, perubahan teknologi dapat menjadi </a:t>
            </a:r>
            <a:r>
              <a:rPr lang="id-ID" sz="2400" b="1" dirty="0">
                <a:solidFill>
                  <a:srgbClr val="C00000"/>
                </a:solidFill>
              </a:rPr>
              <a:t>sumber peluang atau ancaman</a:t>
            </a:r>
            <a:r>
              <a:rPr lang="id-ID" sz="2400" dirty="0"/>
              <a:t> bagi perusahaan</a:t>
            </a:r>
            <a:r>
              <a:rPr lang="id-ID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526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541" y="379457"/>
            <a:ext cx="1018390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Proses menentukan tingkat kapasitas yang diperlukan untuk menentukan jadwal produksi. Elemen – elemen perencanaan kapasitas 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400" dirty="0"/>
              <a:t>Tenaga kerja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400" dirty="0"/>
              <a:t>Jam Mesin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400" dirty="0"/>
              <a:t>Fasilitas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400" dirty="0"/>
              <a:t>Luas Gudang</a:t>
            </a:r>
          </a:p>
          <a:p>
            <a:pPr algn="just"/>
            <a:endParaRPr lang="id-ID" sz="1000" dirty="0" smtClean="0"/>
          </a:p>
          <a:p>
            <a:pPr algn="just"/>
            <a:r>
              <a:rPr lang="id-ID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Kekurangan </a:t>
            </a:r>
            <a:r>
              <a:rPr lang="id-ID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kapasitas</a:t>
            </a:r>
            <a:r>
              <a:rPr lang="id-ID" sz="2400" dirty="0"/>
              <a:t>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Kekurangan </a:t>
            </a:r>
            <a:r>
              <a:rPr lang="id-ID" sz="2400" dirty="0"/>
              <a:t>pencapaian target </a:t>
            </a:r>
            <a:r>
              <a:rPr lang="id-ID" sz="2400" dirty="0" smtClean="0"/>
              <a:t>produksi </a:t>
            </a:r>
            <a:endParaRPr lang="id-ID" sz="2400" dirty="0"/>
          </a:p>
          <a:p>
            <a:pPr marL="457200" lvl="0" indent="-457200" algn="just">
              <a:buFont typeface="+mj-lt"/>
              <a:buAutoNum type="arabicPeriod"/>
            </a:pPr>
            <a:r>
              <a:rPr lang="id-ID" sz="2400" dirty="0"/>
              <a:t>Pengiriman produk ke konsumen </a:t>
            </a:r>
            <a:r>
              <a:rPr lang="id-ID" sz="2400" dirty="0" smtClean="0"/>
              <a:t>terlambat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id-ID" sz="2400" dirty="0" smtClean="0"/>
              <a:t>Kehilangan </a:t>
            </a:r>
            <a:r>
              <a:rPr lang="id-ID" sz="2400" dirty="0"/>
              <a:t>kepercayaan sistem manajemen. </a:t>
            </a:r>
            <a:endParaRPr lang="id-ID" sz="2400" dirty="0" smtClean="0"/>
          </a:p>
          <a:p>
            <a:pPr algn="just"/>
            <a:endParaRPr lang="id-ID" sz="1000" dirty="0" smtClean="0"/>
          </a:p>
          <a:p>
            <a:pPr algn="just"/>
            <a:r>
              <a:rPr lang="id-ID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Kapasitas </a:t>
            </a:r>
            <a:r>
              <a:rPr lang="id-ID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berlebih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Utilisasi </a:t>
            </a:r>
            <a:r>
              <a:rPr lang="id-ID" sz="2400" dirty="0"/>
              <a:t>sumber rendah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id-ID" sz="2400" dirty="0"/>
              <a:t>Operasi pabrik tidak efisien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id-ID" sz="2400" dirty="0"/>
              <a:t>Biaya tinggi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Margin keuntungan berkurang.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8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5224" y="602051"/>
            <a:ext cx="10887506" cy="830997"/>
          </a:xfrm>
          <a:prstGeom prst="rect">
            <a:avLst/>
          </a:prstGeom>
          <a:solidFill>
            <a:schemeClr val="tx1">
              <a:alpha val="2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d-ID" sz="4800" b="1" dirty="0" smtClean="0">
                <a:solidFill>
                  <a:srgbClr val="0070C0"/>
                </a:solidFill>
                <a:latin typeface="Adelyne" pitchFamily="2" charset="0"/>
              </a:rPr>
              <a:t>Strategi </a:t>
            </a:r>
            <a:r>
              <a:rPr lang="id-ID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o the Apache" panose="04030904040101010302" pitchFamily="82" charset="0"/>
              </a:rPr>
              <a:t>perencanaan kapasitas</a:t>
            </a:r>
            <a:endParaRPr lang="id-ID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o the Apache" panose="040309040401010103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5224" y="1720840"/>
            <a:ext cx="1088750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Keputusan kapasitas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membawa 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implikasi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jangka panjang, sekali keputusan dibuat maka dampaknya bagi perusahaan akan terasa pada waktu yang cukup lama. </a:t>
            </a:r>
            <a:r>
              <a:rPr lang="id-ID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Kapasitas rancangan yang berlebih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menyebabkan inefisiensi dan harga pokok produksi yang mahal. Sedangkan </a:t>
            </a:r>
            <a:r>
              <a:rPr lang="id-ID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kekurangan kapasitas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akan berdampak pada kredibilitas perusahaan.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id-ID" sz="24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d-ID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Ada </a:t>
            </a:r>
            <a:r>
              <a:rPr lang="id-ID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empat pertimbangan khusus</a:t>
            </a:r>
            <a:r>
              <a:rPr lang="id-ID" sz="2400" dirty="0">
                <a:ea typeface="Times New Roman" panose="02020603050405020304" pitchFamily="18" charset="0"/>
              </a:rPr>
              <a:t> bagi terciptanya keputusan yang baik mengenai kapasitas, </a:t>
            </a:r>
            <a:r>
              <a:rPr lang="id-ID" sz="2400" dirty="0" smtClean="0">
                <a:ea typeface="Times New Roman" panose="02020603050405020304" pitchFamily="18" charset="0"/>
              </a:rPr>
              <a:t>yaitu:</a:t>
            </a:r>
            <a:endParaRPr lang="id-ID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21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9576" y="403028"/>
            <a:ext cx="1068144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1.  Permintaan </a:t>
            </a:r>
            <a:r>
              <a:rPr lang="id-ID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melebihi kapasitas</a:t>
            </a:r>
            <a:endParaRPr lang="id-ID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Perusahaan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dapat </a:t>
            </a:r>
            <a:r>
              <a:rPr lang="id-ID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membatasi permintaan dengan menaikkan harga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membuat </a:t>
            </a:r>
            <a:r>
              <a:rPr lang="id-ID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penjadwalan dengan </a:t>
            </a:r>
            <a:r>
              <a:rPr lang="id-ID" sz="2400" i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lead time </a:t>
            </a:r>
            <a:r>
              <a:rPr lang="id-ID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yang panjang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id-ID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mengurangi bisnis dengan keuntungan marginal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id-ID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Walaupun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demikian, karena fasilitas yang tidak mencukupi ini mengurangi keuntungan di bawah yang mungkin dapat dicapai, solusi jangka panjang biasanya dilakukan dengan meningkatkan kapasitas.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72745" y="2331719"/>
            <a:ext cx="3849555" cy="559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54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9576" y="403028"/>
            <a:ext cx="1068144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d-ID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. Kapasitas melebihi permintaan</a:t>
            </a:r>
            <a:endParaRPr lang="id-ID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Perusahaan perlu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merangsang permintaan melalui </a:t>
            </a:r>
            <a:r>
              <a:rPr lang="id-ID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pengurangan harga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atau </a:t>
            </a:r>
            <a:r>
              <a:rPr lang="id-ID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pemasaran yang agresif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atau mungkin </a:t>
            </a:r>
            <a:r>
              <a:rPr lang="id-ID" sz="2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menyesuaikan diri terhadap pasar melalui perubahan produk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. Saat permintaan pelanggan yang menurun digabungkan dengan proses yang kuno dan tidak fleksibel, pemutusan hubungan kerja dan penutupan pabrik mungkin harus dilakukan untuk menyesuaikan kapasitas dengan permintaan.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94126" y="2113886"/>
            <a:ext cx="3782695" cy="542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71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9576" y="403028"/>
            <a:ext cx="1068144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d-ID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. Penyesuaian pada permintaan musiman</a:t>
            </a:r>
            <a:endParaRPr lang="id-ID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Pola permintaan musiman tau siklus  permintaan 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merupakan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tantangan lain pada kapasitas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/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kasus seperti 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manajemen dapat menawarkan produk dengan pola permintaan yang saling 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melengkapi, yaitu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produk yang salah satu jenisnya memiliki permintaan tinggi</a:t>
            </a:r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id-ID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jenis lainnya memiliki permintaan rendah.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35410" y="1903686"/>
            <a:ext cx="4108672" cy="597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16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7"/>
          <a:stretch/>
        </p:blipFill>
        <p:spPr>
          <a:xfrm rot="5400000">
            <a:off x="3459922" y="1308047"/>
            <a:ext cx="4821322" cy="58782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9576" y="792993"/>
            <a:ext cx="108024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id-ID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Perencanaan kapasitas terkait dengan pemilihan teknologi, hasil perhitungan kapasitas akan menentukan perusahaan dalam memilih teknologi manual, semi otomatis atau otomatis.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3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3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9010" y="642392"/>
            <a:ext cx="10457201" cy="830997"/>
          </a:xfrm>
          <a:prstGeom prst="rect">
            <a:avLst/>
          </a:prstGeom>
          <a:solidFill>
            <a:schemeClr val="accent2">
              <a:alpha val="2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i-FI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Dari </a:t>
            </a:r>
            <a:r>
              <a:rPr lang="fi-FI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Visi Perusahaan</a:t>
            </a:r>
            <a:r>
              <a:rPr lang="fi-FI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 ke </a:t>
            </a:r>
            <a:r>
              <a:rPr lang="fi-FI" sz="4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Visi Teknologi</a:t>
            </a:r>
            <a:endParaRPr lang="id-ID" sz="48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anose="02020702060506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4187" y="1742330"/>
            <a:ext cx="1043202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algn="just"/>
            <a:r>
              <a:rPr lang="id-ID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 Perusahaan </a:t>
            </a:r>
            <a:r>
              <a:rPr lang="id-ID" sz="2600" dirty="0" smtClean="0"/>
              <a:t>adalah </a:t>
            </a:r>
            <a:r>
              <a:rPr lang="id-ID" sz="2600" dirty="0"/>
              <a:t>gambaran tentang masa depan perusahaan yang lebih baik, lebih berhasil, lebih mendekati harapan, atraktif namun </a:t>
            </a:r>
            <a:r>
              <a:rPr lang="id-ID" sz="2600" dirty="0" smtClean="0"/>
              <a:t>tetap </a:t>
            </a:r>
            <a:r>
              <a:rPr lang="id-ID" sz="2600" dirty="0"/>
              <a:t>realistik. </a:t>
            </a:r>
            <a:endParaRPr lang="id-ID" sz="2600" dirty="0" smtClean="0"/>
          </a:p>
          <a:p>
            <a:pPr marL="538163" algn="just"/>
            <a:r>
              <a:rPr lang="id-ID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</a:t>
            </a:r>
            <a:r>
              <a:rPr lang="id-ID" sz="2600" dirty="0" smtClean="0"/>
              <a:t> </a:t>
            </a:r>
            <a:r>
              <a:rPr lang="id-ID" sz="2600" dirty="0"/>
              <a:t>menunjukkan </a:t>
            </a:r>
            <a:r>
              <a:rPr lang="id-ID" sz="2600" dirty="0">
                <a:solidFill>
                  <a:srgbClr val="0070C0"/>
                </a:solidFill>
              </a:rPr>
              <a:t>arah pergerakkan perusahaan masa yang akan datang</a:t>
            </a:r>
            <a:r>
              <a:rPr lang="id-ID" sz="2600" dirty="0"/>
              <a:t>. </a:t>
            </a:r>
            <a:endParaRPr lang="id-ID" sz="2600" dirty="0" smtClean="0"/>
          </a:p>
          <a:p>
            <a:pPr marL="538163" algn="just"/>
            <a:r>
              <a:rPr lang="id-ID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 </a:t>
            </a:r>
            <a:r>
              <a:rPr lang="id-ID" sz="2600" dirty="0"/>
              <a:t>merupakan </a:t>
            </a:r>
            <a:r>
              <a:rPr lang="id-ID" sz="2600" dirty="0">
                <a:solidFill>
                  <a:srgbClr val="0070C0"/>
                </a:solidFill>
              </a:rPr>
              <a:t>jembatan masa kini dan masa depan</a:t>
            </a:r>
            <a:r>
              <a:rPr lang="id-ID" sz="2600" dirty="0"/>
              <a:t>. </a:t>
            </a:r>
            <a:endParaRPr lang="id-ID" sz="2600" dirty="0" smtClean="0"/>
          </a:p>
          <a:p>
            <a:pPr marL="538163" algn="just"/>
            <a:r>
              <a:rPr lang="id-ID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 </a:t>
            </a:r>
            <a:r>
              <a:rPr lang="id-ID" sz="2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teknologi </a:t>
            </a:r>
            <a:r>
              <a:rPr lang="id-ID" sz="2600" dirty="0" smtClean="0"/>
              <a:t>merupakan </a:t>
            </a:r>
            <a:r>
              <a:rPr lang="id-ID" sz="2600" dirty="0">
                <a:solidFill>
                  <a:srgbClr val="00B050"/>
                </a:solidFill>
              </a:rPr>
              <a:t>gambaran keadaan teknologi yang dikuasai perusahaan</a:t>
            </a:r>
            <a:r>
              <a:rPr lang="id-ID" sz="2600" dirty="0"/>
              <a:t> yang </a:t>
            </a:r>
            <a:r>
              <a:rPr lang="id-ID" sz="2600" dirty="0">
                <a:solidFill>
                  <a:srgbClr val="0070C0"/>
                </a:solidFill>
              </a:rPr>
              <a:t>menunjang tercapainya visi </a:t>
            </a:r>
            <a:r>
              <a:rPr lang="id-ID" sz="2600" dirty="0" smtClean="0">
                <a:solidFill>
                  <a:srgbClr val="0070C0"/>
                </a:solidFill>
              </a:rPr>
              <a:t>perusahaan</a:t>
            </a:r>
            <a:r>
              <a:rPr lang="id-ID" sz="2600" dirty="0" smtClean="0"/>
              <a:t>.</a:t>
            </a:r>
            <a:endParaRPr lang="id-ID" sz="26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90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9010" y="642392"/>
            <a:ext cx="10457201" cy="830997"/>
          </a:xfrm>
          <a:prstGeom prst="rect">
            <a:avLst/>
          </a:prstGeom>
          <a:solidFill>
            <a:schemeClr val="accent2">
              <a:alpha val="2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i-FI" sz="4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Teknologi</a:t>
            </a:r>
            <a:r>
              <a:rPr lang="id-ID" sz="4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  </a:t>
            </a:r>
            <a:r>
              <a:rPr lang="id-ID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Manufaktur</a:t>
            </a:r>
            <a:endParaRPr lang="id-ID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anose="020207020605060204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9009" y="1844585"/>
            <a:ext cx="1045720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manufaktur </a:t>
            </a:r>
            <a:r>
              <a:rPr lang="id-ID" sz="2400" dirty="0">
                <a:solidFill>
                  <a:srgbClr val="000000"/>
                </a:solidFill>
              </a:rPr>
              <a:t>terdiri atas </a:t>
            </a:r>
            <a:r>
              <a:rPr lang="id-ID" sz="2400" dirty="0">
                <a:solidFill>
                  <a:srgbClr val="0070C0"/>
                </a:solidFill>
              </a:rPr>
              <a:t>komponen hardware </a:t>
            </a:r>
            <a:r>
              <a:rPr lang="id-ID" sz="2400" dirty="0">
                <a:solidFill>
                  <a:srgbClr val="000000"/>
                </a:solidFill>
              </a:rPr>
              <a:t>dan </a:t>
            </a:r>
            <a:r>
              <a:rPr lang="id-ID" sz="2400" dirty="0">
                <a:solidFill>
                  <a:srgbClr val="0070C0"/>
                </a:solidFill>
              </a:rPr>
              <a:t>komponen software</a:t>
            </a:r>
            <a:r>
              <a:rPr lang="id-ID" sz="2400" dirty="0" smtClean="0">
                <a:solidFill>
                  <a:srgbClr val="000000"/>
                </a:solidFill>
              </a:rPr>
              <a:t>. Menurut </a:t>
            </a:r>
            <a:r>
              <a:rPr lang="id-ID" sz="2400" dirty="0">
                <a:solidFill>
                  <a:srgbClr val="000000"/>
                </a:solidFill>
              </a:rPr>
              <a:t>Amrine, perkembangan teknologi manufaktur digambarkan sebagaimana terlihat pada </a:t>
            </a:r>
            <a:r>
              <a:rPr lang="id-ID" sz="2400" dirty="0" smtClean="0">
                <a:solidFill>
                  <a:srgbClr val="000000"/>
                </a:solidFill>
              </a:rPr>
              <a:t>Gambar 9.01 berikut ini.</a:t>
            </a:r>
            <a:endParaRPr lang="id-ID" sz="2400" dirty="0">
              <a:solidFill>
                <a:srgbClr val="000000"/>
              </a:solidFill>
            </a:endParaRPr>
          </a:p>
          <a:p>
            <a:pPr algn="just"/>
            <a:endParaRPr lang="id-ID" sz="2400" dirty="0" smtClean="0">
              <a:solidFill>
                <a:srgbClr val="000000"/>
              </a:solidFill>
            </a:endParaRPr>
          </a:p>
          <a:p>
            <a:pPr algn="just"/>
            <a:endParaRPr lang="id-ID" sz="2400" dirty="0">
              <a:solidFill>
                <a:srgbClr val="000000"/>
              </a:solidFill>
            </a:endParaRPr>
          </a:p>
          <a:p>
            <a:pPr algn="just"/>
            <a:endParaRPr lang="id-ID" sz="2400" dirty="0" smtClean="0">
              <a:solidFill>
                <a:srgbClr val="000000"/>
              </a:solidFill>
            </a:endParaRPr>
          </a:p>
          <a:p>
            <a:pPr algn="just"/>
            <a:endParaRPr lang="id-ID" sz="2400" dirty="0">
              <a:solidFill>
                <a:srgbClr val="000000"/>
              </a:solidFill>
            </a:endParaRPr>
          </a:p>
          <a:p>
            <a:pPr algn="just"/>
            <a:endParaRPr lang="id-ID" sz="2400" dirty="0" smtClean="0">
              <a:solidFill>
                <a:srgbClr val="000000"/>
              </a:solidFill>
            </a:endParaRPr>
          </a:p>
          <a:p>
            <a:pPr algn="just"/>
            <a:endParaRPr lang="id-ID" sz="2400" dirty="0">
              <a:solidFill>
                <a:srgbClr val="000000"/>
              </a:solidFill>
            </a:endParaRPr>
          </a:p>
          <a:p>
            <a:pPr algn="just"/>
            <a:endParaRPr lang="id-ID" sz="2400" dirty="0" smtClean="0">
              <a:solidFill>
                <a:srgbClr val="000000"/>
              </a:solidFill>
            </a:endParaRPr>
          </a:p>
          <a:p>
            <a:pPr algn="just"/>
            <a:endParaRPr lang="id-ID" sz="2400" dirty="0" smtClean="0">
              <a:solidFill>
                <a:srgbClr val="000000"/>
              </a:solidFill>
            </a:endParaRPr>
          </a:p>
          <a:p>
            <a:pPr algn="just"/>
            <a:endParaRPr lang="id-ID" sz="2400" dirty="0" smtClean="0">
              <a:solidFill>
                <a:srgbClr val="000000"/>
              </a:solidFill>
            </a:endParaRPr>
          </a:p>
          <a:p>
            <a:pPr algn="ctr"/>
            <a:r>
              <a:rPr lang="id-ID" dirty="0" smtClean="0">
                <a:solidFill>
                  <a:srgbClr val="000000"/>
                </a:solidFill>
              </a:rPr>
              <a:t>Gambar 9.01 Teknologi Manufaktur dan Keterlibatannya</a:t>
            </a:r>
            <a:endParaRPr lang="id-ID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482" y="3025588"/>
            <a:ext cx="7045124" cy="32485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818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1055" y="3606150"/>
            <a:ext cx="104572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dirty="0" smtClean="0">
                <a:solidFill>
                  <a:srgbClr val="000000"/>
                </a:solidFill>
              </a:rPr>
              <a:t>Perkembangan teknologi </a:t>
            </a:r>
            <a:r>
              <a:rPr lang="id-ID" sz="2400" dirty="0">
                <a:solidFill>
                  <a:srgbClr val="000000"/>
                </a:solidFill>
              </a:rPr>
              <a:t>manufaktur </a:t>
            </a:r>
            <a:r>
              <a:rPr lang="id-ID" sz="2400" dirty="0" smtClean="0">
                <a:solidFill>
                  <a:srgbClr val="000000"/>
                </a:solidFill>
              </a:rPr>
              <a:t>dipengaruhi </a:t>
            </a:r>
            <a:r>
              <a:rPr lang="id-ID" sz="2400" dirty="0">
                <a:solidFill>
                  <a:srgbClr val="000000"/>
                </a:solidFill>
              </a:rPr>
              <a:t>oleh perkembangan teknologi </a:t>
            </a:r>
            <a:r>
              <a:rPr lang="id-ID" sz="2400" dirty="0" smtClean="0">
                <a:solidFill>
                  <a:srgbClr val="000000"/>
                </a:solidFill>
              </a:rPr>
              <a:t>komputer (</a:t>
            </a:r>
            <a:r>
              <a:rPr lang="id-ID" sz="2400" i="1" dirty="0" smtClean="0">
                <a:solidFill>
                  <a:srgbClr val="000000"/>
                </a:solidFill>
              </a:rPr>
              <a:t>hardware</a:t>
            </a:r>
            <a:r>
              <a:rPr lang="id-ID" sz="2400" dirty="0" smtClean="0">
                <a:solidFill>
                  <a:srgbClr val="000000"/>
                </a:solidFill>
              </a:rPr>
              <a:t> dan</a:t>
            </a:r>
            <a:r>
              <a:rPr lang="id-ID" sz="2400" i="1" dirty="0" smtClean="0">
                <a:solidFill>
                  <a:srgbClr val="000000"/>
                </a:solidFill>
              </a:rPr>
              <a:t> software</a:t>
            </a:r>
            <a:r>
              <a:rPr lang="id-ID" sz="2400" dirty="0" smtClean="0">
                <a:solidFill>
                  <a:srgbClr val="000000"/>
                </a:solidFill>
              </a:rPr>
              <a:t>). </a:t>
            </a:r>
          </a:p>
          <a:p>
            <a:pPr algn="just"/>
            <a:r>
              <a:rPr lang="id-ID" sz="2400" dirty="0" smtClean="0">
                <a:solidFill>
                  <a:srgbClr val="C00000"/>
                </a:solidFill>
              </a:rPr>
              <a:t>Sistem manufaktur </a:t>
            </a:r>
            <a:r>
              <a:rPr lang="id-ID" sz="2400" dirty="0">
                <a:solidFill>
                  <a:srgbClr val="C00000"/>
                </a:solidFill>
              </a:rPr>
              <a:t>dimasa </a:t>
            </a:r>
            <a:r>
              <a:rPr lang="id-ID" sz="2400" dirty="0" smtClean="0">
                <a:solidFill>
                  <a:srgbClr val="C00000"/>
                </a:solidFill>
              </a:rPr>
              <a:t>datang bersifat </a:t>
            </a:r>
            <a:r>
              <a:rPr lang="id-ID" sz="2400" dirty="0">
                <a:solidFill>
                  <a:srgbClr val="C00000"/>
                </a:solidFill>
              </a:rPr>
              <a:t>kapital dan teknologi intensif bukan lagi </a:t>
            </a:r>
            <a:r>
              <a:rPr lang="id-ID" sz="2400" i="1" dirty="0">
                <a:solidFill>
                  <a:srgbClr val="C00000"/>
                </a:solidFill>
              </a:rPr>
              <a:t>labor intensif </a:t>
            </a:r>
            <a:r>
              <a:rPr lang="id-ID" sz="2400" dirty="0">
                <a:solidFill>
                  <a:srgbClr val="C00000"/>
                </a:solidFill>
              </a:rPr>
              <a:t>seperti awal </a:t>
            </a:r>
            <a:r>
              <a:rPr lang="id-ID" sz="2400" dirty="0" smtClean="0">
                <a:solidFill>
                  <a:srgbClr val="C00000"/>
                </a:solidFill>
              </a:rPr>
              <a:t>perkembangannya</a:t>
            </a:r>
            <a:r>
              <a:rPr lang="id-ID" sz="2400" dirty="0">
                <a:solidFill>
                  <a:srgbClr val="C00000"/>
                </a:solidFill>
              </a:rPr>
              <a:t>. </a:t>
            </a:r>
            <a:endParaRPr lang="id-ID" sz="2400" dirty="0" smtClean="0">
              <a:solidFill>
                <a:srgbClr val="C00000"/>
              </a:solidFill>
            </a:endParaRPr>
          </a:p>
          <a:p>
            <a:pPr algn="just"/>
            <a:r>
              <a:rPr lang="id-ID" sz="2400" dirty="0" smtClean="0">
                <a:solidFill>
                  <a:schemeClr val="accent1">
                    <a:lumMod val="75000"/>
                  </a:schemeClr>
                </a:solidFill>
              </a:rPr>
              <a:t>Disamping </a:t>
            </a:r>
            <a:r>
              <a:rPr lang="id-ID" sz="2400" dirty="0">
                <a:solidFill>
                  <a:schemeClr val="accent1">
                    <a:lumMod val="75000"/>
                  </a:schemeClr>
                </a:solidFill>
              </a:rPr>
              <a:t>itu sistem manufaktur masa mendatang akan bersifat terpadu (</a:t>
            </a:r>
            <a:r>
              <a:rPr lang="id-ID" sz="2400" i="1" dirty="0">
                <a:solidFill>
                  <a:schemeClr val="accent1">
                    <a:lumMod val="75000"/>
                  </a:schemeClr>
                </a:solidFill>
              </a:rPr>
              <a:t>integrated</a:t>
            </a:r>
            <a:r>
              <a:rPr lang="id-ID" sz="2400" dirty="0">
                <a:solidFill>
                  <a:schemeClr val="accent1">
                    <a:lumMod val="75000"/>
                  </a:schemeClr>
                </a:solidFill>
              </a:rPr>
              <a:t>) sehingga faktor koordinasi antar berbagai unit yang terlihat akan menjadi semakin </a:t>
            </a:r>
            <a:r>
              <a:rPr lang="id-ID" sz="2400" dirty="0" smtClean="0">
                <a:solidFill>
                  <a:schemeClr val="accent1">
                    <a:lumMod val="75000"/>
                  </a:schemeClr>
                </a:solidFill>
              </a:rPr>
              <a:t>diperlukan.</a:t>
            </a:r>
            <a:endParaRPr lang="id-ID" sz="24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823" y="142412"/>
            <a:ext cx="7045124" cy="32485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3130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0564" y="991324"/>
            <a:ext cx="992841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Perkembangan </a:t>
            </a:r>
            <a:r>
              <a:rPr lang="id-ID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semacam ini didorong sekurang-kurangnya atas 3 faktor, yaitu </a:t>
            </a:r>
            <a:r>
              <a:rPr lang="id-I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id-ID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457200" algn="just">
              <a:buFont typeface="+mj-lt"/>
              <a:buAutoNum type="arabicPeriod"/>
            </a:pPr>
            <a:r>
              <a:rPr lang="id-ID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Produk </a:t>
            </a:r>
            <a:r>
              <a:rPr lang="id-ID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yang diinginkan konsumen semakin beragam dan dalam </a:t>
            </a:r>
            <a:endParaRPr lang="id-ID" sz="2800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id-ID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id-ID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    jumlah </a:t>
            </a:r>
            <a:r>
              <a:rPr lang="id-ID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yang kecil.</a:t>
            </a:r>
            <a:endParaRPr lang="id-ID" sz="2800" dirty="0"/>
          </a:p>
          <a:p>
            <a:pPr marL="285750" indent="-514350" algn="just">
              <a:buFont typeface="+mj-lt"/>
              <a:buAutoNum type="arabicPeriod" startAt="2"/>
            </a:pPr>
            <a:r>
              <a:rPr lang="id-ID" sz="2800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Life </a:t>
            </a:r>
            <a:r>
              <a:rPr lang="id-ID" sz="2800" i="1" dirty="0">
                <a:solidFill>
                  <a:srgbClr val="000000"/>
                </a:solidFill>
                <a:ea typeface="Times New Roman" panose="02020603050405020304" pitchFamily="18" charset="0"/>
              </a:rPr>
              <a:t>cycle </a:t>
            </a:r>
            <a:r>
              <a:rPr lang="id-ID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produk semakin pendek.</a:t>
            </a:r>
            <a:endParaRPr lang="id-ID" sz="2800" dirty="0"/>
          </a:p>
          <a:p>
            <a:pPr marL="514350" indent="-514350">
              <a:buFont typeface="+mj-lt"/>
              <a:buAutoNum type="arabicPeriod" startAt="2"/>
            </a:pPr>
            <a:r>
              <a:rPr lang="id-ID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Tuntunan </a:t>
            </a:r>
            <a:r>
              <a:rPr lang="id-ID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mutu yang prima dan ongkos yang murah serta pelayanan yang baik dari konsumen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6571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795329"/>
            <a:ext cx="9950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Disamping itu, akhir-akhir ini tuntutan terhadap faktor lingkungan juga semakin tinggi sehingga teknologi manufaktur juga harus mengakomodsi perkembangan dan tuntunan tersebut. Produk bersih dan eco-labelling merupakan contoh persyaratan lingkungan yang harus dipertimbangkan dalam teknologi manufaktur.</a:t>
            </a:r>
            <a:endParaRPr lang="id-ID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d-ID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Perkembangan teknologi manufaktur tersebut </a:t>
            </a:r>
            <a:r>
              <a:rPr lang="id-ID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menuntut  </a:t>
            </a:r>
            <a:r>
              <a:rPr lang="id-ID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juga kemampuan sumber daya manusianya. Perkembangan dan perubahan tuntutan sumberdaya manusia tersebut meliputi tahapan-tahapan sebagai berikut :</a:t>
            </a:r>
            <a:endParaRPr lang="id-ID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4024" y="3842317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228600" algn="just">
              <a:spcAft>
                <a:spcPts val="0"/>
              </a:spcAft>
            </a:pPr>
            <a:r>
              <a:rPr lang="id-ID" sz="2400" i="1" dirty="0">
                <a:solidFill>
                  <a:srgbClr val="0070C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id-ID" sz="24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 Operating</a:t>
            </a:r>
            <a:endParaRPr lang="id-ID" sz="2400" i="1" dirty="0">
              <a:solidFill>
                <a:srgbClr val="0070C0"/>
              </a:solidFill>
            </a:endParaRPr>
          </a:p>
          <a:p>
            <a:pPr indent="-228600" algn="just">
              <a:spcAft>
                <a:spcPts val="0"/>
              </a:spcAft>
            </a:pPr>
            <a:r>
              <a:rPr lang="id-ID" sz="2400" i="1" dirty="0">
                <a:solidFill>
                  <a:srgbClr val="0070C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id-ID" sz="24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 Setting-up</a:t>
            </a:r>
            <a:endParaRPr lang="id-ID" sz="2400" i="1" dirty="0">
              <a:solidFill>
                <a:srgbClr val="0070C0"/>
              </a:solidFill>
            </a:endParaRPr>
          </a:p>
          <a:p>
            <a:pPr indent="-228600" algn="just">
              <a:spcAft>
                <a:spcPts val="0"/>
              </a:spcAft>
            </a:pPr>
            <a:r>
              <a:rPr lang="id-ID" sz="2400" i="1" dirty="0">
                <a:solidFill>
                  <a:srgbClr val="0070C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id-ID" sz="24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 Repairing</a:t>
            </a:r>
            <a:endParaRPr lang="id-ID" sz="2400" i="1" dirty="0">
              <a:solidFill>
                <a:srgbClr val="0070C0"/>
              </a:solidFill>
            </a:endParaRPr>
          </a:p>
          <a:p>
            <a:pPr indent="-228600" algn="just">
              <a:spcAft>
                <a:spcPts val="0"/>
              </a:spcAft>
            </a:pPr>
            <a:r>
              <a:rPr lang="id-ID" sz="2400" i="1" dirty="0">
                <a:solidFill>
                  <a:srgbClr val="0070C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id-ID" sz="24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 Reproducing</a:t>
            </a:r>
            <a:endParaRPr lang="id-ID" sz="2400" i="1" dirty="0">
              <a:solidFill>
                <a:srgbClr val="0070C0"/>
              </a:solidFill>
            </a:endParaRPr>
          </a:p>
          <a:p>
            <a:pPr indent="-228600" algn="just">
              <a:spcAft>
                <a:spcPts val="0"/>
              </a:spcAft>
            </a:pPr>
            <a:r>
              <a:rPr lang="id-ID" sz="2400" i="1" dirty="0">
                <a:solidFill>
                  <a:srgbClr val="0070C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id-ID" sz="24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 Adopting</a:t>
            </a:r>
            <a:endParaRPr lang="id-ID" sz="2400" i="1" dirty="0">
              <a:solidFill>
                <a:srgbClr val="0070C0"/>
              </a:solidFill>
            </a:endParaRPr>
          </a:p>
          <a:p>
            <a:pPr indent="-228600" algn="just">
              <a:spcAft>
                <a:spcPts val="0"/>
              </a:spcAft>
            </a:pPr>
            <a:r>
              <a:rPr lang="id-ID" sz="2400" i="1" dirty="0">
                <a:solidFill>
                  <a:srgbClr val="0070C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id-ID" sz="24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 Improving</a:t>
            </a:r>
            <a:endParaRPr lang="id-ID" sz="2400" i="1" dirty="0">
              <a:solidFill>
                <a:srgbClr val="0070C0"/>
              </a:solidFill>
            </a:endParaRPr>
          </a:p>
          <a:p>
            <a:pPr indent="-228600" algn="just">
              <a:spcAft>
                <a:spcPts val="0"/>
              </a:spcAft>
            </a:pPr>
            <a:r>
              <a:rPr lang="id-ID" sz="2400" i="1" dirty="0">
                <a:solidFill>
                  <a:srgbClr val="0070C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id-ID" sz="24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 Innovating</a:t>
            </a:r>
            <a:endParaRPr lang="id-ID" sz="2400" i="1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80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4010" y="869594"/>
            <a:ext cx="9430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Perkembangan tersebut seiring dengan perkembangan teknologi hardwarenya (</a:t>
            </a:r>
            <a:r>
              <a:rPr lang="id-ID" sz="2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technoware</a:t>
            </a:r>
            <a:r>
              <a:rPr lang="id-ID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) yang diidentifikasi sbb :</a:t>
            </a:r>
            <a:endParaRPr lang="id-ID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94010" y="1944724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2800" i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Manual</a:t>
            </a:r>
            <a:endParaRPr lang="id-ID" sz="2800" i="1" dirty="0">
              <a:solidFill>
                <a:srgbClr val="C00000"/>
              </a:solidFill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2800" i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Powered</a:t>
            </a:r>
            <a:endParaRPr lang="id-ID" sz="2800" i="1" dirty="0">
              <a:solidFill>
                <a:srgbClr val="C00000"/>
              </a:solidFill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2800" i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General </a:t>
            </a:r>
            <a:r>
              <a:rPr lang="id-ID" sz="2800" i="1" dirty="0">
                <a:solidFill>
                  <a:srgbClr val="C00000"/>
                </a:solidFill>
                <a:ea typeface="Times New Roman" panose="02020603050405020304" pitchFamily="18" charset="0"/>
              </a:rPr>
              <a:t>purpose</a:t>
            </a:r>
            <a:endParaRPr lang="id-ID" sz="2800" i="1" dirty="0">
              <a:solidFill>
                <a:srgbClr val="C00000"/>
              </a:solidFill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2800" i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Special </a:t>
            </a:r>
            <a:r>
              <a:rPr lang="id-ID" sz="2800" i="1" dirty="0">
                <a:solidFill>
                  <a:srgbClr val="C00000"/>
                </a:solidFill>
                <a:ea typeface="Times New Roman" panose="02020603050405020304" pitchFamily="18" charset="0"/>
              </a:rPr>
              <a:t>purpose</a:t>
            </a:r>
            <a:endParaRPr lang="id-ID" sz="2800" i="1" dirty="0">
              <a:solidFill>
                <a:srgbClr val="C00000"/>
              </a:solidFill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2800" i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Automatic</a:t>
            </a:r>
            <a:endParaRPr lang="id-ID" sz="2800" i="1" dirty="0">
              <a:solidFill>
                <a:srgbClr val="C00000"/>
              </a:solidFill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2800" i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Computerized</a:t>
            </a:r>
            <a:endParaRPr lang="id-ID" sz="2800" i="1" dirty="0">
              <a:solidFill>
                <a:srgbClr val="C00000"/>
              </a:solidFill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2800" i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Integrated</a:t>
            </a:r>
            <a:endParaRPr lang="id-ID" sz="2800" i="1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24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5224" y="602051"/>
            <a:ext cx="10887506" cy="830997"/>
          </a:xfrm>
          <a:prstGeom prst="rect">
            <a:avLst/>
          </a:prstGeom>
          <a:solidFill>
            <a:schemeClr val="tx1">
              <a:alpha val="29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d-ID" sz="4800" b="1" dirty="0" smtClean="0">
                <a:solidFill>
                  <a:srgbClr val="0070C0"/>
                </a:solidFill>
                <a:latin typeface="Adelyne" pitchFamily="2" charset="0"/>
              </a:rPr>
              <a:t>Perencanaan </a:t>
            </a:r>
            <a:r>
              <a:rPr lang="id-ID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o the Apache" panose="04030904040101010302" pitchFamily="82" charset="0"/>
              </a:rPr>
              <a:t>Proses</a:t>
            </a:r>
            <a:endParaRPr lang="id-ID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o the Apache" panose="040309040401010103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5224" y="1792052"/>
            <a:ext cx="91234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Ada 3 kategori produksi yaitu : </a:t>
            </a:r>
            <a:r>
              <a:rPr lang="id-ID" sz="2800" i="1" dirty="0">
                <a:solidFill>
                  <a:srgbClr val="000000"/>
                </a:solidFill>
                <a:ea typeface="Times New Roman" panose="02020603050405020304" pitchFamily="18" charset="0"/>
              </a:rPr>
              <a:t>flow shop, job shop, dan fixed</a:t>
            </a:r>
            <a:r>
              <a:rPr lang="id-ID" sz="2800" dirty="0">
                <a:ea typeface="Times New Roman" panose="02020603050405020304" pitchFamily="18" charset="0"/>
              </a:rPr>
              <a:t> </a:t>
            </a:r>
            <a:endParaRPr lang="id-ID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388635"/>
              </p:ext>
            </p:extLst>
          </p:nvPr>
        </p:nvGraphicFramePr>
        <p:xfrm>
          <a:off x="984688" y="2486017"/>
          <a:ext cx="10648578" cy="2478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9526"/>
                <a:gridCol w="3549526"/>
                <a:gridCol w="3549526"/>
              </a:tblGrid>
              <a:tr h="557804">
                <a:tc>
                  <a:txBody>
                    <a:bodyPr/>
                    <a:lstStyle/>
                    <a:p>
                      <a:r>
                        <a:rPr lang="id-ID" dirty="0" smtClean="0"/>
                        <a:t>Perencanaan Proses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Tipe tata letak pabrik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Tipe penempatan produk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id-ID" dirty="0" smtClean="0"/>
                        <a:t>Flow Shop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id-ID" dirty="0" smtClean="0"/>
                        <a:t>Lintasan(line)</a:t>
                      </a:r>
                    </a:p>
                    <a:p>
                      <a:pPr lvl="1"/>
                      <a:r>
                        <a:rPr lang="id-ID" dirty="0" smtClean="0"/>
                        <a:t>Fokus pada produk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Memproduksi untuk disimpan (make to stock)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id-ID" dirty="0" smtClean="0"/>
                        <a:t>Job Shop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id-ID" dirty="0" smtClean="0"/>
                        <a:t>Fungsional</a:t>
                      </a:r>
                    </a:p>
                    <a:p>
                      <a:pPr lvl="1"/>
                      <a:r>
                        <a:rPr lang="id-ID" dirty="0" smtClean="0"/>
                        <a:t>Fokus pada proses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Memproduksi berdasarkan pesanan (make to order)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id-ID" dirty="0" smtClean="0"/>
                        <a:t>Fixed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id-ID" dirty="0" smtClean="0"/>
                        <a:t>Posisi tetap</a:t>
                      </a:r>
                    </a:p>
                    <a:p>
                      <a:pPr lvl="1"/>
                      <a:r>
                        <a:rPr lang="id-ID" dirty="0" smtClean="0"/>
                        <a:t>Fokus pada proyek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Memproduksi berdasarkan pesanan (make to order)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8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1488</Words>
  <Application>Microsoft Office PowerPoint</Application>
  <PresentationFormat>Widescreen</PresentationFormat>
  <Paragraphs>167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Adelyne</vt:lpstr>
      <vt:lpstr>Adobe Garamond Pro Bold</vt:lpstr>
      <vt:lpstr>Aldo the Apache</vt:lpstr>
      <vt:lpstr>Arial</vt:lpstr>
      <vt:lpstr>Bauhaus 93</vt:lpstr>
      <vt:lpstr>Bernard MT Condensed</vt:lpstr>
      <vt:lpstr>Calibri</vt:lpstr>
      <vt:lpstr>Calibri Light</vt:lpstr>
      <vt:lpstr>Symbol</vt:lpstr>
      <vt:lpstr>Times New Roman</vt:lpstr>
      <vt:lpstr>Office Theme</vt:lpstr>
      <vt:lpstr>PowerPoint Presentation</vt:lpstr>
      <vt:lpstr>Pendahuluan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Eko_nsby072</dc:creator>
  <cp:lastModifiedBy>Eko_nsby072</cp:lastModifiedBy>
  <cp:revision>90</cp:revision>
  <dcterms:created xsi:type="dcterms:W3CDTF">2018-10-28T09:59:21Z</dcterms:created>
  <dcterms:modified xsi:type="dcterms:W3CDTF">2018-11-12T03:30:17Z</dcterms:modified>
</cp:coreProperties>
</file>