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84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90" r:id="rId12"/>
    <p:sldId id="257" r:id="rId13"/>
    <p:sldId id="258" r:id="rId14"/>
    <p:sldId id="259" r:id="rId15"/>
    <p:sldId id="260" r:id="rId16"/>
    <p:sldId id="261" r:id="rId17"/>
    <p:sldId id="263" r:id="rId18"/>
    <p:sldId id="264" r:id="rId19"/>
    <p:sldId id="265" r:id="rId20"/>
    <p:sldId id="266" r:id="rId21"/>
    <p:sldId id="262" r:id="rId22"/>
    <p:sldId id="267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ADACAC-A564-496C-9F35-80F093EF4DD9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054E98-78AC-4125-B634-C2479E360D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Image:Al-Kindi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D8706-3C45-42DB-B80A-2B980A0EBDDC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Sejarah Kriptografi</a:t>
            </a:r>
            <a:endParaRPr lang="en-GB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267200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Kriptografi mempunyai sejarah yang panjang. 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Tercatat Bangsa Mesir 4000 tahun yang lalu menggunakan </a:t>
            </a:r>
            <a:r>
              <a:rPr lang="en-US" sz="2400" i="1" smtClean="0">
                <a:cs typeface="Times New Roman" pitchFamily="18" charset="0"/>
              </a:rPr>
              <a:t>hieroglyph</a:t>
            </a:r>
            <a:r>
              <a:rPr lang="en-US" sz="2400" smtClean="0">
                <a:cs typeface="Times New Roman" pitchFamily="18" charset="0"/>
              </a:rPr>
              <a:t> yang tidak standard</a:t>
            </a:r>
            <a:r>
              <a:rPr lang="en-US" sz="2400" smtClean="0"/>
              <a:t> untuk menulis pesan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1766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18367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429000"/>
            <a:ext cx="3276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81B22-3FC1-4D39-9777-0F803FFC8561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Kriptanalisis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Al-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Kindi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menulis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buku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tentang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seni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memecahkan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kode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buku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berjudul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‘</a:t>
            </a:r>
            <a:r>
              <a:rPr lang="en-US" sz="2800" i="1" dirty="0" err="1" smtClean="0">
                <a:solidFill>
                  <a:srgbClr val="000000"/>
                </a:solidFill>
                <a:cs typeface="Times New Roman" pitchFamily="18" charset="0"/>
              </a:rPr>
              <a:t>Risalah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cs typeface="Times New Roman" pitchFamily="18" charset="0"/>
              </a:rPr>
              <a:t>fi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cs typeface="Times New Roman" pitchFamily="18" charset="0"/>
              </a:rPr>
              <a:t>Istikhraj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 al-</a:t>
            </a:r>
            <a:r>
              <a:rPr lang="en-US" sz="2800" i="1" dirty="0" err="1" smtClean="0">
                <a:solidFill>
                  <a:srgbClr val="000000"/>
                </a:solidFill>
                <a:cs typeface="Times New Roman" pitchFamily="18" charset="0"/>
              </a:rPr>
              <a:t>Mu'amma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Manuscript for the Deciphering Cryptographic Messages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Al-</a:t>
            </a:r>
            <a:r>
              <a:rPr lang="en-US" sz="2800" dirty="0" err="1" smtClean="0"/>
              <a:t>Kindi</a:t>
            </a:r>
            <a:r>
              <a:rPr lang="en-US" sz="2800" dirty="0" smtClean="0"/>
              <a:t> </a:t>
            </a:r>
            <a:r>
              <a:rPr lang="en-US" sz="2800" dirty="0" err="1" smtClean="0"/>
              <a:t>menemukan</a:t>
            </a:r>
            <a:r>
              <a:rPr lang="en-US" sz="2800" dirty="0" smtClean="0"/>
              <a:t> </a:t>
            </a:r>
            <a:r>
              <a:rPr lang="en-US" sz="2800" dirty="0" err="1" smtClean="0"/>
              <a:t>frekuensi</a:t>
            </a:r>
            <a:r>
              <a:rPr lang="en-US" sz="2800" dirty="0" smtClean="0"/>
              <a:t> </a:t>
            </a:r>
            <a:r>
              <a:rPr lang="en-US" sz="2800" dirty="0" err="1" smtClean="0"/>
              <a:t>perulangan</a:t>
            </a:r>
            <a:r>
              <a:rPr lang="en-US" sz="2800" dirty="0" smtClean="0"/>
              <a:t> </a:t>
            </a:r>
            <a:r>
              <a:rPr lang="en-US" sz="2800" dirty="0" err="1" smtClean="0"/>
              <a:t>huruf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Al-Quran.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Al-</a:t>
            </a:r>
            <a:r>
              <a:rPr lang="en-US" sz="2800" dirty="0" err="1" smtClean="0"/>
              <a:t>Kindi</a:t>
            </a:r>
            <a:r>
              <a:rPr lang="en-US" sz="2800" dirty="0" smtClean="0"/>
              <a:t> </a:t>
            </a:r>
            <a:r>
              <a:rPr lang="en-US" sz="2800" dirty="0" err="1" smtClean="0"/>
              <a:t>kelak</a:t>
            </a:r>
            <a:r>
              <a:rPr lang="en-US" sz="2800" dirty="0" smtClean="0"/>
              <a:t> </a:t>
            </a:r>
            <a:r>
              <a:rPr lang="en-US" sz="2800" dirty="0" err="1" smtClean="0"/>
              <a:t>dinamakan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analisis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frekuensi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Yaitu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teknik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memecahkan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cipherteks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berdasarkan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frekuensi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kemunculan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karakter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pesan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88568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/>
              <a:t>Serangan</a:t>
            </a:r>
            <a:r>
              <a:rPr lang="en-US" sz="4000" b="1" dirty="0" smtClean="0"/>
              <a:t> (</a:t>
            </a:r>
            <a:r>
              <a:rPr lang="en-US" sz="4000" b="1" i="1" dirty="0" smtClean="0"/>
              <a:t>Attack</a:t>
            </a:r>
            <a:r>
              <a:rPr lang="en-US" sz="4000" b="1" dirty="0" smtClean="0"/>
              <a:t>) </a:t>
            </a:r>
            <a:r>
              <a:rPr lang="en-US" sz="4000" b="1" dirty="0" err="1" smtClean="0"/>
              <a:t>Terhadap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Kriptografi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2068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/>
              <a:t>Keseluruhan</a:t>
            </a:r>
            <a:r>
              <a:rPr lang="en-US" dirty="0" smtClean="0"/>
              <a:t> point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kerahasiaan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penyadap</a:t>
            </a:r>
            <a:r>
              <a:rPr lang="en-US" dirty="0" smtClean="0"/>
              <a:t> (</a:t>
            </a:r>
            <a:r>
              <a:rPr lang="en-US" i="1" dirty="0" smtClean="0"/>
              <a:t>eavesdropper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kriptanalis</a:t>
            </a:r>
            <a:r>
              <a:rPr lang="en-US" dirty="0" smtClean="0"/>
              <a:t> (</a:t>
            </a:r>
            <a:r>
              <a:rPr lang="en-US" i="1" dirty="0" smtClean="0"/>
              <a:t>cryptanalyst</a:t>
            </a:r>
            <a:r>
              <a:rPr lang="en-US" dirty="0" smtClean="0"/>
              <a:t>).</a:t>
            </a:r>
          </a:p>
          <a:p>
            <a:pPr lvl="0"/>
            <a:r>
              <a:rPr lang="en-US" dirty="0" err="1" smtClean="0"/>
              <a:t>Penyadap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kriptanalis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Nama</a:t>
            </a:r>
            <a:r>
              <a:rPr lang="en-US" dirty="0" smtClean="0"/>
              <a:t> lain </a:t>
            </a:r>
            <a:r>
              <a:rPr lang="en-US" dirty="0" err="1" smtClean="0"/>
              <a:t>penyadap</a:t>
            </a:r>
            <a:r>
              <a:rPr lang="en-US" dirty="0" smtClean="0"/>
              <a:t>:  </a:t>
            </a:r>
          </a:p>
          <a:p>
            <a:pPr lvl="1">
              <a:buFontTx/>
              <a:buChar char="-"/>
            </a:pPr>
            <a:r>
              <a:rPr lang="en-US" dirty="0" err="1" smtClean="0"/>
              <a:t>penyusup</a:t>
            </a:r>
            <a:r>
              <a:rPr lang="en-US" dirty="0" smtClean="0"/>
              <a:t> (</a:t>
            </a:r>
            <a:r>
              <a:rPr lang="en-US" i="1" dirty="0" smtClean="0"/>
              <a:t>intruder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err="1" smtClean="0"/>
              <a:t>penyerang</a:t>
            </a:r>
            <a:r>
              <a:rPr lang="en-US" dirty="0" smtClean="0"/>
              <a:t> (</a:t>
            </a:r>
            <a:r>
              <a:rPr lang="en-US" i="1" dirty="0" smtClean="0"/>
              <a:t>attacker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err="1" smtClean="0"/>
              <a:t>musuh</a:t>
            </a:r>
            <a:r>
              <a:rPr lang="en-US" dirty="0" smtClean="0"/>
              <a:t> (</a:t>
            </a:r>
            <a:r>
              <a:rPr lang="en-US" i="1" dirty="0" smtClean="0"/>
              <a:t>enemy</a:t>
            </a:r>
            <a:r>
              <a:rPr lang="en-US" dirty="0" smtClean="0"/>
              <a:t>, </a:t>
            </a:r>
            <a:r>
              <a:rPr lang="en-US" i="1" dirty="0" smtClean="0"/>
              <a:t>adversaries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err="1" smtClean="0"/>
              <a:t>pencegat</a:t>
            </a:r>
            <a:r>
              <a:rPr lang="en-US" dirty="0" smtClean="0"/>
              <a:t> (</a:t>
            </a:r>
            <a:r>
              <a:rPr lang="en-US" i="1" dirty="0" smtClean="0"/>
              <a:t>interceptor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err="1" smtClean="0"/>
              <a:t>lawan</a:t>
            </a:r>
            <a:r>
              <a:rPr lang="en-US" dirty="0" smtClean="0"/>
              <a:t> (opponent)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 smtClean="0"/>
              <a:t>Penyadap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data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kriptanalisis</a:t>
            </a:r>
            <a:r>
              <a:rPr lang="en-US" dirty="0" smtClean="0"/>
              <a:t> (</a:t>
            </a:r>
            <a:r>
              <a:rPr lang="en-US" i="1" dirty="0" smtClean="0"/>
              <a:t>cryptanalysis</a:t>
            </a:r>
            <a:r>
              <a:rPr lang="en-US" dirty="0" smtClean="0"/>
              <a:t>).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Kriptanalis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mengungkap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data yang </a:t>
            </a:r>
            <a:r>
              <a:rPr lang="en-US" dirty="0" err="1" smtClean="0"/>
              <a:t>disadap</a:t>
            </a:r>
            <a:r>
              <a:rPr lang="en-US" dirty="0" smtClean="0"/>
              <a:t>. </a:t>
            </a:r>
            <a:r>
              <a:rPr lang="en-US" dirty="0" err="1" smtClean="0"/>
              <a:t>Kriptanalis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mengungkap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80728"/>
            <a:ext cx="749808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penyadapan</a:t>
            </a:r>
            <a:r>
              <a:rPr lang="en-US" dirty="0" smtClean="0"/>
              <a:t> data:</a:t>
            </a:r>
          </a:p>
          <a:p>
            <a:pPr lvl="0"/>
            <a:r>
              <a:rPr lang="en-US" i="1" dirty="0" smtClean="0"/>
              <a:t>Wiretapping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Penyadap</a:t>
            </a:r>
            <a:r>
              <a:rPr lang="en-US" dirty="0" smtClean="0"/>
              <a:t> </a:t>
            </a:r>
            <a:r>
              <a:rPr lang="en-US" dirty="0" err="1" smtClean="0"/>
              <a:t>mencegat</a:t>
            </a:r>
            <a:r>
              <a:rPr lang="en-US" dirty="0" smtClean="0"/>
              <a:t> data yang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sambungan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i="1" dirty="0" smtClean="0"/>
              <a:t>Electromagnetic eavesdropping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Penyadap</a:t>
            </a:r>
            <a:r>
              <a:rPr lang="en-US" dirty="0" smtClean="0"/>
              <a:t> </a:t>
            </a:r>
            <a:r>
              <a:rPr lang="en-US" dirty="0" err="1" smtClean="0"/>
              <a:t>mencegat</a:t>
            </a:r>
            <a:r>
              <a:rPr lang="en-US" dirty="0" smtClean="0"/>
              <a:t> data yang </a:t>
            </a:r>
            <a:r>
              <a:rPr lang="en-US" dirty="0" err="1" smtClean="0"/>
              <a:t>ditransmisikan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wireless, </a:t>
            </a:r>
            <a:r>
              <a:rPr lang="en-US" dirty="0" err="1" smtClean="0"/>
              <a:t>misalnya</a:t>
            </a:r>
            <a:r>
              <a:rPr lang="en-US" dirty="0" smtClean="0"/>
              <a:t> radio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microwive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Acoustic Eavesdropping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b="1" dirty="0" smtClean="0"/>
              <a:t>Yang </a:t>
            </a:r>
            <a:r>
              <a:rPr lang="en-US" b="1" dirty="0" err="1" smtClean="0"/>
              <a:t>dimaksud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serangan</a:t>
            </a:r>
            <a:r>
              <a:rPr lang="en-US" b="1" dirty="0" smtClean="0"/>
              <a:t> (</a:t>
            </a:r>
            <a:r>
              <a:rPr lang="en-US" b="1" i="1" dirty="0" smtClean="0"/>
              <a:t>attack</a:t>
            </a:r>
            <a:r>
              <a:rPr lang="en-US" b="1" dirty="0" smtClean="0"/>
              <a:t>) </a:t>
            </a:r>
            <a:r>
              <a:rPr lang="en-US" b="1" dirty="0" err="1" smtClean="0"/>
              <a:t>adalah</a:t>
            </a:r>
            <a:r>
              <a:rPr lang="en-US" b="1" dirty="0" smtClean="0"/>
              <a:t> </a:t>
            </a:r>
            <a:r>
              <a:rPr lang="en-US" b="1" dirty="0" err="1" smtClean="0"/>
              <a:t>usaha</a:t>
            </a:r>
            <a:r>
              <a:rPr lang="en-US" b="1" dirty="0" smtClean="0"/>
              <a:t> (</a:t>
            </a:r>
            <a:r>
              <a:rPr lang="en-US" b="1" i="1" dirty="0" smtClean="0"/>
              <a:t>attempt</a:t>
            </a:r>
            <a:r>
              <a:rPr lang="en-US" b="1" dirty="0" smtClean="0"/>
              <a:t>)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percobaan</a:t>
            </a:r>
            <a:r>
              <a:rPr lang="en-US" b="1" dirty="0" smtClean="0"/>
              <a:t> yang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kriptanalis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Jenis-jenis</a:t>
            </a:r>
            <a:r>
              <a:rPr lang="en-US" b="1" dirty="0" smtClean="0"/>
              <a:t> </a:t>
            </a:r>
            <a:r>
              <a:rPr lang="en-US" b="1" dirty="0" err="1" smtClean="0"/>
              <a:t>serangan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b="1" i="1" dirty="0" smtClean="0"/>
              <a:t>1. Exhaustive attack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i="1" dirty="0" smtClean="0"/>
              <a:t>brute force attack</a:t>
            </a:r>
            <a:endParaRPr lang="en-US" sz="2400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Percobaan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mengungkap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(</a:t>
            </a:r>
            <a:r>
              <a:rPr lang="en-US" i="1" dirty="0" smtClean="0"/>
              <a:t>trial and error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Asumsi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:</a:t>
            </a:r>
            <a:endParaRPr lang="en-US" sz="2400" dirty="0" smtClean="0"/>
          </a:p>
          <a:p>
            <a:pPr lvl="1"/>
            <a:r>
              <a:rPr lang="en-US" dirty="0" err="1" smtClean="0"/>
              <a:t>Kriptanalis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endParaRPr lang="en-US" sz="2000" dirty="0" smtClean="0"/>
          </a:p>
          <a:p>
            <a:pPr lvl="1"/>
            <a:r>
              <a:rPr lang="en-US" dirty="0" err="1" smtClean="0"/>
              <a:t>Kriptanalis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chiperteks</a:t>
            </a:r>
            <a:r>
              <a:rPr lang="en-US" dirty="0" smtClean="0"/>
              <a:t> yang </a:t>
            </a:r>
            <a:r>
              <a:rPr lang="en-US" dirty="0" err="1" smtClean="0"/>
              <a:t>bersesuaian</a:t>
            </a:r>
            <a:r>
              <a:rPr lang="en-US" dirty="0" smtClean="0"/>
              <a:t>.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Caranya</a:t>
            </a:r>
            <a:r>
              <a:rPr lang="en-US" dirty="0" smtClean="0"/>
              <a:t>: </a:t>
            </a:r>
            <a:r>
              <a:rPr lang="en-US" dirty="0" err="1" smtClean="0"/>
              <a:t>plainteks</a:t>
            </a:r>
            <a:r>
              <a:rPr lang="en-US" dirty="0" smtClean="0"/>
              <a:t> yang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dienkripsikan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chiperteks</a:t>
            </a:r>
            <a:r>
              <a:rPr lang="en-US" dirty="0" smtClean="0"/>
              <a:t> yang </a:t>
            </a:r>
            <a:r>
              <a:rPr lang="en-US" dirty="0" err="1" smtClean="0"/>
              <a:t>bersesuaian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chiperteks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, </a:t>
            </a:r>
            <a:r>
              <a:rPr lang="en-US" dirty="0" err="1" smtClean="0"/>
              <a:t>chiperteks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didekripsi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diperiksa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panjangnya</a:t>
            </a:r>
            <a:r>
              <a:rPr lang="en-US" dirty="0" smtClean="0"/>
              <a:t> 8 </a:t>
            </a:r>
            <a:r>
              <a:rPr lang="en-US" dirty="0" err="1" smtClean="0"/>
              <a:t>karakter</a:t>
            </a:r>
            <a:r>
              <a:rPr lang="en-US" dirty="0" smtClean="0"/>
              <a:t>,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(10 </a:t>
            </a:r>
            <a:r>
              <a:rPr lang="en-US" dirty="0" err="1" smtClean="0"/>
              <a:t>buah</a:t>
            </a:r>
            <a:r>
              <a:rPr lang="en-US" dirty="0" smtClean="0"/>
              <a:t>), </a:t>
            </a:r>
            <a:r>
              <a:rPr lang="en-US" dirty="0" err="1" smtClean="0"/>
              <a:t>huruf</a:t>
            </a:r>
            <a:r>
              <a:rPr lang="en-US" dirty="0" smtClean="0"/>
              <a:t> (26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26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dicoba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62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62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62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62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62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62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62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62 </a:t>
            </a:r>
          </a:p>
          <a:p>
            <a:pPr>
              <a:buNone/>
            </a:pPr>
            <a:r>
              <a:rPr lang="en-US" dirty="0" smtClean="0"/>
              <a:t>			= 62</a:t>
            </a:r>
            <a:r>
              <a:rPr lang="en-US" baseline="30000" dirty="0" smtClean="0"/>
              <a:t>8</a:t>
            </a:r>
            <a:r>
              <a:rPr lang="en-US" dirty="0" smtClean="0"/>
              <a:t>   </a:t>
            </a:r>
            <a:r>
              <a:rPr lang="en-US" dirty="0" err="1" smtClean="0"/>
              <a:t>buah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,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i="1" dirty="0" smtClean="0"/>
              <a:t>exhaustive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dipastikan</a:t>
            </a:r>
            <a:r>
              <a:rPr lang="en-US" dirty="0" smtClean="0"/>
              <a:t> 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mengungkap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lama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1).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perancang</a:t>
            </a:r>
            <a:r>
              <a:rPr lang="en-US" dirty="0" smtClean="0"/>
              <a:t> </a:t>
            </a:r>
            <a:r>
              <a:rPr lang="en-US" dirty="0" err="1" smtClean="0"/>
              <a:t>kriptosistem</a:t>
            </a:r>
            <a:r>
              <a:rPr lang="en-US" dirty="0" smtClean="0"/>
              <a:t> (</a:t>
            </a:r>
            <a:r>
              <a:rPr lang="en-US" dirty="0" err="1" smtClean="0"/>
              <a:t>kriptografer</a:t>
            </a:r>
            <a:r>
              <a:rPr lang="en-US" dirty="0" smtClean="0"/>
              <a:t>)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ditebak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614F4-E512-4536-B7A8-8F47298A8F14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3994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endParaRPr lang="en-US" dirty="0" smtClean="0"/>
          </a:p>
        </p:txBody>
      </p:sp>
      <p:sp>
        <p:nvSpPr>
          <p:cNvPr id="3994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Kriptografi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lama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tentara</a:t>
            </a:r>
            <a:r>
              <a:rPr lang="en-US" sz="2400" dirty="0" smtClean="0"/>
              <a:t> Sparta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Yunani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permulaan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400 SM</a:t>
            </a:r>
          </a:p>
          <a:p>
            <a:r>
              <a:rPr lang="en-US" sz="2400" dirty="0" err="1" smtClean="0"/>
              <a:t>Alat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: </a:t>
            </a:r>
            <a:r>
              <a:rPr lang="en-US" sz="2400" i="1" dirty="0" err="1" smtClean="0"/>
              <a:t>scytale</a:t>
            </a:r>
            <a:endParaRPr lang="en-US" sz="2400" i="1" dirty="0" smtClean="0"/>
          </a:p>
          <a:p>
            <a:pPr lvl="0"/>
            <a:r>
              <a:rPr lang="en-US" sz="2400" i="1" dirty="0" err="1" smtClean="0"/>
              <a:t>Scytale</a:t>
            </a:r>
            <a:r>
              <a:rPr lang="en-US" sz="2400" dirty="0" smtClean="0"/>
              <a:t>: pita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i="1" dirty="0" smtClean="0"/>
              <a:t>papyrus</a:t>
            </a:r>
            <a:r>
              <a:rPr lang="en-US" sz="2400" dirty="0" smtClean="0"/>
              <a:t> +  </a:t>
            </a:r>
            <a:r>
              <a:rPr lang="en-US" sz="2400" dirty="0" err="1" smtClean="0"/>
              <a:t>sebatang</a:t>
            </a:r>
            <a:r>
              <a:rPr lang="en-US" sz="2400" dirty="0" smtClean="0"/>
              <a:t> </a:t>
            </a:r>
            <a:r>
              <a:rPr lang="en-US" sz="2400" dirty="0" err="1" smtClean="0"/>
              <a:t>silinder</a:t>
            </a:r>
            <a:endParaRPr lang="en-US" dirty="0" smtClean="0"/>
          </a:p>
        </p:txBody>
      </p:sp>
      <p:pic>
        <p:nvPicPr>
          <p:cNvPr id="39942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480" y="3789040"/>
            <a:ext cx="4876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Tabel</a:t>
            </a:r>
            <a:r>
              <a:rPr lang="en-US" sz="2400" b="1" dirty="0" smtClean="0"/>
              <a:t> 1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i="1" dirty="0" smtClean="0"/>
              <a:t>exhaustive key search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Sumber</a:t>
            </a:r>
            <a:r>
              <a:rPr lang="en-US" sz="2400" dirty="0" smtClean="0"/>
              <a:t>: William Stallings, </a:t>
            </a:r>
            <a:r>
              <a:rPr lang="en-US" sz="2400" i="1" dirty="0" smtClean="0"/>
              <a:t>Data and Computer Communication Fourth Edition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640" y="1844824"/>
          <a:ext cx="7416824" cy="3927024"/>
        </p:xfrm>
        <a:graphic>
          <a:graphicData uri="http://schemas.openxmlformats.org/drawingml/2006/table">
            <a:tbl>
              <a:tblPr/>
              <a:tblGrid>
                <a:gridCol w="1152127"/>
                <a:gridCol w="2084877"/>
                <a:gridCol w="2042769"/>
                <a:gridCol w="2137051"/>
              </a:tblGrid>
              <a:tr h="1264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Ukuran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kunci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Jumlah kemungkinan kunci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Lama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waktu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10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percobaan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per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detik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Lama waktu untuk 10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 percobaan per detik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16 bit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 = 65536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32.7 milidetik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0.0327 mikrodetik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32 bit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</a:rPr>
                        <a:t>32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 = 4.3 </a:t>
                      </a:r>
                      <a:r>
                        <a:rPr lang="en-US" sz="2400"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 10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35.8 menit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2.15 milidetik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56 bit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</a:rPr>
                        <a:t>56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 = 7.2 </a:t>
                      </a:r>
                      <a:r>
                        <a:rPr lang="en-US" sz="2400"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en-US" sz="2400">
                          <a:latin typeface="Times New Roman"/>
                          <a:ea typeface="Times New Roman"/>
                        </a:rPr>
                        <a:t> 10</a:t>
                      </a:r>
                      <a:r>
                        <a:rPr lang="en-US" sz="2400" baseline="30000"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1142 tahun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10.01 jam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128 bit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</a:rPr>
                        <a:t>128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= 4.3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10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</a:rPr>
                        <a:t>38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5.4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10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</a:rPr>
                        <a:t>24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tahun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5.4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10</a:t>
                      </a:r>
                      <a:r>
                        <a:rPr lang="en-US" sz="2400" baseline="30000" dirty="0">
                          <a:latin typeface="Times New Roman"/>
                          <a:ea typeface="Times New Roman"/>
                        </a:rPr>
                        <a:t>18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tahun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Jenis-jenis</a:t>
            </a:r>
            <a:r>
              <a:rPr lang="en-US" b="1" dirty="0" smtClean="0"/>
              <a:t> </a:t>
            </a:r>
            <a:r>
              <a:rPr lang="en-US" b="1" dirty="0" err="1" smtClean="0"/>
              <a:t>serangan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b="1" i="1" dirty="0" smtClean="0"/>
              <a:t>2. Analytical attack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kriptanalis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mencoba-coba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persamaan-persamaan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(yang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)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peubah-peubah</a:t>
            </a:r>
            <a:r>
              <a:rPr lang="en-US" dirty="0" smtClean="0"/>
              <a:t> yang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Asumsi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: </a:t>
            </a:r>
            <a:r>
              <a:rPr lang="en-US" dirty="0" err="1" smtClean="0"/>
              <a:t>kriptanalis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kriptografer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chiperteks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chiperteks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analytical attack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exhaustive attack</a:t>
            </a:r>
            <a:r>
              <a:rPr lang="en-US" dirty="0" smtClean="0"/>
              <a:t>.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674056" cy="5339680"/>
          </a:xfrm>
        </p:spPr>
        <p:txBody>
          <a:bodyPr>
            <a:normAutofit fontScale="85000" lnSpcReduction="10000"/>
          </a:bodyPr>
          <a:lstStyle/>
          <a:p>
            <a:pPr marL="95250" lvl="1" indent="0">
              <a:buNone/>
            </a:pPr>
            <a:r>
              <a:rPr lang="en-US" sz="3300" dirty="0" err="1" smtClean="0"/>
              <a:t>Sebuah</a:t>
            </a:r>
            <a:r>
              <a:rPr lang="en-US" sz="3300" dirty="0" smtClean="0"/>
              <a:t> </a:t>
            </a:r>
            <a:r>
              <a:rPr lang="en-US" sz="3300" dirty="0" err="1" smtClean="0"/>
              <a:t>algoritma</a:t>
            </a:r>
            <a:r>
              <a:rPr lang="en-US" sz="3300" dirty="0" smtClean="0"/>
              <a:t> </a:t>
            </a:r>
            <a:r>
              <a:rPr lang="en-US" sz="3300" dirty="0" err="1" smtClean="0"/>
              <a:t>kriptografi</a:t>
            </a:r>
            <a:r>
              <a:rPr lang="en-US" sz="3300" dirty="0" smtClean="0"/>
              <a:t> </a:t>
            </a:r>
            <a:r>
              <a:rPr lang="en-US" sz="3300" dirty="0" err="1" smtClean="0"/>
              <a:t>dikatakan</a:t>
            </a:r>
            <a:r>
              <a:rPr lang="en-US" sz="3300" dirty="0" smtClean="0"/>
              <a:t> </a:t>
            </a:r>
            <a:r>
              <a:rPr lang="en-US" sz="3300" dirty="0" err="1" smtClean="0"/>
              <a:t>aman</a:t>
            </a:r>
            <a:r>
              <a:rPr lang="en-US" sz="3300" dirty="0" smtClean="0"/>
              <a:t> (</a:t>
            </a:r>
            <a:r>
              <a:rPr lang="en-US" sz="3300" i="1" dirty="0" smtClean="0"/>
              <a:t>computationally secure</a:t>
            </a:r>
            <a:r>
              <a:rPr lang="en-US" sz="3300" dirty="0" smtClean="0"/>
              <a:t>) </a:t>
            </a:r>
            <a:r>
              <a:rPr lang="en-US" sz="3300" dirty="0" err="1" smtClean="0"/>
              <a:t>bila</a:t>
            </a:r>
            <a:r>
              <a:rPr lang="en-US" sz="3300" dirty="0" smtClean="0"/>
              <a:t> </a:t>
            </a:r>
            <a:r>
              <a:rPr lang="en-US" sz="3300" dirty="0" err="1" smtClean="0"/>
              <a:t>memenuhi</a:t>
            </a:r>
            <a:r>
              <a:rPr lang="en-US" sz="3300" dirty="0" smtClean="0"/>
              <a:t> </a:t>
            </a:r>
            <a:r>
              <a:rPr lang="en-US" sz="3300" dirty="0" err="1" smtClean="0"/>
              <a:t>tiga</a:t>
            </a:r>
            <a:r>
              <a:rPr lang="en-US" sz="3300" dirty="0" smtClean="0"/>
              <a:t> </a:t>
            </a:r>
            <a:r>
              <a:rPr lang="en-US" sz="3300" dirty="0" err="1" smtClean="0"/>
              <a:t>kriteria</a:t>
            </a:r>
            <a:r>
              <a:rPr lang="en-US" sz="3300" dirty="0" smtClean="0"/>
              <a:t> </a:t>
            </a:r>
            <a:r>
              <a:rPr lang="en-US" sz="3300" dirty="0" err="1" smtClean="0"/>
              <a:t>berikut</a:t>
            </a:r>
            <a:r>
              <a:rPr lang="en-US" sz="3300" dirty="0" smtClean="0"/>
              <a:t>:</a:t>
            </a:r>
          </a:p>
          <a:p>
            <a:pPr lvl="0"/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matematis</a:t>
            </a:r>
            <a:r>
              <a:rPr lang="en-US" dirty="0" smtClean="0"/>
              <a:t>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dipecahkan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r>
              <a:rPr lang="en-US" dirty="0" smtClean="0"/>
              <a:t>.</a:t>
            </a:r>
            <a:endParaRPr lang="en-US" sz="2400" dirty="0" smtClean="0"/>
          </a:p>
          <a:p>
            <a:pPr lvl="0"/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chiperteks</a:t>
            </a:r>
            <a:r>
              <a:rPr lang="en-US" dirty="0" smtClean="0"/>
              <a:t> </a:t>
            </a:r>
            <a:r>
              <a:rPr lang="en-US" dirty="0" err="1" smtClean="0"/>
              <a:t>melampaui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chiperteks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sz="2400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chiperteks</a:t>
            </a:r>
            <a:r>
              <a:rPr lang="en-US" dirty="0" smtClean="0"/>
              <a:t> </a:t>
            </a:r>
            <a:r>
              <a:rPr lang="en-US" dirty="0" err="1" smtClean="0"/>
              <a:t>melampaui</a:t>
            </a:r>
            <a:r>
              <a:rPr lang="en-US" dirty="0" smtClean="0"/>
              <a:t> </a:t>
            </a:r>
            <a:r>
              <a:rPr lang="en-US" dirty="0" err="1" smtClean="0"/>
              <a:t>lamanya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dijaga</a:t>
            </a:r>
            <a:r>
              <a:rPr lang="en-US" dirty="0" smtClean="0"/>
              <a:t> </a:t>
            </a:r>
            <a:r>
              <a:rPr lang="en-US" dirty="0" err="1" smtClean="0"/>
              <a:t>kerahasiaannya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1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128 bit.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,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dicoba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menghabiskan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5.4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10</a:t>
            </a:r>
            <a:r>
              <a:rPr lang="en-US" baseline="30000" dirty="0" smtClean="0"/>
              <a:t>24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per </a:t>
            </a:r>
            <a:r>
              <a:rPr lang="en-US" dirty="0" err="1" smtClean="0"/>
              <a:t>detik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476672"/>
            <a:ext cx="7498080" cy="223224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horizontal (</a:t>
            </a:r>
            <a:r>
              <a:rPr lang="en-US" dirty="0" err="1" smtClean="0"/>
              <a:t>baris</a:t>
            </a:r>
            <a:r>
              <a:rPr lang="en-US" dirty="0" smtClean="0"/>
              <a:t> per </a:t>
            </a:r>
            <a:r>
              <a:rPr lang="en-US" dirty="0" err="1" smtClean="0"/>
              <a:t>baris</a:t>
            </a:r>
            <a:r>
              <a:rPr lang="en-US" dirty="0" smtClean="0"/>
              <a:t>).</a:t>
            </a:r>
            <a:endParaRPr lang="en-GB" i="1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pita </a:t>
            </a:r>
            <a:r>
              <a:rPr lang="en-US" dirty="0" err="1" smtClean="0"/>
              <a:t>dilepaskan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huruf-huruf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melilitkan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silinder</a:t>
            </a:r>
            <a:r>
              <a:rPr lang="en-US" dirty="0" smtClean="0"/>
              <a:t> yang </a:t>
            </a:r>
            <a:r>
              <a:rPr lang="en-US" dirty="0" err="1" smtClean="0"/>
              <a:t>diameternya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diameter </a:t>
            </a:r>
            <a:r>
              <a:rPr lang="en-US" dirty="0" err="1" smtClean="0"/>
              <a:t>silinder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6604555" cy="312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34123-A7EA-4564-9116-AEF035E57D7E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Sejarah Kriptografi</a:t>
            </a:r>
            <a:endParaRPr lang="en-GB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Sejarah lengkap kriptografi dapat ditemukan di dalam buku David Kahn, “</a:t>
            </a:r>
            <a:r>
              <a:rPr lang="en-US" sz="2800" i="1" smtClean="0">
                <a:cs typeface="Times New Roman" pitchFamily="18" charset="0"/>
              </a:rPr>
              <a:t>The Codebreakers”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Empat kelompok orang yang menggunakan dan berkontribusi pada  kriptografi: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1. Militer (termasuk intelijen dan mata-mata)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2. Korp diplomatik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3. </a:t>
            </a:r>
            <a:r>
              <a:rPr lang="en-US" sz="2800" i="1" smtClean="0"/>
              <a:t>Diarist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	4. </a:t>
            </a:r>
            <a:r>
              <a:rPr lang="en-US" sz="2800" i="1" smtClean="0"/>
              <a:t>Lovers</a:t>
            </a:r>
            <a:endParaRPr lang="en-GB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9FF3E-81A5-405D-8FB1-C7776E6105AF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Sejarah Kriptografi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Kriptografi juga digunakan untuk alasan keagamaan</a:t>
            </a:r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untuk menjaga tulisan relijius dari gangguan otoritas politik atau budaya yang dominan saat itu.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Contoh: “666” atau </a:t>
            </a:r>
            <a:r>
              <a:rPr lang="en-US" sz="2400" smtClean="0">
                <a:cs typeface="Times New Roman" pitchFamily="18" charset="0"/>
              </a:rPr>
              <a:t>“Angka si Buruk Rupa (</a:t>
            </a:r>
            <a:r>
              <a:rPr lang="en-US" sz="2400" i="1" smtClean="0">
                <a:cs typeface="Times New Roman" pitchFamily="18" charset="0"/>
              </a:rPr>
              <a:t>Number of the Beast</a:t>
            </a:r>
            <a:r>
              <a:rPr lang="en-US" sz="2400" smtClean="0">
                <a:cs typeface="Times New Roman" pitchFamily="18" charset="0"/>
              </a:rPr>
              <a:t>) di dalam Kitab Perjanjian Baru. 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42672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3ADE5-9EA9-4736-96DB-DF2067086429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Sejarah Kriptografi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Tidak ditemukan catatan kriptografi di Cina dan Jepang hingga abad 15.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95600"/>
            <a:ext cx="22764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6553200" y="5791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Arial" charset="0"/>
              </a:rPr>
              <a:t>Queen Mary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143000" y="2743200"/>
            <a:ext cx="50752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>
                <a:latin typeface="Arial" charset="0"/>
                <a:cs typeface="Times New Roman" pitchFamily="18" charset="0"/>
              </a:rPr>
              <a:t>Pada Abad ke-17, sejarah kriptografi pernah mencatat korban di Inggris.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200">
                <a:latin typeface="Arial" charset="0"/>
                <a:cs typeface="Times New Roman" pitchFamily="18" charset="0"/>
              </a:rPr>
              <a:t>Queen Mary of Scotland,  dipancung setelah pesan rahasianya dari balik penjara (pesan terenkripsi yang isinya rencana membunuh Ratu Elizabeth I) pada Abad Pertengahan berhasil dipecahkan oleh </a:t>
            </a:r>
            <a:r>
              <a:rPr lang="en-US" sz="2200">
                <a:latin typeface="Arial" charset="0"/>
              </a:rPr>
              <a:t>Thomas Phelippes, seorang pemecah kode.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B8736-4301-4154-B70C-594CF53F4C91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Sejarah Kriptografi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cs typeface="Times New Roman" pitchFamily="18" charset="0"/>
              </a:rPr>
              <a:t>Perang Dunia ke II, Pemerintah Nazi Jerman membuat mesin enkripsi yang dinamakan </a:t>
            </a:r>
            <a:r>
              <a:rPr lang="en-US" sz="2800" i="1" smtClean="0">
                <a:cs typeface="Times New Roman" pitchFamily="18" charset="0"/>
              </a:rPr>
              <a:t>Enigma</a:t>
            </a:r>
            <a:r>
              <a:rPr lang="en-US" sz="2800" smtClean="0">
                <a:cs typeface="Times New Roman" pitchFamily="18" charset="0"/>
              </a:rPr>
              <a:t>.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z="2800" i="1" smtClean="0">
                <a:cs typeface="Times New Roman" pitchFamily="18" charset="0"/>
              </a:rPr>
              <a:t>Enigma</a:t>
            </a:r>
            <a:r>
              <a:rPr lang="en-US" sz="2800" smtClean="0">
                <a:cs typeface="Times New Roman" pitchFamily="18" charset="0"/>
              </a:rPr>
              <a:t> </a:t>
            </a:r>
            <a:r>
              <a:rPr lang="en-US" sz="2800" i="1" smtClean="0">
                <a:cs typeface="Times New Roman" pitchFamily="18" charset="0"/>
              </a:rPr>
              <a:t>cipher</a:t>
            </a:r>
            <a:r>
              <a:rPr lang="en-US" sz="2800" smtClean="0">
                <a:cs typeface="Times New Roman" pitchFamily="18" charset="0"/>
              </a:rPr>
              <a:t> berhasil dipecahkan oleh pihak Sekutu.</a:t>
            </a:r>
          </a:p>
          <a:p>
            <a:pPr eaLnBrk="1" hangingPunct="1"/>
            <a:r>
              <a:rPr lang="en-US" sz="2800" smtClean="0">
                <a:cs typeface="Times New Roman" pitchFamily="18" charset="0"/>
              </a:rPr>
              <a:t>Keberhasilan memecahkan </a:t>
            </a:r>
            <a:r>
              <a:rPr lang="en-US" sz="2800" i="1" smtClean="0">
                <a:cs typeface="Times New Roman" pitchFamily="18" charset="0"/>
              </a:rPr>
              <a:t>Enigma</a:t>
            </a:r>
            <a:r>
              <a:rPr lang="en-US" sz="2800" smtClean="0">
                <a:cs typeface="Times New Roman" pitchFamily="18" charset="0"/>
              </a:rPr>
              <a:t> sering dikatakan sebagai faktor yang memperpendek perang dunia ke-2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F8353-99D1-4EAA-AC16-6DE2BA7ED2EF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39893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91200" y="5105400"/>
            <a:ext cx="2544763" cy="5334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Enigma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95426-BE58-4FB4-9E4F-65A048A54876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Kriptanalisis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2776"/>
            <a:ext cx="7620000" cy="216862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>
                <a:cs typeface="Times New Roman" pitchFamily="18" charset="0"/>
              </a:rPr>
              <a:t>Sejarah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kriptografi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paralel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dengan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sejarah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kriptanalisis</a:t>
            </a:r>
            <a:r>
              <a:rPr lang="en-US" sz="2800" dirty="0" smtClean="0">
                <a:cs typeface="Times New Roman" pitchFamily="18" charset="0"/>
              </a:rPr>
              <a:t> (</a:t>
            </a:r>
            <a:r>
              <a:rPr lang="en-US" sz="2800" i="1" dirty="0" smtClean="0">
                <a:cs typeface="Times New Roman" pitchFamily="18" charset="0"/>
              </a:rPr>
              <a:t>cryptanalysis</a:t>
            </a:r>
            <a:r>
              <a:rPr lang="en-US" sz="2800" dirty="0" smtClean="0">
                <a:cs typeface="Times New Roman" pitchFamily="18" charset="0"/>
              </a:rPr>
              <a:t>), </a:t>
            </a:r>
            <a:r>
              <a:rPr lang="en-US" sz="2800" dirty="0" err="1" smtClean="0">
                <a:cs typeface="Times New Roman" pitchFamily="18" charset="0"/>
              </a:rPr>
              <a:t>yaitu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bidang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ilmu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seni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untuk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memecahkan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cipherteks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err="1" smtClean="0">
                <a:cs typeface="Times New Roman" pitchFamily="18" charset="0"/>
              </a:rPr>
              <a:t>Teknik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kriptanalisis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sudah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ada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sejak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abad</a:t>
            </a:r>
            <a:r>
              <a:rPr lang="en-US" sz="2800" dirty="0" smtClean="0">
                <a:cs typeface="Times New Roman" pitchFamily="18" charset="0"/>
              </a:rPr>
              <a:t> ke-9. </a:t>
            </a:r>
          </a:p>
        </p:txBody>
      </p:sp>
      <p:pic>
        <p:nvPicPr>
          <p:cNvPr id="47110" name="Picture 5" descr="Al-Kindi depicted in a Syrian Post stamp.">
            <a:hlinkClick r:id="rId2" tooltip="Al-Kindi depicted in a Syrian Post stamp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657600"/>
            <a:ext cx="1577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990600" y="3733800"/>
            <a:ext cx="6172200" cy="22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err="1">
                <a:latin typeface="Arial" charset="0"/>
                <a:cs typeface="Times New Roman" pitchFamily="18" charset="0"/>
              </a:rPr>
              <a:t>Dikemukakan</a:t>
            </a:r>
            <a:r>
              <a:rPr lang="en-US" sz="2400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" charset="0"/>
                <a:cs typeface="Times New Roman" pitchFamily="18" charset="0"/>
              </a:rPr>
              <a:t>pertama</a:t>
            </a:r>
            <a:r>
              <a:rPr lang="en-US" sz="2400" dirty="0">
                <a:latin typeface="Arial" charset="0"/>
                <a:cs typeface="Times New Roman" pitchFamily="18" charset="0"/>
              </a:rPr>
              <a:t> kali </a:t>
            </a:r>
            <a:r>
              <a:rPr lang="en-US" sz="2400" dirty="0" err="1">
                <a:latin typeface="Arial" charset="0"/>
                <a:cs typeface="Times New Roman" pitchFamily="18" charset="0"/>
              </a:rPr>
              <a:t>oleh</a:t>
            </a:r>
            <a:r>
              <a:rPr lang="en-US" sz="2400" dirty="0">
                <a:latin typeface="Arial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seorang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ilmuwan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Arab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Abad IX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bernama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Abu Yusuf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Yaqub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Ibnu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Ishaq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Ibnu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As-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Sabbah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Ibnu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'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Omran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Ibnu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Ismail Al-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Kindi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lebih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dikenal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sebagai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Al-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Kindi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533</TotalTime>
  <Words>916</Words>
  <Application>Microsoft Office PowerPoint</Application>
  <PresentationFormat>On-screen Show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Sejarah Kriptografi</vt:lpstr>
      <vt:lpstr>Sejarah Kriptografi</vt:lpstr>
      <vt:lpstr>Slide 3</vt:lpstr>
      <vt:lpstr>Sejarah Kriptografi</vt:lpstr>
      <vt:lpstr>Sejarah Kriptografi</vt:lpstr>
      <vt:lpstr>Sejarah Kriptografi</vt:lpstr>
      <vt:lpstr>Sejarah Kriptografi</vt:lpstr>
      <vt:lpstr>Slide 8</vt:lpstr>
      <vt:lpstr>Kriptanalisis</vt:lpstr>
      <vt:lpstr>Kriptanalisis</vt:lpstr>
      <vt:lpstr>Slide 11</vt:lpstr>
      <vt:lpstr>Slide 12</vt:lpstr>
      <vt:lpstr>Slide 13</vt:lpstr>
      <vt:lpstr>Slide 14</vt:lpstr>
      <vt:lpstr>Slide 15</vt:lpstr>
      <vt:lpstr>Jenis-jenis serangan:</vt:lpstr>
      <vt:lpstr>Slide 17</vt:lpstr>
      <vt:lpstr>Slide 18</vt:lpstr>
      <vt:lpstr>Slide 19</vt:lpstr>
      <vt:lpstr>Tabel 1 Waktu yang diperlukan untuk exhaustive key search (Sumber: William Stallings, Data and Computer Communication Fourth Edition)</vt:lpstr>
      <vt:lpstr>Jenis-jenis serangan:</vt:lpstr>
      <vt:lpstr>Slide 22</vt:lpstr>
      <vt:lpstr>Slide 23</vt:lpstr>
      <vt:lpstr>Slide 24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Kriptografi</dc:title>
  <dc:creator>Juwai</dc:creator>
  <cp:lastModifiedBy>Juwai</cp:lastModifiedBy>
  <cp:revision>32</cp:revision>
  <dcterms:created xsi:type="dcterms:W3CDTF">2011-08-18T03:24:32Z</dcterms:created>
  <dcterms:modified xsi:type="dcterms:W3CDTF">2012-09-05T01:53:55Z</dcterms:modified>
</cp:coreProperties>
</file>