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731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28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59DA1-2C46-40F8-A501-17794E9F0D7E}" type="doc">
      <dgm:prSet loTypeId="urn:microsoft.com/office/officeart/2005/8/layout/vList6" loCatId="list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E3BE957-5234-48B6-829B-CB0A48A4C1DF}">
      <dgm:prSet phldrT="[Text]"/>
      <dgm:spPr/>
      <dgm:t>
        <a:bodyPr/>
        <a:lstStyle/>
        <a:p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Tujuan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LKM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sebagai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organisasi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pembangunan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adalah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untuk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melayani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kebutuhan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finansial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dari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pasar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yang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tidak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terlayani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atau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yang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tidak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dilayani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dengan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baik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sebagai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salah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satu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upaya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untuk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mencapai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tujuan-tujuan</a:t>
          </a:r>
          <a:r>
            <a:rPr lang="en-US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dirty="0" err="1" smtClean="0">
              <a:solidFill>
                <a:schemeClr val="accent1"/>
              </a:solidFill>
              <a:latin typeface="Cambria" pitchFamily="18" charset="0"/>
            </a:rPr>
            <a:t>pembangunan</a:t>
          </a:r>
          <a:endParaRPr lang="en-US" dirty="0">
            <a:solidFill>
              <a:schemeClr val="accent1"/>
            </a:solidFill>
          </a:endParaRPr>
        </a:p>
      </dgm:t>
    </dgm:pt>
    <dgm:pt modelId="{F4D96B3B-5591-4BD7-814C-EC53049C2E9E}" type="parTrans" cxnId="{8E1F72B9-447F-4A5F-8381-967CDEE1F5FA}">
      <dgm:prSet/>
      <dgm:spPr/>
      <dgm:t>
        <a:bodyPr/>
        <a:lstStyle/>
        <a:p>
          <a:endParaRPr lang="en-US"/>
        </a:p>
      </dgm:t>
    </dgm:pt>
    <dgm:pt modelId="{27FFF2E9-8447-4C5C-BDAD-093844412F1C}" type="sibTrans" cxnId="{8E1F72B9-447F-4A5F-8381-967CDEE1F5FA}">
      <dgm:prSet/>
      <dgm:spPr/>
      <dgm:t>
        <a:bodyPr/>
        <a:lstStyle/>
        <a:p>
          <a:endParaRPr lang="en-US"/>
        </a:p>
      </dgm:t>
    </dgm:pt>
    <dgm:pt modelId="{36BFAB55-FE5B-4F7D-8C45-3656EA1E8070}" type="pres">
      <dgm:prSet presAssocID="{77359DA1-2C46-40F8-A501-17794E9F0D7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F740E72-2C1E-4A0F-B9D6-461BC6A8B71A}" type="pres">
      <dgm:prSet presAssocID="{8E3BE957-5234-48B6-829B-CB0A48A4C1DF}" presName="linNode" presStyleCnt="0"/>
      <dgm:spPr/>
    </dgm:pt>
    <dgm:pt modelId="{DD44FC1C-ECB2-4C2C-A7CE-B8FD7D8084C2}" type="pres">
      <dgm:prSet presAssocID="{8E3BE957-5234-48B6-829B-CB0A48A4C1DF}" presName="parentShp" presStyleLbl="node1" presStyleIdx="0" presStyleCnt="1" custLinFactNeighborX="3472" custLinFactNeighborY="-2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0FE6C-A89B-4B08-BB7A-00FF34A2632C}" type="pres">
      <dgm:prSet presAssocID="{8E3BE957-5234-48B6-829B-CB0A48A4C1DF}" presName="childShp" presStyleLbl="bgAccFollowNode1" presStyleIdx="0" presStyleCnt="1" custLinFactNeighborX="-55729" custLinFactNeighborY="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8E5D4-7743-4445-963D-3DA8F93501AC}" type="presOf" srcId="{77359DA1-2C46-40F8-A501-17794E9F0D7E}" destId="{36BFAB55-FE5B-4F7D-8C45-3656EA1E8070}" srcOrd="0" destOrd="0" presId="urn:microsoft.com/office/officeart/2005/8/layout/vList6"/>
    <dgm:cxn modelId="{4B3D08ED-7A25-4E9A-9C16-0DA07ECB56D2}" type="presOf" srcId="{8E3BE957-5234-48B6-829B-CB0A48A4C1DF}" destId="{DD44FC1C-ECB2-4C2C-A7CE-B8FD7D8084C2}" srcOrd="0" destOrd="0" presId="urn:microsoft.com/office/officeart/2005/8/layout/vList6"/>
    <dgm:cxn modelId="{8E1F72B9-447F-4A5F-8381-967CDEE1F5FA}" srcId="{77359DA1-2C46-40F8-A501-17794E9F0D7E}" destId="{8E3BE957-5234-48B6-829B-CB0A48A4C1DF}" srcOrd="0" destOrd="0" parTransId="{F4D96B3B-5591-4BD7-814C-EC53049C2E9E}" sibTransId="{27FFF2E9-8447-4C5C-BDAD-093844412F1C}"/>
    <dgm:cxn modelId="{B1528CA9-0FF1-4104-B19F-47DF40355589}" type="presParOf" srcId="{36BFAB55-FE5B-4F7D-8C45-3656EA1E8070}" destId="{AF740E72-2C1E-4A0F-B9D6-461BC6A8B71A}" srcOrd="0" destOrd="0" presId="urn:microsoft.com/office/officeart/2005/8/layout/vList6"/>
    <dgm:cxn modelId="{38D43E8C-14BF-4850-BFFA-E4E0847E335A}" type="presParOf" srcId="{AF740E72-2C1E-4A0F-B9D6-461BC6A8B71A}" destId="{DD44FC1C-ECB2-4C2C-A7CE-B8FD7D8084C2}" srcOrd="0" destOrd="0" presId="urn:microsoft.com/office/officeart/2005/8/layout/vList6"/>
    <dgm:cxn modelId="{4CD85F9D-7755-479B-9D89-0009DBA8BED6}" type="presParOf" srcId="{AF740E72-2C1E-4A0F-B9D6-461BC6A8B71A}" destId="{7BB0FE6C-A89B-4B08-BB7A-00FF34A2632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165A6E-C72E-4FCB-ADE3-2D628D192C10}" type="doc">
      <dgm:prSet loTypeId="urn:microsoft.com/office/officeart/2005/8/layout/vList6" loCatId="list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E302119-5312-4C27-BD3D-3C9B576EFA34}">
      <dgm:prSet phldrT="[Text]"/>
      <dgm:spPr/>
      <dgm:t>
        <a:bodyPr/>
        <a:lstStyle/>
        <a:p>
          <a:r>
            <a:rPr lang="en-US" dirty="0" smtClean="0">
              <a:solidFill>
                <a:srgbClr val="C00000"/>
              </a:solidFill>
            </a:rPr>
            <a:t>LKM yang </a:t>
          </a:r>
          <a:r>
            <a:rPr lang="en-US" dirty="0" err="1" smtClean="0">
              <a:solidFill>
                <a:srgbClr val="C00000"/>
              </a:solidFill>
            </a:rPr>
            <a:t>sustanabel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selalu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menyatu</a:t>
          </a:r>
          <a:r>
            <a:rPr lang="en-US" dirty="0" smtClean="0">
              <a:solidFill>
                <a:srgbClr val="C00000"/>
              </a:solidFill>
            </a:rPr>
            <a:t> (embedded) </a:t>
          </a:r>
          <a:r>
            <a:rPr lang="en-US" dirty="0" err="1" smtClean="0">
              <a:solidFill>
                <a:srgbClr val="C00000"/>
              </a:solidFill>
            </a:rPr>
            <a:t>dan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terkait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dengan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jaringan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institusi</a:t>
          </a:r>
          <a:r>
            <a:rPr lang="en-US" dirty="0" smtClean="0">
              <a:solidFill>
                <a:srgbClr val="C00000"/>
              </a:solidFill>
            </a:rPr>
            <a:t> </a:t>
          </a:r>
          <a:r>
            <a:rPr lang="en-US" dirty="0" err="1" smtClean="0">
              <a:solidFill>
                <a:srgbClr val="C00000"/>
              </a:solidFill>
            </a:rPr>
            <a:t>lokal</a:t>
          </a:r>
          <a:r>
            <a:rPr lang="en-US" dirty="0" smtClean="0">
              <a:solidFill>
                <a:srgbClr val="C00000"/>
              </a:solidFill>
            </a:rPr>
            <a:t> yang </a:t>
          </a:r>
          <a:r>
            <a:rPr lang="en-US" dirty="0" err="1" smtClean="0">
              <a:solidFill>
                <a:srgbClr val="C00000"/>
              </a:solidFill>
            </a:rPr>
            <a:t>ada</a:t>
          </a:r>
          <a:endParaRPr lang="en-US" dirty="0">
            <a:solidFill>
              <a:srgbClr val="C00000"/>
            </a:solidFill>
          </a:endParaRPr>
        </a:p>
      </dgm:t>
    </dgm:pt>
    <dgm:pt modelId="{ADEFE05E-6D2E-43CE-AA92-CF6A82CFC532}" type="parTrans" cxnId="{74B15BD2-0C13-48ED-9D56-07367F628E8D}">
      <dgm:prSet/>
      <dgm:spPr/>
      <dgm:t>
        <a:bodyPr/>
        <a:lstStyle/>
        <a:p>
          <a:endParaRPr lang="en-US"/>
        </a:p>
      </dgm:t>
    </dgm:pt>
    <dgm:pt modelId="{F1DB8B7D-66C1-468E-9937-F1605842FEA6}" type="sibTrans" cxnId="{74B15BD2-0C13-48ED-9D56-07367F628E8D}">
      <dgm:prSet/>
      <dgm:spPr/>
      <dgm:t>
        <a:bodyPr/>
        <a:lstStyle/>
        <a:p>
          <a:endParaRPr lang="en-US"/>
        </a:p>
      </dgm:t>
    </dgm:pt>
    <dgm:pt modelId="{DF3AF582-E8DE-4A57-A466-8052BE64BB61}" type="pres">
      <dgm:prSet presAssocID="{34165A6E-C72E-4FCB-ADE3-2D628D192C1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21502FC-31B7-4BE3-B548-423A64BBF01E}" type="pres">
      <dgm:prSet presAssocID="{2E302119-5312-4C27-BD3D-3C9B576EFA34}" presName="linNode" presStyleCnt="0"/>
      <dgm:spPr/>
    </dgm:pt>
    <dgm:pt modelId="{86A44381-C02A-4E94-8898-1179EA58EF11}" type="pres">
      <dgm:prSet presAssocID="{2E302119-5312-4C27-BD3D-3C9B576EFA34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4338D-D316-4D85-A023-41F194D9E093}" type="pres">
      <dgm:prSet presAssocID="{2E302119-5312-4C27-BD3D-3C9B576EFA34}" presName="childShp" presStyleLbl="bgAccFollowNode1" presStyleIdx="0" presStyleCnt="1" custLinFactNeighborX="-6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B15BD2-0C13-48ED-9D56-07367F628E8D}" srcId="{34165A6E-C72E-4FCB-ADE3-2D628D192C10}" destId="{2E302119-5312-4C27-BD3D-3C9B576EFA34}" srcOrd="0" destOrd="0" parTransId="{ADEFE05E-6D2E-43CE-AA92-CF6A82CFC532}" sibTransId="{F1DB8B7D-66C1-468E-9937-F1605842FEA6}"/>
    <dgm:cxn modelId="{3A060E40-31C9-46E3-8A0C-F4656E58B2CE}" type="presOf" srcId="{34165A6E-C72E-4FCB-ADE3-2D628D192C10}" destId="{DF3AF582-E8DE-4A57-A466-8052BE64BB61}" srcOrd="0" destOrd="0" presId="urn:microsoft.com/office/officeart/2005/8/layout/vList6"/>
    <dgm:cxn modelId="{B9F74DAE-0930-4481-B0FA-09B619F4E858}" type="presOf" srcId="{2E302119-5312-4C27-BD3D-3C9B576EFA34}" destId="{86A44381-C02A-4E94-8898-1179EA58EF11}" srcOrd="0" destOrd="0" presId="urn:microsoft.com/office/officeart/2005/8/layout/vList6"/>
    <dgm:cxn modelId="{1DF02A64-2AA3-4155-BB0A-80DE8F06CB34}" type="presParOf" srcId="{DF3AF582-E8DE-4A57-A466-8052BE64BB61}" destId="{821502FC-31B7-4BE3-B548-423A64BBF01E}" srcOrd="0" destOrd="0" presId="urn:microsoft.com/office/officeart/2005/8/layout/vList6"/>
    <dgm:cxn modelId="{C1222884-427A-43D8-B0D7-36A7409B86E7}" type="presParOf" srcId="{821502FC-31B7-4BE3-B548-423A64BBF01E}" destId="{86A44381-C02A-4E94-8898-1179EA58EF11}" srcOrd="0" destOrd="0" presId="urn:microsoft.com/office/officeart/2005/8/layout/vList6"/>
    <dgm:cxn modelId="{4D03F1DF-7671-417E-AC7F-B6908C55536F}" type="presParOf" srcId="{821502FC-31B7-4BE3-B548-423A64BBF01E}" destId="{5AA4338D-D316-4D85-A023-41F194D9E09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0FE6C-A89B-4B08-BB7A-00FF34A2632C}">
      <dsp:nvSpPr>
        <dsp:cNvPr id="0" name=""/>
        <dsp:cNvSpPr/>
      </dsp:nvSpPr>
      <dsp:spPr>
        <a:xfrm>
          <a:off x="1295404" y="0"/>
          <a:ext cx="4389120" cy="47498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4FC1C-ECB2-4C2C-A7CE-B8FD7D8084C2}">
      <dsp:nvSpPr>
        <dsp:cNvPr id="0" name=""/>
        <dsp:cNvSpPr/>
      </dsp:nvSpPr>
      <dsp:spPr>
        <a:xfrm>
          <a:off x="152390" y="0"/>
          <a:ext cx="2926080" cy="4749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Tujuan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LKM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sebagai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organisasi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pembangunan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adalah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untuk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melayani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kebutuhan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finansial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dari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pasar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yang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tidak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terlayani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atau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yang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tidak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dilayani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dengan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baik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sebagai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salah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satu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upaya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untuk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mencapai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tujuan-tujuan</a:t>
          </a:r>
          <a:r>
            <a:rPr lang="en-US" sz="2200" kern="1200" dirty="0" smtClean="0">
              <a:solidFill>
                <a:schemeClr val="accent1"/>
              </a:solidFill>
              <a:latin typeface="Cambria" pitchFamily="18" charset="0"/>
            </a:rPr>
            <a:t> </a:t>
          </a:r>
          <a:r>
            <a:rPr lang="en-US" sz="2200" kern="1200" dirty="0" err="1" smtClean="0">
              <a:solidFill>
                <a:schemeClr val="accent1"/>
              </a:solidFill>
              <a:latin typeface="Cambria" pitchFamily="18" charset="0"/>
            </a:rPr>
            <a:t>pembangunan</a:t>
          </a:r>
          <a:endParaRPr lang="en-US" sz="2200" kern="1200" dirty="0">
            <a:solidFill>
              <a:schemeClr val="accent1"/>
            </a:solidFill>
          </a:endParaRPr>
        </a:p>
      </dsp:txBody>
      <dsp:txXfrm>
        <a:off x="295229" y="142839"/>
        <a:ext cx="2640402" cy="4464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4338D-D316-4D85-A023-41F194D9E093}">
      <dsp:nvSpPr>
        <dsp:cNvPr id="0" name=""/>
        <dsp:cNvSpPr/>
      </dsp:nvSpPr>
      <dsp:spPr>
        <a:xfrm>
          <a:off x="1219199" y="0"/>
          <a:ext cx="4572000" cy="46482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44381-C02A-4E94-8898-1179EA58EF11}">
      <dsp:nvSpPr>
        <dsp:cNvPr id="0" name=""/>
        <dsp:cNvSpPr/>
      </dsp:nvSpPr>
      <dsp:spPr>
        <a:xfrm>
          <a:off x="0" y="0"/>
          <a:ext cx="3048000" cy="4648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C00000"/>
              </a:solidFill>
            </a:rPr>
            <a:t>LKM yang </a:t>
          </a:r>
          <a:r>
            <a:rPr lang="en-US" sz="3200" kern="1200" dirty="0" err="1" smtClean="0">
              <a:solidFill>
                <a:srgbClr val="C00000"/>
              </a:solidFill>
            </a:rPr>
            <a:t>sustanabel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selalu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menyatu</a:t>
          </a:r>
          <a:r>
            <a:rPr lang="en-US" sz="3200" kern="1200" dirty="0" smtClean="0">
              <a:solidFill>
                <a:srgbClr val="C00000"/>
              </a:solidFill>
            </a:rPr>
            <a:t> (embedded) </a:t>
          </a:r>
          <a:r>
            <a:rPr lang="en-US" sz="3200" kern="1200" dirty="0" err="1" smtClean="0">
              <a:solidFill>
                <a:srgbClr val="C00000"/>
              </a:solidFill>
            </a:rPr>
            <a:t>dan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terkait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dengan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jaringan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institusi</a:t>
          </a:r>
          <a:r>
            <a:rPr lang="en-US" sz="3200" kern="1200" dirty="0" smtClean="0">
              <a:solidFill>
                <a:srgbClr val="C00000"/>
              </a:solidFill>
            </a:rPr>
            <a:t> </a:t>
          </a:r>
          <a:r>
            <a:rPr lang="en-US" sz="3200" kern="1200" dirty="0" err="1" smtClean="0">
              <a:solidFill>
                <a:srgbClr val="C00000"/>
              </a:solidFill>
            </a:rPr>
            <a:t>lokal</a:t>
          </a:r>
          <a:r>
            <a:rPr lang="en-US" sz="3200" kern="1200" dirty="0" smtClean="0">
              <a:solidFill>
                <a:srgbClr val="C00000"/>
              </a:solidFill>
            </a:rPr>
            <a:t> yang </a:t>
          </a:r>
          <a:r>
            <a:rPr lang="en-US" sz="3200" kern="1200" dirty="0" err="1" smtClean="0">
              <a:solidFill>
                <a:srgbClr val="C00000"/>
              </a:solidFill>
            </a:rPr>
            <a:t>ada</a:t>
          </a:r>
          <a:endParaRPr lang="en-US" sz="3200" kern="1200" dirty="0">
            <a:solidFill>
              <a:srgbClr val="C00000"/>
            </a:solidFill>
          </a:endParaRPr>
        </a:p>
      </dsp:txBody>
      <dsp:txXfrm>
        <a:off x="148791" y="148791"/>
        <a:ext cx="2750418" cy="4350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518926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4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276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513" y="1714500"/>
            <a:ext cx="7772977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276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024" y="2914428"/>
            <a:ext cx="6401955" cy="1314896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68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42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968" y="457647"/>
            <a:ext cx="1942523" cy="41143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513" y="457647"/>
            <a:ext cx="5691909" cy="41143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71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513" y="457647"/>
            <a:ext cx="7772977" cy="41143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0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13" y="457646"/>
            <a:ext cx="777297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513" y="1485678"/>
            <a:ext cx="7772977" cy="308632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66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ChangeArrowheads="1"/>
          </p:cNvSpPr>
          <p:nvPr/>
        </p:nvSpPr>
        <p:spPr bwMode="blackWhite">
          <a:xfrm>
            <a:off x="1600200" y="-1657350"/>
            <a:ext cx="9144000" cy="680085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0" y="0"/>
            <a:ext cx="381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0"/>
            <a:ext cx="381000" cy="1714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 altLang="en-US" sz="300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371600"/>
            <a:ext cx="7772400" cy="8572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smtClean="0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4574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smtClean="0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96264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626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04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39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14500"/>
            <a:ext cx="36957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714500"/>
            <a:ext cx="36957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59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13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90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40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85810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15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1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38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457200"/>
            <a:ext cx="1885950" cy="4000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7200"/>
            <a:ext cx="5505450" cy="4000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5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543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14500"/>
            <a:ext cx="36957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714500"/>
            <a:ext cx="36957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45720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4572000"/>
            <a:ext cx="4343400" cy="40124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29400" y="4800600"/>
            <a:ext cx="2286000" cy="171450"/>
          </a:xfrm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543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714500"/>
            <a:ext cx="7543800" cy="27432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0" y="45720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4572000"/>
            <a:ext cx="4343400" cy="40124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4800600"/>
            <a:ext cx="2286000" cy="171450"/>
          </a:xfrm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5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543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714500"/>
            <a:ext cx="7543800" cy="2743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0" y="45720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4572000"/>
            <a:ext cx="4343400" cy="40124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4800600"/>
            <a:ext cx="2286000" cy="171450"/>
          </a:xfrm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9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457200"/>
            <a:ext cx="7543800" cy="4000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29400" y="45720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4572000"/>
            <a:ext cx="4343400" cy="40124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4800600"/>
            <a:ext cx="2286000" cy="171450"/>
          </a:xfrm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69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3305101"/>
            <a:ext cx="7771534" cy="102133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179960"/>
            <a:ext cx="7771534" cy="1125141"/>
          </a:xfrm>
        </p:spPr>
        <p:txBody>
          <a:bodyPr anchor="b"/>
          <a:lstStyle>
            <a:lvl1pPr marL="0" indent="0">
              <a:buNone/>
              <a:defRPr sz="1800"/>
            </a:lvl1pPr>
            <a:lvl2pPr marL="421081" indent="0">
              <a:buNone/>
              <a:defRPr sz="1700"/>
            </a:lvl2pPr>
            <a:lvl3pPr marL="842162" indent="0">
              <a:buNone/>
              <a:defRPr sz="1500"/>
            </a:lvl3pPr>
            <a:lvl4pPr marL="1263244" indent="0">
              <a:buNone/>
              <a:defRPr sz="1300"/>
            </a:lvl4pPr>
            <a:lvl5pPr marL="1684325" indent="0">
              <a:buNone/>
              <a:defRPr sz="1300"/>
            </a:lvl5pPr>
            <a:lvl6pPr marL="2105406" indent="0">
              <a:buNone/>
              <a:defRPr sz="1300"/>
            </a:lvl6pPr>
            <a:lvl7pPr marL="2526487" indent="0">
              <a:buNone/>
              <a:defRPr sz="1300"/>
            </a:lvl7pPr>
            <a:lvl8pPr marL="2947568" indent="0">
              <a:buNone/>
              <a:defRPr sz="1300"/>
            </a:lvl8pPr>
            <a:lvl9pPr marL="336865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56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514" y="1485678"/>
            <a:ext cx="3817215" cy="308632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485678"/>
            <a:ext cx="3817216" cy="308632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1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06500"/>
            <a:ext cx="8229023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90" y="1150815"/>
            <a:ext cx="4039465" cy="47997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081" indent="0">
              <a:buNone/>
              <a:defRPr sz="1800" b="1"/>
            </a:lvl2pPr>
            <a:lvl3pPr marL="842162" indent="0">
              <a:buNone/>
              <a:defRPr sz="1700" b="1"/>
            </a:lvl3pPr>
            <a:lvl4pPr marL="1263244" indent="0">
              <a:buNone/>
              <a:defRPr sz="1500" b="1"/>
            </a:lvl4pPr>
            <a:lvl5pPr marL="1684325" indent="0">
              <a:buNone/>
              <a:defRPr sz="1500" b="1"/>
            </a:lvl5pPr>
            <a:lvl6pPr marL="2105406" indent="0">
              <a:buNone/>
              <a:defRPr sz="1500" b="1"/>
            </a:lvl6pPr>
            <a:lvl7pPr marL="2526487" indent="0">
              <a:buNone/>
              <a:defRPr sz="1500" b="1"/>
            </a:lvl7pPr>
            <a:lvl8pPr marL="2947568" indent="0">
              <a:buNone/>
              <a:defRPr sz="1500" b="1"/>
            </a:lvl8pPr>
            <a:lvl9pPr marL="33686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90" y="1630785"/>
            <a:ext cx="4039465" cy="296354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4" y="1150815"/>
            <a:ext cx="4040909" cy="47997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081" indent="0">
              <a:buNone/>
              <a:defRPr sz="1800" b="1"/>
            </a:lvl2pPr>
            <a:lvl3pPr marL="842162" indent="0">
              <a:buNone/>
              <a:defRPr sz="1700" b="1"/>
            </a:lvl3pPr>
            <a:lvl4pPr marL="1263244" indent="0">
              <a:buNone/>
              <a:defRPr sz="1500" b="1"/>
            </a:lvl4pPr>
            <a:lvl5pPr marL="1684325" indent="0">
              <a:buNone/>
              <a:defRPr sz="1500" b="1"/>
            </a:lvl5pPr>
            <a:lvl6pPr marL="2105406" indent="0">
              <a:buNone/>
              <a:defRPr sz="1500" b="1"/>
            </a:lvl6pPr>
            <a:lvl7pPr marL="2526487" indent="0">
              <a:buNone/>
              <a:defRPr sz="1500" b="1"/>
            </a:lvl7pPr>
            <a:lvl8pPr marL="2947568" indent="0">
              <a:buNone/>
              <a:defRPr sz="1500" b="1"/>
            </a:lvl8pPr>
            <a:lvl9pPr marL="33686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4" y="1630785"/>
            <a:ext cx="4040909" cy="296354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28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74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3362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04268"/>
            <a:ext cx="3007591" cy="87176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04267"/>
            <a:ext cx="5111750" cy="439005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0" y="1076028"/>
            <a:ext cx="3007591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21081" indent="0">
              <a:buNone/>
              <a:defRPr sz="1100"/>
            </a:lvl2pPr>
            <a:lvl3pPr marL="842162" indent="0">
              <a:buNone/>
              <a:defRPr sz="900"/>
            </a:lvl3pPr>
            <a:lvl4pPr marL="1263244" indent="0">
              <a:buNone/>
              <a:defRPr sz="800"/>
            </a:lvl4pPr>
            <a:lvl5pPr marL="1684325" indent="0">
              <a:buNone/>
              <a:defRPr sz="800"/>
            </a:lvl5pPr>
            <a:lvl6pPr marL="2105406" indent="0">
              <a:buNone/>
              <a:defRPr sz="800"/>
            </a:lvl6pPr>
            <a:lvl7pPr marL="2526487" indent="0">
              <a:buNone/>
              <a:defRPr sz="800"/>
            </a:lvl7pPr>
            <a:lvl8pPr marL="2947568" indent="0">
              <a:buNone/>
              <a:defRPr sz="800"/>
            </a:lvl8pPr>
            <a:lvl9pPr marL="33686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90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3" y="3600897"/>
            <a:ext cx="5486977" cy="42416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3" y="459879"/>
            <a:ext cx="5486977" cy="3086324"/>
          </a:xfrm>
        </p:spPr>
        <p:txBody>
          <a:bodyPr/>
          <a:lstStyle>
            <a:lvl1pPr marL="0" indent="0">
              <a:buNone/>
              <a:defRPr sz="2900"/>
            </a:lvl1pPr>
            <a:lvl2pPr marL="421081" indent="0">
              <a:buNone/>
              <a:defRPr sz="2600"/>
            </a:lvl2pPr>
            <a:lvl3pPr marL="842162" indent="0">
              <a:buNone/>
              <a:defRPr sz="2200"/>
            </a:lvl3pPr>
            <a:lvl4pPr marL="1263244" indent="0">
              <a:buNone/>
              <a:defRPr sz="1800"/>
            </a:lvl4pPr>
            <a:lvl5pPr marL="1684325" indent="0">
              <a:buNone/>
              <a:defRPr sz="1800"/>
            </a:lvl5pPr>
            <a:lvl6pPr marL="2105406" indent="0">
              <a:buNone/>
              <a:defRPr sz="1800"/>
            </a:lvl6pPr>
            <a:lvl7pPr marL="2526487" indent="0">
              <a:buNone/>
              <a:defRPr sz="1800"/>
            </a:lvl7pPr>
            <a:lvl8pPr marL="2947568" indent="0">
              <a:buNone/>
              <a:defRPr sz="1800"/>
            </a:lvl8pPr>
            <a:lvl9pPr marL="3368650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3" y="4025057"/>
            <a:ext cx="5486977" cy="603871"/>
          </a:xfrm>
        </p:spPr>
        <p:txBody>
          <a:bodyPr/>
          <a:lstStyle>
            <a:lvl1pPr marL="0" indent="0">
              <a:buNone/>
              <a:defRPr sz="1300"/>
            </a:lvl1pPr>
            <a:lvl2pPr marL="421081" indent="0">
              <a:buNone/>
              <a:defRPr sz="1100"/>
            </a:lvl2pPr>
            <a:lvl3pPr marL="842162" indent="0">
              <a:buNone/>
              <a:defRPr sz="900"/>
            </a:lvl3pPr>
            <a:lvl4pPr marL="1263244" indent="0">
              <a:buNone/>
              <a:defRPr sz="800"/>
            </a:lvl4pPr>
            <a:lvl5pPr marL="1684325" indent="0">
              <a:buNone/>
              <a:defRPr sz="800"/>
            </a:lvl5pPr>
            <a:lvl6pPr marL="2105406" indent="0">
              <a:buNone/>
              <a:defRPr sz="800"/>
            </a:lvl6pPr>
            <a:lvl7pPr marL="2526487" indent="0">
              <a:buNone/>
              <a:defRPr sz="800"/>
            </a:lvl7pPr>
            <a:lvl8pPr marL="2947568" indent="0">
              <a:buNone/>
              <a:defRPr sz="800"/>
            </a:lvl8pPr>
            <a:lvl9pPr marL="33686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96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5189265"/>
            <a:chOff x="0" y="0"/>
            <a:chExt cx="5760" cy="4358"/>
          </a:xfrm>
        </p:grpSpPr>
        <p:sp>
          <p:nvSpPr>
            <p:cNvPr id="32665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5" name="Freeform 9"/>
            <p:cNvSpPr>
              <a:spLocks/>
            </p:cNvSpPr>
            <p:nvPr/>
          </p:nvSpPr>
          <p:spPr bwMode="invGray">
            <a:xfrm>
              <a:off x="0" y="2169"/>
              <a:ext cx="5760" cy="1924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513" y="457646"/>
            <a:ext cx="777297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66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512" y="4685854"/>
            <a:ext cx="1905000" cy="34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266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90" y="4685854"/>
            <a:ext cx="2895023" cy="34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2667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89" y="4685854"/>
            <a:ext cx="1905000" cy="34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  <p:sp>
        <p:nvSpPr>
          <p:cNvPr id="51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513" y="1485678"/>
            <a:ext cx="7772977" cy="308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7" grpId="0" build="p"/>
    </p:bldLst>
  </p:timing>
  <p:txStyles>
    <p:titleStyle>
      <a:lvl1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21081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842162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263244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684325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3591" indent="-343591" algn="l" defTabSz="913805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40" indent="-285108" algn="l" defTabSz="913805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352" indent="-229548" algn="l" defTabSz="913805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524" indent="-228086" algn="l" defTabSz="913805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58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78239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9320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20401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741482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1081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2162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244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4325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5406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487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47568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68650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/>
          <p:cNvSpPr>
            <a:spLocks noChangeArrowheads="1"/>
          </p:cNvSpPr>
          <p:nvPr/>
        </p:nvSpPr>
        <p:spPr bwMode="blackWhite">
          <a:xfrm>
            <a:off x="1600200" y="-1657350"/>
            <a:ext cx="9144000" cy="680085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0" y="0"/>
            <a:ext cx="381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381000" cy="1714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lang="en-US" altLang="en-US" sz="300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57200"/>
            <a:ext cx="7543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14500"/>
            <a:ext cx="7543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 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3"/>
            <a:endParaRPr lang="en-US" altLang="en-US" smtClean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4572000"/>
            <a:ext cx="2286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400"/>
            </a:lvl1pPr>
          </a:lstStyle>
          <a:p>
            <a:fld id="{16DB1785-84BD-4333-BE80-5CCF8BDE7038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4572000"/>
            <a:ext cx="4343400" cy="40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9524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4800600"/>
            <a:ext cx="2286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400"/>
            </a:lvl1pPr>
          </a:lstStyle>
          <a:p>
            <a:fld id="{CE5C77AF-469A-4D4F-ACC9-065B79AFA791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/>
      <p:bldP spid="95238" grpId="0" build="p"/>
    </p:bld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971550"/>
            <a:ext cx="7772977" cy="857250"/>
          </a:xfrm>
        </p:spPr>
        <p:txBody>
          <a:bodyPr/>
          <a:lstStyle/>
          <a:p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Lembaga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Mikro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>Usaha Kecil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Menengah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6701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27024803"/>
              </p:ext>
            </p:extLst>
          </p:nvPr>
        </p:nvGraphicFramePr>
        <p:xfrm>
          <a:off x="609600" y="209550"/>
          <a:ext cx="7620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Diagram group"/>
          <p:cNvGrpSpPr/>
          <p:nvPr/>
        </p:nvGrpSpPr>
        <p:grpSpPr>
          <a:xfrm>
            <a:off x="6001532" y="-22514"/>
            <a:ext cx="2673782" cy="3738850"/>
            <a:chOff x="0" y="0"/>
            <a:chExt cx="3048000" cy="4648200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3048000" cy="4648200"/>
              <a:chOff x="0" y="0"/>
              <a:chExt cx="3048000" cy="46482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0" y="0"/>
                <a:ext cx="3048000" cy="4648200"/>
              </a:xfrm>
              <a:prstGeom prst="roundRect">
                <a:avLst/>
              </a:prstGeom>
              <a:solidFill>
                <a:srgbClr val="00B050"/>
              </a:solidFill>
              <a:sp3d extrusionH="152250" prstMaterial="matte">
                <a:bevelT w="165100" prst="coolSlan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Rounded Rectangle 4"/>
              <p:cNvSpPr/>
              <p:nvPr/>
            </p:nvSpPr>
            <p:spPr>
              <a:xfrm>
                <a:off x="148791" y="148791"/>
                <a:ext cx="2750418" cy="435061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1920" tIns="60960" rIns="121920" bIns="60960" numCol="1" spcCol="1270" anchor="ctr" anchorCtr="0">
                <a:noAutofit/>
                <a:sp3d extrusionH="28000" prstMaterial="matte"/>
              </a:bodyPr>
              <a:lstStyle/>
              <a:p>
                <a:pPr lvl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200" dirty="0" err="1" smtClean="0">
                    <a:solidFill>
                      <a:schemeClr val="tx1"/>
                    </a:solidFill>
                  </a:rPr>
                  <a:t>Sustanabel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</a:rPr>
                  <a:t>harus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</a:rPr>
                  <a:t>terbangun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</a:rPr>
                  <a:t>secara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</a:rPr>
                  <a:t>sosial</a:t>
                </a:r>
                <a:endParaRPr lang="en-US" sz="3200" kern="12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7546">
            <a:off x="4197953" y="2114551"/>
            <a:ext cx="1019777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7817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338" y="-15586"/>
            <a:ext cx="4114800" cy="682336"/>
          </a:xfrm>
        </p:spPr>
        <p:txBody>
          <a:bodyPr/>
          <a:lstStyle/>
          <a:p>
            <a:pPr algn="l"/>
            <a:r>
              <a:rPr lang="en-US" sz="2800" i="1" dirty="0" smtClean="0">
                <a:latin typeface="Cambria" pitchFamily="18" charset="0"/>
              </a:rPr>
              <a:t>Agar LKM </a:t>
            </a:r>
            <a:r>
              <a:rPr lang="en-US" sz="2800" i="1" dirty="0" err="1" smtClean="0">
                <a:latin typeface="Cambria" pitchFamily="18" charset="0"/>
              </a:rPr>
              <a:t>sustanabel</a:t>
            </a:r>
            <a:r>
              <a:rPr lang="en-US" sz="2800" i="1" dirty="0" smtClean="0">
                <a:latin typeface="Cambria" pitchFamily="18" charset="0"/>
              </a:rPr>
              <a:t>……</a:t>
            </a:r>
            <a:endParaRPr lang="en-US" sz="2800" i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047750"/>
            <a:ext cx="306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" pitchFamily="18" charset="0"/>
              </a:rPr>
              <a:t>Pengaturan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lingkungan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sosial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ekonominya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harus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dibuat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untuk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memenuhi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kebutuhan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tertentu</a:t>
            </a:r>
            <a:endParaRPr lang="en-US" i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3118" y="2800350"/>
            <a:ext cx="3063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" pitchFamily="18" charset="0"/>
              </a:rPr>
              <a:t>Sustanabilitas</a:t>
            </a:r>
            <a:r>
              <a:rPr lang="en-US" i="1" dirty="0" smtClean="0">
                <a:latin typeface="Cambria" pitchFamily="18" charset="0"/>
              </a:rPr>
              <a:t>  </a:t>
            </a:r>
            <a:r>
              <a:rPr lang="en-US" i="1" dirty="0" err="1" smtClean="0">
                <a:latin typeface="Cambria" pitchFamily="18" charset="0"/>
              </a:rPr>
              <a:t>suatu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organisasi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dipengaruhi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oleh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lingkungan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institusionalnya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baik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institusi</a:t>
            </a:r>
            <a:r>
              <a:rPr lang="en-US" i="1" dirty="0" smtClean="0">
                <a:latin typeface="Cambria" pitchFamily="18" charset="0"/>
              </a:rPr>
              <a:t> formal </a:t>
            </a:r>
            <a:r>
              <a:rPr lang="en-US" i="1" dirty="0" err="1" smtClean="0">
                <a:latin typeface="Cambria" pitchFamily="18" charset="0"/>
              </a:rPr>
              <a:t>maupun</a:t>
            </a:r>
            <a:r>
              <a:rPr lang="en-US" i="1" dirty="0" smtClean="0">
                <a:latin typeface="Cambria" pitchFamily="18" charset="0"/>
              </a:rPr>
              <a:t> non-formal</a:t>
            </a:r>
            <a:endParaRPr lang="en-US" i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7820" y="36202"/>
            <a:ext cx="3063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" pitchFamily="18" charset="0"/>
              </a:rPr>
              <a:t>Peluang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hidup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suatu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organisasi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secara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signifikan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akan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semakin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baik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dengan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jika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tindakan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organisasi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itu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sejalan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dengan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norma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harapan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sosial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lingkungan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institusionalnya</a:t>
            </a:r>
            <a:endParaRPr lang="en-US" i="1" dirty="0">
              <a:latin typeface="Cambria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71569" y="2077657"/>
            <a:ext cx="480148" cy="2880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86400" y="2461775"/>
            <a:ext cx="3063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" pitchFamily="18" charset="0"/>
              </a:rPr>
              <a:t>Organisasi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ini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menunjukkan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kepatuhan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terhadap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ketentuan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institusional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mengenai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tindakan</a:t>
            </a:r>
            <a:r>
              <a:rPr lang="en-US" i="1" dirty="0" smtClean="0">
                <a:latin typeface="Cambria" pitchFamily="18" charset="0"/>
              </a:rPr>
              <a:t> yang </a:t>
            </a:r>
            <a:r>
              <a:rPr lang="en-US" i="1" dirty="0" err="1" smtClean="0">
                <a:latin typeface="Cambria" pitchFamily="18" charset="0"/>
              </a:rPr>
              <a:t>benar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memperoleh</a:t>
            </a:r>
            <a:r>
              <a:rPr lang="en-US" i="1" dirty="0" smtClean="0">
                <a:latin typeface="Cambria" pitchFamily="18" charset="0"/>
              </a:rPr>
              <a:t>  </a:t>
            </a:r>
            <a:r>
              <a:rPr lang="en-US" i="1" dirty="0" err="1" smtClean="0">
                <a:latin typeface="Cambria" pitchFamily="18" charset="0"/>
              </a:rPr>
              <a:t>berbagai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imbalan</a:t>
            </a:r>
            <a:r>
              <a:rPr lang="en-US" i="1" dirty="0" smtClean="0">
                <a:latin typeface="Cambria" pitchFamily="18" charset="0"/>
              </a:rPr>
              <a:t> yang </a:t>
            </a:r>
            <a:r>
              <a:rPr lang="en-US" i="1" dirty="0" err="1" smtClean="0">
                <a:latin typeface="Cambria" pitchFamily="18" charset="0"/>
              </a:rPr>
              <a:t>diperkirakan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membantu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meningkatkan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kemungkinan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organisasi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bertahan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hidup</a:t>
            </a:r>
            <a:endParaRPr lang="en-US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19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110" y="12123"/>
            <a:ext cx="5181890" cy="857250"/>
          </a:xfrm>
        </p:spPr>
        <p:txBody>
          <a:bodyPr/>
          <a:lstStyle/>
          <a:p>
            <a:pPr algn="r"/>
            <a:r>
              <a:rPr lang="en-US" sz="4000" dirty="0" err="1" smtClean="0"/>
              <a:t>Industri</a:t>
            </a:r>
            <a:r>
              <a:rPr lang="en-US" sz="4000" dirty="0" smtClean="0"/>
              <a:t> </a:t>
            </a:r>
            <a:r>
              <a:rPr lang="en-US" sz="4000" dirty="0" err="1" smtClean="0"/>
              <a:t>Skala</a:t>
            </a:r>
            <a:r>
              <a:rPr lang="en-US" sz="4000" dirty="0" smtClean="0"/>
              <a:t> Kecil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428750"/>
            <a:ext cx="4877087" cy="276247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ambria" pitchFamily="18" charset="0"/>
              </a:rPr>
              <a:t>Industri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skala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kecil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adalah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perusahaan</a:t>
            </a:r>
            <a:r>
              <a:rPr lang="en-US" sz="2800" dirty="0" smtClean="0">
                <a:latin typeface="Cambria" pitchFamily="18" charset="0"/>
              </a:rPr>
              <a:t> yang </a:t>
            </a:r>
            <a:r>
              <a:rPr lang="en-US" sz="2800" dirty="0" err="1" smtClean="0">
                <a:latin typeface="Cambria" pitchFamily="18" charset="0"/>
              </a:rPr>
              <a:t>memperkerjakan</a:t>
            </a:r>
            <a:r>
              <a:rPr lang="en-US" sz="2800" dirty="0" smtClean="0">
                <a:latin typeface="Cambria" pitchFamily="18" charset="0"/>
              </a:rPr>
              <a:t> 5-9 orang </a:t>
            </a:r>
            <a:r>
              <a:rPr lang="en-US" sz="2800" dirty="0" err="1" smtClean="0">
                <a:latin typeface="Cambria" pitchFamily="18" charset="0"/>
              </a:rPr>
              <a:t>pekerja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7447" y="4400550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</a:rPr>
              <a:t>(BPS,1996)</a:t>
            </a:r>
            <a:endParaRPr lang="en-US" sz="2000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78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1732"/>
            <a:ext cx="5486690" cy="741218"/>
          </a:xfrm>
        </p:spPr>
        <p:txBody>
          <a:bodyPr/>
          <a:lstStyle/>
          <a:p>
            <a:pPr algn="r"/>
            <a:r>
              <a:rPr lang="en-US" sz="3200" dirty="0" err="1" smtClean="0"/>
              <a:t>Industri</a:t>
            </a:r>
            <a:r>
              <a:rPr lang="en-US" sz="3200" dirty="0" smtClean="0"/>
              <a:t> </a:t>
            </a:r>
            <a:r>
              <a:rPr lang="en-US" sz="3200" dirty="0" err="1" smtClean="0"/>
              <a:t>Mikro</a:t>
            </a:r>
            <a:r>
              <a:rPr lang="en-US" sz="3200" dirty="0" smtClean="0"/>
              <a:t> (</a:t>
            </a:r>
            <a:r>
              <a:rPr lang="en-US" sz="3200" dirty="0" err="1" smtClean="0"/>
              <a:t>Rumah</a:t>
            </a:r>
            <a:r>
              <a:rPr lang="en-US" sz="3200" dirty="0" smtClean="0"/>
              <a:t> </a:t>
            </a:r>
            <a:r>
              <a:rPr lang="en-US" sz="3200" dirty="0" err="1" smtClean="0"/>
              <a:t>Tangga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14282"/>
            <a:ext cx="6271934" cy="308632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ambria" pitchFamily="18" charset="0"/>
              </a:rPr>
              <a:t>Industri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mikro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atau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rumah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tangga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mempekerjakan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kurang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dari</a:t>
            </a:r>
            <a:r>
              <a:rPr lang="en-US" sz="2800" dirty="0" smtClean="0">
                <a:latin typeface="Cambria" pitchFamily="18" charset="0"/>
              </a:rPr>
              <a:t> 5 orang </a:t>
            </a:r>
            <a:r>
              <a:rPr lang="en-US" sz="2800" dirty="0" err="1" smtClean="0">
                <a:latin typeface="Cambria" pitchFamily="18" charset="0"/>
              </a:rPr>
              <a:t>pekerja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termasuk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pekerja</a:t>
            </a:r>
            <a:r>
              <a:rPr lang="en-US" sz="2800" dirty="0" smtClean="0">
                <a:latin typeface="Cambria" pitchFamily="18" charset="0"/>
              </a:rPr>
              <a:t> yang </a:t>
            </a:r>
            <a:r>
              <a:rPr lang="en-US" sz="2800" dirty="0" err="1" smtClean="0">
                <a:latin typeface="Cambria" pitchFamily="18" charset="0"/>
              </a:rPr>
              <a:t>merupakan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anggota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keluarga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tidak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menerima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upah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7447" y="4400550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</a:rPr>
              <a:t>(BPS,1996)</a:t>
            </a:r>
            <a:endParaRPr lang="en-US" sz="2000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560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57200" y="2000250"/>
            <a:ext cx="28956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Industri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Kecil </a:t>
            </a:r>
          </a:p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dan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</a:p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Industri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Rumah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Tangga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5314278" y="1885950"/>
            <a:ext cx="35052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C00000"/>
              </a:solidFill>
              <a:latin typeface="Cambria" pitchFamily="18" charset="0"/>
            </a:endParaRPr>
          </a:p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LKM </a:t>
            </a: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sebagai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sumber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modal </a:t>
            </a:r>
          </a:p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terutama</a:t>
            </a:r>
            <a:r>
              <a:rPr lang="en-US" sz="2000" dirty="0" smtClean="0">
                <a:solidFill>
                  <a:srgbClr val="C00000"/>
                </a:solidFill>
                <a:latin typeface="Cambria" pitchFamily="18" charset="0"/>
              </a:rPr>
              <a:t> modal </a:t>
            </a:r>
            <a:r>
              <a:rPr lang="en-US" sz="2000" dirty="0" err="1" smtClean="0">
                <a:solidFill>
                  <a:srgbClr val="C00000"/>
                </a:solidFill>
                <a:latin typeface="Cambria" pitchFamily="18" charset="0"/>
              </a:rPr>
              <a:t>operasional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mbr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364026"/>
            <a:ext cx="646904" cy="49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34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4419887" cy="857250"/>
          </a:xfrm>
        </p:spPr>
        <p:txBody>
          <a:bodyPr/>
          <a:lstStyle/>
          <a:p>
            <a:r>
              <a:rPr lang="en-US" sz="2800" i="1" dirty="0" err="1" smtClean="0">
                <a:latin typeface="Cambria" pitchFamily="18" charset="0"/>
              </a:rPr>
              <a:t>Arti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Penting</a:t>
            </a:r>
            <a:r>
              <a:rPr lang="en-US" sz="2800" i="1" dirty="0" smtClean="0">
                <a:latin typeface="Cambria" pitchFamily="18" charset="0"/>
              </a:rPr>
              <a:t> UMKM…….</a:t>
            </a:r>
            <a:endParaRPr lang="en-US" sz="2800" i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33550"/>
            <a:ext cx="4343687" cy="200047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ambria" pitchFamily="18" charset="0"/>
              </a:rPr>
              <a:t>Usaha </a:t>
            </a:r>
            <a:r>
              <a:rPr lang="en-US" sz="2400" dirty="0" err="1" smtClean="0">
                <a:latin typeface="Cambria" pitchFamily="18" charset="0"/>
              </a:rPr>
              <a:t>skala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mikro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kecil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berperan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sebagai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sumber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utama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lapangan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kerja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pendapatan</a:t>
            </a:r>
            <a:r>
              <a:rPr lang="en-US" sz="2400" dirty="0" smtClean="0">
                <a:latin typeface="Cambria" pitchFamily="18" charset="0"/>
              </a:rPr>
              <a:t> di </a:t>
            </a:r>
            <a:r>
              <a:rPr lang="en-US" sz="2400" dirty="0" err="1" smtClean="0">
                <a:latin typeface="Cambria" pitchFamily="18" charset="0"/>
              </a:rPr>
              <a:t>negara-negara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berkembang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1733550"/>
            <a:ext cx="32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UMKM </a:t>
            </a:r>
            <a:r>
              <a:rPr lang="en-US" sz="2400" dirty="0" err="1" smtClean="0">
                <a:latin typeface="Cambria" pitchFamily="18" charset="0"/>
              </a:rPr>
              <a:t>tidak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begitu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penting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kaitannya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nilai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tambah</a:t>
            </a:r>
            <a:r>
              <a:rPr lang="en-US" sz="2400" dirty="0" smtClean="0">
                <a:latin typeface="Cambria" pitchFamily="18" charset="0"/>
              </a:rPr>
              <a:t> total </a:t>
            </a:r>
            <a:r>
              <a:rPr lang="en-US" sz="2400" dirty="0" err="1" smtClean="0">
                <a:latin typeface="Cambria" pitchFamily="18" charset="0"/>
              </a:rPr>
              <a:t>tetapi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sangat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penting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untuk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peningkatan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lapangan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kerja</a:t>
            </a: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67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4419887" cy="857250"/>
          </a:xfrm>
        </p:spPr>
        <p:txBody>
          <a:bodyPr/>
          <a:lstStyle/>
          <a:p>
            <a:r>
              <a:rPr lang="en-US" sz="2800" i="1" dirty="0" err="1" smtClean="0">
                <a:latin typeface="Cambria" pitchFamily="18" charset="0"/>
              </a:rPr>
              <a:t>Arti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Penting</a:t>
            </a:r>
            <a:r>
              <a:rPr lang="en-US" sz="2800" i="1" dirty="0" smtClean="0">
                <a:latin typeface="Cambria" pitchFamily="18" charset="0"/>
              </a:rPr>
              <a:t> UMKM…….</a:t>
            </a:r>
            <a:endParaRPr lang="en-US" sz="2800" i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71550"/>
            <a:ext cx="54864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err="1" smtClean="0">
                <a:latin typeface="Cambria" pitchFamily="18" charset="0"/>
              </a:rPr>
              <a:t>Keberadaan</a:t>
            </a:r>
            <a:r>
              <a:rPr lang="en-US" sz="2400" i="1" dirty="0" smtClean="0">
                <a:latin typeface="Cambria" pitchFamily="18" charset="0"/>
              </a:rPr>
              <a:t> UMKM </a:t>
            </a:r>
            <a:r>
              <a:rPr lang="en-US" sz="2400" i="1" dirty="0" err="1" smtClean="0">
                <a:latin typeface="Cambria" pitchFamily="18" charset="0"/>
              </a:rPr>
              <a:t>didasarkan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pada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alasan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sosial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ekonomi</a:t>
            </a:r>
            <a:r>
              <a:rPr lang="en-US" sz="2400" i="1" dirty="0" smtClean="0">
                <a:latin typeface="Cambria" pitchFamily="18" charset="0"/>
              </a:rPr>
              <a:t> yang </a:t>
            </a:r>
            <a:r>
              <a:rPr lang="en-US" sz="2400" i="1" dirty="0" err="1" smtClean="0">
                <a:latin typeface="Cambria" pitchFamily="18" charset="0"/>
              </a:rPr>
              <a:t>meliputi</a:t>
            </a:r>
            <a:r>
              <a:rPr lang="en-US" sz="2400" i="1" dirty="0" smtClean="0">
                <a:latin typeface="Cambria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1885950"/>
            <a:ext cx="55625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2000" dirty="0" err="1" smtClean="0">
                <a:latin typeface="Cambria" pitchFamily="18" charset="0"/>
              </a:rPr>
              <a:t>Perlunya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mengembangkan</a:t>
            </a:r>
            <a:r>
              <a:rPr lang="en-US" sz="2000" dirty="0">
                <a:latin typeface="Cambria" pitchFamily="18" charset="0"/>
              </a:rPr>
              <a:t> basis yang </a:t>
            </a:r>
            <a:r>
              <a:rPr lang="en-US" sz="2000" dirty="0" err="1">
                <a:latin typeface="Cambria" pitchFamily="18" charset="0"/>
              </a:rPr>
              <a:t>luas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wirausahawan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kecil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tapi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dinamis</a:t>
            </a:r>
            <a:endParaRPr lang="en-US" sz="2000" dirty="0" smtClean="0">
              <a:latin typeface="Cambria" pitchFamily="18" charset="0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2000" dirty="0" err="1" smtClean="0">
                <a:latin typeface="Cambria" pitchFamily="18" charset="0"/>
              </a:rPr>
              <a:t>Perlu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mengembangkan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perusahaan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kecil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tapi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lentur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merespon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perubahan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ekonomi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perkembangan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teknologi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cepat</a:t>
            </a:r>
            <a:endParaRPr lang="en-US" sz="2000" dirty="0" smtClean="0">
              <a:latin typeface="Cambria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latin typeface="Cambria" pitchFamily="18" charset="0"/>
              </a:rPr>
              <a:t>Perlu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distribusi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kegiatan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ekonomi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secara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geografis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mengurangi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konsentrasi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industri</a:t>
            </a:r>
            <a:r>
              <a:rPr lang="en-US" sz="2000" dirty="0" smtClean="0">
                <a:latin typeface="Cambria" pitchFamily="18" charset="0"/>
              </a:rPr>
              <a:t> di </a:t>
            </a:r>
            <a:r>
              <a:rPr lang="en-US" sz="2000" dirty="0" err="1" smtClean="0">
                <a:latin typeface="Cambria" pitchFamily="18" charset="0"/>
              </a:rPr>
              <a:t>perkotaan</a:t>
            </a:r>
            <a:endParaRPr lang="en-US" sz="2000" dirty="0">
              <a:latin typeface="Cambria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9788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0" y="1229439"/>
            <a:ext cx="38861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Usaha </a:t>
            </a:r>
            <a:r>
              <a:rPr lang="en-US" sz="2400" dirty="0" err="1" smtClean="0">
                <a:latin typeface="Cambria" pitchFamily="18" charset="0"/>
              </a:rPr>
              <a:t>kecil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berfungsi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sebagai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tempat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persemaian</a:t>
            </a:r>
            <a:r>
              <a:rPr lang="en-US" sz="2400" dirty="0" smtClean="0">
                <a:latin typeface="Cambria" pitchFamily="18" charset="0"/>
              </a:rPr>
              <a:t> (seedbed) </a:t>
            </a:r>
            <a:r>
              <a:rPr lang="en-US" sz="2400" dirty="0" err="1" smtClean="0">
                <a:latin typeface="Cambria" pitchFamily="18" charset="0"/>
              </a:rPr>
              <a:t>industrialisasi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melalui</a:t>
            </a:r>
            <a:r>
              <a:rPr lang="en-US" sz="2400" dirty="0" smtClean="0">
                <a:latin typeface="Cambria" pitchFamily="18" charset="0"/>
              </a:rPr>
              <a:t> 2 </a:t>
            </a:r>
            <a:r>
              <a:rPr lang="en-US" sz="2400" dirty="0" err="1" smtClean="0">
                <a:latin typeface="Cambria" pitchFamily="18" charset="0"/>
              </a:rPr>
              <a:t>mekanisme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yaitu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peningkatan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usaha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kecil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tabungan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wirausahawan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mikro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137106"/>
            <a:ext cx="297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Usaha-</a:t>
            </a:r>
            <a:r>
              <a:rPr lang="en-US" sz="2000" i="1" dirty="0" err="1" smtClean="0">
                <a:latin typeface="Cambria" pitchFamily="18" charset="0"/>
              </a:rPr>
              <a:t>usaha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kecil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dapat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tumbuh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menjadi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besar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dan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pemilik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usaha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kecil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dapat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mengumpulkan</a:t>
            </a:r>
            <a:r>
              <a:rPr lang="en-US" sz="2000" i="1" dirty="0" smtClean="0">
                <a:latin typeface="Cambria" pitchFamily="18" charset="0"/>
              </a:rPr>
              <a:t> modal yang </a:t>
            </a:r>
            <a:r>
              <a:rPr lang="en-US" sz="2000" i="1" dirty="0" err="1" smtClean="0">
                <a:latin typeface="Cambria" pitchFamily="18" charset="0"/>
              </a:rPr>
              <a:t>bisa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digunakan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wirausahawan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generasi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berikutnya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untuk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memulai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bisnsi</a:t>
            </a:r>
            <a:r>
              <a:rPr lang="en-US" sz="2000" i="1" dirty="0" smtClean="0">
                <a:latin typeface="Cambria" pitchFamily="18" charset="0"/>
              </a:rPr>
              <a:t> yang </a:t>
            </a:r>
            <a:r>
              <a:rPr lang="en-US" sz="2000" i="1" dirty="0" err="1" smtClean="0">
                <a:latin typeface="Cambria" pitchFamily="18" charset="0"/>
              </a:rPr>
              <a:t>lebih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besar</a:t>
            </a:r>
            <a:endParaRPr lang="en-US" sz="2000" i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4590520"/>
            <a:ext cx="2794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1600" dirty="0" smtClean="0">
                <a:solidFill>
                  <a:srgbClr val="FFFFFF"/>
                </a:solidFill>
                <a:latin typeface="Cambria" pitchFamily="18" charset="0"/>
              </a:rPr>
              <a:t>(</a:t>
            </a:r>
            <a:r>
              <a:rPr lang="en-US" sz="1600" dirty="0" err="1" smtClean="0">
                <a:solidFill>
                  <a:srgbClr val="FFFFFF"/>
                </a:solidFill>
                <a:latin typeface="Cambria" pitchFamily="18" charset="0"/>
              </a:rPr>
              <a:t>Grosh</a:t>
            </a:r>
            <a:r>
              <a:rPr lang="en-US" sz="1600" dirty="0" smtClean="0">
                <a:solidFill>
                  <a:srgbClr val="FFFFFF"/>
                </a:solidFill>
                <a:latin typeface="Cambria" pitchFamily="18" charset="0"/>
              </a:rPr>
              <a:t> &amp; )Somoloke,1996</a:t>
            </a:r>
            <a:endParaRPr lang="en-US" sz="1600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6076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82287" cy="857250"/>
          </a:xfrm>
        </p:spPr>
        <p:txBody>
          <a:bodyPr/>
          <a:lstStyle/>
          <a:p>
            <a:pPr algn="r"/>
            <a:r>
              <a:rPr lang="en-US" sz="3200" dirty="0" smtClean="0"/>
              <a:t>Ada 3 </a:t>
            </a:r>
            <a:r>
              <a:rPr lang="en-US" sz="3200" dirty="0" err="1" smtClean="0"/>
              <a:t>Pendekatan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Mengembangkan</a:t>
            </a:r>
            <a:r>
              <a:rPr lang="en-US" sz="3200" dirty="0" smtClean="0"/>
              <a:t> UMKM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0150"/>
            <a:ext cx="3962687" cy="12472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 err="1" smtClean="0">
                <a:latin typeface="Cambria" pitchFamily="18" charset="0"/>
              </a:rPr>
              <a:t>Pendekatan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kebijakan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ditingkat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perusahaan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membentuk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faktor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penunjang</a:t>
            </a:r>
            <a:r>
              <a:rPr lang="en-US" sz="2000" dirty="0" smtClean="0">
                <a:latin typeface="Cambria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1" y="1123950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2. </a:t>
            </a:r>
            <a:r>
              <a:rPr lang="en-US" sz="2000" dirty="0" err="1" smtClean="0">
                <a:latin typeface="Cambria" pitchFamily="18" charset="0"/>
              </a:rPr>
              <a:t>Kebijakan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makro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membentuk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faktor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penunjang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reformasi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keuangan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perbaikan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kebijakan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struktur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tarif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nilai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tukar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mata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uang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asing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2667000" y="2266950"/>
            <a:ext cx="304800" cy="5334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2952750"/>
            <a:ext cx="342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peningkatan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akses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permodalan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pengadaan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pelatihan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bisnis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kewirausahaan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perbaikan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fasilitas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dirty="0" err="1">
                <a:latin typeface="Cambria" pitchFamily="18" charset="0"/>
              </a:rPr>
              <a:t>pengadaan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kawasan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industri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difungsikan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sebagai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inkubator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>
            <a:off x="6629401" y="3134884"/>
            <a:ext cx="304800" cy="5334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3829912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Kredit</a:t>
            </a:r>
            <a:r>
              <a:rPr lang="en-US" dirty="0" smtClean="0"/>
              <a:t> dg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bea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modal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7682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82287" cy="857250"/>
          </a:xfrm>
        </p:spPr>
        <p:txBody>
          <a:bodyPr/>
          <a:lstStyle/>
          <a:p>
            <a:pPr algn="r"/>
            <a:r>
              <a:rPr lang="en-US" sz="3200" dirty="0" smtClean="0"/>
              <a:t>Ada 3 </a:t>
            </a:r>
            <a:r>
              <a:rPr lang="en-US" sz="3200" dirty="0" err="1" smtClean="0"/>
              <a:t>Pendekatan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Mengembangkan</a:t>
            </a:r>
            <a:r>
              <a:rPr lang="en-US" sz="3200" dirty="0" smtClean="0"/>
              <a:t> UMKM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7750"/>
            <a:ext cx="3962687" cy="124723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ambria" pitchFamily="18" charset="0"/>
              </a:rPr>
              <a:t>3. </a:t>
            </a:r>
            <a:r>
              <a:rPr lang="en-US" sz="2000" dirty="0" err="1" smtClean="0">
                <a:latin typeface="Cambria" pitchFamily="18" charset="0"/>
              </a:rPr>
              <a:t>Pendekatan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melalui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kerangka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hukum</a:t>
            </a:r>
            <a:r>
              <a:rPr lang="en-US" sz="2000" dirty="0" smtClean="0">
                <a:latin typeface="Cambria" pitchFamily="18" charset="0"/>
              </a:rPr>
              <a:t>/</a:t>
            </a:r>
            <a:r>
              <a:rPr lang="en-US" sz="2000" dirty="0" err="1" smtClean="0">
                <a:latin typeface="Cambria" pitchFamily="18" charset="0"/>
              </a:rPr>
              <a:t>institusional</a:t>
            </a:r>
            <a:r>
              <a:rPr lang="en-US" sz="2000" dirty="0" smtClean="0">
                <a:latin typeface="Cambria" pitchFamily="18" charset="0"/>
              </a:rPr>
              <a:t>/</a:t>
            </a:r>
            <a:r>
              <a:rPr lang="en-US" sz="2000" dirty="0" err="1" smtClean="0">
                <a:latin typeface="Cambria" pitchFamily="18" charset="0"/>
              </a:rPr>
              <a:t>birokrasi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supaya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tersedia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lingkungan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mendukung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bagi</a:t>
            </a:r>
            <a:r>
              <a:rPr lang="en-US" sz="2000" dirty="0" smtClean="0">
                <a:latin typeface="Cambria" pitchFamily="18" charset="0"/>
              </a:rPr>
              <a:t> UMKM 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Cambria" pitchFamily="18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3352800" y="2419350"/>
            <a:ext cx="304800" cy="5334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83773" y="3105150"/>
            <a:ext cx="464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Perubahan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pada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sistem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kepemilikan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tanah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perbaikan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pada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sistem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perijinan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pengaturan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lembaga-lembaga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keuangan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termasuk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pembuatan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penjaminan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simpanan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dan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pemeriksaan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bak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4632171"/>
            <a:ext cx="2794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1600" dirty="0" smtClean="0">
                <a:solidFill>
                  <a:srgbClr val="FFFFFF"/>
                </a:solidFill>
                <a:latin typeface="Cambria" pitchFamily="18" charset="0"/>
              </a:rPr>
              <a:t>(</a:t>
            </a:r>
            <a:r>
              <a:rPr lang="en-US" sz="1600" dirty="0" err="1" smtClean="0">
                <a:solidFill>
                  <a:srgbClr val="FFFFFF"/>
                </a:solidFill>
                <a:latin typeface="Cambria" pitchFamily="18" charset="0"/>
              </a:rPr>
              <a:t>Grosh</a:t>
            </a:r>
            <a:r>
              <a:rPr lang="en-US" sz="1600" dirty="0" smtClean="0">
                <a:solidFill>
                  <a:srgbClr val="FFFFFF"/>
                </a:solidFill>
                <a:latin typeface="Cambria" pitchFamily="18" charset="0"/>
              </a:rPr>
              <a:t> &amp; )Somoloke,1996</a:t>
            </a:r>
            <a:endParaRPr lang="en-US" sz="1600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755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12222" y="171451"/>
            <a:ext cx="5334287" cy="571946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Lembaga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Mikro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 (LKM)</a:t>
            </a:r>
            <a:endParaRPr lang="en-US" sz="3600" dirty="0">
              <a:solidFill>
                <a:schemeClr val="accent3">
                  <a:lumMod val="60000"/>
                  <a:lumOff val="4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76350"/>
            <a:ext cx="5486687" cy="177187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penyedia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berpendapatan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pedagang</a:t>
            </a:r>
            <a:r>
              <a:rPr lang="en-US" sz="2400" dirty="0" smtClean="0"/>
              <a:t>, </a:t>
            </a:r>
            <a:r>
              <a:rPr lang="en-US" sz="2400" dirty="0" err="1" smtClean="0"/>
              <a:t>pedagang</a:t>
            </a:r>
            <a:r>
              <a:rPr lang="en-US" sz="2400" dirty="0" smtClean="0"/>
              <a:t> kaki lima,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</a:t>
            </a:r>
            <a:r>
              <a:rPr lang="en-US" sz="2400" dirty="0" err="1" smtClean="0"/>
              <a:t>penjual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(</a:t>
            </a:r>
            <a:r>
              <a:rPr lang="en-US" sz="2400" dirty="0" err="1" smtClean="0"/>
              <a:t>penata</a:t>
            </a:r>
            <a:r>
              <a:rPr lang="en-US" sz="2400" dirty="0" smtClean="0"/>
              <a:t> </a:t>
            </a:r>
            <a:r>
              <a:rPr lang="en-US" sz="2400" dirty="0" err="1" smtClean="0"/>
              <a:t>rambut</a:t>
            </a:r>
            <a:r>
              <a:rPr lang="en-US" sz="2400" dirty="0" smtClean="0"/>
              <a:t>, </a:t>
            </a:r>
            <a:r>
              <a:rPr lang="en-US" sz="2400" dirty="0" err="1" smtClean="0"/>
              <a:t>penarik</a:t>
            </a:r>
            <a:r>
              <a:rPr lang="en-US" sz="2400" dirty="0" smtClean="0"/>
              <a:t> </a:t>
            </a:r>
            <a:r>
              <a:rPr lang="en-US" sz="2400" dirty="0" err="1" smtClean="0"/>
              <a:t>becak</a:t>
            </a:r>
            <a:r>
              <a:rPr lang="en-US" sz="2400" dirty="0" smtClean="0"/>
              <a:t>), </a:t>
            </a:r>
            <a:r>
              <a:rPr lang="en-US" sz="2400" dirty="0" err="1" smtClean="0"/>
              <a:t>tukang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produsen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3943350"/>
            <a:ext cx="2723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</a:rPr>
              <a:t>(Ledgerwood,1999)</a:t>
            </a:r>
            <a:endParaRPr lang="en-US" sz="2000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30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3276887" cy="666304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UMKM Indonesia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4038887" cy="146707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ambria" pitchFamily="18" charset="0"/>
              </a:rPr>
              <a:t>UMKM yang </a:t>
            </a:r>
            <a:r>
              <a:rPr lang="en-US" sz="2000" dirty="0" err="1" smtClean="0">
                <a:latin typeface="Cambria" pitchFamily="18" charset="0"/>
              </a:rPr>
              <a:t>secara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geografis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terkluster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telah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menjadi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tempat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persemaian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berkembangnya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industri</a:t>
            </a:r>
            <a:endParaRPr lang="en-US" sz="2000" dirty="0" smtClean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9" t="19745" r="14333" b="23262"/>
          <a:stretch/>
        </p:blipFill>
        <p:spPr bwMode="auto">
          <a:xfrm>
            <a:off x="6587267" y="0"/>
            <a:ext cx="2556733" cy="11213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05400" y="1809750"/>
            <a:ext cx="350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mbria" pitchFamily="18" charset="0"/>
              </a:rPr>
              <a:t>Di </a:t>
            </a:r>
            <a:r>
              <a:rPr lang="en-US" sz="2000" dirty="0" err="1">
                <a:latin typeface="Cambria" pitchFamily="18" charset="0"/>
              </a:rPr>
              <a:t>beberapa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daerah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kebijakan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kluster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telah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menunjukkan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keberhasilan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yaitu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antara</a:t>
            </a:r>
            <a:r>
              <a:rPr lang="en-US" sz="2000" dirty="0">
                <a:latin typeface="Cambria" pitchFamily="18" charset="0"/>
              </a:rPr>
              <a:t> lain </a:t>
            </a:r>
            <a:r>
              <a:rPr lang="en-US" sz="2000" dirty="0" err="1">
                <a:latin typeface="Cambria" pitchFamily="18" charset="0"/>
              </a:rPr>
              <a:t>dalam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berkurangnya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kemiskinan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berkembangnya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industri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32435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 smtClean="0">
                <a:latin typeface="Cambria" pitchFamily="18" charset="0"/>
              </a:rPr>
              <a:t>Pembuatan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kluster</a:t>
            </a:r>
            <a:r>
              <a:rPr lang="en-US" sz="1600" i="1" dirty="0" smtClean="0">
                <a:latin typeface="Cambria" pitchFamily="18" charset="0"/>
              </a:rPr>
              <a:t> yang </a:t>
            </a:r>
            <a:r>
              <a:rPr lang="en-US" sz="1600" i="1" dirty="0" err="1" smtClean="0">
                <a:latin typeface="Cambria" pitchFamily="18" charset="0"/>
              </a:rPr>
              <a:t>telah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berhasil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diantaranya</a:t>
            </a:r>
            <a:endParaRPr lang="en-US" sz="1600" i="1" dirty="0" smtClean="0">
              <a:latin typeface="Cambria" pitchFamily="18" charset="0"/>
            </a:endParaRPr>
          </a:p>
          <a:p>
            <a:pPr algn="ctr"/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kluster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genting</a:t>
            </a:r>
            <a:r>
              <a:rPr lang="en-US" sz="1600" i="1" dirty="0" smtClean="0">
                <a:latin typeface="Cambria" pitchFamily="18" charset="0"/>
              </a:rPr>
              <a:t>, </a:t>
            </a:r>
            <a:r>
              <a:rPr lang="en-US" sz="1600" i="1" dirty="0" err="1" smtClean="0">
                <a:latin typeface="Cambria" pitchFamily="18" charset="0"/>
              </a:rPr>
              <a:t>peleburan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logam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dan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tenun</a:t>
            </a:r>
            <a:r>
              <a:rPr lang="en-US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tekstil</a:t>
            </a:r>
            <a:r>
              <a:rPr lang="en-US" sz="1600" i="1" dirty="0" smtClean="0">
                <a:latin typeface="Cambria" pitchFamily="18" charset="0"/>
              </a:rPr>
              <a:t> di </a:t>
            </a:r>
            <a:r>
              <a:rPr lang="en-US" sz="1600" i="1" dirty="0" err="1" smtClean="0">
                <a:latin typeface="Cambria" pitchFamily="18" charset="0"/>
              </a:rPr>
              <a:t>Jawa</a:t>
            </a:r>
            <a:r>
              <a:rPr lang="en-US" sz="1600" i="1" dirty="0" smtClean="0">
                <a:latin typeface="Cambria" pitchFamily="18" charset="0"/>
              </a:rPr>
              <a:t> Tengah</a:t>
            </a:r>
            <a:endParaRPr lang="en-US" sz="16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799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3276887" cy="666304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UMKM Indonesia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14550"/>
            <a:ext cx="7010400" cy="146707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latin typeface="Cambria" pitchFamily="18" charset="0"/>
              </a:rPr>
              <a:t>Dinilai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dari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kapasitas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masing-masing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usaha</a:t>
            </a:r>
            <a:r>
              <a:rPr lang="en-US" sz="2400" dirty="0" smtClean="0">
                <a:latin typeface="Cambria" pitchFamily="18" charset="0"/>
              </a:rPr>
              <a:t>, UMK </a:t>
            </a:r>
            <a:r>
              <a:rPr lang="en-US" sz="2400" dirty="0" err="1" smtClean="0">
                <a:latin typeface="Cambria" pitchFamily="18" charset="0"/>
              </a:rPr>
              <a:t>perdesaan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memiliki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sedikit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kekuatan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tapi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melalui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jejaring</a:t>
            </a:r>
            <a:r>
              <a:rPr lang="en-US" sz="2400" dirty="0" smtClean="0">
                <a:latin typeface="Cambria" pitchFamily="18" charset="0"/>
              </a:rPr>
              <a:t> (networks) </a:t>
            </a:r>
            <a:r>
              <a:rPr lang="en-US" sz="2400" dirty="0" err="1" smtClean="0">
                <a:latin typeface="Cambria" pitchFamily="18" charset="0"/>
              </a:rPr>
              <a:t>perdagangan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kluster-kluster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berbagai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masalah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pemasaran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teknologi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diselesaikan</a:t>
            </a:r>
            <a:endParaRPr lang="en-US" sz="2400" dirty="0" smtClean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9" t="19745" r="14333" b="23262"/>
          <a:stretch/>
        </p:blipFill>
        <p:spPr bwMode="auto">
          <a:xfrm>
            <a:off x="6587267" y="0"/>
            <a:ext cx="2556733" cy="11213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60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3276887" cy="666304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UMKM Indonesia</a:t>
            </a:r>
            <a:endParaRPr lang="en-US" sz="32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4038887" cy="146707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 smtClean="0">
                <a:latin typeface="Cambria" pitchFamily="18" charset="0"/>
              </a:rPr>
              <a:t>Dengan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bersama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mengurangi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biaya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transaksi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pembelian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faktor-faktor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pemasaran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barang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produksi</a:t>
            </a:r>
            <a:endParaRPr lang="en-US" sz="2000" dirty="0" smtClean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9" t="19745" r="14333" b="23262"/>
          <a:stretch/>
        </p:blipFill>
        <p:spPr bwMode="auto">
          <a:xfrm>
            <a:off x="6587267" y="0"/>
            <a:ext cx="2556733" cy="11213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05400" y="1809750"/>
            <a:ext cx="3505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ambria" pitchFamily="18" charset="0"/>
              </a:rPr>
              <a:t>Pembuatan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kluster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mempermudah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alur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informasi</a:t>
            </a:r>
            <a:r>
              <a:rPr lang="en-US" sz="2000" dirty="0" smtClean="0">
                <a:latin typeface="Cambria" pitchFamily="18" charset="0"/>
              </a:rPr>
              <a:t>, </a:t>
            </a:r>
            <a:r>
              <a:rPr lang="en-US" sz="2000" dirty="0" err="1" smtClean="0">
                <a:latin typeface="Cambria" pitchFamily="18" charset="0"/>
              </a:rPr>
              <a:t>pembagian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pesanan</a:t>
            </a:r>
            <a:r>
              <a:rPr lang="en-US" sz="2000" dirty="0" smtClean="0">
                <a:latin typeface="Cambria" pitchFamily="18" charset="0"/>
              </a:rPr>
              <a:t>, </a:t>
            </a:r>
            <a:r>
              <a:rPr lang="en-US" sz="2000" dirty="0" err="1" smtClean="0">
                <a:latin typeface="Cambria" pitchFamily="18" charset="0"/>
              </a:rPr>
              <a:t>pekerjaan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sub-</a:t>
            </a:r>
            <a:r>
              <a:rPr lang="en-US" sz="2000" dirty="0" err="1" smtClean="0">
                <a:latin typeface="Cambria" pitchFamily="18" charset="0"/>
              </a:rPr>
              <a:t>kontrak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379095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kluster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,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yang </a:t>
            </a:r>
            <a:r>
              <a:rPr lang="en-US" dirty="0" err="1" smtClean="0"/>
              <a:t>mahal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003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76351"/>
            <a:ext cx="6248687" cy="1600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Hambatan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utama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bagi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pertumbuhan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dan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pengembangan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UMKM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karena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lembaga-lembaga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keuangan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formal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atau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komersial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ragu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untuk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mengucurkan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pinjaman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kepada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UMKM</a:t>
            </a:r>
            <a:endParaRPr lang="en-US" sz="24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Down Arrow 3"/>
          <p:cNvSpPr/>
          <p:nvPr/>
        </p:nvSpPr>
        <p:spPr bwMode="auto">
          <a:xfrm>
            <a:off x="5257800" y="2952750"/>
            <a:ext cx="685800" cy="6096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800" y="3790950"/>
            <a:ext cx="56943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36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Cambria" pitchFamily="18" charset="0"/>
              </a:rPr>
              <a:t>Lembaga</a:t>
            </a:r>
            <a:r>
              <a:rPr lang="en-US" sz="36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Cambria" pitchFamily="18" charset="0"/>
              </a:rPr>
              <a:t>Keuangan</a:t>
            </a:r>
            <a:r>
              <a:rPr lang="en-US" sz="36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Cambria" pitchFamily="18" charset="0"/>
              </a:rPr>
              <a:t>Mikro</a:t>
            </a:r>
            <a:endParaRPr lang="en-US" sz="3600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23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514"/>
            <a:ext cx="7772977" cy="857250"/>
          </a:xfrm>
        </p:spPr>
        <p:txBody>
          <a:bodyPr/>
          <a:lstStyle/>
          <a:p>
            <a:pPr algn="l"/>
            <a:r>
              <a:rPr lang="en-US" sz="2800" i="1" dirty="0" smtClean="0">
                <a:latin typeface="Cambria" pitchFamily="18" charset="0"/>
              </a:rPr>
              <a:t>Ada 3 </a:t>
            </a:r>
            <a:r>
              <a:rPr lang="en-US" sz="2800" i="1" dirty="0" err="1" smtClean="0">
                <a:latin typeface="Cambria" pitchFamily="18" charset="0"/>
              </a:rPr>
              <a:t>alasan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lembaga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keuangan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ragu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memberikan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pinjaman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dana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kepada</a:t>
            </a:r>
            <a:r>
              <a:rPr lang="en-US" sz="2800" i="1" dirty="0" smtClean="0">
                <a:latin typeface="Cambria" pitchFamily="18" charset="0"/>
              </a:rPr>
              <a:t> UMKM</a:t>
            </a:r>
            <a:endParaRPr lang="en-US" sz="2800" i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504950"/>
            <a:ext cx="388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1. </a:t>
            </a:r>
            <a:r>
              <a:rPr lang="en-US" sz="2000" b="1" dirty="0" err="1" smtClean="0">
                <a:latin typeface="Cambria" pitchFamily="18" charset="0"/>
              </a:rPr>
              <a:t>Jaminan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diberikan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pengusaha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kecil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tidak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layak</a:t>
            </a:r>
            <a:r>
              <a:rPr lang="en-US" sz="2000" dirty="0" smtClean="0">
                <a:latin typeface="Cambria" pitchFamily="18" charset="0"/>
              </a:rPr>
              <a:t>. Hal </a:t>
            </a:r>
            <a:r>
              <a:rPr lang="en-US" sz="2000" dirty="0" err="1" smtClean="0">
                <a:latin typeface="Cambria" pitchFamily="18" charset="0"/>
              </a:rPr>
              <a:t>ini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terjadi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karena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pengusaha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kecil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seringkali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berisiko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tidak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stabil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sehingga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berakibat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pada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kegagalan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pelunasan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1962150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2. </a:t>
            </a:r>
            <a:r>
              <a:rPr lang="en-US" sz="2000" dirty="0" err="1" smtClean="0">
                <a:latin typeface="Cambria" pitchFamily="18" charset="0"/>
              </a:rPr>
              <a:t>Pengendalian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tingkat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bunga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peminjaman</a:t>
            </a:r>
            <a:endParaRPr lang="en-US" sz="2000" dirty="0" smtClean="0">
              <a:latin typeface="Cambria" pitchFamily="18" charset="0"/>
            </a:endParaRPr>
          </a:p>
          <a:p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740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514"/>
            <a:ext cx="7772977" cy="857250"/>
          </a:xfrm>
        </p:spPr>
        <p:txBody>
          <a:bodyPr/>
          <a:lstStyle/>
          <a:p>
            <a:pPr algn="l"/>
            <a:r>
              <a:rPr lang="en-US" sz="2800" i="1" dirty="0" smtClean="0">
                <a:latin typeface="Cambria" pitchFamily="18" charset="0"/>
              </a:rPr>
              <a:t>Ada 3 </a:t>
            </a:r>
            <a:r>
              <a:rPr lang="en-US" sz="2800" i="1" dirty="0" err="1" smtClean="0">
                <a:latin typeface="Cambria" pitchFamily="18" charset="0"/>
              </a:rPr>
              <a:t>alasan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lembaga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keuangan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ragu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memberikan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pinjaman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dana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i="1" dirty="0" err="1" smtClean="0">
                <a:latin typeface="Cambria" pitchFamily="18" charset="0"/>
              </a:rPr>
              <a:t>kepada</a:t>
            </a:r>
            <a:r>
              <a:rPr lang="en-US" sz="2800" i="1" dirty="0" smtClean="0">
                <a:latin typeface="Cambria" pitchFamily="18" charset="0"/>
              </a:rPr>
              <a:t> UMKM</a:t>
            </a:r>
            <a:endParaRPr lang="en-US" sz="2800" i="1" dirty="0"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110085"/>
            <a:ext cx="381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mbria" pitchFamily="18" charset="0"/>
              </a:rPr>
              <a:t>3. </a:t>
            </a:r>
            <a:r>
              <a:rPr lang="en-US" dirty="0" err="1">
                <a:latin typeface="Cambria" pitchFamily="18" charset="0"/>
              </a:rPr>
              <a:t>Insentif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diterima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oleh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lembaga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keuangan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meminjamkan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kepada</a:t>
            </a:r>
            <a:r>
              <a:rPr lang="en-US" dirty="0">
                <a:latin typeface="Cambria" pitchFamily="18" charset="0"/>
              </a:rPr>
              <a:t> UMKM </a:t>
            </a:r>
            <a:r>
              <a:rPr lang="en-US" dirty="0" err="1">
                <a:latin typeface="Cambria" pitchFamily="18" charset="0"/>
              </a:rPr>
              <a:t>tidak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besar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1833086"/>
            <a:ext cx="327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" pitchFamily="18" charset="0"/>
              </a:rPr>
              <a:t>Informasi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tentang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reputasi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dan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pengalaman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kerja</a:t>
            </a:r>
            <a:r>
              <a:rPr lang="en-US" i="1" dirty="0" smtClean="0">
                <a:latin typeface="Cambria" pitchFamily="18" charset="0"/>
              </a:rPr>
              <a:t> UMKM yang </a:t>
            </a:r>
            <a:r>
              <a:rPr lang="en-US" i="1" dirty="0" err="1" smtClean="0">
                <a:latin typeface="Cambria" pitchFamily="18" charset="0"/>
              </a:rPr>
              <a:t>akan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mengajukan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pinjaman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biasanya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terbatas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sehingga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akan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menambah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biaya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pemrosesan</a:t>
            </a:r>
            <a:r>
              <a:rPr lang="en-US" i="1" dirty="0" smtClean="0">
                <a:latin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</a:rPr>
              <a:t>pinjaman</a:t>
            </a:r>
            <a:endParaRPr lang="en-US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04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7543800" cy="857250"/>
          </a:xfrm>
        </p:spPr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Ada 2 </a:t>
            </a:r>
            <a:r>
              <a:rPr lang="en-US" sz="3200" dirty="0" err="1" smtClean="0">
                <a:latin typeface="Cambria" pitchFamily="18" charset="0"/>
              </a:rPr>
              <a:t>Pendekatan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untuk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membantu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wirausahawan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skala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kecil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berkembang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581150"/>
            <a:ext cx="5715000" cy="17716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mbria" pitchFamily="18" charset="0"/>
              </a:rPr>
              <a:t>Pendekatan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Institusionalis</a:t>
            </a:r>
            <a:endParaRPr lang="en-US" sz="2800" dirty="0" smtClean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mbria" pitchFamily="18" charset="0"/>
              </a:rPr>
              <a:t>Pendekatan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Kesejahteraan</a:t>
            </a:r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007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465"/>
            <a:ext cx="7543800" cy="857250"/>
          </a:xfrm>
        </p:spPr>
        <p:txBody>
          <a:bodyPr/>
          <a:lstStyle/>
          <a:p>
            <a:pPr algn="r"/>
            <a:r>
              <a:rPr lang="en-US" sz="2400" dirty="0" smtClean="0">
                <a:latin typeface="Cambria" pitchFamily="18" charset="0"/>
              </a:rPr>
              <a:t>Ada 2 </a:t>
            </a:r>
            <a:r>
              <a:rPr lang="en-US" sz="2400" dirty="0" err="1" smtClean="0">
                <a:latin typeface="Cambria" pitchFamily="18" charset="0"/>
              </a:rPr>
              <a:t>Pendekatan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untuk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membantu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wirausahawan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skala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kecil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berkembang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819150"/>
            <a:ext cx="4343400" cy="762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ambria" pitchFamily="18" charset="0"/>
              </a:rPr>
              <a:t>Pendekatan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Institusionalis</a:t>
            </a:r>
            <a:endParaRPr lang="en-US" sz="2800" dirty="0" smtClean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135255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mengutamakan</a:t>
            </a:r>
            <a:r>
              <a:rPr lang="en-US" dirty="0" smtClean="0"/>
              <a:t> </a:t>
            </a:r>
            <a:r>
              <a:rPr lang="en-US" dirty="0" err="1" smtClean="0"/>
              <a:t>penciptaan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klien-klien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terlayani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dilayani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formal (bank </a:t>
            </a:r>
            <a:r>
              <a:rPr lang="en-US" dirty="0" err="1" smtClean="0"/>
              <a:t>komersial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620389"/>
            <a:ext cx="32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Tujuan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pendekatan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ini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adalah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untuk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mencapai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kemandirian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finansial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jangkauan</a:t>
            </a:r>
            <a:r>
              <a:rPr lang="en-US" dirty="0" smtClean="0">
                <a:latin typeface="Cambria" pitchFamily="18" charset="0"/>
              </a:rPr>
              <a:t> yang </a:t>
            </a:r>
            <a:r>
              <a:rPr lang="en-US" dirty="0" err="1" smtClean="0">
                <a:latin typeface="Cambria" pitchFamily="18" charset="0"/>
              </a:rPr>
              <a:t>luas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mendalam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pengaruh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klien</a:t>
            </a:r>
            <a:r>
              <a:rPr lang="en-US" dirty="0" smtClean="0">
                <a:latin typeface="Cambria" pitchFamily="18" charset="0"/>
              </a:rPr>
              <a:t> yang </a:t>
            </a:r>
            <a:r>
              <a:rPr lang="en-US" dirty="0" err="1" smtClean="0">
                <a:latin typeface="Cambria" pitchFamily="18" charset="0"/>
              </a:rPr>
              <a:t>positip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0339" y="2481890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Fokus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utama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pendekatan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institusional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adalah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lembaga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keberhasilan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institusional</a:t>
            </a:r>
            <a:r>
              <a:rPr lang="en-US" dirty="0" smtClean="0">
                <a:latin typeface="Cambria" pitchFamily="18" charset="0"/>
              </a:rPr>
              <a:t> yang </a:t>
            </a:r>
            <a:r>
              <a:rPr lang="en-US" dirty="0" err="1" smtClean="0">
                <a:latin typeface="Cambria" pitchFamily="18" charset="0"/>
              </a:rPr>
              <a:t>diukur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dengan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kemajuan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lembaga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dalam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mencapai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kemandirian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finansial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4459425"/>
            <a:ext cx="4512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FF00"/>
                </a:solidFill>
                <a:latin typeface="Cambria" pitchFamily="18" charset="0"/>
              </a:rPr>
              <a:t>Pendekatan</a:t>
            </a:r>
            <a:r>
              <a:rPr lang="en-US" sz="16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1600" dirty="0" err="1" smtClean="0">
                <a:solidFill>
                  <a:srgbClr val="FFFF00"/>
                </a:solidFill>
                <a:latin typeface="Cambria" pitchFamily="18" charset="0"/>
              </a:rPr>
              <a:t>Institusionalis</a:t>
            </a:r>
            <a:r>
              <a:rPr lang="en-US" sz="1600" dirty="0" smtClean="0">
                <a:solidFill>
                  <a:srgbClr val="FFFF00"/>
                </a:solidFill>
                <a:latin typeface="Cambria" pitchFamily="18" charset="0"/>
              </a:rPr>
              <a:t> yang paling </a:t>
            </a:r>
            <a:r>
              <a:rPr lang="en-US" sz="1600" dirty="0" err="1" smtClean="0">
                <a:solidFill>
                  <a:srgbClr val="FFFF00"/>
                </a:solidFill>
                <a:latin typeface="Cambria" pitchFamily="18" charset="0"/>
              </a:rPr>
              <a:t>terkenal</a:t>
            </a:r>
            <a:r>
              <a:rPr lang="en-US" sz="1600" dirty="0" smtClean="0">
                <a:solidFill>
                  <a:srgbClr val="FFFF00"/>
                </a:solidFill>
                <a:latin typeface="Cambria" pitchFamily="18" charset="0"/>
              </a:rPr>
              <a:t>: </a:t>
            </a:r>
          </a:p>
          <a:p>
            <a:r>
              <a:rPr lang="en-US" sz="1600" dirty="0" smtClean="0">
                <a:solidFill>
                  <a:srgbClr val="FFFF00"/>
                </a:solidFill>
                <a:latin typeface="Cambria" pitchFamily="18" charset="0"/>
              </a:rPr>
              <a:t>Bank Rakyat Indonesia (BRI)</a:t>
            </a:r>
            <a:endParaRPr lang="en-US" sz="1600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80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00200" y="2465"/>
            <a:ext cx="7543800" cy="8572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en-US" sz="2400" smtClean="0">
                <a:latin typeface="Cambria" pitchFamily="18" charset="0"/>
              </a:rPr>
              <a:t>Ada 2 Pendekatan untuk membantu wirausahawan skala kecil berkembang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819150"/>
            <a:ext cx="4343400" cy="7620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Char char="•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800" dirty="0" err="1" smtClean="0">
                <a:latin typeface="Cambria" pitchFamily="18" charset="0"/>
              </a:rPr>
              <a:t>Pendekatan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Kesejahteraan</a:t>
            </a:r>
            <a:endParaRPr lang="en-US" sz="2800" dirty="0" smtClean="0">
              <a:latin typeface="Cambria" pitchFamily="18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sz="2800" dirty="0" smtClean="0">
                <a:latin typeface="Cambria" pitchFamily="18" charset="0"/>
              </a:rPr>
              <a:t>(</a:t>
            </a:r>
            <a:r>
              <a:rPr lang="en-US" sz="2800" dirty="0" err="1" smtClean="0">
                <a:latin typeface="Cambria" pitchFamily="18" charset="0"/>
              </a:rPr>
              <a:t>Welfarist</a:t>
            </a:r>
            <a:r>
              <a:rPr lang="en-US" sz="2800" dirty="0" smtClean="0">
                <a:latin typeface="Cambria" pitchFamily="18" charset="0"/>
              </a:rPr>
              <a:t>)</a:t>
            </a:r>
            <a:endParaRPr lang="en-US" sz="28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1809750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683075"/>
      </p:ext>
    </p:extLst>
  </p:cSld>
  <p:clrMapOvr>
    <a:masterClrMapping/>
  </p:clrMapOvr>
  <p:transition>
    <p:push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671215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Kebanyakan</a:t>
            </a:r>
            <a:r>
              <a:rPr lang="en-US" dirty="0" smtClean="0"/>
              <a:t> LKM di Indonesia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institusional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12220" y="2495550"/>
            <a:ext cx="56243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LKM yang </a:t>
            </a:r>
            <a:r>
              <a:rPr lang="en-US" dirty="0" err="1" smtClean="0"/>
              <a:t>bagus</a:t>
            </a:r>
            <a:r>
              <a:rPr lang="en-US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BRI Unit </a:t>
            </a:r>
            <a:r>
              <a:rPr lang="en-US" dirty="0" err="1" smtClean="0"/>
              <a:t>Desa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Bank </a:t>
            </a:r>
            <a:r>
              <a:rPr lang="en-US" dirty="0" err="1" smtClean="0"/>
              <a:t>Perkreditan</a:t>
            </a:r>
            <a:r>
              <a:rPr lang="en-US" dirty="0" smtClean="0"/>
              <a:t> Rakyat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Lembaga</a:t>
            </a:r>
            <a:r>
              <a:rPr lang="en-US" dirty="0" smtClean="0"/>
              <a:t> Non-</a:t>
            </a:r>
            <a:r>
              <a:rPr lang="en-US" dirty="0" err="1" smtClean="0"/>
              <a:t>keuangan</a:t>
            </a:r>
            <a:r>
              <a:rPr lang="en-US" dirty="0" smtClean="0"/>
              <a:t>: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Perkreditan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di Bali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Kecamatan</a:t>
            </a:r>
            <a:r>
              <a:rPr lang="en-US" dirty="0" smtClean="0"/>
              <a:t> di </a:t>
            </a:r>
            <a:r>
              <a:rPr lang="en-US" dirty="0" err="1" smtClean="0"/>
              <a:t>Jawa</a:t>
            </a:r>
            <a:r>
              <a:rPr lang="en-US" dirty="0" smtClean="0"/>
              <a:t> Tengah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di </a:t>
            </a:r>
            <a:r>
              <a:rPr lang="en-US" dirty="0" err="1" smtClean="0"/>
              <a:t>Jawa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Madura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87514"/>
      </p:ext>
    </p:extLst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114" y="57150"/>
            <a:ext cx="6705887" cy="685354"/>
          </a:xfrm>
        </p:spPr>
        <p:txBody>
          <a:bodyPr/>
          <a:lstStyle/>
          <a:p>
            <a:r>
              <a:rPr lang="en-US" sz="3600" dirty="0" err="1" smtClean="0"/>
              <a:t>Tujuan</a:t>
            </a:r>
            <a:r>
              <a:rPr lang="en-US" sz="3600" dirty="0" smtClean="0"/>
              <a:t> </a:t>
            </a:r>
            <a:r>
              <a:rPr lang="en-US" sz="3600" dirty="0" err="1" smtClean="0"/>
              <a:t>Lembaga</a:t>
            </a:r>
            <a:r>
              <a:rPr lang="en-US" sz="3600" dirty="0" smtClean="0"/>
              <a:t> </a:t>
            </a:r>
            <a:r>
              <a:rPr lang="en-US" sz="3600" dirty="0" err="1" smtClean="0"/>
              <a:t>Keuangan</a:t>
            </a:r>
            <a:r>
              <a:rPr lang="en-US" sz="3600" dirty="0" smtClean="0"/>
              <a:t> </a:t>
            </a:r>
            <a:r>
              <a:rPr lang="en-US" sz="3600" dirty="0" err="1" smtClean="0"/>
              <a:t>Mikro</a:t>
            </a:r>
            <a:endParaRPr lang="en-US" sz="3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29686044"/>
              </p:ext>
            </p:extLst>
          </p:nvPr>
        </p:nvGraphicFramePr>
        <p:xfrm>
          <a:off x="457200" y="-36368"/>
          <a:ext cx="73152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0" y="895350"/>
            <a:ext cx="358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7"/>
              </a:buBlip>
            </a:pPr>
            <a:r>
              <a:rPr lang="en-US" sz="2000" dirty="0" err="1" smtClean="0">
                <a:latin typeface="Cambria" pitchFamily="18" charset="0"/>
              </a:rPr>
              <a:t>Menciptakan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lapangan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pekerjaan</a:t>
            </a:r>
            <a:endParaRPr lang="en-US" sz="2000" dirty="0" smtClean="0">
              <a:latin typeface="Cambria" pitchFamily="18" charset="0"/>
            </a:endParaRPr>
          </a:p>
          <a:p>
            <a:pPr marL="285750" indent="-285750">
              <a:buBlip>
                <a:blip r:embed="rId7"/>
              </a:buBlip>
            </a:pPr>
            <a:r>
              <a:rPr lang="en-US" sz="2000" dirty="0" err="1" smtClean="0">
                <a:latin typeface="Cambria" pitchFamily="18" charset="0"/>
              </a:rPr>
              <a:t>Mengurangi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kemiskinan</a:t>
            </a:r>
            <a:endParaRPr lang="en-US" sz="2000" dirty="0" smtClean="0">
              <a:latin typeface="Cambria" pitchFamily="18" charset="0"/>
            </a:endParaRPr>
          </a:p>
          <a:p>
            <a:pPr marL="285750" indent="-285750">
              <a:buBlip>
                <a:blip r:embed="rId7"/>
              </a:buBlip>
            </a:pPr>
            <a:r>
              <a:rPr lang="en-US" sz="2000" dirty="0" err="1" smtClean="0">
                <a:latin typeface="Cambria" pitchFamily="18" charset="0"/>
              </a:rPr>
              <a:t>Diversifikasi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kegiatan</a:t>
            </a:r>
            <a:endParaRPr lang="en-US" sz="2000" dirty="0" smtClean="0">
              <a:latin typeface="Cambria" pitchFamily="18" charset="0"/>
            </a:endParaRPr>
          </a:p>
          <a:p>
            <a:pPr marL="285750" indent="-285750">
              <a:buBlip>
                <a:blip r:embed="rId7"/>
              </a:buBlip>
            </a:pPr>
            <a:r>
              <a:rPr lang="en-US" sz="2000" dirty="0" err="1" smtClean="0">
                <a:latin typeface="Cambria" pitchFamily="18" charset="0"/>
              </a:rPr>
              <a:t>Pemberdayaan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perempuan</a:t>
            </a:r>
            <a:endParaRPr lang="en-US" sz="2000" dirty="0" smtClean="0">
              <a:latin typeface="Cambria" pitchFamily="18" charset="0"/>
            </a:endParaRPr>
          </a:p>
          <a:p>
            <a:pPr marL="285750" indent="-285750">
              <a:buBlip>
                <a:blip r:embed="rId7"/>
              </a:buBlip>
            </a:pPr>
            <a:r>
              <a:rPr lang="en-US" sz="2000" dirty="0" err="1" smtClean="0">
                <a:latin typeface="Cambria" pitchFamily="18" charset="0"/>
              </a:rPr>
              <a:t>Pemberdayaan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kelompok</a:t>
            </a:r>
            <a:endParaRPr lang="en-US" sz="2000" dirty="0" smtClean="0">
              <a:latin typeface="Cambria" pitchFamily="18" charset="0"/>
            </a:endParaRPr>
          </a:p>
          <a:p>
            <a:pPr marL="285750" indent="-285750">
              <a:buBlip>
                <a:blip r:embed="rId7"/>
              </a:buBlip>
            </a:pPr>
            <a:r>
              <a:rPr lang="en-US" sz="2000" dirty="0" err="1" smtClean="0">
                <a:latin typeface="Cambria" pitchFamily="18" charset="0"/>
              </a:rPr>
              <a:t>Pengembangan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usaha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7620" y="4344236"/>
            <a:ext cx="2723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8"/>
              </a:buBlip>
            </a:pP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</a:rPr>
              <a:t>(Ledgerwood,1999)</a:t>
            </a:r>
            <a:endParaRPr lang="en-US" sz="2000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114" y="57150"/>
            <a:ext cx="6705887" cy="685354"/>
          </a:xfrm>
        </p:spPr>
        <p:txBody>
          <a:bodyPr/>
          <a:lstStyle/>
          <a:p>
            <a:r>
              <a:rPr lang="en-US" sz="3600" dirty="0" err="1" smtClean="0"/>
              <a:t>Tujuan</a:t>
            </a:r>
            <a:r>
              <a:rPr lang="en-US" sz="3600" dirty="0" smtClean="0"/>
              <a:t> </a:t>
            </a:r>
            <a:r>
              <a:rPr lang="en-US" sz="3600" dirty="0" err="1" smtClean="0"/>
              <a:t>Lembaga</a:t>
            </a:r>
            <a:r>
              <a:rPr lang="en-US" sz="3600" dirty="0" smtClean="0"/>
              <a:t> </a:t>
            </a:r>
            <a:r>
              <a:rPr lang="en-US" sz="3600" dirty="0" err="1" smtClean="0"/>
              <a:t>Keuangan</a:t>
            </a:r>
            <a:r>
              <a:rPr lang="en-US" sz="3600" dirty="0" smtClean="0"/>
              <a:t> </a:t>
            </a:r>
            <a:r>
              <a:rPr lang="en-US" sz="3600" dirty="0" err="1" smtClean="0"/>
              <a:t>Mikro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85102" y="4542438"/>
            <a:ext cx="4545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</a:rPr>
              <a:t>(Webster, </a:t>
            </a:r>
            <a:r>
              <a:rPr lang="en-US" sz="2000" dirty="0" err="1" smtClean="0">
                <a:solidFill>
                  <a:srgbClr val="FFFFFF"/>
                </a:solidFill>
                <a:latin typeface="Cambria" pitchFamily="18" charset="0"/>
              </a:rPr>
              <a:t>Riopelle</a:t>
            </a:r>
            <a:r>
              <a:rPr lang="en-US" sz="2000" dirty="0">
                <a:solidFill>
                  <a:srgbClr val="FFFFFF"/>
                </a:solidFill>
                <a:latin typeface="Cambria" pitchFamily="18" charset="0"/>
              </a:rPr>
              <a:t> </a:t>
            </a: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</a:rPr>
              <a:t>&amp; Chidzello,1996)</a:t>
            </a:r>
            <a:endParaRPr lang="en-US" sz="2000" dirty="0">
              <a:solidFill>
                <a:srgbClr val="FFFFFF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927916"/>
            <a:ext cx="609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Menciptakan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kesempatan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kerja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pendapatan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melalui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penciptaan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pengembangan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usaha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mikro</a:t>
            </a:r>
            <a:endParaRPr lang="en-US" sz="2400" dirty="0" smtClean="0">
              <a:latin typeface="Cambria" pitchFamily="18" charset="0"/>
            </a:endParaRPr>
          </a:p>
          <a:p>
            <a:pPr marL="285750" indent="-285750">
              <a:buClr>
                <a:schemeClr val="tx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Meningkatkan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produktivitas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pendapatan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kelompok</a:t>
            </a:r>
            <a:r>
              <a:rPr lang="en-US" sz="2400" dirty="0" smtClean="0">
                <a:latin typeface="Cambria" pitchFamily="18" charset="0"/>
              </a:rPr>
              <a:t> yang </a:t>
            </a:r>
            <a:r>
              <a:rPr lang="en-US" sz="2400" dirty="0" err="1" smtClean="0">
                <a:latin typeface="Cambria" pitchFamily="18" charset="0"/>
              </a:rPr>
              <a:t>rentan</a:t>
            </a:r>
            <a:r>
              <a:rPr lang="en-US" sz="2400" dirty="0" smtClean="0">
                <a:latin typeface="Cambria" pitchFamily="18" charset="0"/>
              </a:rPr>
              <a:t> (</a:t>
            </a:r>
            <a:r>
              <a:rPr lang="en-US" sz="2400" dirty="0" err="1" smtClean="0">
                <a:latin typeface="Cambria" pitchFamily="18" charset="0"/>
              </a:rPr>
              <a:t>perempuan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orang </a:t>
            </a:r>
            <a:r>
              <a:rPr lang="en-US" sz="2400" dirty="0" err="1" smtClean="0">
                <a:latin typeface="Cambria" pitchFamily="18" charset="0"/>
              </a:rPr>
              <a:t>miskin</a:t>
            </a:r>
            <a:r>
              <a:rPr lang="en-US" sz="2400" dirty="0" smtClean="0">
                <a:latin typeface="Cambria" pitchFamily="18" charset="0"/>
              </a:rPr>
              <a:t>)</a:t>
            </a:r>
          </a:p>
          <a:p>
            <a:pPr marL="285750" indent="-285750">
              <a:buClr>
                <a:schemeClr val="tx1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2400" dirty="0" err="1" smtClean="0">
                <a:latin typeface="Cambria" pitchFamily="18" charset="0"/>
              </a:rPr>
              <a:t>Diversifikasi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kegiatan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untuk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mengurangi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risiko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gagal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panen</a:t>
            </a:r>
            <a:endParaRPr lang="en-US" sz="2400" dirty="0" smtClean="0">
              <a:latin typeface="Cambria" pitchFamily="18" charset="0"/>
            </a:endParaRPr>
          </a:p>
          <a:p>
            <a:pPr marL="285750" indent="-285750">
              <a:buClr>
                <a:schemeClr val="tx1">
                  <a:lumMod val="50000"/>
                </a:schemeClr>
              </a:buClr>
              <a:buFont typeface="Wingdings" pitchFamily="2" charset="2"/>
              <a:buChar char="v"/>
            </a:pP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74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50"/>
            <a:ext cx="2362200" cy="590104"/>
          </a:xfrm>
        </p:spPr>
        <p:txBody>
          <a:bodyPr/>
          <a:lstStyle/>
          <a:p>
            <a:r>
              <a:rPr lang="en-US" sz="2400" i="1" dirty="0" smtClean="0">
                <a:latin typeface="Minion Pro Med" pitchFamily="18" charset="0"/>
              </a:rPr>
              <a:t>Hal </a:t>
            </a:r>
            <a:r>
              <a:rPr lang="en-US" sz="2400" i="1" dirty="0" err="1" smtClean="0">
                <a:latin typeface="Minion Pro Med" pitchFamily="18" charset="0"/>
              </a:rPr>
              <a:t>Penting</a:t>
            </a:r>
            <a:r>
              <a:rPr lang="en-US" sz="2400" i="1" dirty="0" smtClean="0">
                <a:latin typeface="Minion Pro Med" pitchFamily="18" charset="0"/>
              </a:rPr>
              <a:t>…..</a:t>
            </a:r>
            <a:endParaRPr lang="en-US" sz="2400" i="1" dirty="0">
              <a:latin typeface="Minion Pro M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23950"/>
            <a:ext cx="5867400" cy="304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Pengaruh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positip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LKM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terhadap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kesejahteraan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sosial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ekonomi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orang-orang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miskin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hanya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akan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dapat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dipertahankan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bila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LKM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memiliki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kinerja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keuangan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dan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jangkauan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(outreach) yang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baik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  <a:p>
            <a:pPr marL="0" indent="0" algn="ctr">
              <a:buNone/>
            </a:pP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34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09550"/>
            <a:ext cx="6324600" cy="609600"/>
          </a:xfrm>
        </p:spPr>
        <p:txBody>
          <a:bodyPr/>
          <a:lstStyle/>
          <a:p>
            <a:r>
              <a:rPr lang="en-US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Ada 4 </a:t>
            </a:r>
            <a:r>
              <a:rPr lang="en-US" sz="2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Syarat</a:t>
            </a:r>
            <a:r>
              <a:rPr lang="en-US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2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Utama</a:t>
            </a:r>
            <a:r>
              <a:rPr lang="en-US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agar LKM </a:t>
            </a:r>
            <a:r>
              <a:rPr lang="en-US" sz="2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memiliki</a:t>
            </a:r>
            <a:r>
              <a:rPr lang="en-US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2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Sustanabilitas</a:t>
            </a:r>
            <a:r>
              <a:rPr lang="en-US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yang </a:t>
            </a:r>
            <a:r>
              <a:rPr lang="en-US" sz="2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tinggi</a:t>
            </a:r>
            <a:endParaRPr lang="en-US" sz="2500" dirty="0">
              <a:solidFill>
                <a:schemeClr val="tx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3950"/>
            <a:ext cx="3962687" cy="308632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Cambria" pitchFamily="18" charset="0"/>
              </a:rPr>
              <a:t>LKM </a:t>
            </a:r>
            <a:r>
              <a:rPr lang="en-US" sz="2000" dirty="0" err="1" smtClean="0">
                <a:latin typeface="Cambria" pitchFamily="18" charset="0"/>
              </a:rPr>
              <a:t>harus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mempunyai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suku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bunga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pinjaman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positip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cukup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tinggi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sehingga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mampu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menutup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biaya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keuangan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tidak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bersubsidi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utk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memenuhi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nilai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riil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ekuitasnya</a:t>
            </a:r>
            <a:r>
              <a:rPr lang="en-US" sz="2000" dirty="0" smtClean="0">
                <a:latin typeface="Cambria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>
              <a:latin typeface="Cambr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mbria" pitchFamily="18" charset="0"/>
              </a:rPr>
              <a:t>LKM </a:t>
            </a:r>
            <a:r>
              <a:rPr lang="en-US" sz="2000" dirty="0" err="1">
                <a:latin typeface="Cambria" pitchFamily="18" charset="0"/>
              </a:rPr>
              <a:t>harus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dapat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mencapai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tingkat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pengembalian</a:t>
            </a:r>
            <a:r>
              <a:rPr lang="en-US" sz="2000" dirty="0">
                <a:latin typeface="Cambria" pitchFamily="18" charset="0"/>
              </a:rPr>
              <a:t> yang </a:t>
            </a:r>
            <a:r>
              <a:rPr lang="en-US" sz="2000" dirty="0" err="1">
                <a:latin typeface="Cambria" pitchFamily="18" charset="0"/>
              </a:rPr>
              <a:t>tinggi</a:t>
            </a:r>
            <a:endParaRPr lang="en-US" sz="2000" dirty="0">
              <a:latin typeface="Cambria" pitchFamily="18" charset="0"/>
            </a:endParaRPr>
          </a:p>
          <a:p>
            <a:endParaRPr 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1024379"/>
            <a:ext cx="36575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3. LKM </a:t>
            </a:r>
            <a:r>
              <a:rPr lang="en-US" sz="2000" dirty="0" err="1" smtClean="0">
                <a:latin typeface="Cambria" pitchFamily="18" charset="0"/>
              </a:rPr>
              <a:t>harus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menawarkan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suku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bunga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deposito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cukup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tinggi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menjamin</a:t>
            </a:r>
            <a:r>
              <a:rPr lang="en-US" sz="2000" dirty="0" smtClean="0">
                <a:latin typeface="Cambria" pitchFamily="18" charset="0"/>
              </a:rPr>
              <a:t> agar </a:t>
            </a:r>
            <a:r>
              <a:rPr lang="en-US" sz="2000" dirty="0" err="1" smtClean="0">
                <a:latin typeface="Cambria" pitchFamily="18" charset="0"/>
              </a:rPr>
              <a:t>tabungan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sukarela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meningkat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secara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signifikan</a:t>
            </a:r>
            <a:endParaRPr lang="en-US" sz="2000" dirty="0" smtClean="0">
              <a:latin typeface="Cambria" pitchFamily="18" charset="0"/>
            </a:endParaRPr>
          </a:p>
          <a:p>
            <a:endParaRPr lang="en-US" sz="2000" dirty="0">
              <a:latin typeface="Cambria" pitchFamily="18" charset="0"/>
            </a:endParaRPr>
          </a:p>
          <a:p>
            <a:r>
              <a:rPr lang="en-US" sz="2000" dirty="0" smtClean="0">
                <a:latin typeface="Cambria" pitchFamily="18" charset="0"/>
              </a:rPr>
              <a:t>4. LKM </a:t>
            </a:r>
            <a:r>
              <a:rPr lang="en-US" sz="2000" dirty="0" err="1" smtClean="0">
                <a:latin typeface="Cambria" pitchFamily="18" charset="0"/>
              </a:rPr>
              <a:t>harus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efisien</a:t>
            </a:r>
            <a:r>
              <a:rPr lang="en-US" sz="2000" dirty="0" smtClean="0">
                <a:latin typeface="Cambria" pitchFamily="18" charset="0"/>
              </a:rPr>
              <a:t> (</a:t>
            </a:r>
            <a:r>
              <a:rPr lang="en-US" sz="2000" dirty="0" err="1" smtClean="0">
                <a:latin typeface="Cambria" pitchFamily="18" charset="0"/>
              </a:rPr>
              <a:t>biaya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transaksi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administrasi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rendah</a:t>
            </a:r>
            <a:r>
              <a:rPr lang="en-US" sz="2000" dirty="0" smtClean="0">
                <a:latin typeface="Cambria" pitchFamily="18" charset="0"/>
              </a:rPr>
              <a:t>)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mekanisme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pemberian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kredit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melayani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tabungan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menjaga</a:t>
            </a:r>
            <a:r>
              <a:rPr lang="en-US" sz="2000" dirty="0" smtClean="0">
                <a:latin typeface="Cambria" pitchFamily="18" charset="0"/>
              </a:rPr>
              <a:t> agar </a:t>
            </a:r>
            <a:r>
              <a:rPr lang="en-US" sz="2000" dirty="0" err="1" smtClean="0">
                <a:latin typeface="Cambria" pitchFamily="18" charset="0"/>
              </a:rPr>
              <a:t>suku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bunga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pinjaman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tidak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menjadi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hambatan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6961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514"/>
            <a:ext cx="7772977" cy="857250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Derajat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Sustanabilitas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ada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3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kategori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73590"/>
            <a:ext cx="3657600" cy="705072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en-US" sz="2400" i="1" dirty="0" smtClean="0"/>
              <a:t> </a:t>
            </a:r>
            <a:r>
              <a:rPr lang="en-US" sz="2400" i="1" dirty="0" err="1" smtClean="0"/>
              <a:t>Kategori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Pertama</a:t>
            </a:r>
            <a:r>
              <a:rPr lang="en-US" sz="2400" i="1" dirty="0" smtClean="0"/>
              <a:t>: </a:t>
            </a:r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1041296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" pitchFamily="18" charset="0"/>
              </a:rPr>
              <a:t>LKM yang </a:t>
            </a:r>
            <a:r>
              <a:rPr lang="en-US" sz="2400" i="1" dirty="0" err="1" smtClean="0">
                <a:latin typeface="Cambria" pitchFamily="18" charset="0"/>
              </a:rPr>
              <a:t>pendapatannya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berasal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dari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bunga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dan</a:t>
            </a:r>
            <a:r>
              <a:rPr lang="en-US" sz="2400" i="1" dirty="0" smtClean="0">
                <a:latin typeface="Cambria" pitchFamily="18" charset="0"/>
              </a:rPr>
              <a:t> fee </a:t>
            </a:r>
            <a:r>
              <a:rPr lang="en-US" sz="2400" i="1" dirty="0" err="1" smtClean="0">
                <a:latin typeface="Cambria" pitchFamily="18" charset="0"/>
              </a:rPr>
              <a:t>tidak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dapat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menutup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biaya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operasional</a:t>
            </a:r>
            <a:endParaRPr lang="en-US" sz="2400" i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40995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LKM di </a:t>
            </a:r>
            <a:r>
              <a:rPr lang="en-US" sz="2000" dirty="0" err="1" smtClean="0">
                <a:latin typeface="Cambria" pitchFamily="18" charset="0"/>
              </a:rPr>
              <a:t>kategori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sangat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bergantung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pada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subsidi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pemerintah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atau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pinjaman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dengan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bunga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lunak</a:t>
            </a:r>
            <a:r>
              <a:rPr lang="en-US" sz="2000" dirty="0" smtClean="0">
                <a:latin typeface="Cambria" pitchFamily="18" charset="0"/>
              </a:rPr>
              <a:t>.</a:t>
            </a:r>
          </a:p>
          <a:p>
            <a:r>
              <a:rPr lang="en-US" sz="2000" dirty="0" err="1" smtClean="0">
                <a:latin typeface="Cambria" pitchFamily="18" charset="0"/>
              </a:rPr>
              <a:t>Sebagian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besar</a:t>
            </a:r>
            <a:r>
              <a:rPr lang="en-US" sz="2000" dirty="0" smtClean="0">
                <a:latin typeface="Cambria" pitchFamily="18" charset="0"/>
              </a:rPr>
              <a:t> LKM di </a:t>
            </a:r>
            <a:r>
              <a:rPr lang="en-US" sz="2000" dirty="0" err="1" smtClean="0">
                <a:latin typeface="Cambria" pitchFamily="18" charset="0"/>
              </a:rPr>
              <a:t>dunia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termasuk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kategori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pertama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981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568036"/>
          </a:xfrm>
        </p:spPr>
        <p:txBody>
          <a:bodyPr/>
          <a:lstStyle/>
          <a:p>
            <a:r>
              <a:rPr lang="en-US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Derajat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Sustanabilitas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ada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3 </a:t>
            </a:r>
            <a:r>
              <a:rPr lang="en-US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kategori</a:t>
            </a:r>
            <a:endParaRPr lang="en-US" sz="2400" i="1" dirty="0">
              <a:solidFill>
                <a:schemeClr val="tx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73590"/>
            <a:ext cx="3657600" cy="705072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en-US" sz="2400" i="1" dirty="0" smtClean="0"/>
              <a:t> </a:t>
            </a:r>
            <a:r>
              <a:rPr lang="en-US" sz="2400" i="1" dirty="0" err="1" smtClean="0"/>
              <a:t>Kategori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Kedua</a:t>
            </a:r>
            <a:r>
              <a:rPr lang="en-US" sz="2400" i="1" dirty="0" smtClean="0"/>
              <a:t>: </a:t>
            </a:r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125191" y="895350"/>
            <a:ext cx="434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" pitchFamily="18" charset="0"/>
              </a:rPr>
              <a:t>LKM yang </a:t>
            </a:r>
            <a:r>
              <a:rPr lang="en-US" sz="2400" i="1" dirty="0" err="1" smtClean="0">
                <a:latin typeface="Cambria" pitchFamily="18" charset="0"/>
              </a:rPr>
              <a:t>pendapatannya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dapat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menutupi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biaya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operasional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tetapi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tidak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dapat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menutupi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biaya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komersial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dari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dana</a:t>
            </a:r>
            <a:r>
              <a:rPr lang="en-US" sz="2400" i="1" dirty="0" smtClean="0">
                <a:latin typeface="Cambria" pitchFamily="18" charset="0"/>
              </a:rPr>
              <a:t> yang </a:t>
            </a:r>
            <a:r>
              <a:rPr lang="en-US" sz="2400" i="1" dirty="0" err="1" smtClean="0">
                <a:latin typeface="Cambria" pitchFamily="18" charset="0"/>
              </a:rPr>
              <a:t>dapat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dipinjamkan</a:t>
            </a:r>
            <a:r>
              <a:rPr lang="en-US" sz="2400" i="1" dirty="0" smtClean="0">
                <a:latin typeface="Cambria" pitchFamily="18" charset="0"/>
              </a:rPr>
              <a:t> (loanable funds)</a:t>
            </a:r>
            <a:endParaRPr lang="en-US" sz="2400" i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56235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</a:rPr>
              <a:t>LKM di </a:t>
            </a:r>
            <a:r>
              <a:rPr lang="en-US" sz="2000" dirty="0" err="1" smtClean="0">
                <a:latin typeface="Cambria" pitchFamily="18" charset="0"/>
              </a:rPr>
              <a:t>kategori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pendapatan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fee-</a:t>
            </a:r>
            <a:r>
              <a:rPr lang="en-US" sz="2000" dirty="0" err="1" smtClean="0">
                <a:latin typeface="Cambria" pitchFamily="18" charset="0"/>
              </a:rPr>
              <a:t>nya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menutupi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biaya</a:t>
            </a:r>
            <a:r>
              <a:rPr lang="en-US" sz="2000" dirty="0" smtClean="0">
                <a:latin typeface="Cambria" pitchFamily="18" charset="0"/>
              </a:rPr>
              <a:t> non-</a:t>
            </a:r>
            <a:r>
              <a:rPr lang="en-US" sz="2000" dirty="0" err="1" smtClean="0">
                <a:latin typeface="Cambria" pitchFamily="18" charset="0"/>
              </a:rPr>
              <a:t>finansial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tapi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masih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bergantung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pada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subsidi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tingkat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tertentu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biaya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dari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dana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dipinjamkan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2690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514"/>
            <a:ext cx="7772977" cy="857250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Derajat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Sustanabilitas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ada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 3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</a:rPr>
              <a:t>kategori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73590"/>
            <a:ext cx="3657600" cy="705072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en-US" sz="2400" i="1" dirty="0" smtClean="0"/>
              <a:t> </a:t>
            </a:r>
            <a:r>
              <a:rPr lang="en-US" sz="2400" i="1" dirty="0" err="1" smtClean="0"/>
              <a:t>Kategori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Ketiga</a:t>
            </a:r>
            <a:r>
              <a:rPr lang="en-US" sz="2400" i="1" dirty="0" smtClean="0"/>
              <a:t>: </a:t>
            </a:r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1041296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" pitchFamily="18" charset="0"/>
              </a:rPr>
              <a:t>LKM yang </a:t>
            </a:r>
            <a:r>
              <a:rPr lang="en-US" sz="2400" i="1" dirty="0" err="1" smtClean="0">
                <a:latin typeface="Cambria" pitchFamily="18" charset="0"/>
              </a:rPr>
              <a:t>pendapatannya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dapat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menutupi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baik</a:t>
            </a:r>
            <a:r>
              <a:rPr lang="en-US" sz="2400" i="1" dirty="0" smtClean="0">
                <a:latin typeface="Cambria" pitchFamily="18" charset="0"/>
              </a:rPr>
              <a:t>  </a:t>
            </a:r>
            <a:r>
              <a:rPr lang="en-US" sz="2400" i="1" dirty="0" err="1" smtClean="0">
                <a:latin typeface="Cambria" pitchFamily="18" charset="0"/>
              </a:rPr>
              <a:t>biaya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finansial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maupun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biaya</a:t>
            </a:r>
            <a:r>
              <a:rPr lang="en-US" sz="2400" i="1" dirty="0" smtClean="0">
                <a:latin typeface="Cambria" pitchFamily="18" charset="0"/>
              </a:rPr>
              <a:t> non-</a:t>
            </a:r>
            <a:r>
              <a:rPr lang="en-US" sz="2400" i="1" dirty="0" err="1" smtClean="0">
                <a:latin typeface="Cambria" pitchFamily="18" charset="0"/>
              </a:rPr>
              <a:t>finansial</a:t>
            </a:r>
            <a:r>
              <a:rPr lang="en-US" sz="2400" i="1" dirty="0" smtClean="0">
                <a:latin typeface="Cambria" pitchFamily="18" charset="0"/>
              </a:rPr>
              <a:t> yang </a:t>
            </a:r>
            <a:r>
              <a:rPr lang="en-US" sz="2400" i="1" dirty="0" err="1" smtClean="0">
                <a:latin typeface="Cambria" pitchFamily="18" charset="0"/>
              </a:rPr>
              <a:t>dihitung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berdasarkan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nilai</a:t>
            </a:r>
            <a:r>
              <a:rPr lang="en-US" sz="2400" i="1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latin typeface="Cambria" pitchFamily="18" charset="0"/>
              </a:rPr>
              <a:t>komersial</a:t>
            </a:r>
            <a:endParaRPr lang="en-US" sz="2400" i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867150"/>
            <a:ext cx="75438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LKM yang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benar-benar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sudah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mandiri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dan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dapat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menutupi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semua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biaya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dan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risiko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serta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mendatangkan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keuntungan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26903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3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">
  <a:themeElements>
    <a:clrScheme name="Motivating A Team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Motivating A T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ating A Team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ating A Team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ating A Team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Theme13</Template>
  <TotalTime>326</TotalTime>
  <Words>1215</Words>
  <Application>Microsoft Office PowerPoint</Application>
  <PresentationFormat>On-screen Show (16:9)</PresentationFormat>
  <Paragraphs>121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Theme13</vt:lpstr>
      <vt:lpstr>Theme1</vt:lpstr>
      <vt:lpstr>Lembaga Keuangan Mikro  dan  Usaha Kecil Menengah</vt:lpstr>
      <vt:lpstr>Lembaga Keuangan Mikro (LKM)</vt:lpstr>
      <vt:lpstr>Tujuan Lembaga Keuangan Mikro</vt:lpstr>
      <vt:lpstr>Tujuan Lembaga Keuangan Mikro</vt:lpstr>
      <vt:lpstr>Hal Penting…..</vt:lpstr>
      <vt:lpstr>Ada 4 Syarat Utama agar LKM memiliki Sustanabilitas yang tinggi</vt:lpstr>
      <vt:lpstr>Derajat Sustanabilitas ada 3 kategori</vt:lpstr>
      <vt:lpstr>Derajat Sustanabilitas ada 3 kategori</vt:lpstr>
      <vt:lpstr>Derajat Sustanabilitas ada 3 kategori</vt:lpstr>
      <vt:lpstr>PowerPoint Presentation</vt:lpstr>
      <vt:lpstr>Agar LKM sustanabel……</vt:lpstr>
      <vt:lpstr>Industri Skala Kecil</vt:lpstr>
      <vt:lpstr>Industri Mikro (Rumah Tangga)</vt:lpstr>
      <vt:lpstr>PowerPoint Presentation</vt:lpstr>
      <vt:lpstr>Arti Penting UMKM…….</vt:lpstr>
      <vt:lpstr>Arti Penting UMKM…….</vt:lpstr>
      <vt:lpstr>PowerPoint Presentation</vt:lpstr>
      <vt:lpstr>Ada 3 Pendekatan  untuk Mengembangkan UMKM</vt:lpstr>
      <vt:lpstr>Ada 3 Pendekatan  untuk Mengembangkan UMKM</vt:lpstr>
      <vt:lpstr>UMKM Indonesia</vt:lpstr>
      <vt:lpstr>UMKM Indonesia</vt:lpstr>
      <vt:lpstr>UMKM Indonesia</vt:lpstr>
      <vt:lpstr>PowerPoint Presentation</vt:lpstr>
      <vt:lpstr>Ada 3 alasan lembaga keuangan ragu memberikan pinjaman dana kepada UMKM</vt:lpstr>
      <vt:lpstr>Ada 3 alasan lembaga keuangan ragu memberikan pinjaman dana kepada UMKM</vt:lpstr>
      <vt:lpstr>Ada 2 Pendekatan untuk membantu wirausahawan skala kecil berkembang</vt:lpstr>
      <vt:lpstr>Ada 2 Pendekatan untuk membantu wirausahawan skala kecil berkembang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Lembaga Keuangan Mikro  dan  Usaha Kecil Menengah</dc:title>
  <dc:creator>Lenovo</dc:creator>
  <cp:lastModifiedBy>Lenovo</cp:lastModifiedBy>
  <cp:revision>29</cp:revision>
  <dcterms:created xsi:type="dcterms:W3CDTF">2015-03-04T13:10:18Z</dcterms:created>
  <dcterms:modified xsi:type="dcterms:W3CDTF">2015-03-12T02:54:49Z</dcterms:modified>
</cp:coreProperties>
</file>