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34"/>
  </p:notesMasterIdLst>
  <p:handoutMasterIdLst>
    <p:handoutMasterId r:id="rId35"/>
  </p:handoutMasterIdLst>
  <p:sldIdLst>
    <p:sldId id="257" r:id="rId2"/>
    <p:sldId id="276" r:id="rId3"/>
    <p:sldId id="272" r:id="rId4"/>
    <p:sldId id="379" r:id="rId5"/>
    <p:sldId id="380" r:id="rId6"/>
    <p:sldId id="393" r:id="rId7"/>
    <p:sldId id="394" r:id="rId8"/>
    <p:sldId id="395" r:id="rId9"/>
    <p:sldId id="396" r:id="rId10"/>
    <p:sldId id="397" r:id="rId11"/>
    <p:sldId id="399" r:id="rId12"/>
    <p:sldId id="398" r:id="rId13"/>
    <p:sldId id="400" r:id="rId14"/>
    <p:sldId id="401" r:id="rId15"/>
    <p:sldId id="402" r:id="rId16"/>
    <p:sldId id="403" r:id="rId17"/>
    <p:sldId id="404" r:id="rId18"/>
    <p:sldId id="405" r:id="rId19"/>
    <p:sldId id="406" r:id="rId20"/>
    <p:sldId id="407" r:id="rId21"/>
    <p:sldId id="408" r:id="rId22"/>
    <p:sldId id="409" r:id="rId23"/>
    <p:sldId id="410" r:id="rId24"/>
    <p:sldId id="411" r:id="rId25"/>
    <p:sldId id="412" r:id="rId26"/>
    <p:sldId id="413" r:id="rId27"/>
    <p:sldId id="414" r:id="rId28"/>
    <p:sldId id="415" r:id="rId29"/>
    <p:sldId id="416" r:id="rId30"/>
    <p:sldId id="417" r:id="rId31"/>
    <p:sldId id="338" r:id="rId32"/>
    <p:sldId id="280" r:id="rId33"/>
  </p:sldIdLst>
  <p:sldSz cx="9144000" cy="6858000" type="screen4x3"/>
  <p:notesSz cx="7010400" cy="11117263"/>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501">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CC0000"/>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683" autoAdjust="0"/>
  </p:normalViewPr>
  <p:slideViewPr>
    <p:cSldViewPr>
      <p:cViewPr varScale="1">
        <p:scale>
          <a:sx n="83" d="100"/>
          <a:sy n="83" d="100"/>
        </p:scale>
        <p:origin x="1450"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4" d="100"/>
          <a:sy n="44" d="100"/>
        </p:scale>
        <p:origin x="-1488" y="-102"/>
      </p:cViewPr>
      <p:guideLst>
        <p:guide orient="horz" pos="3501"/>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243" name="Rectangle 3"/>
          <p:cNvSpPr>
            <a:spLocks noGrp="1" noChangeArrowheads="1"/>
          </p:cNvSpPr>
          <p:nvPr>
            <p:ph type="dt" sz="quarter"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smtClean="0">
                <a:latin typeface="Times New Roman" pitchFamily="18" charset="0"/>
              </a:defRPr>
            </a:lvl1pPr>
          </a:lstStyle>
          <a:p>
            <a:pPr>
              <a:defRPr/>
            </a:pPr>
            <a:endParaRPr lang="en-US"/>
          </a:p>
        </p:txBody>
      </p:sp>
      <p:sp>
        <p:nvSpPr>
          <p:cNvPr id="10244" name="Rectangle 4"/>
          <p:cNvSpPr>
            <a:spLocks noGrp="1" noChangeArrowheads="1"/>
          </p:cNvSpPr>
          <p:nvPr>
            <p:ph type="ftr" sz="quarter" idx="2"/>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245" name="Rectangle 5"/>
          <p:cNvSpPr>
            <a:spLocks noGrp="1" noChangeArrowheads="1"/>
          </p:cNvSpPr>
          <p:nvPr>
            <p:ph type="sldNum" sz="quarter" idx="3"/>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smtClean="0">
                <a:latin typeface="Times New Roman" pitchFamily="18" charset="0"/>
              </a:defRPr>
            </a:lvl1pPr>
          </a:lstStyle>
          <a:p>
            <a:pPr>
              <a:defRPr/>
            </a:pPr>
            <a:fld id="{76E95917-5852-42D6-BC7A-10C4C8A47C6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27" name="Rectangle 3"/>
          <p:cNvSpPr>
            <a:spLocks noGrp="1" noChangeArrowheads="1"/>
          </p:cNvSpPr>
          <p:nvPr>
            <p:ph type="dt" idx="1"/>
          </p:nvPr>
        </p:nvSpPr>
        <p:spPr bwMode="auto">
          <a:xfrm>
            <a:off x="3971925" y="0"/>
            <a:ext cx="3038475" cy="555625"/>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lvl1pPr algn="r" defTabSz="1035050" eaLnBrk="1" hangingPunct="1">
              <a:defRPr sz="1400" smtClean="0">
                <a:latin typeface="Times New Roman" pitchFamily="18" charset="0"/>
              </a:defRPr>
            </a:lvl1pPr>
          </a:lstStyle>
          <a:p>
            <a:pPr>
              <a:defRPr/>
            </a:pPr>
            <a:endParaRPr lang="en-US"/>
          </a:p>
        </p:txBody>
      </p:sp>
      <p:sp>
        <p:nvSpPr>
          <p:cNvPr id="35844" name="Rectangle 4"/>
          <p:cNvSpPr>
            <a:spLocks noGrp="1" noRot="1" noChangeAspect="1" noChangeArrowheads="1" noTextEdit="1"/>
          </p:cNvSpPr>
          <p:nvPr>
            <p:ph type="sldImg" idx="2"/>
          </p:nvPr>
        </p:nvSpPr>
        <p:spPr bwMode="auto">
          <a:xfrm>
            <a:off x="727075" y="833438"/>
            <a:ext cx="5557838" cy="4168775"/>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35038" y="5280025"/>
            <a:ext cx="5140325" cy="5003800"/>
          </a:xfrm>
          <a:prstGeom prst="rect">
            <a:avLst/>
          </a:prstGeom>
          <a:noFill/>
          <a:ln w="9525">
            <a:noFill/>
            <a:miter lim="800000"/>
            <a:headEnd/>
            <a:tailEnd/>
          </a:ln>
          <a:effectLst/>
        </p:spPr>
        <p:txBody>
          <a:bodyPr vert="horz" wrap="square" lIns="103574" tIns="51787" rIns="103574" bIns="5178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defTabSz="1035050" eaLnBrk="1" hangingPunct="1">
              <a:defRPr sz="1400" smtClean="0">
                <a:latin typeface="Times New Roman" pitchFamily="18" charset="0"/>
              </a:defRPr>
            </a:lvl1pPr>
          </a:lstStyle>
          <a:p>
            <a:pPr>
              <a:defRPr/>
            </a:pPr>
            <a:endParaRPr lang="en-US"/>
          </a:p>
        </p:txBody>
      </p:sp>
      <p:sp>
        <p:nvSpPr>
          <p:cNvPr id="1031" name="Rectangle 7"/>
          <p:cNvSpPr>
            <a:spLocks noGrp="1" noChangeArrowheads="1"/>
          </p:cNvSpPr>
          <p:nvPr>
            <p:ph type="sldNum" sz="quarter" idx="5"/>
          </p:nvPr>
        </p:nvSpPr>
        <p:spPr bwMode="auto">
          <a:xfrm>
            <a:off x="3971925" y="10561638"/>
            <a:ext cx="3038475" cy="555625"/>
          </a:xfrm>
          <a:prstGeom prst="rect">
            <a:avLst/>
          </a:prstGeom>
          <a:noFill/>
          <a:ln w="9525">
            <a:noFill/>
            <a:miter lim="800000"/>
            <a:headEnd/>
            <a:tailEnd/>
          </a:ln>
          <a:effectLst/>
        </p:spPr>
        <p:txBody>
          <a:bodyPr vert="horz" wrap="square" lIns="103574" tIns="51787" rIns="103574" bIns="51787" numCol="1" anchor="b" anchorCtr="0" compatLnSpc="1">
            <a:prstTxWarp prst="textNoShape">
              <a:avLst/>
            </a:prstTxWarp>
          </a:bodyPr>
          <a:lstStyle>
            <a:lvl1pPr algn="r" defTabSz="1035050" eaLnBrk="1" hangingPunct="1">
              <a:defRPr sz="1400" smtClean="0">
                <a:latin typeface="Times New Roman" pitchFamily="18" charset="0"/>
              </a:defRPr>
            </a:lvl1pPr>
          </a:lstStyle>
          <a:p>
            <a:pPr>
              <a:defRPr/>
            </a:pPr>
            <a:fld id="{5099AD0A-8115-4FF8-B192-292BAC737D1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DD6841C-D4F0-4160-B1B1-B95806EB0871}" type="slidenum">
              <a:rPr lang="en-US"/>
              <a:pPr/>
              <a:t>1</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D400DB5-01F5-4043-8302-76DA643681EA}" type="slidenum">
              <a:rPr lang="en-US"/>
              <a:pPr/>
              <a:t>12</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24F17C9-A8AB-4A5A-9387-76A058D890E9}" type="slidenum">
              <a:rPr lang="en-US"/>
              <a:pPr/>
              <a:t>13</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E5E68ADA-B3B9-485C-BADC-8CB809087541}" type="slidenum">
              <a:rPr lang="en-US"/>
              <a:pPr/>
              <a:t>14</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28A66E8D-B254-41C5-A03D-E3A7691D509D}" type="slidenum">
              <a:rPr lang="en-US"/>
              <a:pPr/>
              <a:t>15</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92651751-92BC-4705-9F0E-047577FD4491}" type="slidenum">
              <a:rPr lang="en-US"/>
              <a:pPr/>
              <a:t>16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39997253-4A46-46B4-A2DF-4579BBCAE79A}" type="slidenum">
              <a:rPr lang="en-US"/>
              <a:pPr/>
              <a:t>17</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D700192C-E083-4E73-8E1B-61396ACAEF77}" type="slidenum">
              <a:rPr lang="en-US"/>
              <a:pPr/>
              <a:t>18</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885321B-57D9-46EF-A02C-A34460F93B62}" type="slidenum">
              <a:rPr lang="en-US"/>
              <a:pPr/>
              <a:t>19</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2CD848BE-84B3-444F-93D0-21108F3CDBA7}" type="slidenum">
              <a:rPr lang="en-US"/>
              <a:pPr/>
              <a:t>20</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79BE0A0D-7065-4ED9-92D8-4295F5C694EA}" type="slidenum">
              <a:rPr lang="en-US"/>
              <a:pPr/>
              <a:t>21</a:t>
            </a:fld>
            <a:endParaRPr lang="en-US"/>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45C59114-9E7E-4E57-ACA7-00B833AC247B}" type="slidenum">
              <a:rPr lang="en-US"/>
              <a:pPr/>
              <a:t>4</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A63F7E3-6419-4F2A-B5FD-BA8E35A0BD5F}" type="slidenum">
              <a:rPr lang="en-US"/>
              <a:pPr/>
              <a:t>22</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80394054-661F-4742-AA2A-838569852537}" type="slidenum">
              <a:rPr lang="en-US"/>
              <a:pPr/>
              <a:t>23</a:t>
            </a:fld>
            <a:endParaRPr 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2D4201FC-EA96-4DD3-A92C-16A884250752}" type="slidenum">
              <a:rPr lang="en-US"/>
              <a:pPr/>
              <a:t>24</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0F0BC4F1-12C4-4CE5-8B4C-1027FE87A33E}" type="slidenum">
              <a:rPr lang="en-US"/>
              <a:pPr/>
              <a:t>25</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F05E7B98-533E-4E6E-A359-E1F240EE1C57}" type="slidenum">
              <a:rPr lang="en-US"/>
              <a:pPr/>
              <a:t>26</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E13D52C7-F9FC-4454-A2CF-03A769C3B810}" type="slidenum">
              <a:rPr lang="en-US"/>
              <a:pPr/>
              <a:t>27</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FEDFB351-3627-40F5-BF1E-0B1AEF054C89}" type="slidenum">
              <a:rPr lang="en-US"/>
              <a:pPr/>
              <a:t>28</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DBF5A422-A31F-4F36-ADA3-F1D4136A4064}" type="slidenum">
              <a:rPr lang="en-US"/>
              <a:pPr/>
              <a:t>29</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FF5E65C0-D9F2-4D90-96F6-B0B4764DCE5F}" type="slidenum">
              <a:rPr lang="en-US"/>
              <a:pPr/>
              <a:t>30</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0FCBD035-CED7-4760-B3D2-CC4852BCD5BA}" type="slidenum">
              <a:rPr lang="en-US"/>
              <a:pPr/>
              <a:t>5</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21F2020D-6AF1-4599-8CDF-C4B70AB137C5}" type="slidenum">
              <a:rPr lang="en-US"/>
              <a:pPr/>
              <a:t>6</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7B435F3F-1DF9-45C4-A771-7E15359ED34D}" type="slidenum">
              <a:rPr lang="en-US"/>
              <a:pPr/>
              <a:t>7</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1D0A508-5DF2-4189-9A83-75D7B516D7DD}" type="slidenum">
              <a:rPr lang="en-US"/>
              <a:pPr/>
              <a:t>8</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67E8E2A-A873-4F67-B041-BBBB34E464A3}" type="slidenum">
              <a:rPr lang="en-US"/>
              <a:pPr/>
              <a:t>9</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247485B-6E22-429D-BE40-2AA467656784}" type="slidenum">
              <a:rPr lang="en-US"/>
              <a:pPr/>
              <a:t>10</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DB3FA627-22B9-4818-84F1-0B5309913AE3}" type="slidenum">
              <a:rPr lang="en-US"/>
              <a:pPr/>
              <a:t>11</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pic>
        <p:nvPicPr>
          <p:cNvPr id="8" name="Picture 12" descr="LogoUPN"/>
          <p:cNvPicPr>
            <a:picLocks noChangeAspect="1" noChangeArrowheads="1"/>
          </p:cNvPicPr>
          <p:nvPr userDrawn="1"/>
        </p:nvPicPr>
        <p:blipFill>
          <a:blip r:embed="rId2" cstate="print"/>
          <a:srcRect/>
          <a:stretch>
            <a:fillRect/>
          </a:stretch>
        </p:blipFill>
        <p:spPr bwMode="auto">
          <a:xfrm>
            <a:off x="7543800" y="73025"/>
            <a:ext cx="1524000" cy="1443038"/>
          </a:xfrm>
          <a:prstGeom prst="rect">
            <a:avLst/>
          </a:prstGeom>
          <a:noFill/>
          <a:ln w="9525">
            <a:noFill/>
            <a:miter lim="800000"/>
            <a:headEnd/>
            <a:tailEnd/>
          </a:ln>
        </p:spPr>
      </p:pic>
      <p:sp>
        <p:nvSpPr>
          <p:cNvPr id="9" name="TextBox 8"/>
          <p:cNvSpPr txBox="1"/>
          <p:nvPr userDrawn="1"/>
        </p:nvSpPr>
        <p:spPr>
          <a:xfrm>
            <a:off x="3048000" y="6248400"/>
            <a:ext cx="3044825" cy="246063"/>
          </a:xfrm>
          <a:prstGeom prst="rect">
            <a:avLst/>
          </a:prstGeom>
          <a:noFill/>
        </p:spPr>
        <p:txBody>
          <a:bodyPr wrap="none">
            <a:spAutoFit/>
          </a:bodyPr>
          <a:lstStyle/>
          <a:p>
            <a:pPr>
              <a:defRPr/>
            </a:pPr>
            <a:r>
              <a:rPr lang="en-US" sz="1000"/>
              <a:t>Sistem Informasi UPN “Veteran” Yogyakarta</a:t>
            </a:r>
          </a:p>
        </p:txBody>
      </p:sp>
      <p:sp>
        <p:nvSpPr>
          <p:cNvPr id="222210" name="Rectangle 2"/>
          <p:cNvSpPr>
            <a:spLocks noGrp="1" noChangeArrowheads="1"/>
          </p:cNvSpPr>
          <p:nvPr>
            <p:ph type="ctrTitle"/>
          </p:nvPr>
        </p:nvSpPr>
        <p:spPr>
          <a:xfrm>
            <a:off x="685800" y="685800"/>
            <a:ext cx="7772400" cy="2127250"/>
          </a:xfrm>
        </p:spPr>
        <p:txBody>
          <a:bodyPr/>
          <a:lstStyle>
            <a:lvl1pPr algn="ctr">
              <a:defRPr sz="5800"/>
            </a:lvl1pPr>
          </a:lstStyle>
          <a:p>
            <a:r>
              <a:rPr lang="en-US"/>
              <a:t>Click to edit Master title style</a:t>
            </a:r>
          </a:p>
        </p:txBody>
      </p:sp>
      <p:sp>
        <p:nvSpPr>
          <p:cNvPr id="222211" name="Rectangle 3"/>
          <p:cNvSpPr>
            <a:spLocks noGrp="1" noChangeArrowheads="1"/>
          </p:cNvSpPr>
          <p:nvPr>
            <p:ph type="subTitle" idx="1"/>
          </p:nvPr>
        </p:nvSpPr>
        <p:spPr>
          <a:xfrm>
            <a:off x="1371600" y="3270250"/>
            <a:ext cx="6400800" cy="2209800"/>
          </a:xfrm>
        </p:spPr>
        <p:txBody>
          <a:bodyPr/>
          <a:lstStyle>
            <a:lvl1pPr marL="0" indent="0" algn="ctr">
              <a:buFont typeface="Webdings" pitchFamily="18" charset="2"/>
              <a:buNone/>
              <a:defRPr sz="2400"/>
            </a:lvl1pPr>
          </a:lstStyle>
          <a:p>
            <a:r>
              <a:rPr 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p>
        </p:txBody>
      </p:sp>
      <p:sp>
        <p:nvSpPr>
          <p:cNvPr id="11" name="Rectangle 6"/>
          <p:cNvSpPr>
            <a:spLocks noGrp="1" noChangeArrowheads="1"/>
          </p:cNvSpPr>
          <p:nvPr>
            <p:ph type="sldNum" sz="quarter" idx="11"/>
          </p:nvPr>
        </p:nvSpPr>
        <p:spPr/>
        <p:txBody>
          <a:bodyPr/>
          <a:lstStyle>
            <a:lvl1pPr>
              <a:defRPr smtClean="0"/>
            </a:lvl1pPr>
          </a:lstStyle>
          <a:p>
            <a:pPr>
              <a:defRPr/>
            </a:pPr>
            <a:fld id="{32FD4019-D51C-439E-8C62-48438540D74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2E0A2A46-3D68-4275-AB4F-123B880788D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5BC41D9-A34D-4FC5-B301-B20D1437723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6"/>
          <p:cNvSpPr>
            <a:spLocks noGrp="1" noChangeArrowheads="1"/>
          </p:cNvSpPr>
          <p:nvPr>
            <p:ph type="sldNum" sz="quarter" idx="11"/>
          </p:nvPr>
        </p:nvSpPr>
        <p:spPr>
          <a:ln/>
        </p:spPr>
        <p:txBody>
          <a:bodyPr/>
          <a:lstStyle>
            <a:lvl1pPr>
              <a:defRPr/>
            </a:lvl1pPr>
          </a:lstStyle>
          <a:p>
            <a:pPr>
              <a:defRPr/>
            </a:pPr>
            <a:fld id="{6B8D5506-DEE3-40D4-9CEF-1FBD1F77B1C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E7C35AED-4B16-4F37-A84A-38C11EA4414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185A06A7-166C-44F7-B8DD-364FF03C7C7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37507CC0-7B7D-4508-9DDE-1FFDA5D6F2C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689F330C-2130-4A5F-966A-58398A0AFA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6492B302-2611-49BF-AA56-260AD2D4790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0E73791A-B182-4103-AA3E-7B24A06CFE6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32307121-D09F-469F-8BF9-FF604ECAD3C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51766014-BE6A-4B34-B287-441A6183E06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1188"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smtClean="0"/>
            </a:lvl1pPr>
          </a:lstStyle>
          <a:p>
            <a:pPr>
              <a:defRPr/>
            </a:pPr>
            <a:endParaRPr lang="en-US"/>
          </a:p>
        </p:txBody>
      </p:sp>
      <p:sp>
        <p:nvSpPr>
          <p:cNvPr id="221190"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A32A0E31-FA6F-4A1D-8497-BB67159EDA19}" type="slidenum">
              <a:rPr lang="en-US"/>
              <a:pPr>
                <a:defRPr/>
              </a:pPr>
              <a:t>‹#›</a:t>
            </a:fld>
            <a:endParaRPr lang="en-US"/>
          </a:p>
        </p:txBody>
      </p:sp>
      <p:sp>
        <p:nvSpPr>
          <p:cNvPr id="22119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GB" sz="2400">
              <a:latin typeface="Times New Roman" pitchFamily="18" charset="0"/>
            </a:endParaRPr>
          </a:p>
        </p:txBody>
      </p:sp>
      <p:sp>
        <p:nvSpPr>
          <p:cNvPr id="221192"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pPr>
              <a:defRPr/>
            </a:pPr>
            <a:endParaRPr lang="en-US"/>
          </a:p>
        </p:txBody>
      </p:sp>
      <p:sp>
        <p:nvSpPr>
          <p:cNvPr id="22119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GB" sz="2400">
              <a:latin typeface="Times New Roman" pitchFamily="18" charset="0"/>
            </a:endParaRPr>
          </a:p>
        </p:txBody>
      </p:sp>
      <p:sp>
        <p:nvSpPr>
          <p:cNvPr id="22119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GB" sz="2400">
              <a:latin typeface="Times New Roman" pitchFamily="18" charset="0"/>
            </a:endParaRPr>
          </a:p>
        </p:txBody>
      </p:sp>
      <p:pic>
        <p:nvPicPr>
          <p:cNvPr id="14346" name="Picture 11" descr="LogoUPN"/>
          <p:cNvPicPr>
            <a:picLocks noChangeAspect="1" noChangeArrowheads="1"/>
          </p:cNvPicPr>
          <p:nvPr userDrawn="1"/>
        </p:nvPicPr>
        <p:blipFill>
          <a:blip r:embed="rId14" cstate="print"/>
          <a:srcRect/>
          <a:stretch>
            <a:fillRect/>
          </a:stretch>
        </p:blipFill>
        <p:spPr bwMode="auto">
          <a:xfrm>
            <a:off x="8153400" y="73025"/>
            <a:ext cx="914400" cy="865188"/>
          </a:xfrm>
          <a:prstGeom prst="rect">
            <a:avLst/>
          </a:prstGeom>
          <a:noFill/>
          <a:ln w="9525">
            <a:noFill/>
            <a:miter lim="800000"/>
            <a:headEnd/>
            <a:tailEnd/>
          </a:ln>
        </p:spPr>
      </p:pic>
      <p:sp>
        <p:nvSpPr>
          <p:cNvPr id="12" name="TextBox 11"/>
          <p:cNvSpPr txBox="1"/>
          <p:nvPr userDrawn="1"/>
        </p:nvSpPr>
        <p:spPr>
          <a:xfrm>
            <a:off x="3048000" y="6248400"/>
            <a:ext cx="3044825" cy="246063"/>
          </a:xfrm>
          <a:prstGeom prst="rect">
            <a:avLst/>
          </a:prstGeom>
          <a:noFill/>
        </p:spPr>
        <p:txBody>
          <a:bodyPr wrap="none">
            <a:spAutoFit/>
          </a:bodyPr>
          <a:lstStyle/>
          <a:p>
            <a:pPr>
              <a:defRPr/>
            </a:pPr>
            <a:r>
              <a:rPr lang="en-US" sz="1000"/>
              <a:t>Sistem Informasi UPN “Veteran” Yogyakarta</a:t>
            </a:r>
          </a:p>
        </p:txBody>
      </p:sp>
    </p:spTree>
  </p:cSld>
  <p:clrMap bg1="lt1" tx1="dk1" bg2="lt2" tx2="dk2" accent1="accent1" accent2="accent2" accent3="accent3" accent4="accent4" accent5="accent5" accent6="accent6" hlink="hlink" folHlink="folHlink"/>
  <p:sldLayoutIdLst>
    <p:sldLayoutId id="2147483828"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Lst>
  <p:timing>
    <p:tnLst>
      <p:par>
        <p:cTn id="1" dur="indefinite" restart="never" nodeType="tmRoot"/>
      </p:par>
    </p:tnLst>
  </p:timing>
  <p:hf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Garamond" pitchFamily="18" charset="0"/>
        </a:defRPr>
      </a:lvl2pPr>
      <a:lvl3pPr algn="l" rtl="0" eaLnBrk="0" fontAlgn="base" hangingPunct="0">
        <a:spcBef>
          <a:spcPct val="0"/>
        </a:spcBef>
        <a:spcAft>
          <a:spcPct val="0"/>
        </a:spcAft>
        <a:defRPr sz="4400">
          <a:solidFill>
            <a:schemeClr val="tx2"/>
          </a:solidFill>
          <a:latin typeface="Garamond" pitchFamily="18" charset="0"/>
        </a:defRPr>
      </a:lvl3pPr>
      <a:lvl4pPr algn="l" rtl="0" eaLnBrk="0" fontAlgn="base" hangingPunct="0">
        <a:spcBef>
          <a:spcPct val="0"/>
        </a:spcBef>
        <a:spcAft>
          <a:spcPct val="0"/>
        </a:spcAft>
        <a:defRPr sz="4400">
          <a:solidFill>
            <a:schemeClr val="tx2"/>
          </a:solidFill>
          <a:latin typeface="Garamond" pitchFamily="18" charset="0"/>
        </a:defRPr>
      </a:lvl4pPr>
      <a:lvl5pPr algn="l" rtl="0" eaLnBrk="0" fontAlgn="base" hangingPunct="0">
        <a:spcBef>
          <a:spcPct val="0"/>
        </a:spcBef>
        <a:spcAft>
          <a:spcPct val="0"/>
        </a:spcAft>
        <a:defRPr sz="4400">
          <a:solidFill>
            <a:schemeClr val="tx2"/>
          </a:solidFill>
          <a:latin typeface="Garamond" pitchFamily="18" charset="0"/>
        </a:defRPr>
      </a:lvl5pPr>
      <a:lvl6pPr marL="457200" algn="l" rtl="0" fontAlgn="base">
        <a:spcBef>
          <a:spcPct val="0"/>
        </a:spcBef>
        <a:spcAft>
          <a:spcPct val="0"/>
        </a:spcAft>
        <a:defRPr sz="4400">
          <a:solidFill>
            <a:schemeClr val="tx2"/>
          </a:solidFill>
          <a:latin typeface="Garamond" pitchFamily="18" charset="0"/>
        </a:defRPr>
      </a:lvl6pPr>
      <a:lvl7pPr marL="914400" algn="l" rtl="0" fontAlgn="base">
        <a:spcBef>
          <a:spcPct val="0"/>
        </a:spcBef>
        <a:spcAft>
          <a:spcPct val="0"/>
        </a:spcAft>
        <a:defRPr sz="4400">
          <a:solidFill>
            <a:schemeClr val="tx2"/>
          </a:solidFill>
          <a:latin typeface="Garamond" pitchFamily="18" charset="0"/>
        </a:defRPr>
      </a:lvl7pPr>
      <a:lvl8pPr marL="1371600" algn="l" rtl="0" fontAlgn="base">
        <a:spcBef>
          <a:spcPct val="0"/>
        </a:spcBef>
        <a:spcAft>
          <a:spcPct val="0"/>
        </a:spcAft>
        <a:defRPr sz="4400">
          <a:solidFill>
            <a:schemeClr val="tx2"/>
          </a:solidFill>
          <a:latin typeface="Garamond" pitchFamily="18" charset="0"/>
        </a:defRPr>
      </a:lvl8pPr>
      <a:lvl9pPr marL="1828800" algn="l" rtl="0" fontAlgn="base">
        <a:spcBef>
          <a:spcPct val="0"/>
        </a:spcBef>
        <a:spcAft>
          <a:spcPct val="0"/>
        </a:spcAft>
        <a:defRPr sz="44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rgbClr val="0000FF"/>
        </a:buClr>
        <a:buSzPct val="80000"/>
        <a:buFont typeface="Webdings" pitchFamily="18" charset="2"/>
        <a:buChar char="¿"/>
        <a:defRPr sz="2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Symbol" pitchFamily="18" charset="2"/>
        <a:buChar char="¨"/>
        <a:defRPr sz="2000">
          <a:solidFill>
            <a:schemeClr val="tx1"/>
          </a:solidFill>
          <a:latin typeface="+mn-lt"/>
        </a:defRPr>
      </a:lvl2pPr>
      <a:lvl3pPr marL="1143000" indent="-228600" algn="l" rtl="0" eaLnBrk="0" fontAlgn="base" hangingPunct="0">
        <a:spcBef>
          <a:spcPct val="20000"/>
        </a:spcBef>
        <a:spcAft>
          <a:spcPct val="0"/>
        </a:spcAft>
        <a:buClr>
          <a:schemeClr val="tx1"/>
        </a:buClr>
        <a:buSzPct val="120000"/>
        <a:buFont typeface="Wingdings" pitchFamily="2" charset="2"/>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Font typeface="Wingdings" pitchFamily="2" charset="2"/>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80000"/>
        <a:buFont typeface="Wingdings" pitchFamily="2" charset="2"/>
        <a:buChar char="§"/>
        <a:defRPr>
          <a:solidFill>
            <a:schemeClr val="tx1"/>
          </a:solidFill>
          <a:latin typeface="+mn-lt"/>
        </a:defRPr>
      </a:lvl5pPr>
      <a:lvl6pPr marL="25146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1"/>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0.emf"/><Relationship Id="rId4"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12.emf"/><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3.emf"/><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5.emf"/><Relationship Id="rId4" Type="http://schemas.openxmlformats.org/officeDocument/2006/relationships/oleObject" Target="../embeddings/oleObject5.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6.wmf"/><Relationship Id="rId4" Type="http://schemas.openxmlformats.org/officeDocument/2006/relationships/oleObject" Target="../embeddings/oleObject6.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17.xml"/><Relationship Id="rId7" Type="http://schemas.openxmlformats.org/officeDocument/2006/relationships/image" Target="../media/image16.wmf"/><Relationship Id="rId2" Type="http://schemas.openxmlformats.org/officeDocument/2006/relationships/slideLayout" Target="../slideLayouts/slideLayout12.xml"/><Relationship Id="rId1" Type="http://schemas.openxmlformats.org/officeDocument/2006/relationships/vmlDrawing" Target="../drawings/vmlDrawing6.vml"/><Relationship Id="rId6" Type="http://schemas.openxmlformats.org/officeDocument/2006/relationships/oleObject" Target="../embeddings/oleObject8.bin"/><Relationship Id="rId5" Type="http://schemas.openxmlformats.org/officeDocument/2006/relationships/image" Target="../media/image17.emf"/><Relationship Id="rId4" Type="http://schemas.openxmlformats.org/officeDocument/2006/relationships/oleObject" Target="../embeddings/oleObject7.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8.emf"/><Relationship Id="rId4" Type="http://schemas.openxmlformats.org/officeDocument/2006/relationships/oleObject" Target="../embeddings/oleObject10.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9.emf"/><Relationship Id="rId4" Type="http://schemas.openxmlformats.org/officeDocument/2006/relationships/oleObject" Target="../embeddings/oleObject11.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20.emf"/><Relationship Id="rId4" Type="http://schemas.openxmlformats.org/officeDocument/2006/relationships/oleObject" Target="../embeddings/oleObject12.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1.emf"/><Relationship Id="rId5" Type="http://schemas.openxmlformats.org/officeDocument/2006/relationships/oleObject" Target="../embeddings/oleObject13.bin"/><Relationship Id="rId4" Type="http://schemas.openxmlformats.org/officeDocument/2006/relationships/image" Target="../media/image22.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4.png"/><Relationship Id="rId5" Type="http://schemas.openxmlformats.org/officeDocument/2006/relationships/image" Target="../media/image23.emf"/><Relationship Id="rId4" Type="http://schemas.openxmlformats.org/officeDocument/2006/relationships/oleObject" Target="../embeddings/oleObject14.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6.png"/><Relationship Id="rId5" Type="http://schemas.openxmlformats.org/officeDocument/2006/relationships/image" Target="../media/image25.emf"/><Relationship Id="rId4" Type="http://schemas.openxmlformats.org/officeDocument/2006/relationships/oleObject" Target="../embeddings/oleObject15.bin"/></Relationships>
</file>

<file path=ppt/slides/_rels/slide2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29.emf"/><Relationship Id="rId4" Type="http://schemas.openxmlformats.org/officeDocument/2006/relationships/oleObject" Target="../embeddings/oleObject16.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Grp="1" noChangeArrowheads="1"/>
          </p:cNvSpPr>
          <p:nvPr>
            <p:ph type="sldNum" sz="quarter" idx="11"/>
          </p:nvPr>
        </p:nvSpPr>
        <p:spPr>
          <a:noFill/>
        </p:spPr>
        <p:txBody>
          <a:bodyPr/>
          <a:lstStyle/>
          <a:p>
            <a:fld id="{393E8358-9D4A-49A7-B936-0A906687D8E4}" type="slidenum">
              <a:rPr lang="en-US"/>
              <a:pPr/>
              <a:t>1</a:t>
            </a:fld>
            <a:endParaRPr lang="en-US"/>
          </a:p>
        </p:txBody>
      </p:sp>
      <p:sp>
        <p:nvSpPr>
          <p:cNvPr id="16387" name="Rectangle 2"/>
          <p:cNvSpPr>
            <a:spLocks noGrp="1" noChangeArrowheads="1"/>
          </p:cNvSpPr>
          <p:nvPr>
            <p:ph type="ctrTitle"/>
          </p:nvPr>
        </p:nvSpPr>
        <p:spPr>
          <a:xfrm>
            <a:off x="609600" y="685800"/>
            <a:ext cx="7772400" cy="2127250"/>
          </a:xfrm>
        </p:spPr>
        <p:txBody>
          <a:bodyPr/>
          <a:lstStyle/>
          <a:p>
            <a:pPr eaLnBrk="1" hangingPunct="1"/>
            <a:r>
              <a:rPr lang="id-ID" smtClean="0"/>
              <a:t>Sistem Basis Data</a:t>
            </a:r>
            <a:r>
              <a:rPr lang="en-US" smtClean="0"/>
              <a:t/>
            </a:r>
            <a:br>
              <a:rPr lang="en-US" smtClean="0"/>
            </a:br>
            <a:r>
              <a:rPr lang="en-US" smtClean="0"/>
              <a:t> (124</a:t>
            </a:r>
            <a:r>
              <a:rPr lang="id-ID" smtClean="0"/>
              <a:t>0043</a:t>
            </a:r>
            <a:r>
              <a:rPr lang="en-US" smtClean="0"/>
              <a:t>)</a:t>
            </a:r>
            <a:endParaRPr lang="en-US" sz="7100" smtClean="0"/>
          </a:p>
        </p:txBody>
      </p:sp>
      <p:sp>
        <p:nvSpPr>
          <p:cNvPr id="16388" name="Rectangle 3"/>
          <p:cNvSpPr>
            <a:spLocks noGrp="1" noChangeArrowheads="1"/>
          </p:cNvSpPr>
          <p:nvPr>
            <p:ph type="subTitle" idx="1"/>
          </p:nvPr>
        </p:nvSpPr>
        <p:spPr>
          <a:xfrm>
            <a:off x="1371600" y="3270250"/>
            <a:ext cx="5843588" cy="1262063"/>
          </a:xfrm>
        </p:spPr>
        <p:txBody>
          <a:bodyPr/>
          <a:lstStyle/>
          <a:p>
            <a:pPr eaLnBrk="1" hangingPunct="1"/>
            <a:r>
              <a:rPr lang="en-US" sz="2800" smtClean="0"/>
              <a:t>Pertemuan Ke-6</a:t>
            </a:r>
          </a:p>
          <a:p>
            <a:pPr eaLnBrk="1" hangingPunct="1"/>
            <a:r>
              <a:rPr lang="en-US" sz="2800" b="1" smtClean="0"/>
              <a:t>Aljabar Relasional</a:t>
            </a:r>
          </a:p>
        </p:txBody>
      </p:sp>
      <p:sp>
        <p:nvSpPr>
          <p:cNvPr id="16389" name="Text Box 4"/>
          <p:cNvSpPr txBox="1">
            <a:spLocks noChangeArrowheads="1"/>
          </p:cNvSpPr>
          <p:nvPr/>
        </p:nvSpPr>
        <p:spPr bwMode="auto">
          <a:xfrm>
            <a:off x="1828800" y="4876800"/>
            <a:ext cx="5334000" cy="369888"/>
          </a:xfrm>
          <a:prstGeom prst="rect">
            <a:avLst/>
          </a:prstGeom>
          <a:noFill/>
          <a:ln w="9525">
            <a:noFill/>
            <a:miter lim="800000"/>
            <a:headEnd/>
            <a:tailEnd/>
          </a:ln>
        </p:spPr>
        <p:txBody>
          <a:bodyPr>
            <a:spAutoFit/>
          </a:bodyPr>
          <a:lstStyle/>
          <a:p>
            <a:pPr algn="ctr" eaLnBrk="1" hangingPunct="1"/>
            <a:r>
              <a:rPr lang="id-ID">
                <a:latin typeface="Arial" charset="0"/>
              </a:rPr>
              <a:t>Herry Sofyan</a:t>
            </a:r>
            <a:endParaRPr lang="en-US">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1"/>
          </p:nvPr>
        </p:nvSpPr>
        <p:spPr>
          <a:noFill/>
        </p:spPr>
        <p:txBody>
          <a:bodyPr/>
          <a:lstStyle/>
          <a:p>
            <a:fld id="{82D8E313-BF4B-47AC-9370-75D1217DEED1}" type="slidenum">
              <a:rPr lang="en-US"/>
              <a:pPr/>
              <a:t>10</a:t>
            </a:fld>
            <a:endParaRPr lang="en-US"/>
          </a:p>
        </p:txBody>
      </p:sp>
      <p:sp>
        <p:nvSpPr>
          <p:cNvPr id="25603"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5604"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25605" name="Rectangle 4"/>
          <p:cNvSpPr>
            <a:spLocks noChangeArrowheads="1"/>
          </p:cNvSpPr>
          <p:nvPr/>
        </p:nvSpPr>
        <p:spPr bwMode="auto">
          <a:xfrm>
            <a:off x="990600" y="2514600"/>
            <a:ext cx="7543800" cy="2438400"/>
          </a:xfrm>
          <a:prstGeom prst="rect">
            <a:avLst/>
          </a:prstGeom>
          <a:noFill/>
          <a:ln w="19050">
            <a:solidFill>
              <a:schemeClr val="tx1"/>
            </a:solidFill>
            <a:miter lim="800000"/>
            <a:headEnd/>
            <a:tailEnd/>
          </a:ln>
        </p:spPr>
        <p:txBody>
          <a:bodyPr wrap="none" anchor="ctr"/>
          <a:lstStyle/>
          <a:p>
            <a:endParaRPr lang="en-US"/>
          </a:p>
        </p:txBody>
      </p:sp>
      <p:sp>
        <p:nvSpPr>
          <p:cNvPr id="25606" name="Text Box 5"/>
          <p:cNvSpPr txBox="1">
            <a:spLocks noChangeArrowheads="1"/>
          </p:cNvSpPr>
          <p:nvPr/>
        </p:nvSpPr>
        <p:spPr bwMode="auto">
          <a:xfrm>
            <a:off x="2286000" y="51054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6.6. Contoh operasi DIFFERENCE</a:t>
            </a:r>
          </a:p>
        </p:txBody>
      </p:sp>
      <p:grpSp>
        <p:nvGrpSpPr>
          <p:cNvPr id="25607" name="Group 13"/>
          <p:cNvGrpSpPr>
            <a:grpSpLocks/>
          </p:cNvGrpSpPr>
          <p:nvPr/>
        </p:nvGrpSpPr>
        <p:grpSpPr bwMode="auto">
          <a:xfrm>
            <a:off x="1219200" y="2819400"/>
            <a:ext cx="7086600" cy="1828800"/>
            <a:chOff x="768" y="1776"/>
            <a:chExt cx="4464" cy="1152"/>
          </a:xfrm>
        </p:grpSpPr>
        <p:pic>
          <p:nvPicPr>
            <p:cNvPr id="25608" name="Picture 12"/>
            <p:cNvPicPr>
              <a:picLocks noChangeAspect="1" noChangeArrowheads="1"/>
            </p:cNvPicPr>
            <p:nvPr/>
          </p:nvPicPr>
          <p:blipFill>
            <a:blip r:embed="rId3" cstate="print"/>
            <a:srcRect/>
            <a:stretch>
              <a:fillRect/>
            </a:stretch>
          </p:blipFill>
          <p:spPr bwMode="auto">
            <a:xfrm>
              <a:off x="816" y="2069"/>
              <a:ext cx="4416" cy="859"/>
            </a:xfrm>
            <a:prstGeom prst="rect">
              <a:avLst/>
            </a:prstGeom>
            <a:noFill/>
            <a:ln w="9525">
              <a:noFill/>
              <a:miter lim="800000"/>
              <a:headEnd/>
              <a:tailEnd/>
            </a:ln>
          </p:spPr>
        </p:pic>
        <p:sp>
          <p:nvSpPr>
            <p:cNvPr id="25609" name="Text Box 7"/>
            <p:cNvSpPr txBox="1">
              <a:spLocks noChangeArrowheads="1"/>
            </p:cNvSpPr>
            <p:nvPr/>
          </p:nvSpPr>
          <p:spPr bwMode="auto">
            <a:xfrm>
              <a:off x="768" y="1792"/>
              <a:ext cx="1104"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Tabel 1</a:t>
              </a:r>
            </a:p>
          </p:txBody>
        </p:sp>
        <p:sp>
          <p:nvSpPr>
            <p:cNvPr id="25610" name="Text Box 9"/>
            <p:cNvSpPr txBox="1">
              <a:spLocks noChangeArrowheads="1"/>
            </p:cNvSpPr>
            <p:nvPr/>
          </p:nvSpPr>
          <p:spPr bwMode="auto">
            <a:xfrm>
              <a:off x="2352" y="1776"/>
              <a:ext cx="1104"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Tabel 2</a:t>
              </a:r>
            </a:p>
          </p:txBody>
        </p:sp>
        <p:sp>
          <p:nvSpPr>
            <p:cNvPr id="25611" name="Text Box 10"/>
            <p:cNvSpPr txBox="1">
              <a:spLocks noChangeArrowheads="1"/>
            </p:cNvSpPr>
            <p:nvPr/>
          </p:nvSpPr>
          <p:spPr bwMode="auto">
            <a:xfrm>
              <a:off x="4080" y="1968"/>
              <a:ext cx="1104"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Hasil</a:t>
              </a:r>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1"/>
          </p:nvPr>
        </p:nvSpPr>
        <p:spPr>
          <a:noFill/>
        </p:spPr>
        <p:txBody>
          <a:bodyPr/>
          <a:lstStyle/>
          <a:p>
            <a:fld id="{17A5E8B0-CAD9-45DF-835D-AB9B5B5DA848}" type="slidenum">
              <a:rPr lang="en-US"/>
              <a:pPr/>
              <a:t>11</a:t>
            </a:fld>
            <a:endParaRPr lang="en-US"/>
          </a:p>
        </p:txBody>
      </p:sp>
      <p:sp>
        <p:nvSpPr>
          <p:cNvPr id="26627"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6628" name="Rectangle 3"/>
          <p:cNvSpPr>
            <a:spLocks noChangeArrowheads="1"/>
          </p:cNvSpPr>
          <p:nvPr/>
        </p:nvSpPr>
        <p:spPr bwMode="auto">
          <a:xfrm>
            <a:off x="533400" y="1676400"/>
            <a:ext cx="7924800" cy="43434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CARTESIAN PRODUCT</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Operasi PRODUCT menghasilkan sebuah daftar semua pasa-ngan record dua buah tabel.</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Notasi : </a:t>
            </a:r>
            <a:r>
              <a:rPr lang="en-US" sz="2000" b="1">
                <a:latin typeface="Arial" charset="0"/>
              </a:rPr>
              <a:t>(&lt;nama relasi-1&gt;) </a:t>
            </a:r>
            <a:r>
              <a:rPr lang="en-US" sz="2000" b="1">
                <a:latin typeface="Arial" charset="0"/>
                <a:sym typeface="Symbol" pitchFamily="18" charset="2"/>
              </a:rPr>
              <a:t>X</a:t>
            </a:r>
            <a:r>
              <a:rPr lang="en-US" sz="2000">
                <a:latin typeface="Arial" charset="0"/>
                <a:sym typeface="Symbol" pitchFamily="18" charset="2"/>
              </a:rPr>
              <a:t> </a:t>
            </a:r>
            <a:r>
              <a:rPr lang="en-US" sz="2000" b="1">
                <a:latin typeface="Arial" charset="0"/>
              </a:rPr>
              <a:t>(&lt;nama relasi-2&gt;)</a:t>
            </a:r>
          </a:p>
        </p:txBody>
      </p:sp>
      <p:sp>
        <p:nvSpPr>
          <p:cNvPr id="26629" name="Rectangle 4"/>
          <p:cNvSpPr>
            <a:spLocks noChangeArrowheads="1"/>
          </p:cNvSpPr>
          <p:nvPr/>
        </p:nvSpPr>
        <p:spPr bwMode="auto">
          <a:xfrm>
            <a:off x="1295400" y="3276600"/>
            <a:ext cx="6858000" cy="2133600"/>
          </a:xfrm>
          <a:prstGeom prst="rect">
            <a:avLst/>
          </a:prstGeom>
          <a:noFill/>
          <a:ln w="19050">
            <a:solidFill>
              <a:schemeClr val="tx1"/>
            </a:solidFill>
            <a:miter lim="800000"/>
            <a:headEnd/>
            <a:tailEnd/>
          </a:ln>
        </p:spPr>
        <p:txBody>
          <a:bodyPr wrap="none" anchor="ctr"/>
          <a:lstStyle/>
          <a:p>
            <a:endParaRPr lang="en-US"/>
          </a:p>
        </p:txBody>
      </p:sp>
      <p:sp>
        <p:nvSpPr>
          <p:cNvPr id="26630" name="Text Box 5"/>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6.7. Notasi operasi DIFFERENCE</a:t>
            </a:r>
          </a:p>
        </p:txBody>
      </p:sp>
      <p:pic>
        <p:nvPicPr>
          <p:cNvPr id="26631" name="Picture 8" descr="graphics8"/>
          <p:cNvPicPr>
            <a:picLocks noChangeAspect="1" noChangeArrowheads="1"/>
          </p:cNvPicPr>
          <p:nvPr/>
        </p:nvPicPr>
        <p:blipFill>
          <a:blip r:embed="rId3" cstate="print"/>
          <a:srcRect/>
          <a:stretch>
            <a:fillRect/>
          </a:stretch>
        </p:blipFill>
        <p:spPr bwMode="auto">
          <a:xfrm>
            <a:off x="1473200" y="3644900"/>
            <a:ext cx="6553200" cy="1582738"/>
          </a:xfrm>
          <a:prstGeom prst="rect">
            <a:avLst/>
          </a:prstGeom>
          <a:noFill/>
          <a:ln w="9525">
            <a:noFill/>
            <a:miter lim="800000"/>
            <a:headEnd/>
            <a:tailEnd/>
          </a:ln>
        </p:spPr>
      </p:pic>
      <p:sp>
        <p:nvSpPr>
          <p:cNvPr id="26632" name="Text Box 9"/>
          <p:cNvSpPr txBox="1">
            <a:spLocks noChangeArrowheads="1"/>
          </p:cNvSpPr>
          <p:nvPr/>
        </p:nvSpPr>
        <p:spPr bwMode="auto">
          <a:xfrm>
            <a:off x="6172200" y="3308350"/>
            <a:ext cx="14478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Slide Number Placeholder 5"/>
          <p:cNvSpPr>
            <a:spLocks noGrp="1"/>
          </p:cNvSpPr>
          <p:nvPr>
            <p:ph type="sldNum" sz="quarter" idx="11"/>
          </p:nvPr>
        </p:nvSpPr>
        <p:spPr>
          <a:noFill/>
        </p:spPr>
        <p:txBody>
          <a:bodyPr/>
          <a:lstStyle/>
          <a:p>
            <a:fld id="{8CA795F5-9ECF-4564-82A1-BD6A7DE71BD1}" type="slidenum">
              <a:rPr lang="en-US"/>
              <a:pPr/>
              <a:t>12</a:t>
            </a:fld>
            <a:endParaRPr lang="en-US"/>
          </a:p>
        </p:txBody>
      </p:sp>
      <p:sp>
        <p:nvSpPr>
          <p:cNvPr id="1029" name="Rectangle 3"/>
          <p:cNvSpPr>
            <a:spLocks noGrp="1" noChangeArrowheads="1"/>
          </p:cNvSpPr>
          <p:nvPr>
            <p:ph type="title"/>
          </p:nvPr>
        </p:nvSpPr>
        <p:spPr/>
        <p:txBody>
          <a:bodyPr/>
          <a:lstStyle/>
          <a:p>
            <a:pPr eaLnBrk="1" hangingPunct="1"/>
            <a:r>
              <a:rPr lang="en-US" smtClean="0"/>
              <a:t>Aljabar Relasional</a:t>
            </a:r>
          </a:p>
        </p:txBody>
      </p:sp>
      <p:sp>
        <p:nvSpPr>
          <p:cNvPr id="1030" name="Rectangle 4"/>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1031" name="Text Box 6"/>
          <p:cNvSpPr txBox="1">
            <a:spLocks noChangeArrowheads="1"/>
          </p:cNvSpPr>
          <p:nvPr/>
        </p:nvSpPr>
        <p:spPr bwMode="auto">
          <a:xfrm>
            <a:off x="2286000" y="54864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6.8. Contoh operasi PRODUCT</a:t>
            </a:r>
          </a:p>
        </p:txBody>
      </p:sp>
      <p:grpSp>
        <p:nvGrpSpPr>
          <p:cNvPr id="1032" name="Group 37"/>
          <p:cNvGrpSpPr>
            <a:grpSpLocks/>
          </p:cNvGrpSpPr>
          <p:nvPr/>
        </p:nvGrpSpPr>
        <p:grpSpPr bwMode="auto">
          <a:xfrm>
            <a:off x="685800" y="2438400"/>
            <a:ext cx="7848600" cy="3074988"/>
            <a:chOff x="384" y="1632"/>
            <a:chExt cx="4944" cy="1937"/>
          </a:xfrm>
        </p:grpSpPr>
        <p:sp>
          <p:nvSpPr>
            <p:cNvPr id="1040" name="Rectangle 5"/>
            <p:cNvSpPr>
              <a:spLocks noChangeArrowheads="1"/>
            </p:cNvSpPr>
            <p:nvPr/>
          </p:nvSpPr>
          <p:spPr bwMode="auto">
            <a:xfrm>
              <a:off x="384" y="1632"/>
              <a:ext cx="4944" cy="1824"/>
            </a:xfrm>
            <a:prstGeom prst="rect">
              <a:avLst/>
            </a:prstGeom>
            <a:noFill/>
            <a:ln w="19050">
              <a:solidFill>
                <a:schemeClr val="tx1"/>
              </a:solidFill>
              <a:miter lim="800000"/>
              <a:headEnd/>
              <a:tailEnd/>
            </a:ln>
          </p:spPr>
          <p:txBody>
            <a:bodyPr wrap="none" anchor="ctr"/>
            <a:lstStyle/>
            <a:p>
              <a:endParaRPr lang="en-US"/>
            </a:p>
          </p:txBody>
        </p:sp>
        <p:sp>
          <p:nvSpPr>
            <p:cNvPr id="1041" name="Text Box 12"/>
            <p:cNvSpPr txBox="1">
              <a:spLocks noChangeArrowheads="1"/>
            </p:cNvSpPr>
            <p:nvPr/>
          </p:nvSpPr>
          <p:spPr bwMode="auto">
            <a:xfrm>
              <a:off x="3656" y="1760"/>
              <a:ext cx="1104" cy="212"/>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1042" name="Text Box 13"/>
            <p:cNvSpPr txBox="1">
              <a:spLocks noChangeArrowheads="1"/>
            </p:cNvSpPr>
            <p:nvPr/>
          </p:nvSpPr>
          <p:spPr bwMode="auto">
            <a:xfrm>
              <a:off x="584" y="1744"/>
              <a:ext cx="816"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Wali</a:t>
              </a:r>
            </a:p>
          </p:txBody>
        </p:sp>
        <p:sp>
          <p:nvSpPr>
            <p:cNvPr id="1043" name="Text Box 14"/>
            <p:cNvSpPr txBox="1">
              <a:spLocks noChangeArrowheads="1"/>
            </p:cNvSpPr>
            <p:nvPr/>
          </p:nvSpPr>
          <p:spPr bwMode="auto">
            <a:xfrm>
              <a:off x="1736" y="1760"/>
              <a:ext cx="912"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Mahasiswa</a:t>
              </a:r>
            </a:p>
          </p:txBody>
        </p:sp>
        <p:graphicFrame>
          <p:nvGraphicFramePr>
            <p:cNvPr id="1027" name="Object 33"/>
            <p:cNvGraphicFramePr>
              <a:graphicFrameLocks noChangeAspect="1"/>
            </p:cNvGraphicFramePr>
            <p:nvPr/>
          </p:nvGraphicFramePr>
          <p:xfrm>
            <a:off x="488" y="2000"/>
            <a:ext cx="4761" cy="1569"/>
          </p:xfrm>
          <a:graphic>
            <a:graphicData uri="http://schemas.openxmlformats.org/presentationml/2006/ole">
              <mc:AlternateContent xmlns:mc="http://schemas.openxmlformats.org/markup-compatibility/2006">
                <mc:Choice xmlns:v="urn:schemas-microsoft-com:vml" Requires="v">
                  <p:oleObj spid="_x0000_s1028" name="Document" r:id="rId4" imgW="7577538" imgH="2497392" progId="Word.Document.8">
                    <p:embed/>
                  </p:oleObj>
                </mc:Choice>
                <mc:Fallback>
                  <p:oleObj name="Document" r:id="rId4" imgW="7577538" imgH="2497392" progId="Word.Document.8">
                    <p:embed/>
                    <p:pic>
                      <p:nvPicPr>
                        <p:cNvPr id="0" name="Object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8" y="2000"/>
                          <a:ext cx="4761" cy="15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44" name="Text Box 35"/>
            <p:cNvSpPr txBox="1">
              <a:spLocks noChangeArrowheads="1"/>
            </p:cNvSpPr>
            <p:nvPr/>
          </p:nvSpPr>
          <p:spPr bwMode="auto">
            <a:xfrm>
              <a:off x="1400" y="2192"/>
              <a:ext cx="192" cy="231"/>
            </a:xfrm>
            <a:prstGeom prst="rect">
              <a:avLst/>
            </a:prstGeom>
            <a:noFill/>
            <a:ln w="9525">
              <a:noFill/>
              <a:miter lim="800000"/>
              <a:headEnd/>
              <a:tailEnd/>
            </a:ln>
          </p:spPr>
          <p:txBody>
            <a:bodyPr>
              <a:spAutoFit/>
            </a:bodyPr>
            <a:lstStyle/>
            <a:p>
              <a:pPr algn="ctr"/>
              <a:r>
                <a:rPr lang="en-US" b="1">
                  <a:latin typeface="Arial" charset="0"/>
                  <a:cs typeface="Arial" charset="0"/>
                </a:rPr>
                <a:t>X</a:t>
              </a:r>
            </a:p>
          </p:txBody>
        </p:sp>
        <p:sp>
          <p:nvSpPr>
            <p:cNvPr id="1045" name="AutoShape 36"/>
            <p:cNvSpPr>
              <a:spLocks noChangeArrowheads="1"/>
            </p:cNvSpPr>
            <p:nvPr/>
          </p:nvSpPr>
          <p:spPr bwMode="auto">
            <a:xfrm>
              <a:off x="2880" y="2368"/>
              <a:ext cx="144" cy="144"/>
            </a:xfrm>
            <a:prstGeom prst="rightArrow">
              <a:avLst>
                <a:gd name="adj1" fmla="val 50000"/>
                <a:gd name="adj2" fmla="val 34894"/>
              </a:avLst>
            </a:prstGeom>
            <a:solidFill>
              <a:srgbClr val="339966"/>
            </a:solidFill>
            <a:ln w="9525">
              <a:solidFill>
                <a:schemeClr val="tx1"/>
              </a:solidFill>
              <a:miter lim="800000"/>
              <a:headEnd/>
              <a:tailEnd/>
            </a:ln>
          </p:spPr>
          <p:txBody>
            <a:bodyPr wrap="none" anchor="ctr"/>
            <a:lstStyle/>
            <a:p>
              <a:endParaRPr lang="en-US"/>
            </a:p>
          </p:txBody>
        </p:sp>
      </p:grpSp>
      <p:grpSp>
        <p:nvGrpSpPr>
          <p:cNvPr id="1033" name="Group 38"/>
          <p:cNvGrpSpPr>
            <a:grpSpLocks/>
          </p:cNvGrpSpPr>
          <p:nvPr/>
        </p:nvGrpSpPr>
        <p:grpSpPr bwMode="auto">
          <a:xfrm>
            <a:off x="685800" y="2438400"/>
            <a:ext cx="7848600" cy="3074988"/>
            <a:chOff x="384" y="1632"/>
            <a:chExt cx="4944" cy="1937"/>
          </a:xfrm>
        </p:grpSpPr>
        <p:sp>
          <p:nvSpPr>
            <p:cNvPr id="1034" name="Rectangle 39"/>
            <p:cNvSpPr>
              <a:spLocks noChangeArrowheads="1"/>
            </p:cNvSpPr>
            <p:nvPr/>
          </p:nvSpPr>
          <p:spPr bwMode="auto">
            <a:xfrm>
              <a:off x="384" y="1632"/>
              <a:ext cx="4944" cy="1824"/>
            </a:xfrm>
            <a:prstGeom prst="rect">
              <a:avLst/>
            </a:prstGeom>
            <a:noFill/>
            <a:ln w="19050">
              <a:solidFill>
                <a:schemeClr val="tx1"/>
              </a:solidFill>
              <a:miter lim="800000"/>
              <a:headEnd/>
              <a:tailEnd/>
            </a:ln>
          </p:spPr>
          <p:txBody>
            <a:bodyPr wrap="none" anchor="ctr"/>
            <a:lstStyle/>
            <a:p>
              <a:endParaRPr lang="en-US"/>
            </a:p>
          </p:txBody>
        </p:sp>
        <p:sp>
          <p:nvSpPr>
            <p:cNvPr id="1035" name="Text Box 40"/>
            <p:cNvSpPr txBox="1">
              <a:spLocks noChangeArrowheads="1"/>
            </p:cNvSpPr>
            <p:nvPr/>
          </p:nvSpPr>
          <p:spPr bwMode="auto">
            <a:xfrm>
              <a:off x="3656" y="1760"/>
              <a:ext cx="1104" cy="212"/>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1036" name="Text Box 41"/>
            <p:cNvSpPr txBox="1">
              <a:spLocks noChangeArrowheads="1"/>
            </p:cNvSpPr>
            <p:nvPr/>
          </p:nvSpPr>
          <p:spPr bwMode="auto">
            <a:xfrm>
              <a:off x="584" y="1744"/>
              <a:ext cx="816"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Wali</a:t>
              </a:r>
            </a:p>
          </p:txBody>
        </p:sp>
        <p:sp>
          <p:nvSpPr>
            <p:cNvPr id="1037" name="Text Box 42"/>
            <p:cNvSpPr txBox="1">
              <a:spLocks noChangeArrowheads="1"/>
            </p:cNvSpPr>
            <p:nvPr/>
          </p:nvSpPr>
          <p:spPr bwMode="auto">
            <a:xfrm>
              <a:off x="1736" y="1760"/>
              <a:ext cx="912" cy="212"/>
            </a:xfrm>
            <a:prstGeom prst="rect">
              <a:avLst/>
            </a:prstGeom>
            <a:solidFill>
              <a:schemeClr val="bg1"/>
            </a:solidFill>
            <a:ln w="9525">
              <a:noFill/>
              <a:miter lim="800000"/>
              <a:headEnd/>
              <a:tailEnd/>
            </a:ln>
          </p:spPr>
          <p:txBody>
            <a:bodyPr>
              <a:spAutoFit/>
            </a:bodyPr>
            <a:lstStyle/>
            <a:p>
              <a:pPr algn="ctr"/>
              <a:r>
                <a:rPr lang="en-US" sz="1600">
                  <a:latin typeface="Arial" charset="0"/>
                  <a:cs typeface="Arial" charset="0"/>
                </a:rPr>
                <a:t>Mahasiswa</a:t>
              </a:r>
            </a:p>
          </p:txBody>
        </p:sp>
        <p:graphicFrame>
          <p:nvGraphicFramePr>
            <p:cNvPr id="1026" name="Object 43"/>
            <p:cNvGraphicFramePr>
              <a:graphicFrameLocks noChangeAspect="1"/>
            </p:cNvGraphicFramePr>
            <p:nvPr/>
          </p:nvGraphicFramePr>
          <p:xfrm>
            <a:off x="488" y="2000"/>
            <a:ext cx="4761" cy="1569"/>
          </p:xfrm>
          <a:graphic>
            <a:graphicData uri="http://schemas.openxmlformats.org/presentationml/2006/ole">
              <mc:AlternateContent xmlns:mc="http://schemas.openxmlformats.org/markup-compatibility/2006">
                <mc:Choice xmlns:v="urn:schemas-microsoft-com:vml" Requires="v">
                  <p:oleObj spid="_x0000_s1029" name="Document" r:id="rId6" imgW="7577538" imgH="2497392" progId="Word.Document.8">
                    <p:embed/>
                  </p:oleObj>
                </mc:Choice>
                <mc:Fallback>
                  <p:oleObj name="Document" r:id="rId6" imgW="7577538" imgH="2497392" progId="Word.Document.8">
                    <p:embed/>
                    <p:pic>
                      <p:nvPicPr>
                        <p:cNvPr id="0" name="Object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8" y="2000"/>
                          <a:ext cx="4761" cy="156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8" name="Text Box 44"/>
            <p:cNvSpPr txBox="1">
              <a:spLocks noChangeArrowheads="1"/>
            </p:cNvSpPr>
            <p:nvPr/>
          </p:nvSpPr>
          <p:spPr bwMode="auto">
            <a:xfrm>
              <a:off x="1400" y="2192"/>
              <a:ext cx="192" cy="231"/>
            </a:xfrm>
            <a:prstGeom prst="rect">
              <a:avLst/>
            </a:prstGeom>
            <a:noFill/>
            <a:ln w="9525">
              <a:noFill/>
              <a:miter lim="800000"/>
              <a:headEnd/>
              <a:tailEnd/>
            </a:ln>
          </p:spPr>
          <p:txBody>
            <a:bodyPr>
              <a:spAutoFit/>
            </a:bodyPr>
            <a:lstStyle/>
            <a:p>
              <a:pPr algn="ctr"/>
              <a:r>
                <a:rPr lang="en-US" b="1">
                  <a:latin typeface="Arial" charset="0"/>
                  <a:cs typeface="Arial" charset="0"/>
                </a:rPr>
                <a:t>X</a:t>
              </a:r>
            </a:p>
          </p:txBody>
        </p:sp>
        <p:sp>
          <p:nvSpPr>
            <p:cNvPr id="1039" name="AutoShape 45"/>
            <p:cNvSpPr>
              <a:spLocks noChangeArrowheads="1"/>
            </p:cNvSpPr>
            <p:nvPr/>
          </p:nvSpPr>
          <p:spPr bwMode="auto">
            <a:xfrm>
              <a:off x="2880" y="2368"/>
              <a:ext cx="144" cy="144"/>
            </a:xfrm>
            <a:prstGeom prst="rightArrow">
              <a:avLst>
                <a:gd name="adj1" fmla="val 50000"/>
                <a:gd name="adj2" fmla="val 34894"/>
              </a:avLst>
            </a:prstGeom>
            <a:solidFill>
              <a:srgbClr val="339966"/>
            </a:solidFill>
            <a:ln w="9525">
              <a:solidFill>
                <a:schemeClr val="tx1"/>
              </a:solidFill>
              <a:miter lim="800000"/>
              <a:headEnd/>
              <a:tailEnd/>
            </a:ln>
          </p:spPr>
          <p:txBody>
            <a:bodyPr wrap="none" anchor="ctr"/>
            <a:lstStyle/>
            <a:p>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1"/>
          </p:nvPr>
        </p:nvSpPr>
        <p:spPr>
          <a:noFill/>
        </p:spPr>
        <p:txBody>
          <a:bodyPr/>
          <a:lstStyle/>
          <a:p>
            <a:fld id="{6150B035-AA15-4936-B920-86C3388F7AE5}" type="slidenum">
              <a:rPr lang="en-US"/>
              <a:pPr/>
              <a:t>13</a:t>
            </a:fld>
            <a:endParaRPr lang="en-US"/>
          </a:p>
        </p:txBody>
      </p:sp>
      <p:sp>
        <p:nvSpPr>
          <p:cNvPr id="27651"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7652" name="Rectangle 3"/>
          <p:cNvSpPr>
            <a:spLocks noChangeArrowheads="1"/>
          </p:cNvSpPr>
          <p:nvPr/>
        </p:nvSpPr>
        <p:spPr bwMode="auto">
          <a:xfrm>
            <a:off x="533400" y="1676400"/>
            <a:ext cx="7924800" cy="44958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SELECT</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SELECT menghasilkan nilai untuk semua atribut yang ditemu-kan dalam tabel. Input berupa sebuah tabel dan hasilnya juga sebuah tabel</a:t>
            </a:r>
          </a:p>
          <a:p>
            <a:pPr marL="660400" lvl="1" indent="-315913" algn="just" eaLnBrk="1" hangingPunct="1">
              <a:lnSpc>
                <a:spcPct val="110000"/>
              </a:lnSpc>
              <a:spcAft>
                <a:spcPct val="30000"/>
              </a:spcAft>
              <a:buClr>
                <a:schemeClr val="tx1"/>
              </a:buClr>
              <a:buFont typeface="Symbol" pitchFamily="18" charset="2"/>
              <a:buChar char="¨"/>
            </a:pPr>
            <a:r>
              <a:rPr lang="en-US" sz="2000">
                <a:latin typeface="Arial" charset="0"/>
              </a:rPr>
              <a:t>Notasi : </a:t>
            </a:r>
            <a:r>
              <a:rPr lang="en-US" sz="2400" b="1">
                <a:latin typeface="Arial" charset="0"/>
                <a:sym typeface="Symbol" pitchFamily="18" charset="2"/>
              </a:rPr>
              <a:t></a:t>
            </a:r>
            <a:r>
              <a:rPr lang="en-US" sz="2000" b="1" baseline="-16000">
                <a:latin typeface="Arial" charset="0"/>
              </a:rPr>
              <a:t>&lt;</a:t>
            </a:r>
            <a:r>
              <a:rPr lang="en-US" sz="2200" b="1" baseline="-16000">
                <a:latin typeface="Arial" charset="0"/>
              </a:rPr>
              <a:t>kondisi pilihan&gt;</a:t>
            </a:r>
            <a:r>
              <a:rPr lang="en-US" sz="2000" b="1">
                <a:latin typeface="Arial" charset="0"/>
              </a:rPr>
              <a:t>(&lt;nama relasi&gt;)</a:t>
            </a:r>
            <a:endParaRPr lang="en-US" sz="2000">
              <a:latin typeface="Arial" charset="0"/>
            </a:endParaRPr>
          </a:p>
        </p:txBody>
      </p:sp>
      <p:sp>
        <p:nvSpPr>
          <p:cNvPr id="27653" name="Text Box 5"/>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6.9. Notasi operasi SELECT</a:t>
            </a:r>
          </a:p>
        </p:txBody>
      </p:sp>
      <p:pic>
        <p:nvPicPr>
          <p:cNvPr id="27654" name="Picture 8" descr="graphics10"/>
          <p:cNvPicPr>
            <a:picLocks noChangeAspect="1" noChangeArrowheads="1"/>
          </p:cNvPicPr>
          <p:nvPr/>
        </p:nvPicPr>
        <p:blipFill>
          <a:blip r:embed="rId3" cstate="print"/>
          <a:srcRect/>
          <a:stretch>
            <a:fillRect/>
          </a:stretch>
        </p:blipFill>
        <p:spPr bwMode="auto">
          <a:xfrm>
            <a:off x="1143000" y="4114800"/>
            <a:ext cx="7315200" cy="1150938"/>
          </a:xfrm>
          <a:prstGeom prst="rect">
            <a:avLst/>
          </a:prstGeom>
          <a:noFill/>
          <a:ln w="9525">
            <a:noFill/>
            <a:miter lim="800000"/>
            <a:headEnd/>
            <a:tailEnd/>
          </a:ln>
        </p:spPr>
      </p:pic>
      <p:sp>
        <p:nvSpPr>
          <p:cNvPr id="27655" name="Text Box 9"/>
          <p:cNvSpPr txBox="1">
            <a:spLocks noChangeArrowheads="1"/>
          </p:cNvSpPr>
          <p:nvPr/>
        </p:nvSpPr>
        <p:spPr bwMode="auto">
          <a:xfrm>
            <a:off x="6248400" y="3962400"/>
            <a:ext cx="15240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27656" name="Rectangle 10"/>
          <p:cNvSpPr>
            <a:spLocks noChangeArrowheads="1"/>
          </p:cNvSpPr>
          <p:nvPr/>
        </p:nvSpPr>
        <p:spPr bwMode="auto">
          <a:xfrm>
            <a:off x="1371600" y="3810000"/>
            <a:ext cx="6858000" cy="1676400"/>
          </a:xfrm>
          <a:prstGeom prst="rect">
            <a:avLst/>
          </a:prstGeom>
          <a:noFill/>
          <a:ln w="19050">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5"/>
          <p:cNvSpPr>
            <a:spLocks noGrp="1"/>
          </p:cNvSpPr>
          <p:nvPr>
            <p:ph type="sldNum" sz="quarter" idx="11"/>
          </p:nvPr>
        </p:nvSpPr>
        <p:spPr>
          <a:noFill/>
        </p:spPr>
        <p:txBody>
          <a:bodyPr/>
          <a:lstStyle/>
          <a:p>
            <a:fld id="{262D3B2F-E284-4152-8B43-C5C060D04FAF}" type="slidenum">
              <a:rPr lang="en-US"/>
              <a:pPr/>
              <a:t>14</a:t>
            </a:fld>
            <a:endParaRPr lang="en-US"/>
          </a:p>
        </p:txBody>
      </p:sp>
      <p:graphicFrame>
        <p:nvGraphicFramePr>
          <p:cNvPr id="2050" name="Object 14"/>
          <p:cNvGraphicFramePr>
            <a:graphicFrameLocks noGrp="1" noChangeAspect="1"/>
          </p:cNvGraphicFramePr>
          <p:nvPr>
            <p:ph idx="1"/>
          </p:nvPr>
        </p:nvGraphicFramePr>
        <p:xfrm>
          <a:off x="1609725" y="3124200"/>
          <a:ext cx="6318250" cy="2438400"/>
        </p:xfrm>
        <a:graphic>
          <a:graphicData uri="http://schemas.openxmlformats.org/presentationml/2006/ole">
            <mc:AlternateContent xmlns:mc="http://schemas.openxmlformats.org/markup-compatibility/2006">
              <mc:Choice xmlns:v="urn:schemas-microsoft-com:vml" Requires="v">
                <p:oleObj spid="_x0000_s2051" name="Document" r:id="rId4" imgW="6343684" imgH="2447999" progId="Word.Document.8">
                  <p:embed/>
                </p:oleObj>
              </mc:Choice>
              <mc:Fallback>
                <p:oleObj name="Document" r:id="rId4" imgW="6343684" imgH="2447999" progId="Word.Document.8">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9725" y="3124200"/>
                        <a:ext cx="631825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2" name="Rectangle 2"/>
          <p:cNvSpPr>
            <a:spLocks noGrp="1" noChangeArrowheads="1"/>
          </p:cNvSpPr>
          <p:nvPr>
            <p:ph type="title"/>
          </p:nvPr>
        </p:nvSpPr>
        <p:spPr/>
        <p:txBody>
          <a:bodyPr/>
          <a:lstStyle/>
          <a:p>
            <a:pPr eaLnBrk="1" hangingPunct="1"/>
            <a:r>
              <a:rPr lang="en-US" smtClean="0"/>
              <a:t>Aljabar Relasional</a:t>
            </a:r>
          </a:p>
        </p:txBody>
      </p:sp>
      <p:sp>
        <p:nvSpPr>
          <p:cNvPr id="2053"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Contoh-1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2054" name="Text Box 4"/>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6.10. Contoh operasi SELECT</a:t>
            </a:r>
          </a:p>
        </p:txBody>
      </p:sp>
      <p:sp>
        <p:nvSpPr>
          <p:cNvPr id="2055" name="Rectangle 6"/>
          <p:cNvSpPr>
            <a:spLocks noChangeArrowheads="1"/>
          </p:cNvSpPr>
          <p:nvPr/>
        </p:nvSpPr>
        <p:spPr bwMode="auto">
          <a:xfrm>
            <a:off x="1295400" y="2209800"/>
            <a:ext cx="6705600" cy="3276600"/>
          </a:xfrm>
          <a:prstGeom prst="rect">
            <a:avLst/>
          </a:prstGeom>
          <a:noFill/>
          <a:ln w="19050">
            <a:solidFill>
              <a:schemeClr val="tx1"/>
            </a:solidFill>
            <a:miter lim="800000"/>
            <a:headEnd/>
            <a:tailEnd/>
          </a:ln>
        </p:spPr>
        <p:txBody>
          <a:bodyPr wrap="none" anchor="ctr"/>
          <a:lstStyle/>
          <a:p>
            <a:endParaRPr lang="en-US"/>
          </a:p>
        </p:txBody>
      </p:sp>
      <p:sp>
        <p:nvSpPr>
          <p:cNvPr id="2056" name="Text Box 7"/>
          <p:cNvSpPr txBox="1">
            <a:spLocks noChangeArrowheads="1"/>
          </p:cNvSpPr>
          <p:nvPr/>
        </p:nvSpPr>
        <p:spPr bwMode="auto">
          <a:xfrm>
            <a:off x="5638800" y="2787650"/>
            <a:ext cx="16764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2057" name="Text Box 8"/>
          <p:cNvSpPr txBox="1">
            <a:spLocks noChangeArrowheads="1"/>
          </p:cNvSpPr>
          <p:nvPr/>
        </p:nvSpPr>
        <p:spPr bwMode="auto">
          <a:xfrm>
            <a:off x="2057400" y="2787650"/>
            <a:ext cx="1295400" cy="336550"/>
          </a:xfrm>
          <a:prstGeom prst="rect">
            <a:avLst/>
          </a:prstGeom>
          <a:noFill/>
          <a:ln w="9525">
            <a:noFill/>
            <a:miter lim="800000"/>
            <a:headEnd/>
            <a:tailEnd/>
          </a:ln>
        </p:spPr>
        <p:txBody>
          <a:bodyPr>
            <a:spAutoFit/>
          </a:bodyPr>
          <a:lstStyle/>
          <a:p>
            <a:pPr algn="ctr"/>
            <a:r>
              <a:rPr lang="en-US" sz="1600">
                <a:latin typeface="Arial" charset="0"/>
                <a:cs typeface="Arial" charset="0"/>
              </a:rPr>
              <a:t>Mahasiswa</a:t>
            </a:r>
          </a:p>
        </p:txBody>
      </p:sp>
      <p:sp>
        <p:nvSpPr>
          <p:cNvPr id="2058" name="AutoShape 12"/>
          <p:cNvSpPr>
            <a:spLocks noChangeArrowheads="1"/>
          </p:cNvSpPr>
          <p:nvPr/>
        </p:nvSpPr>
        <p:spPr bwMode="auto">
          <a:xfrm>
            <a:off x="4343400" y="3581400"/>
            <a:ext cx="685800" cy="228600"/>
          </a:xfrm>
          <a:prstGeom prst="rightArrow">
            <a:avLst>
              <a:gd name="adj1" fmla="val 61111"/>
              <a:gd name="adj2" fmla="val 104861"/>
            </a:avLst>
          </a:prstGeom>
          <a:solidFill>
            <a:srgbClr val="339966"/>
          </a:solidFill>
          <a:ln w="9525">
            <a:solidFill>
              <a:schemeClr val="tx1"/>
            </a:solidFill>
            <a:miter lim="800000"/>
            <a:headEnd/>
            <a:tailEnd/>
          </a:ln>
        </p:spPr>
        <p:txBody>
          <a:bodyPr wrap="none" anchor="ctr"/>
          <a:lstStyle/>
          <a:p>
            <a:endParaRPr lang="en-US"/>
          </a:p>
        </p:txBody>
      </p:sp>
      <p:sp>
        <p:nvSpPr>
          <p:cNvPr id="2059" name="Text Box 15"/>
          <p:cNvSpPr txBox="1">
            <a:spLocks noChangeArrowheads="1"/>
          </p:cNvSpPr>
          <p:nvPr/>
        </p:nvSpPr>
        <p:spPr bwMode="auto">
          <a:xfrm>
            <a:off x="3124200" y="2260600"/>
            <a:ext cx="3276600" cy="457200"/>
          </a:xfrm>
          <a:prstGeom prst="rect">
            <a:avLst/>
          </a:prstGeom>
          <a:noFill/>
          <a:ln w="9525">
            <a:noFill/>
            <a:miter lim="800000"/>
            <a:headEnd/>
            <a:tailEnd/>
          </a:ln>
        </p:spPr>
        <p:txBody>
          <a:bodyPr>
            <a:spAutoFit/>
          </a:bodyPr>
          <a:lstStyle/>
          <a:p>
            <a:pPr algn="ctr"/>
            <a:r>
              <a:rPr lang="en-US" sz="2400" b="1">
                <a:latin typeface="Arial" charset="0"/>
              </a:rPr>
              <a:t>σ</a:t>
            </a:r>
            <a:r>
              <a:rPr lang="en-US" sz="2200" b="1" i="1" baseline="-25000">
                <a:latin typeface="Arial" charset="0"/>
              </a:rPr>
              <a:t>SKS&gt;=20</a:t>
            </a:r>
            <a:r>
              <a:rPr lang="en-US" sz="2400" b="1" i="1" baseline="-25000">
                <a:latin typeface="Arial" charset="0"/>
              </a:rPr>
              <a:t> </a:t>
            </a:r>
            <a:r>
              <a:rPr lang="en-US" sz="2000" b="1">
                <a:latin typeface="Arial" charset="0"/>
              </a:rPr>
              <a:t>(</a:t>
            </a:r>
            <a:r>
              <a:rPr lang="en-US" sz="2000" b="1" i="1">
                <a:latin typeface="Arial" charset="0"/>
              </a:rPr>
              <a:t>Mahasiswa</a:t>
            </a:r>
            <a:r>
              <a:rPr lang="en-US" sz="2000" b="1">
                <a:latin typeface="Arial"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Slide Number Placeholder 5"/>
          <p:cNvSpPr>
            <a:spLocks noGrp="1"/>
          </p:cNvSpPr>
          <p:nvPr>
            <p:ph type="sldNum" sz="quarter" idx="11"/>
          </p:nvPr>
        </p:nvSpPr>
        <p:spPr>
          <a:noFill/>
        </p:spPr>
        <p:txBody>
          <a:bodyPr/>
          <a:lstStyle/>
          <a:p>
            <a:fld id="{DE0FC73D-A572-45C7-8747-8B256B17CC41}" type="slidenum">
              <a:rPr lang="en-US"/>
              <a:pPr/>
              <a:t>15</a:t>
            </a:fld>
            <a:endParaRPr lang="en-US"/>
          </a:p>
        </p:txBody>
      </p:sp>
      <p:graphicFrame>
        <p:nvGraphicFramePr>
          <p:cNvPr id="3074" name="Object 2"/>
          <p:cNvGraphicFramePr>
            <a:graphicFrameLocks noGrp="1" noChangeAspect="1"/>
          </p:cNvGraphicFramePr>
          <p:nvPr>
            <p:ph idx="1"/>
          </p:nvPr>
        </p:nvGraphicFramePr>
        <p:xfrm>
          <a:off x="1604963" y="3124200"/>
          <a:ext cx="6327775" cy="2438400"/>
        </p:xfrm>
        <a:graphic>
          <a:graphicData uri="http://schemas.openxmlformats.org/presentationml/2006/ole">
            <mc:AlternateContent xmlns:mc="http://schemas.openxmlformats.org/markup-compatibility/2006">
              <mc:Choice xmlns:v="urn:schemas-microsoft-com:vml" Requires="v">
                <p:oleObj spid="_x0000_s3075" name="Document" r:id="rId4" imgW="6343684" imgH="2444754" progId="Word.Document.8">
                  <p:embed/>
                </p:oleObj>
              </mc:Choice>
              <mc:Fallback>
                <p:oleObj name="Document" r:id="rId4" imgW="6343684" imgH="2444754"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4963" y="3124200"/>
                        <a:ext cx="6327775"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6" name="Rectangle 3"/>
          <p:cNvSpPr>
            <a:spLocks noGrp="1" noChangeArrowheads="1"/>
          </p:cNvSpPr>
          <p:nvPr>
            <p:ph type="title"/>
          </p:nvPr>
        </p:nvSpPr>
        <p:spPr/>
        <p:txBody>
          <a:bodyPr/>
          <a:lstStyle/>
          <a:p>
            <a:pPr eaLnBrk="1" hangingPunct="1"/>
            <a:r>
              <a:rPr lang="en-US" smtClean="0"/>
              <a:t>Aljabar Relasional</a:t>
            </a:r>
          </a:p>
        </p:txBody>
      </p:sp>
      <p:sp>
        <p:nvSpPr>
          <p:cNvPr id="3077" name="Rectangle 4"/>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Contoh-2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3078" name="Text Box 5"/>
          <p:cNvSpPr txBox="1">
            <a:spLocks noChangeArrowheads="1"/>
          </p:cNvSpPr>
          <p:nvPr/>
        </p:nvSpPr>
        <p:spPr bwMode="auto">
          <a:xfrm>
            <a:off x="1676400" y="5638800"/>
            <a:ext cx="60198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6.11. Contoh operasi SELECT menggunakan OR</a:t>
            </a:r>
          </a:p>
        </p:txBody>
      </p:sp>
      <p:sp>
        <p:nvSpPr>
          <p:cNvPr id="3079" name="Rectangle 6"/>
          <p:cNvSpPr>
            <a:spLocks noChangeArrowheads="1"/>
          </p:cNvSpPr>
          <p:nvPr/>
        </p:nvSpPr>
        <p:spPr bwMode="auto">
          <a:xfrm>
            <a:off x="1295400" y="2209800"/>
            <a:ext cx="6705600" cy="3276600"/>
          </a:xfrm>
          <a:prstGeom prst="rect">
            <a:avLst/>
          </a:prstGeom>
          <a:noFill/>
          <a:ln w="19050">
            <a:solidFill>
              <a:schemeClr val="tx1"/>
            </a:solidFill>
            <a:miter lim="800000"/>
            <a:headEnd/>
            <a:tailEnd/>
          </a:ln>
        </p:spPr>
        <p:txBody>
          <a:bodyPr wrap="none" anchor="ctr"/>
          <a:lstStyle/>
          <a:p>
            <a:endParaRPr lang="en-US"/>
          </a:p>
        </p:txBody>
      </p:sp>
      <p:sp>
        <p:nvSpPr>
          <p:cNvPr id="3080" name="Text Box 7"/>
          <p:cNvSpPr txBox="1">
            <a:spLocks noChangeArrowheads="1"/>
          </p:cNvSpPr>
          <p:nvPr/>
        </p:nvSpPr>
        <p:spPr bwMode="auto">
          <a:xfrm>
            <a:off x="5638800" y="2787650"/>
            <a:ext cx="16764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3081" name="Text Box 8"/>
          <p:cNvSpPr txBox="1">
            <a:spLocks noChangeArrowheads="1"/>
          </p:cNvSpPr>
          <p:nvPr/>
        </p:nvSpPr>
        <p:spPr bwMode="auto">
          <a:xfrm>
            <a:off x="2057400" y="2787650"/>
            <a:ext cx="1295400" cy="336550"/>
          </a:xfrm>
          <a:prstGeom prst="rect">
            <a:avLst/>
          </a:prstGeom>
          <a:noFill/>
          <a:ln w="9525">
            <a:noFill/>
            <a:miter lim="800000"/>
            <a:headEnd/>
            <a:tailEnd/>
          </a:ln>
        </p:spPr>
        <p:txBody>
          <a:bodyPr>
            <a:spAutoFit/>
          </a:bodyPr>
          <a:lstStyle/>
          <a:p>
            <a:pPr algn="ctr"/>
            <a:r>
              <a:rPr lang="en-US" sz="1600">
                <a:latin typeface="Arial" charset="0"/>
                <a:cs typeface="Arial" charset="0"/>
              </a:rPr>
              <a:t>Mahasiswa</a:t>
            </a:r>
          </a:p>
        </p:txBody>
      </p:sp>
      <p:sp>
        <p:nvSpPr>
          <p:cNvPr id="3082" name="AutoShape 9"/>
          <p:cNvSpPr>
            <a:spLocks noChangeArrowheads="1"/>
          </p:cNvSpPr>
          <p:nvPr/>
        </p:nvSpPr>
        <p:spPr bwMode="auto">
          <a:xfrm>
            <a:off x="4343400" y="3810000"/>
            <a:ext cx="685800" cy="228600"/>
          </a:xfrm>
          <a:prstGeom prst="rightArrow">
            <a:avLst>
              <a:gd name="adj1" fmla="val 61111"/>
              <a:gd name="adj2" fmla="val 104861"/>
            </a:avLst>
          </a:prstGeom>
          <a:solidFill>
            <a:srgbClr val="339966"/>
          </a:solidFill>
          <a:ln w="9525">
            <a:solidFill>
              <a:schemeClr val="tx1"/>
            </a:solidFill>
            <a:miter lim="800000"/>
            <a:headEnd/>
            <a:tailEnd/>
          </a:ln>
        </p:spPr>
        <p:txBody>
          <a:bodyPr wrap="none" anchor="ctr"/>
          <a:lstStyle/>
          <a:p>
            <a:endParaRPr lang="en-US"/>
          </a:p>
        </p:txBody>
      </p:sp>
      <p:sp>
        <p:nvSpPr>
          <p:cNvPr id="3083" name="Text Box 10"/>
          <p:cNvSpPr txBox="1">
            <a:spLocks noChangeArrowheads="1"/>
          </p:cNvSpPr>
          <p:nvPr/>
        </p:nvSpPr>
        <p:spPr bwMode="auto">
          <a:xfrm>
            <a:off x="2667000" y="2260600"/>
            <a:ext cx="4191000" cy="457200"/>
          </a:xfrm>
          <a:prstGeom prst="rect">
            <a:avLst/>
          </a:prstGeom>
          <a:noFill/>
          <a:ln w="9525">
            <a:noFill/>
            <a:miter lim="800000"/>
            <a:headEnd/>
            <a:tailEnd/>
          </a:ln>
        </p:spPr>
        <p:txBody>
          <a:bodyPr>
            <a:spAutoFit/>
          </a:bodyPr>
          <a:lstStyle/>
          <a:p>
            <a:pPr algn="ctr"/>
            <a:r>
              <a:rPr lang="en-US" sz="2400" b="1">
                <a:latin typeface="Arial" charset="0"/>
              </a:rPr>
              <a:t>σ</a:t>
            </a:r>
            <a:r>
              <a:rPr lang="en-US" sz="2200" b="1" i="1" baseline="-25000">
                <a:latin typeface="Arial" charset="0"/>
              </a:rPr>
              <a:t>SKS=18</a:t>
            </a:r>
            <a:r>
              <a:rPr lang="en-US" sz="2400" b="1" i="1" baseline="-25000">
                <a:latin typeface="Arial" charset="0"/>
              </a:rPr>
              <a:t> OR IPK&lt;3.00 </a:t>
            </a:r>
            <a:r>
              <a:rPr lang="en-US" sz="2000" b="1">
                <a:latin typeface="Arial" charset="0"/>
              </a:rPr>
              <a:t>(</a:t>
            </a:r>
            <a:r>
              <a:rPr lang="en-US" sz="2000" b="1" i="1">
                <a:latin typeface="Arial" charset="0"/>
              </a:rPr>
              <a:t>Mahasiswa</a:t>
            </a:r>
            <a:r>
              <a:rPr lang="en-US" sz="2000" b="1">
                <a:latin typeface="Arial" charset="0"/>
              </a:rPr>
              <a: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1"/>
          </p:nvPr>
        </p:nvSpPr>
        <p:spPr>
          <a:noFill/>
        </p:spPr>
        <p:txBody>
          <a:bodyPr/>
          <a:lstStyle/>
          <a:p>
            <a:fld id="{BC3D480F-6103-4EB2-B301-52750F93DD27}" type="slidenum">
              <a:rPr lang="en-US"/>
              <a:pPr/>
              <a:t>16</a:t>
            </a:fld>
            <a:endParaRPr lang="en-US"/>
          </a:p>
        </p:txBody>
      </p:sp>
      <p:pic>
        <p:nvPicPr>
          <p:cNvPr id="28675" name="Picture 8" descr="graphics13"/>
          <p:cNvPicPr>
            <a:picLocks noChangeAspect="1" noChangeArrowheads="1"/>
          </p:cNvPicPr>
          <p:nvPr/>
        </p:nvPicPr>
        <p:blipFill>
          <a:blip r:embed="rId3" cstate="print"/>
          <a:srcRect/>
          <a:stretch>
            <a:fillRect/>
          </a:stretch>
        </p:blipFill>
        <p:spPr bwMode="auto">
          <a:xfrm>
            <a:off x="1752600" y="3962400"/>
            <a:ext cx="6400800" cy="1236663"/>
          </a:xfrm>
          <a:prstGeom prst="rect">
            <a:avLst/>
          </a:prstGeom>
          <a:noFill/>
          <a:ln w="9525">
            <a:noFill/>
            <a:miter lim="800000"/>
            <a:headEnd/>
            <a:tailEnd/>
          </a:ln>
        </p:spPr>
      </p:pic>
      <p:sp>
        <p:nvSpPr>
          <p:cNvPr id="28676"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8677" name="Rectangle 3"/>
          <p:cNvSpPr>
            <a:spLocks noChangeArrowheads="1"/>
          </p:cNvSpPr>
          <p:nvPr/>
        </p:nvSpPr>
        <p:spPr bwMode="auto">
          <a:xfrm>
            <a:off x="533400" y="1676400"/>
            <a:ext cx="7924800" cy="44958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PROJECT</a:t>
            </a:r>
          </a:p>
          <a:p>
            <a:pPr marL="660400" lvl="1" indent="-315913" algn="just" eaLnBrk="1" hangingPunct="1">
              <a:lnSpc>
                <a:spcPct val="90000"/>
              </a:lnSpc>
              <a:spcAft>
                <a:spcPct val="30000"/>
              </a:spcAft>
              <a:buClr>
                <a:schemeClr val="tx1"/>
              </a:buClr>
              <a:buFont typeface="Symbol" pitchFamily="18" charset="2"/>
              <a:buChar char="¨"/>
            </a:pPr>
            <a:r>
              <a:rPr lang="en-US" sz="2200">
                <a:latin typeface="Arial" charset="0"/>
              </a:rPr>
              <a:t>PROJECT menghasilkan daftar semua nilai untuk atribut yang dipilih.</a:t>
            </a:r>
          </a:p>
          <a:p>
            <a:pPr marL="660400" lvl="1" indent="-315913" algn="just" eaLnBrk="1" hangingPunct="1">
              <a:lnSpc>
                <a:spcPct val="90000"/>
              </a:lnSpc>
              <a:spcAft>
                <a:spcPct val="30000"/>
              </a:spcAft>
              <a:buClr>
                <a:schemeClr val="tx1"/>
              </a:buClr>
              <a:buFont typeface="Symbol" pitchFamily="18" charset="2"/>
              <a:buChar char="¨"/>
            </a:pPr>
            <a:r>
              <a:rPr lang="en-US" sz="2200">
                <a:latin typeface="Arial" charset="0"/>
              </a:rPr>
              <a:t>Notasi : </a:t>
            </a:r>
            <a:r>
              <a:rPr lang="en-US" sz="2800" b="1">
                <a:latin typeface="Arial" charset="0"/>
                <a:sym typeface="Symbol" pitchFamily="18" charset="2"/>
              </a:rPr>
              <a:t></a:t>
            </a:r>
            <a:r>
              <a:rPr lang="en-US" sz="2400" b="1" baseline="-14000">
                <a:latin typeface="Arial" charset="0"/>
              </a:rPr>
              <a:t>&lt;daftar attribut&gt;</a:t>
            </a:r>
            <a:r>
              <a:rPr lang="en-US" sz="2800" b="1" baseline="14000">
                <a:latin typeface="Arial" charset="0"/>
              </a:rPr>
              <a:t>(&lt;nama relasi&gt;)</a:t>
            </a:r>
            <a:r>
              <a:rPr lang="en-US" sz="2800">
                <a:latin typeface="Arial" charset="0"/>
              </a:rPr>
              <a:t> </a:t>
            </a:r>
          </a:p>
        </p:txBody>
      </p:sp>
      <p:sp>
        <p:nvSpPr>
          <p:cNvPr id="28678" name="Text Box 4"/>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6.12. Notasi operasi PROJECT</a:t>
            </a:r>
          </a:p>
        </p:txBody>
      </p:sp>
      <p:sp>
        <p:nvSpPr>
          <p:cNvPr id="28679" name="Text Box 6"/>
          <p:cNvSpPr txBox="1">
            <a:spLocks noChangeArrowheads="1"/>
          </p:cNvSpPr>
          <p:nvPr/>
        </p:nvSpPr>
        <p:spPr bwMode="auto">
          <a:xfrm>
            <a:off x="6248400" y="3581400"/>
            <a:ext cx="15240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28680" name="Rectangle 7"/>
          <p:cNvSpPr>
            <a:spLocks noChangeArrowheads="1"/>
          </p:cNvSpPr>
          <p:nvPr/>
        </p:nvSpPr>
        <p:spPr bwMode="auto">
          <a:xfrm>
            <a:off x="1371600" y="3429000"/>
            <a:ext cx="6553200" cy="2057400"/>
          </a:xfrm>
          <a:prstGeom prst="rect">
            <a:avLst/>
          </a:prstGeom>
          <a:noFill/>
          <a:ln w="19050">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Slide Number Placeholder 5"/>
          <p:cNvSpPr>
            <a:spLocks noGrp="1"/>
          </p:cNvSpPr>
          <p:nvPr>
            <p:ph type="sldNum" sz="quarter" idx="11"/>
          </p:nvPr>
        </p:nvSpPr>
        <p:spPr>
          <a:noFill/>
        </p:spPr>
        <p:txBody>
          <a:bodyPr/>
          <a:lstStyle/>
          <a:p>
            <a:fld id="{4847819F-C43F-4702-B06F-0E7EB05EC6C2}" type="slidenum">
              <a:rPr lang="en-US"/>
              <a:pPr/>
              <a:t>17</a:t>
            </a:fld>
            <a:endParaRPr lang="en-US"/>
          </a:p>
        </p:txBody>
      </p:sp>
      <p:graphicFrame>
        <p:nvGraphicFramePr>
          <p:cNvPr id="4098" name="Object 2"/>
          <p:cNvGraphicFramePr>
            <a:graphicFrameLocks noGrp="1" noChangeAspect="1"/>
          </p:cNvGraphicFramePr>
          <p:nvPr>
            <p:ph idx="1"/>
          </p:nvPr>
        </p:nvGraphicFramePr>
        <p:xfrm>
          <a:off x="2074863" y="3124200"/>
          <a:ext cx="4859337" cy="2425700"/>
        </p:xfrm>
        <a:graphic>
          <a:graphicData uri="http://schemas.openxmlformats.org/presentationml/2006/ole">
            <mc:AlternateContent xmlns:mc="http://schemas.openxmlformats.org/markup-compatibility/2006">
              <mc:Choice xmlns:v="urn:schemas-microsoft-com:vml" Requires="v">
                <p:oleObj spid="_x0000_s4099" name="Document" r:id="rId4" imgW="4890986" imgH="2441509" progId="Word.Document.8">
                  <p:embed/>
                </p:oleObj>
              </mc:Choice>
              <mc:Fallback>
                <p:oleObj name="Document" r:id="rId4" imgW="4890986" imgH="2441509"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4863" y="3124200"/>
                        <a:ext cx="4859337" cy="242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0" name="Rectangle 3"/>
          <p:cNvSpPr>
            <a:spLocks noGrp="1" noChangeArrowheads="1"/>
          </p:cNvSpPr>
          <p:nvPr>
            <p:ph type="title"/>
          </p:nvPr>
        </p:nvSpPr>
        <p:spPr/>
        <p:txBody>
          <a:bodyPr/>
          <a:lstStyle/>
          <a:p>
            <a:pPr eaLnBrk="1" hangingPunct="1"/>
            <a:r>
              <a:rPr lang="en-US" smtClean="0"/>
              <a:t>Aljabar Relasional</a:t>
            </a:r>
          </a:p>
        </p:txBody>
      </p:sp>
      <p:sp>
        <p:nvSpPr>
          <p:cNvPr id="4101" name="Rectangle 4"/>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4102" name="Text Box 5"/>
          <p:cNvSpPr txBox="1">
            <a:spLocks noChangeArrowheads="1"/>
          </p:cNvSpPr>
          <p:nvPr/>
        </p:nvSpPr>
        <p:spPr bwMode="auto">
          <a:xfrm>
            <a:off x="1447800" y="5638800"/>
            <a:ext cx="60198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6.13. Contoh operasi PROJECT</a:t>
            </a:r>
          </a:p>
        </p:txBody>
      </p:sp>
      <p:sp>
        <p:nvSpPr>
          <p:cNvPr id="4103" name="Rectangle 6"/>
          <p:cNvSpPr>
            <a:spLocks noChangeArrowheads="1"/>
          </p:cNvSpPr>
          <p:nvPr/>
        </p:nvSpPr>
        <p:spPr bwMode="auto">
          <a:xfrm>
            <a:off x="1676400" y="2209800"/>
            <a:ext cx="5486400" cy="3276600"/>
          </a:xfrm>
          <a:prstGeom prst="rect">
            <a:avLst/>
          </a:prstGeom>
          <a:noFill/>
          <a:ln w="19050">
            <a:solidFill>
              <a:schemeClr val="tx1"/>
            </a:solidFill>
            <a:miter lim="800000"/>
            <a:headEnd/>
            <a:tailEnd/>
          </a:ln>
        </p:spPr>
        <p:txBody>
          <a:bodyPr wrap="none" anchor="ctr"/>
          <a:lstStyle/>
          <a:p>
            <a:endParaRPr lang="en-US"/>
          </a:p>
        </p:txBody>
      </p:sp>
      <p:sp>
        <p:nvSpPr>
          <p:cNvPr id="4104" name="Text Box 7"/>
          <p:cNvSpPr txBox="1">
            <a:spLocks noChangeArrowheads="1"/>
          </p:cNvSpPr>
          <p:nvPr/>
        </p:nvSpPr>
        <p:spPr bwMode="auto">
          <a:xfrm>
            <a:off x="5503863" y="2787650"/>
            <a:ext cx="12192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4105" name="Text Box 8"/>
          <p:cNvSpPr txBox="1">
            <a:spLocks noChangeArrowheads="1"/>
          </p:cNvSpPr>
          <p:nvPr/>
        </p:nvSpPr>
        <p:spPr bwMode="auto">
          <a:xfrm>
            <a:off x="2532063" y="2787650"/>
            <a:ext cx="1295400" cy="336550"/>
          </a:xfrm>
          <a:prstGeom prst="rect">
            <a:avLst/>
          </a:prstGeom>
          <a:noFill/>
          <a:ln w="9525">
            <a:noFill/>
            <a:miter lim="800000"/>
            <a:headEnd/>
            <a:tailEnd/>
          </a:ln>
        </p:spPr>
        <p:txBody>
          <a:bodyPr>
            <a:spAutoFit/>
          </a:bodyPr>
          <a:lstStyle/>
          <a:p>
            <a:pPr algn="ctr"/>
            <a:r>
              <a:rPr lang="en-US" sz="1600">
                <a:latin typeface="Arial" charset="0"/>
                <a:cs typeface="Arial" charset="0"/>
              </a:rPr>
              <a:t>Mahasiswa</a:t>
            </a:r>
          </a:p>
        </p:txBody>
      </p:sp>
      <p:sp>
        <p:nvSpPr>
          <p:cNvPr id="4106" name="AutoShape 9"/>
          <p:cNvSpPr>
            <a:spLocks noChangeArrowheads="1"/>
          </p:cNvSpPr>
          <p:nvPr/>
        </p:nvSpPr>
        <p:spPr bwMode="auto">
          <a:xfrm>
            <a:off x="4724400" y="3810000"/>
            <a:ext cx="685800" cy="228600"/>
          </a:xfrm>
          <a:prstGeom prst="rightArrow">
            <a:avLst>
              <a:gd name="adj1" fmla="val 61111"/>
              <a:gd name="adj2" fmla="val 104861"/>
            </a:avLst>
          </a:prstGeom>
          <a:solidFill>
            <a:srgbClr val="339966"/>
          </a:solidFill>
          <a:ln w="9525">
            <a:solidFill>
              <a:schemeClr val="tx1"/>
            </a:solidFill>
            <a:miter lim="800000"/>
            <a:headEnd/>
            <a:tailEnd/>
          </a:ln>
        </p:spPr>
        <p:txBody>
          <a:bodyPr wrap="none" anchor="ctr"/>
          <a:lstStyle/>
          <a:p>
            <a:endParaRPr lang="en-US"/>
          </a:p>
        </p:txBody>
      </p:sp>
      <p:sp>
        <p:nvSpPr>
          <p:cNvPr id="4107" name="Text Box 10"/>
          <p:cNvSpPr txBox="1">
            <a:spLocks noChangeArrowheads="1"/>
          </p:cNvSpPr>
          <p:nvPr/>
        </p:nvSpPr>
        <p:spPr bwMode="auto">
          <a:xfrm>
            <a:off x="2514600" y="2224088"/>
            <a:ext cx="4191000" cy="457200"/>
          </a:xfrm>
          <a:prstGeom prst="rect">
            <a:avLst/>
          </a:prstGeom>
          <a:noFill/>
          <a:ln w="9525">
            <a:noFill/>
            <a:miter lim="800000"/>
            <a:headEnd/>
            <a:tailEnd/>
          </a:ln>
        </p:spPr>
        <p:txBody>
          <a:bodyPr>
            <a:spAutoFit/>
          </a:bodyPr>
          <a:lstStyle/>
          <a:p>
            <a:pPr algn="ctr"/>
            <a:r>
              <a:rPr lang="en-US" sz="2400" b="1">
                <a:latin typeface="Arial" charset="0"/>
                <a:sym typeface="Symbol" pitchFamily="18" charset="2"/>
              </a:rPr>
              <a:t></a:t>
            </a:r>
            <a:r>
              <a:rPr lang="en-US" sz="2400" b="1" i="1" baseline="-25000">
                <a:latin typeface="Arial" charset="0"/>
              </a:rPr>
              <a:t>Nama </a:t>
            </a:r>
            <a:r>
              <a:rPr lang="en-US" sz="2000" b="1">
                <a:latin typeface="Arial" charset="0"/>
              </a:rPr>
              <a:t>(</a:t>
            </a:r>
            <a:r>
              <a:rPr lang="en-US" sz="2000" b="1" i="1">
                <a:latin typeface="Arial" charset="0"/>
              </a:rPr>
              <a:t>Mahasiswa</a:t>
            </a:r>
            <a:r>
              <a:rPr lang="en-US" sz="2000" b="1">
                <a:latin typeface="Arial" charset="0"/>
              </a:rPr>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Slide Number Placeholder 5"/>
          <p:cNvSpPr>
            <a:spLocks noGrp="1"/>
          </p:cNvSpPr>
          <p:nvPr>
            <p:ph type="sldNum" sz="quarter" idx="11"/>
          </p:nvPr>
        </p:nvSpPr>
        <p:spPr>
          <a:noFill/>
        </p:spPr>
        <p:txBody>
          <a:bodyPr/>
          <a:lstStyle/>
          <a:p>
            <a:fld id="{2FF93E2C-5D0E-49AC-89C4-B6F3C1C608AB}" type="slidenum">
              <a:rPr lang="en-US"/>
              <a:pPr/>
              <a:t>18</a:t>
            </a:fld>
            <a:endParaRPr lang="en-US"/>
          </a:p>
        </p:txBody>
      </p:sp>
      <p:sp>
        <p:nvSpPr>
          <p:cNvPr id="5124" name="Rectangle 3"/>
          <p:cNvSpPr>
            <a:spLocks noGrp="1" noChangeArrowheads="1"/>
          </p:cNvSpPr>
          <p:nvPr>
            <p:ph type="title"/>
          </p:nvPr>
        </p:nvSpPr>
        <p:spPr/>
        <p:txBody>
          <a:bodyPr/>
          <a:lstStyle/>
          <a:p>
            <a:pPr eaLnBrk="1" hangingPunct="1"/>
            <a:r>
              <a:rPr lang="en-US" smtClean="0"/>
              <a:t>Aljabar Relasional</a:t>
            </a:r>
          </a:p>
        </p:txBody>
      </p:sp>
      <p:sp>
        <p:nvSpPr>
          <p:cNvPr id="5125" name="Rectangle 4"/>
          <p:cNvSpPr>
            <a:spLocks noChangeArrowheads="1"/>
          </p:cNvSpPr>
          <p:nvPr/>
        </p:nvSpPr>
        <p:spPr bwMode="auto">
          <a:xfrm>
            <a:off x="533400" y="1600200"/>
            <a:ext cx="7924800" cy="4495800"/>
          </a:xfrm>
          <a:prstGeom prst="rect">
            <a:avLst/>
          </a:prstGeom>
          <a:noFill/>
          <a:ln w="9525">
            <a:noFill/>
            <a:miter lim="800000"/>
            <a:headEnd/>
            <a:tailEnd/>
          </a:ln>
        </p:spPr>
        <p:txBody>
          <a:bodyPr/>
          <a:lstStyle/>
          <a:p>
            <a:pPr marL="342900" indent="-342900" algn="just" eaLnBrk="1" hangingPunct="1">
              <a:lnSpc>
                <a:spcPct val="90000"/>
              </a:lnSpc>
              <a:spcAft>
                <a:spcPct val="10000"/>
              </a:spcAft>
              <a:buClr>
                <a:srgbClr val="0000CC"/>
              </a:buClr>
              <a:buSzPct val="80000"/>
              <a:buFont typeface="Webdings" pitchFamily="18" charset="2"/>
              <a:buChar char="¿"/>
            </a:pPr>
            <a:r>
              <a:rPr lang="en-US" sz="2400" b="1">
                <a:latin typeface="Arial" charset="0"/>
              </a:rPr>
              <a:t>JOIN</a:t>
            </a:r>
          </a:p>
          <a:p>
            <a:pPr marL="660400" lvl="1" indent="-315913" algn="just" eaLnBrk="1" hangingPunct="1">
              <a:lnSpc>
                <a:spcPct val="90000"/>
              </a:lnSpc>
              <a:spcAft>
                <a:spcPct val="20000"/>
              </a:spcAft>
              <a:buClr>
                <a:schemeClr val="tx1"/>
              </a:buClr>
              <a:buFont typeface="Symbol" pitchFamily="18" charset="2"/>
              <a:buChar char="¨"/>
            </a:pPr>
            <a:r>
              <a:rPr lang="en-US" sz="2000">
                <a:latin typeface="Arial" charset="0"/>
              </a:rPr>
              <a:t>JOIN digunakan untuk mengkombinasikan tuple (record) dari dua tabel yang berbeda menjadi satu tuple (record). JOIN memiliki kemampuan untuk mendukung basis data relasional, memungkinkan penggunaan tabel terpisah yang dihubungkan melalui atribut yang sama.</a:t>
            </a:r>
          </a:p>
          <a:p>
            <a:pPr marL="660400" lvl="1" indent="-315913" algn="just" eaLnBrk="1" hangingPunct="1">
              <a:lnSpc>
                <a:spcPct val="90000"/>
              </a:lnSpc>
              <a:spcAft>
                <a:spcPct val="20000"/>
              </a:spcAft>
              <a:buClr>
                <a:schemeClr val="tx1"/>
              </a:buClr>
              <a:buFont typeface="Symbol" pitchFamily="18" charset="2"/>
              <a:buChar char="¨"/>
            </a:pPr>
            <a:r>
              <a:rPr lang="en-US" sz="2000">
                <a:latin typeface="Arial" charset="0"/>
              </a:rPr>
              <a:t>Notasi :</a:t>
            </a:r>
            <a:r>
              <a:rPr lang="en-US" sz="2200">
                <a:latin typeface="Arial" charset="0"/>
              </a:rPr>
              <a:t> </a:t>
            </a:r>
            <a:r>
              <a:rPr lang="en-US" sz="2000" b="1">
                <a:latin typeface="Arial" charset="0"/>
              </a:rPr>
              <a:t>(&lt;nama relasi-1&gt;)      (&lt;nama relasi-2&gt;)</a:t>
            </a:r>
            <a:endParaRPr lang="en-US" sz="2200">
              <a:latin typeface="Arial" charset="0"/>
            </a:endParaRPr>
          </a:p>
          <a:p>
            <a:pPr marL="660400" lvl="1" indent="-315913" algn="just" eaLnBrk="1" hangingPunct="1">
              <a:lnSpc>
                <a:spcPct val="90000"/>
              </a:lnSpc>
              <a:buClr>
                <a:schemeClr val="tx1"/>
              </a:buClr>
              <a:buFont typeface="Symbol" pitchFamily="18" charset="2"/>
              <a:buChar char="¨"/>
            </a:pPr>
            <a:r>
              <a:rPr lang="en-US" sz="2000" b="1">
                <a:latin typeface="Arial" charset="0"/>
              </a:rPr>
              <a:t>Natural JOIN</a:t>
            </a:r>
            <a:r>
              <a:rPr lang="en-US" sz="2000">
                <a:latin typeface="Arial" charset="0"/>
              </a:rPr>
              <a:t> menghubungkan tabel dengan memilih hanya record dengan nilai yang digunakan bersama-sama pada atribut yang sama. Operator ini akan menghasilkan tiga tahapan proses:</a:t>
            </a:r>
          </a:p>
          <a:p>
            <a:pPr marL="977900" lvl="2" indent="-304800" algn="just" eaLnBrk="1" hangingPunct="1">
              <a:spcBef>
                <a:spcPct val="20000"/>
              </a:spcBef>
              <a:buClr>
                <a:schemeClr val="tx1"/>
              </a:buClr>
              <a:buFont typeface="Symbol" pitchFamily="18" charset="2"/>
              <a:buChar char="·"/>
            </a:pPr>
            <a:r>
              <a:rPr lang="en-US">
                <a:latin typeface="Arial" charset="0"/>
              </a:rPr>
              <a:t>PRODUCT</a:t>
            </a:r>
          </a:p>
          <a:p>
            <a:pPr marL="977900" lvl="2" indent="-304800" algn="just" eaLnBrk="1" hangingPunct="1">
              <a:buClr>
                <a:schemeClr val="tx1"/>
              </a:buClr>
              <a:buFont typeface="Symbol" pitchFamily="18" charset="2"/>
              <a:buChar char="·"/>
            </a:pPr>
            <a:r>
              <a:rPr lang="en-US">
                <a:latin typeface="Arial" charset="0"/>
              </a:rPr>
              <a:t>SELECT</a:t>
            </a:r>
          </a:p>
          <a:p>
            <a:pPr marL="977900" lvl="2" indent="-304800" algn="just" eaLnBrk="1" hangingPunct="1">
              <a:buClr>
                <a:schemeClr val="tx1"/>
              </a:buClr>
              <a:buFont typeface="Symbol" pitchFamily="18" charset="2"/>
              <a:buChar char="·"/>
            </a:pPr>
            <a:r>
              <a:rPr lang="en-US">
                <a:latin typeface="Arial" charset="0"/>
              </a:rPr>
              <a:t>PROJECT</a:t>
            </a:r>
          </a:p>
        </p:txBody>
      </p:sp>
      <p:graphicFrame>
        <p:nvGraphicFramePr>
          <p:cNvPr id="5122" name="Object 22">
            <a:hlinkClick r:id="" action="ppaction://ole?verb=0"/>
          </p:cNvPr>
          <p:cNvGraphicFramePr>
            <a:graphicFrameLocks noGrp="1"/>
          </p:cNvGraphicFramePr>
          <p:nvPr>
            <p:ph idx="1"/>
          </p:nvPr>
        </p:nvGraphicFramePr>
        <p:xfrm>
          <a:off x="4318000" y="3492500"/>
          <a:ext cx="381000" cy="279400"/>
        </p:xfrm>
        <a:graphic>
          <a:graphicData uri="http://schemas.openxmlformats.org/presentationml/2006/ole">
            <mc:AlternateContent xmlns:mc="http://schemas.openxmlformats.org/markup-compatibility/2006">
              <mc:Choice xmlns:v="urn:schemas-microsoft-com:vml" Requires="v">
                <p:oleObj spid="_x0000_s5123" name="Equation" r:id="rId4" imgW="639720" imgH="411120" progId="Equation.3">
                  <p:embed/>
                </p:oleObj>
              </mc:Choice>
              <mc:Fallback>
                <p:oleObj name="Equation" r:id="rId4" imgW="639720" imgH="411120" progId="Equation.3">
                  <p:embed/>
                  <p:pic>
                    <p:nvPicPr>
                      <p:cNvPr id="0" name="Object 2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18000" y="34925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Slide Number Placeholder 7"/>
          <p:cNvSpPr>
            <a:spLocks noGrp="1"/>
          </p:cNvSpPr>
          <p:nvPr>
            <p:ph type="sldNum" sz="quarter" idx="11"/>
          </p:nvPr>
        </p:nvSpPr>
        <p:spPr>
          <a:noFill/>
        </p:spPr>
        <p:txBody>
          <a:bodyPr/>
          <a:lstStyle/>
          <a:p>
            <a:fld id="{85FE491D-33E5-435B-B03B-2FF8B2ECF8CB}" type="slidenum">
              <a:rPr lang="en-US"/>
              <a:pPr/>
              <a:t>19</a:t>
            </a:fld>
            <a:endParaRPr lang="en-US"/>
          </a:p>
        </p:txBody>
      </p:sp>
      <p:sp>
        <p:nvSpPr>
          <p:cNvPr id="6150" name="Rectangle 3"/>
          <p:cNvSpPr>
            <a:spLocks noGrp="1" noChangeArrowheads="1"/>
          </p:cNvSpPr>
          <p:nvPr>
            <p:ph type="title"/>
          </p:nvPr>
        </p:nvSpPr>
        <p:spPr/>
        <p:txBody>
          <a:bodyPr/>
          <a:lstStyle/>
          <a:p>
            <a:pPr eaLnBrk="1" hangingPunct="1"/>
            <a:r>
              <a:rPr lang="en-US" smtClean="0"/>
              <a:t>Aljabar Relasional</a:t>
            </a:r>
          </a:p>
        </p:txBody>
      </p:sp>
      <p:graphicFrame>
        <p:nvGraphicFramePr>
          <p:cNvPr id="6146" name="Object 12"/>
          <p:cNvGraphicFramePr>
            <a:graphicFrameLocks noGrp="1" noChangeAspect="1"/>
          </p:cNvGraphicFramePr>
          <p:nvPr>
            <p:ph sz="half" idx="1"/>
          </p:nvPr>
        </p:nvGraphicFramePr>
        <p:xfrm>
          <a:off x="1066800" y="3200400"/>
          <a:ext cx="7086600" cy="2084388"/>
        </p:xfrm>
        <a:graphic>
          <a:graphicData uri="http://schemas.openxmlformats.org/presentationml/2006/ole">
            <mc:AlternateContent xmlns:mc="http://schemas.openxmlformats.org/markup-compatibility/2006">
              <mc:Choice xmlns:v="urn:schemas-microsoft-com:vml" Requires="v">
                <p:oleObj spid="_x0000_s6149" name="Document" r:id="rId4" imgW="6373233" imgH="1873675" progId="Word.Document.8">
                  <p:embed/>
                </p:oleObj>
              </mc:Choice>
              <mc:Fallback>
                <p:oleObj name="Document" r:id="rId4" imgW="6373233" imgH="1873675" progId="Word.Document.8">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3200400"/>
                        <a:ext cx="7086600" cy="2084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7" name="Object 32">
            <a:hlinkClick r:id="" action="ppaction://ole?verb=0"/>
          </p:cNvPr>
          <p:cNvGraphicFramePr>
            <a:graphicFrameLocks noGrp="1"/>
          </p:cNvGraphicFramePr>
          <p:nvPr>
            <p:ph sz="quarter" idx="2"/>
          </p:nvPr>
        </p:nvGraphicFramePr>
        <p:xfrm>
          <a:off x="3962400" y="1752600"/>
          <a:ext cx="381000" cy="228600"/>
        </p:xfrm>
        <a:graphic>
          <a:graphicData uri="http://schemas.openxmlformats.org/presentationml/2006/ole">
            <mc:AlternateContent xmlns:mc="http://schemas.openxmlformats.org/markup-compatibility/2006">
              <mc:Choice xmlns:v="urn:schemas-microsoft-com:vml" Requires="v">
                <p:oleObj spid="_x0000_s6150" name="Equation" r:id="rId6" imgW="639720" imgH="411120" progId="Equation.3">
                  <p:embed/>
                </p:oleObj>
              </mc:Choice>
              <mc:Fallback>
                <p:oleObj name="Equation" r:id="rId6" imgW="639720" imgH="411120" progId="Equation.3">
                  <p:embed/>
                  <p:pic>
                    <p:nvPicPr>
                      <p:cNvPr id="0" name="Object 3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1752600"/>
                        <a:ext cx="381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51" name="Rectangle 4"/>
          <p:cNvSpPr>
            <a:spLocks noChangeArrowheads="1"/>
          </p:cNvSpPr>
          <p:nvPr/>
        </p:nvSpPr>
        <p:spPr bwMode="auto">
          <a:xfrm>
            <a:off x="533400" y="1676400"/>
            <a:ext cx="8089900" cy="4572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r>
              <a:rPr lang="en-US" sz="2000" b="1">
                <a:latin typeface="Arial" charset="0"/>
              </a:rPr>
              <a:t>MAHASISWA      WALI</a:t>
            </a:r>
            <a:endParaRPr lang="en-US" sz="2000">
              <a:latin typeface="Arial" charset="0"/>
            </a:endParaRPr>
          </a:p>
          <a:p>
            <a:pPr marL="660400" lvl="1" indent="-315913" algn="just" eaLnBrk="1" hangingPunct="1">
              <a:lnSpc>
                <a:spcPct val="90000"/>
              </a:lnSpc>
              <a:spcAft>
                <a:spcPct val="30000"/>
              </a:spcAft>
              <a:buClr>
                <a:schemeClr val="tx1"/>
              </a:buClr>
              <a:buFont typeface="Symbol" pitchFamily="18" charset="2"/>
              <a:buNone/>
            </a:pPr>
            <a:endParaRPr lang="en-US" sz="2800">
              <a:latin typeface="Arial" charset="0"/>
            </a:endParaRPr>
          </a:p>
        </p:txBody>
      </p:sp>
      <p:sp>
        <p:nvSpPr>
          <p:cNvPr id="6152" name="Text Box 5"/>
          <p:cNvSpPr txBox="1">
            <a:spLocks noChangeArrowheads="1"/>
          </p:cNvSpPr>
          <p:nvPr/>
        </p:nvSpPr>
        <p:spPr bwMode="auto">
          <a:xfrm>
            <a:off x="1524000" y="5105400"/>
            <a:ext cx="6019800" cy="517525"/>
          </a:xfrm>
          <a:prstGeom prst="rect">
            <a:avLst/>
          </a:prstGeom>
          <a:solidFill>
            <a:schemeClr val="bg1"/>
          </a:solidFill>
          <a:ln w="9525">
            <a:noFill/>
            <a:miter lim="800000"/>
            <a:headEnd/>
            <a:tailEnd/>
          </a:ln>
        </p:spPr>
        <p:txBody>
          <a:bodyPr>
            <a:spAutoFit/>
          </a:bodyPr>
          <a:lstStyle/>
          <a:p>
            <a:pPr algn="ctr"/>
            <a:r>
              <a:rPr lang="en-US" sz="1400" b="1">
                <a:latin typeface="Arial" charset="0"/>
              </a:rPr>
              <a:t>Gambar 6.14. Ilustrasi operasi NATURAL JOIN </a:t>
            </a:r>
          </a:p>
          <a:p>
            <a:pPr algn="ctr"/>
            <a:r>
              <a:rPr lang="en-US" sz="1400" b="1">
                <a:latin typeface="Arial" charset="0"/>
              </a:rPr>
              <a:t>tabel Mahasiswa dan Wali</a:t>
            </a:r>
          </a:p>
        </p:txBody>
      </p:sp>
      <p:sp>
        <p:nvSpPr>
          <p:cNvPr id="6153" name="Text Box 14"/>
          <p:cNvSpPr txBox="1">
            <a:spLocks noChangeArrowheads="1"/>
          </p:cNvSpPr>
          <p:nvPr/>
        </p:nvSpPr>
        <p:spPr bwMode="auto">
          <a:xfrm>
            <a:off x="2590800" y="2743200"/>
            <a:ext cx="1295400" cy="336550"/>
          </a:xfrm>
          <a:prstGeom prst="rect">
            <a:avLst/>
          </a:prstGeom>
          <a:noFill/>
          <a:ln w="9525">
            <a:noFill/>
            <a:miter lim="800000"/>
            <a:headEnd/>
            <a:tailEnd/>
          </a:ln>
        </p:spPr>
        <p:txBody>
          <a:bodyPr>
            <a:spAutoFit/>
          </a:bodyPr>
          <a:lstStyle/>
          <a:p>
            <a:pPr algn="ctr"/>
            <a:r>
              <a:rPr lang="en-US" sz="1600">
                <a:latin typeface="Arial" charset="0"/>
                <a:cs typeface="Arial" charset="0"/>
              </a:rPr>
              <a:t>Mahasiswa</a:t>
            </a:r>
          </a:p>
        </p:txBody>
      </p:sp>
      <p:sp>
        <p:nvSpPr>
          <p:cNvPr id="6154" name="Text Box 15"/>
          <p:cNvSpPr txBox="1">
            <a:spLocks noChangeArrowheads="1"/>
          </p:cNvSpPr>
          <p:nvPr/>
        </p:nvSpPr>
        <p:spPr bwMode="auto">
          <a:xfrm>
            <a:off x="6019800" y="2743200"/>
            <a:ext cx="1295400" cy="336550"/>
          </a:xfrm>
          <a:prstGeom prst="rect">
            <a:avLst/>
          </a:prstGeom>
          <a:noFill/>
          <a:ln w="9525">
            <a:noFill/>
            <a:miter lim="800000"/>
            <a:headEnd/>
            <a:tailEnd/>
          </a:ln>
        </p:spPr>
        <p:txBody>
          <a:bodyPr>
            <a:spAutoFit/>
          </a:bodyPr>
          <a:lstStyle/>
          <a:p>
            <a:pPr algn="ctr"/>
            <a:r>
              <a:rPr lang="en-US" sz="1600">
                <a:latin typeface="Arial" charset="0"/>
                <a:cs typeface="Arial" charset="0"/>
              </a:rPr>
              <a:t>Wali</a:t>
            </a:r>
          </a:p>
        </p:txBody>
      </p:sp>
      <p:graphicFrame>
        <p:nvGraphicFramePr>
          <p:cNvPr id="6148" name="Object 36">
            <a:hlinkClick r:id="" action="ppaction://ole?verb=0"/>
          </p:cNvPr>
          <p:cNvGraphicFramePr>
            <a:graphicFrameLocks noGrp="1"/>
          </p:cNvGraphicFramePr>
          <p:nvPr>
            <p:ph sz="quarter" idx="3"/>
          </p:nvPr>
        </p:nvGraphicFramePr>
        <p:xfrm>
          <a:off x="4884738" y="3898900"/>
          <a:ext cx="601662" cy="355600"/>
        </p:xfrm>
        <a:graphic>
          <a:graphicData uri="http://schemas.openxmlformats.org/presentationml/2006/ole">
            <mc:AlternateContent xmlns:mc="http://schemas.openxmlformats.org/markup-compatibility/2006">
              <mc:Choice xmlns:v="urn:schemas-microsoft-com:vml" Requires="v">
                <p:oleObj spid="_x0000_s6151" name="Equation" r:id="rId8" imgW="639720" imgH="411120" progId="Equation.3">
                  <p:embed/>
                </p:oleObj>
              </mc:Choice>
              <mc:Fallback>
                <p:oleObj name="Equation" r:id="rId8" imgW="639720" imgH="411120" progId="Equation.3">
                  <p:embed/>
                  <p:pic>
                    <p:nvPicPr>
                      <p:cNvPr id="0" name="Object 3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84738" y="3898900"/>
                        <a:ext cx="601662"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1"/>
          </p:nvPr>
        </p:nvSpPr>
        <p:spPr>
          <a:noFill/>
        </p:spPr>
        <p:txBody>
          <a:bodyPr/>
          <a:lstStyle/>
          <a:p>
            <a:fld id="{3EAF5264-28A6-4A8E-840B-09F30D88FBD6}" type="slidenum">
              <a:rPr lang="en-US"/>
              <a:pPr/>
              <a:t>2</a:t>
            </a:fld>
            <a:endParaRPr lang="en-US"/>
          </a:p>
        </p:txBody>
      </p:sp>
      <p:sp>
        <p:nvSpPr>
          <p:cNvPr id="17411" name="Rectangle 2"/>
          <p:cNvSpPr>
            <a:spLocks noGrp="1" noChangeArrowheads="1"/>
          </p:cNvSpPr>
          <p:nvPr>
            <p:ph type="title"/>
          </p:nvPr>
        </p:nvSpPr>
        <p:spPr/>
        <p:txBody>
          <a:bodyPr/>
          <a:lstStyle/>
          <a:p>
            <a:pPr eaLnBrk="1" hangingPunct="1"/>
            <a:r>
              <a:rPr lang="en-US" smtClean="0"/>
              <a:t>Deskripsi</a:t>
            </a:r>
          </a:p>
        </p:txBody>
      </p:sp>
      <p:sp>
        <p:nvSpPr>
          <p:cNvPr id="17412" name="Rectangle 3"/>
          <p:cNvSpPr>
            <a:spLocks noGrp="1" noChangeArrowheads="1"/>
          </p:cNvSpPr>
          <p:nvPr>
            <p:ph type="body" idx="1"/>
          </p:nvPr>
        </p:nvSpPr>
        <p:spPr>
          <a:xfrm>
            <a:off x="457200" y="1600200"/>
            <a:ext cx="8229600" cy="4191000"/>
          </a:xfrm>
        </p:spPr>
        <p:txBody>
          <a:bodyPr/>
          <a:lstStyle/>
          <a:p>
            <a:pPr eaLnBrk="1" hangingPunct="1"/>
            <a:r>
              <a:rPr lang="en-GB" sz="2400" smtClean="0"/>
              <a:t>Pengertian aljabar relasional (</a:t>
            </a:r>
            <a:r>
              <a:rPr lang="en-GB" sz="2400" i="1" smtClean="0"/>
              <a:t>relational algebra</a:t>
            </a:r>
            <a:r>
              <a:rPr lang="en-GB" sz="2400" smtClean="0"/>
              <a:t>)</a:t>
            </a:r>
          </a:p>
          <a:p>
            <a:pPr eaLnBrk="1" hangingPunct="1"/>
            <a:r>
              <a:rPr lang="en-GB" sz="2400" smtClean="0"/>
              <a:t>Macam-macam operator basis data relasional.</a:t>
            </a:r>
          </a:p>
          <a:p>
            <a:pPr eaLnBrk="1" hangingPunct="1"/>
            <a:r>
              <a:rPr lang="en-GB" sz="2400" smtClean="0"/>
              <a:t>Kamus data dan katalog sistem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p:cNvSpPr>
            <a:spLocks noGrp="1"/>
          </p:cNvSpPr>
          <p:nvPr>
            <p:ph type="sldNum" sz="quarter" idx="11"/>
          </p:nvPr>
        </p:nvSpPr>
        <p:spPr>
          <a:noFill/>
        </p:spPr>
        <p:txBody>
          <a:bodyPr/>
          <a:lstStyle/>
          <a:p>
            <a:fld id="{9C3DC9D2-A18F-43D7-A41E-8C1B8413377F}" type="slidenum">
              <a:rPr lang="en-US"/>
              <a:pPr/>
              <a:t>20</a:t>
            </a:fld>
            <a:endParaRPr lang="en-US"/>
          </a:p>
        </p:txBody>
      </p:sp>
      <p:graphicFrame>
        <p:nvGraphicFramePr>
          <p:cNvPr id="7170" name="Object 10"/>
          <p:cNvGraphicFramePr>
            <a:graphicFrameLocks noGrp="1" noChangeAspect="1"/>
          </p:cNvGraphicFramePr>
          <p:nvPr>
            <p:ph idx="1"/>
          </p:nvPr>
        </p:nvGraphicFramePr>
        <p:xfrm>
          <a:off x="1905000" y="2057400"/>
          <a:ext cx="5240338" cy="3962400"/>
        </p:xfrm>
        <a:graphic>
          <a:graphicData uri="http://schemas.openxmlformats.org/presentationml/2006/ole">
            <mc:AlternateContent xmlns:mc="http://schemas.openxmlformats.org/markup-compatibility/2006">
              <mc:Choice xmlns:v="urn:schemas-microsoft-com:vml" Requires="v">
                <p:oleObj spid="_x0000_s7171" name="Document" r:id="rId4" imgW="5572164" imgH="4213875" progId="Word.Document.8">
                  <p:embed/>
                </p:oleObj>
              </mc:Choice>
              <mc:Fallback>
                <p:oleObj name="Document" r:id="rId4" imgW="5572164" imgH="4213875" progId="Word.Document.8">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2057400"/>
                        <a:ext cx="5240338" cy="396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2" name="Rectangle 2"/>
          <p:cNvSpPr>
            <a:spLocks noGrp="1" noChangeArrowheads="1"/>
          </p:cNvSpPr>
          <p:nvPr>
            <p:ph type="title"/>
          </p:nvPr>
        </p:nvSpPr>
        <p:spPr>
          <a:xfrm>
            <a:off x="457200" y="304800"/>
            <a:ext cx="8229600" cy="1139825"/>
          </a:xfrm>
        </p:spPr>
        <p:txBody>
          <a:bodyPr/>
          <a:lstStyle/>
          <a:p>
            <a:pPr eaLnBrk="1" hangingPunct="1"/>
            <a:r>
              <a:rPr lang="en-US" smtClean="0"/>
              <a:t>Aljabar Relasional</a:t>
            </a:r>
          </a:p>
        </p:txBody>
      </p:sp>
      <p:sp>
        <p:nvSpPr>
          <p:cNvPr id="7173" name="Rectangle 3"/>
          <p:cNvSpPr>
            <a:spLocks noChangeArrowheads="1"/>
          </p:cNvSpPr>
          <p:nvPr/>
        </p:nvSpPr>
        <p:spPr bwMode="auto">
          <a:xfrm>
            <a:off x="533400" y="1524000"/>
            <a:ext cx="8153400" cy="3810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Hasil Tahap I: </a:t>
            </a:r>
            <a:r>
              <a:rPr lang="en-US" sz="2000" b="1">
                <a:latin typeface="Arial" charset="0"/>
              </a:rPr>
              <a:t>P</a:t>
            </a:r>
            <a:r>
              <a:rPr lang="id-ID" sz="2000" b="1">
                <a:latin typeface="Arial" charset="0"/>
              </a:rPr>
              <a:t>RODUCT</a:t>
            </a:r>
            <a:endParaRPr lang="en-US" sz="2000" b="1">
              <a:latin typeface="Arial" charset="0"/>
            </a:endParaRPr>
          </a:p>
          <a:p>
            <a:pPr marL="660400" lvl="1" indent="-315913" algn="just" eaLnBrk="1" hangingPunct="1">
              <a:lnSpc>
                <a:spcPct val="90000"/>
              </a:lnSpc>
              <a:spcAft>
                <a:spcPct val="30000"/>
              </a:spcAft>
              <a:buClr>
                <a:schemeClr val="tx1"/>
              </a:buClr>
              <a:buFont typeface="Symbol" pitchFamily="18" charset="2"/>
              <a:buNone/>
            </a:pPr>
            <a:endParaRPr lang="en-US" sz="2800">
              <a:latin typeface="Arial" charset="0"/>
            </a:endParaRPr>
          </a:p>
        </p:txBody>
      </p:sp>
      <p:sp>
        <p:nvSpPr>
          <p:cNvPr id="7174" name="Text Box 4"/>
          <p:cNvSpPr txBox="1">
            <a:spLocks noChangeArrowheads="1"/>
          </p:cNvSpPr>
          <p:nvPr/>
        </p:nvSpPr>
        <p:spPr bwMode="auto">
          <a:xfrm>
            <a:off x="1524000" y="5791200"/>
            <a:ext cx="6019800" cy="304800"/>
          </a:xfrm>
          <a:prstGeom prst="rect">
            <a:avLst/>
          </a:prstGeom>
          <a:solidFill>
            <a:schemeClr val="bg1"/>
          </a:solidFill>
          <a:ln w="9525">
            <a:noFill/>
            <a:miter lim="800000"/>
            <a:headEnd/>
            <a:tailEnd/>
          </a:ln>
        </p:spPr>
        <p:txBody>
          <a:bodyPr>
            <a:spAutoFit/>
          </a:bodyPr>
          <a:lstStyle/>
          <a:p>
            <a:pPr algn="ctr"/>
            <a:r>
              <a:rPr lang="en-US" sz="1400" b="1">
                <a:latin typeface="Arial" charset="0"/>
              </a:rPr>
              <a:t>Gambar 6.15. Hasil operasi NATURAL JOIN tahap 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5"/>
          <p:cNvSpPr>
            <a:spLocks noGrp="1"/>
          </p:cNvSpPr>
          <p:nvPr>
            <p:ph type="sldNum" sz="quarter" idx="11"/>
          </p:nvPr>
        </p:nvSpPr>
        <p:spPr>
          <a:noFill/>
        </p:spPr>
        <p:txBody>
          <a:bodyPr/>
          <a:lstStyle/>
          <a:p>
            <a:fld id="{D0D33D78-8215-4326-89D0-20508DB0D719}" type="slidenum">
              <a:rPr lang="en-US"/>
              <a:pPr/>
              <a:t>21</a:t>
            </a:fld>
            <a:endParaRPr lang="en-US"/>
          </a:p>
        </p:txBody>
      </p:sp>
      <p:graphicFrame>
        <p:nvGraphicFramePr>
          <p:cNvPr id="8194" name="Object 2"/>
          <p:cNvGraphicFramePr>
            <a:graphicFrameLocks noGrp="1" noChangeAspect="1"/>
          </p:cNvGraphicFramePr>
          <p:nvPr>
            <p:ph idx="1"/>
          </p:nvPr>
        </p:nvGraphicFramePr>
        <p:xfrm>
          <a:off x="1300163" y="2514600"/>
          <a:ext cx="6467475" cy="1828800"/>
        </p:xfrm>
        <a:graphic>
          <a:graphicData uri="http://schemas.openxmlformats.org/presentationml/2006/ole">
            <mc:AlternateContent xmlns:mc="http://schemas.openxmlformats.org/markup-compatibility/2006">
              <mc:Choice xmlns:v="urn:schemas-microsoft-com:vml" Requires="v">
                <p:oleObj spid="_x0000_s8195" name="Document" r:id="rId4" imgW="5591263" imgH="1581285" progId="Word.Document.8">
                  <p:embed/>
                </p:oleObj>
              </mc:Choice>
              <mc:Fallback>
                <p:oleObj name="Document" r:id="rId4" imgW="5591263" imgH="1581285"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0163" y="2514600"/>
                        <a:ext cx="6467475" cy="182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6" name="Rectangle 3"/>
          <p:cNvSpPr>
            <a:spLocks noGrp="1" noChangeArrowheads="1"/>
          </p:cNvSpPr>
          <p:nvPr>
            <p:ph type="title"/>
          </p:nvPr>
        </p:nvSpPr>
        <p:spPr>
          <a:xfrm>
            <a:off x="457200" y="304800"/>
            <a:ext cx="8229600" cy="1139825"/>
          </a:xfrm>
        </p:spPr>
        <p:txBody>
          <a:bodyPr/>
          <a:lstStyle/>
          <a:p>
            <a:pPr eaLnBrk="1" hangingPunct="1"/>
            <a:r>
              <a:rPr lang="en-US" smtClean="0"/>
              <a:t>Aljabar Relasional</a:t>
            </a:r>
          </a:p>
        </p:txBody>
      </p:sp>
      <p:sp>
        <p:nvSpPr>
          <p:cNvPr id="8197" name="Rectangle 4"/>
          <p:cNvSpPr>
            <a:spLocks noChangeArrowheads="1"/>
          </p:cNvSpPr>
          <p:nvPr/>
        </p:nvSpPr>
        <p:spPr bwMode="auto">
          <a:xfrm>
            <a:off x="533400" y="1524000"/>
            <a:ext cx="8153400" cy="3810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Hasil Tahap II: </a:t>
            </a:r>
            <a:r>
              <a:rPr lang="en-US" sz="2000" b="1">
                <a:latin typeface="Arial" charset="0"/>
              </a:rPr>
              <a:t>SELECT</a:t>
            </a:r>
          </a:p>
          <a:p>
            <a:pPr marL="660400" lvl="1" indent="-315913" algn="just" eaLnBrk="1" hangingPunct="1">
              <a:lnSpc>
                <a:spcPct val="90000"/>
              </a:lnSpc>
              <a:spcAft>
                <a:spcPct val="30000"/>
              </a:spcAft>
              <a:buClr>
                <a:schemeClr val="tx1"/>
              </a:buClr>
              <a:buFont typeface="Symbol" pitchFamily="18" charset="2"/>
              <a:buNone/>
            </a:pPr>
            <a:endParaRPr lang="en-US" sz="2800">
              <a:latin typeface="Arial" charset="0"/>
            </a:endParaRPr>
          </a:p>
        </p:txBody>
      </p:sp>
      <p:sp>
        <p:nvSpPr>
          <p:cNvPr id="8198" name="Text Box 5"/>
          <p:cNvSpPr txBox="1">
            <a:spLocks noChangeArrowheads="1"/>
          </p:cNvSpPr>
          <p:nvPr/>
        </p:nvSpPr>
        <p:spPr bwMode="auto">
          <a:xfrm>
            <a:off x="1524000" y="4191000"/>
            <a:ext cx="6019800" cy="304800"/>
          </a:xfrm>
          <a:prstGeom prst="rect">
            <a:avLst/>
          </a:prstGeom>
          <a:solidFill>
            <a:schemeClr val="bg1"/>
          </a:solidFill>
          <a:ln w="9525">
            <a:noFill/>
            <a:miter lim="800000"/>
            <a:headEnd/>
            <a:tailEnd/>
          </a:ln>
        </p:spPr>
        <p:txBody>
          <a:bodyPr>
            <a:spAutoFit/>
          </a:bodyPr>
          <a:lstStyle/>
          <a:p>
            <a:pPr algn="ctr"/>
            <a:r>
              <a:rPr lang="en-US" sz="1400" b="1">
                <a:latin typeface="Arial" charset="0"/>
              </a:rPr>
              <a:t>Gambar 6.16. Hasil operasi NATURAL JOIN tahap II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5"/>
          <p:cNvSpPr>
            <a:spLocks noGrp="1"/>
          </p:cNvSpPr>
          <p:nvPr>
            <p:ph type="sldNum" sz="quarter" idx="11"/>
          </p:nvPr>
        </p:nvSpPr>
        <p:spPr>
          <a:noFill/>
        </p:spPr>
        <p:txBody>
          <a:bodyPr/>
          <a:lstStyle/>
          <a:p>
            <a:fld id="{56BA130B-05D6-4D04-9836-48F77DACFEE5}" type="slidenum">
              <a:rPr lang="en-US"/>
              <a:pPr/>
              <a:t>22</a:t>
            </a:fld>
            <a:endParaRPr lang="en-US"/>
          </a:p>
        </p:txBody>
      </p:sp>
      <p:graphicFrame>
        <p:nvGraphicFramePr>
          <p:cNvPr id="9218" name="Object 2"/>
          <p:cNvGraphicFramePr>
            <a:graphicFrameLocks noGrp="1" noChangeAspect="1"/>
          </p:cNvGraphicFramePr>
          <p:nvPr>
            <p:ph idx="1"/>
          </p:nvPr>
        </p:nvGraphicFramePr>
        <p:xfrm>
          <a:off x="1981200" y="2593975"/>
          <a:ext cx="5029200" cy="1825625"/>
        </p:xfrm>
        <a:graphic>
          <a:graphicData uri="http://schemas.openxmlformats.org/presentationml/2006/ole">
            <mc:AlternateContent xmlns:mc="http://schemas.openxmlformats.org/markup-compatibility/2006">
              <mc:Choice xmlns:v="urn:schemas-microsoft-com:vml" Requires="v">
                <p:oleObj spid="_x0000_s9219" name="Document" r:id="rId4" imgW="4354748" imgH="1581285" progId="Word.Document.8">
                  <p:embed/>
                </p:oleObj>
              </mc:Choice>
              <mc:Fallback>
                <p:oleObj name="Document" r:id="rId4" imgW="4354748" imgH="1581285"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2593975"/>
                        <a:ext cx="5029200" cy="1825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0" name="Rectangle 3"/>
          <p:cNvSpPr>
            <a:spLocks noGrp="1" noChangeArrowheads="1"/>
          </p:cNvSpPr>
          <p:nvPr>
            <p:ph type="title"/>
          </p:nvPr>
        </p:nvSpPr>
        <p:spPr>
          <a:xfrm>
            <a:off x="457200" y="304800"/>
            <a:ext cx="8229600" cy="1139825"/>
          </a:xfrm>
        </p:spPr>
        <p:txBody>
          <a:bodyPr/>
          <a:lstStyle/>
          <a:p>
            <a:pPr eaLnBrk="1" hangingPunct="1"/>
            <a:r>
              <a:rPr lang="en-US" smtClean="0"/>
              <a:t>Aljabar Relasional</a:t>
            </a:r>
          </a:p>
        </p:txBody>
      </p:sp>
      <p:sp>
        <p:nvSpPr>
          <p:cNvPr id="9221" name="Rectangle 4"/>
          <p:cNvSpPr>
            <a:spLocks noChangeArrowheads="1"/>
          </p:cNvSpPr>
          <p:nvPr/>
        </p:nvSpPr>
        <p:spPr bwMode="auto">
          <a:xfrm>
            <a:off x="533400" y="1524000"/>
            <a:ext cx="8153400" cy="3810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Hasil Tahap III: </a:t>
            </a:r>
            <a:r>
              <a:rPr lang="en-US" sz="2000" b="1">
                <a:latin typeface="Arial" charset="0"/>
              </a:rPr>
              <a:t>PROJECT</a:t>
            </a:r>
          </a:p>
          <a:p>
            <a:pPr marL="660400" lvl="1" indent="-315913" algn="just" eaLnBrk="1" hangingPunct="1">
              <a:lnSpc>
                <a:spcPct val="90000"/>
              </a:lnSpc>
              <a:spcAft>
                <a:spcPct val="30000"/>
              </a:spcAft>
              <a:buClr>
                <a:schemeClr val="tx1"/>
              </a:buClr>
              <a:buFont typeface="Symbol" pitchFamily="18" charset="2"/>
              <a:buNone/>
            </a:pPr>
            <a:endParaRPr lang="en-US" sz="2800">
              <a:latin typeface="Arial" charset="0"/>
            </a:endParaRPr>
          </a:p>
        </p:txBody>
      </p:sp>
      <p:sp>
        <p:nvSpPr>
          <p:cNvPr id="9222" name="Text Box 5"/>
          <p:cNvSpPr txBox="1">
            <a:spLocks noChangeArrowheads="1"/>
          </p:cNvSpPr>
          <p:nvPr/>
        </p:nvSpPr>
        <p:spPr bwMode="auto">
          <a:xfrm>
            <a:off x="1524000" y="4191000"/>
            <a:ext cx="6019800" cy="304800"/>
          </a:xfrm>
          <a:prstGeom prst="rect">
            <a:avLst/>
          </a:prstGeom>
          <a:solidFill>
            <a:schemeClr val="bg1"/>
          </a:solidFill>
          <a:ln w="9525">
            <a:noFill/>
            <a:miter lim="800000"/>
            <a:headEnd/>
            <a:tailEnd/>
          </a:ln>
        </p:spPr>
        <p:txBody>
          <a:bodyPr>
            <a:spAutoFit/>
          </a:bodyPr>
          <a:lstStyle/>
          <a:p>
            <a:pPr algn="ctr"/>
            <a:r>
              <a:rPr lang="en-US" sz="1400" b="1">
                <a:latin typeface="Arial" charset="0"/>
              </a:rPr>
              <a:t>Gambar 6.17. Hasil operasi NATURAL JOIN tahap III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Slide Number Placeholder 5"/>
          <p:cNvSpPr>
            <a:spLocks noGrp="1"/>
          </p:cNvSpPr>
          <p:nvPr>
            <p:ph type="sldNum" sz="quarter" idx="11"/>
          </p:nvPr>
        </p:nvSpPr>
        <p:spPr>
          <a:noFill/>
        </p:spPr>
        <p:txBody>
          <a:bodyPr/>
          <a:lstStyle/>
          <a:p>
            <a:fld id="{C4672EA8-4E00-4C8D-A0F5-678DC473F560}" type="slidenum">
              <a:rPr lang="en-US"/>
              <a:pPr/>
              <a:t>23</a:t>
            </a:fld>
            <a:endParaRPr lang="en-US"/>
          </a:p>
        </p:txBody>
      </p:sp>
      <p:sp>
        <p:nvSpPr>
          <p:cNvPr id="10244" name="Rectangle 3"/>
          <p:cNvSpPr>
            <a:spLocks noChangeArrowheads="1"/>
          </p:cNvSpPr>
          <p:nvPr/>
        </p:nvSpPr>
        <p:spPr bwMode="auto">
          <a:xfrm>
            <a:off x="533400" y="1600200"/>
            <a:ext cx="7924800" cy="1981200"/>
          </a:xfrm>
          <a:prstGeom prst="rect">
            <a:avLst/>
          </a:prstGeom>
          <a:noFill/>
          <a:ln w="9525">
            <a:noFill/>
            <a:miter lim="800000"/>
            <a:headEnd/>
            <a:tailEnd/>
          </a:ln>
        </p:spPr>
        <p:txBody>
          <a:bodyPr/>
          <a:lstStyle/>
          <a:p>
            <a:pPr marL="660400" lvl="1" indent="-315913" algn="just" eaLnBrk="1" hangingPunct="1">
              <a:lnSpc>
                <a:spcPct val="90000"/>
              </a:lnSpc>
              <a:spcBef>
                <a:spcPct val="20000"/>
              </a:spcBef>
              <a:buClr>
                <a:schemeClr val="tx1"/>
              </a:buClr>
              <a:buFont typeface="Symbol" pitchFamily="18" charset="2"/>
              <a:buChar char="¨"/>
            </a:pPr>
            <a:r>
              <a:rPr lang="en-US" sz="2000" b="1">
                <a:latin typeface="Arial" charset="0"/>
              </a:rPr>
              <a:t>FULL OUTER JOIN</a:t>
            </a:r>
            <a:r>
              <a:rPr lang="en-US" sz="2000">
                <a:latin typeface="Arial" charset="0"/>
              </a:rPr>
              <a:t> : pada Full Outer Join pasangan data yang tidak cocok akan tetap dipertahankan dan nilai untuk tabel lainnya yang tidak cocok akan dibiarkan kosong.</a:t>
            </a:r>
          </a:p>
          <a:p>
            <a:pPr marL="660400" lvl="1" indent="-315913" algn="just" eaLnBrk="1" hangingPunct="1">
              <a:lnSpc>
                <a:spcPct val="90000"/>
              </a:lnSpc>
              <a:spcBef>
                <a:spcPct val="20000"/>
              </a:spcBef>
              <a:buClr>
                <a:schemeClr val="tx1"/>
              </a:buClr>
              <a:buFont typeface="Symbol" pitchFamily="18" charset="2"/>
              <a:buChar char="¨"/>
            </a:pPr>
            <a:r>
              <a:rPr lang="en-US" sz="2000">
                <a:latin typeface="Arial" charset="0"/>
              </a:rPr>
              <a:t> Notasi :</a:t>
            </a:r>
            <a:r>
              <a:rPr lang="en-US" sz="2200">
                <a:latin typeface="Arial" charset="0"/>
              </a:rPr>
              <a:t> </a:t>
            </a:r>
            <a:r>
              <a:rPr lang="en-US" sz="2000" b="1">
                <a:latin typeface="Arial" charset="0"/>
              </a:rPr>
              <a:t>(&lt;nama relasi-1&gt;)      (&lt;nama relasi-2&gt;)</a:t>
            </a:r>
          </a:p>
          <a:p>
            <a:pPr marL="660400" lvl="1" indent="-315913" algn="just" eaLnBrk="1" hangingPunct="1">
              <a:lnSpc>
                <a:spcPct val="90000"/>
              </a:lnSpc>
              <a:spcBef>
                <a:spcPct val="20000"/>
              </a:spcBef>
              <a:buClr>
                <a:schemeClr val="tx1"/>
              </a:buClr>
              <a:buFont typeface="Symbol" pitchFamily="18" charset="2"/>
              <a:buChar char="¨"/>
            </a:pPr>
            <a:r>
              <a:rPr lang="en-US" sz="2000">
                <a:latin typeface="Arial" charset="0"/>
              </a:rPr>
              <a:t>Contoh :</a:t>
            </a:r>
          </a:p>
        </p:txBody>
      </p:sp>
      <p:sp>
        <p:nvSpPr>
          <p:cNvPr id="10245" name="Rectangle 2"/>
          <p:cNvSpPr>
            <a:spLocks noGrp="1" noChangeArrowheads="1"/>
          </p:cNvSpPr>
          <p:nvPr>
            <p:ph type="title"/>
          </p:nvPr>
        </p:nvSpPr>
        <p:spPr/>
        <p:txBody>
          <a:bodyPr/>
          <a:lstStyle/>
          <a:p>
            <a:pPr eaLnBrk="1" hangingPunct="1"/>
            <a:r>
              <a:rPr lang="en-US" smtClean="0"/>
              <a:t>Aljabar Relasional</a:t>
            </a:r>
          </a:p>
        </p:txBody>
      </p:sp>
      <p:pic>
        <p:nvPicPr>
          <p:cNvPr id="10246" name="Picture 5"/>
          <p:cNvPicPr>
            <a:picLocks noChangeAspect="1" noChangeArrowheads="1"/>
          </p:cNvPicPr>
          <p:nvPr/>
        </p:nvPicPr>
        <p:blipFill>
          <a:blip r:embed="rId4" cstate="print"/>
          <a:srcRect/>
          <a:stretch>
            <a:fillRect/>
          </a:stretch>
        </p:blipFill>
        <p:spPr bwMode="auto">
          <a:xfrm>
            <a:off x="4419600" y="2628900"/>
            <a:ext cx="304800" cy="141288"/>
          </a:xfrm>
          <a:prstGeom prst="rect">
            <a:avLst/>
          </a:prstGeom>
          <a:noFill/>
          <a:ln w="9525">
            <a:noFill/>
            <a:miter lim="800000"/>
            <a:headEnd/>
            <a:tailEnd/>
          </a:ln>
        </p:spPr>
      </p:pic>
      <p:graphicFrame>
        <p:nvGraphicFramePr>
          <p:cNvPr id="10242" name="Object 7"/>
          <p:cNvGraphicFramePr>
            <a:graphicFrameLocks noGrp="1" noChangeAspect="1"/>
          </p:cNvGraphicFramePr>
          <p:nvPr>
            <p:ph idx="1"/>
          </p:nvPr>
        </p:nvGraphicFramePr>
        <p:xfrm>
          <a:off x="2286000" y="3429000"/>
          <a:ext cx="4800600" cy="2281238"/>
        </p:xfrm>
        <a:graphic>
          <a:graphicData uri="http://schemas.openxmlformats.org/presentationml/2006/ole">
            <mc:AlternateContent xmlns:mc="http://schemas.openxmlformats.org/markup-compatibility/2006">
              <mc:Choice xmlns:v="urn:schemas-microsoft-com:vml" Requires="v">
                <p:oleObj spid="_x0000_s10243" name="Document" r:id="rId5" imgW="4562952" imgH="2168228" progId="Word.Document.8">
                  <p:embed/>
                </p:oleObj>
              </mc:Choice>
              <mc:Fallback>
                <p:oleObj name="Document" r:id="rId5" imgW="4562952" imgH="2168228" progId="Word.Document.8">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429000"/>
                        <a:ext cx="4800600" cy="2281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7" name="Text Box 8"/>
          <p:cNvSpPr txBox="1">
            <a:spLocks noChangeArrowheads="1"/>
          </p:cNvSpPr>
          <p:nvPr/>
        </p:nvSpPr>
        <p:spPr bwMode="auto">
          <a:xfrm>
            <a:off x="1600200" y="5486400"/>
            <a:ext cx="6019800" cy="304800"/>
          </a:xfrm>
          <a:prstGeom prst="rect">
            <a:avLst/>
          </a:prstGeom>
          <a:solidFill>
            <a:schemeClr val="bg1"/>
          </a:solidFill>
          <a:ln w="9525">
            <a:noFill/>
            <a:miter lim="800000"/>
            <a:headEnd/>
            <a:tailEnd/>
          </a:ln>
        </p:spPr>
        <p:txBody>
          <a:bodyPr>
            <a:spAutoFit/>
          </a:bodyPr>
          <a:lstStyle/>
          <a:p>
            <a:pPr algn="ctr"/>
            <a:r>
              <a:rPr lang="en-US" sz="1400" b="1">
                <a:latin typeface="Arial" charset="0"/>
              </a:rPr>
              <a:t>Gambar 6.18. Hasil operasi FULL OUTER JOIN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Slide Number Placeholder 5"/>
          <p:cNvSpPr>
            <a:spLocks noGrp="1"/>
          </p:cNvSpPr>
          <p:nvPr>
            <p:ph type="sldNum" sz="quarter" idx="11"/>
          </p:nvPr>
        </p:nvSpPr>
        <p:spPr>
          <a:noFill/>
        </p:spPr>
        <p:txBody>
          <a:bodyPr/>
          <a:lstStyle/>
          <a:p>
            <a:fld id="{B0893596-66DA-4F8D-B18A-C93A92500C53}" type="slidenum">
              <a:rPr lang="en-US"/>
              <a:pPr/>
              <a:t>24</a:t>
            </a:fld>
            <a:endParaRPr lang="en-US"/>
          </a:p>
        </p:txBody>
      </p:sp>
      <p:sp>
        <p:nvSpPr>
          <p:cNvPr id="11268" name="Rectangle 2"/>
          <p:cNvSpPr>
            <a:spLocks noChangeArrowheads="1"/>
          </p:cNvSpPr>
          <p:nvPr/>
        </p:nvSpPr>
        <p:spPr bwMode="auto">
          <a:xfrm>
            <a:off x="533400" y="1600200"/>
            <a:ext cx="7924800" cy="1981200"/>
          </a:xfrm>
          <a:prstGeom prst="rect">
            <a:avLst/>
          </a:prstGeom>
          <a:noFill/>
          <a:ln w="9525">
            <a:noFill/>
            <a:miter lim="800000"/>
            <a:headEnd/>
            <a:tailEnd/>
          </a:ln>
        </p:spPr>
        <p:txBody>
          <a:bodyPr/>
          <a:lstStyle/>
          <a:p>
            <a:pPr marL="660400" lvl="1" indent="-315913" algn="just" eaLnBrk="1" hangingPunct="1">
              <a:lnSpc>
                <a:spcPct val="90000"/>
              </a:lnSpc>
              <a:spcBef>
                <a:spcPct val="20000"/>
              </a:spcBef>
              <a:buClr>
                <a:schemeClr val="tx1"/>
              </a:buClr>
              <a:buFont typeface="Symbol" pitchFamily="18" charset="2"/>
              <a:buChar char="¨"/>
            </a:pPr>
            <a:r>
              <a:rPr lang="en-US" sz="2000" b="1">
                <a:latin typeface="Arial" charset="0"/>
              </a:rPr>
              <a:t>LEFT OUTER JOIN</a:t>
            </a:r>
            <a:r>
              <a:rPr lang="en-US" sz="2000">
                <a:latin typeface="Arial" charset="0"/>
              </a:rPr>
              <a:t> : pada Left Outer Join pasangan data yang tidak cocok hanya pada tabel di sebelah kiri yang akan tetap dipertahankan dan nilai relasinya dibiarkan kosong.</a:t>
            </a:r>
          </a:p>
          <a:p>
            <a:pPr marL="660400" lvl="1" indent="-315913" algn="just" eaLnBrk="1" hangingPunct="1">
              <a:lnSpc>
                <a:spcPct val="90000"/>
              </a:lnSpc>
              <a:spcBef>
                <a:spcPct val="20000"/>
              </a:spcBef>
              <a:buClr>
                <a:schemeClr val="tx1"/>
              </a:buClr>
              <a:buFont typeface="Symbol" pitchFamily="18" charset="2"/>
              <a:buChar char="¨"/>
            </a:pPr>
            <a:r>
              <a:rPr lang="en-US" sz="2000">
                <a:latin typeface="Arial" charset="0"/>
              </a:rPr>
              <a:t> Notasi :</a:t>
            </a:r>
            <a:r>
              <a:rPr lang="en-US" sz="2200">
                <a:latin typeface="Arial" charset="0"/>
              </a:rPr>
              <a:t> </a:t>
            </a:r>
            <a:r>
              <a:rPr lang="en-US" sz="2000" b="1">
                <a:latin typeface="Arial" charset="0"/>
              </a:rPr>
              <a:t>(&lt;nama relasi-1&gt;)      (&lt;nama relasi-2&gt;)</a:t>
            </a:r>
          </a:p>
          <a:p>
            <a:pPr marL="660400" lvl="1" indent="-315913" algn="just" eaLnBrk="1" hangingPunct="1">
              <a:lnSpc>
                <a:spcPct val="90000"/>
              </a:lnSpc>
              <a:spcBef>
                <a:spcPct val="20000"/>
              </a:spcBef>
              <a:buClr>
                <a:schemeClr val="tx1"/>
              </a:buClr>
              <a:buFont typeface="Symbol" pitchFamily="18" charset="2"/>
              <a:buChar char="¨"/>
            </a:pPr>
            <a:r>
              <a:rPr lang="en-US" sz="2000">
                <a:latin typeface="Arial" charset="0"/>
              </a:rPr>
              <a:t>Contoh :</a:t>
            </a:r>
          </a:p>
        </p:txBody>
      </p:sp>
      <p:sp>
        <p:nvSpPr>
          <p:cNvPr id="11269" name="Rectangle 3"/>
          <p:cNvSpPr>
            <a:spLocks noGrp="1" noChangeArrowheads="1"/>
          </p:cNvSpPr>
          <p:nvPr>
            <p:ph type="title"/>
          </p:nvPr>
        </p:nvSpPr>
        <p:spPr/>
        <p:txBody>
          <a:bodyPr/>
          <a:lstStyle/>
          <a:p>
            <a:pPr eaLnBrk="1" hangingPunct="1"/>
            <a:r>
              <a:rPr lang="en-US" smtClean="0"/>
              <a:t>Aljabar Relasional</a:t>
            </a:r>
          </a:p>
        </p:txBody>
      </p:sp>
      <p:graphicFrame>
        <p:nvGraphicFramePr>
          <p:cNvPr id="11266" name="Object 5"/>
          <p:cNvGraphicFramePr>
            <a:graphicFrameLocks noGrp="1" noChangeAspect="1"/>
          </p:cNvGraphicFramePr>
          <p:nvPr>
            <p:ph idx="1"/>
          </p:nvPr>
        </p:nvGraphicFramePr>
        <p:xfrm>
          <a:off x="2209800" y="3505200"/>
          <a:ext cx="4718050" cy="1925638"/>
        </p:xfrm>
        <a:graphic>
          <a:graphicData uri="http://schemas.openxmlformats.org/presentationml/2006/ole">
            <mc:AlternateContent xmlns:mc="http://schemas.openxmlformats.org/markup-compatibility/2006">
              <mc:Choice xmlns:v="urn:schemas-microsoft-com:vml" Requires="v">
                <p:oleObj spid="_x0000_s11267" name="Document" r:id="rId4" imgW="4591112" imgH="1873675" progId="Word.Document.8">
                  <p:embed/>
                </p:oleObj>
              </mc:Choice>
              <mc:Fallback>
                <p:oleObj name="Document" r:id="rId4" imgW="4591112" imgH="1873675" progId="Word.Document.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505200"/>
                        <a:ext cx="4718050" cy="1925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70" name="Text Box 6"/>
          <p:cNvSpPr txBox="1">
            <a:spLocks noChangeArrowheads="1"/>
          </p:cNvSpPr>
          <p:nvPr/>
        </p:nvSpPr>
        <p:spPr bwMode="auto">
          <a:xfrm>
            <a:off x="1600200" y="5257800"/>
            <a:ext cx="6019800" cy="304800"/>
          </a:xfrm>
          <a:prstGeom prst="rect">
            <a:avLst/>
          </a:prstGeom>
          <a:solidFill>
            <a:schemeClr val="bg1"/>
          </a:solidFill>
          <a:ln w="9525">
            <a:noFill/>
            <a:miter lim="800000"/>
            <a:headEnd/>
            <a:tailEnd/>
          </a:ln>
        </p:spPr>
        <p:txBody>
          <a:bodyPr>
            <a:spAutoFit/>
          </a:bodyPr>
          <a:lstStyle/>
          <a:p>
            <a:pPr algn="ctr"/>
            <a:r>
              <a:rPr lang="en-US" sz="1400" b="1">
                <a:latin typeface="Arial" charset="0"/>
              </a:rPr>
              <a:t>Gambar 6.19. Hasil operasi LEFT OUTER JOIN</a:t>
            </a:r>
          </a:p>
        </p:txBody>
      </p:sp>
      <p:pic>
        <p:nvPicPr>
          <p:cNvPr id="11271" name="Picture 7"/>
          <p:cNvPicPr>
            <a:picLocks noChangeAspect="1" noChangeArrowheads="1"/>
          </p:cNvPicPr>
          <p:nvPr/>
        </p:nvPicPr>
        <p:blipFill>
          <a:blip r:embed="rId6" cstate="print"/>
          <a:srcRect/>
          <a:stretch>
            <a:fillRect/>
          </a:stretch>
        </p:blipFill>
        <p:spPr bwMode="auto">
          <a:xfrm>
            <a:off x="4432300" y="2640013"/>
            <a:ext cx="304800" cy="179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5"/>
          <p:cNvSpPr>
            <a:spLocks noGrp="1"/>
          </p:cNvSpPr>
          <p:nvPr>
            <p:ph type="sldNum" sz="quarter" idx="11"/>
          </p:nvPr>
        </p:nvSpPr>
        <p:spPr>
          <a:noFill/>
        </p:spPr>
        <p:txBody>
          <a:bodyPr/>
          <a:lstStyle/>
          <a:p>
            <a:fld id="{32F5272D-C528-4464-88AD-6171A32F737F}" type="slidenum">
              <a:rPr lang="en-US"/>
              <a:pPr/>
              <a:t>25</a:t>
            </a:fld>
            <a:endParaRPr lang="en-US"/>
          </a:p>
        </p:txBody>
      </p:sp>
      <p:sp>
        <p:nvSpPr>
          <p:cNvPr id="12292" name="Rectangle 2"/>
          <p:cNvSpPr>
            <a:spLocks noChangeArrowheads="1"/>
          </p:cNvSpPr>
          <p:nvPr/>
        </p:nvSpPr>
        <p:spPr bwMode="auto">
          <a:xfrm>
            <a:off x="533400" y="1600200"/>
            <a:ext cx="7924800" cy="1752600"/>
          </a:xfrm>
          <a:prstGeom prst="rect">
            <a:avLst/>
          </a:prstGeom>
          <a:noFill/>
          <a:ln w="9525">
            <a:noFill/>
            <a:miter lim="800000"/>
            <a:headEnd/>
            <a:tailEnd/>
          </a:ln>
        </p:spPr>
        <p:txBody>
          <a:bodyPr/>
          <a:lstStyle/>
          <a:p>
            <a:pPr marL="660400" lvl="1" indent="-315913" algn="just" eaLnBrk="1" hangingPunct="1">
              <a:lnSpc>
                <a:spcPct val="90000"/>
              </a:lnSpc>
              <a:spcBef>
                <a:spcPct val="20000"/>
              </a:spcBef>
              <a:buClr>
                <a:schemeClr val="tx1"/>
              </a:buClr>
              <a:buFont typeface="Symbol" pitchFamily="18" charset="2"/>
              <a:buChar char="¨"/>
            </a:pPr>
            <a:r>
              <a:rPr lang="en-US" sz="2000" b="1">
                <a:latin typeface="Arial" charset="0"/>
              </a:rPr>
              <a:t>RIGHT OUTER JOIN</a:t>
            </a:r>
            <a:r>
              <a:rPr lang="en-US" sz="2000">
                <a:latin typeface="Arial" charset="0"/>
              </a:rPr>
              <a:t> : pada Right Outer Join pasangan data yang tidak cocok hanya pada tabel di sebelah kanan yang akan tetap dipertahankan dan nilai relasinya dibiarkan kosong.</a:t>
            </a:r>
          </a:p>
          <a:p>
            <a:pPr marL="660400" lvl="1" indent="-315913" algn="just" eaLnBrk="1" hangingPunct="1">
              <a:lnSpc>
                <a:spcPct val="90000"/>
              </a:lnSpc>
              <a:spcBef>
                <a:spcPct val="20000"/>
              </a:spcBef>
              <a:buClr>
                <a:schemeClr val="tx1"/>
              </a:buClr>
              <a:buFont typeface="Symbol" pitchFamily="18" charset="2"/>
              <a:buChar char="¨"/>
            </a:pPr>
            <a:r>
              <a:rPr lang="en-US" sz="2000">
                <a:latin typeface="Arial" charset="0"/>
              </a:rPr>
              <a:t> Notasi :</a:t>
            </a:r>
            <a:r>
              <a:rPr lang="en-US" sz="2200">
                <a:latin typeface="Arial" charset="0"/>
              </a:rPr>
              <a:t> </a:t>
            </a:r>
            <a:r>
              <a:rPr lang="en-US" sz="2000" b="1">
                <a:latin typeface="Arial" charset="0"/>
              </a:rPr>
              <a:t>(&lt;nama relasi-1&gt;)       (&lt;nama relasi-2&gt;)</a:t>
            </a:r>
          </a:p>
          <a:p>
            <a:pPr marL="660400" lvl="1" indent="-315913" algn="just" eaLnBrk="1" hangingPunct="1">
              <a:lnSpc>
                <a:spcPct val="90000"/>
              </a:lnSpc>
              <a:spcBef>
                <a:spcPct val="20000"/>
              </a:spcBef>
              <a:buClr>
                <a:schemeClr val="tx1"/>
              </a:buClr>
              <a:buFont typeface="Symbol" pitchFamily="18" charset="2"/>
              <a:buChar char="¨"/>
            </a:pPr>
            <a:r>
              <a:rPr lang="en-US" sz="2000">
                <a:latin typeface="Arial" charset="0"/>
              </a:rPr>
              <a:t>Contoh :</a:t>
            </a:r>
          </a:p>
        </p:txBody>
      </p:sp>
      <p:sp>
        <p:nvSpPr>
          <p:cNvPr id="12293" name="Rectangle 3"/>
          <p:cNvSpPr>
            <a:spLocks noGrp="1" noChangeArrowheads="1"/>
          </p:cNvSpPr>
          <p:nvPr>
            <p:ph type="title"/>
          </p:nvPr>
        </p:nvSpPr>
        <p:spPr/>
        <p:txBody>
          <a:bodyPr/>
          <a:lstStyle/>
          <a:p>
            <a:pPr eaLnBrk="1" hangingPunct="1"/>
            <a:r>
              <a:rPr lang="en-US" smtClean="0"/>
              <a:t>Aljabar Relasional</a:t>
            </a:r>
          </a:p>
        </p:txBody>
      </p:sp>
      <p:graphicFrame>
        <p:nvGraphicFramePr>
          <p:cNvPr id="12290" name="Object 4"/>
          <p:cNvGraphicFramePr>
            <a:graphicFrameLocks noGrp="1" noChangeAspect="1"/>
          </p:cNvGraphicFramePr>
          <p:nvPr>
            <p:ph idx="1"/>
          </p:nvPr>
        </p:nvGraphicFramePr>
        <p:xfrm>
          <a:off x="2209800" y="3505200"/>
          <a:ext cx="4711700" cy="1917700"/>
        </p:xfrm>
        <a:graphic>
          <a:graphicData uri="http://schemas.openxmlformats.org/presentationml/2006/ole">
            <mc:AlternateContent xmlns:mc="http://schemas.openxmlformats.org/markup-compatibility/2006">
              <mc:Choice xmlns:v="urn:schemas-microsoft-com:vml" Requires="v">
                <p:oleObj spid="_x0000_s12291" name="Document" r:id="rId4" imgW="4606219" imgH="1875477" progId="Word.Document.8">
                  <p:embed/>
                </p:oleObj>
              </mc:Choice>
              <mc:Fallback>
                <p:oleObj name="Document" r:id="rId4" imgW="4606219" imgH="1875477"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505200"/>
                        <a:ext cx="4711700" cy="191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4" name="Text Box 5"/>
          <p:cNvSpPr txBox="1">
            <a:spLocks noChangeArrowheads="1"/>
          </p:cNvSpPr>
          <p:nvPr/>
        </p:nvSpPr>
        <p:spPr bwMode="auto">
          <a:xfrm>
            <a:off x="1600200" y="5257800"/>
            <a:ext cx="6019800" cy="304800"/>
          </a:xfrm>
          <a:prstGeom prst="rect">
            <a:avLst/>
          </a:prstGeom>
          <a:solidFill>
            <a:schemeClr val="bg1"/>
          </a:solidFill>
          <a:ln w="9525">
            <a:noFill/>
            <a:miter lim="800000"/>
            <a:headEnd/>
            <a:tailEnd/>
          </a:ln>
        </p:spPr>
        <p:txBody>
          <a:bodyPr>
            <a:spAutoFit/>
          </a:bodyPr>
          <a:lstStyle/>
          <a:p>
            <a:pPr algn="ctr"/>
            <a:r>
              <a:rPr lang="en-US" sz="1400" b="1">
                <a:latin typeface="Arial" charset="0"/>
              </a:rPr>
              <a:t>Gambar 6.20. Hasil operasi RIGHT OUTER JOIN</a:t>
            </a:r>
          </a:p>
        </p:txBody>
      </p:sp>
      <p:pic>
        <p:nvPicPr>
          <p:cNvPr id="12295" name="Picture 7"/>
          <p:cNvPicPr>
            <a:picLocks noChangeAspect="1" noChangeArrowheads="1"/>
          </p:cNvPicPr>
          <p:nvPr/>
        </p:nvPicPr>
        <p:blipFill>
          <a:blip r:embed="rId6" cstate="print"/>
          <a:srcRect/>
          <a:stretch>
            <a:fillRect/>
          </a:stretch>
        </p:blipFill>
        <p:spPr bwMode="auto">
          <a:xfrm>
            <a:off x="4470400" y="2628900"/>
            <a:ext cx="304800" cy="1793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1"/>
          </p:nvPr>
        </p:nvSpPr>
        <p:spPr>
          <a:noFill/>
        </p:spPr>
        <p:txBody>
          <a:bodyPr/>
          <a:lstStyle/>
          <a:p>
            <a:fld id="{6685E211-71B6-483B-B04F-8CBE77D0C6ED}" type="slidenum">
              <a:rPr lang="en-US"/>
              <a:pPr/>
              <a:t>26</a:t>
            </a:fld>
            <a:endParaRPr lang="en-US"/>
          </a:p>
        </p:txBody>
      </p:sp>
      <p:sp>
        <p:nvSpPr>
          <p:cNvPr id="29699"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9700" name="Rectangle 3"/>
          <p:cNvSpPr>
            <a:spLocks noChangeArrowheads="1"/>
          </p:cNvSpPr>
          <p:nvPr/>
        </p:nvSpPr>
        <p:spPr bwMode="auto">
          <a:xfrm>
            <a:off x="533400" y="1676400"/>
            <a:ext cx="7924800" cy="43434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DIVISION</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Operasi DIVISION memerlukan dua buah relasi masing-masing relasi-1 dan relasi-2, dimana isi relasi-2 merupakan himpunan bagian isi relasi-1 dan relasi-2 tidak kosong.</a:t>
            </a:r>
          </a:p>
          <a:p>
            <a:pPr marL="342900" indent="-342900" algn="just" eaLnBrk="1" hangingPunct="1">
              <a:lnSpc>
                <a:spcPct val="90000"/>
              </a:lnSpc>
              <a:spcAft>
                <a:spcPct val="30000"/>
              </a:spcAft>
              <a:buClr>
                <a:srgbClr val="0000FF"/>
              </a:buClr>
              <a:buSzPct val="80000"/>
              <a:buFont typeface="Webdings" pitchFamily="18" charset="2"/>
              <a:buChar char="¿"/>
            </a:pPr>
            <a:r>
              <a:rPr lang="en-US" sz="2200">
                <a:latin typeface="Arial" charset="0"/>
              </a:rPr>
              <a:t>Notasi : </a:t>
            </a:r>
            <a:r>
              <a:rPr lang="en-US" sz="2200" b="1">
                <a:latin typeface="Arial" charset="0"/>
              </a:rPr>
              <a:t>(&lt;nama relasi-1&gt;) </a:t>
            </a:r>
            <a:r>
              <a:rPr lang="en-US" sz="2200" b="1">
                <a:latin typeface="Arial" charset="0"/>
                <a:sym typeface="Symbol" pitchFamily="18" charset="2"/>
              </a:rPr>
              <a:t>÷</a:t>
            </a:r>
            <a:r>
              <a:rPr lang="en-US" sz="2400">
                <a:latin typeface="Arial" charset="0"/>
                <a:sym typeface="Symbol" pitchFamily="18" charset="2"/>
              </a:rPr>
              <a:t> </a:t>
            </a:r>
            <a:r>
              <a:rPr lang="en-US" sz="2200">
                <a:latin typeface="Arial" charset="0"/>
                <a:sym typeface="Symbol" pitchFamily="18" charset="2"/>
              </a:rPr>
              <a:t> </a:t>
            </a:r>
            <a:r>
              <a:rPr lang="en-US" sz="2200" b="1">
                <a:latin typeface="Arial" charset="0"/>
              </a:rPr>
              <a:t>(&lt;nama relasi-2&gt;)</a:t>
            </a:r>
          </a:p>
        </p:txBody>
      </p:sp>
      <p:sp>
        <p:nvSpPr>
          <p:cNvPr id="29701" name="Rectangle 4"/>
          <p:cNvSpPr>
            <a:spLocks noChangeArrowheads="1"/>
          </p:cNvSpPr>
          <p:nvPr/>
        </p:nvSpPr>
        <p:spPr bwMode="auto">
          <a:xfrm>
            <a:off x="1295400" y="3581400"/>
            <a:ext cx="6858000" cy="1981200"/>
          </a:xfrm>
          <a:prstGeom prst="rect">
            <a:avLst/>
          </a:prstGeom>
          <a:noFill/>
          <a:ln w="19050">
            <a:solidFill>
              <a:schemeClr val="tx1"/>
            </a:solidFill>
            <a:miter lim="800000"/>
            <a:headEnd/>
            <a:tailEnd/>
          </a:ln>
        </p:spPr>
        <p:txBody>
          <a:bodyPr wrap="none" anchor="ctr"/>
          <a:lstStyle/>
          <a:p>
            <a:endParaRPr lang="en-US"/>
          </a:p>
        </p:txBody>
      </p:sp>
      <p:sp>
        <p:nvSpPr>
          <p:cNvPr id="29702" name="Text Box 5"/>
          <p:cNvSpPr txBox="1">
            <a:spLocks noChangeArrowheads="1"/>
          </p:cNvSpPr>
          <p:nvPr/>
        </p:nvSpPr>
        <p:spPr bwMode="auto">
          <a:xfrm>
            <a:off x="2286000" y="57912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6.21. Notasi operasi DIFFERENCE</a:t>
            </a:r>
          </a:p>
        </p:txBody>
      </p:sp>
      <p:pic>
        <p:nvPicPr>
          <p:cNvPr id="29703" name="Picture 10"/>
          <p:cNvPicPr>
            <a:picLocks noChangeAspect="1" noChangeArrowheads="1"/>
          </p:cNvPicPr>
          <p:nvPr/>
        </p:nvPicPr>
        <p:blipFill>
          <a:blip r:embed="rId3" cstate="print"/>
          <a:srcRect/>
          <a:stretch>
            <a:fillRect/>
          </a:stretch>
        </p:blipFill>
        <p:spPr bwMode="auto">
          <a:xfrm>
            <a:off x="1524000" y="3733800"/>
            <a:ext cx="6477000" cy="1681163"/>
          </a:xfrm>
          <a:prstGeom prst="rect">
            <a:avLst/>
          </a:prstGeom>
          <a:noFill/>
          <a:ln w="9525">
            <a:noFill/>
            <a:miter lim="800000"/>
            <a:headEnd/>
            <a:tailEnd/>
          </a:ln>
        </p:spPr>
      </p:pic>
      <p:sp>
        <p:nvSpPr>
          <p:cNvPr id="29704" name="Text Box 7"/>
          <p:cNvSpPr txBox="1">
            <a:spLocks noChangeArrowheads="1"/>
          </p:cNvSpPr>
          <p:nvPr/>
        </p:nvSpPr>
        <p:spPr bwMode="auto">
          <a:xfrm>
            <a:off x="6629400" y="3702050"/>
            <a:ext cx="1447800" cy="336550"/>
          </a:xfrm>
          <a:prstGeom prst="rect">
            <a:avLst/>
          </a:prstGeom>
          <a:noFill/>
          <a:ln w="9525">
            <a:noFill/>
            <a:miter lim="800000"/>
            <a:headEnd/>
            <a:tailEnd/>
          </a:ln>
        </p:spPr>
        <p:txBody>
          <a:bodyPr>
            <a:spAutoFit/>
          </a:bodyPr>
          <a:lstStyle/>
          <a:p>
            <a:pPr algn="ctr"/>
            <a:r>
              <a:rPr lang="en-US" sz="1600">
                <a:latin typeface="Arial" charset="0"/>
                <a:cs typeface="Arial" charset="0"/>
              </a:rPr>
              <a:t>Hasil</a:t>
            </a:r>
          </a:p>
        </p:txBody>
      </p:sp>
      <p:sp>
        <p:nvSpPr>
          <p:cNvPr id="29705" name="Text Box 12"/>
          <p:cNvSpPr txBox="1">
            <a:spLocks noChangeArrowheads="1"/>
          </p:cNvSpPr>
          <p:nvPr/>
        </p:nvSpPr>
        <p:spPr bwMode="auto">
          <a:xfrm>
            <a:off x="3835400" y="4070350"/>
            <a:ext cx="382588" cy="366713"/>
          </a:xfrm>
          <a:prstGeom prst="rect">
            <a:avLst/>
          </a:prstGeom>
          <a:noFill/>
          <a:ln w="9525">
            <a:noFill/>
            <a:miter lim="800000"/>
            <a:headEnd/>
            <a:tailEnd/>
          </a:ln>
        </p:spPr>
        <p:txBody>
          <a:bodyPr wrap="none">
            <a:spAutoFit/>
          </a:bodyPr>
          <a:lstStyle/>
          <a:p>
            <a:r>
              <a:rPr lang="en-US" b="1">
                <a:sym typeface="Symbol" pitchFamily="18" charset="2"/>
              </a:rPr>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1"/>
          </p:nvPr>
        </p:nvSpPr>
        <p:spPr>
          <a:noFill/>
        </p:spPr>
        <p:txBody>
          <a:bodyPr/>
          <a:lstStyle/>
          <a:p>
            <a:fld id="{16FDF524-AC5C-482F-9D06-F75F897BD145}" type="slidenum">
              <a:rPr lang="en-US"/>
              <a:pPr/>
              <a:t>27</a:t>
            </a:fld>
            <a:endParaRPr lang="en-US"/>
          </a:p>
        </p:txBody>
      </p:sp>
      <p:sp>
        <p:nvSpPr>
          <p:cNvPr id="30723" name="Rectangle 2"/>
          <p:cNvSpPr>
            <a:spLocks noGrp="1" noChangeArrowheads="1"/>
          </p:cNvSpPr>
          <p:nvPr>
            <p:ph type="title"/>
          </p:nvPr>
        </p:nvSpPr>
        <p:spPr/>
        <p:txBody>
          <a:bodyPr/>
          <a:lstStyle/>
          <a:p>
            <a:pPr eaLnBrk="1" hangingPunct="1"/>
            <a:r>
              <a:rPr lang="en-US" smtClean="0"/>
              <a:t>Aljabar Relasional</a:t>
            </a:r>
          </a:p>
        </p:txBody>
      </p:sp>
      <p:sp>
        <p:nvSpPr>
          <p:cNvPr id="30724" name="Rectangle 3"/>
          <p:cNvSpPr>
            <a:spLocks noChangeArrowheads="1"/>
          </p:cNvSpPr>
          <p:nvPr/>
        </p:nvSpPr>
        <p:spPr bwMode="auto">
          <a:xfrm>
            <a:off x="457200" y="1676400"/>
            <a:ext cx="5334000" cy="53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30725" name="Text Box 4"/>
          <p:cNvSpPr txBox="1">
            <a:spLocks noChangeArrowheads="1"/>
          </p:cNvSpPr>
          <p:nvPr/>
        </p:nvSpPr>
        <p:spPr bwMode="auto">
          <a:xfrm>
            <a:off x="2362200" y="50292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6.22. Contoh operasi DIVISION</a:t>
            </a:r>
          </a:p>
        </p:txBody>
      </p:sp>
      <p:pic>
        <p:nvPicPr>
          <p:cNvPr id="30726" name="Picture 21" descr="relalgebra-23"/>
          <p:cNvPicPr>
            <a:picLocks noChangeAspect="1" noChangeArrowheads="1"/>
          </p:cNvPicPr>
          <p:nvPr/>
        </p:nvPicPr>
        <p:blipFill>
          <a:blip r:embed="rId3" cstate="print"/>
          <a:srcRect/>
          <a:stretch>
            <a:fillRect/>
          </a:stretch>
        </p:blipFill>
        <p:spPr bwMode="auto">
          <a:xfrm>
            <a:off x="914400" y="2438400"/>
            <a:ext cx="7696200" cy="2057400"/>
          </a:xfrm>
          <a:prstGeom prst="rect">
            <a:avLst/>
          </a:prstGeom>
          <a:noFill/>
          <a:ln w="9525">
            <a:noFill/>
            <a:miter lim="800000"/>
            <a:headEnd/>
            <a:tailEnd/>
          </a:ln>
        </p:spPr>
      </p:pic>
      <p:sp>
        <p:nvSpPr>
          <p:cNvPr id="30727" name="Rectangle 14"/>
          <p:cNvSpPr>
            <a:spLocks noChangeArrowheads="1"/>
          </p:cNvSpPr>
          <p:nvPr/>
        </p:nvSpPr>
        <p:spPr bwMode="auto">
          <a:xfrm>
            <a:off x="762000" y="2362200"/>
            <a:ext cx="7848600" cy="2362200"/>
          </a:xfrm>
          <a:prstGeom prst="rect">
            <a:avLst/>
          </a:prstGeom>
          <a:noFill/>
          <a:ln w="19050">
            <a:solidFill>
              <a:schemeClr val="tx1"/>
            </a:solidFill>
            <a:miter lim="800000"/>
            <a:headEnd/>
            <a:tailEnd/>
          </a:ln>
        </p:spPr>
        <p:txBody>
          <a:bodyPr wrap="none" anchor="ctr"/>
          <a:lstStyle/>
          <a:p>
            <a:endParaRPr lang="en-US"/>
          </a:p>
        </p:txBody>
      </p:sp>
      <p:sp>
        <p:nvSpPr>
          <p:cNvPr id="30728" name="Text Box 22"/>
          <p:cNvSpPr txBox="1">
            <a:spLocks noChangeArrowheads="1"/>
          </p:cNvSpPr>
          <p:nvPr/>
        </p:nvSpPr>
        <p:spPr bwMode="auto">
          <a:xfrm>
            <a:off x="7302500" y="2844800"/>
            <a:ext cx="990600" cy="396875"/>
          </a:xfrm>
          <a:prstGeom prst="rect">
            <a:avLst/>
          </a:prstGeom>
          <a:solidFill>
            <a:schemeClr val="bg1"/>
          </a:solidFill>
          <a:ln w="9525">
            <a:noFill/>
            <a:miter lim="800000"/>
            <a:headEnd/>
            <a:tailEnd/>
          </a:ln>
        </p:spPr>
        <p:txBody>
          <a:bodyPr>
            <a:spAutoFit/>
          </a:bodyPr>
          <a:lstStyle/>
          <a:p>
            <a:pPr algn="ctr"/>
            <a:r>
              <a:rPr lang="en-US" sz="2000">
                <a:cs typeface="Arial" charset="0"/>
              </a:rPr>
              <a:t>Hasil</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5"/>
          <p:cNvSpPr>
            <a:spLocks noGrp="1"/>
          </p:cNvSpPr>
          <p:nvPr>
            <p:ph type="sldNum" sz="quarter" idx="11"/>
          </p:nvPr>
        </p:nvSpPr>
        <p:spPr>
          <a:noFill/>
        </p:spPr>
        <p:txBody>
          <a:bodyPr/>
          <a:lstStyle/>
          <a:p>
            <a:fld id="{EDAA9C5C-1C25-48AA-B55F-F0B0B03DF742}" type="slidenum">
              <a:rPr lang="en-US"/>
              <a:pPr/>
              <a:t>28</a:t>
            </a:fld>
            <a:endParaRPr lang="en-US"/>
          </a:p>
        </p:txBody>
      </p:sp>
      <p:sp>
        <p:nvSpPr>
          <p:cNvPr id="13316"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13317" name="Rectangle 3"/>
          <p:cNvSpPr>
            <a:spLocks noChangeArrowheads="1"/>
          </p:cNvSpPr>
          <p:nvPr/>
        </p:nvSpPr>
        <p:spPr bwMode="auto">
          <a:xfrm>
            <a:off x="533400" y="1524000"/>
            <a:ext cx="7924800" cy="1371600"/>
          </a:xfrm>
          <a:prstGeom prst="rect">
            <a:avLst/>
          </a:prstGeom>
          <a:noFill/>
          <a:ln w="9525">
            <a:noFill/>
            <a:miter lim="800000"/>
            <a:headEnd/>
            <a:tailEnd/>
          </a:ln>
        </p:spPr>
        <p:txBody>
          <a:bodyPr/>
          <a:lstStyle/>
          <a:p>
            <a:pPr marL="342900" indent="-342900" eaLnBrk="1" hangingPunct="1">
              <a:lnSpc>
                <a:spcPct val="90000"/>
              </a:lnSpc>
              <a:spcAft>
                <a:spcPct val="30000"/>
              </a:spcAft>
              <a:buClr>
                <a:srgbClr val="0000CC"/>
              </a:buClr>
              <a:buSzPct val="80000"/>
              <a:buFont typeface="Webdings" pitchFamily="18" charset="2"/>
              <a:buNone/>
            </a:pPr>
            <a:r>
              <a:rPr lang="en-US" sz="2400" b="1">
                <a:latin typeface="Arial" charset="0"/>
              </a:rPr>
              <a:t>Kamus Data dan Katalog Sistem</a:t>
            </a:r>
            <a:endParaRPr lang="en-US" sz="2400">
              <a:latin typeface="Arial" charset="0"/>
            </a:endParaRPr>
          </a:p>
          <a:p>
            <a:pPr marL="342900" indent="-342900" algn="just" eaLnBrk="1" hangingPunct="1">
              <a:lnSpc>
                <a:spcPct val="90000"/>
              </a:lnSpc>
              <a:spcAft>
                <a:spcPct val="30000"/>
              </a:spcAft>
              <a:buClr>
                <a:srgbClr val="0000CC"/>
              </a:buClr>
              <a:buSzPct val="80000"/>
              <a:buFont typeface="Webdings" pitchFamily="18" charset="2"/>
              <a:buChar char="¿"/>
            </a:pPr>
            <a:r>
              <a:rPr lang="en-US" sz="2200" b="1">
                <a:latin typeface="Arial" charset="0"/>
              </a:rPr>
              <a:t>Kamus Data</a:t>
            </a:r>
            <a:r>
              <a:rPr lang="en-US" sz="2200">
                <a:latin typeface="Arial" charset="0"/>
              </a:rPr>
              <a:t> berisi metadata untuk menjelaskan secara rinci catatan semua tabel di dalam suatu basis data.</a:t>
            </a:r>
          </a:p>
        </p:txBody>
      </p:sp>
      <p:graphicFrame>
        <p:nvGraphicFramePr>
          <p:cNvPr id="13314" name="Object 4"/>
          <p:cNvGraphicFramePr>
            <a:graphicFrameLocks noChangeAspect="1"/>
          </p:cNvGraphicFramePr>
          <p:nvPr/>
        </p:nvGraphicFramePr>
        <p:xfrm>
          <a:off x="990600" y="3352800"/>
          <a:ext cx="7505700" cy="2755900"/>
        </p:xfrm>
        <a:graphic>
          <a:graphicData uri="http://schemas.openxmlformats.org/presentationml/2006/ole">
            <mc:AlternateContent xmlns:mc="http://schemas.openxmlformats.org/markup-compatibility/2006">
              <mc:Choice xmlns:v="urn:schemas-microsoft-com:vml" Requires="v">
                <p:oleObj spid="_x0000_s13315" name="Document" r:id="rId4" imgW="7514116" imgH="2980502" progId="Word.Document.8">
                  <p:embed/>
                </p:oleObj>
              </mc:Choice>
              <mc:Fallback>
                <p:oleObj name="Document" r:id="rId4" imgW="7514116" imgH="2980502"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352800"/>
                        <a:ext cx="7505700" cy="275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318" name="Text Box 23"/>
          <p:cNvSpPr txBox="1">
            <a:spLocks noChangeArrowheads="1"/>
          </p:cNvSpPr>
          <p:nvPr/>
        </p:nvSpPr>
        <p:spPr bwMode="auto">
          <a:xfrm>
            <a:off x="2362200" y="28956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Tabel 6.1. Contoh Kamus Data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1"/>
          </p:nvPr>
        </p:nvSpPr>
        <p:spPr>
          <a:noFill/>
        </p:spPr>
        <p:txBody>
          <a:bodyPr/>
          <a:lstStyle/>
          <a:p>
            <a:fld id="{A58DCCF8-FAF0-4B98-9377-618C20D63AC5}" type="slidenum">
              <a:rPr lang="en-US"/>
              <a:pPr/>
              <a:t>29</a:t>
            </a:fld>
            <a:endParaRPr lang="en-US"/>
          </a:p>
        </p:txBody>
      </p:sp>
      <p:sp>
        <p:nvSpPr>
          <p:cNvPr id="31747"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31748" name="Rectangle 3"/>
          <p:cNvSpPr>
            <a:spLocks noChangeArrowheads="1"/>
          </p:cNvSpPr>
          <p:nvPr/>
        </p:nvSpPr>
        <p:spPr bwMode="auto">
          <a:xfrm>
            <a:off x="533400" y="1524000"/>
            <a:ext cx="7924800" cy="3733800"/>
          </a:xfrm>
          <a:prstGeom prst="rect">
            <a:avLst/>
          </a:prstGeom>
          <a:noFill/>
          <a:ln w="9525">
            <a:noFill/>
            <a:miter lim="800000"/>
            <a:headEnd/>
            <a:tailEnd/>
          </a:ln>
        </p:spPr>
        <p:txBody>
          <a:bodyPr/>
          <a:lstStyle/>
          <a:p>
            <a:pPr marL="342900" indent="-342900" algn="just" eaLnBrk="1" hangingPunct="1">
              <a:spcBef>
                <a:spcPct val="20000"/>
              </a:spcBef>
              <a:buClr>
                <a:srgbClr val="0000CC"/>
              </a:buClr>
              <a:buSzPct val="80000"/>
              <a:buFont typeface="Webdings" pitchFamily="18" charset="2"/>
              <a:buChar char="¿"/>
            </a:pPr>
            <a:r>
              <a:rPr lang="en-US" sz="2200" b="1">
                <a:latin typeface="Arial" charset="0"/>
              </a:rPr>
              <a:t>Katalog Sistem</a:t>
            </a:r>
            <a:r>
              <a:rPr lang="en-US" sz="2200">
                <a:latin typeface="Arial" charset="0"/>
              </a:rPr>
              <a:t> adalah kamus data sistem yang sangat detail yang menggambarkan semua objek di dalam suatu basis data.</a:t>
            </a:r>
          </a:p>
          <a:p>
            <a:pPr marL="660400" lvl="1" indent="-315913" algn="just" eaLnBrk="1" hangingPunct="1">
              <a:spcBef>
                <a:spcPct val="40000"/>
              </a:spcBef>
              <a:buClr>
                <a:schemeClr val="tx1"/>
              </a:buClr>
              <a:buSzPct val="90000"/>
              <a:buFont typeface="Symbol" pitchFamily="18" charset="2"/>
              <a:buChar char="¨"/>
            </a:pPr>
            <a:r>
              <a:rPr lang="en-US" sz="2200">
                <a:latin typeface="Arial" charset="0"/>
              </a:rPr>
              <a:t>Basis data yang dibentuk sistem dimana tabel-tabelnya menyimpan isi dan sifat-sifat basis data.</a:t>
            </a:r>
          </a:p>
          <a:p>
            <a:pPr marL="660400" lvl="1" indent="-315913" algn="just" eaLnBrk="1" hangingPunct="1">
              <a:spcBef>
                <a:spcPct val="40000"/>
              </a:spcBef>
              <a:buClr>
                <a:schemeClr val="tx1"/>
              </a:buClr>
              <a:buSzPct val="90000"/>
              <a:buFont typeface="Symbol" pitchFamily="18" charset="2"/>
              <a:buChar char="¨"/>
            </a:pPr>
            <a:r>
              <a:rPr lang="en-US" sz="2200">
                <a:latin typeface="Arial" charset="0"/>
              </a:rPr>
              <a:t>Tabel-tabelnya dapat diproses seperti tabel-tabel lainnya.</a:t>
            </a:r>
          </a:p>
          <a:p>
            <a:pPr marL="660400" lvl="1" indent="-315913" eaLnBrk="1" hangingPunct="1">
              <a:spcBef>
                <a:spcPct val="40000"/>
              </a:spcBef>
              <a:buClr>
                <a:schemeClr val="tx1"/>
              </a:buClr>
              <a:buSzPct val="90000"/>
              <a:buFont typeface="Symbol" pitchFamily="18" charset="2"/>
              <a:buChar char="¨"/>
            </a:pPr>
            <a:r>
              <a:rPr lang="en-US" sz="2200">
                <a:latin typeface="Arial" charset="0"/>
              </a:rPr>
              <a:t>Secara otomatis menghasilkan dokumentasi basis data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1"/>
          </p:nvPr>
        </p:nvSpPr>
        <p:spPr>
          <a:noFill/>
        </p:spPr>
        <p:txBody>
          <a:bodyPr/>
          <a:lstStyle/>
          <a:p>
            <a:fld id="{A855FA0D-59AB-4B70-98EF-E702879D0CDB}" type="slidenum">
              <a:rPr lang="en-US"/>
              <a:pPr/>
              <a:t>3</a:t>
            </a:fld>
            <a:endParaRPr lang="en-US"/>
          </a:p>
        </p:txBody>
      </p:sp>
      <p:sp>
        <p:nvSpPr>
          <p:cNvPr id="18435" name="Rectangle 2"/>
          <p:cNvSpPr>
            <a:spLocks noGrp="1" noChangeArrowheads="1"/>
          </p:cNvSpPr>
          <p:nvPr>
            <p:ph type="title"/>
          </p:nvPr>
        </p:nvSpPr>
        <p:spPr/>
        <p:txBody>
          <a:bodyPr/>
          <a:lstStyle/>
          <a:p>
            <a:pPr eaLnBrk="1" hangingPunct="1"/>
            <a:r>
              <a:rPr lang="en-US" smtClean="0"/>
              <a:t>Tujuan Instruksional Khusus (TIK)</a:t>
            </a:r>
          </a:p>
        </p:txBody>
      </p:sp>
      <p:sp>
        <p:nvSpPr>
          <p:cNvPr id="18436" name="Rectangle 3"/>
          <p:cNvSpPr>
            <a:spLocks noGrp="1" noChangeArrowheads="1"/>
          </p:cNvSpPr>
          <p:nvPr>
            <p:ph type="body" idx="1"/>
          </p:nvPr>
        </p:nvSpPr>
        <p:spPr>
          <a:xfrm>
            <a:off x="457200" y="1600200"/>
            <a:ext cx="8001000" cy="4530725"/>
          </a:xfrm>
        </p:spPr>
        <p:txBody>
          <a:bodyPr/>
          <a:lstStyle/>
          <a:p>
            <a:pPr eaLnBrk="1" hangingPunct="1">
              <a:lnSpc>
                <a:spcPct val="90000"/>
              </a:lnSpc>
            </a:pPr>
            <a:r>
              <a:rPr lang="id-ID" sz="2400" smtClean="0"/>
              <a:t>Tujuan perkuliahan ini agar </a:t>
            </a:r>
            <a:r>
              <a:rPr lang="en-US" sz="2400" smtClean="0"/>
              <a:t>Mahasiswa dapat menje-laskan pengertian tentang aljabar relasional.</a:t>
            </a:r>
          </a:p>
          <a:p>
            <a:pPr algn="just" eaLnBrk="1" hangingPunct="1">
              <a:lnSpc>
                <a:spcPct val="90000"/>
              </a:lnSpc>
            </a:pPr>
            <a:r>
              <a:rPr lang="en-US" sz="2400" smtClean="0"/>
              <a:t>Mahasiswa dapat menjelaskan macam-macam opera-tor basis data relasional beserta contohnya. </a:t>
            </a:r>
          </a:p>
          <a:p>
            <a:pPr algn="just" eaLnBrk="1" hangingPunct="1">
              <a:lnSpc>
                <a:spcPct val="90000"/>
              </a:lnSpc>
            </a:pPr>
            <a:r>
              <a:rPr lang="en-US" sz="2400" smtClean="0"/>
              <a:t>Mahasiswa dapat menjelaskan tentang kamus data dan katalog sistem.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1"/>
          </p:nvPr>
        </p:nvSpPr>
        <p:spPr>
          <a:noFill/>
        </p:spPr>
        <p:txBody>
          <a:bodyPr/>
          <a:lstStyle/>
          <a:p>
            <a:fld id="{9DCFA474-D9E1-4622-93F6-B2F4A7799DD4}" type="slidenum">
              <a:rPr lang="en-US"/>
              <a:pPr/>
              <a:t>30</a:t>
            </a:fld>
            <a:endParaRPr lang="en-US"/>
          </a:p>
        </p:txBody>
      </p:sp>
      <p:sp>
        <p:nvSpPr>
          <p:cNvPr id="32771" name="Rectangle 2"/>
          <p:cNvSpPr>
            <a:spLocks noGrp="1" noChangeArrowheads="1"/>
          </p:cNvSpPr>
          <p:nvPr>
            <p:ph type="title"/>
          </p:nvPr>
        </p:nvSpPr>
        <p:spPr>
          <a:xfrm>
            <a:off x="457200" y="228600"/>
            <a:ext cx="8229600" cy="1139825"/>
          </a:xfrm>
        </p:spPr>
        <p:txBody>
          <a:bodyPr/>
          <a:lstStyle/>
          <a:p>
            <a:pPr eaLnBrk="1" hangingPunct="1"/>
            <a:r>
              <a:rPr lang="en-US" smtClean="0"/>
              <a:t>Ringkasan</a:t>
            </a:r>
          </a:p>
        </p:txBody>
      </p:sp>
      <p:sp>
        <p:nvSpPr>
          <p:cNvPr id="32772"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200">
                <a:latin typeface="Arial" charset="0"/>
              </a:rPr>
              <a:t>Aljabar relasional adalah sekumpulan operasi yang diguna-kan untuk melakukan proses manipulasi data dalam rangka untuk mendapatkan informasi yang diperlukan dari sebuah basis data.</a:t>
            </a:r>
          </a:p>
          <a:p>
            <a:pPr marL="342900" indent="-342900" eaLnBrk="1" hangingPunct="1">
              <a:spcBef>
                <a:spcPct val="20000"/>
              </a:spcBef>
              <a:buClr>
                <a:srgbClr val="0000FF"/>
              </a:buClr>
              <a:buSzPct val="80000"/>
              <a:buFont typeface="Webdings" pitchFamily="18" charset="2"/>
              <a:buChar char="¿"/>
            </a:pPr>
            <a:r>
              <a:rPr lang="en-US" sz="2200">
                <a:latin typeface="Arial" charset="0"/>
              </a:rPr>
              <a:t>Secara umum dibagi menjadi dua macam:</a:t>
            </a:r>
          </a:p>
          <a:p>
            <a:pPr marL="660400" lvl="1" indent="-315913" eaLnBrk="1" hangingPunct="1">
              <a:spcBef>
                <a:spcPct val="20000"/>
              </a:spcBef>
              <a:buClr>
                <a:schemeClr val="tx1"/>
              </a:buClr>
              <a:buFont typeface="Symbol" pitchFamily="18" charset="2"/>
              <a:buChar char="¨"/>
            </a:pPr>
            <a:r>
              <a:rPr lang="en-US" sz="2000">
                <a:latin typeface="Arial" charset="0"/>
              </a:rPr>
              <a:t>Operasi himpunan, seperti : UNION, INTERSECTION, DIFFERENCE, dan CARTESIAN PRODUCT.</a:t>
            </a:r>
          </a:p>
          <a:p>
            <a:pPr marL="660400" lvl="1" indent="-315913" eaLnBrk="1" hangingPunct="1">
              <a:spcBef>
                <a:spcPct val="20000"/>
              </a:spcBef>
              <a:buClr>
                <a:schemeClr val="tx1"/>
              </a:buClr>
              <a:buFont typeface="Symbol" pitchFamily="18" charset="2"/>
              <a:buChar char="¨"/>
            </a:pPr>
            <a:r>
              <a:rPr lang="en-US" sz="2000">
                <a:latin typeface="Arial" charset="0"/>
              </a:rPr>
              <a:t>Operasi yang dikembangkan secara khusus untuk basis data relasional, seperti : SELECT, PROJECT dan JOIN</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4294967295"/>
          </p:nvPr>
        </p:nvSpPr>
        <p:spPr bwMode="auto">
          <a:xfrm>
            <a:off x="3124200" y="6324600"/>
            <a:ext cx="2895600" cy="457200"/>
          </a:xfrm>
          <a:prstGeom prst="rect">
            <a:avLst/>
          </a:prstGeom>
          <a:noFill/>
          <a:ln>
            <a:miter lim="800000"/>
            <a:headEnd/>
            <a:tailEnd/>
          </a:ln>
        </p:spPr>
        <p:txBody>
          <a:bodyPr/>
          <a:lstStyle/>
          <a:p>
            <a:r>
              <a:rPr lang="en-US"/>
              <a:t>Teknik Informatika - UPN[V]Yk</a:t>
            </a:r>
          </a:p>
        </p:txBody>
      </p:sp>
      <p:sp>
        <p:nvSpPr>
          <p:cNvPr id="33795" name="Slide Number Placeholder 5"/>
          <p:cNvSpPr>
            <a:spLocks noGrp="1"/>
          </p:cNvSpPr>
          <p:nvPr>
            <p:ph type="sldNum" sz="quarter" idx="11"/>
          </p:nvPr>
        </p:nvSpPr>
        <p:spPr>
          <a:noFill/>
        </p:spPr>
        <p:txBody>
          <a:bodyPr/>
          <a:lstStyle/>
          <a:p>
            <a:fld id="{FB7326AF-4368-4E75-B9A6-26C3EF366BC8}" type="slidenum">
              <a:rPr lang="en-US"/>
              <a:pPr/>
              <a:t>31</a:t>
            </a:fld>
            <a:endParaRPr lang="en-US"/>
          </a:p>
        </p:txBody>
      </p:sp>
      <p:sp>
        <p:nvSpPr>
          <p:cNvPr id="33796" name="Rectangle 2"/>
          <p:cNvSpPr>
            <a:spLocks noGrp="1" noChangeArrowheads="1"/>
          </p:cNvSpPr>
          <p:nvPr>
            <p:ph type="title"/>
          </p:nvPr>
        </p:nvSpPr>
        <p:spPr>
          <a:xfrm>
            <a:off x="457200" y="304800"/>
            <a:ext cx="8229600" cy="1139825"/>
          </a:xfrm>
        </p:spPr>
        <p:txBody>
          <a:bodyPr/>
          <a:lstStyle/>
          <a:p>
            <a:pPr eaLnBrk="1" hangingPunct="1"/>
            <a:r>
              <a:rPr lang="en-US" smtClean="0"/>
              <a:t>Soal Latihan</a:t>
            </a:r>
          </a:p>
        </p:txBody>
      </p:sp>
      <p:sp>
        <p:nvSpPr>
          <p:cNvPr id="33797" name="Rectangle 3"/>
          <p:cNvSpPr>
            <a:spLocks noGrp="1" noChangeArrowheads="1"/>
          </p:cNvSpPr>
          <p:nvPr>
            <p:ph type="body" idx="1"/>
          </p:nvPr>
        </p:nvSpPr>
        <p:spPr>
          <a:xfrm>
            <a:off x="533400" y="1600200"/>
            <a:ext cx="8001000" cy="4530725"/>
          </a:xfrm>
        </p:spPr>
        <p:txBody>
          <a:bodyPr/>
          <a:lstStyle/>
          <a:p>
            <a:pPr marL="347663" indent="-347663" eaLnBrk="1" hangingPunct="1">
              <a:lnSpc>
                <a:spcPct val="90000"/>
              </a:lnSpc>
              <a:buClr>
                <a:schemeClr val="tx1"/>
              </a:buClr>
              <a:buSzTx/>
              <a:buFont typeface="Symbol" pitchFamily="18" charset="2"/>
              <a:buAutoNum type="arabicPeriod"/>
            </a:pPr>
            <a:r>
              <a:rPr lang="en-US" sz="2000" smtClean="0"/>
              <a:t>Apa yang dimaksud dengan model basis data ?</a:t>
            </a:r>
          </a:p>
          <a:p>
            <a:pPr marL="347663" indent="-347663" eaLnBrk="1" hangingPunct="1">
              <a:lnSpc>
                <a:spcPct val="90000"/>
              </a:lnSpc>
              <a:buClr>
                <a:schemeClr val="tx1"/>
              </a:buClr>
              <a:buSzTx/>
              <a:buFont typeface="Symbol" pitchFamily="18" charset="2"/>
              <a:buAutoNum type="arabicPeriod"/>
            </a:pPr>
            <a:r>
              <a:rPr lang="en-US" sz="2000" smtClean="0"/>
              <a:t>Ada berapa macam model basis data ? jelaskan!</a:t>
            </a:r>
          </a:p>
          <a:p>
            <a:pPr marL="347663" indent="-347663" eaLnBrk="1" hangingPunct="1">
              <a:lnSpc>
                <a:spcPct val="90000"/>
              </a:lnSpc>
              <a:buClr>
                <a:schemeClr val="tx1"/>
              </a:buClr>
              <a:buSzTx/>
              <a:buFont typeface="Symbol" pitchFamily="18" charset="2"/>
              <a:buAutoNum type="arabicPeriod"/>
            </a:pPr>
            <a:r>
              <a:rPr lang="en-US" sz="2000" smtClean="0"/>
              <a:t>Jelaskan yang anda ketahui tentang model basis data implentasi !</a:t>
            </a:r>
          </a:p>
          <a:p>
            <a:pPr marL="347663" indent="-347663" eaLnBrk="1" hangingPunct="1">
              <a:lnSpc>
                <a:spcPct val="90000"/>
              </a:lnSpc>
              <a:buClr>
                <a:schemeClr val="tx1"/>
              </a:buClr>
              <a:buSzTx/>
              <a:buFont typeface="Symbol" pitchFamily="18" charset="2"/>
              <a:buAutoNum type="arabicPeriod"/>
            </a:pPr>
            <a:r>
              <a:rPr lang="en-US" sz="2000" smtClean="0"/>
              <a:t>Apa keuntungan dan kerugian model basis data relasional?</a:t>
            </a:r>
          </a:p>
          <a:p>
            <a:pPr marL="347663" indent="-347663" eaLnBrk="1" hangingPunct="1">
              <a:lnSpc>
                <a:spcPct val="90000"/>
              </a:lnSpc>
              <a:buClr>
                <a:schemeClr val="tx1"/>
              </a:buClr>
              <a:buSzTx/>
              <a:buFont typeface="Symbol" pitchFamily="18" charset="2"/>
              <a:buAutoNum type="arabicPeriod"/>
            </a:pPr>
            <a:r>
              <a:rPr lang="en-US" sz="2000" smtClean="0"/>
              <a:t>Jelaskan ciri-ciri kesuksesan basis data era internet ?</a:t>
            </a:r>
          </a:p>
          <a:p>
            <a:pPr marL="347663" indent="-347663" eaLnBrk="1" hangingPunct="1">
              <a:lnSpc>
                <a:spcPct val="90000"/>
              </a:lnSpc>
              <a:buClr>
                <a:schemeClr val="tx1"/>
              </a:buClr>
              <a:buSzTx/>
              <a:buFont typeface="Symbol" pitchFamily="18" charset="2"/>
              <a:buAutoNum type="arabicPeriod"/>
            </a:pPr>
            <a:endParaRPr lang="en-US" sz="20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Slide Number Placeholder 5"/>
          <p:cNvSpPr>
            <a:spLocks noGrp="1"/>
          </p:cNvSpPr>
          <p:nvPr>
            <p:ph type="sldNum" sz="quarter" idx="11"/>
          </p:nvPr>
        </p:nvSpPr>
        <p:spPr>
          <a:noFill/>
        </p:spPr>
        <p:txBody>
          <a:bodyPr/>
          <a:lstStyle/>
          <a:p>
            <a:fld id="{4F07895E-5064-4CBF-BDF5-5A893A3316F8}" type="slidenum">
              <a:rPr lang="en-US"/>
              <a:pPr/>
              <a:t>32</a:t>
            </a:fld>
            <a:endParaRPr lang="en-US"/>
          </a:p>
        </p:txBody>
      </p:sp>
      <p:sp>
        <p:nvSpPr>
          <p:cNvPr id="34820" name="Rectangle 2"/>
          <p:cNvSpPr>
            <a:spLocks noGrp="1" noChangeArrowheads="1"/>
          </p:cNvSpPr>
          <p:nvPr>
            <p:ph type="title"/>
          </p:nvPr>
        </p:nvSpPr>
        <p:spPr/>
        <p:txBody>
          <a:bodyPr/>
          <a:lstStyle/>
          <a:p>
            <a:pPr eaLnBrk="1" hangingPunct="1"/>
            <a:r>
              <a:rPr lang="en-US" smtClean="0"/>
              <a:t>Referensi</a:t>
            </a:r>
          </a:p>
        </p:txBody>
      </p:sp>
      <p:sp>
        <p:nvSpPr>
          <p:cNvPr id="34821" name="Rectangle 3"/>
          <p:cNvSpPr>
            <a:spLocks noGrp="1" noChangeArrowheads="1"/>
          </p:cNvSpPr>
          <p:nvPr>
            <p:ph type="body" idx="1"/>
          </p:nvPr>
        </p:nvSpPr>
        <p:spPr/>
        <p:txBody>
          <a:bodyPr/>
          <a:lstStyle/>
          <a:p>
            <a:pPr eaLnBrk="1" hangingPunct="1">
              <a:spcAft>
                <a:spcPct val="30000"/>
              </a:spcAft>
              <a:tabLst>
                <a:tab pos="682625" algn="l"/>
              </a:tabLst>
            </a:pPr>
            <a:r>
              <a:rPr lang="en-US" sz="2000" b="1" dirty="0" err="1" smtClean="0"/>
              <a:t>Buku</a:t>
            </a:r>
            <a:r>
              <a:rPr lang="en-US" sz="2000" b="1" dirty="0" smtClean="0"/>
              <a:t> </a:t>
            </a:r>
            <a:r>
              <a:rPr lang="en-US" sz="2000" b="1" dirty="0" err="1" smtClean="0"/>
              <a:t>Teks</a:t>
            </a:r>
            <a:r>
              <a:rPr lang="en-US" sz="2000" b="1" dirty="0" smtClean="0"/>
              <a:t> (</a:t>
            </a:r>
            <a:r>
              <a:rPr lang="en-US" sz="2000" b="1" i="1" dirty="0" smtClean="0"/>
              <a:t>Textbook</a:t>
            </a:r>
            <a:r>
              <a:rPr lang="en-US" sz="2000" b="1" dirty="0" smtClean="0"/>
              <a:t>)</a:t>
            </a:r>
            <a:endParaRPr lang="en-US" sz="2000" dirty="0" smtClean="0"/>
          </a:p>
          <a:p>
            <a:pPr eaLnBrk="1" hangingPunct="1">
              <a:spcBef>
                <a:spcPct val="0"/>
              </a:spcBef>
              <a:buFont typeface="Webdings" pitchFamily="18" charset="2"/>
              <a:buNone/>
              <a:tabLst>
                <a:tab pos="682625" algn="l"/>
              </a:tabLst>
            </a:pPr>
            <a:r>
              <a:rPr lang="id-ID" sz="2000" dirty="0" smtClean="0"/>
              <a:t>   </a:t>
            </a:r>
            <a:r>
              <a:rPr lang="en-US" sz="2000" dirty="0" smtClean="0"/>
              <a:t>1.   Date, C.J. 2000, </a:t>
            </a:r>
            <a:r>
              <a:rPr lang="en-US" sz="2000" i="1" dirty="0" smtClean="0"/>
              <a:t>An Introduction to Database System</a:t>
            </a:r>
            <a:r>
              <a:rPr lang="en-US" sz="2000" dirty="0" smtClean="0"/>
              <a:t>,</a:t>
            </a:r>
          </a:p>
          <a:p>
            <a:pPr eaLnBrk="1" hangingPunct="1">
              <a:spcBef>
                <a:spcPct val="0"/>
              </a:spcBef>
              <a:spcAft>
                <a:spcPct val="30000"/>
              </a:spcAft>
              <a:buFont typeface="Webdings" pitchFamily="18" charset="2"/>
              <a:buNone/>
              <a:tabLst>
                <a:tab pos="682625" algn="l"/>
              </a:tabLst>
            </a:pPr>
            <a:r>
              <a:rPr lang="en-US" sz="2000" dirty="0" smtClean="0"/>
              <a:t>		Addison Wesley Publishing Company, Vol. 7, New York.</a:t>
            </a:r>
            <a:endParaRPr lang="id-ID" sz="2000" dirty="0" smtClean="0"/>
          </a:p>
          <a:p>
            <a:pPr eaLnBrk="1" hangingPunct="1">
              <a:spcAft>
                <a:spcPct val="40000"/>
              </a:spcAft>
              <a:buFont typeface="Webdings" pitchFamily="18" charset="2"/>
              <a:buNone/>
              <a:tabLst>
                <a:tab pos="682625" algn="l"/>
              </a:tabLst>
            </a:pPr>
            <a:r>
              <a:rPr lang="id-ID" sz="2000" dirty="0" smtClean="0"/>
              <a:t>    </a:t>
            </a:r>
            <a:r>
              <a:rPr lang="en-US" sz="2000" dirty="0" smtClean="0"/>
              <a:t>2. </a:t>
            </a:r>
            <a:r>
              <a:rPr lang="en-US" sz="2000" dirty="0" err="1" smtClean="0"/>
              <a:t>Fathansyah</a:t>
            </a:r>
            <a:r>
              <a:rPr lang="en-US" sz="2000" dirty="0" smtClean="0"/>
              <a:t>, 1999, </a:t>
            </a:r>
            <a:r>
              <a:rPr lang="en-US" sz="2000" i="1" dirty="0" smtClean="0"/>
              <a:t>Basis Data</a:t>
            </a:r>
            <a:r>
              <a:rPr lang="en-US" sz="2000" dirty="0" smtClean="0"/>
              <a:t>, </a:t>
            </a:r>
            <a:r>
              <a:rPr lang="en-US" sz="2000" dirty="0" err="1" smtClean="0"/>
              <a:t>Informatika</a:t>
            </a:r>
            <a:r>
              <a:rPr lang="en-US" sz="2000" dirty="0" smtClean="0"/>
              <a:t>, Bandung.</a:t>
            </a:r>
            <a:endParaRPr lang="id-ID" sz="2000" dirty="0" smtClean="0"/>
          </a:p>
          <a:p>
            <a:pPr eaLnBrk="1" hangingPunct="1">
              <a:spcAft>
                <a:spcPct val="30000"/>
              </a:spcAft>
              <a:tabLst>
                <a:tab pos="682625" algn="l"/>
              </a:tabLst>
            </a:pPr>
            <a:r>
              <a:rPr lang="en-US" sz="2000" b="1" dirty="0" err="1" smtClean="0"/>
              <a:t>Referensi</a:t>
            </a:r>
            <a:endParaRPr lang="en-US" sz="2000" b="1" dirty="0" smtClean="0"/>
          </a:p>
          <a:p>
            <a:pPr eaLnBrk="1" hangingPunct="1">
              <a:spcBef>
                <a:spcPct val="0"/>
              </a:spcBef>
              <a:buFont typeface="Webdings" pitchFamily="18" charset="2"/>
              <a:buNone/>
              <a:tabLst>
                <a:tab pos="682625" algn="l"/>
              </a:tabLst>
            </a:pPr>
            <a:r>
              <a:rPr lang="id-ID" sz="2000" dirty="0" smtClean="0"/>
              <a:t> </a:t>
            </a:r>
            <a:r>
              <a:rPr lang="en-US" sz="2000" dirty="0" smtClean="0"/>
              <a:t>	3. </a:t>
            </a:r>
            <a:r>
              <a:rPr lang="en-US" sz="2000" dirty="0" err="1" smtClean="0"/>
              <a:t>Elmasri</a:t>
            </a:r>
            <a:r>
              <a:rPr lang="en-US" sz="2000" dirty="0" smtClean="0"/>
              <a:t>, </a:t>
            </a:r>
            <a:r>
              <a:rPr lang="en-US" sz="2000" dirty="0" err="1" smtClean="0"/>
              <a:t>Ramez</a:t>
            </a:r>
            <a:r>
              <a:rPr lang="en-US" sz="2000" dirty="0" smtClean="0"/>
              <a:t>; </a:t>
            </a:r>
            <a:r>
              <a:rPr lang="en-US" sz="2000" dirty="0" err="1" smtClean="0"/>
              <a:t>Navathe</a:t>
            </a:r>
            <a:r>
              <a:rPr lang="en-US" sz="2000" dirty="0" smtClean="0"/>
              <a:t>, </a:t>
            </a:r>
            <a:r>
              <a:rPr lang="en-US" sz="2000" dirty="0" err="1" smtClean="0"/>
              <a:t>Shamkant</a:t>
            </a:r>
            <a:r>
              <a:rPr lang="en-US" sz="2000" dirty="0" smtClean="0"/>
              <a:t> B., 2001, </a:t>
            </a:r>
          </a:p>
          <a:p>
            <a:pPr eaLnBrk="1" hangingPunct="1">
              <a:spcBef>
                <a:spcPct val="0"/>
              </a:spcBef>
              <a:buFont typeface="Webdings" pitchFamily="18" charset="2"/>
              <a:buNone/>
              <a:tabLst>
                <a:tab pos="682625" algn="l"/>
              </a:tabLst>
            </a:pPr>
            <a:r>
              <a:rPr lang="en-US" sz="2000" dirty="0" smtClean="0"/>
              <a:t>		F</a:t>
            </a:r>
            <a:r>
              <a:rPr lang="en-US" sz="2000" i="1" dirty="0" smtClean="0"/>
              <a:t>undamentals of Database Systems</a:t>
            </a:r>
            <a:r>
              <a:rPr lang="en-US" sz="2000" dirty="0" smtClean="0"/>
              <a:t>, The Benjamin/ </a:t>
            </a:r>
          </a:p>
          <a:p>
            <a:pPr eaLnBrk="1" hangingPunct="1">
              <a:spcBef>
                <a:spcPct val="0"/>
              </a:spcBef>
              <a:buFont typeface="Webdings" pitchFamily="18" charset="2"/>
              <a:buNone/>
              <a:tabLst>
                <a:tab pos="682625" algn="l"/>
              </a:tabLst>
            </a:pPr>
            <a:r>
              <a:rPr lang="en-US" sz="2000" dirty="0" smtClean="0"/>
              <a:t>		Cummings Publishing Company, Inc., California</a:t>
            </a:r>
            <a:r>
              <a:rPr lang="en-US" sz="2000" dirty="0" smtClean="0"/>
              <a:t>.</a:t>
            </a:r>
          </a:p>
          <a:p>
            <a:pPr eaLnBrk="1" hangingPunct="1">
              <a:spcBef>
                <a:spcPct val="0"/>
              </a:spcBef>
              <a:buNone/>
              <a:tabLst>
                <a:tab pos="682625" algn="l"/>
              </a:tabLst>
            </a:pPr>
            <a:r>
              <a:rPr lang="en-US" sz="2000" smtClean="0">
                <a:latin typeface="Arial" panose="020B0604020202020204" pitchFamily="34" charset="0"/>
                <a:cs typeface="Arial" panose="020B0604020202020204" pitchFamily="34" charset="0"/>
              </a:rPr>
              <a:t>	4</a:t>
            </a:r>
            <a:r>
              <a:rPr lang="en-US" sz="2000" dirty="0">
                <a:latin typeface="Arial" panose="020B0604020202020204" pitchFamily="34" charset="0"/>
                <a:cs typeface="Arial" panose="020B0604020202020204" pitchFamily="34" charset="0"/>
              </a:rPr>
              <a:t>. Kroenke, Auer, 2016, </a:t>
            </a:r>
            <a:r>
              <a:rPr lang="en-US" sz="2000" i="1" dirty="0">
                <a:latin typeface="Arial" panose="020B0604020202020204" pitchFamily="34" charset="0"/>
                <a:cs typeface="Arial" panose="020B0604020202020204" pitchFamily="34" charset="0"/>
              </a:rPr>
              <a:t>Database Processing 	</a:t>
            </a:r>
            <a:r>
              <a:rPr lang="en-US" sz="2000" i="1" dirty="0" err="1">
                <a:latin typeface="Arial" panose="020B0604020202020204" pitchFamily="34" charset="0"/>
                <a:cs typeface="Arial" panose="020B0604020202020204" pitchFamily="34" charset="0"/>
              </a:rPr>
              <a:t>fundamentals,Design</a:t>
            </a:r>
            <a:r>
              <a:rPr lang="en-US" sz="2000" i="1" dirty="0">
                <a:latin typeface="Arial" panose="020B0604020202020204" pitchFamily="34" charset="0"/>
                <a:cs typeface="Arial" panose="020B0604020202020204" pitchFamily="34" charset="0"/>
              </a:rPr>
              <a:t> and Implementation</a:t>
            </a:r>
            <a:r>
              <a:rPr lang="en-US" sz="2000" dirty="0">
                <a:latin typeface="Arial" panose="020B0604020202020204" pitchFamily="34" charset="0"/>
                <a:cs typeface="Arial" panose="020B0604020202020204" pitchFamily="34" charset="0"/>
              </a:rPr>
              <a:t>, Pearson</a:t>
            </a:r>
          </a:p>
          <a:p>
            <a:pPr eaLnBrk="1" hangingPunct="1">
              <a:spcBef>
                <a:spcPct val="0"/>
              </a:spcBef>
              <a:buFont typeface="Webdings" pitchFamily="18" charset="2"/>
              <a:buNone/>
              <a:tabLst>
                <a:tab pos="682625" algn="l"/>
              </a:tabLst>
            </a:pPr>
            <a:endParaRPr lang="id-ID" sz="20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1"/>
          </p:nvPr>
        </p:nvSpPr>
        <p:spPr>
          <a:noFill/>
        </p:spPr>
        <p:txBody>
          <a:bodyPr/>
          <a:lstStyle/>
          <a:p>
            <a:fld id="{D6020F63-A2A3-49F3-836A-D057C096053A}" type="slidenum">
              <a:rPr lang="en-US"/>
              <a:pPr/>
              <a:t>4</a:t>
            </a:fld>
            <a:endParaRPr lang="en-US"/>
          </a:p>
        </p:txBody>
      </p:sp>
      <p:sp>
        <p:nvSpPr>
          <p:cNvPr id="19459"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19460"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342900" indent="-342900" eaLnBrk="1" hangingPunct="1">
              <a:lnSpc>
                <a:spcPct val="90000"/>
              </a:lnSpc>
              <a:spcAft>
                <a:spcPct val="30000"/>
              </a:spcAft>
              <a:buClr>
                <a:srgbClr val="0000CC"/>
              </a:buClr>
              <a:buSzPct val="80000"/>
              <a:buFont typeface="Webdings" pitchFamily="18" charset="2"/>
              <a:buNone/>
            </a:pPr>
            <a:r>
              <a:rPr lang="en-US" sz="2600" b="1">
                <a:latin typeface="Arial" charset="0"/>
              </a:rPr>
              <a:t>Aljabar Relasional</a:t>
            </a:r>
            <a:r>
              <a:rPr lang="en-US" sz="2600">
                <a:latin typeface="Arial" charset="0"/>
              </a:rPr>
              <a:t> (</a:t>
            </a:r>
            <a:r>
              <a:rPr lang="en-US" sz="2600" b="1" i="1">
                <a:latin typeface="Arial" charset="0"/>
              </a:rPr>
              <a:t>Relational Algebra</a:t>
            </a:r>
            <a:r>
              <a:rPr lang="en-US" sz="2600">
                <a:latin typeface="Arial" charset="0"/>
              </a:rPr>
              <a:t>)</a:t>
            </a:r>
          </a:p>
          <a:p>
            <a:pPr marL="342900" indent="-342900" algn="just" eaLnBrk="1" hangingPunct="1">
              <a:lnSpc>
                <a:spcPct val="90000"/>
              </a:lnSpc>
              <a:spcAft>
                <a:spcPct val="30000"/>
              </a:spcAft>
              <a:buClr>
                <a:srgbClr val="0000CC"/>
              </a:buClr>
              <a:buSzPct val="80000"/>
              <a:buFont typeface="Webdings" pitchFamily="18" charset="2"/>
              <a:buChar char="¿"/>
            </a:pPr>
            <a:r>
              <a:rPr lang="en-US" sz="2200">
                <a:latin typeface="Arial" charset="0"/>
              </a:rPr>
              <a:t>Aljabar relasional adalah sekumpulan operasi yang diguna-kan untuk melakukan proses manipulasi data dalam rangka untuk mendapatkan informasi yang diperlukan dari sebuah basis data.</a:t>
            </a:r>
          </a:p>
          <a:p>
            <a:pPr marL="342900" indent="-342900" eaLnBrk="1" hangingPunct="1">
              <a:spcBef>
                <a:spcPct val="20000"/>
              </a:spcBef>
              <a:buClr>
                <a:srgbClr val="0000FF"/>
              </a:buClr>
              <a:buSzPct val="80000"/>
              <a:buFont typeface="Webdings" pitchFamily="18" charset="2"/>
              <a:buChar char="¿"/>
            </a:pPr>
            <a:r>
              <a:rPr lang="en-US" sz="2200">
                <a:latin typeface="Arial" charset="0"/>
              </a:rPr>
              <a:t>Secara umum dibagi menjadi dua macam:</a:t>
            </a:r>
          </a:p>
          <a:p>
            <a:pPr marL="660400" lvl="1" indent="-315913" eaLnBrk="1" hangingPunct="1">
              <a:spcBef>
                <a:spcPct val="20000"/>
              </a:spcBef>
              <a:buClr>
                <a:schemeClr val="tx1"/>
              </a:buClr>
              <a:buFont typeface="Symbol" pitchFamily="18" charset="2"/>
              <a:buChar char="¨"/>
            </a:pPr>
            <a:r>
              <a:rPr lang="en-US" sz="2000">
                <a:latin typeface="Arial" charset="0"/>
              </a:rPr>
              <a:t>Operasi himpunan, seperti : UNION, INTERSECTION, DIFFERENCE, dan CARTESIAN PRODUCT.</a:t>
            </a:r>
          </a:p>
          <a:p>
            <a:pPr marL="660400" lvl="1" indent="-315913" eaLnBrk="1" hangingPunct="1">
              <a:spcBef>
                <a:spcPct val="20000"/>
              </a:spcBef>
              <a:buClr>
                <a:schemeClr val="tx1"/>
              </a:buClr>
              <a:buFont typeface="Symbol" pitchFamily="18" charset="2"/>
              <a:buChar char="¨"/>
            </a:pPr>
            <a:r>
              <a:rPr lang="en-US" sz="2000">
                <a:latin typeface="Arial" charset="0"/>
              </a:rPr>
              <a:t>Operasi yang dikembangkan secara khusus untuk basis data relasional, seperti : SELECT, PROJECT dan JOIN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1"/>
          </p:nvPr>
        </p:nvSpPr>
        <p:spPr>
          <a:noFill/>
        </p:spPr>
        <p:txBody>
          <a:bodyPr/>
          <a:lstStyle/>
          <a:p>
            <a:fld id="{9C6AB07B-3236-49D4-A0A5-6579030C0F07}" type="slidenum">
              <a:rPr lang="en-US"/>
              <a:pPr/>
              <a:t>5</a:t>
            </a:fld>
            <a:endParaRPr lang="en-US"/>
          </a:p>
        </p:txBody>
      </p:sp>
      <p:sp>
        <p:nvSpPr>
          <p:cNvPr id="20483"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0484"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UNION</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UNION menggabungkan semua baris dari dua buah tabel dan kedua tabel tersebut harus  sesuai.</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Notasi : </a:t>
            </a:r>
            <a:r>
              <a:rPr lang="en-US" sz="2000" b="1">
                <a:latin typeface="Arial" charset="0"/>
              </a:rPr>
              <a:t>(&lt;nama relasi-1&gt;) ∪ (&lt;nama relasi-2&gt;)</a:t>
            </a:r>
            <a:endParaRPr lang="en-US" sz="2200" b="1">
              <a:latin typeface="Arial" charset="0"/>
            </a:endParaRPr>
          </a:p>
        </p:txBody>
      </p:sp>
      <p:sp>
        <p:nvSpPr>
          <p:cNvPr id="20485" name="Text Box 6"/>
          <p:cNvSpPr txBox="1">
            <a:spLocks noChangeArrowheads="1"/>
          </p:cNvSpPr>
          <p:nvPr/>
        </p:nvSpPr>
        <p:spPr bwMode="auto">
          <a:xfrm>
            <a:off x="6477000" y="3581400"/>
            <a:ext cx="652463" cy="336550"/>
          </a:xfrm>
          <a:prstGeom prst="rect">
            <a:avLst/>
          </a:prstGeom>
          <a:noFill/>
          <a:ln w="9525">
            <a:noFill/>
            <a:miter lim="800000"/>
            <a:headEnd/>
            <a:tailEnd/>
          </a:ln>
        </p:spPr>
        <p:txBody>
          <a:bodyPr wrap="none">
            <a:spAutoFit/>
          </a:bodyPr>
          <a:lstStyle/>
          <a:p>
            <a:r>
              <a:rPr lang="en-US" sz="1600"/>
              <a:t>hasil</a:t>
            </a:r>
          </a:p>
        </p:txBody>
      </p:sp>
      <p:sp>
        <p:nvSpPr>
          <p:cNvPr id="20486" name="Rectangle 7"/>
          <p:cNvSpPr>
            <a:spLocks noChangeArrowheads="1"/>
          </p:cNvSpPr>
          <p:nvPr/>
        </p:nvSpPr>
        <p:spPr bwMode="auto">
          <a:xfrm>
            <a:off x="1676400" y="3581400"/>
            <a:ext cx="5943600" cy="1752600"/>
          </a:xfrm>
          <a:prstGeom prst="rect">
            <a:avLst/>
          </a:prstGeom>
          <a:noFill/>
          <a:ln w="19050">
            <a:solidFill>
              <a:schemeClr val="tx1"/>
            </a:solidFill>
            <a:miter lim="800000"/>
            <a:headEnd/>
            <a:tailEnd/>
          </a:ln>
        </p:spPr>
        <p:txBody>
          <a:bodyPr wrap="none" anchor="ctr"/>
          <a:lstStyle/>
          <a:p>
            <a:endParaRPr lang="en-US"/>
          </a:p>
        </p:txBody>
      </p:sp>
      <p:sp>
        <p:nvSpPr>
          <p:cNvPr id="20487" name="Text Box 8"/>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6.1. Notasi operasi UNION</a:t>
            </a:r>
          </a:p>
        </p:txBody>
      </p:sp>
      <p:pic>
        <p:nvPicPr>
          <p:cNvPr id="20488" name="Picture 11"/>
          <p:cNvPicPr>
            <a:picLocks noChangeAspect="1" noChangeArrowheads="1"/>
          </p:cNvPicPr>
          <p:nvPr/>
        </p:nvPicPr>
        <p:blipFill>
          <a:blip r:embed="rId3" cstate="print"/>
          <a:srcRect/>
          <a:stretch>
            <a:fillRect/>
          </a:stretch>
        </p:blipFill>
        <p:spPr bwMode="auto">
          <a:xfrm>
            <a:off x="1828800" y="3949700"/>
            <a:ext cx="5638800" cy="1243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1"/>
          </p:nvPr>
        </p:nvSpPr>
        <p:spPr>
          <a:noFill/>
        </p:spPr>
        <p:txBody>
          <a:bodyPr/>
          <a:lstStyle/>
          <a:p>
            <a:fld id="{8507A41E-ED46-4D05-B867-C100A9092924}" type="slidenum">
              <a:rPr lang="en-US"/>
              <a:pPr/>
              <a:t>6</a:t>
            </a:fld>
            <a:endParaRPr lang="en-US"/>
          </a:p>
        </p:txBody>
      </p:sp>
      <p:sp>
        <p:nvSpPr>
          <p:cNvPr id="21507"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1508" name="Rectangle 3"/>
          <p:cNvSpPr>
            <a:spLocks noChangeArrowheads="1"/>
          </p:cNvSpPr>
          <p:nvPr/>
        </p:nvSpPr>
        <p:spPr bwMode="auto">
          <a:xfrm>
            <a:off x="533400" y="16002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grpSp>
        <p:nvGrpSpPr>
          <p:cNvPr id="21509" name="Group 56"/>
          <p:cNvGrpSpPr>
            <a:grpSpLocks/>
          </p:cNvGrpSpPr>
          <p:nvPr/>
        </p:nvGrpSpPr>
        <p:grpSpPr bwMode="auto">
          <a:xfrm>
            <a:off x="914400" y="2209800"/>
            <a:ext cx="7543800" cy="2895600"/>
            <a:chOff x="576" y="1392"/>
            <a:chExt cx="4752" cy="1824"/>
          </a:xfrm>
        </p:grpSpPr>
        <p:pic>
          <p:nvPicPr>
            <p:cNvPr id="21510" name="Picture 52"/>
            <p:cNvPicPr>
              <a:picLocks noChangeAspect="1" noChangeArrowheads="1"/>
            </p:cNvPicPr>
            <p:nvPr/>
          </p:nvPicPr>
          <p:blipFill>
            <a:blip r:embed="rId3" cstate="print"/>
            <a:srcRect/>
            <a:stretch>
              <a:fillRect/>
            </a:stretch>
          </p:blipFill>
          <p:spPr bwMode="auto">
            <a:xfrm>
              <a:off x="672" y="1440"/>
              <a:ext cx="4560" cy="1392"/>
            </a:xfrm>
            <a:prstGeom prst="rect">
              <a:avLst/>
            </a:prstGeom>
            <a:noFill/>
            <a:ln w="9525">
              <a:noFill/>
              <a:miter lim="800000"/>
              <a:headEnd/>
              <a:tailEnd/>
            </a:ln>
          </p:spPr>
        </p:pic>
        <p:sp>
          <p:nvSpPr>
            <p:cNvPr id="21511" name="Rectangle 45"/>
            <p:cNvSpPr>
              <a:spLocks noChangeArrowheads="1"/>
            </p:cNvSpPr>
            <p:nvPr/>
          </p:nvSpPr>
          <p:spPr bwMode="auto">
            <a:xfrm>
              <a:off x="576" y="1392"/>
              <a:ext cx="4752" cy="1536"/>
            </a:xfrm>
            <a:prstGeom prst="rect">
              <a:avLst/>
            </a:prstGeom>
            <a:noFill/>
            <a:ln w="19050">
              <a:solidFill>
                <a:schemeClr val="tx1"/>
              </a:solidFill>
              <a:miter lim="800000"/>
              <a:headEnd/>
              <a:tailEnd/>
            </a:ln>
          </p:spPr>
          <p:txBody>
            <a:bodyPr wrap="none" anchor="ctr"/>
            <a:lstStyle/>
            <a:p>
              <a:endParaRPr lang="en-US"/>
            </a:p>
          </p:txBody>
        </p:sp>
        <p:sp>
          <p:nvSpPr>
            <p:cNvPr id="21512" name="Text Box 46"/>
            <p:cNvSpPr txBox="1">
              <a:spLocks noChangeArrowheads="1"/>
            </p:cNvSpPr>
            <p:nvPr/>
          </p:nvSpPr>
          <p:spPr bwMode="auto">
            <a:xfrm>
              <a:off x="1392" y="3024"/>
              <a:ext cx="2928" cy="192"/>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6.2. Contoh operasi UNION</a:t>
              </a:r>
            </a:p>
          </p:txBody>
        </p:sp>
        <p:pic>
          <p:nvPicPr>
            <p:cNvPr id="21513" name="Picture 55"/>
            <p:cNvPicPr>
              <a:picLocks noChangeAspect="1" noChangeArrowheads="1"/>
            </p:cNvPicPr>
            <p:nvPr/>
          </p:nvPicPr>
          <p:blipFill>
            <a:blip r:embed="rId4" cstate="print"/>
            <a:srcRect/>
            <a:stretch>
              <a:fillRect/>
            </a:stretch>
          </p:blipFill>
          <p:spPr bwMode="auto">
            <a:xfrm>
              <a:off x="1912" y="2352"/>
              <a:ext cx="185" cy="19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1"/>
          </p:nvPr>
        </p:nvSpPr>
        <p:spPr>
          <a:noFill/>
        </p:spPr>
        <p:txBody>
          <a:bodyPr/>
          <a:lstStyle/>
          <a:p>
            <a:fld id="{6100C259-2FE9-45FA-8646-DFE6A521C472}" type="slidenum">
              <a:rPr lang="en-US"/>
              <a:pPr/>
              <a:t>7</a:t>
            </a:fld>
            <a:endParaRPr lang="en-US"/>
          </a:p>
        </p:txBody>
      </p:sp>
      <p:sp>
        <p:nvSpPr>
          <p:cNvPr id="22531"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2532"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INTERSECTION</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INTERSECTION menghasilkan sebuah daftar yang berisi hanya record-record yang terdapat pada kedua tabel dan kedua tabel tersebut harus sesuai.</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Notasi : </a:t>
            </a:r>
            <a:r>
              <a:rPr lang="en-US" sz="2000" b="1">
                <a:latin typeface="Arial" charset="0"/>
              </a:rPr>
              <a:t>(&lt;nama relasi-1&gt;) </a:t>
            </a:r>
            <a:r>
              <a:rPr lang="en-US" sz="2000" b="1">
                <a:latin typeface="Arial" charset="0"/>
                <a:sym typeface="Symbol" pitchFamily="18" charset="2"/>
              </a:rPr>
              <a:t></a:t>
            </a:r>
            <a:r>
              <a:rPr lang="en-US" sz="2000">
                <a:latin typeface="Arial" charset="0"/>
                <a:sym typeface="Symbol" pitchFamily="18" charset="2"/>
              </a:rPr>
              <a:t> </a:t>
            </a:r>
            <a:r>
              <a:rPr lang="en-US" sz="2000" b="1">
                <a:latin typeface="Arial" charset="0"/>
              </a:rPr>
              <a:t>(&lt;nama relasi-2&gt;)</a:t>
            </a:r>
            <a:endParaRPr lang="en-US" sz="2200">
              <a:latin typeface="Arial" charset="0"/>
            </a:endParaRPr>
          </a:p>
        </p:txBody>
      </p:sp>
      <p:sp>
        <p:nvSpPr>
          <p:cNvPr id="22533" name="Rectangle 6"/>
          <p:cNvSpPr>
            <a:spLocks noChangeArrowheads="1"/>
          </p:cNvSpPr>
          <p:nvPr/>
        </p:nvSpPr>
        <p:spPr bwMode="auto">
          <a:xfrm>
            <a:off x="1295400" y="3657600"/>
            <a:ext cx="6705600" cy="1752600"/>
          </a:xfrm>
          <a:prstGeom prst="rect">
            <a:avLst/>
          </a:prstGeom>
          <a:noFill/>
          <a:ln w="19050">
            <a:solidFill>
              <a:schemeClr val="tx1"/>
            </a:solidFill>
            <a:miter lim="800000"/>
            <a:headEnd/>
            <a:tailEnd/>
          </a:ln>
        </p:spPr>
        <p:txBody>
          <a:bodyPr wrap="none" anchor="ctr"/>
          <a:lstStyle/>
          <a:p>
            <a:endParaRPr lang="en-US"/>
          </a:p>
        </p:txBody>
      </p:sp>
      <p:sp>
        <p:nvSpPr>
          <p:cNvPr id="22534" name="Text Box 7"/>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6.3. Notasi operasi INTERSECTION</a:t>
            </a:r>
          </a:p>
        </p:txBody>
      </p:sp>
      <p:grpSp>
        <p:nvGrpSpPr>
          <p:cNvPr id="22535" name="Group 13"/>
          <p:cNvGrpSpPr>
            <a:grpSpLocks/>
          </p:cNvGrpSpPr>
          <p:nvPr/>
        </p:nvGrpSpPr>
        <p:grpSpPr bwMode="auto">
          <a:xfrm>
            <a:off x="1473200" y="3860800"/>
            <a:ext cx="6324600" cy="1371600"/>
            <a:chOff x="928" y="2432"/>
            <a:chExt cx="3984" cy="864"/>
          </a:xfrm>
        </p:grpSpPr>
        <p:pic>
          <p:nvPicPr>
            <p:cNvPr id="22536" name="Picture 9"/>
            <p:cNvPicPr>
              <a:picLocks noChangeAspect="1" noChangeArrowheads="1"/>
            </p:cNvPicPr>
            <p:nvPr/>
          </p:nvPicPr>
          <p:blipFill>
            <a:blip r:embed="rId3" cstate="print"/>
            <a:srcRect/>
            <a:stretch>
              <a:fillRect/>
            </a:stretch>
          </p:blipFill>
          <p:spPr bwMode="auto">
            <a:xfrm>
              <a:off x="928" y="2432"/>
              <a:ext cx="3984" cy="864"/>
            </a:xfrm>
            <a:prstGeom prst="rect">
              <a:avLst/>
            </a:prstGeom>
            <a:noFill/>
            <a:ln w="9525">
              <a:noFill/>
              <a:miter lim="800000"/>
              <a:headEnd/>
              <a:tailEnd/>
            </a:ln>
          </p:spPr>
        </p:pic>
        <p:pic>
          <p:nvPicPr>
            <p:cNvPr id="22537" name="Picture 11"/>
            <p:cNvPicPr>
              <a:picLocks noChangeAspect="1" noChangeArrowheads="1"/>
            </p:cNvPicPr>
            <p:nvPr/>
          </p:nvPicPr>
          <p:blipFill>
            <a:blip r:embed="rId4" cstate="print"/>
            <a:srcRect/>
            <a:stretch>
              <a:fillRect/>
            </a:stretch>
          </p:blipFill>
          <p:spPr bwMode="auto">
            <a:xfrm flipV="1">
              <a:off x="1567" y="2648"/>
              <a:ext cx="185" cy="19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1"/>
          </p:nvPr>
        </p:nvSpPr>
        <p:spPr>
          <a:noFill/>
        </p:spPr>
        <p:txBody>
          <a:bodyPr/>
          <a:lstStyle/>
          <a:p>
            <a:fld id="{7C811F34-F184-42D3-8143-7C3643FEF041}" type="slidenum">
              <a:rPr lang="en-US"/>
              <a:pPr/>
              <a:t>8</a:t>
            </a:fld>
            <a:endParaRPr lang="en-US"/>
          </a:p>
        </p:txBody>
      </p:sp>
      <p:sp>
        <p:nvSpPr>
          <p:cNvPr id="23555"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3556"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Contoh :</a:t>
            </a:r>
          </a:p>
          <a:p>
            <a:pPr marL="660400" lvl="1" indent="-315913" algn="just" eaLnBrk="1" hangingPunct="1">
              <a:lnSpc>
                <a:spcPct val="90000"/>
              </a:lnSpc>
              <a:spcAft>
                <a:spcPct val="30000"/>
              </a:spcAft>
              <a:buClr>
                <a:schemeClr val="tx1"/>
              </a:buClr>
              <a:buFont typeface="Symbol" pitchFamily="18" charset="2"/>
              <a:buNone/>
            </a:pPr>
            <a:endParaRPr lang="en-US" sz="2200">
              <a:latin typeface="Arial" charset="0"/>
            </a:endParaRPr>
          </a:p>
        </p:txBody>
      </p:sp>
      <p:sp>
        <p:nvSpPr>
          <p:cNvPr id="23557" name="Rectangle 5"/>
          <p:cNvSpPr>
            <a:spLocks noChangeArrowheads="1"/>
          </p:cNvSpPr>
          <p:nvPr/>
        </p:nvSpPr>
        <p:spPr bwMode="auto">
          <a:xfrm>
            <a:off x="990600" y="2514600"/>
            <a:ext cx="7543800" cy="2438400"/>
          </a:xfrm>
          <a:prstGeom prst="rect">
            <a:avLst/>
          </a:prstGeom>
          <a:noFill/>
          <a:ln w="19050">
            <a:solidFill>
              <a:schemeClr val="tx1"/>
            </a:solidFill>
            <a:miter lim="800000"/>
            <a:headEnd/>
            <a:tailEnd/>
          </a:ln>
        </p:spPr>
        <p:txBody>
          <a:bodyPr wrap="none" anchor="ctr"/>
          <a:lstStyle/>
          <a:p>
            <a:endParaRPr lang="en-US"/>
          </a:p>
        </p:txBody>
      </p:sp>
      <p:sp>
        <p:nvSpPr>
          <p:cNvPr id="23558" name="Text Box 6"/>
          <p:cNvSpPr txBox="1">
            <a:spLocks noChangeArrowheads="1"/>
          </p:cNvSpPr>
          <p:nvPr/>
        </p:nvSpPr>
        <p:spPr bwMode="auto">
          <a:xfrm>
            <a:off x="2286000" y="51054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6.4. Contoh operasi </a:t>
            </a:r>
            <a:r>
              <a:rPr lang="id-ID" sz="1400" b="1">
                <a:latin typeface="Arial" charset="0"/>
              </a:rPr>
              <a:t>Intersection</a:t>
            </a:r>
            <a:endParaRPr lang="en-US" sz="1400" b="1">
              <a:latin typeface="Arial" charset="0"/>
            </a:endParaRPr>
          </a:p>
        </p:txBody>
      </p:sp>
      <p:grpSp>
        <p:nvGrpSpPr>
          <p:cNvPr id="23559" name="Group 11"/>
          <p:cNvGrpSpPr>
            <a:grpSpLocks/>
          </p:cNvGrpSpPr>
          <p:nvPr/>
        </p:nvGrpSpPr>
        <p:grpSpPr bwMode="auto">
          <a:xfrm>
            <a:off x="1117600" y="2738438"/>
            <a:ext cx="7315200" cy="1871662"/>
            <a:chOff x="704" y="1725"/>
            <a:chExt cx="4608" cy="1179"/>
          </a:xfrm>
        </p:grpSpPr>
        <p:pic>
          <p:nvPicPr>
            <p:cNvPr id="23560" name="Picture 8"/>
            <p:cNvPicPr>
              <a:picLocks noChangeAspect="1" noChangeArrowheads="1"/>
            </p:cNvPicPr>
            <p:nvPr/>
          </p:nvPicPr>
          <p:blipFill>
            <a:blip r:embed="rId3" cstate="print"/>
            <a:srcRect/>
            <a:stretch>
              <a:fillRect/>
            </a:stretch>
          </p:blipFill>
          <p:spPr bwMode="auto">
            <a:xfrm>
              <a:off x="704" y="1725"/>
              <a:ext cx="4608" cy="1179"/>
            </a:xfrm>
            <a:prstGeom prst="rect">
              <a:avLst/>
            </a:prstGeom>
            <a:noFill/>
            <a:ln w="9525">
              <a:noFill/>
              <a:miter lim="800000"/>
              <a:headEnd/>
              <a:tailEnd/>
            </a:ln>
          </p:spPr>
        </p:pic>
        <p:pic>
          <p:nvPicPr>
            <p:cNvPr id="23561" name="Picture 10"/>
            <p:cNvPicPr>
              <a:picLocks noChangeAspect="1" noChangeArrowheads="1"/>
            </p:cNvPicPr>
            <p:nvPr/>
          </p:nvPicPr>
          <p:blipFill>
            <a:blip r:embed="rId4" cstate="print"/>
            <a:srcRect/>
            <a:stretch>
              <a:fillRect/>
            </a:stretch>
          </p:blipFill>
          <p:spPr bwMode="auto">
            <a:xfrm flipV="1">
              <a:off x="2015" y="2336"/>
              <a:ext cx="185" cy="192"/>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1"/>
          </p:nvPr>
        </p:nvSpPr>
        <p:spPr>
          <a:noFill/>
        </p:spPr>
        <p:txBody>
          <a:bodyPr/>
          <a:lstStyle/>
          <a:p>
            <a:fld id="{B3E406BF-F2ED-4653-B1E4-4EA71A44CB1D}" type="slidenum">
              <a:rPr lang="en-US"/>
              <a:pPr/>
              <a:t>9</a:t>
            </a:fld>
            <a:endParaRPr lang="en-US"/>
          </a:p>
        </p:txBody>
      </p:sp>
      <p:sp>
        <p:nvSpPr>
          <p:cNvPr id="24579" name="Rectangle 2"/>
          <p:cNvSpPr>
            <a:spLocks noGrp="1" noChangeArrowheads="1"/>
          </p:cNvSpPr>
          <p:nvPr>
            <p:ph type="title"/>
          </p:nvPr>
        </p:nvSpPr>
        <p:spPr>
          <a:xfrm>
            <a:off x="457200" y="228600"/>
            <a:ext cx="8229600" cy="1139825"/>
          </a:xfrm>
        </p:spPr>
        <p:txBody>
          <a:bodyPr/>
          <a:lstStyle/>
          <a:p>
            <a:pPr eaLnBrk="1" hangingPunct="1"/>
            <a:r>
              <a:rPr lang="en-US" smtClean="0"/>
              <a:t>Aljabar Relasional</a:t>
            </a:r>
          </a:p>
        </p:txBody>
      </p:sp>
      <p:sp>
        <p:nvSpPr>
          <p:cNvPr id="24580" name="Rectangle 3"/>
          <p:cNvSpPr>
            <a:spLocks noChangeArrowheads="1"/>
          </p:cNvSpPr>
          <p:nvPr/>
        </p:nvSpPr>
        <p:spPr bwMode="auto">
          <a:xfrm>
            <a:off x="533400" y="1676400"/>
            <a:ext cx="8089900" cy="4343400"/>
          </a:xfrm>
          <a:prstGeom prst="rect">
            <a:avLst/>
          </a:prstGeom>
          <a:noFill/>
          <a:ln w="9525">
            <a:noFill/>
            <a:miter lim="800000"/>
            <a:headEnd/>
            <a:tailEnd/>
          </a:ln>
        </p:spPr>
        <p:txBody>
          <a:bodyPr/>
          <a:lstStyle/>
          <a:p>
            <a:pPr marL="342900" indent="-342900" algn="just" eaLnBrk="1" hangingPunct="1">
              <a:lnSpc>
                <a:spcPct val="90000"/>
              </a:lnSpc>
              <a:spcAft>
                <a:spcPct val="30000"/>
              </a:spcAft>
              <a:buClr>
                <a:srgbClr val="0000CC"/>
              </a:buClr>
              <a:buSzPct val="80000"/>
              <a:buFont typeface="Webdings" pitchFamily="18" charset="2"/>
              <a:buChar char="¿"/>
            </a:pPr>
            <a:r>
              <a:rPr lang="en-US" sz="2400" b="1">
                <a:latin typeface="Arial" charset="0"/>
              </a:rPr>
              <a:t>DIFFERENCE</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DIFFERENCE menghasilkan semua record yang terdapat pada satu tabel tetapi tidak terdapat pada tabel lainnya dan kedua tabel tersebut harus sesuai.</a:t>
            </a:r>
          </a:p>
          <a:p>
            <a:pPr marL="660400" lvl="1" indent="-315913" algn="just" eaLnBrk="1" hangingPunct="1">
              <a:lnSpc>
                <a:spcPct val="90000"/>
              </a:lnSpc>
              <a:spcAft>
                <a:spcPct val="30000"/>
              </a:spcAft>
              <a:buClr>
                <a:schemeClr val="tx1"/>
              </a:buClr>
              <a:buFont typeface="Symbol" pitchFamily="18" charset="2"/>
              <a:buChar char="¨"/>
            </a:pPr>
            <a:r>
              <a:rPr lang="en-US" sz="2000">
                <a:latin typeface="Arial" charset="0"/>
              </a:rPr>
              <a:t>Notasi : </a:t>
            </a:r>
            <a:r>
              <a:rPr lang="en-US" sz="2000" b="1">
                <a:latin typeface="Arial" charset="0"/>
              </a:rPr>
              <a:t>(&lt;nama relasi-1&gt;) </a:t>
            </a:r>
            <a:r>
              <a:rPr lang="id-ID" sz="2000" b="1">
                <a:latin typeface="Arial" charset="0"/>
                <a:sym typeface="Symbol" pitchFamily="18" charset="2"/>
              </a:rPr>
              <a:t>-</a:t>
            </a:r>
            <a:r>
              <a:rPr lang="en-US" sz="2000">
                <a:latin typeface="Arial" charset="0"/>
                <a:sym typeface="Symbol" pitchFamily="18" charset="2"/>
              </a:rPr>
              <a:t> </a:t>
            </a:r>
            <a:r>
              <a:rPr lang="en-US" sz="2000" b="1">
                <a:latin typeface="Arial" charset="0"/>
              </a:rPr>
              <a:t>(&lt;nama relasi-2&gt;)</a:t>
            </a:r>
          </a:p>
        </p:txBody>
      </p:sp>
      <p:sp>
        <p:nvSpPr>
          <p:cNvPr id="24581" name="Rectangle 4"/>
          <p:cNvSpPr>
            <a:spLocks noChangeArrowheads="1"/>
          </p:cNvSpPr>
          <p:nvPr/>
        </p:nvSpPr>
        <p:spPr bwMode="auto">
          <a:xfrm>
            <a:off x="1295400" y="3657600"/>
            <a:ext cx="6705600" cy="1752600"/>
          </a:xfrm>
          <a:prstGeom prst="rect">
            <a:avLst/>
          </a:prstGeom>
          <a:noFill/>
          <a:ln w="19050">
            <a:solidFill>
              <a:schemeClr val="tx1"/>
            </a:solidFill>
            <a:miter lim="800000"/>
            <a:headEnd/>
            <a:tailEnd/>
          </a:ln>
        </p:spPr>
        <p:txBody>
          <a:bodyPr wrap="none" anchor="ctr"/>
          <a:lstStyle/>
          <a:p>
            <a:endParaRPr lang="en-US"/>
          </a:p>
        </p:txBody>
      </p:sp>
      <p:sp>
        <p:nvSpPr>
          <p:cNvPr id="24582" name="Text Box 5"/>
          <p:cNvSpPr txBox="1">
            <a:spLocks noChangeArrowheads="1"/>
          </p:cNvSpPr>
          <p:nvPr/>
        </p:nvSpPr>
        <p:spPr bwMode="auto">
          <a:xfrm>
            <a:off x="2286000" y="5638800"/>
            <a:ext cx="4648200" cy="304800"/>
          </a:xfrm>
          <a:prstGeom prst="rect">
            <a:avLst/>
          </a:prstGeom>
          <a:solidFill>
            <a:schemeClr val="bg1"/>
          </a:solidFill>
          <a:ln w="9525">
            <a:noFill/>
            <a:miter lim="800000"/>
            <a:headEnd/>
            <a:tailEnd/>
          </a:ln>
        </p:spPr>
        <p:txBody>
          <a:bodyPr>
            <a:spAutoFit/>
          </a:bodyPr>
          <a:lstStyle/>
          <a:p>
            <a:pPr algn="ctr">
              <a:spcBef>
                <a:spcPct val="50000"/>
              </a:spcBef>
            </a:pPr>
            <a:r>
              <a:rPr lang="en-US" sz="1400" b="1">
                <a:latin typeface="Arial" charset="0"/>
              </a:rPr>
              <a:t>Gambar 6.5. Notasi operasi DIFFERENCE</a:t>
            </a:r>
          </a:p>
        </p:txBody>
      </p:sp>
      <p:sp>
        <p:nvSpPr>
          <p:cNvPr id="24583" name="Text Box 10"/>
          <p:cNvSpPr txBox="1">
            <a:spLocks noChangeArrowheads="1"/>
          </p:cNvSpPr>
          <p:nvPr/>
        </p:nvSpPr>
        <p:spPr bwMode="auto">
          <a:xfrm>
            <a:off x="7150100" y="3708400"/>
            <a:ext cx="738188" cy="366713"/>
          </a:xfrm>
          <a:prstGeom prst="rect">
            <a:avLst/>
          </a:prstGeom>
          <a:noFill/>
          <a:ln w="9525">
            <a:noFill/>
            <a:miter lim="800000"/>
            <a:headEnd/>
            <a:tailEnd/>
          </a:ln>
        </p:spPr>
        <p:txBody>
          <a:bodyPr wrap="none">
            <a:spAutoFit/>
          </a:bodyPr>
          <a:lstStyle/>
          <a:p>
            <a:r>
              <a:rPr lang="en-US"/>
              <a:t>Hasil</a:t>
            </a:r>
          </a:p>
        </p:txBody>
      </p:sp>
      <p:pic>
        <p:nvPicPr>
          <p:cNvPr id="24584" name="Picture 11"/>
          <p:cNvPicPr>
            <a:picLocks noChangeAspect="1" noChangeArrowheads="1"/>
          </p:cNvPicPr>
          <p:nvPr/>
        </p:nvPicPr>
        <p:blipFill>
          <a:blip r:embed="rId3" cstate="print"/>
          <a:srcRect/>
          <a:stretch>
            <a:fillRect/>
          </a:stretch>
        </p:blipFill>
        <p:spPr bwMode="auto">
          <a:xfrm>
            <a:off x="1524000" y="4038600"/>
            <a:ext cx="6172200" cy="1292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4410</TotalTime>
  <Words>1103</Words>
  <Application>Microsoft Office PowerPoint</Application>
  <PresentationFormat>On-screen Show (4:3)</PresentationFormat>
  <Paragraphs>234</Paragraphs>
  <Slides>32</Slides>
  <Notes>28</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32</vt:i4>
      </vt:variant>
    </vt:vector>
  </HeadingPairs>
  <TitlesOfParts>
    <vt:vector size="42" baseType="lpstr">
      <vt:lpstr>Arial</vt:lpstr>
      <vt:lpstr>Garamond</vt:lpstr>
      <vt:lpstr>Symbol</vt:lpstr>
      <vt:lpstr>Times New Roman</vt:lpstr>
      <vt:lpstr>Verdana</vt:lpstr>
      <vt:lpstr>Webdings</vt:lpstr>
      <vt:lpstr>Wingdings</vt:lpstr>
      <vt:lpstr>Level</vt:lpstr>
      <vt:lpstr>Document</vt:lpstr>
      <vt:lpstr>Equation</vt:lpstr>
      <vt:lpstr>Sistem Basis Data  (1240043)</vt:lpstr>
      <vt:lpstr>Deskripsi</vt:lpstr>
      <vt:lpstr>Tujuan Instruksional Khusus (TIK)</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Aljabar Relasional</vt:lpstr>
      <vt:lpstr>Ringkasan</vt:lpstr>
      <vt:lpstr>Soal Latihan</vt:lpstr>
      <vt:lpstr>Referensi</vt:lpstr>
    </vt:vector>
  </TitlesOfParts>
  <Company>FTI - UAJY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Lab Jaringan Komputer</dc:creator>
  <cp:lastModifiedBy>Windows User</cp:lastModifiedBy>
  <cp:revision>115</cp:revision>
  <cp:lastPrinted>2002-09-06T05:14:34Z</cp:lastPrinted>
  <dcterms:created xsi:type="dcterms:W3CDTF">2002-08-30T16:30:15Z</dcterms:created>
  <dcterms:modified xsi:type="dcterms:W3CDTF">2018-08-16T07:02:28Z</dcterms:modified>
</cp:coreProperties>
</file>