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44F2A-6644-4C0F-8BD2-92BAB67AD11B}" type="datetimeFigureOut">
              <a:rPr lang="en-US" smtClean="0"/>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35C05-46C3-45FA-BDBF-4CB6A3E9FF12}" type="slidenum">
              <a:rPr lang="en-US" smtClean="0"/>
              <a:t>‹#›</a:t>
            </a:fld>
            <a:endParaRPr lang="en-US"/>
          </a:p>
        </p:txBody>
      </p:sp>
    </p:spTree>
    <p:extLst>
      <p:ext uri="{BB962C8B-B14F-4D97-AF65-F5344CB8AC3E}">
        <p14:creationId xmlns:p14="http://schemas.microsoft.com/office/powerpoint/2010/main" val="420828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Hasil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penelitian</a:t>
            </a:r>
            <a:r>
              <a:rPr lang="en-US" sz="1200" kern="1200" dirty="0" smtClean="0">
                <a:solidFill>
                  <a:schemeClr val="tx1"/>
                </a:solidFill>
                <a:effectLst/>
                <a:latin typeface="+mn-lt"/>
                <a:ea typeface="+mn-ea"/>
                <a:cs typeface="+mn-cs"/>
              </a:rPr>
              <a:t> Bank Indonesia </a:t>
            </a:r>
            <a:r>
              <a:rPr lang="en-US" sz="1200" kern="1200" dirty="0" err="1" smtClean="0">
                <a:solidFill>
                  <a:schemeClr val="tx1"/>
                </a:solidFill>
                <a:effectLst/>
                <a:latin typeface="+mn-lt"/>
                <a:ea typeface="+mn-ea"/>
                <a:cs typeface="+mn-cs"/>
              </a:rPr>
              <a:t>sampai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Desember</a:t>
            </a:r>
            <a:r>
              <a:rPr lang="en-US" sz="1200" kern="1200" dirty="0" smtClean="0">
                <a:solidFill>
                  <a:schemeClr val="tx1"/>
                </a:solidFill>
                <a:effectLst/>
                <a:latin typeface="+mn-lt"/>
                <a:ea typeface="+mn-ea"/>
                <a:cs typeface="+mn-cs"/>
              </a:rPr>
              <a:t> 2010 </a:t>
            </a:r>
            <a:r>
              <a:rPr lang="en-US" sz="1200" kern="1200" dirty="0" err="1" smtClean="0">
                <a:solidFill>
                  <a:schemeClr val="tx1"/>
                </a:solidFill>
                <a:effectLst/>
                <a:latin typeface="+mn-lt"/>
                <a:ea typeface="+mn-ea"/>
                <a:cs typeface="+mn-cs"/>
              </a:rPr>
              <a:t>terhadap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usaha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mikro</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2</a:t>
            </a:fld>
            <a:endParaRPr lang="en-US"/>
          </a:p>
        </p:txBody>
      </p:sp>
    </p:spTree>
    <p:extLst>
      <p:ext uri="{BB962C8B-B14F-4D97-AF65-F5344CB8AC3E}">
        <p14:creationId xmlns:p14="http://schemas.microsoft.com/office/powerpoint/2010/main" val="159200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www.ojk.go.id</a:t>
            </a:r>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5</a:t>
            </a:fld>
            <a:endParaRPr lang="en-US"/>
          </a:p>
        </p:txBody>
      </p:sp>
    </p:spTree>
    <p:extLst>
      <p:ext uri="{BB962C8B-B14F-4D97-AF65-F5344CB8AC3E}">
        <p14:creationId xmlns:p14="http://schemas.microsoft.com/office/powerpoint/2010/main" val="304941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6</a:t>
            </a:fld>
            <a:endParaRPr lang="en-US"/>
          </a:p>
        </p:txBody>
      </p:sp>
    </p:spTree>
    <p:extLst>
      <p:ext uri="{BB962C8B-B14F-4D97-AF65-F5344CB8AC3E}">
        <p14:creationId xmlns:p14="http://schemas.microsoft.com/office/powerpoint/2010/main" val="15031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9</a:t>
            </a:fld>
            <a:endParaRPr lang="en-US"/>
          </a:p>
        </p:txBody>
      </p:sp>
    </p:spTree>
    <p:extLst>
      <p:ext uri="{BB962C8B-B14F-4D97-AF65-F5344CB8AC3E}">
        <p14:creationId xmlns:p14="http://schemas.microsoft.com/office/powerpoint/2010/main" val="221137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10</a:t>
            </a:fld>
            <a:endParaRPr lang="en-US"/>
          </a:p>
        </p:txBody>
      </p:sp>
    </p:spTree>
    <p:extLst>
      <p:ext uri="{BB962C8B-B14F-4D97-AF65-F5344CB8AC3E}">
        <p14:creationId xmlns:p14="http://schemas.microsoft.com/office/powerpoint/2010/main" val="285850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11</a:t>
            </a:fld>
            <a:endParaRPr lang="en-US"/>
          </a:p>
        </p:txBody>
      </p:sp>
    </p:spTree>
    <p:extLst>
      <p:ext uri="{BB962C8B-B14F-4D97-AF65-F5344CB8AC3E}">
        <p14:creationId xmlns:p14="http://schemas.microsoft.com/office/powerpoint/2010/main" val="201477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13</a:t>
            </a:fld>
            <a:endParaRPr lang="en-US"/>
          </a:p>
        </p:txBody>
      </p:sp>
    </p:spTree>
    <p:extLst>
      <p:ext uri="{BB962C8B-B14F-4D97-AF65-F5344CB8AC3E}">
        <p14:creationId xmlns:p14="http://schemas.microsoft.com/office/powerpoint/2010/main" val="223547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latin typeface="+mn-lt"/>
                <a:ea typeface="+mn-ea"/>
                <a:cs typeface="+mn-cs"/>
              </a:rPr>
              <a:t>Jurnal</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Buletin</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Studi</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Ekonomi</a:t>
            </a:r>
            <a:r>
              <a:rPr lang="en-US" sz="1200" i="1" kern="1200" dirty="0" smtClean="0">
                <a:solidFill>
                  <a:schemeClr val="tx1"/>
                </a:solidFill>
                <a:latin typeface="+mn-lt"/>
                <a:ea typeface="+mn-ea"/>
                <a:cs typeface="+mn-cs"/>
              </a:rPr>
              <a:t>, Vol. 18, No. 2, </a:t>
            </a:r>
            <a:r>
              <a:rPr lang="en-US" sz="1200" i="1" kern="1200" dirty="0" err="1" smtClean="0">
                <a:solidFill>
                  <a:schemeClr val="tx1"/>
                </a:solidFill>
                <a:latin typeface="+mn-lt"/>
                <a:ea typeface="+mn-ea"/>
                <a:cs typeface="+mn-cs"/>
              </a:rPr>
              <a:t>Agustus</a:t>
            </a:r>
            <a:r>
              <a:rPr lang="en-US" sz="1200" i="1" kern="1200" dirty="0" smtClean="0">
                <a:solidFill>
                  <a:schemeClr val="tx1"/>
                </a:solidFill>
                <a:latin typeface="+mn-lt"/>
                <a:ea typeface="+mn-ea"/>
                <a:cs typeface="+mn-cs"/>
              </a:rPr>
              <a:t> 2013</a:t>
            </a:r>
          </a:p>
          <a:p>
            <a:r>
              <a:rPr lang="nn-NO" sz="1200" i="1" kern="1200" dirty="0" smtClean="0">
                <a:solidFill>
                  <a:schemeClr val="tx1"/>
                </a:solidFill>
                <a:latin typeface="+mn-lt"/>
                <a:ea typeface="+mn-ea"/>
                <a:cs typeface="+mn-cs"/>
              </a:rPr>
              <a:t>I Gde Kajeng Baskara, Lembaga Keuangan Mikro di Indonesia</a:t>
            </a:r>
          </a:p>
          <a:p>
            <a:endParaRPr lang="en-US" dirty="0"/>
          </a:p>
        </p:txBody>
      </p:sp>
      <p:sp>
        <p:nvSpPr>
          <p:cNvPr id="4" name="Slide Number Placeholder 3"/>
          <p:cNvSpPr>
            <a:spLocks noGrp="1"/>
          </p:cNvSpPr>
          <p:nvPr>
            <p:ph type="sldNum" sz="quarter" idx="10"/>
          </p:nvPr>
        </p:nvSpPr>
        <p:spPr/>
        <p:txBody>
          <a:bodyPr/>
          <a:lstStyle/>
          <a:p>
            <a:fld id="{06035C05-46C3-45FA-BDBF-4CB6A3E9FF12}" type="slidenum">
              <a:rPr lang="en-US" smtClean="0"/>
              <a:t>14</a:t>
            </a:fld>
            <a:endParaRPr lang="en-US"/>
          </a:p>
        </p:txBody>
      </p:sp>
    </p:spTree>
    <p:extLst>
      <p:ext uri="{BB962C8B-B14F-4D97-AF65-F5344CB8AC3E}">
        <p14:creationId xmlns:p14="http://schemas.microsoft.com/office/powerpoint/2010/main" val="31700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0"/>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7"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67C6007-ACED-462A-9D96-81C1AFF75194}" type="datetimeFigureOut">
              <a:rPr lang="en-US" smtClean="0"/>
              <a:t>3/26/2015</a:t>
            </a:fld>
            <a:endParaRPr lang="en-US"/>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7"/>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7"/>
            <a:ext cx="643666" cy="365125"/>
          </a:xfrm>
        </p:spPr>
        <p:txBody>
          <a:bodyPr/>
          <a:lstStyle>
            <a:lvl1pPr>
              <a:defRPr>
                <a:solidFill>
                  <a:schemeClr val="accent1"/>
                </a:solidFill>
              </a:defRPr>
            </a:lvl1pPr>
          </a:lstStyle>
          <a:p>
            <a:fld id="{80B0FECF-1C98-4B7E-9ABD-0F5160D67D82}" type="slidenum">
              <a:rPr lang="en-US" smtClean="0"/>
              <a:t>‹#›</a:t>
            </a:fld>
            <a:endParaRPr lang="en-US"/>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0B0FECF-1C98-4B7E-9ABD-0F5160D67D82}" type="slidenum">
              <a:rPr lang="en-US" smtClean="0"/>
              <a:t>‹#›</a:t>
            </a:fld>
            <a:endParaRPr lang="en-U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80B0FECF-1C98-4B7E-9ABD-0F5160D67D82}" type="slidenum">
              <a:rPr lang="en-US" smtClean="0"/>
              <a:t>‹#›</a:t>
            </a:fld>
            <a:endParaRPr lang="en-US"/>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80B0FECF-1C98-4B7E-9ABD-0F5160D67D8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B67C6007-ACED-462A-9D96-81C1AFF75194}" type="datetimeFigureOut">
              <a:rPr lang="en-US" smtClean="0"/>
              <a:t>3/26/2015</a:t>
            </a:fld>
            <a:endParaRPr lang="en-US"/>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80B0FECF-1C98-4B7E-9ABD-0F5160D67D82}" type="slidenum">
              <a:rPr lang="en-US" smtClean="0"/>
              <a:t>‹#›</a:t>
            </a:fld>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7C6007-ACED-462A-9D96-81C1AFF75194}"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67C6007-ACED-462A-9D96-81C1AFF75194}" type="datetimeFigureOut">
              <a:rPr lang="en-US" smtClean="0"/>
              <a:t>3/26/2015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B0FECF-1C98-4B7E-9ABD-0F5160D67D82}" type="slidenum">
              <a:rPr lang="en-US" smtClean="0"/>
              <a:t>‹#›</a:t>
            </a:fld>
            <a:endParaRPr lang="en-US"/>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C6007-ACED-462A-9D96-81C1AFF75194}"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0FECF-1C98-4B7E-9ABD-0F5160D67D82}" type="slidenum">
              <a:rPr lang="en-US" smtClean="0"/>
              <a:t>‹#›</a:t>
            </a:fld>
            <a:endParaRPr lang="en-US"/>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67C6007-ACED-462A-9D96-81C1AFF75194}" type="datetimeFigureOut">
              <a:rPr lang="en-US" smtClean="0"/>
              <a:t>3/26/2015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B0FECF-1C98-4B7E-9ABD-0F5160D67D82}" type="slidenum">
              <a:rPr lang="en-US" smtClean="0"/>
              <a:t>‹#›</a:t>
            </a:fld>
            <a:endParaRPr lang="en-US"/>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67C6007-ACED-462A-9D96-81C1AFF75194}" type="datetimeFigureOut">
              <a:rPr lang="en-US" smtClean="0"/>
              <a:t>3/26/2015</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0B0FECF-1C98-4B7E-9ABD-0F5160D67D8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67C6007-ACED-462A-9D96-81C1AFF75194}" type="datetimeFigureOut">
              <a:rPr lang="en-US" smtClean="0"/>
              <a:t>3/26/2015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B0FECF-1C98-4B7E-9ABD-0F5160D67D82}" type="slidenum">
              <a:rPr lang="en-US" smtClean="0"/>
              <a:t>‹#›</a:t>
            </a:fld>
            <a:endParaRPr lang="en-US"/>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67C6007-ACED-462A-9D96-81C1AFF75194}" type="datetimeFigureOut">
              <a:rPr lang="en-US" smtClean="0"/>
              <a:t>3/26/2015</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0B0FECF-1C98-4B7E-9ABD-0F5160D67D8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0FECF-1C98-4B7E-9ABD-0F5160D67D82}" type="slidenum">
              <a:rPr lang="en-US" smtClean="0"/>
              <a:t>‹#›</a:t>
            </a:fld>
            <a:endParaRPr lang="en-U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80B0FECF-1C98-4B7E-9ABD-0F5160D67D8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B67C6007-ACED-462A-9D96-81C1AFF75194}"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0FECF-1C98-4B7E-9ABD-0F5160D67D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7"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C6007-ACED-462A-9D96-81C1AFF7519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67C6007-ACED-462A-9D96-81C1AFF75194}"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0FECF-1C98-4B7E-9ABD-0F5160D67D8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2316009"/>
            <a:ext cx="3055717"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7C6007-ACED-462A-9D96-81C1AFF75194}" type="datetimeFigureOut">
              <a:rPr lang="en-US" smtClean="0"/>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C6007-ACED-462A-9D96-81C1AFF75194}" type="datetimeFigureOut">
              <a:rPr lang="en-US" smtClean="0"/>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C6007-ACED-462A-9D96-81C1AFF75194}"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1"/>
            <a:ext cx="3505200"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7C6007-ACED-462A-9D96-81C1AFF75194}" type="datetimeFigureOut">
              <a:rPr lang="en-US" smtClean="0"/>
              <a:t>3/26/2015</a:t>
            </a:fld>
            <a:endParaRPr lang="en-US"/>
          </a:p>
        </p:txBody>
      </p:sp>
      <p:sp>
        <p:nvSpPr>
          <p:cNvPr id="7" name="Slide Number Placeholder 6"/>
          <p:cNvSpPr>
            <a:spLocks noGrp="1"/>
          </p:cNvSpPr>
          <p:nvPr>
            <p:ph type="sldNum" sz="quarter" idx="12"/>
          </p:nvPr>
        </p:nvSpPr>
        <p:spPr/>
        <p:txBody>
          <a:bodyPr/>
          <a:lstStyle/>
          <a:p>
            <a:fld id="{80B0FECF-1C98-4B7E-9ABD-0F5160D67D82}" type="slidenum">
              <a:rPr lang="en-US" smtClean="0"/>
              <a:t>‹#›</a:t>
            </a:fld>
            <a:endParaRPr lang="en-US"/>
          </a:p>
        </p:txBody>
      </p:sp>
      <p:sp>
        <p:nvSpPr>
          <p:cNvPr id="58" name="Rectangle 57"/>
          <p:cNvSpPr/>
          <p:nvPr/>
        </p:nvSpPr>
        <p:spPr>
          <a:xfrm>
            <a:off x="905573" y="601884"/>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en-US"/>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5"/>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1"/>
            <a:ext cx="3505200"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4"/>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C6007-ACED-462A-9D96-81C1AFF75194}" type="datetimeFigureOut">
              <a:rPr lang="en-US" smtClean="0"/>
              <a:t>3/26/2015</a:t>
            </a:fld>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0B0FECF-1C98-4B7E-9ABD-0F5160D67D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0"/>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1"/>
            <a:ext cx="3505200"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4" y="2323653"/>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67C6007-ACED-462A-9D96-81C1AFF75194}" type="datetimeFigureOut">
              <a:rPr lang="en-US" smtClean="0"/>
              <a:t>3/26/2015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2"/>
            <a:ext cx="1332156" cy="365125"/>
          </a:xfrm>
          <a:prstGeom prst="rect">
            <a:avLst/>
          </a:prstGeom>
        </p:spPr>
        <p:txBody>
          <a:bodyPr vert="horz" lIns="91440" tIns="45720" rIns="91440" bIns="45720" rtlCol="0" anchor="ctr"/>
          <a:lstStyle>
            <a:lvl1pPr algn="l">
              <a:defRPr sz="1200">
                <a:solidFill>
                  <a:srgbClr val="FEFEFE"/>
                </a:solidFill>
              </a:defRPr>
            </a:lvl1pPr>
          </a:lstStyle>
          <a:p>
            <a:fld id="{80B0FECF-1C98-4B7E-9ABD-0F5160D67D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C6007-ACED-462A-9D96-81C1AFF75194}" type="datetimeFigureOut">
              <a:rPr lang="en-US" smtClean="0"/>
              <a:t>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FECF-1C98-4B7E-9ABD-0F5160D67D82}" type="slidenum">
              <a:rPr lang="en-US" smtClean="0"/>
              <a:t>‹#›</a:t>
            </a:fld>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24402" y="3048000"/>
            <a:ext cx="3313355" cy="170216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LKM di Indonesia</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p:txBody>
      </p:sp>
    </p:spTree>
    <p:extLst>
      <p:ext uri="{BB962C8B-B14F-4D97-AF65-F5344CB8AC3E}">
        <p14:creationId xmlns:p14="http://schemas.microsoft.com/office/powerpoint/2010/main" val="76287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799" t="41575" r="20065" b="18322"/>
          <a:stretch/>
        </p:blipFill>
        <p:spPr bwMode="auto">
          <a:xfrm>
            <a:off x="228600" y="10668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1" y="228600"/>
            <a:ext cx="881125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solidFill>
                    <a:srgbClr val="C00000"/>
                  </a:solidFill>
                </a:ln>
                <a:solidFill>
                  <a:srgbClr val="C00000"/>
                </a:solidFill>
                <a:latin typeface="Cambria" pitchFamily="18" charset="0"/>
              </a:rPr>
              <a:t>Penjaminan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Simpanan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dan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Transformasi</a:t>
            </a:r>
            <a:r>
              <a:rPr lang="en-US" sz="3200" b="1" dirty="0" smtClean="0">
                <a:ln w="11430">
                  <a:solidFill>
                    <a:srgbClr val="C00000"/>
                  </a:solidFill>
                </a:ln>
                <a:solidFill>
                  <a:srgbClr val="C00000"/>
                </a:solidFill>
                <a:latin typeface="Cambria" pitchFamily="18" charset="0"/>
              </a:rPr>
              <a:t> LKM</a:t>
            </a:r>
            <a:endParaRPr lang="en-US" sz="3200" b="1" dirty="0">
              <a:ln w="11430">
                <a:solidFill>
                  <a:srgbClr val="C00000"/>
                </a:solidFill>
              </a:ln>
              <a:solidFill>
                <a:srgbClr val="C00000"/>
              </a:solidFill>
              <a:latin typeface="Cambria" pitchFamily="18" charset="0"/>
            </a:endParaRPr>
          </a:p>
        </p:txBody>
      </p:sp>
    </p:spTree>
    <p:extLst>
      <p:ext uri="{BB962C8B-B14F-4D97-AF65-F5344CB8AC3E}">
        <p14:creationId xmlns:p14="http://schemas.microsoft.com/office/powerpoint/2010/main" val="58417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15" t="38102" r="19013" b="12686"/>
          <a:stretch/>
        </p:blipFill>
        <p:spPr bwMode="auto">
          <a:xfrm>
            <a:off x="609600" y="813374"/>
            <a:ext cx="7943248" cy="5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29" y="228600"/>
            <a:ext cx="884376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solidFill>
                    <a:srgbClr val="C00000"/>
                  </a:solidFill>
                </a:ln>
                <a:solidFill>
                  <a:srgbClr val="C00000"/>
                </a:solidFill>
                <a:latin typeface="Cambria" pitchFamily="18" charset="0"/>
              </a:rPr>
              <a:t>Pembinaan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Pengaturan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dan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Pengawasan</a:t>
            </a:r>
            <a:r>
              <a:rPr lang="en-US" sz="3200" b="1" dirty="0" smtClean="0">
                <a:ln w="11430">
                  <a:solidFill>
                    <a:srgbClr val="C00000"/>
                  </a:solidFill>
                </a:ln>
                <a:solidFill>
                  <a:srgbClr val="C00000"/>
                </a:solidFill>
                <a:latin typeface="Cambria" pitchFamily="18" charset="0"/>
              </a:rPr>
              <a:t> LKM</a:t>
            </a:r>
            <a:endParaRPr lang="en-US" sz="3200" b="1" dirty="0">
              <a:ln w="11430">
                <a:solidFill>
                  <a:srgbClr val="C00000"/>
                </a:solidFill>
              </a:ln>
              <a:solidFill>
                <a:srgbClr val="C00000"/>
              </a:solidFill>
              <a:latin typeface="Cambria" pitchFamily="18" charset="0"/>
            </a:endParaRPr>
          </a:p>
        </p:txBody>
      </p:sp>
    </p:spTree>
    <p:extLst>
      <p:ext uri="{BB962C8B-B14F-4D97-AF65-F5344CB8AC3E}">
        <p14:creationId xmlns:p14="http://schemas.microsoft.com/office/powerpoint/2010/main" val="1048014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57" t="35146" r="17294" b="7668"/>
          <a:stretch/>
        </p:blipFill>
        <p:spPr bwMode="auto">
          <a:xfrm>
            <a:off x="0" y="572362"/>
            <a:ext cx="9144000" cy="544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02010" y="-76200"/>
            <a:ext cx="407259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solidFill>
                    <a:srgbClr val="C00000"/>
                  </a:solidFill>
                </a:ln>
                <a:solidFill>
                  <a:srgbClr val="C00000"/>
                </a:solidFill>
                <a:latin typeface="Cambria" pitchFamily="18" charset="0"/>
              </a:rPr>
              <a:t>Ketentuan</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Peralihan</a:t>
            </a:r>
            <a:endParaRPr lang="en-US" sz="3200" b="1" dirty="0">
              <a:ln w="11430">
                <a:solidFill>
                  <a:srgbClr val="C00000"/>
                </a:solidFill>
              </a:ln>
              <a:solidFill>
                <a:srgbClr val="C00000"/>
              </a:solidFill>
              <a:latin typeface="Cambria" pitchFamily="18" charset="0"/>
            </a:endParaRPr>
          </a:p>
        </p:txBody>
      </p:sp>
    </p:spTree>
    <p:extLst>
      <p:ext uri="{BB962C8B-B14F-4D97-AF65-F5344CB8AC3E}">
        <p14:creationId xmlns:p14="http://schemas.microsoft.com/office/powerpoint/2010/main" val="3612954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724" t="41667" r="20292" b="11394"/>
          <a:stretch/>
        </p:blipFill>
        <p:spPr bwMode="auto">
          <a:xfrm>
            <a:off x="479999" y="1066800"/>
            <a:ext cx="8206801" cy="492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07514" y="228600"/>
            <a:ext cx="366158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ln>
                <a:solidFill>
                  <a:srgbClr val="C00000"/>
                </a:solidFill>
                <a:latin typeface="Cambria" pitchFamily="18" charset="0"/>
              </a:rPr>
              <a:t>Time Line UU LKM</a:t>
            </a:r>
            <a:endParaRPr lang="en-US" sz="3200" b="1" dirty="0">
              <a:ln w="11430">
                <a:solidFill>
                  <a:srgbClr val="C00000"/>
                </a:solidFill>
              </a:ln>
              <a:solidFill>
                <a:srgbClr val="C00000"/>
              </a:solidFill>
              <a:latin typeface="Cambria" pitchFamily="18" charset="0"/>
            </a:endParaRPr>
          </a:p>
        </p:txBody>
      </p:sp>
    </p:spTree>
    <p:extLst>
      <p:ext uri="{BB962C8B-B14F-4D97-AF65-F5344CB8AC3E}">
        <p14:creationId xmlns:p14="http://schemas.microsoft.com/office/powerpoint/2010/main" val="301763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3322638"/>
            <a:ext cx="8694000" cy="639762"/>
          </a:xfrm>
        </p:spPr>
        <p:txBody>
          <a:bodyPr>
            <a:noAutofit/>
          </a:bodyPr>
          <a:lstStyle/>
          <a:p>
            <a:r>
              <a:rPr lang="en-US" sz="4400" b="1" dirty="0" err="1" smtClean="0">
                <a:solidFill>
                  <a:srgbClr val="002060">
                    <a:alpha val="81000"/>
                  </a:srgbClr>
                </a:solidFill>
                <a:latin typeface="Cambria" pitchFamily="18" charset="0"/>
              </a:rPr>
              <a:t>Sekilas</a:t>
            </a:r>
            <a:r>
              <a:rPr lang="en-US" sz="4400" b="1" dirty="0" smtClean="0">
                <a:solidFill>
                  <a:srgbClr val="002060">
                    <a:alpha val="81000"/>
                  </a:srgbClr>
                </a:solidFill>
                <a:latin typeface="Cambria" pitchFamily="18" charset="0"/>
              </a:rPr>
              <a:t> LKM di Indonesia</a:t>
            </a:r>
            <a:endParaRPr lang="en-US" sz="4400" b="1" dirty="0">
              <a:solidFill>
                <a:srgbClr val="002060">
                  <a:alpha val="81000"/>
                </a:srgbClr>
              </a:solidFill>
              <a:latin typeface="Cambria" pitchFamily="18" charset="0"/>
            </a:endParaRPr>
          </a:p>
        </p:txBody>
      </p:sp>
    </p:spTree>
    <p:extLst>
      <p:ext uri="{BB962C8B-B14F-4D97-AF65-F5344CB8AC3E}">
        <p14:creationId xmlns:p14="http://schemas.microsoft.com/office/powerpoint/2010/main" val="19140966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0"/>
            <a:ext cx="7010400" cy="1066800"/>
          </a:xfrm>
        </p:spPr>
        <p:txBody>
          <a:bodyPr>
            <a:normAutofit fontScale="90000"/>
          </a:bodyPr>
          <a:lstStyle/>
          <a:p>
            <a:r>
              <a:rPr lang="en-US" b="1" dirty="0"/>
              <a:t>Badan Kredit Kecamatan (BKK)</a:t>
            </a:r>
            <a:br>
              <a:rPr lang="en-US" b="1" dirty="0"/>
            </a:br>
            <a:endParaRPr lang="en-US" dirty="0"/>
          </a:p>
        </p:txBody>
      </p:sp>
    </p:spTree>
    <p:extLst>
      <p:ext uri="{BB962C8B-B14F-4D97-AF65-F5344CB8AC3E}">
        <p14:creationId xmlns:p14="http://schemas.microsoft.com/office/powerpoint/2010/main" val="290122213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685800"/>
            <a:ext cx="6324600" cy="1143000"/>
          </a:xfrm>
        </p:spPr>
        <p:txBody>
          <a:bodyPr>
            <a:noAutofit/>
          </a:bodyPr>
          <a:lstStyle/>
          <a:p>
            <a:r>
              <a:rPr lang="en-US" sz="2400" i="1" dirty="0" err="1">
                <a:latin typeface="Cambria" pitchFamily="18" charset="0"/>
              </a:rPr>
              <a:t>Badan</a:t>
            </a:r>
            <a:r>
              <a:rPr lang="en-US" sz="2400" i="1" dirty="0">
                <a:latin typeface="Cambria" pitchFamily="18" charset="0"/>
              </a:rPr>
              <a:t> </a:t>
            </a:r>
            <a:r>
              <a:rPr lang="en-US" sz="2400" i="1" dirty="0" err="1">
                <a:latin typeface="Cambria" pitchFamily="18" charset="0"/>
              </a:rPr>
              <a:t>Kredit</a:t>
            </a:r>
            <a:r>
              <a:rPr lang="en-US" sz="2400" i="1" dirty="0">
                <a:latin typeface="Cambria" pitchFamily="18" charset="0"/>
              </a:rPr>
              <a:t> </a:t>
            </a:r>
            <a:r>
              <a:rPr lang="en-US" sz="2400" i="1" dirty="0" err="1">
                <a:latin typeface="Cambria" pitchFamily="18" charset="0"/>
              </a:rPr>
              <a:t>Kecamatan</a:t>
            </a:r>
            <a:r>
              <a:rPr lang="en-US" sz="2400" i="1" dirty="0">
                <a:latin typeface="Cambria" pitchFamily="18" charset="0"/>
              </a:rPr>
              <a:t> </a:t>
            </a:r>
            <a:r>
              <a:rPr lang="en-US" sz="2400" i="1" dirty="0" err="1">
                <a:latin typeface="Cambria" pitchFamily="18" charset="0"/>
              </a:rPr>
              <a:t>beroperasi</a:t>
            </a:r>
            <a:r>
              <a:rPr lang="en-US" sz="2400" i="1" dirty="0">
                <a:latin typeface="Cambria" pitchFamily="18" charset="0"/>
              </a:rPr>
              <a:t> </a:t>
            </a:r>
            <a:r>
              <a:rPr lang="en-US" sz="2400" i="1" dirty="0" err="1">
                <a:latin typeface="Cambria" pitchFamily="18" charset="0"/>
              </a:rPr>
              <a:t>pada</a:t>
            </a:r>
            <a:r>
              <a:rPr lang="en-US" sz="2400" i="1" dirty="0">
                <a:latin typeface="Cambria" pitchFamily="18" charset="0"/>
              </a:rPr>
              <a:t/>
            </a:r>
            <a:br>
              <a:rPr lang="en-US" sz="2400" i="1" dirty="0">
                <a:latin typeface="Cambria" pitchFamily="18" charset="0"/>
              </a:rPr>
            </a:br>
            <a:r>
              <a:rPr lang="en-US" sz="2400" i="1" dirty="0" err="1">
                <a:latin typeface="Cambria" pitchFamily="18" charset="0"/>
              </a:rPr>
              <a:t>wilayah</a:t>
            </a:r>
            <a:r>
              <a:rPr lang="en-US" sz="2400" i="1" dirty="0">
                <a:latin typeface="Cambria" pitchFamily="18" charset="0"/>
              </a:rPr>
              <a:t> </a:t>
            </a:r>
            <a:r>
              <a:rPr lang="en-US" sz="2400" i="1" dirty="0" err="1">
                <a:latin typeface="Cambria" pitchFamily="18" charset="0"/>
              </a:rPr>
              <a:t>kecamatan</a:t>
            </a:r>
            <a:r>
              <a:rPr lang="en-US" sz="2400" i="1" dirty="0">
                <a:latin typeface="Cambria" pitchFamily="18" charset="0"/>
              </a:rPr>
              <a:t>,  </a:t>
            </a:r>
            <a:r>
              <a:rPr lang="en-US" sz="2400" i="1" dirty="0" err="1">
                <a:latin typeface="Cambria" pitchFamily="18" charset="0"/>
              </a:rPr>
              <a:t>dengan</a:t>
            </a:r>
            <a:r>
              <a:rPr lang="en-US" sz="2400" i="1" dirty="0">
                <a:latin typeface="Cambria" pitchFamily="18" charset="0"/>
              </a:rPr>
              <a:t> </a:t>
            </a:r>
            <a:r>
              <a:rPr lang="en-US" sz="2400" i="1" dirty="0" err="1">
                <a:latin typeface="Cambria" pitchFamily="18" charset="0"/>
              </a:rPr>
              <a:t>supervisi</a:t>
            </a:r>
            <a:r>
              <a:rPr lang="en-US" sz="2400" i="1" dirty="0">
                <a:latin typeface="Cambria" pitchFamily="18" charset="0"/>
              </a:rPr>
              <a:t> </a:t>
            </a:r>
            <a:r>
              <a:rPr lang="en-US" sz="2400" i="1" dirty="0" err="1">
                <a:latin typeface="Cambria" pitchFamily="18" charset="0"/>
              </a:rPr>
              <a:t>dan</a:t>
            </a:r>
            <a:r>
              <a:rPr lang="en-US" sz="2400" i="1" dirty="0">
                <a:latin typeface="Cambria" pitchFamily="18" charset="0"/>
              </a:rPr>
              <a:t/>
            </a:r>
            <a:br>
              <a:rPr lang="en-US" sz="2400" i="1" dirty="0">
                <a:latin typeface="Cambria" pitchFamily="18" charset="0"/>
              </a:rPr>
            </a:br>
            <a:r>
              <a:rPr lang="en-US" sz="2400" i="1" dirty="0" err="1">
                <a:latin typeface="Cambria" pitchFamily="18" charset="0"/>
              </a:rPr>
              <a:t>pengelolaan</a:t>
            </a:r>
            <a:r>
              <a:rPr lang="en-US" sz="2400" i="1" dirty="0">
                <a:latin typeface="Cambria" pitchFamily="18" charset="0"/>
              </a:rPr>
              <a:t> </a:t>
            </a:r>
            <a:r>
              <a:rPr lang="en-US" sz="2400" i="1" dirty="0" err="1">
                <a:latin typeface="Cambria" pitchFamily="18" charset="0"/>
              </a:rPr>
              <a:t>berada</a:t>
            </a:r>
            <a:r>
              <a:rPr lang="en-US" sz="2400" i="1" dirty="0">
                <a:latin typeface="Cambria" pitchFamily="18" charset="0"/>
              </a:rPr>
              <a:t> </a:t>
            </a:r>
            <a:r>
              <a:rPr lang="en-US" sz="2400" i="1" dirty="0" err="1">
                <a:latin typeface="Cambria" pitchFamily="18" charset="0"/>
              </a:rPr>
              <a:t>dibawah</a:t>
            </a:r>
            <a:r>
              <a:rPr lang="en-US" sz="2400" i="1" dirty="0">
                <a:latin typeface="Cambria" pitchFamily="18" charset="0"/>
              </a:rPr>
              <a:t> </a:t>
            </a:r>
            <a:r>
              <a:rPr lang="en-US" sz="2400" i="1" dirty="0" err="1">
                <a:latin typeface="Cambria" pitchFamily="18" charset="0"/>
              </a:rPr>
              <a:t>pemerintah</a:t>
            </a:r>
            <a:r>
              <a:rPr lang="en-US" sz="2400" i="1" dirty="0">
                <a:latin typeface="Cambria" pitchFamily="18" charset="0"/>
              </a:rPr>
              <a:t> </a:t>
            </a:r>
            <a:r>
              <a:rPr lang="en-US" sz="2400" i="1" dirty="0" err="1">
                <a:latin typeface="Cambria" pitchFamily="18" charset="0"/>
              </a:rPr>
              <a:t>provinsi</a:t>
            </a:r>
            <a:r>
              <a:rPr lang="en-US" sz="2400" i="1" dirty="0">
                <a:latin typeface="Cambria" pitchFamily="18" charset="0"/>
              </a:rPr>
              <a:t>.</a:t>
            </a:r>
            <a:br>
              <a:rPr lang="en-US" sz="2400" i="1" dirty="0">
                <a:latin typeface="Cambria" pitchFamily="18" charset="0"/>
              </a:rPr>
            </a:br>
            <a:endParaRPr lang="en-US" sz="2400" i="1" dirty="0">
              <a:latin typeface="Cambria" pitchFamily="18" charset="0"/>
            </a:endParaRPr>
          </a:p>
        </p:txBody>
      </p:sp>
      <p:sp>
        <p:nvSpPr>
          <p:cNvPr id="5" name="Rectangle 4"/>
          <p:cNvSpPr/>
          <p:nvPr/>
        </p:nvSpPr>
        <p:spPr>
          <a:xfrm>
            <a:off x="1219200" y="2611582"/>
            <a:ext cx="5715000" cy="3046988"/>
          </a:xfrm>
          <a:prstGeom prst="rect">
            <a:avLst/>
          </a:prstGeom>
        </p:spPr>
        <p:txBody>
          <a:bodyPr wrap="square">
            <a:spAutoFit/>
          </a:bodyPr>
          <a:lstStyle/>
          <a:p>
            <a:pPr marL="342900" indent="-342900">
              <a:buClr>
                <a:srgbClr val="FF0000"/>
              </a:buClr>
              <a:buFont typeface="Wingdings" pitchFamily="2" charset="2"/>
              <a:buChar char="§"/>
            </a:pPr>
            <a:r>
              <a:rPr lang="en-US" sz="2400" dirty="0" smtClean="0">
                <a:latin typeface="Cambria" pitchFamily="18" charset="0"/>
              </a:rPr>
              <a:t>BKK </a:t>
            </a:r>
            <a:r>
              <a:rPr lang="en-US" sz="2400" dirty="0" err="1" smtClean="0">
                <a:latin typeface="Cambria" pitchFamily="18" charset="0"/>
              </a:rPr>
              <a:t>merupakan</a:t>
            </a:r>
            <a:r>
              <a:rPr lang="en-US" sz="2400" dirty="0" smtClean="0">
                <a:latin typeface="Cambria" pitchFamily="18" charset="0"/>
              </a:rPr>
              <a:t> </a:t>
            </a:r>
            <a:r>
              <a:rPr lang="en-US" sz="2400" dirty="0" err="1" smtClean="0">
                <a:latin typeface="Cambria" pitchFamily="18" charset="0"/>
              </a:rPr>
              <a:t>lembaga</a:t>
            </a:r>
            <a:r>
              <a:rPr lang="en-US" sz="2400" dirty="0" smtClean="0">
                <a:latin typeface="Cambria" pitchFamily="18" charset="0"/>
              </a:rPr>
              <a:t> </a:t>
            </a:r>
            <a:r>
              <a:rPr lang="en-US" sz="2400" dirty="0" err="1" smtClean="0">
                <a:latin typeface="Cambria" pitchFamily="18" charset="0"/>
              </a:rPr>
              <a:t>keuangan</a:t>
            </a:r>
            <a:r>
              <a:rPr lang="en-US" sz="2400" dirty="0" smtClean="0">
                <a:latin typeface="Cambria" pitchFamily="18" charset="0"/>
              </a:rPr>
              <a:t> </a:t>
            </a:r>
            <a:r>
              <a:rPr lang="en-US" sz="2400" dirty="0" err="1" smtClean="0">
                <a:latin typeface="Cambria" pitchFamily="18" charset="0"/>
              </a:rPr>
              <a:t>dengan</a:t>
            </a:r>
            <a:r>
              <a:rPr lang="en-US" sz="2400" dirty="0" smtClean="0">
                <a:latin typeface="Cambria" pitchFamily="18" charset="0"/>
              </a:rPr>
              <a:t> status </a:t>
            </a:r>
            <a:r>
              <a:rPr lang="en-US" sz="2400" dirty="0" err="1" smtClean="0">
                <a:latin typeface="Cambria" pitchFamily="18" charset="0"/>
              </a:rPr>
              <a:t>PerusahaanDaerah</a:t>
            </a:r>
            <a:r>
              <a:rPr lang="en-US" sz="2400" dirty="0" smtClean="0">
                <a:latin typeface="Cambria" pitchFamily="18" charset="0"/>
              </a:rPr>
              <a:t>. </a:t>
            </a:r>
          </a:p>
          <a:p>
            <a:pPr marL="342900" indent="-342900">
              <a:buClr>
                <a:srgbClr val="FF0000"/>
              </a:buClr>
              <a:buFont typeface="Wingdings" pitchFamily="2" charset="2"/>
              <a:buChar char="§"/>
            </a:pPr>
            <a:r>
              <a:rPr lang="en-US" sz="2400" dirty="0" err="1" smtClean="0">
                <a:latin typeface="Cambria" pitchFamily="18" charset="0"/>
              </a:rPr>
              <a:t>Pengawasan</a:t>
            </a:r>
            <a:r>
              <a:rPr lang="en-US" sz="2400" dirty="0" smtClean="0">
                <a:latin typeface="Cambria" pitchFamily="18" charset="0"/>
              </a:rPr>
              <a:t> </a:t>
            </a:r>
            <a:r>
              <a:rPr lang="en-US" sz="2400" dirty="0" err="1" smtClean="0">
                <a:latin typeface="Cambria" pitchFamily="18" charset="0"/>
              </a:rPr>
              <a:t>dilakukan</a:t>
            </a:r>
            <a:r>
              <a:rPr lang="en-US" sz="2400" dirty="0" smtClean="0">
                <a:latin typeface="Cambria" pitchFamily="18" charset="0"/>
              </a:rPr>
              <a:t> </a:t>
            </a:r>
            <a:r>
              <a:rPr lang="en-US" sz="2400" dirty="0" err="1" smtClean="0">
                <a:latin typeface="Cambria" pitchFamily="18" charset="0"/>
              </a:rPr>
              <a:t>oleh</a:t>
            </a:r>
            <a:r>
              <a:rPr lang="en-US" sz="2400" dirty="0" smtClean="0">
                <a:latin typeface="Cambria" pitchFamily="18" charset="0"/>
              </a:rPr>
              <a:t> Bank Pembangunan Daerah di </a:t>
            </a:r>
            <a:r>
              <a:rPr lang="en-US" sz="2400" dirty="0" err="1" smtClean="0">
                <a:latin typeface="Cambria" pitchFamily="18" charset="0"/>
              </a:rPr>
              <a:t>tiap</a:t>
            </a:r>
            <a:r>
              <a:rPr lang="en-US" sz="2400" dirty="0" smtClean="0">
                <a:latin typeface="Cambria" pitchFamily="18" charset="0"/>
              </a:rPr>
              <a:t> </a:t>
            </a:r>
            <a:r>
              <a:rPr lang="en-US" sz="2400" dirty="0" err="1" smtClean="0">
                <a:latin typeface="Cambria" pitchFamily="18" charset="0"/>
              </a:rPr>
              <a:t>Propinsi</a:t>
            </a:r>
            <a:r>
              <a:rPr lang="en-US" sz="2400" dirty="0" smtClean="0">
                <a:latin typeface="Cambria" pitchFamily="18" charset="0"/>
              </a:rPr>
              <a:t>. </a:t>
            </a:r>
          </a:p>
          <a:p>
            <a:pPr marL="342900" indent="-342900">
              <a:buClr>
                <a:srgbClr val="FF0000"/>
              </a:buClr>
              <a:buFont typeface="Wingdings" pitchFamily="2" charset="2"/>
              <a:buChar char="§"/>
            </a:pPr>
            <a:r>
              <a:rPr lang="en-US" sz="2400" dirty="0" err="1" smtClean="0">
                <a:latin typeface="Cambria" pitchFamily="18" charset="0"/>
              </a:rPr>
              <a:t>Pengelolaan</a:t>
            </a:r>
            <a:r>
              <a:rPr lang="en-US" sz="2400" dirty="0" smtClean="0">
                <a:latin typeface="Cambria" pitchFamily="18" charset="0"/>
              </a:rPr>
              <a:t> BKK </a:t>
            </a:r>
            <a:r>
              <a:rPr lang="en-US" sz="2400" dirty="0" err="1" smtClean="0">
                <a:latin typeface="Cambria" pitchFamily="18" charset="0"/>
              </a:rPr>
              <a:t>dilakukan</a:t>
            </a:r>
            <a:r>
              <a:rPr lang="en-US" sz="2400" dirty="0" smtClean="0">
                <a:latin typeface="Cambria" pitchFamily="18" charset="0"/>
              </a:rPr>
              <a:t> </a:t>
            </a:r>
            <a:r>
              <a:rPr lang="en-US" sz="2400" dirty="0" err="1" smtClean="0">
                <a:latin typeface="Cambria" pitchFamily="18" charset="0"/>
              </a:rPr>
              <a:t>oleh</a:t>
            </a:r>
            <a:r>
              <a:rPr lang="en-US" sz="2400" dirty="0" smtClean="0">
                <a:latin typeface="Cambria" pitchFamily="18" charset="0"/>
              </a:rPr>
              <a:t> </a:t>
            </a:r>
            <a:r>
              <a:rPr lang="en-US" sz="2400" dirty="0" err="1" smtClean="0">
                <a:latin typeface="Cambria" pitchFamily="18" charset="0"/>
              </a:rPr>
              <a:t>Pemerintah</a:t>
            </a:r>
            <a:r>
              <a:rPr lang="en-US" sz="2400" dirty="0" smtClean="0">
                <a:latin typeface="Cambria" pitchFamily="18" charset="0"/>
              </a:rPr>
              <a:t> </a:t>
            </a:r>
            <a:r>
              <a:rPr lang="en-US" sz="2400" dirty="0" err="1" smtClean="0">
                <a:latin typeface="Cambria" pitchFamily="18" charset="0"/>
              </a:rPr>
              <a:t>Propinsi</a:t>
            </a:r>
            <a:r>
              <a:rPr lang="en-US" sz="2400" dirty="0" smtClean="0">
                <a:latin typeface="Cambria" pitchFamily="18" charset="0"/>
              </a:rPr>
              <a:t> </a:t>
            </a:r>
            <a:r>
              <a:rPr lang="en-US" sz="2400" dirty="0" err="1" smtClean="0">
                <a:latin typeface="Cambria" pitchFamily="18" charset="0"/>
              </a:rPr>
              <a:t>dan</a:t>
            </a:r>
            <a:endParaRPr lang="en-US" sz="2400" dirty="0" smtClean="0">
              <a:latin typeface="Cambria" pitchFamily="18" charset="0"/>
            </a:endParaRPr>
          </a:p>
          <a:p>
            <a:pPr marL="342900" indent="-342900">
              <a:buClr>
                <a:srgbClr val="FF0000"/>
              </a:buClr>
              <a:buFont typeface="Wingdings" pitchFamily="2" charset="2"/>
              <a:buChar char="§"/>
            </a:pPr>
            <a:r>
              <a:rPr lang="en-US" sz="2400" dirty="0" smtClean="0">
                <a:latin typeface="Cambria" pitchFamily="18" charset="0"/>
              </a:rPr>
              <a:t>approval </a:t>
            </a:r>
            <a:r>
              <a:rPr lang="en-US" sz="2400" dirty="0" err="1" smtClean="0">
                <a:latin typeface="Cambria" pitchFamily="18" charset="0"/>
              </a:rPr>
              <a:t>pinjaman</a:t>
            </a:r>
            <a:r>
              <a:rPr lang="en-US" sz="2400" dirty="0" smtClean="0">
                <a:latin typeface="Cambria" pitchFamily="18" charset="0"/>
              </a:rPr>
              <a:t> </a:t>
            </a:r>
            <a:r>
              <a:rPr lang="en-US" sz="2400" dirty="0" err="1" smtClean="0">
                <a:latin typeface="Cambria" pitchFamily="18" charset="0"/>
              </a:rPr>
              <a:t>harus</a:t>
            </a:r>
            <a:r>
              <a:rPr lang="en-US" sz="2400" dirty="0" smtClean="0">
                <a:latin typeface="Cambria" pitchFamily="18" charset="0"/>
              </a:rPr>
              <a:t> </a:t>
            </a:r>
            <a:r>
              <a:rPr lang="en-US" sz="2400" dirty="0" err="1" smtClean="0">
                <a:latin typeface="Cambria" pitchFamily="18" charset="0"/>
              </a:rPr>
              <a:t>melalui</a:t>
            </a:r>
            <a:r>
              <a:rPr lang="en-US" sz="2400" dirty="0" smtClean="0">
                <a:latin typeface="Cambria" pitchFamily="18" charset="0"/>
              </a:rPr>
              <a:t> </a:t>
            </a:r>
            <a:r>
              <a:rPr lang="en-US" sz="2400" dirty="0" err="1" smtClean="0">
                <a:latin typeface="Cambria" pitchFamily="18" charset="0"/>
              </a:rPr>
              <a:t>Camat</a:t>
            </a:r>
            <a:r>
              <a:rPr lang="en-US" sz="2400" dirty="0" smtClean="0">
                <a:latin typeface="Cambria" pitchFamily="18" charset="0"/>
              </a:rPr>
              <a:t>.</a:t>
            </a:r>
            <a:endParaRPr lang="en-US" sz="2400" dirty="0">
              <a:latin typeface="Cambria" pitchFamily="18" charset="0"/>
            </a:endParaRPr>
          </a:p>
        </p:txBody>
      </p:sp>
    </p:spTree>
    <p:extLst>
      <p:ext uri="{BB962C8B-B14F-4D97-AF65-F5344CB8AC3E}">
        <p14:creationId xmlns:p14="http://schemas.microsoft.com/office/powerpoint/2010/main" val="88329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7010400" cy="1143000"/>
          </a:xfrm>
        </p:spPr>
        <p:txBody>
          <a:bodyPr>
            <a:noAutofit/>
          </a:bodyPr>
          <a:lstStyle/>
          <a:p>
            <a:r>
              <a:rPr lang="en-US" sz="2200" dirty="0" err="1">
                <a:latin typeface="Cambria" pitchFamily="18" charset="0"/>
              </a:rPr>
              <a:t>Jenis</a:t>
            </a:r>
            <a:r>
              <a:rPr lang="en-US" sz="2200" dirty="0">
                <a:latin typeface="Cambria" pitchFamily="18" charset="0"/>
              </a:rPr>
              <a:t> </a:t>
            </a:r>
            <a:r>
              <a:rPr lang="en-US" sz="2200" dirty="0" err="1">
                <a:latin typeface="Cambria" pitchFamily="18" charset="0"/>
              </a:rPr>
              <a:t>produk</a:t>
            </a:r>
            <a:r>
              <a:rPr lang="en-US" sz="2200" dirty="0">
                <a:latin typeface="Cambria" pitchFamily="18" charset="0"/>
              </a:rPr>
              <a:t> yang </a:t>
            </a:r>
            <a:r>
              <a:rPr lang="en-US" sz="2200" dirty="0" err="1">
                <a:latin typeface="Cambria" pitchFamily="18" charset="0"/>
              </a:rPr>
              <a:t>ditawarkan</a:t>
            </a:r>
            <a:r>
              <a:rPr lang="en-US" sz="2200" dirty="0">
                <a:latin typeface="Cambria" pitchFamily="18" charset="0"/>
              </a:rPr>
              <a:t> </a:t>
            </a:r>
            <a:r>
              <a:rPr lang="en-US" sz="2200" dirty="0" err="1">
                <a:latin typeface="Cambria" pitchFamily="18" charset="0"/>
              </a:rPr>
              <a:t>adalah</a:t>
            </a:r>
            <a:r>
              <a:rPr lang="en-US" sz="2200" dirty="0">
                <a:latin typeface="Cambria" pitchFamily="18" charset="0"/>
              </a:rPr>
              <a:t> </a:t>
            </a:r>
            <a:r>
              <a:rPr lang="en-US" sz="2200" dirty="0" err="1">
                <a:latin typeface="Cambria" pitchFamily="18" charset="0"/>
              </a:rPr>
              <a:t>pinjaman</a:t>
            </a:r>
            <a:r>
              <a:rPr lang="en-US" sz="2200" dirty="0">
                <a:latin typeface="Cambria" pitchFamily="18" charset="0"/>
              </a:rPr>
              <a:t/>
            </a:r>
            <a:br>
              <a:rPr lang="en-US" sz="2200" dirty="0">
                <a:latin typeface="Cambria" pitchFamily="18" charset="0"/>
              </a:rPr>
            </a:br>
            <a:r>
              <a:rPr lang="en-US" sz="2200" dirty="0" err="1">
                <a:latin typeface="Cambria" pitchFamily="18" charset="0"/>
              </a:rPr>
              <a:t>dan</a:t>
            </a:r>
            <a:r>
              <a:rPr lang="en-US" sz="2200" dirty="0">
                <a:latin typeface="Cambria" pitchFamily="18" charset="0"/>
              </a:rPr>
              <a:t> </a:t>
            </a:r>
            <a:r>
              <a:rPr lang="en-US" sz="2200" dirty="0" err="1">
                <a:latin typeface="Cambria" pitchFamily="18" charset="0"/>
              </a:rPr>
              <a:t>simpanan</a:t>
            </a:r>
            <a:r>
              <a:rPr lang="en-US" sz="2200" dirty="0">
                <a:latin typeface="Cambria" pitchFamily="18" charset="0"/>
              </a:rPr>
              <a:t> yang </a:t>
            </a:r>
            <a:r>
              <a:rPr lang="en-US" sz="2200" dirty="0" err="1">
                <a:latin typeface="Cambria" pitchFamily="18" charset="0"/>
              </a:rPr>
              <a:t>awalnya</a:t>
            </a:r>
            <a:r>
              <a:rPr lang="en-US" sz="2200" dirty="0">
                <a:latin typeface="Cambria" pitchFamily="18" charset="0"/>
              </a:rPr>
              <a:t> </a:t>
            </a:r>
            <a:r>
              <a:rPr lang="en-US" sz="2200" dirty="0" err="1">
                <a:latin typeface="Cambria" pitchFamily="18" charset="0"/>
              </a:rPr>
              <a:t>hanya</a:t>
            </a:r>
            <a:r>
              <a:rPr lang="en-US" sz="2200" dirty="0">
                <a:latin typeface="Cambria" pitchFamily="18" charset="0"/>
              </a:rPr>
              <a:t> </a:t>
            </a:r>
            <a:r>
              <a:rPr lang="en-US" sz="2200" dirty="0" err="1">
                <a:latin typeface="Cambria" pitchFamily="18" charset="0"/>
              </a:rPr>
              <a:t>berupa</a:t>
            </a:r>
            <a:r>
              <a:rPr lang="en-US" sz="2200" dirty="0">
                <a:latin typeface="Cambria" pitchFamily="18" charset="0"/>
              </a:rPr>
              <a:t> </a:t>
            </a:r>
            <a:r>
              <a:rPr lang="en-US" sz="2200" b="1" dirty="0" err="1">
                <a:latin typeface="Cambria" pitchFamily="18" charset="0"/>
              </a:rPr>
              <a:t>simpanan</a:t>
            </a:r>
            <a:r>
              <a:rPr lang="en-US" sz="2200" b="1" dirty="0">
                <a:latin typeface="Cambria" pitchFamily="18" charset="0"/>
              </a:rPr>
              <a:t/>
            </a:r>
            <a:br>
              <a:rPr lang="en-US" sz="2200" b="1" dirty="0">
                <a:latin typeface="Cambria" pitchFamily="18" charset="0"/>
              </a:rPr>
            </a:br>
            <a:r>
              <a:rPr lang="it-IT" sz="2200" b="1" dirty="0">
                <a:latin typeface="Cambria" pitchFamily="18" charset="0"/>
              </a:rPr>
              <a:t>wajib</a:t>
            </a:r>
            <a:r>
              <a:rPr lang="it-IT" sz="2200" dirty="0">
                <a:latin typeface="Cambria" pitchFamily="18" charset="0"/>
              </a:rPr>
              <a:t> yang diambil dari presentase dari pinjaman.</a:t>
            </a:r>
            <a:br>
              <a:rPr lang="it-IT" sz="2200" dirty="0">
                <a:latin typeface="Cambria" pitchFamily="18" charset="0"/>
              </a:rPr>
            </a:br>
            <a:r>
              <a:rPr lang="en-US" sz="2200" dirty="0" err="1">
                <a:latin typeface="Cambria" pitchFamily="18" charset="0"/>
              </a:rPr>
              <a:t>Seiring</a:t>
            </a:r>
            <a:r>
              <a:rPr lang="en-US" sz="2200" dirty="0">
                <a:latin typeface="Cambria" pitchFamily="18" charset="0"/>
              </a:rPr>
              <a:t> </a:t>
            </a:r>
            <a:r>
              <a:rPr lang="en-US" sz="2200" dirty="0" err="1">
                <a:latin typeface="Cambria" pitchFamily="18" charset="0"/>
              </a:rPr>
              <a:t>dengan</a:t>
            </a:r>
            <a:r>
              <a:rPr lang="en-US" sz="2200" dirty="0">
                <a:latin typeface="Cambria" pitchFamily="18" charset="0"/>
              </a:rPr>
              <a:t> </a:t>
            </a:r>
            <a:r>
              <a:rPr lang="en-US" sz="2200" dirty="0" err="1">
                <a:latin typeface="Cambria" pitchFamily="18" charset="0"/>
              </a:rPr>
              <a:t>waktu</a:t>
            </a:r>
            <a:r>
              <a:rPr lang="en-US" sz="2200" dirty="0">
                <a:latin typeface="Cambria" pitchFamily="18" charset="0"/>
              </a:rPr>
              <a:t>, BKK </a:t>
            </a:r>
            <a:r>
              <a:rPr lang="en-US" sz="2200" dirty="0" err="1">
                <a:latin typeface="Cambria" pitchFamily="18" charset="0"/>
              </a:rPr>
              <a:t>mulai</a:t>
            </a:r>
            <a:r>
              <a:rPr lang="en-US" sz="2200" dirty="0">
                <a:latin typeface="Cambria" pitchFamily="18" charset="0"/>
              </a:rPr>
              <a:t> </a:t>
            </a:r>
            <a:r>
              <a:rPr lang="en-US" sz="2200" dirty="0" err="1">
                <a:latin typeface="Cambria" pitchFamily="18" charset="0"/>
              </a:rPr>
              <a:t>memperkenalkan</a:t>
            </a:r>
            <a:r>
              <a:rPr lang="en-US" sz="2200" dirty="0">
                <a:latin typeface="Cambria" pitchFamily="18" charset="0"/>
              </a:rPr>
              <a:t/>
            </a:r>
            <a:br>
              <a:rPr lang="en-US" sz="2200" dirty="0">
                <a:latin typeface="Cambria" pitchFamily="18" charset="0"/>
              </a:rPr>
            </a:br>
            <a:r>
              <a:rPr lang="sv-SE" sz="2200" b="1" dirty="0">
                <a:latin typeface="Cambria" pitchFamily="18" charset="0"/>
              </a:rPr>
              <a:t>simpanan sukarela</a:t>
            </a:r>
            <a:r>
              <a:rPr lang="sv-SE" sz="2200" dirty="0">
                <a:latin typeface="Cambria" pitchFamily="18" charset="0"/>
              </a:rPr>
              <a:t> (tabungan) yang diberi nama</a:t>
            </a:r>
            <a:br>
              <a:rPr lang="sv-SE" sz="2200" dirty="0">
                <a:latin typeface="Cambria" pitchFamily="18" charset="0"/>
              </a:rPr>
            </a:br>
            <a:r>
              <a:rPr lang="en-US" sz="2200" b="1" dirty="0" err="1">
                <a:latin typeface="Cambria" pitchFamily="18" charset="0"/>
              </a:rPr>
              <a:t>Tamades</a:t>
            </a:r>
            <a:r>
              <a:rPr lang="en-US" sz="2200" b="1" dirty="0">
                <a:latin typeface="Cambria" pitchFamily="18" charset="0"/>
              </a:rPr>
              <a:t> </a:t>
            </a:r>
            <a:r>
              <a:rPr lang="en-US" sz="2200" dirty="0">
                <a:latin typeface="Cambria" pitchFamily="18" charset="0"/>
              </a:rPr>
              <a:t>(Tabungan </a:t>
            </a:r>
            <a:r>
              <a:rPr lang="en-US" sz="2200" dirty="0" err="1">
                <a:latin typeface="Cambria" pitchFamily="18" charset="0"/>
              </a:rPr>
              <a:t>Masyarakat</a:t>
            </a:r>
            <a:r>
              <a:rPr lang="en-US" sz="2200" dirty="0">
                <a:latin typeface="Cambria" pitchFamily="18" charset="0"/>
              </a:rPr>
              <a:t> </a:t>
            </a:r>
            <a:r>
              <a:rPr lang="en-US" sz="2200" dirty="0" err="1">
                <a:latin typeface="Cambria" pitchFamily="18" charset="0"/>
              </a:rPr>
              <a:t>Desa</a:t>
            </a:r>
            <a:r>
              <a:rPr lang="en-US" sz="2200" dirty="0">
                <a:latin typeface="Cambria" pitchFamily="18" charset="0"/>
              </a:rPr>
              <a:t>).</a:t>
            </a:r>
          </a:p>
        </p:txBody>
      </p:sp>
      <p:sp>
        <p:nvSpPr>
          <p:cNvPr id="3" name="Rectangle 2"/>
          <p:cNvSpPr/>
          <p:nvPr/>
        </p:nvSpPr>
        <p:spPr>
          <a:xfrm>
            <a:off x="685800" y="3048000"/>
            <a:ext cx="6096000" cy="2462213"/>
          </a:xfrm>
          <a:prstGeom prst="rect">
            <a:avLst/>
          </a:prstGeom>
        </p:spPr>
        <p:txBody>
          <a:bodyPr wrap="square">
            <a:spAutoFit/>
          </a:bodyPr>
          <a:lstStyle/>
          <a:p>
            <a:pPr marL="342900" indent="-342900">
              <a:buClr>
                <a:srgbClr val="FF0000"/>
              </a:buClr>
              <a:buFont typeface="Wingdings" pitchFamily="2" charset="2"/>
              <a:buChar char="§"/>
            </a:pPr>
            <a:r>
              <a:rPr lang="en-US" sz="2200" dirty="0" err="1" smtClean="0">
                <a:latin typeface="Cambria" pitchFamily="18" charset="0"/>
              </a:rPr>
              <a:t>Selain</a:t>
            </a:r>
            <a:r>
              <a:rPr lang="en-US" sz="2200" dirty="0" smtClean="0">
                <a:latin typeface="Cambria" pitchFamily="18" charset="0"/>
              </a:rPr>
              <a:t> </a:t>
            </a:r>
            <a:r>
              <a:rPr lang="sv-SE" sz="2200" dirty="0" smtClean="0">
                <a:latin typeface="Cambria" pitchFamily="18" charset="0"/>
              </a:rPr>
              <a:t>mengumpulkan </a:t>
            </a:r>
            <a:r>
              <a:rPr lang="sv-SE" sz="2200" dirty="0">
                <a:latin typeface="Cambria" pitchFamily="18" charset="0"/>
              </a:rPr>
              <a:t>dana dari simpanan pihak </a:t>
            </a:r>
            <a:r>
              <a:rPr lang="sv-SE" sz="2200" dirty="0" smtClean="0">
                <a:latin typeface="Cambria" pitchFamily="18" charset="0"/>
              </a:rPr>
              <a:t>ketiga,</a:t>
            </a:r>
            <a:r>
              <a:rPr lang="en-US" sz="2200" dirty="0" err="1" smtClean="0">
                <a:latin typeface="Cambria" pitchFamily="18" charset="0"/>
              </a:rPr>
              <a:t>dana</a:t>
            </a:r>
            <a:r>
              <a:rPr lang="en-US" sz="2200" dirty="0" smtClean="0">
                <a:latin typeface="Cambria" pitchFamily="18" charset="0"/>
              </a:rPr>
              <a:t> </a:t>
            </a:r>
            <a:r>
              <a:rPr lang="en-US" sz="2200" dirty="0" err="1">
                <a:latin typeface="Cambria" pitchFamily="18" charset="0"/>
              </a:rPr>
              <a:t>juga</a:t>
            </a:r>
            <a:r>
              <a:rPr lang="en-US" sz="2200" dirty="0">
                <a:latin typeface="Cambria" pitchFamily="18" charset="0"/>
              </a:rPr>
              <a:t> </a:t>
            </a:r>
            <a:r>
              <a:rPr lang="en-US" sz="2200" dirty="0" err="1">
                <a:latin typeface="Cambria" pitchFamily="18" charset="0"/>
              </a:rPr>
              <a:t>didapat</a:t>
            </a:r>
            <a:r>
              <a:rPr lang="en-US" sz="2200" dirty="0">
                <a:latin typeface="Cambria" pitchFamily="18" charset="0"/>
              </a:rPr>
              <a:t> </a:t>
            </a:r>
            <a:r>
              <a:rPr lang="en-US" sz="2200" dirty="0" err="1">
                <a:latin typeface="Cambria" pitchFamily="18" charset="0"/>
              </a:rPr>
              <a:t>dari</a:t>
            </a:r>
            <a:r>
              <a:rPr lang="en-US" sz="2200" dirty="0">
                <a:latin typeface="Cambria" pitchFamily="18" charset="0"/>
              </a:rPr>
              <a:t> </a:t>
            </a:r>
            <a:r>
              <a:rPr lang="en-US" sz="2200" dirty="0" err="1">
                <a:latin typeface="Cambria" pitchFamily="18" charset="0"/>
              </a:rPr>
              <a:t>pemerintah</a:t>
            </a:r>
            <a:r>
              <a:rPr lang="en-US" sz="2200" dirty="0">
                <a:latin typeface="Cambria" pitchFamily="18" charset="0"/>
              </a:rPr>
              <a:t> </a:t>
            </a:r>
            <a:r>
              <a:rPr lang="en-US" sz="2200" dirty="0" err="1">
                <a:latin typeface="Cambria" pitchFamily="18" charset="0"/>
              </a:rPr>
              <a:t>propinsi</a:t>
            </a:r>
            <a:r>
              <a:rPr lang="en-US" sz="2200" dirty="0">
                <a:latin typeface="Cambria" pitchFamily="18" charset="0"/>
              </a:rPr>
              <a:t> </a:t>
            </a:r>
            <a:r>
              <a:rPr lang="en-US" sz="2200" dirty="0" err="1" smtClean="0">
                <a:latin typeface="Cambria" pitchFamily="18" charset="0"/>
              </a:rPr>
              <a:t>melalui</a:t>
            </a:r>
            <a:r>
              <a:rPr lang="en-US" sz="2200" dirty="0" smtClean="0">
                <a:latin typeface="Cambria" pitchFamily="18" charset="0"/>
              </a:rPr>
              <a:t> Bank </a:t>
            </a:r>
            <a:r>
              <a:rPr lang="en-US" sz="2200" dirty="0">
                <a:latin typeface="Cambria" pitchFamily="18" charset="0"/>
              </a:rPr>
              <a:t>Pembangunan Daerah. </a:t>
            </a:r>
            <a:endParaRPr lang="en-US" sz="2200" dirty="0" smtClean="0">
              <a:latin typeface="Cambria" pitchFamily="18" charset="0"/>
            </a:endParaRPr>
          </a:p>
          <a:p>
            <a:pPr marL="342900" indent="-342900">
              <a:buClr>
                <a:srgbClr val="FF0000"/>
              </a:buClr>
              <a:buFont typeface="Wingdings" pitchFamily="2" charset="2"/>
              <a:buChar char="§"/>
            </a:pPr>
            <a:endParaRPr lang="en-US" sz="2200" dirty="0" smtClean="0">
              <a:latin typeface="Cambria" pitchFamily="18" charset="0"/>
            </a:endParaRPr>
          </a:p>
          <a:p>
            <a:pPr marL="342900" indent="-342900">
              <a:buClr>
                <a:srgbClr val="FF0000"/>
              </a:buClr>
              <a:buFont typeface="Wingdings" pitchFamily="2" charset="2"/>
              <a:buChar char="§"/>
            </a:pPr>
            <a:r>
              <a:rPr lang="en-US" sz="2200" dirty="0" err="1" smtClean="0">
                <a:latin typeface="Cambria" pitchFamily="18" charset="0"/>
              </a:rPr>
              <a:t>Pinjaman</a:t>
            </a:r>
            <a:r>
              <a:rPr lang="en-US" sz="2200" dirty="0" smtClean="0">
                <a:latin typeface="Cambria" pitchFamily="18" charset="0"/>
              </a:rPr>
              <a:t> </a:t>
            </a:r>
            <a:r>
              <a:rPr lang="en-US" sz="2200" dirty="0">
                <a:latin typeface="Cambria" pitchFamily="18" charset="0"/>
              </a:rPr>
              <a:t>yang </a:t>
            </a:r>
            <a:r>
              <a:rPr lang="en-US" sz="2200" dirty="0" err="1" smtClean="0">
                <a:latin typeface="Cambria" pitchFamily="18" charset="0"/>
              </a:rPr>
              <a:t>diberikanberdurasi</a:t>
            </a:r>
            <a:r>
              <a:rPr lang="en-US" sz="2200" dirty="0" smtClean="0">
                <a:latin typeface="Cambria" pitchFamily="18" charset="0"/>
              </a:rPr>
              <a:t> </a:t>
            </a:r>
            <a:r>
              <a:rPr lang="en-US" sz="2200" dirty="0" err="1">
                <a:latin typeface="Cambria" pitchFamily="18" charset="0"/>
              </a:rPr>
              <a:t>mingguan</a:t>
            </a:r>
            <a:r>
              <a:rPr lang="en-US" sz="2200" dirty="0">
                <a:latin typeface="Cambria" pitchFamily="18" charset="0"/>
              </a:rPr>
              <a:t>, </a:t>
            </a:r>
            <a:r>
              <a:rPr lang="en-US" sz="2200" dirty="0" err="1">
                <a:latin typeface="Cambria" pitchFamily="18" charset="0"/>
              </a:rPr>
              <a:t>bulanan</a:t>
            </a:r>
            <a:r>
              <a:rPr lang="en-US" sz="2200" dirty="0">
                <a:latin typeface="Cambria" pitchFamily="18" charset="0"/>
              </a:rPr>
              <a:t> </a:t>
            </a:r>
            <a:r>
              <a:rPr lang="en-US" sz="2200" dirty="0" err="1">
                <a:latin typeface="Cambria" pitchFamily="18" charset="0"/>
              </a:rPr>
              <a:t>dan</a:t>
            </a:r>
            <a:r>
              <a:rPr lang="en-US" sz="2200" dirty="0">
                <a:latin typeface="Cambria" pitchFamily="18" charset="0"/>
              </a:rPr>
              <a:t> </a:t>
            </a:r>
            <a:r>
              <a:rPr lang="en-US" sz="2200" dirty="0" err="1">
                <a:latin typeface="Cambria" pitchFamily="18" charset="0"/>
              </a:rPr>
              <a:t>maksimal</a:t>
            </a:r>
            <a:r>
              <a:rPr lang="en-US" sz="2200" dirty="0">
                <a:latin typeface="Cambria" pitchFamily="18" charset="0"/>
              </a:rPr>
              <a:t> </a:t>
            </a:r>
            <a:r>
              <a:rPr lang="en-US" sz="2200" dirty="0" err="1" smtClean="0">
                <a:latin typeface="Cambria" pitchFamily="18" charset="0"/>
              </a:rPr>
              <a:t>adalah</a:t>
            </a:r>
            <a:r>
              <a:rPr lang="en-US" sz="2200" dirty="0" smtClean="0">
                <a:latin typeface="Cambria" pitchFamily="18" charset="0"/>
              </a:rPr>
              <a:t> </a:t>
            </a:r>
            <a:r>
              <a:rPr lang="en-US" sz="2200" dirty="0" err="1" smtClean="0">
                <a:latin typeface="Cambria" pitchFamily="18" charset="0"/>
              </a:rPr>
              <a:t>satu</a:t>
            </a:r>
            <a:r>
              <a:rPr lang="en-US" sz="2200" dirty="0" smtClean="0">
                <a:latin typeface="Cambria" pitchFamily="18" charset="0"/>
              </a:rPr>
              <a:t> </a:t>
            </a:r>
            <a:r>
              <a:rPr lang="en-US" sz="2200" dirty="0" err="1">
                <a:latin typeface="Cambria" pitchFamily="18" charset="0"/>
              </a:rPr>
              <a:t>tahun</a:t>
            </a:r>
            <a:r>
              <a:rPr lang="en-US" sz="2200" dirty="0">
                <a:latin typeface="Cambria" pitchFamily="18" charset="0"/>
              </a:rPr>
              <a:t>.</a:t>
            </a:r>
          </a:p>
        </p:txBody>
      </p:sp>
    </p:spTree>
    <p:extLst>
      <p:ext uri="{BB962C8B-B14F-4D97-AF65-F5344CB8AC3E}">
        <p14:creationId xmlns:p14="http://schemas.microsoft.com/office/powerpoint/2010/main" val="66256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200400"/>
            <a:ext cx="7010400" cy="1676400"/>
          </a:xfrm>
        </p:spPr>
        <p:txBody>
          <a:bodyPr>
            <a:normAutofit/>
          </a:bodyPr>
          <a:lstStyle/>
          <a:p>
            <a:pPr algn="ctr"/>
            <a:r>
              <a:rPr lang="en-US" sz="3800" b="1" dirty="0"/>
              <a:t>Lembaga Perkreditan Kecamatan (LPK)</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4558996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4200" y="1524000"/>
            <a:ext cx="5029200" cy="1143000"/>
          </a:xfrm>
        </p:spPr>
        <p:txBody>
          <a:bodyPr>
            <a:noAutofit/>
          </a:bodyPr>
          <a:lstStyle/>
          <a:p>
            <a:pPr marL="342900" indent="-342900">
              <a:buClr>
                <a:srgbClr val="FF0000"/>
              </a:buClr>
              <a:buFont typeface="Arial" pitchFamily="34" charset="0"/>
              <a:buChar char="•"/>
            </a:pPr>
            <a:r>
              <a:rPr lang="en-US" sz="2400" dirty="0" err="1">
                <a:latin typeface="Cambria" pitchFamily="18" charset="0"/>
              </a:rPr>
              <a:t>Lembaga</a:t>
            </a:r>
            <a:r>
              <a:rPr lang="en-US" sz="2400" dirty="0">
                <a:latin typeface="Cambria" pitchFamily="18" charset="0"/>
              </a:rPr>
              <a:t> </a:t>
            </a:r>
            <a:r>
              <a:rPr lang="en-US" sz="2400" dirty="0" err="1">
                <a:latin typeface="Cambria" pitchFamily="18" charset="0"/>
              </a:rPr>
              <a:t>Perkreditan</a:t>
            </a:r>
            <a:r>
              <a:rPr lang="en-US" sz="2400" dirty="0">
                <a:latin typeface="Cambria" pitchFamily="18" charset="0"/>
              </a:rPr>
              <a:t> </a:t>
            </a:r>
            <a:r>
              <a:rPr lang="en-US" sz="2400" dirty="0" err="1">
                <a:latin typeface="Cambria" pitchFamily="18" charset="0"/>
              </a:rPr>
              <a:t>Kecamatan</a:t>
            </a:r>
            <a:r>
              <a:rPr lang="en-US" sz="2400" dirty="0">
                <a:latin typeface="Cambria" pitchFamily="18" charset="0"/>
              </a:rPr>
              <a:t> </a:t>
            </a:r>
            <a:r>
              <a:rPr lang="en-US" sz="2400" dirty="0" err="1">
                <a:latin typeface="Cambria" pitchFamily="18" charset="0"/>
              </a:rPr>
              <a:t>terdapat</a:t>
            </a:r>
            <a:r>
              <a:rPr lang="en-US" sz="2400" dirty="0">
                <a:latin typeface="Cambria" pitchFamily="18" charset="0"/>
              </a:rPr>
              <a:t> </a:t>
            </a:r>
            <a:r>
              <a:rPr lang="en-US" sz="2400" dirty="0" smtClean="0">
                <a:latin typeface="Cambria" pitchFamily="18" charset="0"/>
              </a:rPr>
              <a:t>di </a:t>
            </a:r>
            <a:r>
              <a:rPr lang="en-US" sz="2400" dirty="0" err="1" smtClean="0">
                <a:latin typeface="Cambria" pitchFamily="18" charset="0"/>
              </a:rPr>
              <a:t>Jawa</a:t>
            </a:r>
            <a:r>
              <a:rPr lang="en-US" sz="2400" dirty="0" smtClean="0">
                <a:latin typeface="Cambria" pitchFamily="18" charset="0"/>
              </a:rPr>
              <a:t> </a:t>
            </a:r>
            <a:r>
              <a:rPr lang="en-US" sz="2400" dirty="0">
                <a:latin typeface="Cambria" pitchFamily="18" charset="0"/>
              </a:rPr>
              <a:t>Barat. Wilayah </a:t>
            </a:r>
            <a:r>
              <a:rPr lang="en-US" sz="2400" dirty="0" err="1">
                <a:latin typeface="Cambria" pitchFamily="18" charset="0"/>
              </a:rPr>
              <a:t>Operasional</a:t>
            </a:r>
            <a:r>
              <a:rPr lang="en-US" sz="2400" dirty="0">
                <a:latin typeface="Cambria" pitchFamily="18" charset="0"/>
              </a:rPr>
              <a:t> </a:t>
            </a:r>
            <a:r>
              <a:rPr lang="en-US" sz="2400" dirty="0" err="1">
                <a:latin typeface="Cambria" pitchFamily="18" charset="0"/>
              </a:rPr>
              <a:t>lembaga</a:t>
            </a:r>
            <a:r>
              <a:rPr lang="en-US" sz="2400" dirty="0">
                <a:latin typeface="Cambria" pitchFamily="18" charset="0"/>
              </a:rPr>
              <a:t> </a:t>
            </a:r>
            <a:r>
              <a:rPr lang="en-US" sz="2400" dirty="0" err="1">
                <a:latin typeface="Cambria" pitchFamily="18" charset="0"/>
              </a:rPr>
              <a:t>ini</a:t>
            </a:r>
            <a:r>
              <a:rPr lang="en-US" sz="2400" dirty="0">
                <a:latin typeface="Cambria" pitchFamily="18" charset="0"/>
              </a:rPr>
              <a:t> </a:t>
            </a:r>
            <a:r>
              <a:rPr lang="en-US" sz="2400" dirty="0" err="1" smtClean="0">
                <a:latin typeface="Cambria" pitchFamily="18" charset="0"/>
              </a:rPr>
              <a:t>sama</a:t>
            </a:r>
            <a:r>
              <a:rPr lang="en-US" sz="2400" dirty="0" smtClean="0">
                <a:latin typeface="Cambria" pitchFamily="18" charset="0"/>
              </a:rPr>
              <a:t> </a:t>
            </a:r>
            <a:r>
              <a:rPr lang="en-US" sz="2400" dirty="0" err="1" smtClean="0">
                <a:latin typeface="Cambria" pitchFamily="18" charset="0"/>
              </a:rPr>
              <a:t>dengan</a:t>
            </a:r>
            <a:r>
              <a:rPr lang="en-US" sz="2400" dirty="0" smtClean="0">
                <a:latin typeface="Cambria" pitchFamily="18" charset="0"/>
              </a:rPr>
              <a:t> </a:t>
            </a:r>
            <a:r>
              <a:rPr lang="en-US" sz="2400" dirty="0">
                <a:latin typeface="Cambria" pitchFamily="18" charset="0"/>
              </a:rPr>
              <a:t>BKK, </a:t>
            </a:r>
            <a:r>
              <a:rPr lang="en-US" sz="2400" dirty="0" err="1">
                <a:latin typeface="Cambria" pitchFamily="18" charset="0"/>
              </a:rPr>
              <a:t>dengan</a:t>
            </a:r>
            <a:r>
              <a:rPr lang="en-US" sz="2400" dirty="0">
                <a:latin typeface="Cambria" pitchFamily="18" charset="0"/>
              </a:rPr>
              <a:t> </a:t>
            </a:r>
            <a:r>
              <a:rPr lang="en-US" sz="2400" dirty="0" err="1">
                <a:latin typeface="Cambria" pitchFamily="18" charset="0"/>
              </a:rPr>
              <a:t>pola</a:t>
            </a:r>
            <a:r>
              <a:rPr lang="en-US" sz="2400" dirty="0">
                <a:latin typeface="Cambria" pitchFamily="18" charset="0"/>
              </a:rPr>
              <a:t> </a:t>
            </a:r>
            <a:r>
              <a:rPr lang="en-US" sz="2400" dirty="0" err="1">
                <a:latin typeface="Cambria" pitchFamily="18" charset="0"/>
              </a:rPr>
              <a:t>kepemilikan</a:t>
            </a:r>
            <a:r>
              <a:rPr lang="en-US" sz="2400" dirty="0">
                <a:latin typeface="Cambria" pitchFamily="18" charset="0"/>
              </a:rPr>
              <a:t> yang </a:t>
            </a:r>
            <a:r>
              <a:rPr lang="en-US" sz="2400" dirty="0" err="1" smtClean="0">
                <a:latin typeface="Cambria" pitchFamily="18" charset="0"/>
              </a:rPr>
              <a:t>sedikit</a:t>
            </a:r>
            <a:r>
              <a:rPr lang="en-US" sz="2400" dirty="0" smtClean="0">
                <a:latin typeface="Cambria" pitchFamily="18" charset="0"/>
              </a:rPr>
              <a:t> </a:t>
            </a:r>
            <a:r>
              <a:rPr lang="en-US" sz="2400" dirty="0" err="1" smtClean="0">
                <a:latin typeface="Cambria" pitchFamily="18" charset="0"/>
              </a:rPr>
              <a:t>berbeda</a:t>
            </a:r>
            <a:r>
              <a:rPr lang="en-US" sz="2400" dirty="0" smtClean="0">
                <a:latin typeface="Cambria" pitchFamily="18" charset="0"/>
              </a:rPr>
              <a:t>.</a:t>
            </a:r>
            <a:br>
              <a:rPr lang="en-US" sz="2400" dirty="0" smtClean="0">
                <a:latin typeface="Cambria" pitchFamily="18" charset="0"/>
              </a:rPr>
            </a:br>
            <a:r>
              <a:rPr lang="en-US" sz="2400" dirty="0" smtClean="0">
                <a:latin typeface="Cambria" pitchFamily="18" charset="0"/>
              </a:rPr>
              <a:t/>
            </a:r>
            <a:br>
              <a:rPr lang="en-US" sz="2400" dirty="0" smtClean="0">
                <a:latin typeface="Cambria" pitchFamily="18" charset="0"/>
              </a:rPr>
            </a:br>
            <a:endParaRPr lang="en-US" sz="2400" dirty="0">
              <a:latin typeface="Cambria" pitchFamily="18" charset="0"/>
            </a:endParaRPr>
          </a:p>
        </p:txBody>
      </p:sp>
      <p:sp>
        <p:nvSpPr>
          <p:cNvPr id="5" name="Rectangle 4"/>
          <p:cNvSpPr/>
          <p:nvPr/>
        </p:nvSpPr>
        <p:spPr>
          <a:xfrm>
            <a:off x="1447800" y="3195249"/>
            <a:ext cx="4572000" cy="1569660"/>
          </a:xfrm>
          <a:prstGeom prst="rect">
            <a:avLst/>
          </a:prstGeom>
        </p:spPr>
        <p:txBody>
          <a:bodyPr>
            <a:spAutoFit/>
          </a:bodyPr>
          <a:lstStyle/>
          <a:p>
            <a:pPr marL="285750" indent="-285750">
              <a:buClr>
                <a:srgbClr val="FF0000"/>
              </a:buClr>
              <a:buFont typeface="Arial" pitchFamily="34" charset="0"/>
              <a:buChar char="•"/>
            </a:pPr>
            <a:r>
              <a:rPr lang="en-US" sz="2400" dirty="0" err="1" smtClean="0">
                <a:latin typeface="Cambria" pitchFamily="18" charset="0"/>
              </a:rPr>
              <a:t>Kepemilikan</a:t>
            </a:r>
            <a:r>
              <a:rPr lang="en-US" sz="2400" dirty="0" smtClean="0">
                <a:latin typeface="Cambria" pitchFamily="18" charset="0"/>
              </a:rPr>
              <a:t> LPK </a:t>
            </a:r>
            <a:r>
              <a:rPr lang="en-US" sz="2400" dirty="0" err="1" smtClean="0">
                <a:latin typeface="Cambria" pitchFamily="18" charset="0"/>
              </a:rPr>
              <a:t>adalah</a:t>
            </a:r>
            <a:r>
              <a:rPr lang="en-US" sz="2400" dirty="0" smtClean="0">
                <a:latin typeface="Cambria" pitchFamily="18" charset="0"/>
              </a:rPr>
              <a:t>  55% </a:t>
            </a:r>
            <a:r>
              <a:rPr lang="en-US" sz="2400" dirty="0" err="1" smtClean="0">
                <a:latin typeface="Cambria" pitchFamily="18" charset="0"/>
              </a:rPr>
              <a:t>Pemerintah</a:t>
            </a:r>
            <a:r>
              <a:rPr lang="en-US" sz="2400" dirty="0" smtClean="0">
                <a:latin typeface="Cambria" pitchFamily="18" charset="0"/>
              </a:rPr>
              <a:t/>
            </a:r>
            <a:br>
              <a:rPr lang="en-US" sz="2400" dirty="0" smtClean="0">
                <a:latin typeface="Cambria" pitchFamily="18" charset="0"/>
              </a:rPr>
            </a:br>
            <a:r>
              <a:rPr lang="en-US" sz="2400" dirty="0" err="1" smtClean="0">
                <a:latin typeface="Cambria" pitchFamily="18" charset="0"/>
              </a:rPr>
              <a:t>Provinsi</a:t>
            </a:r>
            <a:r>
              <a:rPr lang="en-US" sz="2400" dirty="0" smtClean="0">
                <a:latin typeface="Cambria" pitchFamily="18" charset="0"/>
              </a:rPr>
              <a:t> </a:t>
            </a:r>
            <a:r>
              <a:rPr lang="en-US" sz="2400" dirty="0" err="1" smtClean="0">
                <a:latin typeface="Cambria" pitchFamily="18" charset="0"/>
              </a:rPr>
              <a:t>dan</a:t>
            </a:r>
            <a:r>
              <a:rPr lang="en-US" sz="2400" dirty="0" smtClean="0">
                <a:latin typeface="Cambria" pitchFamily="18" charset="0"/>
              </a:rPr>
              <a:t> 45% </a:t>
            </a:r>
            <a:r>
              <a:rPr lang="en-US" sz="2400" dirty="0" err="1" smtClean="0">
                <a:latin typeface="Cambria" pitchFamily="18" charset="0"/>
              </a:rPr>
              <a:t>Pemerintah</a:t>
            </a:r>
            <a:r>
              <a:rPr lang="en-US" sz="2400" dirty="0" smtClean="0">
                <a:latin typeface="Cambria" pitchFamily="18" charset="0"/>
              </a:rPr>
              <a:t> </a:t>
            </a:r>
            <a:r>
              <a:rPr lang="en-US" sz="2400" dirty="0" err="1" smtClean="0">
                <a:latin typeface="Cambria" pitchFamily="18" charset="0"/>
              </a:rPr>
              <a:t>Kabupaten</a:t>
            </a:r>
            <a:r>
              <a:rPr lang="en-US" sz="2400" dirty="0" smtClean="0">
                <a:latin typeface="Cambria" pitchFamily="18" charset="0"/>
              </a:rPr>
              <a:t>. </a:t>
            </a:r>
            <a:endParaRPr lang="en-US" sz="2400" dirty="0"/>
          </a:p>
        </p:txBody>
      </p:sp>
    </p:spTree>
    <p:extLst>
      <p:ext uri="{BB962C8B-B14F-4D97-AF65-F5344CB8AC3E}">
        <p14:creationId xmlns:p14="http://schemas.microsoft.com/office/powerpoint/2010/main" val="371553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err="1"/>
              <a:t>Hasil</a:t>
            </a:r>
            <a:r>
              <a:rPr lang="en-US" dirty="0"/>
              <a:t> </a:t>
            </a:r>
            <a:r>
              <a:rPr lang="en-US" dirty="0" err="1"/>
              <a:t>penelitian</a:t>
            </a:r>
            <a:r>
              <a:rPr lang="en-US" dirty="0"/>
              <a:t> Bank Indonesia </a:t>
            </a:r>
          </a:p>
        </p:txBody>
      </p:sp>
      <p:sp>
        <p:nvSpPr>
          <p:cNvPr id="3" name="Content Placeholder 2"/>
          <p:cNvSpPr>
            <a:spLocks noGrp="1"/>
          </p:cNvSpPr>
          <p:nvPr>
            <p:ph idx="1"/>
          </p:nvPr>
        </p:nvSpPr>
        <p:spPr>
          <a:xfrm>
            <a:off x="609600" y="1981200"/>
            <a:ext cx="3962400" cy="3848547"/>
          </a:xfrm>
        </p:spPr>
        <p:txBody>
          <a:bodyPr>
            <a:normAutofit/>
          </a:bodyPr>
          <a:lstStyle/>
          <a:p>
            <a:r>
              <a:rPr lang="en-US" dirty="0" err="1" smtClean="0">
                <a:latin typeface="Cambria" pitchFamily="18" charset="0"/>
              </a:rPr>
              <a:t>Baru</a:t>
            </a:r>
            <a:r>
              <a:rPr lang="en-US" dirty="0" smtClean="0">
                <a:latin typeface="Cambria" pitchFamily="18" charset="0"/>
              </a:rPr>
              <a:t> </a:t>
            </a:r>
            <a:r>
              <a:rPr lang="en-US" dirty="0">
                <a:latin typeface="Cambria" pitchFamily="18" charset="0"/>
              </a:rPr>
              <a:t>10 </a:t>
            </a:r>
            <a:r>
              <a:rPr lang="en-US" dirty="0" err="1">
                <a:latin typeface="Cambria" pitchFamily="18" charset="0"/>
              </a:rPr>
              <a:t>lembaga</a:t>
            </a:r>
            <a:r>
              <a:rPr lang="en-US" dirty="0">
                <a:latin typeface="Cambria" pitchFamily="18" charset="0"/>
              </a:rPr>
              <a:t> </a:t>
            </a:r>
            <a:r>
              <a:rPr lang="en-US" dirty="0" err="1">
                <a:latin typeface="Cambria" pitchFamily="18" charset="0"/>
              </a:rPr>
              <a:t>keuangan</a:t>
            </a:r>
            <a:r>
              <a:rPr lang="en-US" dirty="0">
                <a:latin typeface="Cambria" pitchFamily="18" charset="0"/>
              </a:rPr>
              <a:t> bank-bank </a:t>
            </a:r>
            <a:r>
              <a:rPr lang="en-US" dirty="0" err="1">
                <a:latin typeface="Cambria" pitchFamily="18" charset="0"/>
              </a:rPr>
              <a:t>umum</a:t>
            </a:r>
            <a:r>
              <a:rPr lang="en-US" dirty="0">
                <a:latin typeface="Cambria" pitchFamily="18" charset="0"/>
              </a:rPr>
              <a:t> </a:t>
            </a:r>
            <a:r>
              <a:rPr lang="en-US" dirty="0" err="1">
                <a:latin typeface="Cambria" pitchFamily="18" charset="0"/>
              </a:rPr>
              <a:t>dan</a:t>
            </a:r>
            <a:r>
              <a:rPr lang="en-US" dirty="0">
                <a:latin typeface="Cambria" pitchFamily="18" charset="0"/>
              </a:rPr>
              <a:t> Bank </a:t>
            </a:r>
            <a:r>
              <a:rPr lang="en-US" dirty="0" err="1">
                <a:latin typeface="Cambria" pitchFamily="18" charset="0"/>
              </a:rPr>
              <a:t>Perkreditan</a:t>
            </a:r>
            <a:r>
              <a:rPr lang="en-US" dirty="0">
                <a:latin typeface="Cambria" pitchFamily="18" charset="0"/>
              </a:rPr>
              <a:t> Rakyat </a:t>
            </a:r>
            <a:r>
              <a:rPr lang="en-US" dirty="0" err="1">
                <a:latin typeface="Cambria" pitchFamily="18" charset="0"/>
              </a:rPr>
              <a:t>serta</a:t>
            </a:r>
            <a:r>
              <a:rPr lang="en-US" dirty="0">
                <a:latin typeface="Cambria" pitchFamily="18" charset="0"/>
              </a:rPr>
              <a:t> 6 </a:t>
            </a:r>
            <a:r>
              <a:rPr lang="en-US" dirty="0" err="1">
                <a:latin typeface="Cambria" pitchFamily="18" charset="0"/>
              </a:rPr>
              <a:t>lembaga</a:t>
            </a:r>
            <a:r>
              <a:rPr lang="en-US" dirty="0">
                <a:latin typeface="Cambria" pitchFamily="18" charset="0"/>
              </a:rPr>
              <a:t> </a:t>
            </a:r>
            <a:r>
              <a:rPr lang="en-US" dirty="0" err="1">
                <a:latin typeface="Cambria" pitchFamily="18" charset="0"/>
              </a:rPr>
              <a:t>keuangan</a:t>
            </a:r>
            <a:r>
              <a:rPr lang="en-US" dirty="0">
                <a:latin typeface="Cambria" pitchFamily="18" charset="0"/>
              </a:rPr>
              <a:t> non bank yang </a:t>
            </a:r>
            <a:r>
              <a:rPr lang="en-US" dirty="0" err="1">
                <a:latin typeface="Cambria" pitchFamily="18" charset="0"/>
              </a:rPr>
              <a:t>melakukan</a:t>
            </a:r>
            <a:r>
              <a:rPr lang="en-US" dirty="0">
                <a:latin typeface="Cambria" pitchFamily="18" charset="0"/>
              </a:rPr>
              <a:t> </a:t>
            </a:r>
            <a:r>
              <a:rPr lang="en-US" dirty="0" err="1">
                <a:latin typeface="Cambria" pitchFamily="18" charset="0"/>
              </a:rPr>
              <a:t>pembiayaan</a:t>
            </a:r>
            <a:r>
              <a:rPr lang="en-US" dirty="0">
                <a:latin typeface="Cambria" pitchFamily="18" charset="0"/>
              </a:rPr>
              <a:t> </a:t>
            </a:r>
            <a:r>
              <a:rPr lang="en-US" dirty="0" err="1">
                <a:latin typeface="Cambria" pitchFamily="18" charset="0"/>
              </a:rPr>
              <a:t>terhadap</a:t>
            </a:r>
            <a:r>
              <a:rPr lang="en-US" dirty="0">
                <a:latin typeface="Cambria" pitchFamily="18" charset="0"/>
              </a:rPr>
              <a:t> UMKM</a:t>
            </a:r>
          </a:p>
        </p:txBody>
      </p:sp>
      <p:sp>
        <p:nvSpPr>
          <p:cNvPr id="4" name="Content Placeholder 2"/>
          <p:cNvSpPr txBox="1">
            <a:spLocks/>
          </p:cNvSpPr>
          <p:nvPr/>
        </p:nvSpPr>
        <p:spPr>
          <a:xfrm>
            <a:off x="4267200" y="1905000"/>
            <a:ext cx="3962400" cy="384854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err="1">
                <a:latin typeface="Cambria" pitchFamily="18" charset="0"/>
              </a:rPr>
              <a:t>Padahal</a:t>
            </a:r>
            <a:r>
              <a:rPr lang="en-US" dirty="0">
                <a:latin typeface="Cambria" pitchFamily="18" charset="0"/>
              </a:rPr>
              <a:t>, UMKM </a:t>
            </a:r>
            <a:r>
              <a:rPr lang="en-US" dirty="0" err="1">
                <a:latin typeface="Cambria" pitchFamily="18" charset="0"/>
              </a:rPr>
              <a:t>merupakan</a:t>
            </a:r>
            <a:r>
              <a:rPr lang="en-US" dirty="0">
                <a:latin typeface="Cambria" pitchFamily="18" charset="0"/>
              </a:rPr>
              <a:t> </a:t>
            </a:r>
            <a:r>
              <a:rPr lang="en-US" dirty="0" err="1">
                <a:latin typeface="Cambria" pitchFamily="18" charset="0"/>
              </a:rPr>
              <a:t>potensi</a:t>
            </a:r>
            <a:r>
              <a:rPr lang="en-US" dirty="0">
                <a:latin typeface="Cambria" pitchFamily="18" charset="0"/>
              </a:rPr>
              <a:t> </a:t>
            </a:r>
            <a:r>
              <a:rPr lang="en-US" dirty="0" err="1">
                <a:latin typeface="Cambria" pitchFamily="18" charset="0"/>
              </a:rPr>
              <a:t>kredit</a:t>
            </a:r>
            <a:r>
              <a:rPr lang="en-US" dirty="0">
                <a:latin typeface="Cambria" pitchFamily="18" charset="0"/>
              </a:rPr>
              <a:t> </a:t>
            </a:r>
            <a:r>
              <a:rPr lang="en-US" dirty="0" err="1">
                <a:latin typeface="Cambria" pitchFamily="18" charset="0"/>
              </a:rPr>
              <a:t>dimana</a:t>
            </a:r>
            <a:r>
              <a:rPr lang="en-US" dirty="0">
                <a:latin typeface="Cambria" pitchFamily="18" charset="0"/>
              </a:rPr>
              <a:t> </a:t>
            </a:r>
            <a:r>
              <a:rPr lang="en-US" dirty="0" err="1">
                <a:latin typeface="Cambria" pitchFamily="18" charset="0"/>
              </a:rPr>
              <a:t>usaha</a:t>
            </a:r>
            <a:r>
              <a:rPr lang="en-US" dirty="0">
                <a:latin typeface="Cambria" pitchFamily="18" charset="0"/>
              </a:rPr>
              <a:t> </a:t>
            </a:r>
            <a:r>
              <a:rPr lang="en-US" dirty="0" err="1">
                <a:latin typeface="Cambria" pitchFamily="18" charset="0"/>
              </a:rPr>
              <a:t>mikro</a:t>
            </a:r>
            <a:r>
              <a:rPr lang="en-US" dirty="0">
                <a:latin typeface="Cambria" pitchFamily="18" charset="0"/>
              </a:rPr>
              <a:t> </a:t>
            </a:r>
            <a:r>
              <a:rPr lang="en-US" dirty="0" err="1">
                <a:latin typeface="Cambria" pitchFamily="18" charset="0"/>
              </a:rPr>
              <a:t>mencapai</a:t>
            </a:r>
            <a:r>
              <a:rPr lang="en-US" dirty="0">
                <a:latin typeface="Cambria" pitchFamily="18" charset="0"/>
              </a:rPr>
              <a:t> </a:t>
            </a:r>
            <a:r>
              <a:rPr lang="en-US" dirty="0" err="1">
                <a:latin typeface="Cambria" pitchFamily="18" charset="0"/>
              </a:rPr>
              <a:t>sekitar</a:t>
            </a:r>
            <a:r>
              <a:rPr lang="en-US" dirty="0">
                <a:latin typeface="Cambria" pitchFamily="18" charset="0"/>
              </a:rPr>
              <a:t> 52 </a:t>
            </a:r>
            <a:r>
              <a:rPr lang="en-US" dirty="0" err="1">
                <a:latin typeface="Cambria" pitchFamily="18" charset="0"/>
              </a:rPr>
              <a:t>juta</a:t>
            </a:r>
            <a:r>
              <a:rPr lang="en-US" dirty="0">
                <a:latin typeface="Cambria" pitchFamily="18" charset="0"/>
              </a:rPr>
              <a:t> unit, </a:t>
            </a:r>
            <a:r>
              <a:rPr lang="en-US" dirty="0" err="1">
                <a:latin typeface="Cambria" pitchFamily="18" charset="0"/>
              </a:rPr>
              <a:t>usaha</a:t>
            </a:r>
            <a:r>
              <a:rPr lang="en-US" dirty="0">
                <a:latin typeface="Cambria" pitchFamily="18" charset="0"/>
              </a:rPr>
              <a:t> </a:t>
            </a:r>
            <a:r>
              <a:rPr lang="en-US" dirty="0" err="1">
                <a:latin typeface="Cambria" pitchFamily="18" charset="0"/>
              </a:rPr>
              <a:t>kecil</a:t>
            </a:r>
            <a:r>
              <a:rPr lang="en-US" dirty="0">
                <a:latin typeface="Cambria" pitchFamily="18" charset="0"/>
              </a:rPr>
              <a:t> </a:t>
            </a:r>
            <a:r>
              <a:rPr lang="en-US" dirty="0" err="1">
                <a:latin typeface="Cambria" pitchFamily="18" charset="0"/>
              </a:rPr>
              <a:t>sekitar</a:t>
            </a:r>
            <a:r>
              <a:rPr lang="en-US" dirty="0">
                <a:latin typeface="Cambria" pitchFamily="18" charset="0"/>
              </a:rPr>
              <a:t> 500 </a:t>
            </a:r>
            <a:r>
              <a:rPr lang="en-US" dirty="0" err="1">
                <a:latin typeface="Cambria" pitchFamily="18" charset="0"/>
              </a:rPr>
              <a:t>ribu</a:t>
            </a:r>
            <a:r>
              <a:rPr lang="en-US" dirty="0">
                <a:latin typeface="Cambria" pitchFamily="18" charset="0"/>
              </a:rPr>
              <a:t> unit, </a:t>
            </a:r>
            <a:r>
              <a:rPr lang="en-US" dirty="0" err="1">
                <a:latin typeface="Cambria" pitchFamily="18" charset="0"/>
              </a:rPr>
              <a:t>dan</a:t>
            </a:r>
            <a:r>
              <a:rPr lang="en-US" dirty="0">
                <a:latin typeface="Cambria" pitchFamily="18" charset="0"/>
              </a:rPr>
              <a:t> </a:t>
            </a:r>
            <a:r>
              <a:rPr lang="en-US" dirty="0" err="1">
                <a:latin typeface="Cambria" pitchFamily="18" charset="0"/>
              </a:rPr>
              <a:t>usaha</a:t>
            </a:r>
            <a:r>
              <a:rPr lang="en-US" dirty="0">
                <a:latin typeface="Cambria" pitchFamily="18" charset="0"/>
              </a:rPr>
              <a:t> </a:t>
            </a:r>
            <a:r>
              <a:rPr lang="en-US" dirty="0" err="1">
                <a:latin typeface="Cambria" pitchFamily="18" charset="0"/>
              </a:rPr>
              <a:t>menengah</a:t>
            </a:r>
            <a:r>
              <a:rPr lang="en-US" dirty="0">
                <a:latin typeface="Cambria" pitchFamily="18" charset="0"/>
              </a:rPr>
              <a:t> </a:t>
            </a:r>
            <a:r>
              <a:rPr lang="en-US" dirty="0" err="1">
                <a:latin typeface="Cambria" pitchFamily="18" charset="0"/>
              </a:rPr>
              <a:t>sekitar</a:t>
            </a:r>
            <a:r>
              <a:rPr lang="en-US" dirty="0">
                <a:latin typeface="Cambria" pitchFamily="18" charset="0"/>
              </a:rPr>
              <a:t> 40 </a:t>
            </a:r>
            <a:r>
              <a:rPr lang="en-US" dirty="0" err="1">
                <a:latin typeface="Cambria" pitchFamily="18" charset="0"/>
              </a:rPr>
              <a:t>ribu</a:t>
            </a:r>
            <a:r>
              <a:rPr lang="en-US" dirty="0">
                <a:latin typeface="Cambria" pitchFamily="18" charset="0"/>
              </a:rPr>
              <a:t> unit.</a:t>
            </a:r>
          </a:p>
        </p:txBody>
      </p:sp>
    </p:spTree>
    <p:extLst>
      <p:ext uri="{BB962C8B-B14F-4D97-AF65-F5344CB8AC3E}">
        <p14:creationId xmlns:p14="http://schemas.microsoft.com/office/powerpoint/2010/main" val="1360300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228600"/>
            <a:ext cx="6400800" cy="2308324"/>
          </a:xfrm>
          <a:prstGeom prst="rect">
            <a:avLst/>
          </a:prstGeom>
        </p:spPr>
        <p:txBody>
          <a:bodyPr wrap="square">
            <a:spAutoFit/>
          </a:bodyPr>
          <a:lstStyle/>
          <a:p>
            <a:r>
              <a:rPr lang="en-US" sz="2400" i="1" dirty="0" err="1" smtClean="0"/>
              <a:t>Pada</a:t>
            </a:r>
            <a:r>
              <a:rPr lang="en-US" sz="2400" i="1" dirty="0" smtClean="0"/>
              <a:t> </a:t>
            </a:r>
            <a:r>
              <a:rPr lang="en-US" sz="2400" i="1" dirty="0" err="1" smtClean="0"/>
              <a:t>tahun</a:t>
            </a:r>
            <a:r>
              <a:rPr lang="en-US" sz="2400" i="1" dirty="0" smtClean="0"/>
              <a:t> 1992 </a:t>
            </a:r>
            <a:r>
              <a:rPr lang="en-US" sz="2400" i="1" dirty="0" err="1" smtClean="0"/>
              <a:t>regulasi</a:t>
            </a:r>
            <a:r>
              <a:rPr lang="en-US" sz="2400" i="1" dirty="0" smtClean="0"/>
              <a:t> </a:t>
            </a:r>
            <a:r>
              <a:rPr lang="en-US" sz="2400" i="1" dirty="0" err="1" smtClean="0"/>
              <a:t>Perbankan</a:t>
            </a:r>
            <a:endParaRPr lang="en-US" sz="2400" i="1" dirty="0" smtClean="0"/>
          </a:p>
          <a:p>
            <a:r>
              <a:rPr lang="en-US" sz="2400" i="1" dirty="0" err="1" smtClean="0"/>
              <a:t>mengharuskan</a:t>
            </a:r>
            <a:r>
              <a:rPr lang="en-US" sz="2400" i="1" dirty="0" smtClean="0"/>
              <a:t> LDKP </a:t>
            </a:r>
            <a:r>
              <a:rPr lang="en-US" sz="2400" i="1" dirty="0" err="1" smtClean="0"/>
              <a:t>berubah</a:t>
            </a:r>
            <a:r>
              <a:rPr lang="en-US" sz="2400" i="1" dirty="0" smtClean="0"/>
              <a:t> </a:t>
            </a:r>
            <a:r>
              <a:rPr lang="en-US" sz="2400" i="1" dirty="0" err="1" smtClean="0"/>
              <a:t>menjadi</a:t>
            </a:r>
            <a:r>
              <a:rPr lang="en-US" sz="2400" i="1" dirty="0" smtClean="0"/>
              <a:t> BPR </a:t>
            </a:r>
            <a:r>
              <a:rPr lang="en-US" sz="2400" i="1" dirty="0" err="1" smtClean="0"/>
              <a:t>dengan</a:t>
            </a:r>
            <a:r>
              <a:rPr lang="en-US" sz="2400" i="1" dirty="0" smtClean="0"/>
              <a:t> </a:t>
            </a:r>
            <a:r>
              <a:rPr lang="en-US" sz="2400" i="1" dirty="0" err="1" smtClean="0"/>
              <a:t>tenggang</a:t>
            </a:r>
            <a:r>
              <a:rPr lang="en-US" sz="2400" i="1" dirty="0" smtClean="0"/>
              <a:t> </a:t>
            </a:r>
            <a:r>
              <a:rPr lang="en-US" sz="2400" i="1" dirty="0" err="1" smtClean="0"/>
              <a:t>waktu</a:t>
            </a:r>
            <a:r>
              <a:rPr lang="en-US" sz="2400" i="1" dirty="0" smtClean="0"/>
              <a:t> </a:t>
            </a:r>
            <a:r>
              <a:rPr lang="en-US" sz="2400" i="1" dirty="0" err="1" smtClean="0"/>
              <a:t>hingga</a:t>
            </a:r>
            <a:r>
              <a:rPr lang="en-US" sz="2400" i="1" dirty="0" smtClean="0"/>
              <a:t> </a:t>
            </a:r>
            <a:r>
              <a:rPr lang="en-US" sz="2400" i="1" dirty="0" err="1" smtClean="0"/>
              <a:t>tahun</a:t>
            </a:r>
            <a:r>
              <a:rPr lang="en-US" sz="2400" i="1" dirty="0" smtClean="0"/>
              <a:t> 1997.  LPK yang </a:t>
            </a:r>
            <a:r>
              <a:rPr lang="en-US" sz="2400" i="1" dirty="0" err="1" smtClean="0"/>
              <a:t>berubah</a:t>
            </a:r>
            <a:r>
              <a:rPr lang="en-US" sz="2400" i="1" dirty="0" smtClean="0"/>
              <a:t> </a:t>
            </a:r>
            <a:r>
              <a:rPr lang="en-US" sz="2400" i="1" dirty="0" err="1" smtClean="0"/>
              <a:t>menjadi</a:t>
            </a:r>
            <a:r>
              <a:rPr lang="en-US" sz="2400" i="1" dirty="0" smtClean="0"/>
              <a:t> BPR </a:t>
            </a:r>
            <a:r>
              <a:rPr lang="en-US" sz="2400" i="1" dirty="0" err="1" smtClean="0"/>
              <a:t>dengan</a:t>
            </a:r>
            <a:r>
              <a:rPr lang="en-US" sz="2400" i="1" dirty="0" smtClean="0"/>
              <a:t> </a:t>
            </a:r>
            <a:r>
              <a:rPr lang="en-US" sz="2400" i="1" dirty="0" err="1" smtClean="0"/>
              <a:t>dukungan</a:t>
            </a:r>
            <a:r>
              <a:rPr lang="en-US" sz="2400" i="1" dirty="0" smtClean="0"/>
              <a:t> </a:t>
            </a:r>
            <a:r>
              <a:rPr lang="en-US" sz="2400" i="1" dirty="0" err="1" smtClean="0"/>
              <a:t>dana</a:t>
            </a:r>
            <a:r>
              <a:rPr lang="en-US" sz="2400" i="1" dirty="0" smtClean="0"/>
              <a:t> </a:t>
            </a:r>
            <a:r>
              <a:rPr lang="en-US" sz="2400" i="1" dirty="0" err="1" smtClean="0"/>
              <a:t>dari</a:t>
            </a:r>
            <a:r>
              <a:rPr lang="en-US" sz="2400" i="1" dirty="0" smtClean="0"/>
              <a:t> </a:t>
            </a:r>
            <a:r>
              <a:rPr lang="en-US" sz="2400" i="1" dirty="0" err="1" smtClean="0"/>
              <a:t>pemerintah</a:t>
            </a:r>
            <a:r>
              <a:rPr lang="en-US" sz="2400" i="1" dirty="0" smtClean="0"/>
              <a:t> </a:t>
            </a:r>
            <a:r>
              <a:rPr lang="en-US" sz="2400" i="1" dirty="0" err="1" smtClean="0"/>
              <a:t>Provinsi</a:t>
            </a:r>
            <a:r>
              <a:rPr lang="en-US" sz="2400" i="1" dirty="0" smtClean="0"/>
              <a:t>, </a:t>
            </a:r>
            <a:r>
              <a:rPr lang="en-US" sz="2400" i="1" dirty="0" err="1" smtClean="0"/>
              <a:t>Kabupaten</a:t>
            </a:r>
            <a:r>
              <a:rPr lang="en-US" sz="2400" i="1" dirty="0" smtClean="0"/>
              <a:t> </a:t>
            </a:r>
            <a:r>
              <a:rPr lang="en-US" sz="2400" i="1" dirty="0" err="1" smtClean="0"/>
              <a:t>serta</a:t>
            </a:r>
            <a:r>
              <a:rPr lang="en-US" sz="2400" i="1" dirty="0" smtClean="0"/>
              <a:t> Bank Pembangunan Daerah. </a:t>
            </a:r>
            <a:endParaRPr lang="en-US" sz="2400" i="1" dirty="0"/>
          </a:p>
        </p:txBody>
      </p:sp>
      <p:sp>
        <p:nvSpPr>
          <p:cNvPr id="4" name="Rectangle 3"/>
          <p:cNvSpPr/>
          <p:nvPr/>
        </p:nvSpPr>
        <p:spPr>
          <a:xfrm>
            <a:off x="914400" y="2819400"/>
            <a:ext cx="7010399" cy="3046988"/>
          </a:xfrm>
          <a:prstGeom prst="rect">
            <a:avLst/>
          </a:prstGeom>
        </p:spPr>
        <p:txBody>
          <a:bodyPr wrap="square">
            <a:spAutoFit/>
          </a:bodyPr>
          <a:lstStyle/>
          <a:p>
            <a:pPr marL="342900" indent="-342900">
              <a:buClr>
                <a:srgbClr val="FF0000"/>
              </a:buClr>
              <a:buFont typeface="Wingdings" pitchFamily="2" charset="2"/>
              <a:buChar char="§"/>
            </a:pPr>
            <a:r>
              <a:rPr lang="en-US" sz="2400" dirty="0" err="1" smtClean="0"/>
              <a:t>Pengelolaan</a:t>
            </a:r>
            <a:r>
              <a:rPr lang="en-US" sz="2400" dirty="0" smtClean="0"/>
              <a:t> LPK </a:t>
            </a:r>
            <a:r>
              <a:rPr lang="en-US" sz="2400" dirty="0" err="1" smtClean="0"/>
              <a:t>sepenuhnya</a:t>
            </a:r>
            <a:r>
              <a:rPr lang="en-US" sz="2400" dirty="0" smtClean="0"/>
              <a:t> </a:t>
            </a:r>
            <a:r>
              <a:rPr lang="en-US" sz="2400" dirty="0" err="1" smtClean="0"/>
              <a:t>dilakukan</a:t>
            </a:r>
            <a:r>
              <a:rPr lang="en-US" sz="2400" dirty="0" smtClean="0"/>
              <a:t> </a:t>
            </a:r>
            <a:r>
              <a:rPr lang="en-US" sz="2400" dirty="0" err="1" smtClean="0"/>
              <a:t>oleh</a:t>
            </a:r>
            <a:r>
              <a:rPr lang="en-US" sz="2400" dirty="0" smtClean="0"/>
              <a:t> </a:t>
            </a:r>
            <a:r>
              <a:rPr lang="en-US" sz="2400" dirty="0" err="1" smtClean="0"/>
              <a:t>pemerintah</a:t>
            </a:r>
            <a:r>
              <a:rPr lang="en-US" sz="2400" dirty="0" smtClean="0"/>
              <a:t> </a:t>
            </a:r>
            <a:r>
              <a:rPr lang="en-US" sz="2400" dirty="0" err="1" smtClean="0"/>
              <a:t>provinsi</a:t>
            </a:r>
            <a:r>
              <a:rPr lang="en-US" sz="2400" dirty="0" smtClean="0"/>
              <a:t> </a:t>
            </a:r>
            <a:r>
              <a:rPr lang="en-US" sz="2400" dirty="0" err="1" smtClean="0"/>
              <a:t>dan</a:t>
            </a:r>
            <a:r>
              <a:rPr lang="en-US" sz="2400" dirty="0" smtClean="0"/>
              <a:t> </a:t>
            </a:r>
            <a:r>
              <a:rPr lang="en-US" sz="2400" dirty="0" err="1" smtClean="0"/>
              <a:t>kabupaten</a:t>
            </a:r>
            <a:r>
              <a:rPr lang="en-US" sz="2400" dirty="0" smtClean="0"/>
              <a:t> </a:t>
            </a:r>
            <a:r>
              <a:rPr lang="en-US" sz="2400" dirty="0" err="1" smtClean="0"/>
              <a:t>dengan</a:t>
            </a:r>
            <a:r>
              <a:rPr lang="en-US" sz="2400" dirty="0" smtClean="0"/>
              <a:t> </a:t>
            </a:r>
            <a:r>
              <a:rPr lang="en-US" sz="2400" dirty="0" err="1" smtClean="0"/>
              <a:t>dibantu</a:t>
            </a:r>
            <a:endParaRPr lang="en-US" sz="2400" dirty="0" smtClean="0"/>
          </a:p>
          <a:p>
            <a:pPr>
              <a:buClr>
                <a:srgbClr val="FF0000"/>
              </a:buClr>
            </a:pPr>
            <a:r>
              <a:rPr lang="en-US" sz="2400" dirty="0" smtClean="0"/>
              <a:t>     </a:t>
            </a:r>
            <a:r>
              <a:rPr lang="en-US" sz="2400" dirty="0" err="1" smtClean="0"/>
              <a:t>oleh</a:t>
            </a:r>
            <a:r>
              <a:rPr lang="en-US" sz="2400" dirty="0" smtClean="0"/>
              <a:t> BPD. </a:t>
            </a:r>
          </a:p>
          <a:p>
            <a:pPr marL="342900" indent="-342900">
              <a:buClr>
                <a:srgbClr val="FF0000"/>
              </a:buClr>
              <a:buFont typeface="Wingdings" pitchFamily="2" charset="2"/>
              <a:buChar char="§"/>
            </a:pPr>
            <a:r>
              <a:rPr lang="en-US" sz="2400" dirty="0" err="1"/>
              <a:t>l</a:t>
            </a:r>
            <a:r>
              <a:rPr lang="en-US" sz="2400" dirty="0" err="1" smtClean="0"/>
              <a:t>aporan</a:t>
            </a:r>
            <a:r>
              <a:rPr lang="en-US" sz="2400" dirty="0" smtClean="0"/>
              <a:t> </a:t>
            </a:r>
            <a:r>
              <a:rPr lang="en-US" sz="2400" dirty="0" err="1" smtClean="0"/>
              <a:t>keuangan</a:t>
            </a:r>
            <a:r>
              <a:rPr lang="en-US" sz="2400" dirty="0" smtClean="0"/>
              <a:t> LPK </a:t>
            </a:r>
            <a:r>
              <a:rPr lang="en-US" sz="2400" dirty="0" err="1" smtClean="0"/>
              <a:t>dilaporkan</a:t>
            </a:r>
            <a:r>
              <a:rPr lang="en-US" sz="2400" dirty="0" smtClean="0"/>
              <a:t> </a:t>
            </a:r>
            <a:r>
              <a:rPr lang="en-US" sz="2400" dirty="0" err="1" smtClean="0"/>
              <a:t>ke</a:t>
            </a:r>
            <a:r>
              <a:rPr lang="en-US" sz="2400" dirty="0" smtClean="0"/>
              <a:t> BPD, </a:t>
            </a:r>
            <a:r>
              <a:rPr lang="en-US" sz="2400" dirty="0" err="1" smtClean="0"/>
              <a:t>pengawasan</a:t>
            </a:r>
            <a:r>
              <a:rPr lang="en-US" sz="2400" dirty="0" smtClean="0"/>
              <a:t> </a:t>
            </a:r>
            <a:r>
              <a:rPr lang="en-US" sz="2400" dirty="0" err="1" smtClean="0"/>
              <a:t>dan</a:t>
            </a:r>
            <a:r>
              <a:rPr lang="en-US" sz="2400" dirty="0" smtClean="0"/>
              <a:t> </a:t>
            </a:r>
            <a:r>
              <a:rPr lang="en-US" sz="2400" dirty="0" err="1" smtClean="0"/>
              <a:t>supervisi</a:t>
            </a:r>
            <a:r>
              <a:rPr lang="en-US" sz="2400" dirty="0" smtClean="0"/>
              <a:t> </a:t>
            </a:r>
            <a:r>
              <a:rPr lang="en-US" sz="2400" dirty="0" err="1" smtClean="0"/>
              <a:t>tidak</a:t>
            </a:r>
            <a:r>
              <a:rPr lang="en-US" sz="2400" dirty="0" smtClean="0"/>
              <a:t> </a:t>
            </a:r>
            <a:r>
              <a:rPr lang="en-US" sz="2400" dirty="0" err="1" smtClean="0"/>
              <a:t>dilakukan</a:t>
            </a:r>
            <a:r>
              <a:rPr lang="en-US" sz="2400" dirty="0" smtClean="0"/>
              <a:t> </a:t>
            </a:r>
            <a:r>
              <a:rPr lang="en-US" sz="2400" dirty="0" err="1" smtClean="0"/>
              <a:t>oleh</a:t>
            </a:r>
            <a:r>
              <a:rPr lang="en-US" sz="2400" dirty="0" smtClean="0"/>
              <a:t> BPD, </a:t>
            </a:r>
            <a:r>
              <a:rPr lang="en-US" sz="2400" dirty="0" err="1" smtClean="0"/>
              <a:t>namun</a:t>
            </a:r>
            <a:r>
              <a:rPr lang="en-US" sz="2400" dirty="0" smtClean="0"/>
              <a:t> </a:t>
            </a:r>
            <a:r>
              <a:rPr lang="en-US" sz="2400" dirty="0" err="1" smtClean="0"/>
              <a:t>melalui</a:t>
            </a:r>
            <a:r>
              <a:rPr lang="en-US" sz="2400" dirty="0" smtClean="0"/>
              <a:t> </a:t>
            </a:r>
            <a:r>
              <a:rPr lang="en-US" sz="2400" dirty="0" err="1" smtClean="0"/>
              <a:t>sebuah</a:t>
            </a:r>
            <a:r>
              <a:rPr lang="en-US" sz="2400" dirty="0" smtClean="0"/>
              <a:t> </a:t>
            </a:r>
            <a:r>
              <a:rPr lang="en-US" sz="2400" dirty="0" err="1" smtClean="0"/>
              <a:t>komite</a:t>
            </a:r>
            <a:r>
              <a:rPr lang="en-US" sz="2400" dirty="0" smtClean="0"/>
              <a:t> yang </a:t>
            </a:r>
            <a:r>
              <a:rPr lang="en-US" sz="2400" dirty="0" err="1" smtClean="0"/>
              <a:t>beranggotakan</a:t>
            </a:r>
            <a:r>
              <a:rPr lang="en-US" sz="2400" dirty="0" smtClean="0"/>
              <a:t> </a:t>
            </a:r>
            <a:r>
              <a:rPr lang="en-US" sz="2400" dirty="0" err="1" smtClean="0"/>
              <a:t>perwakilan</a:t>
            </a:r>
            <a:r>
              <a:rPr lang="en-US" sz="2400" dirty="0" smtClean="0"/>
              <a:t> </a:t>
            </a:r>
            <a:r>
              <a:rPr lang="en-US" sz="2400" dirty="0" err="1" smtClean="0"/>
              <a:t>dari</a:t>
            </a:r>
            <a:r>
              <a:rPr lang="en-US" sz="2400" dirty="0" smtClean="0"/>
              <a:t> </a:t>
            </a:r>
            <a:r>
              <a:rPr lang="en-US" sz="2400" dirty="0" err="1" smtClean="0"/>
              <a:t>pemerintah</a:t>
            </a:r>
            <a:r>
              <a:rPr lang="en-US" sz="2400" dirty="0" smtClean="0"/>
              <a:t> </a:t>
            </a:r>
            <a:r>
              <a:rPr lang="en-US" sz="2400" dirty="0" err="1" smtClean="0"/>
              <a:t>dan</a:t>
            </a:r>
            <a:r>
              <a:rPr lang="en-US" sz="2400" dirty="0" smtClean="0"/>
              <a:t> </a:t>
            </a:r>
            <a:r>
              <a:rPr lang="en-US" sz="2400" dirty="0" err="1" smtClean="0"/>
              <a:t>juga</a:t>
            </a:r>
            <a:r>
              <a:rPr lang="en-US" sz="2400" dirty="0" smtClean="0"/>
              <a:t> BPD.</a:t>
            </a:r>
          </a:p>
          <a:p>
            <a:r>
              <a:rPr lang="en-US" sz="2400" dirty="0" smtClean="0"/>
              <a:t> </a:t>
            </a:r>
            <a:endParaRPr lang="en-US" sz="2400" dirty="0"/>
          </a:p>
        </p:txBody>
      </p:sp>
    </p:spTree>
    <p:extLst>
      <p:ext uri="{BB962C8B-B14F-4D97-AF65-F5344CB8AC3E}">
        <p14:creationId xmlns:p14="http://schemas.microsoft.com/office/powerpoint/2010/main" val="55378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2133600"/>
            <a:ext cx="6172200" cy="3046988"/>
          </a:xfrm>
          <a:prstGeom prst="rect">
            <a:avLst/>
          </a:prstGeom>
        </p:spPr>
        <p:txBody>
          <a:bodyPr wrap="square">
            <a:spAutoFit/>
          </a:bodyPr>
          <a:lstStyle/>
          <a:p>
            <a:pPr marL="342900" indent="-342900">
              <a:buClr>
                <a:srgbClr val="FF0000"/>
              </a:buClr>
              <a:buFont typeface="Wingdings" pitchFamily="2" charset="2"/>
              <a:buChar char="§"/>
            </a:pPr>
            <a:r>
              <a:rPr lang="en-US" sz="2400" dirty="0" err="1" smtClean="0">
                <a:latin typeface="Cambria" pitchFamily="18" charset="0"/>
              </a:rPr>
              <a:t>Permodalan</a:t>
            </a:r>
            <a:r>
              <a:rPr lang="en-US" sz="2400" dirty="0" smtClean="0">
                <a:latin typeface="Cambria" pitchFamily="18" charset="0"/>
              </a:rPr>
              <a:t> </a:t>
            </a:r>
            <a:r>
              <a:rPr lang="en-US" sz="2400" dirty="0" err="1" smtClean="0">
                <a:latin typeface="Cambria" pitchFamily="18" charset="0"/>
              </a:rPr>
              <a:t>disamping</a:t>
            </a:r>
            <a:r>
              <a:rPr lang="en-US" sz="2400" dirty="0" smtClean="0">
                <a:latin typeface="Cambria" pitchFamily="18" charset="0"/>
              </a:rPr>
              <a:t> </a:t>
            </a:r>
            <a:r>
              <a:rPr lang="en-US" sz="2400" dirty="0" err="1" smtClean="0">
                <a:latin typeface="Cambria" pitchFamily="18" charset="0"/>
              </a:rPr>
              <a:t>dari</a:t>
            </a:r>
            <a:r>
              <a:rPr lang="en-US" sz="2400" dirty="0" smtClean="0">
                <a:latin typeface="Cambria" pitchFamily="18" charset="0"/>
              </a:rPr>
              <a:t> </a:t>
            </a:r>
            <a:r>
              <a:rPr lang="en-US" sz="2400" dirty="0" err="1" smtClean="0">
                <a:latin typeface="Cambria" pitchFamily="18" charset="0"/>
              </a:rPr>
              <a:t>pemerintah</a:t>
            </a:r>
            <a:r>
              <a:rPr lang="en-US" sz="2400" dirty="0" smtClean="0">
                <a:latin typeface="Cambria" pitchFamily="18" charset="0"/>
              </a:rPr>
              <a:t>,</a:t>
            </a:r>
          </a:p>
          <a:p>
            <a:pPr>
              <a:buClr>
                <a:srgbClr val="FF0000"/>
              </a:buClr>
            </a:pPr>
            <a:r>
              <a:rPr lang="en-US" sz="2400" dirty="0" smtClean="0">
                <a:latin typeface="Cambria" pitchFamily="18" charset="0"/>
              </a:rPr>
              <a:t>     </a:t>
            </a:r>
            <a:r>
              <a:rPr lang="en-US" sz="2400" dirty="0" err="1" smtClean="0">
                <a:latin typeface="Cambria" pitchFamily="18" charset="0"/>
              </a:rPr>
              <a:t>juga</a:t>
            </a:r>
            <a:r>
              <a:rPr lang="en-US" sz="2400" dirty="0" smtClean="0">
                <a:latin typeface="Cambria" pitchFamily="18" charset="0"/>
              </a:rPr>
              <a:t> </a:t>
            </a:r>
            <a:r>
              <a:rPr lang="en-US" sz="2400" dirty="0" err="1" smtClean="0">
                <a:latin typeface="Cambria" pitchFamily="18" charset="0"/>
              </a:rPr>
              <a:t>didapatkan</a:t>
            </a:r>
            <a:r>
              <a:rPr lang="en-US" sz="2400" dirty="0" smtClean="0">
                <a:latin typeface="Cambria" pitchFamily="18" charset="0"/>
              </a:rPr>
              <a:t> </a:t>
            </a:r>
            <a:r>
              <a:rPr lang="en-US" sz="2400" dirty="0" err="1" smtClean="0">
                <a:latin typeface="Cambria" pitchFamily="18" charset="0"/>
              </a:rPr>
              <a:t>melalui</a:t>
            </a:r>
            <a:r>
              <a:rPr lang="en-US" sz="2400" dirty="0" smtClean="0">
                <a:latin typeface="Cambria" pitchFamily="18" charset="0"/>
              </a:rPr>
              <a:t> </a:t>
            </a:r>
            <a:r>
              <a:rPr lang="en-US" sz="2400" dirty="0" err="1" smtClean="0">
                <a:latin typeface="Cambria" pitchFamily="18" charset="0"/>
              </a:rPr>
              <a:t>simpanan</a:t>
            </a:r>
            <a:r>
              <a:rPr lang="en-US" sz="2400" dirty="0" smtClean="0">
                <a:latin typeface="Cambria" pitchFamily="18" charset="0"/>
              </a:rPr>
              <a:t> </a:t>
            </a:r>
            <a:r>
              <a:rPr lang="en-US" sz="2400" dirty="0" err="1" smtClean="0">
                <a:latin typeface="Cambria" pitchFamily="18" charset="0"/>
              </a:rPr>
              <a:t>wajib</a:t>
            </a:r>
            <a:r>
              <a:rPr lang="en-US" sz="2400" dirty="0" smtClean="0">
                <a:latin typeface="Cambria" pitchFamily="18" charset="0"/>
              </a:rPr>
              <a:t>. </a:t>
            </a:r>
          </a:p>
          <a:p>
            <a:pPr marL="342900" indent="-342900">
              <a:buClr>
                <a:srgbClr val="FF0000"/>
              </a:buClr>
              <a:buFont typeface="Wingdings" pitchFamily="2" charset="2"/>
              <a:buChar char="§"/>
            </a:pPr>
            <a:r>
              <a:rPr lang="en-US" sz="2400" dirty="0" err="1" smtClean="0">
                <a:latin typeface="Cambria" pitchFamily="18" charset="0"/>
              </a:rPr>
              <a:t>Pinjaman</a:t>
            </a:r>
            <a:r>
              <a:rPr lang="en-US" sz="2400" dirty="0" smtClean="0">
                <a:latin typeface="Cambria" pitchFamily="18" charset="0"/>
              </a:rPr>
              <a:t> </a:t>
            </a:r>
            <a:r>
              <a:rPr lang="en-US" sz="2400" dirty="0" err="1" smtClean="0">
                <a:latin typeface="Cambria" pitchFamily="18" charset="0"/>
              </a:rPr>
              <a:t>diberikan</a:t>
            </a:r>
            <a:r>
              <a:rPr lang="en-US" sz="2400" dirty="0" smtClean="0">
                <a:latin typeface="Cambria" pitchFamily="18" charset="0"/>
              </a:rPr>
              <a:t> </a:t>
            </a:r>
            <a:r>
              <a:rPr lang="en-US" sz="2400" dirty="0" err="1" smtClean="0">
                <a:latin typeface="Cambria" pitchFamily="18" charset="0"/>
              </a:rPr>
              <a:t>hanya</a:t>
            </a:r>
            <a:r>
              <a:rPr lang="en-US" sz="2400" dirty="0" smtClean="0">
                <a:latin typeface="Cambria" pitchFamily="18" charset="0"/>
              </a:rPr>
              <a:t> </a:t>
            </a:r>
            <a:r>
              <a:rPr lang="en-US" sz="2400" dirty="0" err="1" smtClean="0">
                <a:latin typeface="Cambria" pitchFamily="18" charset="0"/>
              </a:rPr>
              <a:t>kepada</a:t>
            </a:r>
            <a:endParaRPr lang="en-US" sz="2400" dirty="0" smtClean="0">
              <a:latin typeface="Cambria" pitchFamily="18" charset="0"/>
            </a:endParaRPr>
          </a:p>
          <a:p>
            <a:pPr>
              <a:buClr>
                <a:srgbClr val="FF0000"/>
              </a:buClr>
            </a:pPr>
            <a:r>
              <a:rPr lang="en-US" sz="2400" dirty="0" smtClean="0">
                <a:latin typeface="Cambria" pitchFamily="18" charset="0"/>
              </a:rPr>
              <a:t>     </a:t>
            </a:r>
            <a:r>
              <a:rPr lang="en-US" sz="2400" dirty="0" err="1" smtClean="0">
                <a:latin typeface="Cambria" pitchFamily="18" charset="0"/>
              </a:rPr>
              <a:t>anggota</a:t>
            </a:r>
            <a:r>
              <a:rPr lang="en-US" sz="2400" dirty="0" smtClean="0">
                <a:latin typeface="Cambria" pitchFamily="18" charset="0"/>
              </a:rPr>
              <a:t> </a:t>
            </a:r>
            <a:r>
              <a:rPr lang="en-US" sz="2400" dirty="0" err="1" smtClean="0">
                <a:latin typeface="Cambria" pitchFamily="18" charset="0"/>
              </a:rPr>
              <a:t>dengan</a:t>
            </a:r>
            <a:r>
              <a:rPr lang="en-US" sz="2400" dirty="0" smtClean="0">
                <a:latin typeface="Cambria" pitchFamily="18" charset="0"/>
              </a:rPr>
              <a:t> </a:t>
            </a:r>
            <a:r>
              <a:rPr lang="en-US" sz="2400" dirty="0" err="1" smtClean="0">
                <a:latin typeface="Cambria" pitchFamily="18" charset="0"/>
              </a:rPr>
              <a:t>melalui</a:t>
            </a:r>
            <a:r>
              <a:rPr lang="en-US" sz="2400" dirty="0" smtClean="0">
                <a:latin typeface="Cambria" pitchFamily="18" charset="0"/>
              </a:rPr>
              <a:t> </a:t>
            </a:r>
            <a:r>
              <a:rPr lang="en-US" sz="2400" dirty="0" err="1" smtClean="0">
                <a:latin typeface="Cambria" pitchFamily="18" charset="0"/>
              </a:rPr>
              <a:t>rekomendasi</a:t>
            </a:r>
            <a:r>
              <a:rPr lang="en-US" sz="2400" dirty="0" smtClean="0">
                <a:latin typeface="Cambria" pitchFamily="18" charset="0"/>
              </a:rPr>
              <a:t>    </a:t>
            </a:r>
          </a:p>
          <a:p>
            <a:pPr>
              <a:buClr>
                <a:srgbClr val="FF0000"/>
              </a:buClr>
            </a:pPr>
            <a:r>
              <a:rPr lang="en-US" sz="2400" dirty="0">
                <a:latin typeface="Cambria" pitchFamily="18" charset="0"/>
              </a:rPr>
              <a:t> </a:t>
            </a:r>
            <a:r>
              <a:rPr lang="en-US" sz="2400" dirty="0" smtClean="0">
                <a:latin typeface="Cambria" pitchFamily="18" charset="0"/>
              </a:rPr>
              <a:t>    </a:t>
            </a:r>
            <a:r>
              <a:rPr lang="en-US" sz="2400" dirty="0" err="1" smtClean="0">
                <a:latin typeface="Cambria" pitchFamily="18" charset="0"/>
              </a:rPr>
              <a:t>pejabat</a:t>
            </a:r>
            <a:r>
              <a:rPr lang="en-US" sz="2400" dirty="0" smtClean="0">
                <a:latin typeface="Cambria" pitchFamily="18" charset="0"/>
              </a:rPr>
              <a:t> </a:t>
            </a:r>
            <a:r>
              <a:rPr lang="en-US" sz="2400" dirty="0" err="1" smtClean="0">
                <a:latin typeface="Cambria" pitchFamily="18" charset="0"/>
              </a:rPr>
              <a:t>desa</a:t>
            </a:r>
            <a:r>
              <a:rPr lang="en-US" sz="2400" dirty="0" smtClean="0">
                <a:latin typeface="Cambria" pitchFamily="18" charset="0"/>
              </a:rPr>
              <a:t> </a:t>
            </a:r>
            <a:r>
              <a:rPr lang="en-US" sz="2400" dirty="0" err="1" smtClean="0">
                <a:latin typeface="Cambria" pitchFamily="18" charset="0"/>
              </a:rPr>
              <a:t>dan</a:t>
            </a:r>
            <a:r>
              <a:rPr lang="en-US" sz="2400" dirty="0" smtClean="0">
                <a:latin typeface="Cambria" pitchFamily="18" charset="0"/>
              </a:rPr>
              <a:t> </a:t>
            </a:r>
            <a:r>
              <a:rPr lang="en-US" sz="2400" dirty="0" err="1" smtClean="0">
                <a:latin typeface="Cambria" pitchFamily="18" charset="0"/>
              </a:rPr>
              <a:t>kecamatan</a:t>
            </a:r>
            <a:r>
              <a:rPr lang="en-US" sz="2400" dirty="0" smtClean="0">
                <a:latin typeface="Cambria" pitchFamily="18" charset="0"/>
              </a:rPr>
              <a:t>. </a:t>
            </a:r>
          </a:p>
          <a:p>
            <a:pPr marL="342900" indent="-342900">
              <a:buClr>
                <a:srgbClr val="FF0000"/>
              </a:buClr>
              <a:buFont typeface="Wingdings" pitchFamily="2" charset="2"/>
              <a:buChar char="§"/>
            </a:pPr>
            <a:r>
              <a:rPr lang="en-US" sz="2400" dirty="0" err="1" smtClean="0">
                <a:latin typeface="Cambria" pitchFamily="18" charset="0"/>
              </a:rPr>
              <a:t>Pinjaman</a:t>
            </a:r>
            <a:r>
              <a:rPr lang="en-US" sz="2400" dirty="0" smtClean="0">
                <a:latin typeface="Cambria" pitchFamily="18" charset="0"/>
              </a:rPr>
              <a:t> </a:t>
            </a:r>
            <a:r>
              <a:rPr lang="en-US" sz="2400" dirty="0" err="1" smtClean="0">
                <a:latin typeface="Cambria" pitchFamily="18" charset="0"/>
              </a:rPr>
              <a:t>juga</a:t>
            </a:r>
            <a:r>
              <a:rPr lang="en-US" sz="2400" dirty="0" smtClean="0">
                <a:latin typeface="Cambria" pitchFamily="18" charset="0"/>
              </a:rPr>
              <a:t> </a:t>
            </a:r>
            <a:r>
              <a:rPr lang="en-US" sz="2400" dirty="0" err="1" smtClean="0">
                <a:latin typeface="Cambria" pitchFamily="18" charset="0"/>
              </a:rPr>
              <a:t>bersifat</a:t>
            </a:r>
            <a:r>
              <a:rPr lang="en-US" sz="2400" dirty="0" smtClean="0">
                <a:latin typeface="Cambria" pitchFamily="18" charset="0"/>
              </a:rPr>
              <a:t> </a:t>
            </a:r>
            <a:r>
              <a:rPr lang="en-US" sz="2400" dirty="0" err="1" smtClean="0">
                <a:latin typeface="Cambria" pitchFamily="18" charset="0"/>
              </a:rPr>
              <a:t>tanpa</a:t>
            </a:r>
            <a:r>
              <a:rPr lang="en-US" sz="2400" dirty="0" smtClean="0">
                <a:latin typeface="Cambria" pitchFamily="18" charset="0"/>
              </a:rPr>
              <a:t> </a:t>
            </a:r>
            <a:r>
              <a:rPr lang="en-US" sz="2400" dirty="0" err="1" smtClean="0">
                <a:latin typeface="Cambria" pitchFamily="18" charset="0"/>
              </a:rPr>
              <a:t>jaminan</a:t>
            </a:r>
            <a:r>
              <a:rPr lang="en-US" sz="2400" dirty="0" smtClean="0">
                <a:latin typeface="Cambria" pitchFamily="18" charset="0"/>
              </a:rPr>
              <a:t> (collateral free) </a:t>
            </a:r>
            <a:r>
              <a:rPr lang="en-US" sz="2400" dirty="0" err="1" smtClean="0">
                <a:latin typeface="Cambria" pitchFamily="18" charset="0"/>
              </a:rPr>
              <a:t>dengan</a:t>
            </a:r>
            <a:r>
              <a:rPr lang="en-US" sz="2400" dirty="0" smtClean="0">
                <a:latin typeface="Cambria" pitchFamily="18" charset="0"/>
              </a:rPr>
              <a:t> </a:t>
            </a:r>
            <a:r>
              <a:rPr lang="en-US" sz="2400" dirty="0" err="1" smtClean="0">
                <a:latin typeface="Cambria" pitchFamily="18" charset="0"/>
              </a:rPr>
              <a:t>sanksi</a:t>
            </a:r>
            <a:r>
              <a:rPr lang="en-US" sz="2400" dirty="0" smtClean="0">
                <a:latin typeface="Cambria" pitchFamily="18" charset="0"/>
              </a:rPr>
              <a:t> </a:t>
            </a:r>
            <a:r>
              <a:rPr lang="en-US" sz="2400" dirty="0" err="1" smtClean="0">
                <a:latin typeface="Cambria" pitchFamily="18" charset="0"/>
              </a:rPr>
              <a:t>atau</a:t>
            </a:r>
            <a:r>
              <a:rPr lang="en-US" sz="2400" dirty="0" smtClean="0">
                <a:latin typeface="Cambria" pitchFamily="18" charset="0"/>
              </a:rPr>
              <a:t> </a:t>
            </a:r>
            <a:r>
              <a:rPr lang="en-US" sz="2400" dirty="0" err="1" smtClean="0">
                <a:latin typeface="Cambria" pitchFamily="18" charset="0"/>
              </a:rPr>
              <a:t>denda</a:t>
            </a:r>
            <a:r>
              <a:rPr lang="en-US" sz="2400" dirty="0" smtClean="0">
                <a:latin typeface="Cambria" pitchFamily="18" charset="0"/>
              </a:rPr>
              <a:t> </a:t>
            </a:r>
            <a:r>
              <a:rPr lang="en-US" sz="2400" dirty="0" err="1" smtClean="0">
                <a:latin typeface="Cambria" pitchFamily="18" charset="0"/>
              </a:rPr>
              <a:t>bagi</a:t>
            </a:r>
            <a:r>
              <a:rPr lang="en-US" sz="2400" dirty="0" smtClean="0">
                <a:latin typeface="Cambria" pitchFamily="18" charset="0"/>
              </a:rPr>
              <a:t> </a:t>
            </a:r>
            <a:r>
              <a:rPr lang="en-US" sz="2400" dirty="0" err="1" smtClean="0">
                <a:latin typeface="Cambria" pitchFamily="18" charset="0"/>
              </a:rPr>
              <a:t>keterlambatan</a:t>
            </a:r>
            <a:r>
              <a:rPr lang="en-US" sz="2400" dirty="0" smtClean="0">
                <a:latin typeface="Cambria" pitchFamily="18" charset="0"/>
              </a:rPr>
              <a:t> </a:t>
            </a:r>
            <a:r>
              <a:rPr lang="en-US" sz="2400" dirty="0" err="1" smtClean="0">
                <a:latin typeface="Cambria" pitchFamily="18" charset="0"/>
              </a:rPr>
              <a:t>cicilan</a:t>
            </a:r>
            <a:r>
              <a:rPr lang="en-US" sz="2400" dirty="0" smtClean="0">
                <a:latin typeface="Cambria" pitchFamily="18" charset="0"/>
              </a:rPr>
              <a:t>.</a:t>
            </a:r>
            <a:endParaRPr lang="en-US" sz="2400" dirty="0">
              <a:latin typeface="Cambria" pitchFamily="18" charset="0"/>
            </a:endParaRPr>
          </a:p>
        </p:txBody>
      </p:sp>
    </p:spTree>
    <p:extLst>
      <p:ext uri="{BB962C8B-B14F-4D97-AF65-F5344CB8AC3E}">
        <p14:creationId xmlns:p14="http://schemas.microsoft.com/office/powerpoint/2010/main" val="12900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81400"/>
            <a:ext cx="7010400" cy="1219200"/>
          </a:xfrm>
        </p:spPr>
        <p:txBody>
          <a:bodyPr>
            <a:normAutofit fontScale="90000"/>
          </a:bodyPr>
          <a:lstStyle/>
          <a:p>
            <a:pPr algn="ctr"/>
            <a:r>
              <a:rPr lang="en-US" b="1" dirty="0"/>
              <a:t>Lumbung Pitih Nagari (LPN)</a:t>
            </a:r>
            <a:br>
              <a:rPr lang="en-US" b="1" dirty="0"/>
            </a:b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2750340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152400"/>
            <a:ext cx="5029200" cy="2308324"/>
          </a:xfrm>
          <a:prstGeom prst="rect">
            <a:avLst/>
          </a:prstGeom>
        </p:spPr>
        <p:txBody>
          <a:bodyPr wrap="square">
            <a:spAutoFit/>
          </a:bodyPr>
          <a:lstStyle/>
          <a:p>
            <a:pPr marL="342900" indent="-342900">
              <a:buClr>
                <a:srgbClr val="FF0000"/>
              </a:buClr>
              <a:buFont typeface="Wingdings" pitchFamily="2" charset="2"/>
              <a:buChar char="§"/>
            </a:pPr>
            <a:r>
              <a:rPr lang="it-IT" sz="2400" i="1" dirty="0">
                <a:latin typeface="Cambria" pitchFamily="18" charset="0"/>
              </a:rPr>
              <a:t>Lembaga ini terdapat di Propinsi Sumatera Barat.</a:t>
            </a:r>
          </a:p>
          <a:p>
            <a:pPr marL="342900" indent="-342900">
              <a:buClr>
                <a:srgbClr val="FF0000"/>
              </a:buClr>
              <a:buFont typeface="Wingdings" pitchFamily="2" charset="2"/>
              <a:buChar char="§"/>
            </a:pPr>
            <a:r>
              <a:rPr lang="en-US" sz="2400" i="1" dirty="0">
                <a:latin typeface="Cambria" pitchFamily="18" charset="0"/>
              </a:rPr>
              <a:t>LPN </a:t>
            </a:r>
            <a:r>
              <a:rPr lang="en-US" sz="2400" i="1" dirty="0" err="1">
                <a:latin typeface="Cambria" pitchFamily="18" charset="0"/>
              </a:rPr>
              <a:t>merupakan</a:t>
            </a:r>
            <a:r>
              <a:rPr lang="en-US" sz="2400" i="1" dirty="0">
                <a:latin typeface="Cambria" pitchFamily="18" charset="0"/>
              </a:rPr>
              <a:t> </a:t>
            </a:r>
            <a:r>
              <a:rPr lang="en-US" sz="2400" i="1" dirty="0" err="1">
                <a:latin typeface="Cambria" pitchFamily="18" charset="0"/>
              </a:rPr>
              <a:t>lembaga</a:t>
            </a:r>
            <a:r>
              <a:rPr lang="en-US" sz="2400" i="1" dirty="0">
                <a:latin typeface="Cambria" pitchFamily="18" charset="0"/>
              </a:rPr>
              <a:t> </a:t>
            </a:r>
            <a:r>
              <a:rPr lang="en-US" sz="2400" i="1" dirty="0" err="1">
                <a:latin typeface="Cambria" pitchFamily="18" charset="0"/>
              </a:rPr>
              <a:t>keuangan</a:t>
            </a:r>
            <a:r>
              <a:rPr lang="en-US" sz="2400" i="1" dirty="0">
                <a:latin typeface="Cambria" pitchFamily="18" charset="0"/>
              </a:rPr>
              <a:t> </a:t>
            </a:r>
            <a:r>
              <a:rPr lang="en-US" sz="2400" i="1" dirty="0" err="1">
                <a:latin typeface="Cambria" pitchFamily="18" charset="0"/>
              </a:rPr>
              <a:t>milik</a:t>
            </a:r>
            <a:r>
              <a:rPr lang="en-US" sz="2400" i="1" dirty="0">
                <a:latin typeface="Cambria" pitchFamily="18" charset="0"/>
              </a:rPr>
              <a:t> </a:t>
            </a:r>
            <a:r>
              <a:rPr lang="en-US" sz="2400" i="1" dirty="0" err="1">
                <a:latin typeface="Cambria" pitchFamily="18" charset="0"/>
              </a:rPr>
              <a:t>desa</a:t>
            </a:r>
            <a:r>
              <a:rPr lang="en-US" sz="2400" i="1" dirty="0">
                <a:latin typeface="Cambria" pitchFamily="18" charset="0"/>
              </a:rPr>
              <a:t> </a:t>
            </a:r>
            <a:r>
              <a:rPr lang="en-US" sz="2400" i="1" dirty="0" err="1" smtClean="0">
                <a:latin typeface="Cambria" pitchFamily="18" charset="0"/>
              </a:rPr>
              <a:t>adat</a:t>
            </a:r>
            <a:r>
              <a:rPr lang="en-US" sz="2400" i="1" dirty="0" smtClean="0">
                <a:latin typeface="Cambria" pitchFamily="18" charset="0"/>
              </a:rPr>
              <a:t> yang </a:t>
            </a:r>
            <a:r>
              <a:rPr lang="en-US" sz="2400" i="1" dirty="0" err="1">
                <a:latin typeface="Cambria" pitchFamily="18" charset="0"/>
              </a:rPr>
              <a:t>disebut</a:t>
            </a:r>
            <a:r>
              <a:rPr lang="en-US" sz="2400" i="1" dirty="0">
                <a:latin typeface="Cambria" pitchFamily="18" charset="0"/>
              </a:rPr>
              <a:t> </a:t>
            </a:r>
            <a:r>
              <a:rPr lang="en-US" sz="2400" i="1" dirty="0" err="1">
                <a:latin typeface="Cambria" pitchFamily="18" charset="0"/>
              </a:rPr>
              <a:t>nagari</a:t>
            </a:r>
            <a:r>
              <a:rPr lang="en-US" sz="2400" i="1" dirty="0">
                <a:latin typeface="Cambria" pitchFamily="18" charset="0"/>
              </a:rPr>
              <a:t> </a:t>
            </a:r>
            <a:r>
              <a:rPr lang="en-US" sz="2400" i="1" dirty="0" err="1">
                <a:latin typeface="Cambria" pitchFamily="18" charset="0"/>
              </a:rPr>
              <a:t>dan</a:t>
            </a:r>
            <a:r>
              <a:rPr lang="en-US" sz="2400" i="1" dirty="0">
                <a:latin typeface="Cambria" pitchFamily="18" charset="0"/>
              </a:rPr>
              <a:t> </a:t>
            </a:r>
            <a:r>
              <a:rPr lang="en-US" sz="2400" i="1" dirty="0" err="1">
                <a:latin typeface="Cambria" pitchFamily="18" charset="0"/>
              </a:rPr>
              <a:t>hanya</a:t>
            </a:r>
            <a:r>
              <a:rPr lang="en-US" sz="2400" i="1" dirty="0">
                <a:latin typeface="Cambria" pitchFamily="18" charset="0"/>
              </a:rPr>
              <a:t> </a:t>
            </a:r>
            <a:r>
              <a:rPr lang="en-US" sz="2400" i="1" dirty="0" err="1">
                <a:latin typeface="Cambria" pitchFamily="18" charset="0"/>
              </a:rPr>
              <a:t>ada</a:t>
            </a:r>
            <a:r>
              <a:rPr lang="en-US" sz="2400" i="1" dirty="0">
                <a:latin typeface="Cambria" pitchFamily="18" charset="0"/>
              </a:rPr>
              <a:t> di </a:t>
            </a:r>
            <a:r>
              <a:rPr lang="en-US" sz="2400" i="1" dirty="0" err="1">
                <a:latin typeface="Cambria" pitchFamily="18" charset="0"/>
              </a:rPr>
              <a:t>daerah</a:t>
            </a:r>
            <a:r>
              <a:rPr lang="en-US" sz="2400" i="1" dirty="0">
                <a:latin typeface="Cambria" pitchFamily="18" charset="0"/>
              </a:rPr>
              <a:t> </a:t>
            </a:r>
            <a:r>
              <a:rPr lang="en-US" sz="2400" i="1" dirty="0" smtClean="0">
                <a:latin typeface="Cambria" pitchFamily="18" charset="0"/>
              </a:rPr>
              <a:t>Padang </a:t>
            </a:r>
            <a:r>
              <a:rPr lang="en-US" sz="2400" i="1" dirty="0" err="1" smtClean="0">
                <a:latin typeface="Cambria" pitchFamily="18" charset="0"/>
              </a:rPr>
              <a:t>Pariaman</a:t>
            </a:r>
            <a:r>
              <a:rPr lang="en-US" sz="2400" i="1" dirty="0">
                <a:latin typeface="Cambria" pitchFamily="18" charset="0"/>
              </a:rPr>
              <a:t>. </a:t>
            </a:r>
          </a:p>
        </p:txBody>
      </p:sp>
      <p:sp>
        <p:nvSpPr>
          <p:cNvPr id="6" name="Rectangle 5"/>
          <p:cNvSpPr/>
          <p:nvPr/>
        </p:nvSpPr>
        <p:spPr>
          <a:xfrm>
            <a:off x="838200" y="3429000"/>
            <a:ext cx="6477000" cy="1631216"/>
          </a:xfrm>
          <a:prstGeom prst="rect">
            <a:avLst/>
          </a:prstGeom>
        </p:spPr>
        <p:txBody>
          <a:bodyPr wrap="square">
            <a:spAutoFit/>
          </a:bodyPr>
          <a:lstStyle/>
          <a:p>
            <a:r>
              <a:rPr lang="en-US" sz="2000" dirty="0">
                <a:latin typeface="Cambria" pitchFamily="18" charset="0"/>
              </a:rPr>
              <a:t> </a:t>
            </a:r>
            <a:r>
              <a:rPr lang="en-US" sz="2000" dirty="0" err="1">
                <a:latin typeface="Cambria" pitchFamily="18" charset="0"/>
              </a:rPr>
              <a:t>Lumbung</a:t>
            </a:r>
            <a:r>
              <a:rPr lang="en-US" sz="2000" dirty="0">
                <a:latin typeface="Cambria" pitchFamily="18" charset="0"/>
              </a:rPr>
              <a:t> </a:t>
            </a:r>
            <a:r>
              <a:rPr lang="en-US" sz="2000" dirty="0" err="1">
                <a:latin typeface="Cambria" pitchFamily="18" charset="0"/>
              </a:rPr>
              <a:t>Pitih</a:t>
            </a:r>
            <a:r>
              <a:rPr lang="en-US" sz="2000" dirty="0">
                <a:latin typeface="Cambria" pitchFamily="18" charset="0"/>
              </a:rPr>
              <a:t> </a:t>
            </a:r>
            <a:r>
              <a:rPr lang="en-US" sz="2000" dirty="0" err="1">
                <a:latin typeface="Cambria" pitchFamily="18" charset="0"/>
              </a:rPr>
              <a:t>Nagari</a:t>
            </a:r>
            <a:r>
              <a:rPr lang="en-US" sz="2000" dirty="0">
                <a:latin typeface="Cambria" pitchFamily="18" charset="0"/>
              </a:rPr>
              <a:t> </a:t>
            </a:r>
            <a:r>
              <a:rPr lang="en-US" sz="2000" dirty="0" err="1">
                <a:latin typeface="Cambria" pitchFamily="18" charset="0"/>
              </a:rPr>
              <a:t>diprakarsai</a:t>
            </a:r>
            <a:endParaRPr lang="en-US" sz="2000" dirty="0">
              <a:latin typeface="Cambria" pitchFamily="18" charset="0"/>
            </a:endParaRPr>
          </a:p>
          <a:p>
            <a:r>
              <a:rPr lang="en-US" sz="2000" dirty="0" err="1">
                <a:latin typeface="Cambria" pitchFamily="18" charset="0"/>
              </a:rPr>
              <a:t>pendiriannya</a:t>
            </a:r>
            <a:r>
              <a:rPr lang="en-US" sz="2000" dirty="0">
                <a:latin typeface="Cambria" pitchFamily="18" charset="0"/>
              </a:rPr>
              <a:t> </a:t>
            </a:r>
            <a:r>
              <a:rPr lang="en-US" sz="2000" dirty="0" err="1">
                <a:latin typeface="Cambria" pitchFamily="18" charset="0"/>
              </a:rPr>
              <a:t>sekitar</a:t>
            </a:r>
            <a:r>
              <a:rPr lang="en-US" sz="2000" dirty="0">
                <a:latin typeface="Cambria" pitchFamily="18" charset="0"/>
              </a:rPr>
              <a:t> </a:t>
            </a:r>
            <a:r>
              <a:rPr lang="en-US" sz="2000" dirty="0" err="1">
                <a:latin typeface="Cambria" pitchFamily="18" charset="0"/>
              </a:rPr>
              <a:t>tahun</a:t>
            </a:r>
            <a:r>
              <a:rPr lang="en-US" sz="2000" dirty="0">
                <a:latin typeface="Cambria" pitchFamily="18" charset="0"/>
              </a:rPr>
              <a:t> 1972 </a:t>
            </a:r>
            <a:r>
              <a:rPr lang="en-US" sz="2000" dirty="0" err="1">
                <a:latin typeface="Cambria" pitchFamily="18" charset="0"/>
              </a:rPr>
              <a:t>oleh</a:t>
            </a:r>
            <a:r>
              <a:rPr lang="en-US" sz="2000" dirty="0">
                <a:latin typeface="Cambria" pitchFamily="18" charset="0"/>
              </a:rPr>
              <a:t> </a:t>
            </a:r>
            <a:r>
              <a:rPr lang="en-US" sz="2000" dirty="0" err="1">
                <a:latin typeface="Cambria" pitchFamily="18" charset="0"/>
              </a:rPr>
              <a:t>Pemerintah</a:t>
            </a:r>
            <a:endParaRPr lang="en-US" sz="2000" dirty="0">
              <a:latin typeface="Cambria" pitchFamily="18" charset="0"/>
            </a:endParaRPr>
          </a:p>
          <a:p>
            <a:r>
              <a:rPr lang="sv-SE" sz="2000" dirty="0">
                <a:latin typeface="Cambria" pitchFamily="18" charset="0"/>
              </a:rPr>
              <a:t>Propinsi Sumatera Barat (Sumbar) dengan maksud</a:t>
            </a:r>
          </a:p>
          <a:p>
            <a:r>
              <a:rPr lang="en-US" sz="2000" dirty="0" err="1">
                <a:latin typeface="Cambria" pitchFamily="18" charset="0"/>
              </a:rPr>
              <a:t>untuk</a:t>
            </a:r>
            <a:r>
              <a:rPr lang="en-US" sz="2000" dirty="0">
                <a:latin typeface="Cambria" pitchFamily="18" charset="0"/>
              </a:rPr>
              <a:t> </a:t>
            </a:r>
            <a:r>
              <a:rPr lang="en-US" sz="2000" dirty="0" err="1">
                <a:latin typeface="Cambria" pitchFamily="18" charset="0"/>
              </a:rPr>
              <a:t>memperkuat</a:t>
            </a:r>
            <a:r>
              <a:rPr lang="en-US" sz="2000" dirty="0">
                <a:latin typeface="Cambria" pitchFamily="18" charset="0"/>
              </a:rPr>
              <a:t> </a:t>
            </a:r>
            <a:r>
              <a:rPr lang="en-US" sz="2000" dirty="0" err="1">
                <a:latin typeface="Cambria" pitchFamily="18" charset="0"/>
              </a:rPr>
              <a:t>struktur</a:t>
            </a:r>
            <a:r>
              <a:rPr lang="en-US" sz="2000" dirty="0">
                <a:latin typeface="Cambria" pitchFamily="18" charset="0"/>
              </a:rPr>
              <a:t> </a:t>
            </a:r>
            <a:r>
              <a:rPr lang="en-US" sz="2000" dirty="0" err="1">
                <a:latin typeface="Cambria" pitchFamily="18" charset="0"/>
              </a:rPr>
              <a:t>ekonomi</a:t>
            </a:r>
            <a:r>
              <a:rPr lang="en-US" sz="2000" dirty="0">
                <a:latin typeface="Cambria" pitchFamily="18" charset="0"/>
              </a:rPr>
              <a:t> </a:t>
            </a:r>
            <a:r>
              <a:rPr lang="en-US" sz="2000" dirty="0" err="1">
                <a:latin typeface="Cambria" pitchFamily="18" charset="0"/>
              </a:rPr>
              <a:t>masyarakat</a:t>
            </a:r>
            <a:endParaRPr lang="en-US" sz="2000" dirty="0">
              <a:latin typeface="Cambria" pitchFamily="18" charset="0"/>
            </a:endParaRPr>
          </a:p>
          <a:p>
            <a:r>
              <a:rPr lang="en-US" sz="2000" dirty="0" err="1">
                <a:latin typeface="Cambria" pitchFamily="18" charset="0"/>
              </a:rPr>
              <a:t>pedesaan</a:t>
            </a:r>
            <a:r>
              <a:rPr lang="en-US" sz="2000" dirty="0">
                <a:latin typeface="Cambria" pitchFamily="18" charset="0"/>
              </a:rPr>
              <a:t>.</a:t>
            </a:r>
          </a:p>
        </p:txBody>
      </p:sp>
    </p:spTree>
    <p:extLst>
      <p:ext uri="{BB962C8B-B14F-4D97-AF65-F5344CB8AC3E}">
        <p14:creationId xmlns:p14="http://schemas.microsoft.com/office/powerpoint/2010/main" val="421631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1295400"/>
            <a:ext cx="6248400" cy="3477875"/>
          </a:xfrm>
          <a:prstGeom prst="rect">
            <a:avLst/>
          </a:prstGeom>
        </p:spPr>
        <p:txBody>
          <a:bodyPr wrap="square">
            <a:spAutoFit/>
          </a:bodyPr>
          <a:lstStyle/>
          <a:p>
            <a:pPr marL="342900" indent="-342900">
              <a:buClr>
                <a:srgbClr val="FF0000"/>
              </a:buClr>
              <a:buFont typeface="Wingdings" pitchFamily="2" charset="2"/>
              <a:buChar char="§"/>
            </a:pPr>
            <a:r>
              <a:rPr lang="en-US" sz="2200" dirty="0" err="1">
                <a:latin typeface="Cambria" pitchFamily="18" charset="0"/>
              </a:rPr>
              <a:t>Lembaga</a:t>
            </a:r>
            <a:r>
              <a:rPr lang="en-US" sz="2200" dirty="0">
                <a:latin typeface="Cambria" pitchFamily="18" charset="0"/>
              </a:rPr>
              <a:t> </a:t>
            </a:r>
            <a:r>
              <a:rPr lang="en-US" sz="2200" dirty="0" err="1">
                <a:latin typeface="Cambria" pitchFamily="18" charset="0"/>
              </a:rPr>
              <a:t>keuangan</a:t>
            </a:r>
            <a:r>
              <a:rPr lang="en-US" sz="2200" dirty="0">
                <a:latin typeface="Cambria" pitchFamily="18" charset="0"/>
              </a:rPr>
              <a:t> </a:t>
            </a:r>
            <a:r>
              <a:rPr lang="en-US" sz="2200" dirty="0" err="1">
                <a:latin typeface="Cambria" pitchFamily="18" charset="0"/>
              </a:rPr>
              <a:t>ini</a:t>
            </a:r>
            <a:r>
              <a:rPr lang="en-US" sz="2200" dirty="0">
                <a:latin typeface="Cambria" pitchFamily="18" charset="0"/>
              </a:rPr>
              <a:t> </a:t>
            </a:r>
            <a:r>
              <a:rPr lang="en-US" sz="2200" dirty="0" err="1">
                <a:latin typeface="Cambria" pitchFamily="18" charset="0"/>
              </a:rPr>
              <a:t>berkembang</a:t>
            </a:r>
            <a:r>
              <a:rPr lang="en-US" sz="2200" dirty="0">
                <a:latin typeface="Cambria" pitchFamily="18" charset="0"/>
              </a:rPr>
              <a:t> </a:t>
            </a:r>
            <a:r>
              <a:rPr lang="en-US" sz="2200" dirty="0" err="1">
                <a:latin typeface="Cambria" pitchFamily="18" charset="0"/>
              </a:rPr>
              <a:t>dari</a:t>
            </a:r>
            <a:r>
              <a:rPr lang="en-US" sz="2200" dirty="0">
                <a:latin typeface="Cambria" pitchFamily="18" charset="0"/>
              </a:rPr>
              <a:t> </a:t>
            </a:r>
            <a:r>
              <a:rPr lang="en-US" sz="2200" dirty="0" err="1">
                <a:latin typeface="Cambria" pitchFamily="18" charset="0"/>
              </a:rPr>
              <a:t>tradisi</a:t>
            </a:r>
            <a:endParaRPr lang="en-US" sz="2200" dirty="0">
              <a:latin typeface="Cambria" pitchFamily="18" charset="0"/>
            </a:endParaRPr>
          </a:p>
          <a:p>
            <a:pPr>
              <a:buClr>
                <a:srgbClr val="FF0000"/>
              </a:buClr>
            </a:pPr>
            <a:r>
              <a:rPr lang="en-US" sz="2200" dirty="0" smtClean="0">
                <a:latin typeface="Cambria" pitchFamily="18" charset="0"/>
              </a:rPr>
              <a:t>      </a:t>
            </a:r>
            <a:r>
              <a:rPr lang="en-US" sz="2200" dirty="0" err="1" smtClean="0">
                <a:latin typeface="Cambria" pitchFamily="18" charset="0"/>
              </a:rPr>
              <a:t>budaya</a:t>
            </a:r>
            <a:r>
              <a:rPr lang="en-US" sz="2200" dirty="0" smtClean="0">
                <a:latin typeface="Cambria" pitchFamily="18" charset="0"/>
              </a:rPr>
              <a:t> </a:t>
            </a:r>
            <a:r>
              <a:rPr lang="en-US" sz="2200" dirty="0" err="1">
                <a:latin typeface="Cambria" pitchFamily="18" charset="0"/>
              </a:rPr>
              <a:t>anak</a:t>
            </a:r>
            <a:r>
              <a:rPr lang="en-US" sz="2200" dirty="0">
                <a:latin typeface="Cambria" pitchFamily="18" charset="0"/>
              </a:rPr>
              <a:t> </a:t>
            </a:r>
            <a:r>
              <a:rPr lang="en-US" sz="2200" dirty="0" err="1">
                <a:latin typeface="Cambria" pitchFamily="18" charset="0"/>
              </a:rPr>
              <a:t>nagari</a:t>
            </a:r>
            <a:r>
              <a:rPr lang="en-US" sz="2200" dirty="0">
                <a:latin typeface="Cambria" pitchFamily="18" charset="0"/>
              </a:rPr>
              <a:t> </a:t>
            </a:r>
            <a:r>
              <a:rPr lang="en-US" sz="2200" dirty="0" err="1">
                <a:latin typeface="Cambria" pitchFamily="18" charset="0"/>
              </a:rPr>
              <a:t>masyarakat</a:t>
            </a:r>
            <a:r>
              <a:rPr lang="en-US" sz="2200" dirty="0">
                <a:latin typeface="Cambria" pitchFamily="18" charset="0"/>
              </a:rPr>
              <a:t> </a:t>
            </a:r>
            <a:r>
              <a:rPr lang="en-US" sz="2200" dirty="0" err="1">
                <a:latin typeface="Cambria" pitchFamily="18" charset="0"/>
              </a:rPr>
              <a:t>Minangkabau</a:t>
            </a:r>
            <a:r>
              <a:rPr lang="en-US" sz="2200" dirty="0">
                <a:latin typeface="Cambria" pitchFamily="18" charset="0"/>
              </a:rPr>
              <a:t> </a:t>
            </a:r>
            <a:r>
              <a:rPr lang="en-US" sz="2200" dirty="0" smtClean="0">
                <a:latin typeface="Cambria" pitchFamily="18" charset="0"/>
              </a:rPr>
              <a:t>   </a:t>
            </a:r>
          </a:p>
          <a:p>
            <a:pPr>
              <a:buClr>
                <a:srgbClr val="FF0000"/>
              </a:buClr>
            </a:pPr>
            <a:r>
              <a:rPr lang="en-US" sz="2200" dirty="0">
                <a:latin typeface="Cambria" pitchFamily="18" charset="0"/>
              </a:rPr>
              <a:t> </a:t>
            </a:r>
            <a:r>
              <a:rPr lang="en-US" sz="2200" dirty="0" smtClean="0">
                <a:latin typeface="Cambria" pitchFamily="18" charset="0"/>
              </a:rPr>
              <a:t>     </a:t>
            </a:r>
            <a:r>
              <a:rPr lang="en-US" sz="2200" dirty="0" err="1" smtClean="0">
                <a:latin typeface="Cambria" pitchFamily="18" charset="0"/>
              </a:rPr>
              <a:t>sejak</a:t>
            </a:r>
            <a:r>
              <a:rPr lang="en-US" sz="2200" dirty="0" smtClean="0">
                <a:latin typeface="Cambria" pitchFamily="18" charset="0"/>
              </a:rPr>
              <a:t> </a:t>
            </a:r>
            <a:r>
              <a:rPr lang="en-US" sz="2200" dirty="0" err="1" smtClean="0">
                <a:latin typeface="Cambria" pitchFamily="18" charset="0"/>
              </a:rPr>
              <a:t>dahulu</a:t>
            </a:r>
            <a:r>
              <a:rPr lang="en-US" sz="2200" dirty="0" smtClean="0">
                <a:latin typeface="Cambria" pitchFamily="18" charset="0"/>
              </a:rPr>
              <a:t> </a:t>
            </a:r>
            <a:r>
              <a:rPr lang="en-US" sz="2200" dirty="0" err="1">
                <a:latin typeface="Cambria" pitchFamily="18" charset="0"/>
              </a:rPr>
              <a:t>yaitu</a:t>
            </a:r>
            <a:r>
              <a:rPr lang="en-US" sz="2200" dirty="0">
                <a:latin typeface="Cambria" pitchFamily="18" charset="0"/>
              </a:rPr>
              <a:t> </a:t>
            </a:r>
            <a:r>
              <a:rPr lang="en-US" sz="2200" i="1" dirty="0" err="1">
                <a:latin typeface="Cambria" pitchFamily="18" charset="0"/>
              </a:rPr>
              <a:t>julo-julo</a:t>
            </a:r>
            <a:r>
              <a:rPr lang="en-US" sz="2200" i="1" dirty="0">
                <a:latin typeface="Cambria" pitchFamily="18" charset="0"/>
              </a:rPr>
              <a:t> </a:t>
            </a:r>
            <a:r>
              <a:rPr lang="en-US" sz="2200" i="1" dirty="0" err="1">
                <a:latin typeface="Cambria" pitchFamily="18" charset="0"/>
              </a:rPr>
              <a:t>atau</a:t>
            </a:r>
            <a:r>
              <a:rPr lang="en-US" sz="2200" i="1" dirty="0">
                <a:latin typeface="Cambria" pitchFamily="18" charset="0"/>
              </a:rPr>
              <a:t> </a:t>
            </a:r>
            <a:r>
              <a:rPr lang="en-US" sz="2200" i="1" dirty="0" err="1">
                <a:latin typeface="Cambria" pitchFamily="18" charset="0"/>
              </a:rPr>
              <a:t>gotong</a:t>
            </a:r>
            <a:r>
              <a:rPr lang="en-US" sz="2200" i="1" dirty="0">
                <a:latin typeface="Cambria" pitchFamily="18" charset="0"/>
              </a:rPr>
              <a:t> </a:t>
            </a:r>
            <a:r>
              <a:rPr lang="en-US" sz="2200" i="1" dirty="0" err="1">
                <a:latin typeface="Cambria" pitchFamily="18" charset="0"/>
              </a:rPr>
              <a:t>royong</a:t>
            </a:r>
            <a:r>
              <a:rPr lang="en-US" sz="2200" i="1" dirty="0" smtClean="0">
                <a:latin typeface="Cambria" pitchFamily="18" charset="0"/>
              </a:rPr>
              <a:t>.</a:t>
            </a:r>
          </a:p>
          <a:p>
            <a:pPr>
              <a:buClr>
                <a:srgbClr val="FF0000"/>
              </a:buClr>
            </a:pPr>
            <a:r>
              <a:rPr lang="en-US" sz="2200" i="1" dirty="0" smtClean="0">
                <a:latin typeface="Cambria" pitchFamily="18" charset="0"/>
              </a:rPr>
              <a:t> </a:t>
            </a:r>
          </a:p>
          <a:p>
            <a:pPr marL="342900" indent="-342900">
              <a:buClr>
                <a:srgbClr val="FF0000"/>
              </a:buClr>
              <a:buFont typeface="Wingdings" pitchFamily="2" charset="2"/>
              <a:buChar char="§"/>
            </a:pPr>
            <a:r>
              <a:rPr lang="en-US" sz="2200" dirty="0" err="1" smtClean="0">
                <a:latin typeface="Cambria" pitchFamily="18" charset="0"/>
              </a:rPr>
              <a:t>Lumbung</a:t>
            </a:r>
            <a:r>
              <a:rPr lang="en-US" sz="2200" dirty="0" smtClean="0">
                <a:latin typeface="Cambria" pitchFamily="18" charset="0"/>
              </a:rPr>
              <a:t> </a:t>
            </a:r>
            <a:r>
              <a:rPr lang="en-US" sz="2200" dirty="0" err="1" smtClean="0">
                <a:latin typeface="Cambria" pitchFamily="18" charset="0"/>
              </a:rPr>
              <a:t>padi</a:t>
            </a:r>
            <a:r>
              <a:rPr lang="en-US" sz="2200" dirty="0" smtClean="0">
                <a:latin typeface="Cambria" pitchFamily="18" charset="0"/>
              </a:rPr>
              <a:t> </a:t>
            </a:r>
            <a:r>
              <a:rPr lang="en-US" sz="2200" dirty="0" err="1">
                <a:latin typeface="Cambria" pitchFamily="18" charset="0"/>
              </a:rPr>
              <a:t>dan</a:t>
            </a:r>
            <a:r>
              <a:rPr lang="en-US" sz="2200" dirty="0">
                <a:latin typeface="Cambria" pitchFamily="18" charset="0"/>
              </a:rPr>
              <a:t> </a:t>
            </a:r>
            <a:r>
              <a:rPr lang="en-US" sz="2200" dirty="0" err="1">
                <a:latin typeface="Cambria" pitchFamily="18" charset="0"/>
              </a:rPr>
              <a:t>lumbung</a:t>
            </a:r>
            <a:r>
              <a:rPr lang="en-US" sz="2200" dirty="0">
                <a:latin typeface="Cambria" pitchFamily="18" charset="0"/>
              </a:rPr>
              <a:t> </a:t>
            </a:r>
            <a:r>
              <a:rPr lang="en-US" sz="2200" dirty="0" err="1">
                <a:latin typeface="Cambria" pitchFamily="18" charset="0"/>
              </a:rPr>
              <a:t>pitih</a:t>
            </a:r>
            <a:r>
              <a:rPr lang="en-US" sz="2200" dirty="0">
                <a:latin typeface="Cambria" pitchFamily="18" charset="0"/>
              </a:rPr>
              <a:t> yang </a:t>
            </a:r>
            <a:r>
              <a:rPr lang="en-US" sz="2200" dirty="0" err="1">
                <a:latin typeface="Cambria" pitchFamily="18" charset="0"/>
              </a:rPr>
              <a:t>awal</a:t>
            </a:r>
            <a:r>
              <a:rPr lang="en-US" sz="2200" dirty="0">
                <a:latin typeface="Cambria" pitchFamily="18" charset="0"/>
              </a:rPr>
              <a:t> </a:t>
            </a:r>
            <a:r>
              <a:rPr lang="en-US" sz="2200" dirty="0" err="1">
                <a:latin typeface="Cambria" pitchFamily="18" charset="0"/>
              </a:rPr>
              <a:t>mulanya</a:t>
            </a:r>
            <a:r>
              <a:rPr lang="en-US" sz="2200" dirty="0">
                <a:latin typeface="Cambria" pitchFamily="18" charset="0"/>
              </a:rPr>
              <a:t> </a:t>
            </a:r>
            <a:r>
              <a:rPr lang="en-US" sz="2200" dirty="0" err="1" smtClean="0">
                <a:latin typeface="Cambria" pitchFamily="18" charset="0"/>
              </a:rPr>
              <a:t>hanya</a:t>
            </a:r>
            <a:r>
              <a:rPr lang="en-US" sz="2200" dirty="0" smtClean="0">
                <a:latin typeface="Cambria" pitchFamily="18" charset="0"/>
              </a:rPr>
              <a:t> </a:t>
            </a:r>
            <a:r>
              <a:rPr lang="en-US" sz="2200" dirty="0" err="1" smtClean="0">
                <a:latin typeface="Cambria" pitchFamily="18" charset="0"/>
              </a:rPr>
              <a:t>diperuntukkan</a:t>
            </a:r>
            <a:r>
              <a:rPr lang="en-US" sz="2200" dirty="0" smtClean="0">
                <a:latin typeface="Cambria" pitchFamily="18" charset="0"/>
              </a:rPr>
              <a:t> </a:t>
            </a:r>
            <a:r>
              <a:rPr lang="en-US" sz="2200" dirty="0" err="1">
                <a:latin typeface="Cambria" pitchFamily="18" charset="0"/>
              </a:rPr>
              <a:t>untuk</a:t>
            </a:r>
            <a:r>
              <a:rPr lang="en-US" sz="2200" dirty="0">
                <a:latin typeface="Cambria" pitchFamily="18" charset="0"/>
              </a:rPr>
              <a:t> </a:t>
            </a:r>
            <a:r>
              <a:rPr lang="en-US" sz="2200" dirty="0" err="1">
                <a:latin typeface="Cambria" pitchFamily="18" charset="0"/>
              </a:rPr>
              <a:t>sanak</a:t>
            </a:r>
            <a:r>
              <a:rPr lang="en-US" sz="2200" dirty="0">
                <a:latin typeface="Cambria" pitchFamily="18" charset="0"/>
              </a:rPr>
              <a:t> </a:t>
            </a:r>
            <a:r>
              <a:rPr lang="en-US" sz="2200" dirty="0" err="1">
                <a:latin typeface="Cambria" pitchFamily="18" charset="0"/>
              </a:rPr>
              <a:t>famili</a:t>
            </a:r>
            <a:r>
              <a:rPr lang="en-US" sz="2200" dirty="0">
                <a:latin typeface="Cambria" pitchFamily="18" charset="0"/>
              </a:rPr>
              <a:t> </a:t>
            </a:r>
            <a:r>
              <a:rPr lang="en-US" sz="2200" dirty="0" err="1">
                <a:latin typeface="Cambria" pitchFamily="18" charset="0"/>
              </a:rPr>
              <a:t>dan</a:t>
            </a:r>
            <a:r>
              <a:rPr lang="en-US" sz="2200" dirty="0">
                <a:latin typeface="Cambria" pitchFamily="18" charset="0"/>
              </a:rPr>
              <a:t> </a:t>
            </a:r>
            <a:r>
              <a:rPr lang="en-US" sz="2200" dirty="0" err="1" smtClean="0">
                <a:latin typeface="Cambria" pitchFamily="18" charset="0"/>
              </a:rPr>
              <a:t>keluarga</a:t>
            </a:r>
            <a:r>
              <a:rPr lang="en-US" sz="2200" dirty="0" smtClean="0">
                <a:latin typeface="Cambria" pitchFamily="18" charset="0"/>
              </a:rPr>
              <a:t> </a:t>
            </a:r>
            <a:r>
              <a:rPr lang="en-US" sz="2200" dirty="0" err="1" smtClean="0">
                <a:latin typeface="Cambria" pitchFamily="18" charset="0"/>
              </a:rPr>
              <a:t>kemudian</a:t>
            </a:r>
            <a:r>
              <a:rPr lang="en-US" sz="2200" dirty="0" smtClean="0">
                <a:latin typeface="Cambria" pitchFamily="18" charset="0"/>
              </a:rPr>
              <a:t> </a:t>
            </a:r>
            <a:r>
              <a:rPr lang="en-US" sz="2200" dirty="0" err="1">
                <a:latin typeface="Cambria" pitchFamily="18" charset="0"/>
              </a:rPr>
              <a:t>berkembang</a:t>
            </a:r>
            <a:r>
              <a:rPr lang="en-US" sz="2200" dirty="0">
                <a:latin typeface="Cambria" pitchFamily="18" charset="0"/>
              </a:rPr>
              <a:t> </a:t>
            </a:r>
            <a:r>
              <a:rPr lang="en-US" sz="2200" dirty="0" err="1">
                <a:latin typeface="Cambria" pitchFamily="18" charset="0"/>
              </a:rPr>
              <a:t>menjadi</a:t>
            </a:r>
            <a:r>
              <a:rPr lang="en-US" sz="2200" dirty="0">
                <a:latin typeface="Cambria" pitchFamily="18" charset="0"/>
              </a:rPr>
              <a:t> </a:t>
            </a:r>
            <a:r>
              <a:rPr lang="en-US" sz="2200" dirty="0" err="1">
                <a:latin typeface="Cambria" pitchFamily="18" charset="0"/>
              </a:rPr>
              <a:t>suatu</a:t>
            </a:r>
            <a:r>
              <a:rPr lang="en-US" sz="2200" dirty="0">
                <a:latin typeface="Cambria" pitchFamily="18" charset="0"/>
              </a:rPr>
              <a:t> </a:t>
            </a:r>
            <a:r>
              <a:rPr lang="en-US" sz="2200" dirty="0" err="1" smtClean="0">
                <a:latin typeface="Cambria" pitchFamily="18" charset="0"/>
              </a:rPr>
              <a:t>kegiatan</a:t>
            </a:r>
            <a:r>
              <a:rPr lang="en-US" sz="2200" dirty="0" smtClean="0">
                <a:latin typeface="Cambria" pitchFamily="18" charset="0"/>
              </a:rPr>
              <a:t> </a:t>
            </a:r>
            <a:r>
              <a:rPr lang="en-US" sz="2200" dirty="0" err="1" smtClean="0">
                <a:latin typeface="Cambria" pitchFamily="18" charset="0"/>
              </a:rPr>
              <a:t>ekonomi</a:t>
            </a:r>
            <a:r>
              <a:rPr lang="en-US" sz="2200" dirty="0" smtClean="0">
                <a:latin typeface="Cambria" pitchFamily="18" charset="0"/>
              </a:rPr>
              <a:t> </a:t>
            </a:r>
            <a:r>
              <a:rPr lang="en-US" sz="2200" dirty="0">
                <a:latin typeface="Cambria" pitchFamily="18" charset="0"/>
              </a:rPr>
              <a:t>di </a:t>
            </a:r>
            <a:r>
              <a:rPr lang="en-US" sz="2200" dirty="0" err="1">
                <a:latin typeface="Cambria" pitchFamily="18" charset="0"/>
              </a:rPr>
              <a:t>tingkat</a:t>
            </a:r>
            <a:r>
              <a:rPr lang="en-US" sz="2200" dirty="0">
                <a:latin typeface="Cambria" pitchFamily="18" charset="0"/>
              </a:rPr>
              <a:t> “</a:t>
            </a:r>
            <a:r>
              <a:rPr lang="en-US" sz="2200" i="1" dirty="0" err="1">
                <a:latin typeface="Cambria" pitchFamily="18" charset="0"/>
              </a:rPr>
              <a:t>kenagarian</a:t>
            </a:r>
            <a:r>
              <a:rPr lang="en-US" sz="2200" i="1" dirty="0">
                <a:latin typeface="Cambria" pitchFamily="18" charset="0"/>
              </a:rPr>
              <a:t>” </a:t>
            </a:r>
            <a:r>
              <a:rPr lang="en-US" sz="2200" i="1" dirty="0" err="1">
                <a:latin typeface="Cambria" pitchFamily="18" charset="0"/>
              </a:rPr>
              <a:t>berupa</a:t>
            </a:r>
            <a:r>
              <a:rPr lang="en-US" sz="2200" i="1" dirty="0">
                <a:latin typeface="Cambria" pitchFamily="18" charset="0"/>
              </a:rPr>
              <a:t> </a:t>
            </a:r>
            <a:r>
              <a:rPr lang="en-US" sz="2200" i="1" dirty="0" err="1" smtClean="0">
                <a:latin typeface="Cambria" pitchFamily="18" charset="0"/>
              </a:rPr>
              <a:t>aktifitas</a:t>
            </a:r>
            <a:r>
              <a:rPr lang="en-US" sz="2200" i="1" dirty="0" smtClean="0">
                <a:latin typeface="Cambria" pitchFamily="18" charset="0"/>
              </a:rPr>
              <a:t> </a:t>
            </a:r>
            <a:r>
              <a:rPr lang="en-US" sz="2200" dirty="0" err="1" smtClean="0">
                <a:latin typeface="Cambria" pitchFamily="18" charset="0"/>
              </a:rPr>
              <a:t>simpan</a:t>
            </a:r>
            <a:r>
              <a:rPr lang="en-US" sz="2200" dirty="0" smtClean="0">
                <a:latin typeface="Cambria" pitchFamily="18" charset="0"/>
              </a:rPr>
              <a:t> </a:t>
            </a:r>
            <a:r>
              <a:rPr lang="en-US" sz="2200" dirty="0" err="1">
                <a:latin typeface="Cambria" pitchFamily="18" charset="0"/>
              </a:rPr>
              <a:t>pinjam</a:t>
            </a:r>
            <a:r>
              <a:rPr lang="en-US" sz="2200" dirty="0">
                <a:latin typeface="Cambria" pitchFamily="18" charset="0"/>
              </a:rPr>
              <a:t> </a:t>
            </a:r>
            <a:r>
              <a:rPr lang="en-US" sz="2200" dirty="0" err="1">
                <a:latin typeface="Cambria" pitchFamily="18" charset="0"/>
              </a:rPr>
              <a:t>dana</a:t>
            </a:r>
            <a:r>
              <a:rPr lang="en-US" sz="2200" dirty="0">
                <a:latin typeface="Cambria" pitchFamily="18" charset="0"/>
              </a:rPr>
              <a:t> </a:t>
            </a:r>
          </a:p>
        </p:txBody>
      </p:sp>
    </p:spTree>
    <p:extLst>
      <p:ext uri="{BB962C8B-B14F-4D97-AF65-F5344CB8AC3E}">
        <p14:creationId xmlns:p14="http://schemas.microsoft.com/office/powerpoint/2010/main" val="227250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457200"/>
            <a:ext cx="6248400" cy="1446550"/>
          </a:xfrm>
          <a:prstGeom prst="rect">
            <a:avLst/>
          </a:prstGeom>
        </p:spPr>
        <p:txBody>
          <a:bodyPr wrap="square">
            <a:spAutoFit/>
          </a:bodyPr>
          <a:lstStyle/>
          <a:p>
            <a:r>
              <a:rPr lang="en-US" sz="2200" dirty="0">
                <a:latin typeface="Cambria" pitchFamily="18" charset="0"/>
              </a:rPr>
              <a:t>Model </a:t>
            </a:r>
            <a:r>
              <a:rPr lang="en-US" sz="2200" dirty="0" err="1">
                <a:latin typeface="Cambria" pitchFamily="18" charset="0"/>
              </a:rPr>
              <a:t>organisasi</a:t>
            </a:r>
            <a:r>
              <a:rPr lang="en-US" sz="2200" dirty="0">
                <a:latin typeface="Cambria" pitchFamily="18" charset="0"/>
              </a:rPr>
              <a:t> LPN </a:t>
            </a:r>
            <a:r>
              <a:rPr lang="en-US" sz="2200" dirty="0" err="1">
                <a:latin typeface="Cambria" pitchFamily="18" charset="0"/>
              </a:rPr>
              <a:t>adalah</a:t>
            </a:r>
            <a:r>
              <a:rPr lang="en-US" sz="2200" dirty="0">
                <a:latin typeface="Cambria" pitchFamily="18" charset="0"/>
              </a:rPr>
              <a:t> </a:t>
            </a:r>
            <a:r>
              <a:rPr lang="en-US" sz="2200" dirty="0" err="1">
                <a:latin typeface="Cambria" pitchFamily="18" charset="0"/>
              </a:rPr>
              <a:t>meniru</a:t>
            </a:r>
            <a:r>
              <a:rPr lang="en-US" sz="2200" dirty="0">
                <a:latin typeface="Cambria" pitchFamily="18" charset="0"/>
              </a:rPr>
              <a:t> model</a:t>
            </a:r>
          </a:p>
          <a:p>
            <a:r>
              <a:rPr lang="en-US" sz="2200" dirty="0" err="1">
                <a:latin typeface="Cambria" pitchFamily="18" charset="0"/>
              </a:rPr>
              <a:t>koperasi</a:t>
            </a:r>
            <a:r>
              <a:rPr lang="en-US" sz="2200" dirty="0">
                <a:latin typeface="Cambria" pitchFamily="18" charset="0"/>
              </a:rPr>
              <a:t> </a:t>
            </a:r>
            <a:r>
              <a:rPr lang="en-US" sz="2200" dirty="0" err="1">
                <a:latin typeface="Cambria" pitchFamily="18" charset="0"/>
              </a:rPr>
              <a:t>dimana</a:t>
            </a:r>
            <a:r>
              <a:rPr lang="en-US" sz="2200" dirty="0">
                <a:latin typeface="Cambria" pitchFamily="18" charset="0"/>
              </a:rPr>
              <a:t> </a:t>
            </a:r>
            <a:r>
              <a:rPr lang="en-US" sz="2200" dirty="0" err="1">
                <a:latin typeface="Cambria" pitchFamily="18" charset="0"/>
              </a:rPr>
              <a:t>masyarakat</a:t>
            </a:r>
            <a:r>
              <a:rPr lang="en-US" sz="2200" dirty="0">
                <a:latin typeface="Cambria" pitchFamily="18" charset="0"/>
              </a:rPr>
              <a:t> yang </a:t>
            </a:r>
            <a:r>
              <a:rPr lang="en-US" sz="2200" dirty="0" err="1">
                <a:latin typeface="Cambria" pitchFamily="18" charset="0"/>
              </a:rPr>
              <a:t>ingin</a:t>
            </a:r>
            <a:r>
              <a:rPr lang="en-US" sz="2200" dirty="0">
                <a:latin typeface="Cambria" pitchFamily="18" charset="0"/>
              </a:rPr>
              <a:t> </a:t>
            </a:r>
            <a:r>
              <a:rPr lang="en-US" sz="2200" dirty="0" err="1">
                <a:latin typeface="Cambria" pitchFamily="18" charset="0"/>
              </a:rPr>
              <a:t>menjadi</a:t>
            </a:r>
            <a:endParaRPr lang="en-US" sz="2200" dirty="0">
              <a:latin typeface="Cambria" pitchFamily="18" charset="0"/>
            </a:endParaRPr>
          </a:p>
          <a:p>
            <a:r>
              <a:rPr lang="en-US" sz="2200" dirty="0" err="1">
                <a:latin typeface="Cambria" pitchFamily="18" charset="0"/>
              </a:rPr>
              <a:t>anggota</a:t>
            </a:r>
            <a:r>
              <a:rPr lang="en-US" sz="2200" dirty="0">
                <a:latin typeface="Cambria" pitchFamily="18" charset="0"/>
              </a:rPr>
              <a:t> </a:t>
            </a:r>
            <a:r>
              <a:rPr lang="en-US" sz="2200" dirty="0" err="1">
                <a:latin typeface="Cambria" pitchFamily="18" charset="0"/>
              </a:rPr>
              <a:t>harus</a:t>
            </a:r>
            <a:r>
              <a:rPr lang="en-US" sz="2200" dirty="0">
                <a:latin typeface="Cambria" pitchFamily="18" charset="0"/>
              </a:rPr>
              <a:t> </a:t>
            </a:r>
            <a:r>
              <a:rPr lang="en-US" sz="2200" dirty="0" err="1">
                <a:latin typeface="Cambria" pitchFamily="18" charset="0"/>
              </a:rPr>
              <a:t>menyetorkan</a:t>
            </a:r>
            <a:r>
              <a:rPr lang="en-US" sz="2200" dirty="0">
                <a:latin typeface="Cambria" pitchFamily="18" charset="0"/>
              </a:rPr>
              <a:t> </a:t>
            </a:r>
            <a:r>
              <a:rPr lang="en-US" sz="2200" dirty="0" err="1">
                <a:latin typeface="Cambria" pitchFamily="18" charset="0"/>
              </a:rPr>
              <a:t>sejumlah</a:t>
            </a:r>
            <a:r>
              <a:rPr lang="en-US" sz="2200" dirty="0">
                <a:latin typeface="Cambria" pitchFamily="18" charset="0"/>
              </a:rPr>
              <a:t> </a:t>
            </a:r>
            <a:r>
              <a:rPr lang="en-US" sz="2200" dirty="0" err="1">
                <a:latin typeface="Cambria" pitchFamily="18" charset="0"/>
              </a:rPr>
              <a:t>dana</a:t>
            </a:r>
            <a:r>
              <a:rPr lang="en-US" sz="2200" dirty="0">
                <a:latin typeface="Cambria" pitchFamily="18" charset="0"/>
              </a:rPr>
              <a:t> </a:t>
            </a:r>
            <a:r>
              <a:rPr lang="en-US" sz="2200" dirty="0" err="1">
                <a:latin typeface="Cambria" pitchFamily="18" charset="0"/>
              </a:rPr>
              <a:t>untuk</a:t>
            </a:r>
            <a:endParaRPr lang="en-US" sz="2200" dirty="0">
              <a:latin typeface="Cambria" pitchFamily="18" charset="0"/>
            </a:endParaRPr>
          </a:p>
          <a:p>
            <a:r>
              <a:rPr lang="en-US" sz="2200" dirty="0" err="1">
                <a:latin typeface="Cambria" pitchFamily="18" charset="0"/>
              </a:rPr>
              <a:t>simpanan</a:t>
            </a:r>
            <a:r>
              <a:rPr lang="en-US" sz="2200" dirty="0">
                <a:latin typeface="Cambria" pitchFamily="18" charset="0"/>
              </a:rPr>
              <a:t> </a:t>
            </a:r>
            <a:r>
              <a:rPr lang="en-US" sz="2200" dirty="0" err="1">
                <a:latin typeface="Cambria" pitchFamily="18" charset="0"/>
              </a:rPr>
              <a:t>wajib</a:t>
            </a:r>
            <a:r>
              <a:rPr lang="en-US" sz="2200" dirty="0">
                <a:latin typeface="Cambria" pitchFamily="18" charset="0"/>
              </a:rPr>
              <a:t>. </a:t>
            </a:r>
          </a:p>
        </p:txBody>
      </p:sp>
      <p:sp>
        <p:nvSpPr>
          <p:cNvPr id="4" name="Rectangle 3"/>
          <p:cNvSpPr/>
          <p:nvPr/>
        </p:nvSpPr>
        <p:spPr>
          <a:xfrm>
            <a:off x="1143000" y="2362200"/>
            <a:ext cx="6553200" cy="1107996"/>
          </a:xfrm>
          <a:prstGeom prst="rect">
            <a:avLst/>
          </a:prstGeom>
        </p:spPr>
        <p:txBody>
          <a:bodyPr wrap="square">
            <a:spAutoFit/>
          </a:bodyPr>
          <a:lstStyle/>
          <a:p>
            <a:r>
              <a:rPr lang="en-US" sz="2200" dirty="0" err="1" smtClean="0">
                <a:latin typeface="Cambria" pitchFamily="18" charset="0"/>
              </a:rPr>
              <a:t>Manajemen</a:t>
            </a:r>
            <a:r>
              <a:rPr lang="en-US" sz="2200" dirty="0" smtClean="0">
                <a:latin typeface="Cambria" pitchFamily="18" charset="0"/>
              </a:rPr>
              <a:t> LPN </a:t>
            </a:r>
            <a:r>
              <a:rPr lang="en-US" sz="2200" dirty="0" err="1" smtClean="0">
                <a:latin typeface="Cambria" pitchFamily="18" charset="0"/>
              </a:rPr>
              <a:t>direkrut</a:t>
            </a:r>
            <a:r>
              <a:rPr lang="en-US" sz="2200" dirty="0" smtClean="0">
                <a:latin typeface="Cambria" pitchFamily="18" charset="0"/>
              </a:rPr>
              <a:t> </a:t>
            </a:r>
            <a:r>
              <a:rPr lang="en-US" sz="2200" dirty="0" err="1" smtClean="0">
                <a:latin typeface="Cambria" pitchFamily="18" charset="0"/>
              </a:rPr>
              <a:t>dari</a:t>
            </a:r>
            <a:endParaRPr lang="en-US" sz="2200" dirty="0" smtClean="0">
              <a:latin typeface="Cambria" pitchFamily="18" charset="0"/>
            </a:endParaRPr>
          </a:p>
          <a:p>
            <a:r>
              <a:rPr lang="sv-SE" sz="2200" dirty="0" smtClean="0">
                <a:latin typeface="Cambria" pitchFamily="18" charset="0"/>
              </a:rPr>
              <a:t>anggota masyarakat desa dengan pengendalian</a:t>
            </a:r>
          </a:p>
          <a:p>
            <a:r>
              <a:rPr lang="sv-SE" sz="2200" dirty="0" smtClean="0">
                <a:latin typeface="Cambria" pitchFamily="18" charset="0"/>
              </a:rPr>
              <a:t>internal dilakukan oleh pengurus LPN. </a:t>
            </a:r>
            <a:endParaRPr lang="en-US" sz="2200" dirty="0">
              <a:latin typeface="Cambria" pitchFamily="18" charset="0"/>
            </a:endParaRPr>
          </a:p>
        </p:txBody>
      </p:sp>
      <p:sp>
        <p:nvSpPr>
          <p:cNvPr id="5" name="Rectangle 4"/>
          <p:cNvSpPr/>
          <p:nvPr/>
        </p:nvSpPr>
        <p:spPr>
          <a:xfrm>
            <a:off x="2542309" y="3657600"/>
            <a:ext cx="5410200" cy="2123658"/>
          </a:xfrm>
          <a:prstGeom prst="rect">
            <a:avLst/>
          </a:prstGeom>
        </p:spPr>
        <p:txBody>
          <a:bodyPr wrap="square">
            <a:spAutoFit/>
          </a:bodyPr>
          <a:lstStyle/>
          <a:p>
            <a:r>
              <a:rPr lang="sv-SE" sz="2200" dirty="0" smtClean="0">
                <a:latin typeface="Cambria" pitchFamily="18" charset="0"/>
              </a:rPr>
              <a:t>Pengurus desa </a:t>
            </a:r>
            <a:r>
              <a:rPr lang="en-US" sz="2200" dirty="0" err="1" smtClean="0">
                <a:latin typeface="Cambria" pitchFamily="18" charset="0"/>
              </a:rPr>
              <a:t>tidak</a:t>
            </a:r>
            <a:r>
              <a:rPr lang="en-US" sz="2200" dirty="0" smtClean="0">
                <a:latin typeface="Cambria" pitchFamily="18" charset="0"/>
              </a:rPr>
              <a:t> </a:t>
            </a:r>
            <a:r>
              <a:rPr lang="en-US" sz="2200" dirty="0" err="1" smtClean="0">
                <a:latin typeface="Cambria" pitchFamily="18" charset="0"/>
              </a:rPr>
              <a:t>bertanggung</a:t>
            </a:r>
            <a:r>
              <a:rPr lang="en-US" sz="2200" dirty="0" smtClean="0">
                <a:latin typeface="Cambria" pitchFamily="18" charset="0"/>
              </a:rPr>
              <a:t> </a:t>
            </a:r>
            <a:r>
              <a:rPr lang="en-US" sz="2200" dirty="0" err="1" smtClean="0">
                <a:latin typeface="Cambria" pitchFamily="18" charset="0"/>
              </a:rPr>
              <a:t>jawab</a:t>
            </a:r>
            <a:r>
              <a:rPr lang="en-US" sz="2200" dirty="0" smtClean="0">
                <a:latin typeface="Cambria" pitchFamily="18" charset="0"/>
              </a:rPr>
              <a:t>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pengawasan</a:t>
            </a:r>
            <a:r>
              <a:rPr lang="en-US" sz="2200" dirty="0" smtClean="0">
                <a:latin typeface="Cambria" pitchFamily="18" charset="0"/>
              </a:rPr>
              <a:t> LPN.</a:t>
            </a:r>
          </a:p>
          <a:p>
            <a:r>
              <a:rPr lang="en-US" sz="2200" dirty="0" err="1" smtClean="0">
                <a:latin typeface="Cambria" pitchFamily="18" charset="0"/>
              </a:rPr>
              <a:t>Supervisi</a:t>
            </a:r>
            <a:r>
              <a:rPr lang="en-US" sz="2200" dirty="0" smtClean="0">
                <a:latin typeface="Cambria" pitchFamily="18" charset="0"/>
              </a:rPr>
              <a:t> </a:t>
            </a:r>
            <a:r>
              <a:rPr lang="en-US" sz="2200" dirty="0" err="1" smtClean="0">
                <a:latin typeface="Cambria" pitchFamily="18" charset="0"/>
              </a:rPr>
              <a:t>dan</a:t>
            </a:r>
            <a:r>
              <a:rPr lang="en-US" sz="2200" dirty="0" smtClean="0">
                <a:latin typeface="Cambria" pitchFamily="18" charset="0"/>
              </a:rPr>
              <a:t> </a:t>
            </a:r>
            <a:r>
              <a:rPr lang="en-US" sz="2200" dirty="0" err="1" smtClean="0">
                <a:latin typeface="Cambria" pitchFamily="18" charset="0"/>
              </a:rPr>
              <a:t>pengawasan</a:t>
            </a:r>
            <a:r>
              <a:rPr lang="en-US" sz="2200" dirty="0" smtClean="0">
                <a:latin typeface="Cambria" pitchFamily="18" charset="0"/>
              </a:rPr>
              <a:t> </a:t>
            </a:r>
            <a:r>
              <a:rPr lang="en-US" sz="2200" dirty="0" err="1" smtClean="0">
                <a:latin typeface="Cambria" pitchFamily="18" charset="0"/>
              </a:rPr>
              <a:t>eksternal</a:t>
            </a:r>
            <a:r>
              <a:rPr lang="en-US" sz="2200" dirty="0" smtClean="0">
                <a:latin typeface="Cambria" pitchFamily="18" charset="0"/>
              </a:rPr>
              <a:t> </a:t>
            </a:r>
            <a:r>
              <a:rPr lang="en-US" sz="2200" dirty="0" err="1" smtClean="0">
                <a:latin typeface="Cambria" pitchFamily="18" charset="0"/>
              </a:rPr>
              <a:t>dilakukan</a:t>
            </a:r>
            <a:r>
              <a:rPr lang="en-US" sz="2200" dirty="0" smtClean="0">
                <a:latin typeface="Cambria" pitchFamily="18" charset="0"/>
              </a:rPr>
              <a:t> </a:t>
            </a:r>
            <a:r>
              <a:rPr lang="en-US" sz="2200" dirty="0" err="1" smtClean="0">
                <a:latin typeface="Cambria" pitchFamily="18" charset="0"/>
              </a:rPr>
              <a:t>oleh</a:t>
            </a:r>
            <a:r>
              <a:rPr lang="en-US" sz="2200" dirty="0" smtClean="0">
                <a:latin typeface="Cambria" pitchFamily="18" charset="0"/>
              </a:rPr>
              <a:t> </a:t>
            </a:r>
            <a:r>
              <a:rPr lang="en-US" sz="2200" dirty="0" err="1" smtClean="0">
                <a:latin typeface="Cambria" pitchFamily="18" charset="0"/>
              </a:rPr>
              <a:t>Pemerintah</a:t>
            </a:r>
            <a:r>
              <a:rPr lang="en-US" sz="2200" dirty="0" smtClean="0">
                <a:latin typeface="Cambria" pitchFamily="18" charset="0"/>
              </a:rPr>
              <a:t> </a:t>
            </a:r>
            <a:r>
              <a:rPr lang="en-US" sz="2200" dirty="0" err="1" smtClean="0">
                <a:latin typeface="Cambria" pitchFamily="18" charset="0"/>
              </a:rPr>
              <a:t>Propinsi</a:t>
            </a:r>
            <a:r>
              <a:rPr lang="en-US" sz="2200" dirty="0" smtClean="0">
                <a:latin typeface="Cambria" pitchFamily="18" charset="0"/>
              </a:rPr>
              <a:t> </a:t>
            </a:r>
            <a:r>
              <a:rPr lang="en-US" sz="2200" dirty="0" err="1" smtClean="0">
                <a:latin typeface="Cambria" pitchFamily="18" charset="0"/>
              </a:rPr>
              <a:t>dengan</a:t>
            </a:r>
            <a:r>
              <a:rPr lang="en-US" sz="2200" dirty="0" smtClean="0">
                <a:latin typeface="Cambria" pitchFamily="18" charset="0"/>
              </a:rPr>
              <a:t> </a:t>
            </a:r>
            <a:r>
              <a:rPr lang="en-US" sz="2200" dirty="0" err="1" smtClean="0">
                <a:latin typeface="Cambria" pitchFamily="18" charset="0"/>
              </a:rPr>
              <a:t>pendampingan</a:t>
            </a:r>
            <a:r>
              <a:rPr lang="en-US" sz="2200" dirty="0" smtClean="0">
                <a:latin typeface="Cambria" pitchFamily="18" charset="0"/>
              </a:rPr>
              <a:t> </a:t>
            </a:r>
            <a:r>
              <a:rPr lang="en-US" sz="2200" dirty="0" err="1" smtClean="0">
                <a:latin typeface="Cambria" pitchFamily="18" charset="0"/>
              </a:rPr>
              <a:t>dari</a:t>
            </a:r>
            <a:r>
              <a:rPr lang="en-US" sz="2200" dirty="0" smtClean="0">
                <a:latin typeface="Cambria" pitchFamily="18" charset="0"/>
              </a:rPr>
              <a:t> Bank Pembangunan Daerah.</a:t>
            </a:r>
            <a:endParaRPr lang="en-US" sz="2200" dirty="0">
              <a:latin typeface="Cambria" pitchFamily="18" charset="0"/>
            </a:endParaRPr>
          </a:p>
        </p:txBody>
      </p:sp>
    </p:spTree>
    <p:extLst>
      <p:ext uri="{BB962C8B-B14F-4D97-AF65-F5344CB8AC3E}">
        <p14:creationId xmlns:p14="http://schemas.microsoft.com/office/powerpoint/2010/main" val="121866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Lembaga</a:t>
            </a:r>
            <a:r>
              <a:rPr lang="en-US" dirty="0"/>
              <a:t> </a:t>
            </a:r>
            <a:r>
              <a:rPr lang="en-US" dirty="0" err="1"/>
              <a:t>Perkreditan</a:t>
            </a:r>
            <a:r>
              <a:rPr lang="en-US" dirty="0"/>
              <a:t> </a:t>
            </a:r>
            <a:r>
              <a:rPr lang="en-US" dirty="0" err="1"/>
              <a:t>Desa</a:t>
            </a:r>
            <a:r>
              <a:rPr lang="en-US" dirty="0"/>
              <a:t> (LPD)</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51495541"/>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457200"/>
            <a:ext cx="6096000" cy="1200329"/>
          </a:xfrm>
          <a:prstGeom prst="rect">
            <a:avLst/>
          </a:prstGeom>
        </p:spPr>
        <p:txBody>
          <a:bodyPr wrap="square">
            <a:spAutoFit/>
          </a:bodyPr>
          <a:lstStyle/>
          <a:p>
            <a:r>
              <a:rPr lang="en-US" sz="2400" i="1" dirty="0" err="1">
                <a:latin typeface="Cambria" pitchFamily="18" charset="0"/>
              </a:rPr>
              <a:t>Lembaga</a:t>
            </a:r>
            <a:r>
              <a:rPr lang="en-US" sz="2400" i="1" dirty="0">
                <a:latin typeface="Cambria" pitchFamily="18" charset="0"/>
              </a:rPr>
              <a:t> </a:t>
            </a:r>
            <a:r>
              <a:rPr lang="en-US" sz="2400" i="1" dirty="0" err="1">
                <a:latin typeface="Cambria" pitchFamily="18" charset="0"/>
              </a:rPr>
              <a:t>ini</a:t>
            </a:r>
            <a:r>
              <a:rPr lang="en-US" sz="2400" i="1" dirty="0">
                <a:latin typeface="Cambria" pitchFamily="18" charset="0"/>
              </a:rPr>
              <a:t> </a:t>
            </a:r>
            <a:r>
              <a:rPr lang="en-US" sz="2400" i="1" dirty="0" err="1">
                <a:latin typeface="Cambria" pitchFamily="18" charset="0"/>
              </a:rPr>
              <a:t>juga</a:t>
            </a:r>
            <a:r>
              <a:rPr lang="en-US" sz="2400" i="1" dirty="0">
                <a:latin typeface="Cambria" pitchFamily="18" charset="0"/>
              </a:rPr>
              <a:t> </a:t>
            </a:r>
            <a:r>
              <a:rPr lang="en-US" sz="2400" i="1" dirty="0" err="1">
                <a:latin typeface="Cambria" pitchFamily="18" charset="0"/>
              </a:rPr>
              <a:t>merupakan</a:t>
            </a:r>
            <a:r>
              <a:rPr lang="en-US" sz="2400" i="1" dirty="0">
                <a:latin typeface="Cambria" pitchFamily="18" charset="0"/>
              </a:rPr>
              <a:t> </a:t>
            </a:r>
            <a:r>
              <a:rPr lang="en-US" sz="2400" i="1" dirty="0" err="1">
                <a:latin typeface="Cambria" pitchFamily="18" charset="0"/>
              </a:rPr>
              <a:t>sebuah</a:t>
            </a:r>
            <a:r>
              <a:rPr lang="en-US" sz="2400" i="1" dirty="0">
                <a:latin typeface="Cambria" pitchFamily="18" charset="0"/>
              </a:rPr>
              <a:t> </a:t>
            </a:r>
            <a:r>
              <a:rPr lang="en-US" sz="2400" i="1" dirty="0" err="1" smtClean="0">
                <a:latin typeface="Cambria" pitchFamily="18" charset="0"/>
              </a:rPr>
              <a:t>lembaga</a:t>
            </a:r>
            <a:r>
              <a:rPr lang="en-US" sz="2400" i="1" dirty="0" smtClean="0">
                <a:latin typeface="Cambria" pitchFamily="18" charset="0"/>
              </a:rPr>
              <a:t> </a:t>
            </a:r>
            <a:r>
              <a:rPr lang="en-US" sz="2400" i="1" dirty="0" err="1" smtClean="0">
                <a:latin typeface="Cambria" pitchFamily="18" charset="0"/>
              </a:rPr>
              <a:t>keuangan</a:t>
            </a:r>
            <a:r>
              <a:rPr lang="en-US" sz="2400" i="1" dirty="0" smtClean="0">
                <a:latin typeface="Cambria" pitchFamily="18" charset="0"/>
              </a:rPr>
              <a:t> </a:t>
            </a:r>
            <a:r>
              <a:rPr lang="en-US" sz="2400" i="1" dirty="0" err="1">
                <a:latin typeface="Cambria" pitchFamily="18" charset="0"/>
              </a:rPr>
              <a:t>milik</a:t>
            </a:r>
            <a:r>
              <a:rPr lang="en-US" sz="2400" i="1" dirty="0">
                <a:latin typeface="Cambria" pitchFamily="18" charset="0"/>
              </a:rPr>
              <a:t> </a:t>
            </a:r>
            <a:r>
              <a:rPr lang="en-US" sz="2400" i="1" dirty="0" err="1">
                <a:latin typeface="Cambria" pitchFamily="18" charset="0"/>
              </a:rPr>
              <a:t>desa</a:t>
            </a:r>
            <a:r>
              <a:rPr lang="en-US" sz="2400" i="1" dirty="0">
                <a:latin typeface="Cambria" pitchFamily="18" charset="0"/>
              </a:rPr>
              <a:t> </a:t>
            </a:r>
            <a:r>
              <a:rPr lang="en-US" sz="2400" i="1" dirty="0" err="1">
                <a:latin typeface="Cambria" pitchFamily="18" charset="0"/>
              </a:rPr>
              <a:t>adat</a:t>
            </a:r>
            <a:r>
              <a:rPr lang="en-US" sz="2400" i="1" dirty="0">
                <a:latin typeface="Cambria" pitchFamily="18" charset="0"/>
              </a:rPr>
              <a:t>, </a:t>
            </a:r>
            <a:r>
              <a:rPr lang="en-US" sz="2400" i="1" dirty="0" err="1">
                <a:latin typeface="Cambria" pitchFamily="18" charset="0"/>
              </a:rPr>
              <a:t>sama</a:t>
            </a:r>
            <a:r>
              <a:rPr lang="en-US" sz="2400" i="1" dirty="0">
                <a:latin typeface="Cambria" pitchFamily="18" charset="0"/>
              </a:rPr>
              <a:t> </a:t>
            </a:r>
            <a:r>
              <a:rPr lang="en-US" sz="2400" i="1" dirty="0" err="1">
                <a:latin typeface="Cambria" pitchFamily="18" charset="0"/>
              </a:rPr>
              <a:t>dengan</a:t>
            </a:r>
            <a:r>
              <a:rPr lang="en-US" sz="2400" i="1" dirty="0">
                <a:latin typeface="Cambria" pitchFamily="18" charset="0"/>
              </a:rPr>
              <a:t> LPN </a:t>
            </a:r>
            <a:r>
              <a:rPr lang="en-US" sz="2400" i="1" dirty="0" smtClean="0">
                <a:latin typeface="Cambria" pitchFamily="18" charset="0"/>
              </a:rPr>
              <a:t>yang</a:t>
            </a:r>
            <a:r>
              <a:rPr lang="it-IT" sz="2400" i="1" dirty="0" smtClean="0">
                <a:latin typeface="Cambria" pitchFamily="18" charset="0"/>
              </a:rPr>
              <a:t>ada </a:t>
            </a:r>
            <a:r>
              <a:rPr lang="it-IT" sz="2400" i="1" dirty="0">
                <a:latin typeface="Cambria" pitchFamily="18" charset="0"/>
              </a:rPr>
              <a:t>di Sumatera Barat. </a:t>
            </a:r>
          </a:p>
        </p:txBody>
      </p:sp>
      <p:sp>
        <p:nvSpPr>
          <p:cNvPr id="6" name="Rectangle 5"/>
          <p:cNvSpPr/>
          <p:nvPr/>
        </p:nvSpPr>
        <p:spPr>
          <a:xfrm>
            <a:off x="1219200" y="2667000"/>
            <a:ext cx="6172200" cy="2677656"/>
          </a:xfrm>
          <a:prstGeom prst="rect">
            <a:avLst/>
          </a:prstGeom>
        </p:spPr>
        <p:txBody>
          <a:bodyPr wrap="square">
            <a:spAutoFit/>
          </a:bodyPr>
          <a:lstStyle/>
          <a:p>
            <a:pPr marL="342900" indent="-342900">
              <a:buClr>
                <a:srgbClr val="FF0000"/>
              </a:buClr>
              <a:buFont typeface="Wingdings" pitchFamily="2" charset="2"/>
              <a:buChar char="§"/>
            </a:pPr>
            <a:r>
              <a:rPr lang="en-US" sz="2400" dirty="0" err="1" smtClean="0">
                <a:latin typeface="Cambria" pitchFamily="18" charset="0"/>
              </a:rPr>
              <a:t>Lembaga</a:t>
            </a:r>
            <a:r>
              <a:rPr lang="en-US" sz="2400" dirty="0" smtClean="0">
                <a:latin typeface="Cambria" pitchFamily="18" charset="0"/>
              </a:rPr>
              <a:t> </a:t>
            </a:r>
            <a:r>
              <a:rPr lang="en-US" sz="2400" dirty="0" err="1">
                <a:latin typeface="Cambria" pitchFamily="18" charset="0"/>
              </a:rPr>
              <a:t>Perkreditan</a:t>
            </a:r>
            <a:r>
              <a:rPr lang="en-US" sz="2400" dirty="0">
                <a:latin typeface="Cambria" pitchFamily="18" charset="0"/>
              </a:rPr>
              <a:t> </a:t>
            </a:r>
            <a:r>
              <a:rPr lang="en-US" sz="2400" dirty="0" err="1">
                <a:latin typeface="Cambria" pitchFamily="18" charset="0"/>
              </a:rPr>
              <a:t>Desa</a:t>
            </a:r>
            <a:r>
              <a:rPr lang="en-US" sz="2400" dirty="0">
                <a:latin typeface="Cambria" pitchFamily="18" charset="0"/>
              </a:rPr>
              <a:t> </a:t>
            </a:r>
            <a:r>
              <a:rPr lang="en-US" sz="2400" dirty="0" smtClean="0">
                <a:latin typeface="Cambria" pitchFamily="18" charset="0"/>
              </a:rPr>
              <a:t>di Bali </a:t>
            </a:r>
            <a:r>
              <a:rPr lang="en-US" sz="2400" dirty="0" err="1">
                <a:latin typeface="Cambria" pitchFamily="18" charset="0"/>
              </a:rPr>
              <a:t>merupakan</a:t>
            </a:r>
            <a:r>
              <a:rPr lang="en-US" sz="2400" dirty="0">
                <a:latin typeface="Cambria" pitchFamily="18" charset="0"/>
              </a:rPr>
              <a:t> </a:t>
            </a:r>
            <a:r>
              <a:rPr lang="en-US" sz="2400" dirty="0" err="1">
                <a:latin typeface="Cambria" pitchFamily="18" charset="0"/>
              </a:rPr>
              <a:t>lembaga</a:t>
            </a:r>
            <a:r>
              <a:rPr lang="en-US" sz="2400" dirty="0">
                <a:latin typeface="Cambria" pitchFamily="18" charset="0"/>
              </a:rPr>
              <a:t> </a:t>
            </a:r>
            <a:r>
              <a:rPr lang="en-US" sz="2400" dirty="0" err="1">
                <a:latin typeface="Cambria" pitchFamily="18" charset="0"/>
              </a:rPr>
              <a:t>keuangan</a:t>
            </a:r>
            <a:r>
              <a:rPr lang="en-US" sz="2400" dirty="0">
                <a:latin typeface="Cambria" pitchFamily="18" charset="0"/>
              </a:rPr>
              <a:t> </a:t>
            </a:r>
            <a:r>
              <a:rPr lang="en-US" sz="2400" dirty="0" err="1">
                <a:latin typeface="Cambria" pitchFamily="18" charset="0"/>
              </a:rPr>
              <a:t>mikro</a:t>
            </a:r>
            <a:r>
              <a:rPr lang="en-US" sz="2400" dirty="0">
                <a:latin typeface="Cambria" pitchFamily="18" charset="0"/>
              </a:rPr>
              <a:t> yang</a:t>
            </a:r>
          </a:p>
          <a:p>
            <a:pPr>
              <a:buClr>
                <a:srgbClr val="FF0000"/>
              </a:buClr>
            </a:pPr>
            <a:r>
              <a:rPr lang="it-IT" sz="2400" dirty="0" smtClean="0">
                <a:latin typeface="Cambria" pitchFamily="18" charset="0"/>
              </a:rPr>
              <a:t>     paling </a:t>
            </a:r>
            <a:r>
              <a:rPr lang="it-IT" sz="2400" dirty="0">
                <a:latin typeface="Cambria" pitchFamily="18" charset="0"/>
              </a:rPr>
              <a:t>sukses di Indonesia. </a:t>
            </a:r>
            <a:endParaRPr lang="it-IT" sz="2400" dirty="0" smtClean="0">
              <a:latin typeface="Cambria" pitchFamily="18" charset="0"/>
            </a:endParaRPr>
          </a:p>
          <a:p>
            <a:pPr>
              <a:buClr>
                <a:srgbClr val="FF0000"/>
              </a:buClr>
            </a:pPr>
            <a:endParaRPr lang="it-IT" sz="2400" dirty="0" smtClean="0">
              <a:latin typeface="Cambria" pitchFamily="18" charset="0"/>
            </a:endParaRPr>
          </a:p>
          <a:p>
            <a:pPr marL="342900" indent="-342900">
              <a:buClr>
                <a:srgbClr val="FF0000"/>
              </a:buClr>
              <a:buFont typeface="Wingdings" pitchFamily="2" charset="2"/>
              <a:buChar char="§"/>
            </a:pPr>
            <a:r>
              <a:rPr lang="it-IT" sz="2400" dirty="0" smtClean="0">
                <a:latin typeface="Cambria" pitchFamily="18" charset="0"/>
              </a:rPr>
              <a:t>Keberhasilan program </a:t>
            </a:r>
            <a:r>
              <a:rPr lang="en-US" sz="2400" dirty="0" err="1" smtClean="0">
                <a:latin typeface="Cambria" pitchFamily="18" charset="0"/>
              </a:rPr>
              <a:t>ini</a:t>
            </a:r>
            <a:r>
              <a:rPr lang="en-US" sz="2400" dirty="0" smtClean="0">
                <a:latin typeface="Cambria" pitchFamily="18" charset="0"/>
              </a:rPr>
              <a:t> </a:t>
            </a:r>
            <a:r>
              <a:rPr lang="en-US" sz="2400" dirty="0" err="1">
                <a:latin typeface="Cambria" pitchFamily="18" charset="0"/>
              </a:rPr>
              <a:t>karena</a:t>
            </a:r>
            <a:r>
              <a:rPr lang="en-US" sz="2400" dirty="0">
                <a:latin typeface="Cambria" pitchFamily="18" charset="0"/>
              </a:rPr>
              <a:t> </a:t>
            </a:r>
            <a:r>
              <a:rPr lang="en-US" sz="2400" dirty="0" err="1">
                <a:latin typeface="Cambria" pitchFamily="18" charset="0"/>
              </a:rPr>
              <a:t>dukungan</a:t>
            </a:r>
            <a:r>
              <a:rPr lang="en-US" sz="2400" dirty="0">
                <a:latin typeface="Cambria" pitchFamily="18" charset="0"/>
              </a:rPr>
              <a:t> </a:t>
            </a:r>
            <a:r>
              <a:rPr lang="en-US" sz="2400" dirty="0" err="1">
                <a:latin typeface="Cambria" pitchFamily="18" charset="0"/>
              </a:rPr>
              <a:t>penuh</a:t>
            </a:r>
            <a:r>
              <a:rPr lang="en-US" sz="2400" dirty="0">
                <a:latin typeface="Cambria" pitchFamily="18" charset="0"/>
              </a:rPr>
              <a:t> </a:t>
            </a:r>
            <a:r>
              <a:rPr lang="en-US" sz="2400" dirty="0" err="1">
                <a:latin typeface="Cambria" pitchFamily="18" charset="0"/>
              </a:rPr>
              <a:t>dari</a:t>
            </a:r>
            <a:r>
              <a:rPr lang="en-US" sz="2400" dirty="0">
                <a:latin typeface="Cambria" pitchFamily="18" charset="0"/>
              </a:rPr>
              <a:t> </a:t>
            </a:r>
            <a:r>
              <a:rPr lang="en-US" sz="2400" dirty="0" err="1">
                <a:latin typeface="Cambria" pitchFamily="18" charset="0"/>
              </a:rPr>
              <a:t>Pemerintah</a:t>
            </a:r>
            <a:r>
              <a:rPr lang="en-US" sz="2400" dirty="0">
                <a:latin typeface="Cambria" pitchFamily="18" charset="0"/>
              </a:rPr>
              <a:t> </a:t>
            </a:r>
            <a:r>
              <a:rPr lang="en-US" sz="2400" dirty="0" err="1" smtClean="0">
                <a:latin typeface="Cambria" pitchFamily="18" charset="0"/>
              </a:rPr>
              <a:t>Propinsi</a:t>
            </a:r>
            <a:r>
              <a:rPr lang="en-US" sz="2400" dirty="0" smtClean="0">
                <a:latin typeface="Cambria" pitchFamily="18" charset="0"/>
              </a:rPr>
              <a:t> Bali </a:t>
            </a:r>
            <a:r>
              <a:rPr lang="en-US" sz="2400" dirty="0" err="1">
                <a:latin typeface="Cambria" pitchFamily="18" charset="0"/>
              </a:rPr>
              <a:t>dan</a:t>
            </a:r>
            <a:r>
              <a:rPr lang="en-US" sz="2400" dirty="0">
                <a:latin typeface="Cambria" pitchFamily="18" charset="0"/>
              </a:rPr>
              <a:t> </a:t>
            </a:r>
            <a:r>
              <a:rPr lang="en-US" sz="2400" dirty="0" err="1">
                <a:latin typeface="Cambria" pitchFamily="18" charset="0"/>
              </a:rPr>
              <a:t>kuatnya</a:t>
            </a:r>
            <a:r>
              <a:rPr lang="en-US" sz="2400" dirty="0">
                <a:latin typeface="Cambria" pitchFamily="18" charset="0"/>
              </a:rPr>
              <a:t> </a:t>
            </a:r>
            <a:r>
              <a:rPr lang="en-US" sz="2400" dirty="0" err="1">
                <a:latin typeface="Cambria" pitchFamily="18" charset="0"/>
              </a:rPr>
              <a:t>kesatuan</a:t>
            </a:r>
            <a:r>
              <a:rPr lang="en-US" sz="2400" dirty="0">
                <a:latin typeface="Cambria" pitchFamily="18" charset="0"/>
              </a:rPr>
              <a:t> </a:t>
            </a:r>
            <a:r>
              <a:rPr lang="en-US" sz="2400" dirty="0" err="1">
                <a:latin typeface="Cambria" pitchFamily="18" charset="0"/>
              </a:rPr>
              <a:t>masyarakat</a:t>
            </a:r>
            <a:r>
              <a:rPr lang="en-US" sz="2400" dirty="0">
                <a:latin typeface="Cambria" pitchFamily="18" charset="0"/>
              </a:rPr>
              <a:t> </a:t>
            </a:r>
            <a:r>
              <a:rPr lang="en-US" sz="2400" dirty="0" err="1">
                <a:latin typeface="Cambria" pitchFamily="18" charset="0"/>
              </a:rPr>
              <a:t>adat</a:t>
            </a:r>
            <a:r>
              <a:rPr lang="en-US" sz="2400" dirty="0">
                <a:latin typeface="Cambria" pitchFamily="18" charset="0"/>
              </a:rPr>
              <a:t> di Bali.</a:t>
            </a:r>
          </a:p>
        </p:txBody>
      </p:sp>
    </p:spTree>
    <p:extLst>
      <p:ext uri="{BB962C8B-B14F-4D97-AF65-F5344CB8AC3E}">
        <p14:creationId xmlns:p14="http://schemas.microsoft.com/office/powerpoint/2010/main" val="225200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1074510"/>
            <a:ext cx="5715000" cy="3046988"/>
          </a:xfrm>
          <a:prstGeom prst="rect">
            <a:avLst/>
          </a:prstGeom>
        </p:spPr>
        <p:txBody>
          <a:bodyPr wrap="square">
            <a:spAutoFit/>
          </a:bodyPr>
          <a:lstStyle/>
          <a:p>
            <a:r>
              <a:rPr lang="en-US" sz="2400" dirty="0" err="1" smtClean="0">
                <a:latin typeface="Cambria" pitchFamily="18" charset="0"/>
              </a:rPr>
              <a:t>Upaya</a:t>
            </a:r>
            <a:r>
              <a:rPr lang="en-US" sz="2400" dirty="0" smtClean="0">
                <a:latin typeface="Cambria" pitchFamily="18" charset="0"/>
              </a:rPr>
              <a:t> Bank Indonesia </a:t>
            </a:r>
            <a:r>
              <a:rPr lang="en-US" sz="2400" dirty="0" err="1" smtClean="0">
                <a:latin typeface="Cambria" pitchFamily="18" charset="0"/>
              </a:rPr>
              <a:t>untuk</a:t>
            </a:r>
            <a:r>
              <a:rPr lang="en-US" sz="2400" dirty="0" smtClean="0">
                <a:latin typeface="Cambria" pitchFamily="18" charset="0"/>
              </a:rPr>
              <a:t> </a:t>
            </a:r>
            <a:r>
              <a:rPr lang="en-US" sz="2400" dirty="0" err="1" smtClean="0">
                <a:latin typeface="Cambria" pitchFamily="18" charset="0"/>
              </a:rPr>
              <a:t>mendorong</a:t>
            </a:r>
            <a:r>
              <a:rPr lang="en-US" sz="2400" dirty="0" smtClean="0">
                <a:latin typeface="Cambria" pitchFamily="18" charset="0"/>
              </a:rPr>
              <a:t> LPD </a:t>
            </a:r>
            <a:r>
              <a:rPr lang="en-US" sz="2400" dirty="0" err="1" smtClean="0">
                <a:latin typeface="Cambria" pitchFamily="18" charset="0"/>
              </a:rPr>
              <a:t>berubah</a:t>
            </a:r>
            <a:r>
              <a:rPr lang="en-US" sz="2400" dirty="0" smtClean="0">
                <a:latin typeface="Cambria" pitchFamily="18" charset="0"/>
              </a:rPr>
              <a:t> </a:t>
            </a:r>
            <a:r>
              <a:rPr lang="en-US" sz="2400" dirty="0" err="1" smtClean="0">
                <a:latin typeface="Cambria" pitchFamily="18" charset="0"/>
              </a:rPr>
              <a:t>menjadi</a:t>
            </a:r>
            <a:r>
              <a:rPr lang="en-US" sz="2400" dirty="0" smtClean="0">
                <a:latin typeface="Cambria" pitchFamily="18" charset="0"/>
              </a:rPr>
              <a:t> BPR </a:t>
            </a:r>
            <a:r>
              <a:rPr lang="en-US" sz="2400" dirty="0" err="1" smtClean="0">
                <a:latin typeface="Cambria" pitchFamily="18" charset="0"/>
              </a:rPr>
              <a:t>mendapat</a:t>
            </a:r>
            <a:r>
              <a:rPr lang="en-US" sz="2400" dirty="0" smtClean="0">
                <a:latin typeface="Cambria" pitchFamily="18" charset="0"/>
              </a:rPr>
              <a:t> </a:t>
            </a:r>
            <a:r>
              <a:rPr lang="en-US" sz="2400" dirty="0" err="1" smtClean="0">
                <a:latin typeface="Cambria" pitchFamily="18" charset="0"/>
              </a:rPr>
              <a:t>penolakan</a:t>
            </a:r>
            <a:r>
              <a:rPr lang="en-US" sz="2400" dirty="0" smtClean="0">
                <a:latin typeface="Cambria" pitchFamily="18" charset="0"/>
              </a:rPr>
              <a:t> </a:t>
            </a:r>
            <a:r>
              <a:rPr lang="en-US" sz="2400" dirty="0" err="1" smtClean="0">
                <a:latin typeface="Cambria" pitchFamily="18" charset="0"/>
              </a:rPr>
              <a:t>dari</a:t>
            </a:r>
            <a:r>
              <a:rPr lang="en-US" sz="2400" dirty="0" smtClean="0">
                <a:latin typeface="Cambria" pitchFamily="18" charset="0"/>
              </a:rPr>
              <a:t> </a:t>
            </a:r>
            <a:r>
              <a:rPr lang="en-US" sz="2400" dirty="0" err="1" smtClean="0">
                <a:latin typeface="Cambria" pitchFamily="18" charset="0"/>
              </a:rPr>
              <a:t>masyarakat</a:t>
            </a:r>
            <a:r>
              <a:rPr lang="en-US" sz="2400" dirty="0" smtClean="0">
                <a:latin typeface="Cambria" pitchFamily="18" charset="0"/>
              </a:rPr>
              <a:t> di Bali,  </a:t>
            </a:r>
            <a:r>
              <a:rPr lang="en-US" sz="2400" dirty="0" err="1" smtClean="0">
                <a:latin typeface="Cambria" pitchFamily="18" charset="0"/>
              </a:rPr>
              <a:t>disamping</a:t>
            </a:r>
            <a:r>
              <a:rPr lang="en-US" sz="2400" dirty="0" smtClean="0">
                <a:latin typeface="Cambria" pitchFamily="18" charset="0"/>
              </a:rPr>
              <a:t> </a:t>
            </a:r>
            <a:r>
              <a:rPr lang="en-US" sz="2400" dirty="0" err="1" smtClean="0">
                <a:latin typeface="Cambria" pitchFamily="18" charset="0"/>
              </a:rPr>
              <a:t>itu</a:t>
            </a:r>
            <a:r>
              <a:rPr lang="en-US" sz="2400" dirty="0" smtClean="0">
                <a:latin typeface="Cambria" pitchFamily="18" charset="0"/>
              </a:rPr>
              <a:t> BI </a:t>
            </a:r>
            <a:r>
              <a:rPr lang="en-US" sz="2400" dirty="0" err="1" smtClean="0">
                <a:latin typeface="Cambria" pitchFamily="18" charset="0"/>
              </a:rPr>
              <a:t>juga</a:t>
            </a:r>
            <a:r>
              <a:rPr lang="en-US" sz="2400" dirty="0" smtClean="0">
                <a:latin typeface="Cambria" pitchFamily="18" charset="0"/>
              </a:rPr>
              <a:t> </a:t>
            </a:r>
            <a:r>
              <a:rPr lang="en-US" sz="2400" dirty="0" err="1" smtClean="0">
                <a:latin typeface="Cambria" pitchFamily="18" charset="0"/>
              </a:rPr>
              <a:t>mempertimbangkan</a:t>
            </a:r>
            <a:r>
              <a:rPr lang="en-US" sz="2400" dirty="0" smtClean="0">
                <a:latin typeface="Cambria" pitchFamily="18" charset="0"/>
              </a:rPr>
              <a:t> </a:t>
            </a:r>
            <a:r>
              <a:rPr lang="en-US" sz="2400" dirty="0" err="1" smtClean="0">
                <a:latin typeface="Cambria" pitchFamily="18" charset="0"/>
              </a:rPr>
              <a:t>banyaknya</a:t>
            </a:r>
            <a:r>
              <a:rPr lang="en-US" sz="2400" dirty="0" smtClean="0">
                <a:latin typeface="Cambria" pitchFamily="18" charset="0"/>
              </a:rPr>
              <a:t> </a:t>
            </a:r>
            <a:r>
              <a:rPr lang="en-US" sz="2400" dirty="0" err="1" smtClean="0">
                <a:latin typeface="Cambria" pitchFamily="18" charset="0"/>
              </a:rPr>
              <a:t>jumlah</a:t>
            </a:r>
            <a:r>
              <a:rPr lang="en-US" sz="2400" dirty="0" smtClean="0">
                <a:latin typeface="Cambria" pitchFamily="18" charset="0"/>
              </a:rPr>
              <a:t> LPD yang</a:t>
            </a:r>
          </a:p>
          <a:p>
            <a:r>
              <a:rPr lang="en-US" sz="2400" dirty="0" err="1" smtClean="0">
                <a:latin typeface="Cambria" pitchFamily="18" charset="0"/>
              </a:rPr>
              <a:t>mesti</a:t>
            </a:r>
            <a:r>
              <a:rPr lang="en-US" sz="2400" dirty="0" smtClean="0">
                <a:latin typeface="Cambria" pitchFamily="18" charset="0"/>
              </a:rPr>
              <a:t> </a:t>
            </a:r>
            <a:r>
              <a:rPr lang="en-US" sz="2400" dirty="0" err="1" smtClean="0">
                <a:latin typeface="Cambria" pitchFamily="18" charset="0"/>
              </a:rPr>
              <a:t>diawasi</a:t>
            </a:r>
            <a:r>
              <a:rPr lang="en-US" sz="2400" dirty="0" smtClean="0">
                <a:latin typeface="Cambria" pitchFamily="18" charset="0"/>
              </a:rPr>
              <a:t>, </a:t>
            </a:r>
            <a:r>
              <a:rPr lang="en-US" sz="2400" dirty="0" err="1" smtClean="0">
                <a:latin typeface="Cambria" pitchFamily="18" charset="0"/>
              </a:rPr>
              <a:t>sehingga</a:t>
            </a:r>
            <a:r>
              <a:rPr lang="en-US" sz="2400" dirty="0" smtClean="0">
                <a:latin typeface="Cambria" pitchFamily="18" charset="0"/>
              </a:rPr>
              <a:t> </a:t>
            </a:r>
            <a:r>
              <a:rPr lang="en-US" sz="2400" dirty="0" err="1" smtClean="0">
                <a:latin typeface="Cambria" pitchFamily="18" charset="0"/>
              </a:rPr>
              <a:t>akhirnya</a:t>
            </a:r>
            <a:r>
              <a:rPr lang="en-US" sz="2400" dirty="0" smtClean="0">
                <a:latin typeface="Cambria" pitchFamily="18" charset="0"/>
              </a:rPr>
              <a:t> BI </a:t>
            </a:r>
            <a:r>
              <a:rPr lang="en-US" sz="2400" dirty="0" err="1" smtClean="0">
                <a:latin typeface="Cambria" pitchFamily="18" charset="0"/>
              </a:rPr>
              <a:t>memberikan</a:t>
            </a:r>
            <a:r>
              <a:rPr lang="en-US" sz="2400" dirty="0" smtClean="0">
                <a:latin typeface="Cambria" pitchFamily="18" charset="0"/>
              </a:rPr>
              <a:t> </a:t>
            </a:r>
            <a:r>
              <a:rPr lang="en-US" sz="2400" dirty="0" err="1" smtClean="0">
                <a:latin typeface="Cambria" pitchFamily="18" charset="0"/>
              </a:rPr>
              <a:t>persetujuan</a:t>
            </a:r>
            <a:r>
              <a:rPr lang="en-US" sz="2400" dirty="0" smtClean="0">
                <a:latin typeface="Cambria" pitchFamily="18" charset="0"/>
              </a:rPr>
              <a:t> </a:t>
            </a:r>
            <a:r>
              <a:rPr lang="en-US" sz="2400" dirty="0" err="1" smtClean="0">
                <a:latin typeface="Cambria" pitchFamily="18" charset="0"/>
              </a:rPr>
              <a:t>dengan</a:t>
            </a:r>
            <a:r>
              <a:rPr lang="en-US" sz="2400" dirty="0" smtClean="0">
                <a:latin typeface="Cambria" pitchFamily="18" charset="0"/>
              </a:rPr>
              <a:t> </a:t>
            </a:r>
            <a:r>
              <a:rPr lang="en-US" sz="2400" dirty="0" err="1" smtClean="0">
                <a:latin typeface="Cambria" pitchFamily="18" charset="0"/>
              </a:rPr>
              <a:t>memutuskan</a:t>
            </a:r>
            <a:r>
              <a:rPr lang="en-US" sz="2400" dirty="0" smtClean="0">
                <a:latin typeface="Cambria" pitchFamily="18" charset="0"/>
              </a:rPr>
              <a:t> </a:t>
            </a:r>
            <a:r>
              <a:rPr lang="en-US" sz="2400" dirty="0" err="1" smtClean="0">
                <a:latin typeface="Cambria" pitchFamily="18" charset="0"/>
              </a:rPr>
              <a:t>bahwa</a:t>
            </a:r>
            <a:endParaRPr lang="en-US" sz="2400" dirty="0">
              <a:latin typeface="Cambria" pitchFamily="18" charset="0"/>
            </a:endParaRPr>
          </a:p>
        </p:txBody>
      </p:sp>
      <p:sp>
        <p:nvSpPr>
          <p:cNvPr id="4" name="Rectangle 3"/>
          <p:cNvSpPr/>
          <p:nvPr/>
        </p:nvSpPr>
        <p:spPr>
          <a:xfrm>
            <a:off x="1524000" y="4343400"/>
            <a:ext cx="6705600" cy="830997"/>
          </a:xfrm>
          <a:prstGeom prst="rect">
            <a:avLst/>
          </a:prstGeom>
        </p:spPr>
        <p:txBody>
          <a:bodyPr wrap="square">
            <a:spAutoFit/>
          </a:bodyPr>
          <a:lstStyle/>
          <a:p>
            <a:r>
              <a:rPr lang="en-US" sz="2400" b="1" i="1" dirty="0" smtClean="0">
                <a:latin typeface="Cambria" pitchFamily="18" charset="0"/>
              </a:rPr>
              <a:t>LPD </a:t>
            </a:r>
            <a:r>
              <a:rPr lang="en-US" sz="2400" b="1" i="1" dirty="0" err="1" smtClean="0">
                <a:latin typeface="Cambria" pitchFamily="18" charset="0"/>
              </a:rPr>
              <a:t>merupakan</a:t>
            </a:r>
            <a:r>
              <a:rPr lang="en-US" sz="2400" b="1" i="1" dirty="0" smtClean="0">
                <a:latin typeface="Cambria" pitchFamily="18" charset="0"/>
              </a:rPr>
              <a:t> </a:t>
            </a:r>
            <a:r>
              <a:rPr lang="en-US" sz="2400" b="1" i="1" dirty="0" err="1" smtClean="0">
                <a:latin typeface="Cambria" pitchFamily="18" charset="0"/>
              </a:rPr>
              <a:t>lembaga</a:t>
            </a:r>
            <a:r>
              <a:rPr lang="en-US" sz="2400" b="1" i="1" dirty="0" smtClean="0">
                <a:latin typeface="Cambria" pitchFamily="18" charset="0"/>
              </a:rPr>
              <a:t> </a:t>
            </a:r>
            <a:r>
              <a:rPr lang="en-US" sz="2400" b="1" i="1" dirty="0" err="1" smtClean="0">
                <a:latin typeface="Cambria" pitchFamily="18" charset="0"/>
              </a:rPr>
              <a:t>keuangan</a:t>
            </a:r>
            <a:r>
              <a:rPr lang="en-US" sz="2400" b="1" i="1" dirty="0" smtClean="0">
                <a:latin typeface="Cambria" pitchFamily="18" charset="0"/>
              </a:rPr>
              <a:t> non bank yang </a:t>
            </a:r>
            <a:r>
              <a:rPr lang="en-US" sz="2400" b="1" i="1" dirty="0" err="1" smtClean="0">
                <a:latin typeface="Cambria" pitchFamily="18" charset="0"/>
              </a:rPr>
              <a:t>khusus</a:t>
            </a:r>
            <a:r>
              <a:rPr lang="en-US" sz="2400" b="1" i="1" dirty="0" smtClean="0">
                <a:latin typeface="Cambria" pitchFamily="18" charset="0"/>
              </a:rPr>
              <a:t> </a:t>
            </a:r>
            <a:r>
              <a:rPr lang="en-US" sz="2400" b="1" i="1" dirty="0" err="1" smtClean="0">
                <a:latin typeface="Cambria" pitchFamily="18" charset="0"/>
              </a:rPr>
              <a:t>beroperasi</a:t>
            </a:r>
            <a:r>
              <a:rPr lang="en-US" sz="2400" b="1" i="1" dirty="0" smtClean="0">
                <a:latin typeface="Cambria" pitchFamily="18" charset="0"/>
              </a:rPr>
              <a:t> di </a:t>
            </a:r>
            <a:r>
              <a:rPr lang="en-US" sz="2400" b="1" i="1" dirty="0" err="1" smtClean="0">
                <a:latin typeface="Cambria" pitchFamily="18" charset="0"/>
              </a:rPr>
              <a:t>wilayah</a:t>
            </a:r>
            <a:r>
              <a:rPr lang="en-US" sz="2400" b="1" i="1" dirty="0" smtClean="0">
                <a:latin typeface="Cambria" pitchFamily="18" charset="0"/>
              </a:rPr>
              <a:t> Bali. </a:t>
            </a:r>
            <a:endParaRPr lang="en-US" sz="2400" b="1" i="1" dirty="0">
              <a:latin typeface="Cambria" pitchFamily="18" charset="0"/>
            </a:endParaRPr>
          </a:p>
        </p:txBody>
      </p:sp>
    </p:spTree>
    <p:extLst>
      <p:ext uri="{BB962C8B-B14F-4D97-AF65-F5344CB8AC3E}">
        <p14:creationId xmlns:p14="http://schemas.microsoft.com/office/powerpoint/2010/main" val="398152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457200"/>
            <a:ext cx="6477000" cy="2308324"/>
          </a:xfrm>
          <a:prstGeom prst="rect">
            <a:avLst/>
          </a:prstGeom>
        </p:spPr>
        <p:txBody>
          <a:bodyPr wrap="square">
            <a:spAutoFit/>
          </a:bodyPr>
          <a:lstStyle/>
          <a:p>
            <a:r>
              <a:rPr lang="en-US" sz="2400" dirty="0" err="1" smtClean="0">
                <a:latin typeface="Cambria" pitchFamily="18" charset="0"/>
              </a:rPr>
              <a:t>Dalam</a:t>
            </a:r>
            <a:r>
              <a:rPr lang="en-US" sz="2400" dirty="0" smtClean="0">
                <a:latin typeface="Cambria" pitchFamily="18" charset="0"/>
              </a:rPr>
              <a:t> </a:t>
            </a:r>
            <a:r>
              <a:rPr lang="en-US" sz="2400" dirty="0" err="1" smtClean="0">
                <a:latin typeface="Cambria" pitchFamily="18" charset="0"/>
              </a:rPr>
              <a:t>Undang-undang</a:t>
            </a:r>
            <a:endParaRPr lang="en-US" sz="2400" dirty="0" smtClean="0">
              <a:latin typeface="Cambria" pitchFamily="18" charset="0"/>
            </a:endParaRPr>
          </a:p>
          <a:p>
            <a:r>
              <a:rPr lang="en-US" sz="2400" dirty="0" smtClean="0">
                <a:latin typeface="Cambria" pitchFamily="18" charset="0"/>
              </a:rPr>
              <a:t>No.1 </a:t>
            </a:r>
            <a:r>
              <a:rPr lang="en-US" sz="2400" dirty="0" err="1" smtClean="0">
                <a:latin typeface="Cambria" pitchFamily="18" charset="0"/>
              </a:rPr>
              <a:t>tahun</a:t>
            </a:r>
            <a:r>
              <a:rPr lang="en-US" sz="2400" dirty="0" smtClean="0">
                <a:latin typeface="Cambria" pitchFamily="18" charset="0"/>
              </a:rPr>
              <a:t> 2013 </a:t>
            </a:r>
            <a:r>
              <a:rPr lang="en-US" sz="2400" dirty="0" err="1" smtClean="0">
                <a:latin typeface="Cambria" pitchFamily="18" charset="0"/>
              </a:rPr>
              <a:t>tentang</a:t>
            </a:r>
            <a:r>
              <a:rPr lang="en-US" sz="2400" dirty="0" smtClean="0">
                <a:latin typeface="Cambria" pitchFamily="18" charset="0"/>
              </a:rPr>
              <a:t> LKM, </a:t>
            </a:r>
            <a:r>
              <a:rPr lang="en-US" sz="2400" dirty="0" err="1" smtClean="0">
                <a:latin typeface="Cambria" pitchFamily="18" charset="0"/>
              </a:rPr>
              <a:t>keberadaan</a:t>
            </a:r>
            <a:r>
              <a:rPr lang="en-US" sz="2400" dirty="0" smtClean="0">
                <a:latin typeface="Cambria" pitchFamily="18" charset="0"/>
              </a:rPr>
              <a:t> LPD </a:t>
            </a:r>
            <a:r>
              <a:rPr lang="en-US" sz="2400" dirty="0" err="1" smtClean="0">
                <a:latin typeface="Cambria" pitchFamily="18" charset="0"/>
              </a:rPr>
              <a:t>diakui</a:t>
            </a:r>
            <a:r>
              <a:rPr lang="en-US" sz="2400" dirty="0" smtClean="0">
                <a:latin typeface="Cambria" pitchFamily="18" charset="0"/>
              </a:rPr>
              <a:t> </a:t>
            </a:r>
            <a:r>
              <a:rPr lang="en-US" sz="2400" dirty="0" err="1" smtClean="0">
                <a:latin typeface="Cambria" pitchFamily="18" charset="0"/>
              </a:rPr>
              <a:t>sebagai</a:t>
            </a:r>
            <a:r>
              <a:rPr lang="en-US" sz="2400" dirty="0" smtClean="0">
                <a:latin typeface="Cambria" pitchFamily="18" charset="0"/>
              </a:rPr>
              <a:t> </a:t>
            </a:r>
            <a:r>
              <a:rPr lang="en-US" sz="2400" dirty="0" err="1" smtClean="0">
                <a:latin typeface="Cambria" pitchFamily="18" charset="0"/>
              </a:rPr>
              <a:t>sebuah</a:t>
            </a:r>
            <a:r>
              <a:rPr lang="en-US" sz="2400" dirty="0" smtClean="0">
                <a:latin typeface="Cambria" pitchFamily="18" charset="0"/>
              </a:rPr>
              <a:t> </a:t>
            </a:r>
            <a:r>
              <a:rPr lang="en-US" sz="2400" dirty="0" err="1" smtClean="0">
                <a:latin typeface="Cambria" pitchFamily="18" charset="0"/>
              </a:rPr>
              <a:t>lembaga</a:t>
            </a:r>
            <a:r>
              <a:rPr lang="en-US" sz="2400" dirty="0" smtClean="0">
                <a:latin typeface="Cambria" pitchFamily="18" charset="0"/>
              </a:rPr>
              <a:t> </a:t>
            </a:r>
            <a:r>
              <a:rPr lang="en-US" sz="2400" dirty="0" err="1" smtClean="0">
                <a:latin typeface="Cambria" pitchFamily="18" charset="0"/>
              </a:rPr>
              <a:t>keuangan</a:t>
            </a:r>
            <a:r>
              <a:rPr lang="en-US" sz="2400" dirty="0" smtClean="0">
                <a:latin typeface="Cambria" pitchFamily="18" charset="0"/>
              </a:rPr>
              <a:t> </a:t>
            </a:r>
            <a:r>
              <a:rPr lang="en-US" sz="2400" dirty="0" err="1" smtClean="0">
                <a:latin typeface="Cambria" pitchFamily="18" charset="0"/>
              </a:rPr>
              <a:t>berbasis</a:t>
            </a:r>
            <a:r>
              <a:rPr lang="en-US" sz="2400" dirty="0" smtClean="0">
                <a:latin typeface="Cambria" pitchFamily="18" charset="0"/>
              </a:rPr>
              <a:t> </a:t>
            </a:r>
            <a:r>
              <a:rPr lang="en-US" sz="2400" dirty="0" err="1" smtClean="0">
                <a:latin typeface="Cambria" pitchFamily="18" charset="0"/>
              </a:rPr>
              <a:t>adat</a:t>
            </a:r>
            <a:r>
              <a:rPr lang="en-US" sz="2400" dirty="0" smtClean="0">
                <a:latin typeface="Cambria" pitchFamily="18" charset="0"/>
              </a:rPr>
              <a:t>, </a:t>
            </a:r>
            <a:r>
              <a:rPr lang="en-US" sz="2400" dirty="0" err="1" smtClean="0">
                <a:latin typeface="Cambria" pitchFamily="18" charset="0"/>
              </a:rPr>
              <a:t>sehingga</a:t>
            </a:r>
            <a:r>
              <a:rPr lang="en-US" sz="2400" dirty="0" smtClean="0">
                <a:latin typeface="Cambria" pitchFamily="18" charset="0"/>
              </a:rPr>
              <a:t> </a:t>
            </a:r>
            <a:r>
              <a:rPr lang="en-US" sz="2400" dirty="0" err="1" smtClean="0">
                <a:latin typeface="Cambria" pitchFamily="18" charset="0"/>
              </a:rPr>
              <a:t>tidak</a:t>
            </a:r>
            <a:r>
              <a:rPr lang="en-US" sz="2400" dirty="0" smtClean="0">
                <a:latin typeface="Cambria" pitchFamily="18" charset="0"/>
              </a:rPr>
              <a:t> </a:t>
            </a:r>
            <a:r>
              <a:rPr lang="en-US" sz="2400" dirty="0" err="1" smtClean="0">
                <a:latin typeface="Cambria" pitchFamily="18" charset="0"/>
              </a:rPr>
              <a:t>dimasukkan</a:t>
            </a:r>
            <a:r>
              <a:rPr lang="en-US" sz="2400" dirty="0" smtClean="0">
                <a:latin typeface="Cambria" pitchFamily="18" charset="0"/>
              </a:rPr>
              <a:t> </a:t>
            </a:r>
            <a:r>
              <a:rPr lang="en-US" sz="2400" dirty="0" err="1" smtClean="0">
                <a:latin typeface="Cambria" pitchFamily="18" charset="0"/>
              </a:rPr>
              <a:t>sebagai</a:t>
            </a:r>
            <a:r>
              <a:rPr lang="en-US" sz="2400" dirty="0" smtClean="0">
                <a:latin typeface="Cambria" pitchFamily="18" charset="0"/>
              </a:rPr>
              <a:t> LKM yang </a:t>
            </a:r>
            <a:r>
              <a:rPr lang="en-US" sz="2400" dirty="0" err="1" smtClean="0">
                <a:latin typeface="Cambria" pitchFamily="18" charset="0"/>
              </a:rPr>
              <a:t>diatur</a:t>
            </a:r>
            <a:r>
              <a:rPr lang="en-US" sz="2400" dirty="0" smtClean="0">
                <a:latin typeface="Cambria" pitchFamily="18" charset="0"/>
              </a:rPr>
              <a:t> </a:t>
            </a:r>
            <a:r>
              <a:rPr lang="en-US" sz="2400" dirty="0" err="1" smtClean="0">
                <a:latin typeface="Cambria" pitchFamily="18" charset="0"/>
              </a:rPr>
              <a:t>dalam</a:t>
            </a:r>
            <a:r>
              <a:rPr lang="en-US" sz="2400" dirty="0" smtClean="0">
                <a:latin typeface="Cambria" pitchFamily="18" charset="0"/>
              </a:rPr>
              <a:t> </a:t>
            </a:r>
            <a:r>
              <a:rPr lang="en-US" sz="2400" dirty="0" err="1" smtClean="0">
                <a:latin typeface="Cambria" pitchFamily="18" charset="0"/>
              </a:rPr>
              <a:t>peraturan</a:t>
            </a:r>
            <a:r>
              <a:rPr lang="en-US" sz="2400" dirty="0" smtClean="0">
                <a:latin typeface="Cambria" pitchFamily="18" charset="0"/>
              </a:rPr>
              <a:t> </a:t>
            </a:r>
            <a:r>
              <a:rPr lang="en-US" sz="2400" dirty="0" err="1" smtClean="0">
                <a:latin typeface="Cambria" pitchFamily="18" charset="0"/>
              </a:rPr>
              <a:t>tersebut</a:t>
            </a:r>
            <a:r>
              <a:rPr lang="en-US" sz="2400" dirty="0" smtClean="0">
                <a:latin typeface="Cambria" pitchFamily="18" charset="0"/>
              </a:rPr>
              <a:t>. </a:t>
            </a:r>
          </a:p>
        </p:txBody>
      </p:sp>
      <p:sp>
        <p:nvSpPr>
          <p:cNvPr id="4" name="Rectangle 3"/>
          <p:cNvSpPr/>
          <p:nvPr/>
        </p:nvSpPr>
        <p:spPr>
          <a:xfrm>
            <a:off x="1371600" y="3435927"/>
            <a:ext cx="5943600" cy="1569660"/>
          </a:xfrm>
          <a:prstGeom prst="rect">
            <a:avLst/>
          </a:prstGeom>
        </p:spPr>
        <p:txBody>
          <a:bodyPr wrap="square">
            <a:spAutoFit/>
          </a:bodyPr>
          <a:lstStyle/>
          <a:p>
            <a:r>
              <a:rPr lang="en-US" sz="2400" dirty="0" err="1" smtClean="0">
                <a:latin typeface="Cambria" pitchFamily="18" charset="0"/>
              </a:rPr>
              <a:t>Saat</a:t>
            </a:r>
            <a:r>
              <a:rPr lang="en-US" sz="2400" dirty="0" smtClean="0">
                <a:latin typeface="Cambria" pitchFamily="18" charset="0"/>
              </a:rPr>
              <a:t> </a:t>
            </a:r>
            <a:r>
              <a:rPr lang="en-US" sz="2400" dirty="0" err="1" smtClean="0">
                <a:latin typeface="Cambria" pitchFamily="18" charset="0"/>
              </a:rPr>
              <a:t>ini</a:t>
            </a:r>
            <a:r>
              <a:rPr lang="en-US" sz="2400" dirty="0" smtClean="0">
                <a:latin typeface="Cambria" pitchFamily="18" charset="0"/>
              </a:rPr>
              <a:t> </a:t>
            </a:r>
            <a:r>
              <a:rPr lang="en-US" sz="2400" dirty="0" err="1" smtClean="0">
                <a:latin typeface="Cambria" pitchFamily="18" charset="0"/>
              </a:rPr>
              <a:t>peraturan</a:t>
            </a:r>
            <a:r>
              <a:rPr lang="en-US" sz="2400" dirty="0" smtClean="0">
                <a:latin typeface="Cambria" pitchFamily="18" charset="0"/>
              </a:rPr>
              <a:t> yang </a:t>
            </a:r>
            <a:r>
              <a:rPr lang="en-US" sz="2400" dirty="0" err="1" smtClean="0">
                <a:latin typeface="Cambria" pitchFamily="18" charset="0"/>
              </a:rPr>
              <a:t>mengatur</a:t>
            </a:r>
            <a:r>
              <a:rPr lang="en-US" sz="2400" dirty="0" smtClean="0">
                <a:latin typeface="Cambria" pitchFamily="18" charset="0"/>
              </a:rPr>
              <a:t> </a:t>
            </a:r>
            <a:r>
              <a:rPr lang="en-US" sz="2400" dirty="0" err="1" smtClean="0">
                <a:latin typeface="Cambria" pitchFamily="18" charset="0"/>
              </a:rPr>
              <a:t>tentang</a:t>
            </a:r>
            <a:r>
              <a:rPr lang="en-US" sz="2400" dirty="0" smtClean="0">
                <a:latin typeface="Cambria" pitchFamily="18" charset="0"/>
              </a:rPr>
              <a:t> LPD </a:t>
            </a:r>
            <a:r>
              <a:rPr lang="en-US" sz="2400" dirty="0" err="1" smtClean="0">
                <a:latin typeface="Cambria" pitchFamily="18" charset="0"/>
              </a:rPr>
              <a:t>adalah</a:t>
            </a:r>
            <a:r>
              <a:rPr lang="en-US" sz="2400" dirty="0" smtClean="0">
                <a:latin typeface="Cambria" pitchFamily="18" charset="0"/>
              </a:rPr>
              <a:t> </a:t>
            </a:r>
            <a:r>
              <a:rPr lang="en-US" sz="2400" dirty="0" err="1" smtClean="0">
                <a:latin typeface="Cambria" pitchFamily="18" charset="0"/>
              </a:rPr>
              <a:t>Peraturan</a:t>
            </a:r>
            <a:r>
              <a:rPr lang="en-US" sz="2400" dirty="0" smtClean="0">
                <a:latin typeface="Cambria" pitchFamily="18" charset="0"/>
              </a:rPr>
              <a:t> Daerah </a:t>
            </a:r>
            <a:r>
              <a:rPr lang="en-US" sz="2400" dirty="0" err="1" smtClean="0">
                <a:latin typeface="Cambria" pitchFamily="18" charset="0"/>
              </a:rPr>
              <a:t>Propinsi</a:t>
            </a:r>
            <a:r>
              <a:rPr lang="en-US" sz="2400" dirty="0" smtClean="0">
                <a:latin typeface="Cambria" pitchFamily="18" charset="0"/>
              </a:rPr>
              <a:t> Bali No.8 </a:t>
            </a:r>
            <a:r>
              <a:rPr lang="en-US" sz="2400" dirty="0" err="1" smtClean="0">
                <a:latin typeface="Cambria" pitchFamily="18" charset="0"/>
              </a:rPr>
              <a:t>tahun</a:t>
            </a:r>
            <a:r>
              <a:rPr lang="en-US" sz="2400" dirty="0" smtClean="0">
                <a:latin typeface="Cambria" pitchFamily="18" charset="0"/>
              </a:rPr>
              <a:t> 2002 </a:t>
            </a:r>
            <a:r>
              <a:rPr lang="en-US" sz="2400" dirty="0" err="1" smtClean="0">
                <a:latin typeface="Cambria" pitchFamily="18" charset="0"/>
              </a:rPr>
              <a:t>dan</a:t>
            </a:r>
            <a:r>
              <a:rPr lang="en-US" sz="2400" dirty="0" smtClean="0">
                <a:latin typeface="Cambria" pitchFamily="18" charset="0"/>
              </a:rPr>
              <a:t> </a:t>
            </a:r>
            <a:r>
              <a:rPr lang="en-US" sz="2400" dirty="0" err="1" smtClean="0">
                <a:latin typeface="Cambria" pitchFamily="18" charset="0"/>
              </a:rPr>
              <a:t>mengalami</a:t>
            </a:r>
            <a:r>
              <a:rPr lang="en-US" sz="2400" dirty="0" smtClean="0">
                <a:latin typeface="Cambria" pitchFamily="18" charset="0"/>
              </a:rPr>
              <a:t> </a:t>
            </a:r>
            <a:r>
              <a:rPr lang="en-US" sz="2400" dirty="0" err="1" smtClean="0">
                <a:latin typeface="Cambria" pitchFamily="18" charset="0"/>
              </a:rPr>
              <a:t>perubahan</a:t>
            </a:r>
            <a:endParaRPr lang="en-US" sz="2400" dirty="0" smtClean="0">
              <a:latin typeface="Cambria" pitchFamily="18" charset="0"/>
            </a:endParaRPr>
          </a:p>
          <a:p>
            <a:r>
              <a:rPr lang="en-US" sz="2400" dirty="0" err="1" smtClean="0">
                <a:latin typeface="Cambria" pitchFamily="18" charset="0"/>
              </a:rPr>
              <a:t>melalui</a:t>
            </a:r>
            <a:r>
              <a:rPr lang="en-US" sz="2400" dirty="0" smtClean="0">
                <a:latin typeface="Cambria" pitchFamily="18" charset="0"/>
              </a:rPr>
              <a:t> </a:t>
            </a:r>
            <a:r>
              <a:rPr lang="en-US" sz="2400" dirty="0" err="1" smtClean="0">
                <a:latin typeface="Cambria" pitchFamily="18" charset="0"/>
              </a:rPr>
              <a:t>Perda</a:t>
            </a:r>
            <a:r>
              <a:rPr lang="en-US" sz="2400" dirty="0" smtClean="0">
                <a:latin typeface="Cambria" pitchFamily="18" charset="0"/>
              </a:rPr>
              <a:t> </a:t>
            </a:r>
            <a:r>
              <a:rPr lang="en-US" sz="2400" dirty="0" err="1" smtClean="0">
                <a:latin typeface="Cambria" pitchFamily="18" charset="0"/>
              </a:rPr>
              <a:t>Nomer</a:t>
            </a:r>
            <a:r>
              <a:rPr lang="en-US" sz="2400" dirty="0" smtClean="0">
                <a:latin typeface="Cambria" pitchFamily="18" charset="0"/>
              </a:rPr>
              <a:t> 3 </a:t>
            </a:r>
            <a:r>
              <a:rPr lang="en-US" sz="2400" dirty="0" err="1" smtClean="0">
                <a:latin typeface="Cambria" pitchFamily="18" charset="0"/>
              </a:rPr>
              <a:t>tahun</a:t>
            </a:r>
            <a:r>
              <a:rPr lang="en-US" sz="2400" dirty="0" smtClean="0">
                <a:latin typeface="Cambria" pitchFamily="18" charset="0"/>
              </a:rPr>
              <a:t> 2007.</a:t>
            </a:r>
            <a:endParaRPr lang="en-US" sz="2400" dirty="0">
              <a:latin typeface="Cambria" pitchFamily="18" charset="0"/>
            </a:endParaRPr>
          </a:p>
        </p:txBody>
      </p:sp>
    </p:spTree>
    <p:extLst>
      <p:ext uri="{BB962C8B-B14F-4D97-AF65-F5344CB8AC3E}">
        <p14:creationId xmlns:p14="http://schemas.microsoft.com/office/powerpoint/2010/main" val="109925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3680906" cy="3508977"/>
          </a:xfrm>
        </p:spPr>
        <p:txBody>
          <a:bodyPr>
            <a:noAutofit/>
          </a:bodyPr>
          <a:lstStyle/>
          <a:p>
            <a:r>
              <a:rPr lang="en-US" dirty="0" err="1">
                <a:latin typeface="Cambria" pitchFamily="18" charset="0"/>
              </a:rPr>
              <a:t>Hingga</a:t>
            </a:r>
            <a:r>
              <a:rPr lang="en-US" dirty="0">
                <a:latin typeface="Cambria" pitchFamily="18" charset="0"/>
              </a:rPr>
              <a:t> September 2011, </a:t>
            </a:r>
            <a:r>
              <a:rPr lang="en-US" dirty="0" err="1">
                <a:latin typeface="Cambria" pitchFamily="18" charset="0"/>
              </a:rPr>
              <a:t>jumlah</a:t>
            </a:r>
            <a:r>
              <a:rPr lang="en-US" dirty="0">
                <a:latin typeface="Cambria" pitchFamily="18" charset="0"/>
              </a:rPr>
              <a:t> UMKM yang </a:t>
            </a:r>
            <a:r>
              <a:rPr lang="en-US" dirty="0" err="1">
                <a:latin typeface="Cambria" pitchFamily="18" charset="0"/>
              </a:rPr>
              <a:t>telah</a:t>
            </a:r>
            <a:r>
              <a:rPr lang="en-US" dirty="0">
                <a:latin typeface="Cambria" pitchFamily="18" charset="0"/>
              </a:rPr>
              <a:t> </a:t>
            </a:r>
            <a:r>
              <a:rPr lang="en-US" dirty="0" err="1">
                <a:latin typeface="Cambria" pitchFamily="18" charset="0"/>
              </a:rPr>
              <a:t>akses</a:t>
            </a:r>
            <a:r>
              <a:rPr lang="en-US" dirty="0">
                <a:latin typeface="Cambria" pitchFamily="18" charset="0"/>
              </a:rPr>
              <a:t> </a:t>
            </a:r>
            <a:r>
              <a:rPr lang="en-US" dirty="0" err="1">
                <a:latin typeface="Cambria" pitchFamily="18" charset="0"/>
              </a:rPr>
              <a:t>pembiayaan</a:t>
            </a:r>
            <a:r>
              <a:rPr lang="en-US" dirty="0">
                <a:latin typeface="Cambria" pitchFamily="18" charset="0"/>
              </a:rPr>
              <a:t> </a:t>
            </a:r>
            <a:r>
              <a:rPr lang="en-US" dirty="0" err="1">
                <a:latin typeface="Cambria" pitchFamily="18" charset="0"/>
              </a:rPr>
              <a:t>baru</a:t>
            </a:r>
            <a:r>
              <a:rPr lang="en-US" dirty="0">
                <a:latin typeface="Cambria" pitchFamily="18" charset="0"/>
              </a:rPr>
              <a:t> </a:t>
            </a:r>
            <a:r>
              <a:rPr lang="en-US" dirty="0" err="1">
                <a:latin typeface="Cambria" pitchFamily="18" charset="0"/>
              </a:rPr>
              <a:t>sekitar</a:t>
            </a:r>
            <a:r>
              <a:rPr lang="en-US" dirty="0">
                <a:latin typeface="Cambria" pitchFamily="18" charset="0"/>
              </a:rPr>
              <a:t> 17,2% </a:t>
            </a:r>
            <a:r>
              <a:rPr lang="en-US" dirty="0" err="1">
                <a:latin typeface="Cambria" pitchFamily="18" charset="0"/>
              </a:rPr>
              <a:t>yaitu</a:t>
            </a:r>
            <a:r>
              <a:rPr lang="en-US" dirty="0">
                <a:latin typeface="Cambria" pitchFamily="18" charset="0"/>
              </a:rPr>
              <a:t> </a:t>
            </a:r>
            <a:r>
              <a:rPr lang="en-US" dirty="0" err="1">
                <a:latin typeface="Cambria" pitchFamily="18" charset="0"/>
              </a:rPr>
              <a:t>sekitar</a:t>
            </a:r>
            <a:r>
              <a:rPr lang="en-US" dirty="0">
                <a:latin typeface="Cambria" pitchFamily="18" charset="0"/>
              </a:rPr>
              <a:t> 9 </a:t>
            </a:r>
            <a:r>
              <a:rPr lang="en-US" dirty="0" err="1">
                <a:latin typeface="Cambria" pitchFamily="18" charset="0"/>
              </a:rPr>
              <a:t>juta</a:t>
            </a:r>
            <a:r>
              <a:rPr lang="en-US" dirty="0">
                <a:latin typeface="Cambria" pitchFamily="18" charset="0"/>
              </a:rPr>
              <a:t> </a:t>
            </a:r>
            <a:r>
              <a:rPr lang="en-US" dirty="0" err="1">
                <a:latin typeface="Cambria" pitchFamily="18" charset="0"/>
              </a:rPr>
              <a:t>dibandingkan</a:t>
            </a:r>
            <a:r>
              <a:rPr lang="en-US" dirty="0">
                <a:latin typeface="Cambria" pitchFamily="18" charset="0"/>
              </a:rPr>
              <a:t> </a:t>
            </a:r>
            <a:r>
              <a:rPr lang="en-US" dirty="0" err="1">
                <a:latin typeface="Cambria" pitchFamily="18" charset="0"/>
              </a:rPr>
              <a:t>dengan</a:t>
            </a:r>
            <a:r>
              <a:rPr lang="en-US" dirty="0">
                <a:latin typeface="Cambria" pitchFamily="18" charset="0"/>
              </a:rPr>
              <a:t> </a:t>
            </a:r>
            <a:r>
              <a:rPr lang="en-US" dirty="0" err="1">
                <a:latin typeface="Cambria" pitchFamily="18" charset="0"/>
              </a:rPr>
              <a:t>jumlah</a:t>
            </a:r>
            <a:r>
              <a:rPr lang="en-US" dirty="0">
                <a:latin typeface="Cambria" pitchFamily="18" charset="0"/>
              </a:rPr>
              <a:t> UMKM </a:t>
            </a:r>
            <a:r>
              <a:rPr lang="en-US" dirty="0" err="1">
                <a:latin typeface="Cambria" pitchFamily="18" charset="0"/>
              </a:rPr>
              <a:t>pada</a:t>
            </a:r>
            <a:r>
              <a:rPr lang="en-US" dirty="0">
                <a:latin typeface="Cambria" pitchFamily="18" charset="0"/>
              </a:rPr>
              <a:t> </a:t>
            </a:r>
            <a:r>
              <a:rPr lang="en-US" dirty="0" err="1">
                <a:latin typeface="Cambria" pitchFamily="18" charset="0"/>
              </a:rPr>
              <a:t>tahun</a:t>
            </a:r>
            <a:r>
              <a:rPr lang="en-US" dirty="0">
                <a:latin typeface="Cambria" pitchFamily="18" charset="0"/>
              </a:rPr>
              <a:t> 2010 yang </a:t>
            </a:r>
            <a:r>
              <a:rPr lang="en-US" dirty="0" err="1">
                <a:latin typeface="Cambria" pitchFamily="18" charset="0"/>
              </a:rPr>
              <a:t>mencapai</a:t>
            </a:r>
            <a:r>
              <a:rPr lang="en-US" dirty="0">
                <a:latin typeface="Cambria" pitchFamily="18" charset="0"/>
              </a:rPr>
              <a:t> </a:t>
            </a:r>
            <a:r>
              <a:rPr lang="en-US" dirty="0" err="1">
                <a:latin typeface="Cambria" pitchFamily="18" charset="0"/>
              </a:rPr>
              <a:t>sekitar</a:t>
            </a:r>
            <a:r>
              <a:rPr lang="en-US" dirty="0">
                <a:latin typeface="Cambria" pitchFamily="18" charset="0"/>
              </a:rPr>
              <a:t> 52 </a:t>
            </a:r>
            <a:r>
              <a:rPr lang="en-US" dirty="0" err="1">
                <a:latin typeface="Cambria" pitchFamily="18" charset="0"/>
              </a:rPr>
              <a:t>juta</a:t>
            </a:r>
            <a:r>
              <a:rPr lang="en-US" dirty="0">
                <a:latin typeface="Cambria" pitchFamily="18" charset="0"/>
              </a:rPr>
              <a:t> unit</a:t>
            </a:r>
          </a:p>
        </p:txBody>
      </p:sp>
      <p:sp>
        <p:nvSpPr>
          <p:cNvPr id="4" name="Content Placeholder 2"/>
          <p:cNvSpPr txBox="1">
            <a:spLocks/>
          </p:cNvSpPr>
          <p:nvPr/>
        </p:nvSpPr>
        <p:spPr>
          <a:xfrm>
            <a:off x="4800600" y="1371600"/>
            <a:ext cx="3680906"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err="1" smtClean="0">
                <a:latin typeface="Cambria" pitchFamily="18" charset="0"/>
              </a:rPr>
              <a:t>Kredit</a:t>
            </a:r>
            <a:r>
              <a:rPr lang="en-US" dirty="0" smtClean="0">
                <a:latin typeface="Cambria" pitchFamily="18" charset="0"/>
              </a:rPr>
              <a:t> </a:t>
            </a:r>
            <a:r>
              <a:rPr lang="en-US" dirty="0">
                <a:latin typeface="Cambria" pitchFamily="18" charset="0"/>
              </a:rPr>
              <a:t>UMKM </a:t>
            </a:r>
            <a:r>
              <a:rPr lang="en-US" dirty="0" err="1">
                <a:latin typeface="Cambria" pitchFamily="18" charset="0"/>
              </a:rPr>
              <a:t>terhadap</a:t>
            </a:r>
            <a:r>
              <a:rPr lang="en-US" dirty="0">
                <a:latin typeface="Cambria" pitchFamily="18" charset="0"/>
              </a:rPr>
              <a:t> total </a:t>
            </a:r>
            <a:r>
              <a:rPr lang="en-US" dirty="0" err="1">
                <a:latin typeface="Cambria" pitchFamily="18" charset="0"/>
              </a:rPr>
              <a:t>kredit</a:t>
            </a:r>
            <a:r>
              <a:rPr lang="en-US" dirty="0">
                <a:latin typeface="Cambria" pitchFamily="18" charset="0"/>
              </a:rPr>
              <a:t> </a:t>
            </a:r>
            <a:r>
              <a:rPr lang="en-US" dirty="0" err="1">
                <a:latin typeface="Cambria" pitchFamily="18" charset="0"/>
              </a:rPr>
              <a:t>perbankan</a:t>
            </a:r>
            <a:r>
              <a:rPr lang="en-US" dirty="0">
                <a:latin typeface="Cambria" pitchFamily="18" charset="0"/>
              </a:rPr>
              <a:t> </a:t>
            </a:r>
            <a:r>
              <a:rPr lang="en-US" dirty="0" err="1">
                <a:latin typeface="Cambria" pitchFamily="18" charset="0"/>
              </a:rPr>
              <a:t>mencapai</a:t>
            </a:r>
            <a:r>
              <a:rPr lang="en-US" dirty="0">
                <a:latin typeface="Cambria" pitchFamily="18" charset="0"/>
              </a:rPr>
              <a:t> </a:t>
            </a:r>
            <a:r>
              <a:rPr lang="en-US" dirty="0" err="1">
                <a:latin typeface="Cambria" pitchFamily="18" charset="0"/>
              </a:rPr>
              <a:t>Rp</a:t>
            </a:r>
            <a:r>
              <a:rPr lang="en-US" dirty="0">
                <a:latin typeface="Cambria" pitchFamily="18" charset="0"/>
              </a:rPr>
              <a:t>. 457,8 </a:t>
            </a:r>
            <a:r>
              <a:rPr lang="en-US" dirty="0" err="1">
                <a:latin typeface="Cambria" pitchFamily="18" charset="0"/>
              </a:rPr>
              <a:t>triliun</a:t>
            </a:r>
            <a:r>
              <a:rPr lang="en-US" dirty="0">
                <a:latin typeface="Cambria" pitchFamily="18" charset="0"/>
              </a:rPr>
              <a:t> </a:t>
            </a:r>
            <a:r>
              <a:rPr lang="en-US" dirty="0" err="1">
                <a:latin typeface="Cambria" pitchFamily="18" charset="0"/>
              </a:rPr>
              <a:t>dengan</a:t>
            </a:r>
            <a:r>
              <a:rPr lang="en-US" dirty="0">
                <a:latin typeface="Cambria" pitchFamily="18" charset="0"/>
              </a:rPr>
              <a:t> </a:t>
            </a:r>
            <a:r>
              <a:rPr lang="en-US" dirty="0" err="1">
                <a:latin typeface="Cambria" pitchFamily="18" charset="0"/>
              </a:rPr>
              <a:t>jenis</a:t>
            </a:r>
            <a:r>
              <a:rPr lang="en-US" dirty="0">
                <a:latin typeface="Cambria" pitchFamily="18" charset="0"/>
              </a:rPr>
              <a:t> </a:t>
            </a:r>
            <a:r>
              <a:rPr lang="en-US" dirty="0" err="1">
                <a:latin typeface="Cambria" pitchFamily="18" charset="0"/>
              </a:rPr>
              <a:t>penggunaan</a:t>
            </a:r>
            <a:r>
              <a:rPr lang="en-US" dirty="0">
                <a:latin typeface="Cambria" pitchFamily="18" charset="0"/>
              </a:rPr>
              <a:t> </a:t>
            </a:r>
            <a:r>
              <a:rPr lang="en-US" dirty="0" err="1">
                <a:latin typeface="Cambria" pitchFamily="18" charset="0"/>
              </a:rPr>
              <a:t>didominasi</a:t>
            </a:r>
            <a:r>
              <a:rPr lang="en-US" dirty="0">
                <a:latin typeface="Cambria" pitchFamily="18" charset="0"/>
              </a:rPr>
              <a:t> </a:t>
            </a:r>
            <a:r>
              <a:rPr lang="en-US" dirty="0" err="1">
                <a:latin typeface="Cambria" pitchFamily="18" charset="0"/>
              </a:rPr>
              <a:t>oleh</a:t>
            </a:r>
            <a:r>
              <a:rPr lang="en-US" dirty="0">
                <a:latin typeface="Cambria" pitchFamily="18" charset="0"/>
              </a:rPr>
              <a:t> </a:t>
            </a:r>
            <a:r>
              <a:rPr lang="en-US" dirty="0" err="1">
                <a:latin typeface="Cambria" pitchFamily="18" charset="0"/>
              </a:rPr>
              <a:t>kredit</a:t>
            </a:r>
            <a:r>
              <a:rPr lang="en-US" dirty="0">
                <a:latin typeface="Cambria" pitchFamily="18" charset="0"/>
              </a:rPr>
              <a:t> modal </a:t>
            </a:r>
            <a:r>
              <a:rPr lang="en-US" dirty="0" err="1">
                <a:latin typeface="Cambria" pitchFamily="18" charset="0"/>
              </a:rPr>
              <a:t>kerja</a:t>
            </a:r>
            <a:r>
              <a:rPr lang="en-US" dirty="0">
                <a:latin typeface="Cambria" pitchFamily="18" charset="0"/>
              </a:rPr>
              <a:t> </a:t>
            </a:r>
            <a:r>
              <a:rPr lang="en-US" dirty="0" err="1">
                <a:latin typeface="Cambria" pitchFamily="18" charset="0"/>
              </a:rPr>
              <a:t>untuk</a:t>
            </a:r>
            <a:r>
              <a:rPr lang="en-US" dirty="0">
                <a:latin typeface="Cambria" pitchFamily="18" charset="0"/>
              </a:rPr>
              <a:t> </a:t>
            </a:r>
            <a:r>
              <a:rPr lang="en-US" dirty="0" err="1">
                <a:latin typeface="Cambria" pitchFamily="18" charset="0"/>
              </a:rPr>
              <a:t>sektor</a:t>
            </a:r>
            <a:r>
              <a:rPr lang="en-US" dirty="0">
                <a:latin typeface="Cambria" pitchFamily="18" charset="0"/>
              </a:rPr>
              <a:t> </a:t>
            </a:r>
            <a:r>
              <a:rPr lang="en-US" dirty="0" err="1">
                <a:latin typeface="Cambria" pitchFamily="18" charset="0"/>
              </a:rPr>
              <a:t>perdagangan</a:t>
            </a:r>
            <a:r>
              <a:rPr lang="en-US" dirty="0">
                <a:latin typeface="Cambria" pitchFamily="18" charset="0"/>
              </a:rPr>
              <a:t>, </a:t>
            </a:r>
            <a:r>
              <a:rPr lang="en-US" dirty="0" err="1">
                <a:latin typeface="Cambria" pitchFamily="18" charset="0"/>
              </a:rPr>
              <a:t>industri</a:t>
            </a:r>
            <a:r>
              <a:rPr lang="en-US" dirty="0">
                <a:latin typeface="Cambria" pitchFamily="18" charset="0"/>
              </a:rPr>
              <a:t> </a:t>
            </a:r>
            <a:r>
              <a:rPr lang="en-US" dirty="0" err="1">
                <a:latin typeface="Cambria" pitchFamily="18" charset="0"/>
              </a:rPr>
              <a:t>olahan</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pertanian</a:t>
            </a:r>
            <a:r>
              <a:rPr lang="en-US" dirty="0">
                <a:latin typeface="Cambria" pitchFamily="18" charset="0"/>
              </a:rPr>
              <a:t>.</a:t>
            </a:r>
          </a:p>
        </p:txBody>
      </p:sp>
    </p:spTree>
    <p:extLst>
      <p:ext uri="{BB962C8B-B14F-4D97-AF65-F5344CB8AC3E}">
        <p14:creationId xmlns:p14="http://schemas.microsoft.com/office/powerpoint/2010/main" val="47464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609600"/>
            <a:ext cx="6553200" cy="1200329"/>
          </a:xfrm>
          <a:prstGeom prst="rect">
            <a:avLst/>
          </a:prstGeom>
        </p:spPr>
        <p:txBody>
          <a:bodyPr wrap="square">
            <a:spAutoFit/>
          </a:bodyPr>
          <a:lstStyle/>
          <a:p>
            <a:r>
              <a:rPr lang="en-US" sz="2400" dirty="0" err="1">
                <a:latin typeface="Cambria" pitchFamily="18" charset="0"/>
              </a:rPr>
              <a:t>Pengelolaan</a:t>
            </a:r>
            <a:r>
              <a:rPr lang="en-US" sz="2400" dirty="0">
                <a:latin typeface="Cambria" pitchFamily="18" charset="0"/>
              </a:rPr>
              <a:t> LPD </a:t>
            </a:r>
            <a:r>
              <a:rPr lang="en-US" sz="2400" dirty="0" err="1">
                <a:latin typeface="Cambria" pitchFamily="18" charset="0"/>
              </a:rPr>
              <a:t>sepenuhnya</a:t>
            </a:r>
            <a:r>
              <a:rPr lang="en-US" sz="2400" dirty="0">
                <a:latin typeface="Cambria" pitchFamily="18" charset="0"/>
              </a:rPr>
              <a:t> </a:t>
            </a:r>
            <a:r>
              <a:rPr lang="en-US" sz="2400" dirty="0" err="1">
                <a:latin typeface="Cambria" pitchFamily="18" charset="0"/>
              </a:rPr>
              <a:t>dilakukan</a:t>
            </a:r>
            <a:r>
              <a:rPr lang="en-US" sz="2400" dirty="0">
                <a:latin typeface="Cambria" pitchFamily="18" charset="0"/>
              </a:rPr>
              <a:t> </a:t>
            </a:r>
            <a:r>
              <a:rPr lang="en-US" sz="2400" dirty="0" err="1">
                <a:latin typeface="Cambria" pitchFamily="18" charset="0"/>
              </a:rPr>
              <a:t>oleh</a:t>
            </a:r>
            <a:r>
              <a:rPr lang="en-US" sz="2400" dirty="0">
                <a:latin typeface="Cambria" pitchFamily="18" charset="0"/>
              </a:rPr>
              <a:t> </a:t>
            </a:r>
            <a:r>
              <a:rPr lang="en-US" sz="2400" dirty="0" err="1" smtClean="0">
                <a:latin typeface="Cambria" pitchFamily="18" charset="0"/>
              </a:rPr>
              <a:t>desa</a:t>
            </a:r>
            <a:r>
              <a:rPr lang="en-US" sz="2400" dirty="0" smtClean="0">
                <a:latin typeface="Cambria" pitchFamily="18" charset="0"/>
              </a:rPr>
              <a:t> </a:t>
            </a:r>
            <a:r>
              <a:rPr lang="en-US" sz="2400" dirty="0" err="1" smtClean="0">
                <a:latin typeface="Cambria" pitchFamily="18" charset="0"/>
              </a:rPr>
              <a:t>adat</a:t>
            </a:r>
            <a:r>
              <a:rPr lang="en-US" sz="2400" dirty="0">
                <a:latin typeface="Cambria" pitchFamily="18" charset="0"/>
              </a:rPr>
              <a:t>, </a:t>
            </a:r>
            <a:r>
              <a:rPr lang="en-US" sz="2400" dirty="0" err="1">
                <a:latin typeface="Cambria" pitchFamily="18" charset="0"/>
              </a:rPr>
              <a:t>dengan</a:t>
            </a:r>
            <a:r>
              <a:rPr lang="en-US" sz="2400" dirty="0">
                <a:latin typeface="Cambria" pitchFamily="18" charset="0"/>
              </a:rPr>
              <a:t> </a:t>
            </a:r>
            <a:r>
              <a:rPr lang="en-US" sz="2400" dirty="0" err="1">
                <a:latin typeface="Cambria" pitchFamily="18" charset="0"/>
              </a:rPr>
              <a:t>pembinaan</a:t>
            </a:r>
            <a:r>
              <a:rPr lang="en-US" sz="2400" dirty="0">
                <a:latin typeface="Cambria" pitchFamily="18" charset="0"/>
              </a:rPr>
              <a:t> </a:t>
            </a:r>
            <a:r>
              <a:rPr lang="en-US" sz="2400" dirty="0" err="1">
                <a:latin typeface="Cambria" pitchFamily="18" charset="0"/>
              </a:rPr>
              <a:t>dan</a:t>
            </a:r>
            <a:r>
              <a:rPr lang="en-US" sz="2400" dirty="0">
                <a:latin typeface="Cambria" pitchFamily="18" charset="0"/>
              </a:rPr>
              <a:t> </a:t>
            </a:r>
            <a:r>
              <a:rPr lang="en-US" sz="2400" dirty="0" err="1">
                <a:latin typeface="Cambria" pitchFamily="18" charset="0"/>
              </a:rPr>
              <a:t>pengawasan</a:t>
            </a:r>
            <a:r>
              <a:rPr lang="en-US" sz="2400" dirty="0">
                <a:latin typeface="Cambria" pitchFamily="18" charset="0"/>
              </a:rPr>
              <a:t> </a:t>
            </a:r>
            <a:r>
              <a:rPr lang="en-US" sz="2400" dirty="0" err="1" smtClean="0">
                <a:latin typeface="Cambria" pitchFamily="18" charset="0"/>
              </a:rPr>
              <a:t>dilakukan</a:t>
            </a:r>
            <a:r>
              <a:rPr lang="en-US" sz="2400" dirty="0" smtClean="0">
                <a:latin typeface="Cambria" pitchFamily="18" charset="0"/>
              </a:rPr>
              <a:t> </a:t>
            </a:r>
            <a:r>
              <a:rPr lang="en-US" sz="2400" dirty="0" err="1" smtClean="0">
                <a:latin typeface="Cambria" pitchFamily="18" charset="0"/>
              </a:rPr>
              <a:t>oleh</a:t>
            </a:r>
            <a:r>
              <a:rPr lang="en-US" sz="2400" dirty="0" smtClean="0">
                <a:latin typeface="Cambria" pitchFamily="18" charset="0"/>
              </a:rPr>
              <a:t> </a:t>
            </a:r>
            <a:r>
              <a:rPr lang="en-US" sz="2400" dirty="0" err="1">
                <a:latin typeface="Cambria" pitchFamily="18" charset="0"/>
              </a:rPr>
              <a:t>pemerintah</a:t>
            </a:r>
            <a:r>
              <a:rPr lang="en-US" sz="2400" dirty="0">
                <a:latin typeface="Cambria" pitchFamily="18" charset="0"/>
              </a:rPr>
              <a:t> </a:t>
            </a:r>
            <a:r>
              <a:rPr lang="en-US" sz="2400" dirty="0" err="1">
                <a:latin typeface="Cambria" pitchFamily="18" charset="0"/>
              </a:rPr>
              <a:t>propinsi</a:t>
            </a:r>
            <a:r>
              <a:rPr lang="en-US" sz="2400" dirty="0">
                <a:latin typeface="Cambria" pitchFamily="18" charset="0"/>
              </a:rPr>
              <a:t> </a:t>
            </a:r>
            <a:r>
              <a:rPr lang="en-US" sz="2400" dirty="0" err="1">
                <a:latin typeface="Cambria" pitchFamily="18" charset="0"/>
              </a:rPr>
              <a:t>dan</a:t>
            </a:r>
            <a:r>
              <a:rPr lang="en-US" sz="2400" dirty="0">
                <a:latin typeface="Cambria" pitchFamily="18" charset="0"/>
              </a:rPr>
              <a:t> BPD. </a:t>
            </a:r>
          </a:p>
        </p:txBody>
      </p:sp>
      <p:sp>
        <p:nvSpPr>
          <p:cNvPr id="4" name="Rectangle 3"/>
          <p:cNvSpPr/>
          <p:nvPr/>
        </p:nvSpPr>
        <p:spPr>
          <a:xfrm>
            <a:off x="1288473" y="2286000"/>
            <a:ext cx="6691745" cy="3416320"/>
          </a:xfrm>
          <a:prstGeom prst="rect">
            <a:avLst/>
          </a:prstGeom>
        </p:spPr>
        <p:txBody>
          <a:bodyPr wrap="square">
            <a:spAutoFit/>
          </a:bodyPr>
          <a:lstStyle/>
          <a:p>
            <a:pPr marL="342900" indent="-342900">
              <a:buClr>
                <a:srgbClr val="FF0000"/>
              </a:buClr>
              <a:buFont typeface="Wingdings" pitchFamily="2" charset="2"/>
              <a:buChar char="§"/>
            </a:pPr>
            <a:r>
              <a:rPr lang="en-US" sz="2400" dirty="0" err="1" smtClean="0">
                <a:latin typeface="Cambria" pitchFamily="18" charset="0"/>
              </a:rPr>
              <a:t>Dalam</a:t>
            </a:r>
            <a:r>
              <a:rPr lang="en-US" sz="2400" dirty="0" smtClean="0">
                <a:latin typeface="Cambria" pitchFamily="18" charset="0"/>
              </a:rPr>
              <a:t> </a:t>
            </a:r>
            <a:r>
              <a:rPr lang="en-US" sz="2400" dirty="0" err="1" smtClean="0">
                <a:latin typeface="Cambria" pitchFamily="18" charset="0"/>
              </a:rPr>
              <a:t>suatu</a:t>
            </a:r>
            <a:r>
              <a:rPr lang="en-US" sz="2400" dirty="0" smtClean="0">
                <a:latin typeface="Cambria" pitchFamily="18" charset="0"/>
              </a:rPr>
              <a:t> </a:t>
            </a:r>
            <a:r>
              <a:rPr lang="it-IT" sz="2400" dirty="0" smtClean="0">
                <a:latin typeface="Cambria" pitchFamily="18" charset="0"/>
              </a:rPr>
              <a:t>wilayah desa di Propinsi Bali terdapat dua sistem </a:t>
            </a:r>
            <a:r>
              <a:rPr lang="en-US" sz="2400" dirty="0" err="1" smtClean="0">
                <a:latin typeface="Cambria" pitchFamily="18" charset="0"/>
              </a:rPr>
              <a:t>pemerintahan</a:t>
            </a:r>
            <a:r>
              <a:rPr lang="en-US" sz="2400" dirty="0" smtClean="0">
                <a:latin typeface="Cambria" pitchFamily="18" charset="0"/>
              </a:rPr>
              <a:t> yang </a:t>
            </a:r>
            <a:r>
              <a:rPr lang="en-US" sz="2400" dirty="0" err="1" smtClean="0">
                <a:latin typeface="Cambria" pitchFamily="18" charset="0"/>
              </a:rPr>
              <a:t>berbeda</a:t>
            </a:r>
            <a:r>
              <a:rPr lang="en-US" sz="2400" dirty="0" smtClean="0">
                <a:latin typeface="Cambria" pitchFamily="18" charset="0"/>
              </a:rPr>
              <a:t> </a:t>
            </a:r>
            <a:r>
              <a:rPr lang="en-US" sz="2400" dirty="0" err="1" smtClean="0">
                <a:latin typeface="Cambria" pitchFamily="18" charset="0"/>
              </a:rPr>
              <a:t>dan</a:t>
            </a:r>
            <a:r>
              <a:rPr lang="en-US" sz="2400" dirty="0" smtClean="0">
                <a:latin typeface="Cambria" pitchFamily="18" charset="0"/>
              </a:rPr>
              <a:t> </a:t>
            </a:r>
            <a:r>
              <a:rPr lang="en-US" sz="2400" dirty="0" err="1" smtClean="0">
                <a:latin typeface="Cambria" pitchFamily="18" charset="0"/>
              </a:rPr>
              <a:t>kadang</a:t>
            </a:r>
            <a:r>
              <a:rPr lang="en-US" sz="2400" dirty="0" smtClean="0">
                <a:latin typeface="Cambria" pitchFamily="18" charset="0"/>
              </a:rPr>
              <a:t> </a:t>
            </a:r>
            <a:r>
              <a:rPr lang="en-US" sz="2400" dirty="0" err="1" smtClean="0">
                <a:latin typeface="Cambria" pitchFamily="18" charset="0"/>
              </a:rPr>
              <a:t>salingtumpang</a:t>
            </a:r>
            <a:r>
              <a:rPr lang="en-US" sz="2400" dirty="0" smtClean="0">
                <a:latin typeface="Cambria" pitchFamily="18" charset="0"/>
              </a:rPr>
              <a:t> </a:t>
            </a:r>
            <a:r>
              <a:rPr lang="en-US" sz="2400" dirty="0" err="1" smtClean="0">
                <a:latin typeface="Cambria" pitchFamily="18" charset="0"/>
              </a:rPr>
              <a:t>tindih</a:t>
            </a:r>
            <a:r>
              <a:rPr lang="en-US" sz="2400" dirty="0" smtClean="0">
                <a:latin typeface="Cambria" pitchFamily="18" charset="0"/>
              </a:rPr>
              <a:t>. </a:t>
            </a:r>
          </a:p>
          <a:p>
            <a:pPr marL="342900" indent="-342900">
              <a:buClr>
                <a:srgbClr val="FF0000"/>
              </a:buClr>
              <a:buFont typeface="Wingdings" pitchFamily="2" charset="2"/>
              <a:buChar char="§"/>
            </a:pPr>
            <a:endParaRPr lang="en-US" sz="2400" dirty="0" smtClean="0">
              <a:latin typeface="Cambria" pitchFamily="18" charset="0"/>
            </a:endParaRPr>
          </a:p>
          <a:p>
            <a:pPr marL="342900" indent="-342900">
              <a:buClr>
                <a:srgbClr val="FF0000"/>
              </a:buClr>
              <a:buFont typeface="Wingdings" pitchFamily="2" charset="2"/>
              <a:buChar char="§"/>
            </a:pPr>
            <a:r>
              <a:rPr lang="en-US" sz="2400" dirty="0" err="1" smtClean="0">
                <a:latin typeface="Cambria" pitchFamily="18" charset="0"/>
              </a:rPr>
              <a:t>Pemerintahan</a:t>
            </a:r>
            <a:r>
              <a:rPr lang="en-US" sz="2400" dirty="0" smtClean="0">
                <a:latin typeface="Cambria" pitchFamily="18" charset="0"/>
              </a:rPr>
              <a:t> formal yang </a:t>
            </a:r>
            <a:r>
              <a:rPr lang="en-US" sz="2400" dirty="0" err="1" smtClean="0">
                <a:latin typeface="Cambria" pitchFamily="18" charset="0"/>
              </a:rPr>
              <a:t>berada</a:t>
            </a:r>
            <a:r>
              <a:rPr lang="en-US" sz="2400" dirty="0" smtClean="0">
                <a:latin typeface="Cambria" pitchFamily="18" charset="0"/>
              </a:rPr>
              <a:t> </a:t>
            </a:r>
            <a:r>
              <a:rPr lang="en-US" sz="2400" dirty="0" err="1" smtClean="0">
                <a:latin typeface="Cambria" pitchFamily="18" charset="0"/>
              </a:rPr>
              <a:t>dalam</a:t>
            </a:r>
            <a:r>
              <a:rPr lang="en-US" sz="2400" dirty="0" smtClean="0">
                <a:latin typeface="Cambria" pitchFamily="18" charset="0"/>
              </a:rPr>
              <a:t> </a:t>
            </a:r>
            <a:r>
              <a:rPr lang="en-US" sz="2400" dirty="0" err="1" smtClean="0">
                <a:latin typeface="Cambria" pitchFamily="18" charset="0"/>
              </a:rPr>
              <a:t>struktur</a:t>
            </a:r>
            <a:r>
              <a:rPr lang="en-US" sz="2400" dirty="0" smtClean="0">
                <a:latin typeface="Cambria" pitchFamily="18" charset="0"/>
              </a:rPr>
              <a:t> </a:t>
            </a:r>
            <a:r>
              <a:rPr lang="en-US" sz="2400" dirty="0" err="1" smtClean="0">
                <a:latin typeface="Cambria" pitchFamily="18" charset="0"/>
              </a:rPr>
              <a:t>adalah</a:t>
            </a:r>
            <a:r>
              <a:rPr lang="en-US" sz="2400" dirty="0" smtClean="0">
                <a:latin typeface="Cambria" pitchFamily="18" charset="0"/>
              </a:rPr>
              <a:t> </a:t>
            </a:r>
            <a:r>
              <a:rPr lang="en-US" sz="2400" dirty="0" err="1" smtClean="0">
                <a:latin typeface="Cambria" pitchFamily="18" charset="0"/>
              </a:rPr>
              <a:t>desa</a:t>
            </a:r>
            <a:r>
              <a:rPr lang="en-US" sz="2400" dirty="0" smtClean="0">
                <a:latin typeface="Cambria" pitchFamily="18" charset="0"/>
              </a:rPr>
              <a:t> </a:t>
            </a:r>
            <a:r>
              <a:rPr lang="en-US" sz="2400" dirty="0" err="1" smtClean="0">
                <a:latin typeface="Cambria" pitchFamily="18" charset="0"/>
              </a:rPr>
              <a:t>dinas</a:t>
            </a:r>
            <a:r>
              <a:rPr lang="en-US" sz="2400" dirty="0" smtClean="0">
                <a:latin typeface="Cambria" pitchFamily="18" charset="0"/>
              </a:rPr>
              <a:t> </a:t>
            </a:r>
            <a:r>
              <a:rPr lang="en-US" sz="2400" dirty="0" err="1" smtClean="0">
                <a:latin typeface="Cambria" pitchFamily="18" charset="0"/>
              </a:rPr>
              <a:t>dengan</a:t>
            </a:r>
            <a:r>
              <a:rPr lang="en-US" sz="2400" dirty="0" smtClean="0">
                <a:latin typeface="Cambria" pitchFamily="18" charset="0"/>
              </a:rPr>
              <a:t> </a:t>
            </a:r>
            <a:r>
              <a:rPr lang="en-US" sz="2400" dirty="0" err="1" smtClean="0">
                <a:latin typeface="Cambria" pitchFamily="18" charset="0"/>
              </a:rPr>
              <a:t>dikepalai</a:t>
            </a:r>
            <a:r>
              <a:rPr lang="en-US" sz="2400" dirty="0" smtClean="0">
                <a:latin typeface="Cambria" pitchFamily="18" charset="0"/>
              </a:rPr>
              <a:t> </a:t>
            </a:r>
            <a:r>
              <a:rPr lang="en-US" sz="2400" dirty="0" err="1" smtClean="0">
                <a:latin typeface="Cambria" pitchFamily="18" charset="0"/>
              </a:rPr>
              <a:t>oleh</a:t>
            </a:r>
            <a:r>
              <a:rPr lang="en-US" sz="2400" dirty="0" smtClean="0">
                <a:latin typeface="Cambria" pitchFamily="18" charset="0"/>
              </a:rPr>
              <a:t> </a:t>
            </a:r>
            <a:r>
              <a:rPr lang="en-US" sz="2400" dirty="0" err="1" smtClean="0">
                <a:latin typeface="Cambria" pitchFamily="18" charset="0"/>
              </a:rPr>
              <a:t>seorang</a:t>
            </a:r>
            <a:r>
              <a:rPr lang="en-US" sz="2400" dirty="0" smtClean="0">
                <a:latin typeface="Cambria" pitchFamily="18" charset="0"/>
              </a:rPr>
              <a:t> </a:t>
            </a:r>
            <a:r>
              <a:rPr lang="en-US" sz="2400" dirty="0" err="1" smtClean="0">
                <a:latin typeface="Cambria" pitchFamily="18" charset="0"/>
              </a:rPr>
              <a:t>kepala</a:t>
            </a:r>
            <a:r>
              <a:rPr lang="en-US" sz="2400" dirty="0" smtClean="0">
                <a:latin typeface="Cambria" pitchFamily="18" charset="0"/>
              </a:rPr>
              <a:t> </a:t>
            </a:r>
            <a:r>
              <a:rPr lang="en-US" sz="2400" dirty="0" err="1" smtClean="0">
                <a:latin typeface="Cambria" pitchFamily="18" charset="0"/>
              </a:rPr>
              <a:t>desa</a:t>
            </a:r>
            <a:r>
              <a:rPr lang="en-US" sz="2400" dirty="0" smtClean="0">
                <a:latin typeface="Cambria" pitchFamily="18" charset="0"/>
              </a:rPr>
              <a:t> </a:t>
            </a:r>
            <a:r>
              <a:rPr lang="en-US" sz="2400" dirty="0" err="1" smtClean="0">
                <a:latin typeface="Cambria" pitchFamily="18" charset="0"/>
              </a:rPr>
              <a:t>dan</a:t>
            </a:r>
            <a:r>
              <a:rPr lang="en-US" sz="2400" dirty="0" smtClean="0">
                <a:latin typeface="Cambria" pitchFamily="18" charset="0"/>
              </a:rPr>
              <a:t> </a:t>
            </a:r>
            <a:r>
              <a:rPr lang="en-US" sz="2400" dirty="0" err="1" smtClean="0">
                <a:latin typeface="Cambria" pitchFamily="18" charset="0"/>
              </a:rPr>
              <a:t>desa</a:t>
            </a:r>
            <a:r>
              <a:rPr lang="en-US" sz="2400" dirty="0" smtClean="0">
                <a:latin typeface="Cambria" pitchFamily="18" charset="0"/>
              </a:rPr>
              <a:t> </a:t>
            </a:r>
            <a:r>
              <a:rPr lang="en-US" sz="2400" dirty="0" err="1" smtClean="0">
                <a:latin typeface="Cambria" pitchFamily="18" charset="0"/>
              </a:rPr>
              <a:t>adat</a:t>
            </a:r>
            <a:r>
              <a:rPr lang="en-US" sz="2400" dirty="0" smtClean="0">
                <a:latin typeface="Cambria" pitchFamily="18" charset="0"/>
              </a:rPr>
              <a:t> yang </a:t>
            </a:r>
            <a:r>
              <a:rPr lang="en-US" sz="2400" dirty="0" err="1" smtClean="0">
                <a:latin typeface="Cambria" pitchFamily="18" charset="0"/>
              </a:rPr>
              <a:t>dikepalai</a:t>
            </a:r>
            <a:r>
              <a:rPr lang="en-US" sz="2400" dirty="0" smtClean="0">
                <a:latin typeface="Cambria" pitchFamily="18" charset="0"/>
              </a:rPr>
              <a:t> </a:t>
            </a:r>
            <a:r>
              <a:rPr lang="en-US" sz="2400" dirty="0" err="1" smtClean="0">
                <a:latin typeface="Cambria" pitchFamily="18" charset="0"/>
              </a:rPr>
              <a:t>oleh</a:t>
            </a:r>
            <a:r>
              <a:rPr lang="en-US" sz="2400" dirty="0" smtClean="0">
                <a:latin typeface="Cambria" pitchFamily="18" charset="0"/>
              </a:rPr>
              <a:t> </a:t>
            </a:r>
            <a:r>
              <a:rPr lang="en-US" sz="2400" dirty="0" err="1" smtClean="0">
                <a:latin typeface="Cambria" pitchFamily="18" charset="0"/>
              </a:rPr>
              <a:t>seorang</a:t>
            </a:r>
            <a:r>
              <a:rPr lang="en-US" sz="2400" dirty="0" smtClean="0">
                <a:latin typeface="Cambria" pitchFamily="18" charset="0"/>
              </a:rPr>
              <a:t> “</a:t>
            </a:r>
            <a:r>
              <a:rPr lang="en-US" sz="2400" i="1" dirty="0" err="1" smtClean="0">
                <a:latin typeface="Cambria" pitchFamily="18" charset="0"/>
              </a:rPr>
              <a:t>bendesa</a:t>
            </a:r>
            <a:r>
              <a:rPr lang="en-US" sz="2400" i="1" dirty="0" smtClean="0">
                <a:latin typeface="Cambria" pitchFamily="18" charset="0"/>
              </a:rPr>
              <a:t> </a:t>
            </a:r>
            <a:r>
              <a:rPr lang="en-US" sz="2400" i="1" dirty="0" err="1" smtClean="0">
                <a:latin typeface="Cambria" pitchFamily="18" charset="0"/>
              </a:rPr>
              <a:t>adat</a:t>
            </a:r>
            <a:r>
              <a:rPr lang="en-US" sz="2400" i="1" dirty="0" smtClean="0">
                <a:latin typeface="Cambria" pitchFamily="18" charset="0"/>
              </a:rPr>
              <a:t>” </a:t>
            </a:r>
            <a:r>
              <a:rPr lang="en-US" sz="2400" i="1" dirty="0" err="1" smtClean="0">
                <a:latin typeface="Cambria" pitchFamily="18" charset="0"/>
              </a:rPr>
              <a:t>dengan</a:t>
            </a:r>
            <a:r>
              <a:rPr lang="en-US" sz="2400" i="1" dirty="0" smtClean="0">
                <a:latin typeface="Cambria" pitchFamily="18" charset="0"/>
              </a:rPr>
              <a:t> </a:t>
            </a:r>
            <a:r>
              <a:rPr lang="en-US" sz="2400" i="1" dirty="0" err="1" smtClean="0">
                <a:latin typeface="Cambria" pitchFamily="18" charset="0"/>
              </a:rPr>
              <a:t>dibantu</a:t>
            </a:r>
            <a:r>
              <a:rPr lang="en-US" sz="2400" i="1" dirty="0" smtClean="0">
                <a:latin typeface="Cambria" pitchFamily="18" charset="0"/>
              </a:rPr>
              <a:t> </a:t>
            </a:r>
            <a:r>
              <a:rPr lang="en-US" sz="2400" i="1" dirty="0" err="1" smtClean="0">
                <a:latin typeface="Cambria" pitchFamily="18" charset="0"/>
              </a:rPr>
              <a:t>oleh</a:t>
            </a:r>
            <a:r>
              <a:rPr lang="en-US" sz="2400" dirty="0" err="1" smtClean="0">
                <a:latin typeface="Cambria" pitchFamily="18" charset="0"/>
              </a:rPr>
              <a:t>“</a:t>
            </a:r>
            <a:r>
              <a:rPr lang="en-US" sz="2400" i="1" dirty="0" err="1" smtClean="0">
                <a:latin typeface="Cambria" pitchFamily="18" charset="0"/>
              </a:rPr>
              <a:t>prajuru</a:t>
            </a:r>
            <a:r>
              <a:rPr lang="en-US" sz="2400" i="1" dirty="0" smtClean="0">
                <a:latin typeface="Cambria" pitchFamily="18" charset="0"/>
              </a:rPr>
              <a:t> </a:t>
            </a:r>
            <a:r>
              <a:rPr lang="en-US" sz="2400" i="1" dirty="0" err="1" smtClean="0">
                <a:latin typeface="Cambria" pitchFamily="18" charset="0"/>
              </a:rPr>
              <a:t>adat</a:t>
            </a:r>
            <a:r>
              <a:rPr lang="en-US" sz="2400" i="1" dirty="0" smtClean="0">
                <a:latin typeface="Cambria" pitchFamily="18" charset="0"/>
              </a:rPr>
              <a:t>” </a:t>
            </a:r>
            <a:endParaRPr lang="en-US" sz="2400" dirty="0">
              <a:latin typeface="Cambria" pitchFamily="18" charset="0"/>
            </a:endParaRPr>
          </a:p>
        </p:txBody>
      </p:sp>
    </p:spTree>
    <p:extLst>
      <p:ext uri="{BB962C8B-B14F-4D97-AF65-F5344CB8AC3E}">
        <p14:creationId xmlns:p14="http://schemas.microsoft.com/office/powerpoint/2010/main" val="23234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889844"/>
            <a:ext cx="6400800" cy="1323439"/>
          </a:xfrm>
          <a:prstGeom prst="rect">
            <a:avLst/>
          </a:prstGeom>
        </p:spPr>
        <p:txBody>
          <a:bodyPr wrap="square">
            <a:spAutoFit/>
          </a:bodyPr>
          <a:lstStyle/>
          <a:p>
            <a:r>
              <a:rPr lang="en-US" sz="2000" dirty="0" err="1">
                <a:latin typeface="Cambria" pitchFamily="18" charset="0"/>
              </a:rPr>
              <a:t>Masing-masing</a:t>
            </a:r>
            <a:r>
              <a:rPr lang="en-US" sz="2000" dirty="0">
                <a:latin typeface="Cambria" pitchFamily="18" charset="0"/>
              </a:rPr>
              <a:t> </a:t>
            </a:r>
            <a:r>
              <a:rPr lang="en-US" sz="2000" dirty="0" err="1">
                <a:latin typeface="Cambria" pitchFamily="18" charset="0"/>
              </a:rPr>
              <a:t>jenis</a:t>
            </a:r>
            <a:r>
              <a:rPr lang="en-US" sz="2000" dirty="0">
                <a:latin typeface="Cambria" pitchFamily="18" charset="0"/>
              </a:rPr>
              <a:t> </a:t>
            </a:r>
            <a:r>
              <a:rPr lang="en-US" sz="2000" dirty="0" err="1">
                <a:latin typeface="Cambria" pitchFamily="18" charset="0"/>
              </a:rPr>
              <a:t>pemer</a:t>
            </a:r>
            <a:r>
              <a:rPr lang="en-US" sz="2000" dirty="0">
                <a:latin typeface="Cambria" pitchFamily="18" charset="0"/>
              </a:rPr>
              <a:t> </a:t>
            </a:r>
            <a:r>
              <a:rPr lang="en-US" sz="2000" dirty="0" err="1">
                <a:latin typeface="Cambria" pitchFamily="18" charset="0"/>
              </a:rPr>
              <a:t>intahan</a:t>
            </a:r>
            <a:r>
              <a:rPr lang="en-US" sz="2000" dirty="0">
                <a:latin typeface="Cambria" pitchFamily="18" charset="0"/>
              </a:rPr>
              <a:t> </a:t>
            </a:r>
            <a:r>
              <a:rPr lang="en-US" sz="2000" dirty="0" err="1" smtClean="0">
                <a:latin typeface="Cambria" pitchFamily="18" charset="0"/>
              </a:rPr>
              <a:t>ini</a:t>
            </a:r>
            <a:r>
              <a:rPr lang="en-US" sz="2000" dirty="0" smtClean="0">
                <a:latin typeface="Cambria" pitchFamily="18" charset="0"/>
              </a:rPr>
              <a:t> </a:t>
            </a:r>
            <a:r>
              <a:rPr lang="it-IT" sz="2000" dirty="0" smtClean="0">
                <a:latin typeface="Cambria" pitchFamily="18" charset="0"/>
              </a:rPr>
              <a:t>mempunyai </a:t>
            </a:r>
            <a:r>
              <a:rPr lang="it-IT" sz="2000" dirty="0">
                <a:latin typeface="Cambria" pitchFamily="18" charset="0"/>
              </a:rPr>
              <a:t>perangkat sendiri, dimana bendesa adat</a:t>
            </a:r>
          </a:p>
          <a:p>
            <a:r>
              <a:rPr lang="en-US" sz="2000" dirty="0" err="1">
                <a:latin typeface="Cambria" pitchFamily="18" charset="0"/>
              </a:rPr>
              <a:t>dipilih</a:t>
            </a:r>
            <a:r>
              <a:rPr lang="en-US" sz="2000" dirty="0">
                <a:latin typeface="Cambria" pitchFamily="18" charset="0"/>
              </a:rPr>
              <a:t> </a:t>
            </a:r>
            <a:r>
              <a:rPr lang="en-US" sz="2000" dirty="0" err="1">
                <a:latin typeface="Cambria" pitchFamily="18" charset="0"/>
              </a:rPr>
              <a:t>oleh</a:t>
            </a:r>
            <a:r>
              <a:rPr lang="en-US" sz="2000" dirty="0">
                <a:latin typeface="Cambria" pitchFamily="18" charset="0"/>
              </a:rPr>
              <a:t> </a:t>
            </a:r>
            <a:r>
              <a:rPr lang="en-US" sz="2000" dirty="0" err="1">
                <a:latin typeface="Cambria" pitchFamily="18" charset="0"/>
              </a:rPr>
              <a:t>paruman</a:t>
            </a:r>
            <a:r>
              <a:rPr lang="en-US" sz="2000" dirty="0">
                <a:latin typeface="Cambria" pitchFamily="18" charset="0"/>
              </a:rPr>
              <a:t> </a:t>
            </a:r>
            <a:r>
              <a:rPr lang="en-US" sz="2000" dirty="0" err="1">
                <a:latin typeface="Cambria" pitchFamily="18" charset="0"/>
              </a:rPr>
              <a:t>desa</a:t>
            </a:r>
            <a:r>
              <a:rPr lang="en-US" sz="2000" dirty="0">
                <a:latin typeface="Cambria" pitchFamily="18" charset="0"/>
              </a:rPr>
              <a:t> </a:t>
            </a:r>
            <a:r>
              <a:rPr lang="en-US" sz="2000" dirty="0" err="1">
                <a:latin typeface="Cambria" pitchFamily="18" charset="0"/>
              </a:rPr>
              <a:t>yakni</a:t>
            </a:r>
            <a:r>
              <a:rPr lang="en-US" sz="2000" dirty="0">
                <a:latin typeface="Cambria" pitchFamily="18" charset="0"/>
              </a:rPr>
              <a:t> </a:t>
            </a:r>
            <a:r>
              <a:rPr lang="en-US" sz="2000" dirty="0" err="1">
                <a:latin typeface="Cambria" pitchFamily="18" charset="0"/>
              </a:rPr>
              <a:t>sebuah</a:t>
            </a:r>
            <a:r>
              <a:rPr lang="en-US" sz="2000" dirty="0">
                <a:latin typeface="Cambria" pitchFamily="18" charset="0"/>
              </a:rPr>
              <a:t> </a:t>
            </a:r>
            <a:r>
              <a:rPr lang="en-US" sz="2000" dirty="0" err="1">
                <a:latin typeface="Cambria" pitchFamily="18" charset="0"/>
              </a:rPr>
              <a:t>musyawarah</a:t>
            </a:r>
            <a:endParaRPr lang="en-US" sz="2000" dirty="0">
              <a:latin typeface="Cambria" pitchFamily="18" charset="0"/>
            </a:endParaRPr>
          </a:p>
          <a:p>
            <a:r>
              <a:rPr lang="en-US" sz="2000" dirty="0" err="1">
                <a:latin typeface="Cambria" pitchFamily="18" charset="0"/>
              </a:rPr>
              <a:t>tingkat</a:t>
            </a:r>
            <a:r>
              <a:rPr lang="en-US" sz="2000" dirty="0">
                <a:latin typeface="Cambria" pitchFamily="18" charset="0"/>
              </a:rPr>
              <a:t> </a:t>
            </a:r>
            <a:r>
              <a:rPr lang="en-US" sz="2000" dirty="0" err="1">
                <a:latin typeface="Cambria" pitchFamily="18" charset="0"/>
              </a:rPr>
              <a:t>desa</a:t>
            </a:r>
            <a:r>
              <a:rPr lang="en-US" sz="2000" dirty="0">
                <a:latin typeface="Cambria" pitchFamily="18" charset="0"/>
              </a:rPr>
              <a:t>. </a:t>
            </a:r>
            <a:endParaRPr lang="en-US" sz="2000" dirty="0" smtClean="0">
              <a:latin typeface="Cambria" pitchFamily="18" charset="0"/>
            </a:endParaRPr>
          </a:p>
        </p:txBody>
      </p:sp>
      <p:sp>
        <p:nvSpPr>
          <p:cNvPr id="4" name="Rectangle 3"/>
          <p:cNvSpPr/>
          <p:nvPr/>
        </p:nvSpPr>
        <p:spPr>
          <a:xfrm>
            <a:off x="1066800" y="2590800"/>
            <a:ext cx="6324600" cy="3139321"/>
          </a:xfrm>
          <a:prstGeom prst="rect">
            <a:avLst/>
          </a:prstGeom>
        </p:spPr>
        <p:txBody>
          <a:bodyPr wrap="square">
            <a:spAutoFit/>
          </a:bodyPr>
          <a:lstStyle/>
          <a:p>
            <a:r>
              <a:rPr lang="en-US" sz="2200" i="1" dirty="0" err="1" smtClean="0">
                <a:latin typeface="Cambria" pitchFamily="18" charset="0"/>
              </a:rPr>
              <a:t>Bendesa</a:t>
            </a:r>
            <a:r>
              <a:rPr lang="en-US" sz="2200" i="1" dirty="0" smtClean="0">
                <a:latin typeface="Cambria" pitchFamily="18" charset="0"/>
              </a:rPr>
              <a:t> </a:t>
            </a:r>
            <a:r>
              <a:rPr lang="en-US" sz="2200" i="1" dirty="0" err="1" smtClean="0">
                <a:latin typeface="Cambria" pitchFamily="18" charset="0"/>
              </a:rPr>
              <a:t>sebagai</a:t>
            </a:r>
            <a:r>
              <a:rPr lang="en-US" sz="2200" i="1" dirty="0" smtClean="0">
                <a:latin typeface="Cambria" pitchFamily="18" charset="0"/>
              </a:rPr>
              <a:t> </a:t>
            </a:r>
            <a:r>
              <a:rPr lang="en-US" sz="2200" i="1" dirty="0" err="1" smtClean="0">
                <a:latin typeface="Cambria" pitchFamily="18" charset="0"/>
              </a:rPr>
              <a:t>seorang</a:t>
            </a:r>
            <a:r>
              <a:rPr lang="en-US" sz="2200" i="1" dirty="0" smtClean="0">
                <a:latin typeface="Cambria" pitchFamily="18" charset="0"/>
              </a:rPr>
              <a:t> chairman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mengelola</a:t>
            </a:r>
            <a:r>
              <a:rPr lang="en-US" sz="2200" dirty="0" smtClean="0">
                <a:latin typeface="Cambria" pitchFamily="18" charset="0"/>
              </a:rPr>
              <a:t> LPD </a:t>
            </a:r>
            <a:r>
              <a:rPr lang="en-US" sz="2200" dirty="0" err="1" smtClean="0">
                <a:latin typeface="Cambria" pitchFamily="18" charset="0"/>
              </a:rPr>
              <a:t>biasanya</a:t>
            </a:r>
            <a:r>
              <a:rPr lang="en-US" sz="2200" dirty="0" smtClean="0">
                <a:latin typeface="Cambria" pitchFamily="18" charset="0"/>
              </a:rPr>
              <a:t> </a:t>
            </a:r>
            <a:r>
              <a:rPr lang="en-US" sz="2200" dirty="0" err="1" smtClean="0">
                <a:latin typeface="Cambria" pitchFamily="18" charset="0"/>
              </a:rPr>
              <a:t>mengangkat</a:t>
            </a:r>
            <a:r>
              <a:rPr lang="en-US" sz="2200" dirty="0" smtClean="0">
                <a:latin typeface="Cambria" pitchFamily="18" charset="0"/>
              </a:rPr>
              <a:t> </a:t>
            </a:r>
            <a:r>
              <a:rPr lang="en-US" sz="2200" dirty="0" err="1" smtClean="0">
                <a:latin typeface="Cambria" pitchFamily="18" charset="0"/>
              </a:rPr>
              <a:t>seorang</a:t>
            </a:r>
            <a:r>
              <a:rPr lang="en-US" sz="2200" dirty="0" smtClean="0">
                <a:latin typeface="Cambria" pitchFamily="18" charset="0"/>
              </a:rPr>
              <a:t> </a:t>
            </a:r>
            <a:r>
              <a:rPr lang="en-US" sz="2200" dirty="0" err="1" smtClean="0">
                <a:latin typeface="Cambria" pitchFamily="18" charset="0"/>
              </a:rPr>
              <a:t>kepala</a:t>
            </a:r>
            <a:r>
              <a:rPr lang="en-US" sz="2200" dirty="0" smtClean="0">
                <a:latin typeface="Cambria" pitchFamily="18" charset="0"/>
              </a:rPr>
              <a:t> LPD </a:t>
            </a:r>
            <a:r>
              <a:rPr lang="en-US" sz="2200" dirty="0" err="1" smtClean="0">
                <a:latin typeface="Cambria" pitchFamily="18" charset="0"/>
              </a:rPr>
              <a:t>atau</a:t>
            </a:r>
            <a:r>
              <a:rPr lang="en-US" sz="2200" dirty="0" smtClean="0">
                <a:latin typeface="Cambria" pitchFamily="18" charset="0"/>
              </a:rPr>
              <a:t> </a:t>
            </a:r>
            <a:r>
              <a:rPr lang="en-US" sz="2200" dirty="0" err="1" smtClean="0">
                <a:latin typeface="Cambria" pitchFamily="18" charset="0"/>
              </a:rPr>
              <a:t>manajer</a:t>
            </a:r>
            <a:r>
              <a:rPr lang="en-US" sz="2200" dirty="0" smtClean="0">
                <a:latin typeface="Cambria" pitchFamily="18" charset="0"/>
              </a:rPr>
              <a:t> </a:t>
            </a:r>
            <a:r>
              <a:rPr lang="en-US" sz="2200" dirty="0" err="1" smtClean="0">
                <a:latin typeface="Cambria" pitchFamily="18" charset="0"/>
              </a:rPr>
              <a:t>melalui</a:t>
            </a:r>
            <a:r>
              <a:rPr lang="en-US" sz="2200" dirty="0" smtClean="0">
                <a:latin typeface="Cambria" pitchFamily="18" charset="0"/>
              </a:rPr>
              <a:t> </a:t>
            </a:r>
            <a:r>
              <a:rPr lang="en-US" sz="2200" dirty="0" err="1" smtClean="0">
                <a:latin typeface="Cambria" pitchFamily="18" charset="0"/>
              </a:rPr>
              <a:t>musyawarah</a:t>
            </a:r>
            <a:r>
              <a:rPr lang="en-US" sz="2200" dirty="0" smtClean="0">
                <a:latin typeface="Cambria" pitchFamily="18" charset="0"/>
              </a:rPr>
              <a:t> </a:t>
            </a:r>
            <a:r>
              <a:rPr lang="en-US" sz="2200" dirty="0" err="1" smtClean="0">
                <a:latin typeface="Cambria" pitchFamily="18" charset="0"/>
              </a:rPr>
              <a:t>desa,dengan</a:t>
            </a:r>
            <a:r>
              <a:rPr lang="en-US" sz="2200" dirty="0" smtClean="0">
                <a:latin typeface="Cambria" pitchFamily="18" charset="0"/>
              </a:rPr>
              <a:t> </a:t>
            </a:r>
            <a:r>
              <a:rPr lang="en-US" sz="2200" dirty="0" err="1" smtClean="0">
                <a:latin typeface="Cambria" pitchFamily="18" charset="0"/>
              </a:rPr>
              <a:t>organisasi</a:t>
            </a:r>
            <a:r>
              <a:rPr lang="en-US" sz="2200" dirty="0" smtClean="0">
                <a:latin typeface="Cambria" pitchFamily="18" charset="0"/>
              </a:rPr>
              <a:t> yang </a:t>
            </a:r>
            <a:r>
              <a:rPr lang="en-US" sz="2200" dirty="0" err="1" smtClean="0">
                <a:latin typeface="Cambria" pitchFamily="18" charset="0"/>
              </a:rPr>
              <a:t>terpisah</a:t>
            </a:r>
            <a:r>
              <a:rPr lang="en-US" sz="2200" dirty="0" smtClean="0">
                <a:latin typeface="Cambria" pitchFamily="18" charset="0"/>
              </a:rPr>
              <a:t> </a:t>
            </a:r>
            <a:r>
              <a:rPr lang="en-US" sz="2200" dirty="0" err="1" smtClean="0">
                <a:latin typeface="Cambria" pitchFamily="18" charset="0"/>
              </a:rPr>
              <a:t>dari</a:t>
            </a:r>
            <a:r>
              <a:rPr lang="en-US" sz="2200" dirty="0" smtClean="0">
                <a:latin typeface="Cambria" pitchFamily="18" charset="0"/>
              </a:rPr>
              <a:t> </a:t>
            </a:r>
            <a:r>
              <a:rPr lang="en-US" sz="2200" dirty="0" err="1" smtClean="0">
                <a:latin typeface="Cambria" pitchFamily="18" charset="0"/>
              </a:rPr>
              <a:t>kepengurusan</a:t>
            </a:r>
            <a:r>
              <a:rPr lang="en-US" sz="2200" dirty="0" smtClean="0">
                <a:latin typeface="Cambria" pitchFamily="18" charset="0"/>
              </a:rPr>
              <a:t> </a:t>
            </a:r>
            <a:r>
              <a:rPr lang="en-US" sz="2200" dirty="0" err="1" smtClean="0">
                <a:latin typeface="Cambria" pitchFamily="18" charset="0"/>
              </a:rPr>
              <a:t>bendesa</a:t>
            </a:r>
            <a:r>
              <a:rPr lang="en-US" sz="2200" dirty="0" smtClean="0">
                <a:latin typeface="Cambria" pitchFamily="18" charset="0"/>
              </a:rPr>
              <a:t>, </a:t>
            </a:r>
            <a:r>
              <a:rPr lang="en-US" sz="2200" dirty="0" err="1" smtClean="0">
                <a:latin typeface="Cambria" pitchFamily="18" charset="0"/>
              </a:rPr>
              <a:t>namun</a:t>
            </a:r>
            <a:r>
              <a:rPr lang="en-US" sz="2200" dirty="0" smtClean="0">
                <a:latin typeface="Cambria" pitchFamily="18" charset="0"/>
              </a:rPr>
              <a:t> </a:t>
            </a:r>
            <a:r>
              <a:rPr lang="en-US" sz="2200" dirty="0" err="1" smtClean="0">
                <a:latin typeface="Cambria" pitchFamily="18" charset="0"/>
              </a:rPr>
              <a:t>bertanggung</a:t>
            </a:r>
            <a:r>
              <a:rPr lang="en-US" sz="2200" dirty="0" smtClean="0">
                <a:latin typeface="Cambria" pitchFamily="18" charset="0"/>
              </a:rPr>
              <a:t> </a:t>
            </a:r>
            <a:r>
              <a:rPr lang="en-US" sz="2200" dirty="0" err="1" smtClean="0">
                <a:latin typeface="Cambria" pitchFamily="18" charset="0"/>
              </a:rPr>
              <a:t>jawab</a:t>
            </a:r>
            <a:r>
              <a:rPr lang="en-US" sz="2200" dirty="0" smtClean="0">
                <a:latin typeface="Cambria" pitchFamily="18" charset="0"/>
              </a:rPr>
              <a:t> </a:t>
            </a:r>
            <a:r>
              <a:rPr lang="en-US" sz="2200" dirty="0" err="1" smtClean="0">
                <a:latin typeface="Cambria" pitchFamily="18" charset="0"/>
              </a:rPr>
              <a:t>langsung</a:t>
            </a:r>
            <a:r>
              <a:rPr lang="en-US" sz="2200" dirty="0" smtClean="0">
                <a:latin typeface="Cambria" pitchFamily="18" charset="0"/>
              </a:rPr>
              <a:t> </a:t>
            </a:r>
            <a:r>
              <a:rPr lang="en-US" sz="2200" dirty="0" err="1" smtClean="0">
                <a:latin typeface="Cambria" pitchFamily="18" charset="0"/>
              </a:rPr>
              <a:t>kepada</a:t>
            </a:r>
            <a:r>
              <a:rPr lang="en-US" sz="2200" dirty="0" smtClean="0">
                <a:latin typeface="Cambria" pitchFamily="18" charset="0"/>
              </a:rPr>
              <a:t> </a:t>
            </a:r>
            <a:r>
              <a:rPr lang="en-US" sz="2200" i="1" dirty="0" err="1" smtClean="0">
                <a:latin typeface="Cambria" pitchFamily="18" charset="0"/>
              </a:rPr>
              <a:t>paruman</a:t>
            </a:r>
            <a:r>
              <a:rPr lang="en-US" sz="2200" i="1" dirty="0" smtClean="0">
                <a:latin typeface="Cambria" pitchFamily="18" charset="0"/>
              </a:rPr>
              <a:t> </a:t>
            </a:r>
            <a:r>
              <a:rPr lang="en-US" sz="2200" i="1" dirty="0" err="1" smtClean="0">
                <a:latin typeface="Cambria" pitchFamily="18" charset="0"/>
              </a:rPr>
              <a:t>adat</a:t>
            </a:r>
            <a:r>
              <a:rPr lang="en-US" sz="2200" i="1" dirty="0" smtClean="0">
                <a:latin typeface="Cambria" pitchFamily="18" charset="0"/>
              </a:rPr>
              <a:t>. </a:t>
            </a:r>
          </a:p>
          <a:p>
            <a:endParaRPr lang="en-US" sz="2200" i="1" dirty="0" smtClean="0">
              <a:latin typeface="Cambria" pitchFamily="18" charset="0"/>
            </a:endParaRPr>
          </a:p>
          <a:p>
            <a:r>
              <a:rPr lang="en-US" sz="2200" i="1" dirty="0" err="1" smtClean="0">
                <a:latin typeface="Cambria" pitchFamily="18" charset="0"/>
              </a:rPr>
              <a:t>Bendesa</a:t>
            </a:r>
            <a:r>
              <a:rPr lang="en-US" sz="2200" i="1" dirty="0" smtClean="0">
                <a:latin typeface="Cambria" pitchFamily="18" charset="0"/>
              </a:rPr>
              <a:t> </a:t>
            </a:r>
            <a:r>
              <a:rPr lang="en-US" sz="2200" i="1" dirty="0" err="1" smtClean="0">
                <a:latin typeface="Cambria" pitchFamily="18" charset="0"/>
              </a:rPr>
              <a:t>bertugas</a:t>
            </a:r>
            <a:r>
              <a:rPr lang="en-US" sz="2200" i="1" dirty="0" smtClean="0">
                <a:latin typeface="Cambria" pitchFamily="18" charset="0"/>
              </a:rPr>
              <a:t> </a:t>
            </a:r>
            <a:r>
              <a:rPr lang="en-US" sz="2200" i="1" dirty="0" err="1" smtClean="0">
                <a:latin typeface="Cambria" pitchFamily="18" charset="0"/>
              </a:rPr>
              <a:t>sebagai</a:t>
            </a:r>
            <a:r>
              <a:rPr lang="en-US" sz="2200" i="1" dirty="0" smtClean="0">
                <a:latin typeface="Cambria" pitchFamily="18" charset="0"/>
              </a:rPr>
              <a:t> </a:t>
            </a:r>
            <a:r>
              <a:rPr lang="en-US" sz="2200" i="1" dirty="0" err="1" smtClean="0">
                <a:latin typeface="Cambria" pitchFamily="18" charset="0"/>
              </a:rPr>
              <a:t>pengawas</a:t>
            </a:r>
            <a:r>
              <a:rPr lang="en-US" sz="2200" i="1" dirty="0" smtClean="0">
                <a:latin typeface="Cambria" pitchFamily="18" charset="0"/>
              </a:rPr>
              <a:t> </a:t>
            </a:r>
            <a:r>
              <a:rPr lang="en-US" sz="2200" dirty="0" smtClean="0">
                <a:latin typeface="Cambria" pitchFamily="18" charset="0"/>
              </a:rPr>
              <a:t>internal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pengelolaan</a:t>
            </a:r>
            <a:r>
              <a:rPr lang="en-US" sz="2200" dirty="0" smtClean="0">
                <a:latin typeface="Cambria" pitchFamily="18" charset="0"/>
              </a:rPr>
              <a:t> LPD.</a:t>
            </a:r>
            <a:endParaRPr lang="en-US" sz="2200" dirty="0">
              <a:latin typeface="Cambria" pitchFamily="18" charset="0"/>
            </a:endParaRPr>
          </a:p>
        </p:txBody>
      </p:sp>
    </p:spTree>
    <p:extLst>
      <p:ext uri="{BB962C8B-B14F-4D97-AF65-F5344CB8AC3E}">
        <p14:creationId xmlns:p14="http://schemas.microsoft.com/office/powerpoint/2010/main" val="433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1828800"/>
            <a:ext cx="5867400" cy="3477875"/>
          </a:xfrm>
          <a:prstGeom prst="rect">
            <a:avLst/>
          </a:prstGeom>
        </p:spPr>
        <p:txBody>
          <a:bodyPr wrap="square">
            <a:spAutoFit/>
          </a:bodyPr>
          <a:lstStyle/>
          <a:p>
            <a:pPr marL="342900" indent="-342900">
              <a:buClr>
                <a:srgbClr val="FF0000"/>
              </a:buClr>
              <a:buFont typeface="Wingdings" pitchFamily="2" charset="2"/>
              <a:buChar char="§"/>
            </a:pPr>
            <a:r>
              <a:rPr lang="es-ES" sz="2000" dirty="0" err="1">
                <a:latin typeface="Cambria" pitchFamily="18" charset="0"/>
              </a:rPr>
              <a:t>Simpanan</a:t>
            </a:r>
            <a:r>
              <a:rPr lang="es-ES" sz="2000" dirty="0">
                <a:latin typeface="Cambria" pitchFamily="18" charset="0"/>
              </a:rPr>
              <a:t> dan </a:t>
            </a:r>
            <a:r>
              <a:rPr lang="es-ES" sz="2000" dirty="0" err="1">
                <a:latin typeface="Cambria" pitchFamily="18" charset="0"/>
              </a:rPr>
              <a:t>pinjaman</a:t>
            </a:r>
            <a:r>
              <a:rPr lang="es-ES" sz="2000" dirty="0">
                <a:latin typeface="Cambria" pitchFamily="18" charset="0"/>
              </a:rPr>
              <a:t> LPD </a:t>
            </a:r>
            <a:r>
              <a:rPr lang="es-ES" sz="2000" dirty="0" err="1">
                <a:latin typeface="Cambria" pitchFamily="18" charset="0"/>
              </a:rPr>
              <a:t>hanya</a:t>
            </a:r>
            <a:r>
              <a:rPr lang="es-ES" sz="2000" dirty="0">
                <a:latin typeface="Cambria" pitchFamily="18" charset="0"/>
              </a:rPr>
              <a:t> di</a:t>
            </a:r>
          </a:p>
          <a:p>
            <a:pPr>
              <a:buClr>
                <a:srgbClr val="FF0000"/>
              </a:buClr>
            </a:pPr>
            <a:r>
              <a:rPr lang="en-US" sz="2000" dirty="0" smtClean="0">
                <a:latin typeface="Cambria" pitchFamily="18" charset="0"/>
              </a:rPr>
              <a:t>       </a:t>
            </a:r>
            <a:r>
              <a:rPr lang="en-US" sz="2000" dirty="0" err="1" smtClean="0">
                <a:latin typeface="Cambria" pitchFamily="18" charset="0"/>
              </a:rPr>
              <a:t>perbolehkan</a:t>
            </a:r>
            <a:r>
              <a:rPr lang="en-US" sz="2000" dirty="0" smtClean="0">
                <a:latin typeface="Cambria" pitchFamily="18" charset="0"/>
              </a:rPr>
              <a:t> </a:t>
            </a:r>
            <a:r>
              <a:rPr lang="en-US" sz="2000" dirty="0" err="1">
                <a:latin typeface="Cambria" pitchFamily="18" charset="0"/>
              </a:rPr>
              <a:t>kepada</a:t>
            </a:r>
            <a:r>
              <a:rPr lang="en-US" sz="2000" dirty="0">
                <a:latin typeface="Cambria" pitchFamily="18" charset="0"/>
              </a:rPr>
              <a:t> </a:t>
            </a:r>
            <a:r>
              <a:rPr lang="en-US" sz="2000" dirty="0" err="1">
                <a:latin typeface="Cambria" pitchFamily="18" charset="0"/>
              </a:rPr>
              <a:t>anggota</a:t>
            </a:r>
            <a:r>
              <a:rPr lang="en-US" sz="2000" dirty="0">
                <a:latin typeface="Cambria" pitchFamily="18" charset="0"/>
              </a:rPr>
              <a:t> </a:t>
            </a:r>
            <a:r>
              <a:rPr lang="en-US" sz="2000" dirty="0" err="1">
                <a:latin typeface="Cambria" pitchFamily="18" charset="0"/>
              </a:rPr>
              <a:t>desa</a:t>
            </a:r>
            <a:r>
              <a:rPr lang="en-US" sz="2000" dirty="0">
                <a:latin typeface="Cambria" pitchFamily="18" charset="0"/>
              </a:rPr>
              <a:t> </a:t>
            </a:r>
            <a:r>
              <a:rPr lang="en-US" sz="2000" dirty="0" err="1">
                <a:latin typeface="Cambria" pitchFamily="18" charset="0"/>
              </a:rPr>
              <a:t>adat</a:t>
            </a:r>
            <a:r>
              <a:rPr lang="en-US" sz="2000" dirty="0" smtClean="0">
                <a:latin typeface="Cambria" pitchFamily="18" charset="0"/>
              </a:rPr>
              <a:t>.</a:t>
            </a:r>
          </a:p>
          <a:p>
            <a:pPr marL="342900" indent="-342900">
              <a:buClr>
                <a:srgbClr val="FF0000"/>
              </a:buClr>
              <a:buFont typeface="Wingdings" pitchFamily="2" charset="2"/>
              <a:buChar char="§"/>
            </a:pPr>
            <a:endParaRPr lang="en-US" sz="2000" dirty="0" smtClean="0">
              <a:latin typeface="Cambria" pitchFamily="18" charset="0"/>
            </a:endParaRPr>
          </a:p>
          <a:p>
            <a:pPr marL="342900" indent="-342900">
              <a:buClr>
                <a:srgbClr val="FF0000"/>
              </a:buClr>
              <a:buFont typeface="Wingdings" pitchFamily="2" charset="2"/>
              <a:buChar char="§"/>
            </a:pPr>
            <a:r>
              <a:rPr lang="en-US" sz="2000" dirty="0" err="1" smtClean="0">
                <a:latin typeface="Cambria" pitchFamily="18" charset="0"/>
              </a:rPr>
              <a:t>Jumlahsimpanan</a:t>
            </a:r>
            <a:r>
              <a:rPr lang="en-US" sz="2000" dirty="0" smtClean="0">
                <a:latin typeface="Cambria" pitchFamily="18" charset="0"/>
              </a:rPr>
              <a:t> </a:t>
            </a:r>
            <a:r>
              <a:rPr lang="en-US" sz="2000" dirty="0" err="1">
                <a:latin typeface="Cambria" pitchFamily="18" charset="0"/>
              </a:rPr>
              <a:t>baik</a:t>
            </a:r>
            <a:r>
              <a:rPr lang="en-US" sz="2000" dirty="0">
                <a:latin typeface="Cambria" pitchFamily="18" charset="0"/>
              </a:rPr>
              <a:t> </a:t>
            </a:r>
            <a:r>
              <a:rPr lang="en-US" sz="2000" dirty="0" err="1">
                <a:latin typeface="Cambria" pitchFamily="18" charset="0"/>
              </a:rPr>
              <a:t>tabungan</a:t>
            </a:r>
            <a:r>
              <a:rPr lang="en-US" sz="2000" dirty="0">
                <a:latin typeface="Cambria" pitchFamily="18" charset="0"/>
              </a:rPr>
              <a:t> </a:t>
            </a:r>
            <a:r>
              <a:rPr lang="en-US" sz="2000" dirty="0" err="1">
                <a:latin typeface="Cambria" pitchFamily="18" charset="0"/>
              </a:rPr>
              <a:t>maupun</a:t>
            </a:r>
            <a:r>
              <a:rPr lang="en-US" sz="2000" dirty="0">
                <a:latin typeface="Cambria" pitchFamily="18" charset="0"/>
              </a:rPr>
              <a:t> </a:t>
            </a:r>
            <a:r>
              <a:rPr lang="en-US" sz="2000" dirty="0" err="1">
                <a:latin typeface="Cambria" pitchFamily="18" charset="0"/>
              </a:rPr>
              <a:t>deposito</a:t>
            </a:r>
            <a:r>
              <a:rPr lang="en-US" sz="2000" dirty="0">
                <a:latin typeface="Cambria" pitchFamily="18" charset="0"/>
              </a:rPr>
              <a:t> </a:t>
            </a:r>
            <a:r>
              <a:rPr lang="en-US" sz="2000" dirty="0" err="1">
                <a:latin typeface="Cambria" pitchFamily="18" charset="0"/>
              </a:rPr>
              <a:t>tidak</a:t>
            </a:r>
            <a:r>
              <a:rPr lang="en-US" sz="2000" dirty="0">
                <a:latin typeface="Cambria" pitchFamily="18" charset="0"/>
              </a:rPr>
              <a:t> </a:t>
            </a:r>
            <a:r>
              <a:rPr lang="en-US" sz="2000" dirty="0" err="1" smtClean="0">
                <a:latin typeface="Cambria" pitchFamily="18" charset="0"/>
              </a:rPr>
              <a:t>dibatasi,namun</a:t>
            </a:r>
            <a:r>
              <a:rPr lang="en-US" sz="2000" dirty="0" smtClean="0">
                <a:latin typeface="Cambria" pitchFamily="18" charset="0"/>
              </a:rPr>
              <a:t> </a:t>
            </a:r>
            <a:r>
              <a:rPr lang="en-US" sz="2000" dirty="0" err="1">
                <a:latin typeface="Cambria" pitchFamily="18" charset="0"/>
              </a:rPr>
              <a:t>biasanya</a:t>
            </a:r>
            <a:r>
              <a:rPr lang="en-US" sz="2000" dirty="0">
                <a:latin typeface="Cambria" pitchFamily="18" charset="0"/>
              </a:rPr>
              <a:t> </a:t>
            </a:r>
            <a:r>
              <a:rPr lang="en-US" sz="2000" dirty="0" err="1">
                <a:latin typeface="Cambria" pitchFamily="18" charset="0"/>
              </a:rPr>
              <a:t>jumlah</a:t>
            </a:r>
            <a:r>
              <a:rPr lang="en-US" sz="2000" dirty="0">
                <a:latin typeface="Cambria" pitchFamily="18" charset="0"/>
              </a:rPr>
              <a:t> </a:t>
            </a:r>
            <a:r>
              <a:rPr lang="en-US" sz="2000" dirty="0" err="1">
                <a:latin typeface="Cambria" pitchFamily="18" charset="0"/>
              </a:rPr>
              <a:t>pinjaman</a:t>
            </a:r>
            <a:r>
              <a:rPr lang="en-US" sz="2000" dirty="0">
                <a:latin typeface="Cambria" pitchFamily="18" charset="0"/>
              </a:rPr>
              <a:t> </a:t>
            </a:r>
            <a:r>
              <a:rPr lang="en-US" sz="2000" dirty="0" err="1">
                <a:latin typeface="Cambria" pitchFamily="18" charset="0"/>
              </a:rPr>
              <a:t>disesuaikan</a:t>
            </a:r>
            <a:r>
              <a:rPr lang="en-US" sz="2000" dirty="0">
                <a:latin typeface="Cambria" pitchFamily="18" charset="0"/>
              </a:rPr>
              <a:t> </a:t>
            </a:r>
            <a:r>
              <a:rPr lang="en-US" sz="2000" dirty="0" err="1" smtClean="0">
                <a:latin typeface="Cambria" pitchFamily="18" charset="0"/>
              </a:rPr>
              <a:t>dengan</a:t>
            </a:r>
            <a:r>
              <a:rPr lang="en-US" sz="2000" dirty="0" smtClean="0">
                <a:latin typeface="Cambria" pitchFamily="18" charset="0"/>
              </a:rPr>
              <a:t> </a:t>
            </a:r>
            <a:r>
              <a:rPr lang="es-ES" sz="2000" dirty="0" err="1" smtClean="0">
                <a:latin typeface="Cambria" pitchFamily="18" charset="0"/>
              </a:rPr>
              <a:t>likuiditas</a:t>
            </a:r>
            <a:r>
              <a:rPr lang="es-ES" sz="2000" dirty="0" smtClean="0">
                <a:latin typeface="Cambria" pitchFamily="18" charset="0"/>
              </a:rPr>
              <a:t> </a:t>
            </a:r>
            <a:r>
              <a:rPr lang="es-ES" sz="2000" dirty="0">
                <a:latin typeface="Cambria" pitchFamily="18" charset="0"/>
              </a:rPr>
              <a:t>LPD dan </a:t>
            </a:r>
            <a:r>
              <a:rPr lang="es-ES" sz="2000" dirty="0" err="1">
                <a:latin typeface="Cambria" pitchFamily="18" charset="0"/>
              </a:rPr>
              <a:t>ada</a:t>
            </a:r>
            <a:r>
              <a:rPr lang="es-ES" sz="2000" dirty="0">
                <a:latin typeface="Cambria" pitchFamily="18" charset="0"/>
              </a:rPr>
              <a:t> </a:t>
            </a:r>
            <a:r>
              <a:rPr lang="es-ES" sz="2000" dirty="0" err="1">
                <a:latin typeface="Cambria" pitchFamily="18" charset="0"/>
              </a:rPr>
              <a:t>nya</a:t>
            </a:r>
            <a:r>
              <a:rPr lang="es-ES" sz="2000" dirty="0">
                <a:latin typeface="Cambria" pitchFamily="18" charset="0"/>
              </a:rPr>
              <a:t> </a:t>
            </a:r>
            <a:r>
              <a:rPr lang="es-ES" sz="2000" i="1" dirty="0" err="1">
                <a:latin typeface="Cambria" pitchFamily="18" charset="0"/>
              </a:rPr>
              <a:t>collateral</a:t>
            </a:r>
            <a:r>
              <a:rPr lang="es-ES" sz="2000" i="1" dirty="0">
                <a:latin typeface="Cambria" pitchFamily="18" charset="0"/>
              </a:rPr>
              <a:t> </a:t>
            </a:r>
            <a:r>
              <a:rPr lang="es-ES" sz="2000" i="1" dirty="0" err="1">
                <a:latin typeface="Cambria" pitchFamily="18" charset="0"/>
              </a:rPr>
              <a:t>atau</a:t>
            </a:r>
            <a:r>
              <a:rPr lang="es-ES" sz="2000" i="1" dirty="0">
                <a:latin typeface="Cambria" pitchFamily="18" charset="0"/>
              </a:rPr>
              <a:t> </a:t>
            </a:r>
            <a:r>
              <a:rPr lang="es-ES" sz="2000" i="1" dirty="0" err="1">
                <a:latin typeface="Cambria" pitchFamily="18" charset="0"/>
              </a:rPr>
              <a:t>jaminan</a:t>
            </a:r>
            <a:r>
              <a:rPr lang="es-ES" sz="2000" i="1" dirty="0">
                <a:latin typeface="Cambria" pitchFamily="18" charset="0"/>
              </a:rPr>
              <a:t>.</a:t>
            </a:r>
          </a:p>
          <a:p>
            <a:pPr marL="342900" indent="-342900">
              <a:buClr>
                <a:srgbClr val="FF0000"/>
              </a:buClr>
              <a:buFont typeface="Wingdings" pitchFamily="2" charset="2"/>
              <a:buChar char="§"/>
            </a:pPr>
            <a:endParaRPr lang="sv-SE" sz="2000" dirty="0" smtClean="0">
              <a:latin typeface="Cambria" pitchFamily="18" charset="0"/>
            </a:endParaRPr>
          </a:p>
          <a:p>
            <a:pPr marL="342900" indent="-342900">
              <a:buClr>
                <a:srgbClr val="FF0000"/>
              </a:buClr>
              <a:buFont typeface="Wingdings" pitchFamily="2" charset="2"/>
              <a:buChar char="§"/>
            </a:pPr>
            <a:r>
              <a:rPr lang="sv-SE" sz="2000" dirty="0" smtClean="0">
                <a:latin typeface="Cambria" pitchFamily="18" charset="0"/>
              </a:rPr>
              <a:t>Dana </a:t>
            </a:r>
            <a:r>
              <a:rPr lang="sv-SE" sz="2000" dirty="0">
                <a:latin typeface="Cambria" pitchFamily="18" charset="0"/>
              </a:rPr>
              <a:t>yang di himpun oleh LPD boleh berasal </a:t>
            </a:r>
            <a:r>
              <a:rPr lang="sv-SE" sz="2000" dirty="0" smtClean="0">
                <a:latin typeface="Cambria" pitchFamily="18" charset="0"/>
              </a:rPr>
              <a:t>dari</a:t>
            </a:r>
            <a:r>
              <a:rPr lang="en-US" sz="2000" dirty="0" err="1" smtClean="0">
                <a:latin typeface="Cambria" pitchFamily="18" charset="0"/>
              </a:rPr>
              <a:t>lembaga</a:t>
            </a:r>
            <a:r>
              <a:rPr lang="en-US" sz="2000" dirty="0" smtClean="0">
                <a:latin typeface="Cambria" pitchFamily="18" charset="0"/>
              </a:rPr>
              <a:t> </a:t>
            </a:r>
            <a:r>
              <a:rPr lang="en-US" sz="2000" dirty="0" err="1">
                <a:latin typeface="Cambria" pitchFamily="18" charset="0"/>
              </a:rPr>
              <a:t>keuangan</a:t>
            </a:r>
            <a:r>
              <a:rPr lang="en-US" sz="2000" dirty="0">
                <a:latin typeface="Cambria" pitchFamily="18" charset="0"/>
              </a:rPr>
              <a:t> lain </a:t>
            </a:r>
            <a:r>
              <a:rPr lang="en-US" sz="2000" dirty="0" err="1">
                <a:latin typeface="Cambria" pitchFamily="18" charset="0"/>
              </a:rPr>
              <a:t>namun</a:t>
            </a:r>
            <a:r>
              <a:rPr lang="en-US" sz="2000" dirty="0">
                <a:latin typeface="Cambria" pitchFamily="18" charset="0"/>
              </a:rPr>
              <a:t> </a:t>
            </a:r>
            <a:r>
              <a:rPr lang="en-US" sz="2000" dirty="0" err="1">
                <a:latin typeface="Cambria" pitchFamily="18" charset="0"/>
              </a:rPr>
              <a:t>jumlahnya</a:t>
            </a:r>
            <a:r>
              <a:rPr lang="en-US" sz="2000" dirty="0">
                <a:latin typeface="Cambria" pitchFamily="18" charset="0"/>
              </a:rPr>
              <a:t> </a:t>
            </a:r>
            <a:r>
              <a:rPr lang="en-US" sz="2000" dirty="0" err="1">
                <a:latin typeface="Cambria" pitchFamily="18" charset="0"/>
              </a:rPr>
              <a:t>dibatasi</a:t>
            </a:r>
            <a:endParaRPr lang="en-US" sz="2000" dirty="0">
              <a:latin typeface="Cambria" pitchFamily="18" charset="0"/>
            </a:endParaRPr>
          </a:p>
        </p:txBody>
      </p:sp>
    </p:spTree>
    <p:extLst>
      <p:ext uri="{BB962C8B-B14F-4D97-AF65-F5344CB8AC3E}">
        <p14:creationId xmlns:p14="http://schemas.microsoft.com/office/powerpoint/2010/main" val="425871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429000"/>
            <a:ext cx="7010400" cy="990600"/>
          </a:xfrm>
        </p:spPr>
        <p:txBody>
          <a:bodyPr>
            <a:normAutofit fontScale="90000"/>
          </a:bodyPr>
          <a:lstStyle/>
          <a:p>
            <a:pPr algn="ctr"/>
            <a:r>
              <a:rPr lang="nl-NL" dirty="0"/>
              <a:t>Baitul Maal wat Tamwil (BMT)</a:t>
            </a:r>
            <a:br>
              <a:rPr lang="nl-NL" dirty="0"/>
            </a:b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45031434"/>
      </p:ext>
    </p:extLst>
  </p:cSld>
  <p:clrMapOvr>
    <a:masterClrMapping/>
  </p:clrMapOvr>
  <mc:AlternateContent xmlns:mc="http://schemas.openxmlformats.org/markup-compatibility/2006">
    <mc:Choice xmlns:p14="http://schemas.microsoft.com/office/powerpoint/2010/main" Requires="p14">
      <p:transition spd="slow" p14:dur="2000">
        <p14:vortex/>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609600"/>
            <a:ext cx="5105400" cy="1569660"/>
          </a:xfrm>
          <a:prstGeom prst="rect">
            <a:avLst/>
          </a:prstGeom>
        </p:spPr>
        <p:txBody>
          <a:bodyPr wrap="square">
            <a:spAutoFit/>
          </a:bodyPr>
          <a:lstStyle/>
          <a:p>
            <a:r>
              <a:rPr lang="en-US" sz="2400" dirty="0" smtClean="0">
                <a:latin typeface="Cambria" pitchFamily="18" charset="0"/>
              </a:rPr>
              <a:t>BMT </a:t>
            </a:r>
            <a:r>
              <a:rPr lang="en-US" sz="2400" dirty="0" err="1" smtClean="0">
                <a:latin typeface="Cambria" pitchFamily="18" charset="0"/>
              </a:rPr>
              <a:t>merupakan</a:t>
            </a:r>
            <a:r>
              <a:rPr lang="en-US" sz="2400" dirty="0" smtClean="0">
                <a:latin typeface="Cambria" pitchFamily="18" charset="0"/>
              </a:rPr>
              <a:t> </a:t>
            </a:r>
            <a:r>
              <a:rPr lang="en-US" sz="2400" dirty="0" err="1">
                <a:latin typeface="Cambria" pitchFamily="18" charset="0"/>
              </a:rPr>
              <a:t>lembaga</a:t>
            </a:r>
            <a:r>
              <a:rPr lang="en-US" sz="2400" dirty="0">
                <a:latin typeface="Cambria" pitchFamily="18" charset="0"/>
              </a:rPr>
              <a:t> </a:t>
            </a:r>
            <a:r>
              <a:rPr lang="en-US" sz="2400" dirty="0" err="1" smtClean="0">
                <a:latin typeface="Cambria" pitchFamily="18" charset="0"/>
              </a:rPr>
              <a:t>keuangan</a:t>
            </a:r>
            <a:r>
              <a:rPr lang="en-US" sz="2400" dirty="0" smtClean="0">
                <a:latin typeface="Cambria" pitchFamily="18" charset="0"/>
              </a:rPr>
              <a:t> </a:t>
            </a:r>
            <a:r>
              <a:rPr lang="en-US" sz="2400" dirty="0" err="1" smtClean="0">
                <a:latin typeface="Cambria" pitchFamily="18" charset="0"/>
              </a:rPr>
              <a:t>mikro</a:t>
            </a:r>
            <a:r>
              <a:rPr lang="en-US" sz="2400" dirty="0" smtClean="0">
                <a:latin typeface="Cambria" pitchFamily="18" charset="0"/>
              </a:rPr>
              <a:t> </a:t>
            </a:r>
            <a:r>
              <a:rPr lang="en-US" sz="2400" dirty="0">
                <a:latin typeface="Cambria" pitchFamily="18" charset="0"/>
              </a:rPr>
              <a:t>yang </a:t>
            </a:r>
            <a:r>
              <a:rPr lang="en-US" sz="2400" dirty="0" err="1">
                <a:latin typeface="Cambria" pitchFamily="18" charset="0"/>
              </a:rPr>
              <a:t>berdasarkan</a:t>
            </a:r>
            <a:r>
              <a:rPr lang="en-US" sz="2400" dirty="0">
                <a:latin typeface="Cambria" pitchFamily="18" charset="0"/>
              </a:rPr>
              <a:t> </a:t>
            </a:r>
            <a:r>
              <a:rPr lang="en-US" sz="2400" dirty="0" err="1">
                <a:latin typeface="Cambria" pitchFamily="18" charset="0"/>
              </a:rPr>
              <a:t>prinsip</a:t>
            </a:r>
            <a:r>
              <a:rPr lang="en-US" sz="2400" dirty="0">
                <a:latin typeface="Cambria" pitchFamily="18" charset="0"/>
              </a:rPr>
              <a:t> </a:t>
            </a:r>
            <a:r>
              <a:rPr lang="en-US" sz="2400" dirty="0" err="1">
                <a:latin typeface="Cambria" pitchFamily="18" charset="0"/>
              </a:rPr>
              <a:t>syariah</a:t>
            </a:r>
            <a:r>
              <a:rPr lang="en-US" sz="2400" dirty="0">
                <a:latin typeface="Cambria" pitchFamily="18" charset="0"/>
              </a:rPr>
              <a:t> </a:t>
            </a:r>
            <a:r>
              <a:rPr lang="en-US" sz="2400" dirty="0" err="1" smtClean="0">
                <a:latin typeface="Cambria" pitchFamily="18" charset="0"/>
              </a:rPr>
              <a:t>dan</a:t>
            </a:r>
            <a:r>
              <a:rPr lang="en-US" sz="2400" dirty="0" smtClean="0">
                <a:latin typeface="Cambria" pitchFamily="18" charset="0"/>
              </a:rPr>
              <a:t> </a:t>
            </a:r>
            <a:r>
              <a:rPr lang="en-US" sz="2400" dirty="0" err="1" smtClean="0">
                <a:latin typeface="Cambria" pitchFamily="18" charset="0"/>
              </a:rPr>
              <a:t>berlandaskan</a:t>
            </a:r>
            <a:r>
              <a:rPr lang="en-US" sz="2400" dirty="0" smtClean="0">
                <a:latin typeface="Cambria" pitchFamily="18" charset="0"/>
              </a:rPr>
              <a:t> </a:t>
            </a:r>
            <a:r>
              <a:rPr lang="en-US" sz="2400" dirty="0" err="1">
                <a:latin typeface="Cambria" pitchFamily="18" charset="0"/>
              </a:rPr>
              <a:t>ajaran</a:t>
            </a:r>
            <a:r>
              <a:rPr lang="en-US" sz="2400" dirty="0">
                <a:latin typeface="Cambria" pitchFamily="18" charset="0"/>
              </a:rPr>
              <a:t> Islam.</a:t>
            </a:r>
            <a:endParaRPr lang="en-US" sz="2400" dirty="0">
              <a:latin typeface="Cambria" pitchFamily="18" charset="0"/>
            </a:endParaRPr>
          </a:p>
        </p:txBody>
      </p:sp>
      <p:sp>
        <p:nvSpPr>
          <p:cNvPr id="6" name="Rectangle 5"/>
          <p:cNvSpPr/>
          <p:nvPr/>
        </p:nvSpPr>
        <p:spPr>
          <a:xfrm>
            <a:off x="1524000" y="2667000"/>
            <a:ext cx="7010400" cy="2862322"/>
          </a:xfrm>
          <a:prstGeom prst="rect">
            <a:avLst/>
          </a:prstGeom>
        </p:spPr>
        <p:txBody>
          <a:bodyPr wrap="square">
            <a:spAutoFit/>
          </a:bodyPr>
          <a:lstStyle/>
          <a:p>
            <a:r>
              <a:rPr lang="en-US" sz="2000" dirty="0" err="1">
                <a:latin typeface="Cambria" pitchFamily="18" charset="0"/>
              </a:rPr>
              <a:t>Secara</a:t>
            </a:r>
            <a:r>
              <a:rPr lang="en-US" sz="2000" dirty="0">
                <a:latin typeface="Cambria" pitchFamily="18" charset="0"/>
              </a:rPr>
              <a:t> </a:t>
            </a:r>
            <a:r>
              <a:rPr lang="en-US" sz="2000" dirty="0" err="1">
                <a:latin typeface="Cambria" pitchFamily="18" charset="0"/>
              </a:rPr>
              <a:t>etimologis</a:t>
            </a:r>
            <a:r>
              <a:rPr lang="en-US" sz="2000" dirty="0">
                <a:latin typeface="Cambria" pitchFamily="18" charset="0"/>
              </a:rPr>
              <a:t> </a:t>
            </a:r>
            <a:r>
              <a:rPr lang="en-US" sz="2000" i="1" dirty="0" err="1" smtClean="0">
                <a:latin typeface="Cambria" pitchFamily="18" charset="0"/>
              </a:rPr>
              <a:t>Baitul</a:t>
            </a:r>
            <a:r>
              <a:rPr lang="en-US" sz="2000" i="1" dirty="0" smtClean="0">
                <a:latin typeface="Cambria" pitchFamily="18" charset="0"/>
              </a:rPr>
              <a:t> </a:t>
            </a:r>
            <a:r>
              <a:rPr lang="en-US" sz="2000" i="1" dirty="0" err="1" smtClean="0">
                <a:latin typeface="Cambria" pitchFamily="18" charset="0"/>
              </a:rPr>
              <a:t>Maal</a:t>
            </a:r>
            <a:r>
              <a:rPr lang="en-US" sz="2000" i="1" dirty="0" smtClean="0">
                <a:latin typeface="Cambria" pitchFamily="18" charset="0"/>
              </a:rPr>
              <a:t> </a:t>
            </a:r>
            <a:r>
              <a:rPr lang="en-US" sz="2000" i="1" dirty="0" err="1">
                <a:latin typeface="Cambria" pitchFamily="18" charset="0"/>
              </a:rPr>
              <a:t>wat</a:t>
            </a:r>
            <a:r>
              <a:rPr lang="en-US" sz="2000" i="1" dirty="0">
                <a:latin typeface="Cambria" pitchFamily="18" charset="0"/>
              </a:rPr>
              <a:t> </a:t>
            </a:r>
            <a:r>
              <a:rPr lang="en-US" sz="2000" i="1" dirty="0" err="1">
                <a:latin typeface="Cambria" pitchFamily="18" charset="0"/>
              </a:rPr>
              <a:t>Tamwil</a:t>
            </a:r>
            <a:r>
              <a:rPr lang="en-US" sz="2000" i="1" dirty="0">
                <a:latin typeface="Cambria" pitchFamily="18" charset="0"/>
              </a:rPr>
              <a:t> </a:t>
            </a:r>
            <a:r>
              <a:rPr lang="en-US" sz="2000" i="1" dirty="0" err="1">
                <a:latin typeface="Cambria" pitchFamily="18" charset="0"/>
              </a:rPr>
              <a:t>terdiri</a:t>
            </a:r>
            <a:r>
              <a:rPr lang="en-US" sz="2000" i="1" dirty="0">
                <a:latin typeface="Cambria" pitchFamily="18" charset="0"/>
              </a:rPr>
              <a:t> </a:t>
            </a:r>
            <a:r>
              <a:rPr lang="en-US" sz="2000" i="1" dirty="0" err="1">
                <a:latin typeface="Cambria" pitchFamily="18" charset="0"/>
              </a:rPr>
              <a:t>dari</a:t>
            </a:r>
            <a:r>
              <a:rPr lang="en-US" sz="2000" i="1" dirty="0">
                <a:latin typeface="Cambria" pitchFamily="18" charset="0"/>
              </a:rPr>
              <a:t> </a:t>
            </a:r>
            <a:r>
              <a:rPr lang="en-US" sz="2000" i="1" dirty="0" err="1">
                <a:latin typeface="Cambria" pitchFamily="18" charset="0"/>
              </a:rPr>
              <a:t>dua</a:t>
            </a:r>
            <a:r>
              <a:rPr lang="en-US" sz="2000" i="1" dirty="0">
                <a:latin typeface="Cambria" pitchFamily="18" charset="0"/>
              </a:rPr>
              <a:t> </a:t>
            </a:r>
            <a:r>
              <a:rPr lang="en-US" sz="2000" i="1" dirty="0" err="1">
                <a:latin typeface="Cambria" pitchFamily="18" charset="0"/>
              </a:rPr>
              <a:t>arti</a:t>
            </a:r>
            <a:r>
              <a:rPr lang="en-US" sz="2000" i="1" dirty="0">
                <a:latin typeface="Cambria" pitchFamily="18" charset="0"/>
              </a:rPr>
              <a:t> </a:t>
            </a:r>
            <a:r>
              <a:rPr lang="en-US" sz="2000" i="1" dirty="0" err="1">
                <a:latin typeface="Cambria" pitchFamily="18" charset="0"/>
              </a:rPr>
              <a:t>yakni</a:t>
            </a:r>
            <a:r>
              <a:rPr lang="en-US" sz="2000" i="1" dirty="0">
                <a:latin typeface="Cambria" pitchFamily="18" charset="0"/>
              </a:rPr>
              <a:t> </a:t>
            </a:r>
            <a:r>
              <a:rPr lang="en-US" sz="2000" i="1" dirty="0" err="1" smtClean="0">
                <a:latin typeface="Cambria" pitchFamily="18" charset="0"/>
              </a:rPr>
              <a:t>Baitul</a:t>
            </a:r>
            <a:r>
              <a:rPr lang="en-US" sz="2000" i="1" dirty="0" smtClean="0">
                <a:latin typeface="Cambria" pitchFamily="18" charset="0"/>
              </a:rPr>
              <a:t> </a:t>
            </a:r>
            <a:r>
              <a:rPr lang="en-US" sz="2000" i="1" dirty="0" err="1" smtClean="0">
                <a:latin typeface="Cambria" pitchFamily="18" charset="0"/>
              </a:rPr>
              <a:t>Maal</a:t>
            </a:r>
            <a:r>
              <a:rPr lang="en-US" sz="2000" i="1" dirty="0" smtClean="0">
                <a:latin typeface="Cambria" pitchFamily="18" charset="0"/>
              </a:rPr>
              <a:t> </a:t>
            </a:r>
            <a:r>
              <a:rPr lang="en-US" sz="2000" i="1" dirty="0">
                <a:latin typeface="Cambria" pitchFamily="18" charset="0"/>
              </a:rPr>
              <a:t>yang </a:t>
            </a:r>
            <a:r>
              <a:rPr lang="en-US" sz="2000" i="1" dirty="0" err="1">
                <a:latin typeface="Cambria" pitchFamily="18" charset="0"/>
              </a:rPr>
              <a:t>berarti</a:t>
            </a:r>
            <a:r>
              <a:rPr lang="en-US" sz="2000" i="1" dirty="0">
                <a:latin typeface="Cambria" pitchFamily="18" charset="0"/>
              </a:rPr>
              <a:t> “</a:t>
            </a:r>
            <a:r>
              <a:rPr lang="en-US" sz="2000" i="1" dirty="0" err="1">
                <a:latin typeface="Cambria" pitchFamily="18" charset="0"/>
              </a:rPr>
              <a:t>rumah</a:t>
            </a:r>
            <a:r>
              <a:rPr lang="en-US" sz="2000" i="1" dirty="0">
                <a:latin typeface="Cambria" pitchFamily="18" charset="0"/>
              </a:rPr>
              <a:t> </a:t>
            </a:r>
            <a:r>
              <a:rPr lang="en-US" sz="2000" i="1" dirty="0" err="1">
                <a:latin typeface="Cambria" pitchFamily="18" charset="0"/>
              </a:rPr>
              <a:t>uang</a:t>
            </a:r>
            <a:r>
              <a:rPr lang="en-US" sz="2000" i="1" dirty="0">
                <a:latin typeface="Cambria" pitchFamily="18" charset="0"/>
              </a:rPr>
              <a:t>” </a:t>
            </a:r>
            <a:r>
              <a:rPr lang="en-US" sz="2000" i="1" dirty="0" err="1">
                <a:latin typeface="Cambria" pitchFamily="18" charset="0"/>
              </a:rPr>
              <a:t>dan</a:t>
            </a:r>
            <a:r>
              <a:rPr lang="en-US" sz="2000" i="1" dirty="0">
                <a:latin typeface="Cambria" pitchFamily="18" charset="0"/>
              </a:rPr>
              <a:t> </a:t>
            </a:r>
            <a:r>
              <a:rPr lang="en-US" sz="2000" i="1" dirty="0" err="1">
                <a:latin typeface="Cambria" pitchFamily="18" charset="0"/>
              </a:rPr>
              <a:t>Baitul</a:t>
            </a:r>
            <a:r>
              <a:rPr lang="en-US" sz="2000" i="1" dirty="0">
                <a:latin typeface="Cambria" pitchFamily="18" charset="0"/>
              </a:rPr>
              <a:t> </a:t>
            </a:r>
            <a:r>
              <a:rPr lang="en-US" sz="2000" i="1" dirty="0" err="1">
                <a:latin typeface="Cambria" pitchFamily="18" charset="0"/>
              </a:rPr>
              <a:t>Tamwil</a:t>
            </a:r>
            <a:endParaRPr lang="en-US" sz="2000" i="1" dirty="0">
              <a:latin typeface="Cambria" pitchFamily="18" charset="0"/>
            </a:endParaRPr>
          </a:p>
          <a:p>
            <a:r>
              <a:rPr lang="en-US" sz="2000" dirty="0" err="1">
                <a:latin typeface="Cambria" pitchFamily="18" charset="0"/>
              </a:rPr>
              <a:t>dengan</a:t>
            </a:r>
            <a:r>
              <a:rPr lang="en-US" sz="2000" dirty="0">
                <a:latin typeface="Cambria" pitchFamily="18" charset="0"/>
              </a:rPr>
              <a:t> </a:t>
            </a:r>
            <a:r>
              <a:rPr lang="en-US" sz="2000" dirty="0" err="1">
                <a:latin typeface="Cambria" pitchFamily="18" charset="0"/>
              </a:rPr>
              <a:t>pengertian</a:t>
            </a:r>
            <a:r>
              <a:rPr lang="en-US" sz="2000" dirty="0">
                <a:latin typeface="Cambria" pitchFamily="18" charset="0"/>
              </a:rPr>
              <a:t> “</a:t>
            </a:r>
            <a:r>
              <a:rPr lang="en-US" sz="2000" dirty="0" err="1">
                <a:latin typeface="Cambria" pitchFamily="18" charset="0"/>
              </a:rPr>
              <a:t>rumah</a:t>
            </a:r>
            <a:r>
              <a:rPr lang="en-US" sz="2000" dirty="0">
                <a:latin typeface="Cambria" pitchFamily="18" charset="0"/>
              </a:rPr>
              <a:t> </a:t>
            </a:r>
            <a:r>
              <a:rPr lang="en-US" sz="2000" dirty="0" err="1">
                <a:latin typeface="Cambria" pitchFamily="18" charset="0"/>
              </a:rPr>
              <a:t>pembiayaan</a:t>
            </a:r>
            <a:r>
              <a:rPr lang="en-US" sz="2000" dirty="0">
                <a:latin typeface="Cambria" pitchFamily="18" charset="0"/>
              </a:rPr>
              <a:t>”. </a:t>
            </a:r>
            <a:endParaRPr lang="en-US" sz="2000" dirty="0" smtClean="0">
              <a:latin typeface="Cambria" pitchFamily="18" charset="0"/>
            </a:endParaRPr>
          </a:p>
          <a:p>
            <a:endParaRPr lang="en-US" sz="2000" dirty="0" smtClean="0">
              <a:latin typeface="Cambria" pitchFamily="18" charset="0"/>
            </a:endParaRPr>
          </a:p>
          <a:p>
            <a:r>
              <a:rPr lang="en-US" sz="2000" dirty="0" err="1" smtClean="0">
                <a:latin typeface="Cambria" pitchFamily="18" charset="0"/>
              </a:rPr>
              <a:t>Rumah</a:t>
            </a:r>
            <a:r>
              <a:rPr lang="en-US" sz="2000" dirty="0" smtClean="0">
                <a:latin typeface="Cambria" pitchFamily="18" charset="0"/>
              </a:rPr>
              <a:t> </a:t>
            </a:r>
            <a:r>
              <a:rPr lang="en-US" sz="2000" dirty="0" err="1" smtClean="0">
                <a:latin typeface="Cambria" pitchFamily="18" charset="0"/>
              </a:rPr>
              <a:t>uang</a:t>
            </a:r>
            <a:r>
              <a:rPr lang="en-US" sz="2000" dirty="0" smtClean="0">
                <a:latin typeface="Cambria" pitchFamily="18" charset="0"/>
              </a:rPr>
              <a:t> </a:t>
            </a:r>
            <a:r>
              <a:rPr lang="en-US" sz="2000" dirty="0" err="1">
                <a:latin typeface="Cambria" pitchFamily="18" charset="0"/>
              </a:rPr>
              <a:t>dalam</a:t>
            </a:r>
            <a:r>
              <a:rPr lang="en-US" sz="2000" dirty="0">
                <a:latin typeface="Cambria" pitchFamily="18" charset="0"/>
              </a:rPr>
              <a:t> </a:t>
            </a:r>
            <a:r>
              <a:rPr lang="en-US" sz="2000" dirty="0" err="1">
                <a:latin typeface="Cambria" pitchFamily="18" charset="0"/>
              </a:rPr>
              <a:t>artian</a:t>
            </a:r>
            <a:r>
              <a:rPr lang="en-US" sz="2000" dirty="0">
                <a:latin typeface="Cambria" pitchFamily="18" charset="0"/>
              </a:rPr>
              <a:t> </a:t>
            </a:r>
            <a:r>
              <a:rPr lang="en-US" sz="2000" dirty="0" err="1">
                <a:latin typeface="Cambria" pitchFamily="18" charset="0"/>
              </a:rPr>
              <a:t>ini</a:t>
            </a:r>
            <a:r>
              <a:rPr lang="en-US" sz="2000" dirty="0">
                <a:latin typeface="Cambria" pitchFamily="18" charset="0"/>
              </a:rPr>
              <a:t> </a:t>
            </a:r>
            <a:r>
              <a:rPr lang="en-US" sz="2000" dirty="0" err="1">
                <a:latin typeface="Cambria" pitchFamily="18" charset="0"/>
              </a:rPr>
              <a:t>adalah</a:t>
            </a:r>
            <a:r>
              <a:rPr lang="en-US" sz="2000" dirty="0">
                <a:latin typeface="Cambria" pitchFamily="18" charset="0"/>
              </a:rPr>
              <a:t> </a:t>
            </a:r>
            <a:r>
              <a:rPr lang="en-US" sz="2000" dirty="0" err="1">
                <a:latin typeface="Cambria" pitchFamily="18" charset="0"/>
              </a:rPr>
              <a:t>pengumpulan</a:t>
            </a:r>
            <a:r>
              <a:rPr lang="en-US" sz="2000" dirty="0">
                <a:latin typeface="Cambria" pitchFamily="18" charset="0"/>
              </a:rPr>
              <a:t> </a:t>
            </a:r>
            <a:r>
              <a:rPr lang="en-US" sz="2000" dirty="0" err="1">
                <a:latin typeface="Cambria" pitchFamily="18" charset="0"/>
              </a:rPr>
              <a:t>dana</a:t>
            </a:r>
            <a:r>
              <a:rPr lang="en-US" sz="2000" dirty="0">
                <a:latin typeface="Cambria" pitchFamily="18" charset="0"/>
              </a:rPr>
              <a:t> yang</a:t>
            </a:r>
          </a:p>
          <a:p>
            <a:r>
              <a:rPr lang="es-ES" sz="2000" dirty="0" err="1">
                <a:latin typeface="Cambria" pitchFamily="18" charset="0"/>
              </a:rPr>
              <a:t>berasal</a:t>
            </a:r>
            <a:r>
              <a:rPr lang="es-ES" sz="2000" dirty="0">
                <a:latin typeface="Cambria" pitchFamily="18" charset="0"/>
              </a:rPr>
              <a:t> </a:t>
            </a:r>
            <a:r>
              <a:rPr lang="es-ES" sz="2000" dirty="0" err="1">
                <a:latin typeface="Cambria" pitchFamily="18" charset="0"/>
              </a:rPr>
              <a:t>dari</a:t>
            </a:r>
            <a:r>
              <a:rPr lang="es-ES" sz="2000" dirty="0">
                <a:latin typeface="Cambria" pitchFamily="18" charset="0"/>
              </a:rPr>
              <a:t> </a:t>
            </a:r>
            <a:r>
              <a:rPr lang="es-ES" sz="2000" i="1" dirty="0" err="1">
                <a:latin typeface="Cambria" pitchFamily="18" charset="0"/>
              </a:rPr>
              <a:t>infaq</a:t>
            </a:r>
            <a:r>
              <a:rPr lang="es-ES" sz="2000" i="1" dirty="0">
                <a:latin typeface="Cambria" pitchFamily="18" charset="0"/>
              </a:rPr>
              <a:t>, </a:t>
            </a:r>
            <a:r>
              <a:rPr lang="es-ES" sz="2000" i="1" dirty="0" err="1">
                <a:latin typeface="Cambria" pitchFamily="18" charset="0"/>
              </a:rPr>
              <a:t>zakat</a:t>
            </a:r>
            <a:r>
              <a:rPr lang="es-ES" sz="2000" i="1" dirty="0">
                <a:latin typeface="Cambria" pitchFamily="18" charset="0"/>
              </a:rPr>
              <a:t>, </a:t>
            </a:r>
            <a:r>
              <a:rPr lang="es-ES" sz="2000" i="1" dirty="0" err="1">
                <a:latin typeface="Cambria" pitchFamily="18" charset="0"/>
              </a:rPr>
              <a:t>ataupun</a:t>
            </a:r>
            <a:r>
              <a:rPr lang="es-ES" sz="2000" i="1" dirty="0">
                <a:latin typeface="Cambria" pitchFamily="18" charset="0"/>
              </a:rPr>
              <a:t> </a:t>
            </a:r>
            <a:r>
              <a:rPr lang="es-ES" sz="2000" i="1" dirty="0" err="1">
                <a:latin typeface="Cambria" pitchFamily="18" charset="0"/>
              </a:rPr>
              <a:t>shodaqah</a:t>
            </a:r>
            <a:r>
              <a:rPr lang="es-ES" sz="2000" i="1" dirty="0">
                <a:latin typeface="Cambria" pitchFamily="18" charset="0"/>
              </a:rPr>
              <a:t>, </a:t>
            </a:r>
            <a:r>
              <a:rPr lang="es-ES" sz="2000" i="1" dirty="0" smtClean="0">
                <a:latin typeface="Cambria" pitchFamily="18" charset="0"/>
              </a:rPr>
              <a:t>dan </a:t>
            </a:r>
            <a:r>
              <a:rPr lang="en-US" sz="2000" dirty="0" err="1" smtClean="0">
                <a:latin typeface="Cambria" pitchFamily="18" charset="0"/>
              </a:rPr>
              <a:t>pembiayaan</a:t>
            </a:r>
            <a:r>
              <a:rPr lang="en-US" sz="2000" dirty="0" smtClean="0">
                <a:latin typeface="Cambria" pitchFamily="18" charset="0"/>
              </a:rPr>
              <a:t> </a:t>
            </a:r>
            <a:r>
              <a:rPr lang="en-US" sz="2000" dirty="0">
                <a:latin typeface="Cambria" pitchFamily="18" charset="0"/>
              </a:rPr>
              <a:t>yang </a:t>
            </a:r>
            <a:r>
              <a:rPr lang="en-US" sz="2000" dirty="0" err="1">
                <a:latin typeface="Cambria" pitchFamily="18" charset="0"/>
              </a:rPr>
              <a:t>dilakukan</a:t>
            </a:r>
            <a:r>
              <a:rPr lang="en-US" sz="2000" dirty="0">
                <a:latin typeface="Cambria" pitchFamily="18" charset="0"/>
              </a:rPr>
              <a:t> </a:t>
            </a:r>
            <a:r>
              <a:rPr lang="en-US" sz="2000" dirty="0" err="1">
                <a:latin typeface="Cambria" pitchFamily="18" charset="0"/>
              </a:rPr>
              <a:t>adalah</a:t>
            </a:r>
            <a:r>
              <a:rPr lang="en-US" sz="2000" dirty="0">
                <a:latin typeface="Cambria" pitchFamily="18" charset="0"/>
              </a:rPr>
              <a:t> </a:t>
            </a:r>
            <a:r>
              <a:rPr lang="en-US" sz="2000" dirty="0" err="1" smtClean="0">
                <a:latin typeface="Cambria" pitchFamily="18" charset="0"/>
              </a:rPr>
              <a:t>berdasarkan</a:t>
            </a:r>
            <a:r>
              <a:rPr lang="en-US" sz="2000" dirty="0" smtClean="0">
                <a:latin typeface="Cambria" pitchFamily="18" charset="0"/>
              </a:rPr>
              <a:t> </a:t>
            </a:r>
            <a:r>
              <a:rPr lang="en-US" sz="2000" dirty="0" err="1" smtClean="0">
                <a:latin typeface="Cambria" pitchFamily="18" charset="0"/>
              </a:rPr>
              <a:t>prinsip</a:t>
            </a:r>
            <a:r>
              <a:rPr lang="en-US" sz="2000" dirty="0" smtClean="0">
                <a:latin typeface="Cambria" pitchFamily="18" charset="0"/>
              </a:rPr>
              <a:t> </a:t>
            </a:r>
            <a:r>
              <a:rPr lang="en-US" sz="2000" dirty="0" err="1">
                <a:latin typeface="Cambria" pitchFamily="18" charset="0"/>
              </a:rPr>
              <a:t>bagi</a:t>
            </a:r>
            <a:r>
              <a:rPr lang="en-US" sz="2000" dirty="0">
                <a:latin typeface="Cambria" pitchFamily="18" charset="0"/>
              </a:rPr>
              <a:t> </a:t>
            </a:r>
            <a:r>
              <a:rPr lang="en-US" sz="2000" dirty="0" err="1">
                <a:latin typeface="Cambria" pitchFamily="18" charset="0"/>
              </a:rPr>
              <a:t>hasil</a:t>
            </a:r>
            <a:r>
              <a:rPr lang="en-US" sz="2000" dirty="0">
                <a:latin typeface="Cambria" pitchFamily="18" charset="0"/>
              </a:rPr>
              <a:t>, yang </a:t>
            </a:r>
            <a:r>
              <a:rPr lang="en-US" sz="2000" dirty="0" err="1">
                <a:latin typeface="Cambria" pitchFamily="18" charset="0"/>
              </a:rPr>
              <a:t>berbeda</a:t>
            </a:r>
            <a:r>
              <a:rPr lang="en-US" sz="2000" dirty="0">
                <a:latin typeface="Cambria" pitchFamily="18" charset="0"/>
              </a:rPr>
              <a:t> </a:t>
            </a:r>
            <a:r>
              <a:rPr lang="en-US" sz="2000" dirty="0" err="1">
                <a:latin typeface="Cambria" pitchFamily="18" charset="0"/>
              </a:rPr>
              <a:t>dengan</a:t>
            </a:r>
            <a:r>
              <a:rPr lang="en-US" sz="2000" dirty="0">
                <a:latin typeface="Cambria" pitchFamily="18" charset="0"/>
              </a:rPr>
              <a:t> </a:t>
            </a:r>
            <a:r>
              <a:rPr lang="en-US" sz="2000" dirty="0" err="1" smtClean="0">
                <a:latin typeface="Cambria" pitchFamily="18" charset="0"/>
              </a:rPr>
              <a:t>sistem</a:t>
            </a:r>
            <a:r>
              <a:rPr lang="en-US" sz="2000" dirty="0" smtClean="0">
                <a:latin typeface="Cambria" pitchFamily="18" charset="0"/>
              </a:rPr>
              <a:t> </a:t>
            </a:r>
            <a:r>
              <a:rPr lang="sv-SE" sz="2000" dirty="0" smtClean="0">
                <a:latin typeface="Cambria" pitchFamily="18" charset="0"/>
              </a:rPr>
              <a:t>perbankan </a:t>
            </a:r>
            <a:r>
              <a:rPr lang="sv-SE" sz="2000" dirty="0">
                <a:latin typeface="Cambria" pitchFamily="18" charset="0"/>
              </a:rPr>
              <a:t>konvensional yang mendasarkan </a:t>
            </a:r>
            <a:r>
              <a:rPr lang="sv-SE" sz="2000" dirty="0" smtClean="0">
                <a:latin typeface="Cambria" pitchFamily="18" charset="0"/>
              </a:rPr>
              <a:t>pada </a:t>
            </a:r>
            <a:r>
              <a:rPr lang="en-US" sz="2000" dirty="0" err="1" smtClean="0">
                <a:latin typeface="Cambria" pitchFamily="18" charset="0"/>
              </a:rPr>
              <a:t>sistem</a:t>
            </a:r>
            <a:r>
              <a:rPr lang="en-US" sz="2000" dirty="0" smtClean="0">
                <a:latin typeface="Cambria" pitchFamily="18" charset="0"/>
              </a:rPr>
              <a:t> </a:t>
            </a:r>
            <a:r>
              <a:rPr lang="en-US" sz="2000" dirty="0" err="1">
                <a:latin typeface="Cambria" pitchFamily="18" charset="0"/>
              </a:rPr>
              <a:t>bunga</a:t>
            </a:r>
            <a:r>
              <a:rPr lang="en-US" sz="2000" dirty="0">
                <a:latin typeface="Cambria" pitchFamily="18" charset="0"/>
              </a:rPr>
              <a:t>.</a:t>
            </a:r>
            <a:endParaRPr lang="en-US" sz="2000" dirty="0">
              <a:latin typeface="Cambria" pitchFamily="18" charset="0"/>
            </a:endParaRPr>
          </a:p>
        </p:txBody>
      </p:sp>
    </p:spTree>
    <p:extLst>
      <p:ext uri="{BB962C8B-B14F-4D97-AF65-F5344CB8AC3E}">
        <p14:creationId xmlns:p14="http://schemas.microsoft.com/office/powerpoint/2010/main" val="4135417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612845"/>
            <a:ext cx="6096000" cy="1015663"/>
          </a:xfrm>
          <a:prstGeom prst="rect">
            <a:avLst/>
          </a:prstGeom>
        </p:spPr>
        <p:txBody>
          <a:bodyPr wrap="square">
            <a:spAutoFit/>
          </a:bodyPr>
          <a:lstStyle/>
          <a:p>
            <a:pPr marL="342900" indent="-342900">
              <a:buClr>
                <a:srgbClr val="FF0000"/>
              </a:buClr>
              <a:buFont typeface="Wingdings" pitchFamily="2" charset="2"/>
              <a:buChar char="§"/>
            </a:pPr>
            <a:r>
              <a:rPr lang="en-US" sz="2000" dirty="0" err="1">
                <a:latin typeface="Cambria" pitchFamily="18" charset="0"/>
              </a:rPr>
              <a:t>Secara</a:t>
            </a:r>
            <a:r>
              <a:rPr lang="en-US" sz="2000" dirty="0">
                <a:latin typeface="Cambria" pitchFamily="18" charset="0"/>
              </a:rPr>
              <a:t> </a:t>
            </a:r>
            <a:r>
              <a:rPr lang="en-US" sz="2000" dirty="0" err="1">
                <a:latin typeface="Cambria" pitchFamily="18" charset="0"/>
              </a:rPr>
              <a:t>operasional</a:t>
            </a:r>
            <a:r>
              <a:rPr lang="en-US" sz="2000" dirty="0">
                <a:latin typeface="Cambria" pitchFamily="18" charset="0"/>
              </a:rPr>
              <a:t> BMT </a:t>
            </a:r>
            <a:r>
              <a:rPr lang="en-US" sz="2000" dirty="0" err="1">
                <a:latin typeface="Cambria" pitchFamily="18" charset="0"/>
              </a:rPr>
              <a:t>dijalankan</a:t>
            </a:r>
            <a:r>
              <a:rPr lang="en-US" sz="2000" dirty="0">
                <a:latin typeface="Cambria" pitchFamily="18" charset="0"/>
              </a:rPr>
              <a:t> </a:t>
            </a:r>
            <a:r>
              <a:rPr lang="en-US" sz="2000" dirty="0" err="1">
                <a:latin typeface="Cambria" pitchFamily="18" charset="0"/>
              </a:rPr>
              <a:t>dengan</a:t>
            </a:r>
            <a:endParaRPr lang="en-US" sz="2000" dirty="0">
              <a:latin typeface="Cambria" pitchFamily="18" charset="0"/>
            </a:endParaRPr>
          </a:p>
          <a:p>
            <a:pPr>
              <a:buClr>
                <a:srgbClr val="FF0000"/>
              </a:buClr>
            </a:pPr>
            <a:r>
              <a:rPr lang="fi-FI" sz="2000" dirty="0" smtClean="0">
                <a:latin typeface="Cambria" pitchFamily="18" charset="0"/>
              </a:rPr>
              <a:t>      organisasi </a:t>
            </a:r>
            <a:r>
              <a:rPr lang="fi-FI" sz="2000" dirty="0">
                <a:latin typeface="Cambria" pitchFamily="18" charset="0"/>
              </a:rPr>
              <a:t>seperti koperasi. </a:t>
            </a:r>
            <a:endParaRPr lang="fi-FI" sz="2000" dirty="0" smtClean="0">
              <a:latin typeface="Cambria" pitchFamily="18" charset="0"/>
            </a:endParaRPr>
          </a:p>
          <a:p>
            <a:pPr marL="342900" indent="-342900">
              <a:buClr>
                <a:srgbClr val="FF0000"/>
              </a:buClr>
              <a:buFont typeface="Wingdings" pitchFamily="2" charset="2"/>
              <a:buChar char="§"/>
            </a:pPr>
            <a:r>
              <a:rPr lang="fi-FI" sz="2000" dirty="0" smtClean="0">
                <a:latin typeface="Cambria" pitchFamily="18" charset="0"/>
              </a:rPr>
              <a:t>Keanggotaan </a:t>
            </a:r>
            <a:r>
              <a:rPr lang="fi-FI" sz="2000" dirty="0">
                <a:latin typeface="Cambria" pitchFamily="18" charset="0"/>
              </a:rPr>
              <a:t>awal </a:t>
            </a:r>
            <a:r>
              <a:rPr lang="fi-FI" sz="2000" dirty="0" smtClean="0">
                <a:latin typeface="Cambria" pitchFamily="18" charset="0"/>
              </a:rPr>
              <a:t>minimal </a:t>
            </a:r>
            <a:r>
              <a:rPr lang="en-US" sz="2000" dirty="0" smtClean="0">
                <a:latin typeface="Cambria" pitchFamily="18" charset="0"/>
              </a:rPr>
              <a:t>20 </a:t>
            </a:r>
            <a:r>
              <a:rPr lang="en-US" sz="2000" dirty="0">
                <a:latin typeface="Cambria" pitchFamily="18" charset="0"/>
              </a:rPr>
              <a:t>orang </a:t>
            </a:r>
            <a:r>
              <a:rPr lang="en-US" sz="2000" dirty="0" err="1">
                <a:latin typeface="Cambria" pitchFamily="18" charset="0"/>
              </a:rPr>
              <a:t>anggota</a:t>
            </a:r>
            <a:r>
              <a:rPr lang="en-US" sz="2000" dirty="0">
                <a:latin typeface="Cambria" pitchFamily="18" charset="0"/>
              </a:rPr>
              <a:t>.  </a:t>
            </a:r>
            <a:endParaRPr lang="en-US" sz="2000" dirty="0" smtClean="0">
              <a:latin typeface="Cambria" pitchFamily="18" charset="0"/>
            </a:endParaRPr>
          </a:p>
        </p:txBody>
      </p:sp>
      <p:sp>
        <p:nvSpPr>
          <p:cNvPr id="4" name="Rectangle 3"/>
          <p:cNvSpPr/>
          <p:nvPr/>
        </p:nvSpPr>
        <p:spPr>
          <a:xfrm>
            <a:off x="1447800" y="2951018"/>
            <a:ext cx="6553200" cy="2554545"/>
          </a:xfrm>
          <a:prstGeom prst="rect">
            <a:avLst/>
          </a:prstGeom>
        </p:spPr>
        <p:txBody>
          <a:bodyPr wrap="square">
            <a:spAutoFit/>
          </a:bodyPr>
          <a:lstStyle/>
          <a:p>
            <a:r>
              <a:rPr lang="en-US" sz="2000" i="1" dirty="0" err="1">
                <a:latin typeface="Cambria" pitchFamily="18" charset="0"/>
              </a:rPr>
              <a:t>Baitul</a:t>
            </a:r>
            <a:r>
              <a:rPr lang="en-US" sz="2000" i="1" dirty="0">
                <a:latin typeface="Cambria" pitchFamily="18" charset="0"/>
              </a:rPr>
              <a:t> </a:t>
            </a:r>
            <a:r>
              <a:rPr lang="en-US" sz="2000" i="1" dirty="0" err="1">
                <a:latin typeface="Cambria" pitchFamily="18" charset="0"/>
              </a:rPr>
              <a:t>Maal</a:t>
            </a:r>
            <a:r>
              <a:rPr lang="en-US" sz="2000" i="1" dirty="0">
                <a:latin typeface="Cambria" pitchFamily="18" charset="0"/>
              </a:rPr>
              <a:t> </a:t>
            </a:r>
            <a:r>
              <a:rPr lang="en-US" sz="2000" i="1" dirty="0" err="1">
                <a:latin typeface="Cambria" pitchFamily="18" charset="0"/>
              </a:rPr>
              <a:t>memiliki</a:t>
            </a:r>
            <a:r>
              <a:rPr lang="en-US" sz="2000" i="1" dirty="0">
                <a:latin typeface="Cambria" pitchFamily="18" charset="0"/>
              </a:rPr>
              <a:t> </a:t>
            </a:r>
            <a:r>
              <a:rPr lang="en-US" sz="2000" i="1" dirty="0" err="1">
                <a:latin typeface="Cambria" pitchFamily="18" charset="0"/>
              </a:rPr>
              <a:t>prinsip</a:t>
            </a:r>
            <a:r>
              <a:rPr lang="en-US" sz="2000" i="1" dirty="0">
                <a:latin typeface="Cambria" pitchFamily="18" charset="0"/>
              </a:rPr>
              <a:t> </a:t>
            </a:r>
            <a:r>
              <a:rPr lang="en-US" sz="2000" dirty="0" err="1">
                <a:latin typeface="Cambria" pitchFamily="18" charset="0"/>
              </a:rPr>
              <a:t>sebagai</a:t>
            </a:r>
            <a:r>
              <a:rPr lang="en-US" sz="2000" dirty="0">
                <a:latin typeface="Cambria" pitchFamily="18" charset="0"/>
              </a:rPr>
              <a:t> </a:t>
            </a:r>
            <a:r>
              <a:rPr lang="en-US" sz="2000" dirty="0" err="1">
                <a:latin typeface="Cambria" pitchFamily="18" charset="0"/>
              </a:rPr>
              <a:t>penghimpun</a:t>
            </a:r>
            <a:r>
              <a:rPr lang="en-US" sz="2000" dirty="0">
                <a:latin typeface="Cambria" pitchFamily="18" charset="0"/>
              </a:rPr>
              <a:t> </a:t>
            </a:r>
            <a:r>
              <a:rPr lang="en-US" sz="2000" dirty="0" err="1">
                <a:latin typeface="Cambria" pitchFamily="18" charset="0"/>
              </a:rPr>
              <a:t>dan</a:t>
            </a:r>
            <a:r>
              <a:rPr lang="en-US" sz="2000" dirty="0">
                <a:latin typeface="Cambria" pitchFamily="18" charset="0"/>
              </a:rPr>
              <a:t> </a:t>
            </a:r>
            <a:r>
              <a:rPr lang="en-US" sz="2000" dirty="0" err="1">
                <a:latin typeface="Cambria" pitchFamily="18" charset="0"/>
              </a:rPr>
              <a:t>penyalur</a:t>
            </a:r>
            <a:r>
              <a:rPr lang="en-US" sz="2000" dirty="0">
                <a:latin typeface="Cambria" pitchFamily="18" charset="0"/>
              </a:rPr>
              <a:t> </a:t>
            </a:r>
            <a:r>
              <a:rPr lang="en-US" sz="2000" dirty="0" err="1">
                <a:latin typeface="Cambria" pitchFamily="18" charset="0"/>
              </a:rPr>
              <a:t>dana</a:t>
            </a:r>
            <a:r>
              <a:rPr lang="en-US" sz="2000" dirty="0">
                <a:latin typeface="Cambria" pitchFamily="18" charset="0"/>
              </a:rPr>
              <a:t> zakat, </a:t>
            </a:r>
            <a:r>
              <a:rPr lang="en-US" sz="2000" dirty="0" err="1">
                <a:latin typeface="Cambria" pitchFamily="18" charset="0"/>
              </a:rPr>
              <a:t>infaq</a:t>
            </a:r>
            <a:r>
              <a:rPr lang="en-US" sz="2000" dirty="0">
                <a:latin typeface="Cambria" pitchFamily="18" charset="0"/>
              </a:rPr>
              <a:t> </a:t>
            </a:r>
            <a:r>
              <a:rPr lang="en-US" sz="2000" dirty="0" err="1">
                <a:latin typeface="Cambria" pitchFamily="18" charset="0"/>
              </a:rPr>
              <a:t>dan</a:t>
            </a:r>
            <a:r>
              <a:rPr lang="en-US" sz="2000" dirty="0">
                <a:latin typeface="Cambria" pitchFamily="18" charset="0"/>
              </a:rPr>
              <a:t> </a:t>
            </a:r>
            <a:r>
              <a:rPr lang="en-US" sz="2000" dirty="0" err="1">
                <a:latin typeface="Cambria" pitchFamily="18" charset="0"/>
              </a:rPr>
              <a:t>shadaqah</a:t>
            </a:r>
            <a:r>
              <a:rPr lang="en-US" sz="2000" dirty="0">
                <a:latin typeface="Cambria" pitchFamily="18" charset="0"/>
              </a:rPr>
              <a:t>, </a:t>
            </a:r>
            <a:r>
              <a:rPr lang="en-US" sz="2000" dirty="0" err="1">
                <a:latin typeface="Cambria" pitchFamily="18" charset="0"/>
              </a:rPr>
              <a:t>dalam</a:t>
            </a:r>
            <a:r>
              <a:rPr lang="en-US" sz="2000" dirty="0">
                <a:latin typeface="Cambria" pitchFamily="18" charset="0"/>
              </a:rPr>
              <a:t> </a:t>
            </a:r>
            <a:r>
              <a:rPr lang="en-US" sz="2000" dirty="0" err="1">
                <a:latin typeface="Cambria" pitchFamily="18" charset="0"/>
              </a:rPr>
              <a:t>arti</a:t>
            </a:r>
            <a:r>
              <a:rPr lang="en-US" sz="2000" dirty="0">
                <a:latin typeface="Cambria" pitchFamily="18" charset="0"/>
              </a:rPr>
              <a:t> </a:t>
            </a:r>
            <a:r>
              <a:rPr lang="en-US" sz="2000" dirty="0" err="1">
                <a:latin typeface="Cambria" pitchFamily="18" charset="0"/>
              </a:rPr>
              <a:t>bahwa</a:t>
            </a:r>
            <a:r>
              <a:rPr lang="en-US" sz="2000" dirty="0">
                <a:latin typeface="Cambria" pitchFamily="18" charset="0"/>
              </a:rPr>
              <a:t> </a:t>
            </a:r>
            <a:r>
              <a:rPr lang="en-US" sz="2000" i="1" dirty="0" err="1">
                <a:latin typeface="Cambria" pitchFamily="18" charset="0"/>
              </a:rPr>
              <a:t>Baitul</a:t>
            </a:r>
            <a:r>
              <a:rPr lang="en-US" sz="2000" i="1" dirty="0">
                <a:latin typeface="Cambria" pitchFamily="18" charset="0"/>
              </a:rPr>
              <a:t> </a:t>
            </a:r>
            <a:r>
              <a:rPr lang="en-US" sz="2000" i="1" dirty="0" err="1">
                <a:latin typeface="Cambria" pitchFamily="18" charset="0"/>
              </a:rPr>
              <a:t>Maal</a:t>
            </a:r>
            <a:r>
              <a:rPr lang="en-US" sz="2000" i="1" dirty="0">
                <a:latin typeface="Cambria" pitchFamily="18" charset="0"/>
              </a:rPr>
              <a:t> </a:t>
            </a:r>
            <a:r>
              <a:rPr lang="en-US" sz="2000" i="1" dirty="0" err="1">
                <a:latin typeface="Cambria" pitchFamily="18" charset="0"/>
              </a:rPr>
              <a:t>hanya</a:t>
            </a:r>
            <a:r>
              <a:rPr lang="en-US" sz="2000" i="1" dirty="0">
                <a:latin typeface="Cambria" pitchFamily="18" charset="0"/>
              </a:rPr>
              <a:t> </a:t>
            </a:r>
            <a:r>
              <a:rPr lang="en-US" sz="2000" dirty="0" err="1">
                <a:latin typeface="Cambria" pitchFamily="18" charset="0"/>
              </a:rPr>
              <a:t>bersifat</a:t>
            </a:r>
            <a:r>
              <a:rPr lang="en-US" sz="2000" dirty="0">
                <a:latin typeface="Cambria" pitchFamily="18" charset="0"/>
              </a:rPr>
              <a:t> “</a:t>
            </a:r>
            <a:r>
              <a:rPr lang="en-US" sz="2000" dirty="0" err="1">
                <a:latin typeface="Cambria" pitchFamily="18" charset="0"/>
              </a:rPr>
              <a:t>menunggu</a:t>
            </a:r>
            <a:r>
              <a:rPr lang="en-US" sz="2000" dirty="0">
                <a:latin typeface="Cambria" pitchFamily="18" charset="0"/>
              </a:rPr>
              <a:t>” </a:t>
            </a:r>
            <a:r>
              <a:rPr lang="en-US" sz="2000" dirty="0" err="1">
                <a:latin typeface="Cambria" pitchFamily="18" charset="0"/>
              </a:rPr>
              <a:t>kesadaran</a:t>
            </a:r>
            <a:r>
              <a:rPr lang="en-US" sz="2000" dirty="0">
                <a:latin typeface="Cambria" pitchFamily="18" charset="0"/>
              </a:rPr>
              <a:t> </a:t>
            </a:r>
            <a:r>
              <a:rPr lang="en-US" sz="2000" dirty="0" err="1">
                <a:latin typeface="Cambria" pitchFamily="18" charset="0"/>
              </a:rPr>
              <a:t>umat</a:t>
            </a:r>
            <a:r>
              <a:rPr lang="en-US" sz="2000" dirty="0">
                <a:latin typeface="Cambria" pitchFamily="18" charset="0"/>
              </a:rPr>
              <a:t> </a:t>
            </a:r>
            <a:r>
              <a:rPr lang="en-US" sz="2000" dirty="0" err="1" smtClean="0">
                <a:latin typeface="Cambria" pitchFamily="18" charset="0"/>
              </a:rPr>
              <a:t>untuk</a:t>
            </a:r>
            <a:r>
              <a:rPr lang="en-US" sz="2000" dirty="0" smtClean="0">
                <a:latin typeface="Cambria" pitchFamily="18" charset="0"/>
              </a:rPr>
              <a:t> </a:t>
            </a:r>
            <a:r>
              <a:rPr lang="en-US" sz="2000" dirty="0" err="1" smtClean="0">
                <a:latin typeface="Cambria" pitchFamily="18" charset="0"/>
              </a:rPr>
              <a:t>menyalurkan</a:t>
            </a:r>
            <a:r>
              <a:rPr lang="en-US" sz="2000" dirty="0" smtClean="0">
                <a:latin typeface="Cambria" pitchFamily="18" charset="0"/>
              </a:rPr>
              <a:t> </a:t>
            </a:r>
            <a:r>
              <a:rPr lang="en-US" sz="2000" dirty="0" err="1">
                <a:latin typeface="Cambria" pitchFamily="18" charset="0"/>
              </a:rPr>
              <a:t>dana</a:t>
            </a:r>
            <a:r>
              <a:rPr lang="en-US" sz="2000" dirty="0">
                <a:latin typeface="Cambria" pitchFamily="18" charset="0"/>
              </a:rPr>
              <a:t> zakat, </a:t>
            </a:r>
            <a:r>
              <a:rPr lang="en-US" sz="2000" dirty="0" err="1">
                <a:latin typeface="Cambria" pitchFamily="18" charset="0"/>
              </a:rPr>
              <a:t>infaq</a:t>
            </a:r>
            <a:r>
              <a:rPr lang="en-US" sz="2000" dirty="0">
                <a:latin typeface="Cambria" pitchFamily="18" charset="0"/>
              </a:rPr>
              <a:t> </a:t>
            </a:r>
            <a:r>
              <a:rPr lang="en-US" sz="2000" dirty="0" err="1">
                <a:latin typeface="Cambria" pitchFamily="18" charset="0"/>
              </a:rPr>
              <a:t>dan</a:t>
            </a:r>
            <a:r>
              <a:rPr lang="en-US" sz="2000" dirty="0">
                <a:latin typeface="Cambria" pitchFamily="18" charset="0"/>
              </a:rPr>
              <a:t> </a:t>
            </a:r>
            <a:r>
              <a:rPr lang="en-US" sz="2000" dirty="0" err="1">
                <a:latin typeface="Cambria" pitchFamily="18" charset="0"/>
              </a:rPr>
              <a:t>shadaqahnya</a:t>
            </a:r>
            <a:r>
              <a:rPr lang="en-US" sz="2000" dirty="0">
                <a:latin typeface="Cambria" pitchFamily="18" charset="0"/>
              </a:rPr>
              <a:t> </a:t>
            </a:r>
            <a:r>
              <a:rPr lang="en-US" sz="2000" dirty="0" err="1" smtClean="0">
                <a:latin typeface="Cambria" pitchFamily="18" charset="0"/>
              </a:rPr>
              <a:t>saja</a:t>
            </a:r>
            <a:r>
              <a:rPr lang="en-US" sz="2000" dirty="0" smtClean="0">
                <a:latin typeface="Cambria" pitchFamily="18" charset="0"/>
              </a:rPr>
              <a:t> </a:t>
            </a:r>
            <a:r>
              <a:rPr lang="fi-FI" sz="2000" dirty="0" smtClean="0">
                <a:latin typeface="Cambria" pitchFamily="18" charset="0"/>
              </a:rPr>
              <a:t>tanpa </a:t>
            </a:r>
            <a:r>
              <a:rPr lang="fi-FI" sz="2000" dirty="0">
                <a:latin typeface="Cambria" pitchFamily="18" charset="0"/>
              </a:rPr>
              <a:t>ada sesuatu kekuatan untuk </a:t>
            </a:r>
            <a:r>
              <a:rPr lang="fi-FI" sz="2000" dirty="0" smtClean="0">
                <a:latin typeface="Cambria" pitchFamily="18" charset="0"/>
              </a:rPr>
              <a:t>melakukan </a:t>
            </a:r>
            <a:r>
              <a:rPr lang="sv-SE" sz="2000" dirty="0" smtClean="0">
                <a:latin typeface="Cambria" pitchFamily="18" charset="0"/>
              </a:rPr>
              <a:t>pengambilan </a:t>
            </a:r>
            <a:r>
              <a:rPr lang="sv-SE" sz="2000" dirty="0">
                <a:latin typeface="Cambria" pitchFamily="18" charset="0"/>
              </a:rPr>
              <a:t>ataupun pemungutan secara </a:t>
            </a:r>
            <a:r>
              <a:rPr lang="sv-SE" sz="2000" dirty="0" smtClean="0">
                <a:latin typeface="Cambria" pitchFamily="18" charset="0"/>
              </a:rPr>
              <a:t>langsung </a:t>
            </a:r>
            <a:r>
              <a:rPr lang="en-US" sz="2000" dirty="0" err="1" smtClean="0">
                <a:latin typeface="Cambria" pitchFamily="18" charset="0"/>
              </a:rPr>
              <a:t>kepada</a:t>
            </a:r>
            <a:r>
              <a:rPr lang="en-US" sz="2000" dirty="0" smtClean="0">
                <a:latin typeface="Cambria" pitchFamily="18" charset="0"/>
              </a:rPr>
              <a:t> </a:t>
            </a:r>
            <a:r>
              <a:rPr lang="en-US" sz="2000" dirty="0" err="1">
                <a:latin typeface="Cambria" pitchFamily="18" charset="0"/>
              </a:rPr>
              <a:t>mereka</a:t>
            </a:r>
            <a:r>
              <a:rPr lang="en-US" sz="2000" dirty="0">
                <a:latin typeface="Cambria" pitchFamily="18" charset="0"/>
              </a:rPr>
              <a:t> yang </a:t>
            </a:r>
            <a:r>
              <a:rPr lang="en-US" sz="2000" dirty="0" err="1">
                <a:latin typeface="Cambria" pitchFamily="18" charset="0"/>
              </a:rPr>
              <a:t>sudah</a:t>
            </a:r>
            <a:r>
              <a:rPr lang="en-US" sz="2000" dirty="0">
                <a:latin typeface="Cambria" pitchFamily="18" charset="0"/>
              </a:rPr>
              <a:t> </a:t>
            </a:r>
            <a:r>
              <a:rPr lang="en-US" sz="2000" dirty="0" err="1">
                <a:latin typeface="Cambria" pitchFamily="18" charset="0"/>
              </a:rPr>
              <a:t>memenuhi</a:t>
            </a:r>
            <a:r>
              <a:rPr lang="en-US" sz="2000" dirty="0">
                <a:latin typeface="Cambria" pitchFamily="18" charset="0"/>
              </a:rPr>
              <a:t> </a:t>
            </a:r>
            <a:r>
              <a:rPr lang="en-US" sz="2000" dirty="0" err="1">
                <a:latin typeface="Cambria" pitchFamily="18" charset="0"/>
              </a:rPr>
              <a:t>kewajiban</a:t>
            </a:r>
            <a:endParaRPr lang="en-US" sz="2000" dirty="0">
              <a:latin typeface="Cambria" pitchFamily="18" charset="0"/>
            </a:endParaRPr>
          </a:p>
          <a:p>
            <a:r>
              <a:rPr lang="en-US" sz="2000" dirty="0" err="1">
                <a:latin typeface="Cambria" pitchFamily="18" charset="0"/>
              </a:rPr>
              <a:t>tersebut</a:t>
            </a:r>
            <a:r>
              <a:rPr lang="en-US" sz="2000" dirty="0">
                <a:latin typeface="Cambria" pitchFamily="18" charset="0"/>
              </a:rPr>
              <a:t>. </a:t>
            </a:r>
            <a:endParaRPr lang="en-US" sz="2000" dirty="0">
              <a:latin typeface="Cambria" pitchFamily="18" charset="0"/>
            </a:endParaRPr>
          </a:p>
        </p:txBody>
      </p:sp>
    </p:spTree>
    <p:extLst>
      <p:ext uri="{BB962C8B-B14F-4D97-AF65-F5344CB8AC3E}">
        <p14:creationId xmlns:p14="http://schemas.microsoft.com/office/powerpoint/2010/main" val="274057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609600"/>
            <a:ext cx="4572000" cy="1323439"/>
          </a:xfrm>
          <a:prstGeom prst="rect">
            <a:avLst/>
          </a:prstGeom>
        </p:spPr>
        <p:txBody>
          <a:bodyPr>
            <a:spAutoFit/>
          </a:bodyPr>
          <a:lstStyle/>
          <a:p>
            <a:r>
              <a:rPr lang="en-US" sz="2000" dirty="0">
                <a:latin typeface="Cambria" pitchFamily="18" charset="0"/>
              </a:rPr>
              <a:t>BMT</a:t>
            </a:r>
            <a:r>
              <a:rPr lang="en-US" sz="2000" i="1" dirty="0">
                <a:latin typeface="Cambria" pitchFamily="18" charset="0"/>
              </a:rPr>
              <a:t> </a:t>
            </a:r>
            <a:r>
              <a:rPr lang="en-US" sz="2000" i="1" dirty="0" err="1" smtClean="0">
                <a:latin typeface="Cambria" pitchFamily="18" charset="0"/>
              </a:rPr>
              <a:t>juga</a:t>
            </a:r>
            <a:r>
              <a:rPr lang="en-US" sz="2000" i="1" dirty="0" smtClean="0">
                <a:latin typeface="Cambria" pitchFamily="18" charset="0"/>
              </a:rPr>
              <a:t> </a:t>
            </a:r>
            <a:r>
              <a:rPr lang="en-US" sz="2000" dirty="0" err="1" smtClean="0">
                <a:latin typeface="Cambria" pitchFamily="18" charset="0"/>
              </a:rPr>
              <a:t>menerima</a:t>
            </a:r>
            <a:r>
              <a:rPr lang="en-US" sz="2000" dirty="0" smtClean="0">
                <a:latin typeface="Cambria" pitchFamily="18" charset="0"/>
              </a:rPr>
              <a:t> </a:t>
            </a:r>
            <a:r>
              <a:rPr lang="en-US" sz="2000" dirty="0" err="1">
                <a:latin typeface="Cambria" pitchFamily="18" charset="0"/>
              </a:rPr>
              <a:t>dana</a:t>
            </a:r>
            <a:r>
              <a:rPr lang="en-US" sz="2000" dirty="0">
                <a:latin typeface="Cambria" pitchFamily="18" charset="0"/>
              </a:rPr>
              <a:t> </a:t>
            </a:r>
            <a:r>
              <a:rPr lang="en-US" sz="2000" dirty="0" err="1">
                <a:latin typeface="Cambria" pitchFamily="18" charset="0"/>
              </a:rPr>
              <a:t>berupa</a:t>
            </a:r>
            <a:r>
              <a:rPr lang="en-US" sz="2000" dirty="0">
                <a:latin typeface="Cambria" pitchFamily="18" charset="0"/>
              </a:rPr>
              <a:t> </a:t>
            </a:r>
            <a:r>
              <a:rPr lang="en-US" sz="2000" dirty="0" err="1">
                <a:latin typeface="Cambria" pitchFamily="18" charset="0"/>
              </a:rPr>
              <a:t>sumbangan</a:t>
            </a:r>
            <a:r>
              <a:rPr lang="en-US" sz="2000" dirty="0">
                <a:latin typeface="Cambria" pitchFamily="18" charset="0"/>
              </a:rPr>
              <a:t>, </a:t>
            </a:r>
            <a:r>
              <a:rPr lang="en-US" sz="2000" dirty="0" err="1">
                <a:latin typeface="Cambria" pitchFamily="18" charset="0"/>
              </a:rPr>
              <a:t>hibah</a:t>
            </a:r>
            <a:r>
              <a:rPr lang="en-US" sz="2000" dirty="0">
                <a:latin typeface="Cambria" pitchFamily="18" charset="0"/>
              </a:rPr>
              <a:t>, </a:t>
            </a:r>
            <a:r>
              <a:rPr lang="en-US" sz="2000" dirty="0" err="1" smtClean="0">
                <a:latin typeface="Cambria" pitchFamily="18" charset="0"/>
              </a:rPr>
              <a:t>ataupun</a:t>
            </a:r>
            <a:r>
              <a:rPr lang="en-US" sz="2000" dirty="0" smtClean="0">
                <a:latin typeface="Cambria" pitchFamily="18" charset="0"/>
              </a:rPr>
              <a:t> </a:t>
            </a:r>
            <a:r>
              <a:rPr lang="en-US" sz="2000" dirty="0" err="1" smtClean="0">
                <a:latin typeface="Cambria" pitchFamily="18" charset="0"/>
              </a:rPr>
              <a:t>wakaf</a:t>
            </a:r>
            <a:r>
              <a:rPr lang="en-US" sz="2000" dirty="0" smtClean="0">
                <a:latin typeface="Cambria" pitchFamily="18" charset="0"/>
              </a:rPr>
              <a:t> </a:t>
            </a:r>
            <a:r>
              <a:rPr lang="en-US" sz="2000" dirty="0" err="1">
                <a:latin typeface="Cambria" pitchFamily="18" charset="0"/>
              </a:rPr>
              <a:t>serta</a:t>
            </a:r>
            <a:r>
              <a:rPr lang="en-US" sz="2000" dirty="0">
                <a:latin typeface="Cambria" pitchFamily="18" charset="0"/>
              </a:rPr>
              <a:t> </a:t>
            </a:r>
            <a:r>
              <a:rPr lang="en-US" sz="2000" dirty="0" err="1">
                <a:latin typeface="Cambria" pitchFamily="18" charset="0"/>
              </a:rPr>
              <a:t>sumber</a:t>
            </a:r>
            <a:r>
              <a:rPr lang="en-US" sz="2000" dirty="0">
                <a:latin typeface="Cambria" pitchFamily="18" charset="0"/>
              </a:rPr>
              <a:t> -</a:t>
            </a:r>
            <a:r>
              <a:rPr lang="en-US" sz="2000" dirty="0" err="1">
                <a:latin typeface="Cambria" pitchFamily="18" charset="0"/>
              </a:rPr>
              <a:t>sumber</a:t>
            </a:r>
            <a:r>
              <a:rPr lang="en-US" sz="2000" dirty="0">
                <a:latin typeface="Cambria" pitchFamily="18" charset="0"/>
              </a:rPr>
              <a:t> </a:t>
            </a:r>
            <a:r>
              <a:rPr lang="en-US" sz="2000" dirty="0" err="1">
                <a:latin typeface="Cambria" pitchFamily="18" charset="0"/>
              </a:rPr>
              <a:t>dana</a:t>
            </a:r>
            <a:r>
              <a:rPr lang="en-US" sz="2000" dirty="0">
                <a:latin typeface="Cambria" pitchFamily="18" charset="0"/>
              </a:rPr>
              <a:t> yang </a:t>
            </a:r>
            <a:r>
              <a:rPr lang="en-US" sz="2000" dirty="0" err="1">
                <a:latin typeface="Cambria" pitchFamily="18" charset="0"/>
              </a:rPr>
              <a:t>bersifat</a:t>
            </a:r>
            <a:r>
              <a:rPr lang="en-US" sz="2000" dirty="0">
                <a:latin typeface="Cambria" pitchFamily="18" charset="0"/>
              </a:rPr>
              <a:t> </a:t>
            </a:r>
            <a:r>
              <a:rPr lang="en-US" sz="2000" dirty="0" err="1">
                <a:latin typeface="Cambria" pitchFamily="18" charset="0"/>
              </a:rPr>
              <a:t>sosial</a:t>
            </a:r>
            <a:endParaRPr lang="en-US" sz="2000" dirty="0">
              <a:latin typeface="Cambria" pitchFamily="18" charset="0"/>
            </a:endParaRPr>
          </a:p>
        </p:txBody>
      </p:sp>
      <p:sp>
        <p:nvSpPr>
          <p:cNvPr id="4" name="Rectangle 3"/>
          <p:cNvSpPr/>
          <p:nvPr/>
        </p:nvSpPr>
        <p:spPr>
          <a:xfrm>
            <a:off x="1122218" y="2971800"/>
            <a:ext cx="7391400" cy="1938992"/>
          </a:xfrm>
          <a:prstGeom prst="rect">
            <a:avLst/>
          </a:prstGeom>
        </p:spPr>
        <p:txBody>
          <a:bodyPr wrap="square">
            <a:spAutoFit/>
          </a:bodyPr>
          <a:lstStyle/>
          <a:p>
            <a:r>
              <a:rPr lang="en-US" sz="2000" dirty="0" err="1">
                <a:latin typeface="Cambria" pitchFamily="18" charset="0"/>
              </a:rPr>
              <a:t>Penyaluran</a:t>
            </a:r>
            <a:r>
              <a:rPr lang="en-US" sz="2000" dirty="0">
                <a:latin typeface="Cambria" pitchFamily="18" charset="0"/>
              </a:rPr>
              <a:t> </a:t>
            </a:r>
            <a:r>
              <a:rPr lang="en-US" sz="2000" dirty="0" err="1">
                <a:latin typeface="Cambria" pitchFamily="18" charset="0"/>
              </a:rPr>
              <a:t>dana-dana</a:t>
            </a:r>
            <a:r>
              <a:rPr lang="en-US" sz="2000" dirty="0">
                <a:latin typeface="Cambria" pitchFamily="18" charset="0"/>
              </a:rPr>
              <a:t> yang </a:t>
            </a:r>
            <a:r>
              <a:rPr lang="en-US" sz="2000" dirty="0" err="1">
                <a:latin typeface="Cambria" pitchFamily="18" charset="0"/>
              </a:rPr>
              <a:t>bersumber</a:t>
            </a:r>
            <a:r>
              <a:rPr lang="en-US" sz="2000" dirty="0">
                <a:latin typeface="Cambria" pitchFamily="18" charset="0"/>
              </a:rPr>
              <a:t> </a:t>
            </a:r>
            <a:r>
              <a:rPr lang="en-US" sz="2000" dirty="0" err="1" smtClean="0">
                <a:latin typeface="Cambria" pitchFamily="18" charset="0"/>
              </a:rPr>
              <a:t>dari</a:t>
            </a:r>
            <a:r>
              <a:rPr lang="en-US" sz="2000" dirty="0" smtClean="0">
                <a:latin typeface="Cambria" pitchFamily="18" charset="0"/>
              </a:rPr>
              <a:t> </a:t>
            </a:r>
            <a:r>
              <a:rPr lang="en-US" sz="2000" dirty="0" err="1" smtClean="0">
                <a:latin typeface="Cambria" pitchFamily="18" charset="0"/>
              </a:rPr>
              <a:t>dana-dana</a:t>
            </a:r>
            <a:r>
              <a:rPr lang="en-US" sz="2000" dirty="0" smtClean="0">
                <a:latin typeface="Cambria" pitchFamily="18" charset="0"/>
              </a:rPr>
              <a:t> </a:t>
            </a:r>
            <a:r>
              <a:rPr lang="en-US" sz="2000" i="1" dirty="0" err="1">
                <a:latin typeface="Cambria" pitchFamily="18" charset="0"/>
              </a:rPr>
              <a:t>Baitul</a:t>
            </a:r>
            <a:r>
              <a:rPr lang="en-US" sz="2000" i="1" dirty="0">
                <a:latin typeface="Cambria" pitchFamily="18" charset="0"/>
              </a:rPr>
              <a:t> </a:t>
            </a:r>
            <a:r>
              <a:rPr lang="en-US" sz="2000" i="1" dirty="0" err="1">
                <a:latin typeface="Cambria" pitchFamily="18" charset="0"/>
              </a:rPr>
              <a:t>Maal</a:t>
            </a:r>
            <a:r>
              <a:rPr lang="en-US" sz="2000" i="1" dirty="0">
                <a:latin typeface="Cambria" pitchFamily="18" charset="0"/>
              </a:rPr>
              <a:t> </a:t>
            </a:r>
            <a:r>
              <a:rPr lang="en-US" sz="2000" i="1" dirty="0" err="1">
                <a:latin typeface="Cambria" pitchFamily="18" charset="0"/>
              </a:rPr>
              <a:t>harus</a:t>
            </a:r>
            <a:r>
              <a:rPr lang="en-US" sz="2000" i="1" dirty="0">
                <a:latin typeface="Cambria" pitchFamily="18" charset="0"/>
              </a:rPr>
              <a:t> </a:t>
            </a:r>
            <a:r>
              <a:rPr lang="en-US" sz="2000" i="1" dirty="0" err="1">
                <a:latin typeface="Cambria" pitchFamily="18" charset="0"/>
              </a:rPr>
              <a:t>bersifat</a:t>
            </a:r>
            <a:r>
              <a:rPr lang="en-US" sz="2000" i="1" dirty="0">
                <a:latin typeface="Cambria" pitchFamily="18" charset="0"/>
              </a:rPr>
              <a:t> </a:t>
            </a:r>
            <a:r>
              <a:rPr lang="en-US" sz="2000" i="1" dirty="0" err="1" smtClean="0">
                <a:latin typeface="Cambria" pitchFamily="18" charset="0"/>
              </a:rPr>
              <a:t>spesifik</a:t>
            </a:r>
            <a:r>
              <a:rPr lang="en-US" sz="2000" i="1" dirty="0" smtClean="0">
                <a:latin typeface="Cambria" pitchFamily="18" charset="0"/>
              </a:rPr>
              <a:t>, </a:t>
            </a:r>
            <a:r>
              <a:rPr lang="sv-SE" sz="2000" dirty="0" smtClean="0">
                <a:latin typeface="Cambria" pitchFamily="18" charset="0"/>
              </a:rPr>
              <a:t>terutama </a:t>
            </a:r>
            <a:r>
              <a:rPr lang="sv-SE" sz="2000" dirty="0">
                <a:latin typeface="Cambria" pitchFamily="18" charset="0"/>
              </a:rPr>
              <a:t>dana yang bersumber dari zakat, </a:t>
            </a:r>
            <a:r>
              <a:rPr lang="sv-SE" sz="2000" dirty="0" smtClean="0">
                <a:latin typeface="Cambria" pitchFamily="18" charset="0"/>
              </a:rPr>
              <a:t>karena </a:t>
            </a:r>
            <a:r>
              <a:rPr lang="en-US" sz="2000" dirty="0" err="1" smtClean="0">
                <a:latin typeface="Cambria" pitchFamily="18" charset="0"/>
              </a:rPr>
              <a:t>dana</a:t>
            </a:r>
            <a:r>
              <a:rPr lang="en-US" sz="2000" dirty="0" smtClean="0">
                <a:latin typeface="Cambria" pitchFamily="18" charset="0"/>
              </a:rPr>
              <a:t> </a:t>
            </a:r>
            <a:r>
              <a:rPr lang="en-US" sz="2000" dirty="0" err="1">
                <a:latin typeface="Cambria" pitchFamily="18" charset="0"/>
              </a:rPr>
              <a:t>dari</a:t>
            </a:r>
            <a:r>
              <a:rPr lang="en-US" sz="2000" dirty="0">
                <a:latin typeface="Cambria" pitchFamily="18" charset="0"/>
              </a:rPr>
              <a:t> zakat </a:t>
            </a:r>
            <a:r>
              <a:rPr lang="en-US" sz="2000" dirty="0" err="1">
                <a:latin typeface="Cambria" pitchFamily="18" charset="0"/>
              </a:rPr>
              <a:t>ini</a:t>
            </a:r>
            <a:r>
              <a:rPr lang="en-US" sz="2000" dirty="0">
                <a:latin typeface="Cambria" pitchFamily="18" charset="0"/>
              </a:rPr>
              <a:t> </a:t>
            </a:r>
            <a:r>
              <a:rPr lang="en-US" sz="2000" dirty="0" err="1">
                <a:latin typeface="Cambria" pitchFamily="18" charset="0"/>
              </a:rPr>
              <a:t>sarana</a:t>
            </a:r>
            <a:r>
              <a:rPr lang="en-US" sz="2000" dirty="0">
                <a:latin typeface="Cambria" pitchFamily="18" charset="0"/>
              </a:rPr>
              <a:t> </a:t>
            </a:r>
            <a:r>
              <a:rPr lang="en-US" sz="2000" dirty="0" err="1">
                <a:latin typeface="Cambria" pitchFamily="18" charset="0"/>
              </a:rPr>
              <a:t>penyalurannya</a:t>
            </a:r>
            <a:r>
              <a:rPr lang="en-US" sz="2000" dirty="0">
                <a:latin typeface="Cambria" pitchFamily="18" charset="0"/>
              </a:rPr>
              <a:t> </a:t>
            </a:r>
            <a:r>
              <a:rPr lang="en-US" sz="2000" dirty="0" err="1">
                <a:latin typeface="Cambria" pitchFamily="18" charset="0"/>
              </a:rPr>
              <a:t>sudah</a:t>
            </a:r>
            <a:endParaRPr lang="en-US" sz="2000" dirty="0">
              <a:latin typeface="Cambria" pitchFamily="18" charset="0"/>
            </a:endParaRPr>
          </a:p>
          <a:p>
            <a:r>
              <a:rPr lang="en-US" sz="2000" dirty="0" err="1">
                <a:latin typeface="Cambria" pitchFamily="18" charset="0"/>
              </a:rPr>
              <a:t>ditetapkan</a:t>
            </a:r>
            <a:r>
              <a:rPr lang="en-US" sz="2000" dirty="0">
                <a:latin typeface="Cambria" pitchFamily="18" charset="0"/>
              </a:rPr>
              <a:t> </a:t>
            </a:r>
            <a:r>
              <a:rPr lang="en-US" sz="2000" dirty="0" err="1">
                <a:latin typeface="Cambria" pitchFamily="18" charset="0"/>
              </a:rPr>
              <a:t>secara</a:t>
            </a:r>
            <a:r>
              <a:rPr lang="en-US" sz="2000" dirty="0">
                <a:latin typeface="Cambria" pitchFamily="18" charset="0"/>
              </a:rPr>
              <a:t> </a:t>
            </a:r>
            <a:r>
              <a:rPr lang="en-US" sz="2000" dirty="0" err="1">
                <a:latin typeface="Cambria" pitchFamily="18" charset="0"/>
              </a:rPr>
              <a:t>tegas</a:t>
            </a:r>
            <a:r>
              <a:rPr lang="en-US" sz="2000" dirty="0">
                <a:latin typeface="Cambria" pitchFamily="18" charset="0"/>
              </a:rPr>
              <a:t> </a:t>
            </a:r>
            <a:r>
              <a:rPr lang="en-US" sz="2000" dirty="0" err="1">
                <a:latin typeface="Cambria" pitchFamily="18" charset="0"/>
              </a:rPr>
              <a:t>dalam</a:t>
            </a:r>
            <a:r>
              <a:rPr lang="en-US" sz="2000" dirty="0">
                <a:latin typeface="Cambria" pitchFamily="18" charset="0"/>
              </a:rPr>
              <a:t> AI-Qur’an </a:t>
            </a:r>
            <a:r>
              <a:rPr lang="en-US" sz="2000" dirty="0" err="1" smtClean="0">
                <a:latin typeface="Cambria" pitchFamily="18" charset="0"/>
              </a:rPr>
              <a:t>yaitu</a:t>
            </a:r>
            <a:r>
              <a:rPr lang="en-US" sz="2000" dirty="0" smtClean="0">
                <a:latin typeface="Cambria" pitchFamily="18" charset="0"/>
              </a:rPr>
              <a:t> </a:t>
            </a:r>
            <a:r>
              <a:rPr lang="en-US" sz="2000" dirty="0" err="1" smtClean="0">
                <a:latin typeface="Cambria" pitchFamily="18" charset="0"/>
              </a:rPr>
              <a:t>kepada</a:t>
            </a:r>
            <a:r>
              <a:rPr lang="en-US" sz="2000" dirty="0" smtClean="0">
                <a:latin typeface="Cambria" pitchFamily="18" charset="0"/>
              </a:rPr>
              <a:t> </a:t>
            </a:r>
            <a:r>
              <a:rPr lang="en-US" sz="2000" dirty="0" err="1">
                <a:latin typeface="Cambria" pitchFamily="18" charset="0"/>
              </a:rPr>
              <a:t>delapan</a:t>
            </a:r>
            <a:r>
              <a:rPr lang="en-US" sz="2000" b="1" dirty="0">
                <a:latin typeface="Cambria" pitchFamily="18" charset="0"/>
              </a:rPr>
              <a:t> </a:t>
            </a:r>
            <a:r>
              <a:rPr lang="en-US" sz="2000" b="1" i="1" dirty="0" err="1">
                <a:latin typeface="Cambria" pitchFamily="18" charset="0"/>
              </a:rPr>
              <a:t>ashnaf</a:t>
            </a:r>
            <a:r>
              <a:rPr lang="en-US" sz="2000" b="1" i="1" dirty="0">
                <a:latin typeface="Cambria" pitchFamily="18" charset="0"/>
              </a:rPr>
              <a:t> </a:t>
            </a:r>
            <a:r>
              <a:rPr lang="en-US" sz="2000" b="1" i="1" dirty="0" err="1">
                <a:latin typeface="Cambria" pitchFamily="18" charset="0"/>
              </a:rPr>
              <a:t>antara</a:t>
            </a:r>
            <a:r>
              <a:rPr lang="en-US" sz="2000" b="1" i="1" dirty="0">
                <a:latin typeface="Cambria" pitchFamily="18" charset="0"/>
              </a:rPr>
              <a:t> lain: </a:t>
            </a:r>
            <a:r>
              <a:rPr lang="en-US" sz="2000" b="1" i="1" dirty="0" err="1">
                <a:latin typeface="Cambria" pitchFamily="18" charset="0"/>
              </a:rPr>
              <a:t>faqir</a:t>
            </a:r>
            <a:r>
              <a:rPr lang="en-US" sz="2000" b="1" i="1" dirty="0">
                <a:latin typeface="Cambria" pitchFamily="18" charset="0"/>
              </a:rPr>
              <a:t> </a:t>
            </a:r>
            <a:r>
              <a:rPr lang="en-US" sz="2000" b="1" i="1" dirty="0" err="1" smtClean="0">
                <a:latin typeface="Cambria" pitchFamily="18" charset="0"/>
              </a:rPr>
              <a:t>miskin</a:t>
            </a:r>
            <a:r>
              <a:rPr lang="en-US" sz="2000" b="1" i="1" dirty="0" smtClean="0">
                <a:latin typeface="Cambria" pitchFamily="18" charset="0"/>
              </a:rPr>
              <a:t>, </a:t>
            </a:r>
            <a:r>
              <a:rPr lang="en-US" sz="2000" i="1" dirty="0" err="1" smtClean="0">
                <a:latin typeface="Cambria" pitchFamily="18" charset="0"/>
              </a:rPr>
              <a:t>amilin</a:t>
            </a:r>
            <a:r>
              <a:rPr lang="en-US" sz="2000" i="1" dirty="0">
                <a:latin typeface="Cambria" pitchFamily="18" charset="0"/>
              </a:rPr>
              <a:t>, </a:t>
            </a:r>
            <a:r>
              <a:rPr lang="en-US" sz="2000" i="1" dirty="0" err="1">
                <a:latin typeface="Cambria" pitchFamily="18" charset="0"/>
              </a:rPr>
              <a:t>mu’alaf</a:t>
            </a:r>
            <a:r>
              <a:rPr lang="en-US" sz="2000" i="1" dirty="0">
                <a:latin typeface="Cambria" pitchFamily="18" charset="0"/>
              </a:rPr>
              <a:t>, </a:t>
            </a:r>
            <a:r>
              <a:rPr lang="en-US" sz="2000" i="1" dirty="0" err="1">
                <a:latin typeface="Cambria" pitchFamily="18" charset="0"/>
              </a:rPr>
              <a:t>fisabilillah</a:t>
            </a:r>
            <a:r>
              <a:rPr lang="en-US" sz="2000" i="1" dirty="0">
                <a:latin typeface="Cambria" pitchFamily="18" charset="0"/>
              </a:rPr>
              <a:t>, </a:t>
            </a:r>
            <a:r>
              <a:rPr lang="en-US" sz="2000" i="1" dirty="0" err="1">
                <a:latin typeface="Cambria" pitchFamily="18" charset="0"/>
              </a:rPr>
              <a:t>gharamin</a:t>
            </a:r>
            <a:r>
              <a:rPr lang="en-US" sz="2000" i="1" dirty="0">
                <a:latin typeface="Cambria" pitchFamily="18" charset="0"/>
              </a:rPr>
              <a:t>, </a:t>
            </a:r>
            <a:r>
              <a:rPr lang="en-US" sz="2000" i="1" dirty="0" err="1" smtClean="0">
                <a:latin typeface="Cambria" pitchFamily="18" charset="0"/>
              </a:rPr>
              <a:t>hambu</a:t>
            </a:r>
            <a:r>
              <a:rPr lang="en-US" sz="2000" i="1" dirty="0" smtClean="0">
                <a:latin typeface="Cambria" pitchFamily="18" charset="0"/>
              </a:rPr>
              <a:t> </a:t>
            </a:r>
            <a:r>
              <a:rPr lang="en-US" sz="2000" i="1" dirty="0" err="1" smtClean="0">
                <a:latin typeface="Cambria" pitchFamily="18" charset="0"/>
              </a:rPr>
              <a:t>sahaya</a:t>
            </a:r>
            <a:r>
              <a:rPr lang="en-US" sz="2000" i="1" dirty="0">
                <a:latin typeface="Cambria" pitchFamily="18" charset="0"/>
              </a:rPr>
              <a:t>, </a:t>
            </a:r>
            <a:r>
              <a:rPr lang="en-US" sz="2000" i="1" dirty="0" err="1">
                <a:latin typeface="Cambria" pitchFamily="18" charset="0"/>
              </a:rPr>
              <a:t>dan</a:t>
            </a:r>
            <a:r>
              <a:rPr lang="en-US" sz="2000" i="1" dirty="0">
                <a:latin typeface="Cambria" pitchFamily="18" charset="0"/>
              </a:rPr>
              <a:t> </a:t>
            </a:r>
            <a:r>
              <a:rPr lang="en-US" sz="2000" i="1" dirty="0" err="1">
                <a:latin typeface="Cambria" pitchFamily="18" charset="0"/>
              </a:rPr>
              <a:t>musafir</a:t>
            </a:r>
            <a:r>
              <a:rPr lang="en-US" sz="2000" i="1" dirty="0">
                <a:latin typeface="Cambria" pitchFamily="18" charset="0"/>
              </a:rPr>
              <a:t>. </a:t>
            </a:r>
            <a:endParaRPr lang="en-US" sz="2000" dirty="0">
              <a:latin typeface="Cambria" pitchFamily="18" charset="0"/>
            </a:endParaRPr>
          </a:p>
        </p:txBody>
      </p:sp>
    </p:spTree>
    <p:extLst>
      <p:ext uri="{BB962C8B-B14F-4D97-AF65-F5344CB8AC3E}">
        <p14:creationId xmlns:p14="http://schemas.microsoft.com/office/powerpoint/2010/main" val="3114627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3164" y="2971800"/>
            <a:ext cx="6096000" cy="1631216"/>
          </a:xfrm>
          <a:prstGeom prst="rect">
            <a:avLst/>
          </a:prstGeom>
        </p:spPr>
        <p:txBody>
          <a:bodyPr wrap="square">
            <a:spAutoFit/>
          </a:bodyPr>
          <a:lstStyle/>
          <a:p>
            <a:r>
              <a:rPr lang="en-US" sz="2000" dirty="0">
                <a:latin typeface="Cambria" pitchFamily="18" charset="0"/>
              </a:rPr>
              <a:t>Ada </a:t>
            </a:r>
            <a:r>
              <a:rPr lang="en-US" sz="2000" dirty="0" err="1">
                <a:latin typeface="Cambria" pitchFamily="18" charset="0"/>
              </a:rPr>
              <a:t>tiga</a:t>
            </a:r>
            <a:r>
              <a:rPr lang="en-US" sz="2000" dirty="0">
                <a:latin typeface="Cambria" pitchFamily="18" charset="0"/>
              </a:rPr>
              <a:t> </a:t>
            </a:r>
            <a:r>
              <a:rPr lang="en-US" sz="2000" dirty="0" err="1">
                <a:latin typeface="Cambria" pitchFamily="18" charset="0"/>
              </a:rPr>
              <a:t>prinsip</a:t>
            </a:r>
            <a:r>
              <a:rPr lang="en-US" sz="2000" dirty="0">
                <a:latin typeface="Cambria" pitchFamily="18" charset="0"/>
              </a:rPr>
              <a:t> yang </a:t>
            </a:r>
            <a:r>
              <a:rPr lang="en-US" sz="2000" dirty="0" err="1">
                <a:latin typeface="Cambria" pitchFamily="18" charset="0"/>
              </a:rPr>
              <a:t>dapat</a:t>
            </a:r>
            <a:r>
              <a:rPr lang="en-US" sz="2000" dirty="0">
                <a:latin typeface="Cambria" pitchFamily="18" charset="0"/>
              </a:rPr>
              <a:t> </a:t>
            </a:r>
            <a:r>
              <a:rPr lang="en-US" sz="2000" dirty="0" err="1" smtClean="0">
                <a:latin typeface="Cambria" pitchFamily="18" charset="0"/>
              </a:rPr>
              <a:t>dilaksanakan</a:t>
            </a:r>
            <a:r>
              <a:rPr lang="en-US" sz="2000" dirty="0" smtClean="0">
                <a:latin typeface="Cambria" pitchFamily="18" charset="0"/>
              </a:rPr>
              <a:t> </a:t>
            </a:r>
            <a:r>
              <a:rPr lang="en-US" sz="2000" dirty="0" err="1" smtClean="0">
                <a:latin typeface="Cambria" pitchFamily="18" charset="0"/>
              </a:rPr>
              <a:t>oleh</a:t>
            </a:r>
            <a:r>
              <a:rPr lang="en-US" sz="2000" dirty="0" smtClean="0">
                <a:latin typeface="Cambria" pitchFamily="18" charset="0"/>
              </a:rPr>
              <a:t> </a:t>
            </a:r>
            <a:r>
              <a:rPr lang="en-US" sz="2000" dirty="0">
                <a:latin typeface="Cambria" pitchFamily="18" charset="0"/>
              </a:rPr>
              <a:t>BMT (</a:t>
            </a:r>
            <a:r>
              <a:rPr lang="en-US" sz="2000" dirty="0" err="1">
                <a:latin typeface="Cambria" pitchFamily="18" charset="0"/>
              </a:rPr>
              <a:t>dalam</a:t>
            </a:r>
            <a:r>
              <a:rPr lang="en-US" sz="2000" dirty="0">
                <a:latin typeface="Cambria" pitchFamily="18" charset="0"/>
              </a:rPr>
              <a:t> </a:t>
            </a:r>
            <a:r>
              <a:rPr lang="en-US" sz="2000" dirty="0" err="1">
                <a:latin typeface="Cambria" pitchFamily="18" charset="0"/>
              </a:rPr>
              <a:t>fungsinya</a:t>
            </a:r>
            <a:r>
              <a:rPr lang="en-US" sz="2000" dirty="0">
                <a:latin typeface="Cambria" pitchFamily="18" charset="0"/>
              </a:rPr>
              <a:t> </a:t>
            </a:r>
            <a:r>
              <a:rPr lang="en-US" sz="2000" dirty="0" err="1">
                <a:latin typeface="Cambria" pitchFamily="18" charset="0"/>
              </a:rPr>
              <a:t>sebagai</a:t>
            </a:r>
            <a:r>
              <a:rPr lang="en-US" sz="2000" dirty="0">
                <a:latin typeface="Cambria" pitchFamily="18" charset="0"/>
              </a:rPr>
              <a:t> </a:t>
            </a:r>
            <a:r>
              <a:rPr lang="en-US" sz="2000" i="1" dirty="0" err="1" smtClean="0">
                <a:latin typeface="Cambria" pitchFamily="18" charset="0"/>
              </a:rPr>
              <a:t>Baitul</a:t>
            </a:r>
            <a:r>
              <a:rPr lang="en-US" sz="2000" i="1" dirty="0" smtClean="0">
                <a:latin typeface="Cambria" pitchFamily="18" charset="0"/>
              </a:rPr>
              <a:t> </a:t>
            </a:r>
            <a:r>
              <a:rPr lang="en-US" sz="2000" i="1" dirty="0" err="1" smtClean="0">
                <a:latin typeface="Cambria" pitchFamily="18" charset="0"/>
              </a:rPr>
              <a:t>Tamwil</a:t>
            </a:r>
            <a:r>
              <a:rPr lang="en-US" sz="2000" i="1" dirty="0" smtClean="0">
                <a:latin typeface="Cambria" pitchFamily="18" charset="0"/>
              </a:rPr>
              <a:t>),</a:t>
            </a:r>
            <a:r>
              <a:rPr lang="en-US" sz="2000" dirty="0" err="1" smtClean="0">
                <a:latin typeface="Cambria" pitchFamily="18" charset="0"/>
              </a:rPr>
              <a:t>yaitu</a:t>
            </a:r>
            <a:r>
              <a:rPr lang="en-US" sz="2000" dirty="0" smtClean="0">
                <a:latin typeface="Cambria" pitchFamily="18" charset="0"/>
              </a:rPr>
              <a:t> </a:t>
            </a:r>
          </a:p>
          <a:p>
            <a:pPr marL="342900" indent="-342900">
              <a:buAutoNum type="arabicParenBoth"/>
            </a:pPr>
            <a:r>
              <a:rPr lang="en-US" sz="2000" dirty="0" err="1" smtClean="0">
                <a:latin typeface="Cambria" pitchFamily="18" charset="0"/>
              </a:rPr>
              <a:t>prinsip</a:t>
            </a:r>
            <a:r>
              <a:rPr lang="en-US" sz="2000" dirty="0" smtClean="0">
                <a:latin typeface="Cambria" pitchFamily="18" charset="0"/>
              </a:rPr>
              <a:t> </a:t>
            </a:r>
            <a:r>
              <a:rPr lang="en-US" sz="2000" dirty="0" err="1">
                <a:latin typeface="Cambria" pitchFamily="18" charset="0"/>
              </a:rPr>
              <a:t>bagi</a:t>
            </a:r>
            <a:r>
              <a:rPr lang="en-US" sz="2000" dirty="0">
                <a:latin typeface="Cambria" pitchFamily="18" charset="0"/>
              </a:rPr>
              <a:t> </a:t>
            </a:r>
            <a:r>
              <a:rPr lang="en-US" sz="2000" dirty="0" err="1">
                <a:latin typeface="Cambria" pitchFamily="18" charset="0"/>
              </a:rPr>
              <a:t>hasil</a:t>
            </a:r>
            <a:r>
              <a:rPr lang="en-US" sz="2000" dirty="0">
                <a:latin typeface="Cambria" pitchFamily="18" charset="0"/>
              </a:rPr>
              <a:t>, </a:t>
            </a:r>
            <a:endParaRPr lang="en-US" sz="2000" dirty="0" smtClean="0">
              <a:latin typeface="Cambria" pitchFamily="18" charset="0"/>
            </a:endParaRPr>
          </a:p>
          <a:p>
            <a:pPr marL="342900" indent="-342900">
              <a:buAutoNum type="arabicParenBoth"/>
            </a:pPr>
            <a:r>
              <a:rPr lang="en-US" sz="2000" dirty="0" err="1" smtClean="0">
                <a:latin typeface="Cambria" pitchFamily="18" charset="0"/>
              </a:rPr>
              <a:t>prinsip</a:t>
            </a:r>
            <a:r>
              <a:rPr lang="en-US" sz="2000" dirty="0" smtClean="0">
                <a:latin typeface="Cambria" pitchFamily="18" charset="0"/>
              </a:rPr>
              <a:t> </a:t>
            </a:r>
            <a:r>
              <a:rPr lang="en-US" sz="2000" dirty="0" err="1">
                <a:latin typeface="Cambria" pitchFamily="18" charset="0"/>
              </a:rPr>
              <a:t>jual</a:t>
            </a:r>
            <a:r>
              <a:rPr lang="en-US" sz="2000" dirty="0">
                <a:latin typeface="Cambria" pitchFamily="18" charset="0"/>
              </a:rPr>
              <a:t> </a:t>
            </a:r>
            <a:r>
              <a:rPr lang="en-US" sz="2000" dirty="0" err="1">
                <a:latin typeface="Cambria" pitchFamily="18" charset="0"/>
              </a:rPr>
              <a:t>beli</a:t>
            </a:r>
            <a:r>
              <a:rPr lang="en-US" sz="2000" dirty="0">
                <a:latin typeface="Cambria" pitchFamily="18" charset="0"/>
              </a:rPr>
              <a:t> </a:t>
            </a:r>
            <a:r>
              <a:rPr lang="en-US" sz="2000" dirty="0" err="1" smtClean="0">
                <a:latin typeface="Cambria" pitchFamily="18" charset="0"/>
              </a:rPr>
              <a:t>dengan</a:t>
            </a:r>
            <a:r>
              <a:rPr lang="en-US" sz="2000" dirty="0" smtClean="0">
                <a:latin typeface="Cambria" pitchFamily="18" charset="0"/>
              </a:rPr>
              <a:t> </a:t>
            </a:r>
            <a:r>
              <a:rPr lang="en-US" sz="2000" dirty="0" err="1" smtClean="0">
                <a:latin typeface="Cambria" pitchFamily="18" charset="0"/>
              </a:rPr>
              <a:t>keuntungan</a:t>
            </a:r>
            <a:r>
              <a:rPr lang="en-US" sz="2000" dirty="0">
                <a:latin typeface="Cambria" pitchFamily="18" charset="0"/>
              </a:rPr>
              <a:t>, </a:t>
            </a:r>
            <a:endParaRPr lang="en-US" sz="2000" dirty="0" smtClean="0">
              <a:latin typeface="Cambria" pitchFamily="18" charset="0"/>
            </a:endParaRPr>
          </a:p>
          <a:p>
            <a:pPr marL="342900" indent="-342900">
              <a:buAutoNum type="arabicParenBoth"/>
            </a:pPr>
            <a:r>
              <a:rPr lang="en-US" sz="2000" dirty="0" err="1" smtClean="0">
                <a:latin typeface="Cambria" pitchFamily="18" charset="0"/>
              </a:rPr>
              <a:t>prinsip</a:t>
            </a:r>
            <a:r>
              <a:rPr lang="en-US" sz="2000" dirty="0" smtClean="0">
                <a:latin typeface="Cambria" pitchFamily="18" charset="0"/>
              </a:rPr>
              <a:t> </a:t>
            </a:r>
            <a:r>
              <a:rPr lang="en-US" sz="2000" dirty="0">
                <a:latin typeface="Cambria" pitchFamily="18" charset="0"/>
              </a:rPr>
              <a:t>non-profit</a:t>
            </a:r>
            <a:endParaRPr lang="en-US" sz="2000" dirty="0">
              <a:latin typeface="Cambria" pitchFamily="18" charset="0"/>
            </a:endParaRPr>
          </a:p>
        </p:txBody>
      </p:sp>
      <p:sp>
        <p:nvSpPr>
          <p:cNvPr id="4" name="Rectangle 3"/>
          <p:cNvSpPr/>
          <p:nvPr/>
        </p:nvSpPr>
        <p:spPr>
          <a:xfrm>
            <a:off x="2057400" y="457200"/>
            <a:ext cx="6781800" cy="1323439"/>
          </a:xfrm>
          <a:prstGeom prst="rect">
            <a:avLst/>
          </a:prstGeom>
        </p:spPr>
        <p:txBody>
          <a:bodyPr wrap="square">
            <a:spAutoFit/>
          </a:bodyPr>
          <a:lstStyle/>
          <a:p>
            <a:r>
              <a:rPr lang="en-US" sz="2000" i="1" dirty="0" err="1">
                <a:latin typeface="Cambria" pitchFamily="18" charset="0"/>
              </a:rPr>
              <a:t>Sedangkan</a:t>
            </a:r>
            <a:r>
              <a:rPr lang="en-US" sz="2000" i="1" dirty="0">
                <a:latin typeface="Cambria" pitchFamily="18" charset="0"/>
              </a:rPr>
              <a:t> </a:t>
            </a:r>
            <a:r>
              <a:rPr lang="en-US" sz="2000" i="1" dirty="0" err="1">
                <a:latin typeface="Cambria" pitchFamily="18" charset="0"/>
              </a:rPr>
              <a:t>dana</a:t>
            </a:r>
            <a:r>
              <a:rPr lang="en-US" sz="2000" i="1" dirty="0">
                <a:latin typeface="Cambria" pitchFamily="18" charset="0"/>
              </a:rPr>
              <a:t> di </a:t>
            </a:r>
            <a:r>
              <a:rPr lang="en-US" sz="2000" i="1" dirty="0" err="1">
                <a:latin typeface="Cambria" pitchFamily="18" charset="0"/>
              </a:rPr>
              <a:t>luar</a:t>
            </a:r>
            <a:r>
              <a:rPr lang="en-US" sz="2000" i="1" dirty="0">
                <a:latin typeface="Cambria" pitchFamily="18" charset="0"/>
              </a:rPr>
              <a:t> </a:t>
            </a:r>
            <a:r>
              <a:rPr lang="en-US" sz="2000" i="1" dirty="0" smtClean="0">
                <a:latin typeface="Cambria" pitchFamily="18" charset="0"/>
              </a:rPr>
              <a:t>zakat </a:t>
            </a:r>
            <a:r>
              <a:rPr lang="sv-SE" sz="2000" dirty="0" smtClean="0">
                <a:latin typeface="Cambria" pitchFamily="18" charset="0"/>
              </a:rPr>
              <a:t>dapat </a:t>
            </a:r>
            <a:r>
              <a:rPr lang="sv-SE" sz="2000" dirty="0">
                <a:latin typeface="Cambria" pitchFamily="18" charset="0"/>
              </a:rPr>
              <a:t>digunakan untuk </a:t>
            </a:r>
            <a:r>
              <a:rPr lang="sv-SE" sz="2000" dirty="0" smtClean="0">
                <a:latin typeface="Cambria" pitchFamily="18" charset="0"/>
              </a:rPr>
              <a:t>pengembangan </a:t>
            </a:r>
            <a:r>
              <a:rPr lang="sv-SE" sz="2000" dirty="0">
                <a:latin typeface="Cambria" pitchFamily="18" charset="0"/>
              </a:rPr>
              <a:t>usaha </a:t>
            </a:r>
            <a:r>
              <a:rPr lang="sv-SE" sz="2000" dirty="0" smtClean="0">
                <a:latin typeface="Cambria" pitchFamily="18" charset="0"/>
              </a:rPr>
              <a:t>orangorang </a:t>
            </a:r>
            <a:r>
              <a:rPr lang="en-US" sz="2000" dirty="0" err="1" smtClean="0">
                <a:latin typeface="Cambria" pitchFamily="18" charset="0"/>
              </a:rPr>
              <a:t>miskin,pembangunan</a:t>
            </a:r>
            <a:endParaRPr lang="en-US" sz="2000" dirty="0">
              <a:latin typeface="Cambria" pitchFamily="18" charset="0"/>
            </a:endParaRPr>
          </a:p>
          <a:p>
            <a:r>
              <a:rPr lang="en-US" sz="2000" dirty="0" err="1" smtClean="0">
                <a:latin typeface="Cambria" pitchFamily="18" charset="0"/>
              </a:rPr>
              <a:t>Lembaga</a:t>
            </a:r>
            <a:r>
              <a:rPr lang="en-US" sz="2000" dirty="0" smtClean="0">
                <a:latin typeface="Cambria" pitchFamily="18" charset="0"/>
              </a:rPr>
              <a:t> </a:t>
            </a:r>
            <a:r>
              <a:rPr lang="en-US" sz="2000" dirty="0" err="1" smtClean="0">
                <a:latin typeface="Cambria" pitchFamily="18" charset="0"/>
              </a:rPr>
              <a:t>pendidikan,masjid</a:t>
            </a:r>
            <a:r>
              <a:rPr lang="en-US" sz="2000" dirty="0" smtClean="0">
                <a:latin typeface="Cambria" pitchFamily="18" charset="0"/>
              </a:rPr>
              <a:t> </a:t>
            </a:r>
            <a:r>
              <a:rPr lang="en-US" sz="2000" dirty="0" err="1" smtClean="0">
                <a:latin typeface="Cambria" pitchFamily="18" charset="0"/>
              </a:rPr>
              <a:t>maupunbiaya-biaya</a:t>
            </a:r>
            <a:r>
              <a:rPr lang="en-US" sz="2000" dirty="0" smtClean="0">
                <a:latin typeface="Cambria" pitchFamily="18" charset="0"/>
              </a:rPr>
              <a:t> </a:t>
            </a:r>
            <a:r>
              <a:rPr lang="en-US" sz="2000" dirty="0" err="1">
                <a:latin typeface="Cambria" pitchFamily="18" charset="0"/>
              </a:rPr>
              <a:t>operasional</a:t>
            </a:r>
            <a:r>
              <a:rPr lang="en-US" sz="2000" dirty="0">
                <a:latin typeface="Cambria" pitchFamily="18" charset="0"/>
              </a:rPr>
              <a:t> </a:t>
            </a:r>
            <a:r>
              <a:rPr lang="en-US" sz="2000" dirty="0" err="1">
                <a:latin typeface="Cambria" pitchFamily="18" charset="0"/>
              </a:rPr>
              <a:t>kegiatan</a:t>
            </a:r>
            <a:r>
              <a:rPr lang="en-US" sz="2000" dirty="0">
                <a:latin typeface="Cambria" pitchFamily="18" charset="0"/>
              </a:rPr>
              <a:t> </a:t>
            </a:r>
            <a:r>
              <a:rPr lang="en-US" sz="2000" dirty="0" err="1" smtClean="0">
                <a:latin typeface="Cambria" pitchFamily="18" charset="0"/>
              </a:rPr>
              <a:t>sosial</a:t>
            </a:r>
            <a:r>
              <a:rPr lang="en-US" sz="2000" dirty="0" smtClean="0">
                <a:latin typeface="Cambria" pitchFamily="18" charset="0"/>
              </a:rPr>
              <a:t> </a:t>
            </a:r>
            <a:r>
              <a:rPr lang="en-US" sz="2000" dirty="0" err="1" smtClean="0">
                <a:latin typeface="Cambria" pitchFamily="18" charset="0"/>
              </a:rPr>
              <a:t>lainnya</a:t>
            </a:r>
            <a:r>
              <a:rPr lang="en-US" sz="2000" dirty="0">
                <a:latin typeface="Cambria" pitchFamily="18" charset="0"/>
              </a:rPr>
              <a:t>. </a:t>
            </a:r>
            <a:endParaRPr lang="en-US" sz="2000" dirty="0">
              <a:latin typeface="Cambria" pitchFamily="18" charset="0"/>
            </a:endParaRPr>
          </a:p>
        </p:txBody>
      </p:sp>
    </p:spTree>
    <p:extLst>
      <p:ext uri="{BB962C8B-B14F-4D97-AF65-F5344CB8AC3E}">
        <p14:creationId xmlns:p14="http://schemas.microsoft.com/office/powerpoint/2010/main" val="383393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3909506" cy="3508977"/>
          </a:xfrm>
        </p:spPr>
        <p:txBody>
          <a:bodyPr/>
          <a:lstStyle/>
          <a:p>
            <a:r>
              <a:rPr lang="en-US" dirty="0" err="1">
                <a:latin typeface="Cambria" pitchFamily="18" charset="0"/>
              </a:rPr>
              <a:t>Dilihat</a:t>
            </a:r>
            <a:r>
              <a:rPr lang="en-US" dirty="0">
                <a:latin typeface="Cambria" pitchFamily="18" charset="0"/>
              </a:rPr>
              <a:t> </a:t>
            </a:r>
            <a:r>
              <a:rPr lang="en-US" dirty="0" err="1">
                <a:latin typeface="Cambria" pitchFamily="18" charset="0"/>
              </a:rPr>
              <a:t>dari</a:t>
            </a:r>
            <a:r>
              <a:rPr lang="en-US" dirty="0">
                <a:latin typeface="Cambria" pitchFamily="18" charset="0"/>
              </a:rPr>
              <a:t> </a:t>
            </a:r>
            <a:r>
              <a:rPr lang="en-US" dirty="0" err="1">
                <a:latin typeface="Cambria" pitchFamily="18" charset="0"/>
              </a:rPr>
              <a:t>sisi</a:t>
            </a:r>
            <a:r>
              <a:rPr lang="en-US" dirty="0">
                <a:latin typeface="Cambria" pitchFamily="18" charset="0"/>
              </a:rPr>
              <a:t> </a:t>
            </a:r>
            <a:r>
              <a:rPr lang="en-US" dirty="0" err="1">
                <a:latin typeface="Cambria" pitchFamily="18" charset="0"/>
              </a:rPr>
              <a:t>jumlah</a:t>
            </a:r>
            <a:r>
              <a:rPr lang="en-US" dirty="0">
                <a:latin typeface="Cambria" pitchFamily="18" charset="0"/>
              </a:rPr>
              <a:t> </a:t>
            </a:r>
            <a:r>
              <a:rPr lang="en-US" dirty="0" err="1">
                <a:latin typeface="Cambria" pitchFamily="18" charset="0"/>
              </a:rPr>
              <a:t>usaha</a:t>
            </a:r>
            <a:r>
              <a:rPr lang="en-US" dirty="0">
                <a:latin typeface="Cambria" pitchFamily="18" charset="0"/>
              </a:rPr>
              <a:t>, </a:t>
            </a:r>
            <a:r>
              <a:rPr lang="en-US" dirty="0" err="1">
                <a:latin typeface="Cambria" pitchFamily="18" charset="0"/>
              </a:rPr>
              <a:t>penyerapan</a:t>
            </a:r>
            <a:r>
              <a:rPr lang="en-US" dirty="0">
                <a:latin typeface="Cambria" pitchFamily="18" charset="0"/>
              </a:rPr>
              <a:t> </a:t>
            </a:r>
            <a:r>
              <a:rPr lang="en-US" dirty="0" err="1">
                <a:latin typeface="Cambria" pitchFamily="18" charset="0"/>
              </a:rPr>
              <a:t>tenaga</a:t>
            </a:r>
            <a:r>
              <a:rPr lang="en-US" dirty="0">
                <a:latin typeface="Cambria" pitchFamily="18" charset="0"/>
              </a:rPr>
              <a:t> </a:t>
            </a:r>
            <a:r>
              <a:rPr lang="en-US" dirty="0" err="1">
                <a:latin typeface="Cambria" pitchFamily="18" charset="0"/>
              </a:rPr>
              <a:t>kerja</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kemampuan</a:t>
            </a:r>
            <a:r>
              <a:rPr lang="en-US" dirty="0">
                <a:latin typeface="Cambria" pitchFamily="18" charset="0"/>
              </a:rPr>
              <a:t> </a:t>
            </a:r>
            <a:r>
              <a:rPr lang="en-US" dirty="0" err="1">
                <a:latin typeface="Cambria" pitchFamily="18" charset="0"/>
              </a:rPr>
              <a:t>untuk</a:t>
            </a:r>
            <a:r>
              <a:rPr lang="en-US" dirty="0">
                <a:latin typeface="Cambria" pitchFamily="18" charset="0"/>
              </a:rPr>
              <a:t> </a:t>
            </a:r>
            <a:r>
              <a:rPr lang="en-US" dirty="0" err="1">
                <a:latin typeface="Cambria" pitchFamily="18" charset="0"/>
              </a:rPr>
              <a:t>terus</a:t>
            </a:r>
            <a:r>
              <a:rPr lang="en-US" dirty="0">
                <a:latin typeface="Cambria" pitchFamily="18" charset="0"/>
              </a:rPr>
              <a:t> </a:t>
            </a:r>
            <a:r>
              <a:rPr lang="en-US" dirty="0" err="1">
                <a:latin typeface="Cambria" pitchFamily="18" charset="0"/>
              </a:rPr>
              <a:t>eksis</a:t>
            </a:r>
            <a:r>
              <a:rPr lang="en-US" dirty="0">
                <a:latin typeface="Cambria" pitchFamily="18" charset="0"/>
              </a:rPr>
              <a:t>, UMKM </a:t>
            </a:r>
            <a:r>
              <a:rPr lang="en-US" dirty="0" err="1">
                <a:latin typeface="Cambria" pitchFamily="18" charset="0"/>
              </a:rPr>
              <a:t>telah</a:t>
            </a:r>
            <a:r>
              <a:rPr lang="en-US" dirty="0">
                <a:latin typeface="Cambria" pitchFamily="18" charset="0"/>
              </a:rPr>
              <a:t> </a:t>
            </a:r>
            <a:r>
              <a:rPr lang="en-US" dirty="0" err="1">
                <a:latin typeface="Cambria" pitchFamily="18" charset="0"/>
              </a:rPr>
              <a:t>memberikan</a:t>
            </a:r>
            <a:r>
              <a:rPr lang="en-US" dirty="0">
                <a:latin typeface="Cambria" pitchFamily="18" charset="0"/>
              </a:rPr>
              <a:t> </a:t>
            </a:r>
            <a:r>
              <a:rPr lang="en-US" dirty="0" err="1">
                <a:latin typeface="Cambria" pitchFamily="18" charset="0"/>
              </a:rPr>
              <a:t>kontribusi</a:t>
            </a:r>
            <a:r>
              <a:rPr lang="en-US" dirty="0">
                <a:latin typeface="Cambria" pitchFamily="18" charset="0"/>
              </a:rPr>
              <a:t> yang </a:t>
            </a:r>
            <a:r>
              <a:rPr lang="en-US" dirty="0" err="1">
                <a:latin typeface="Cambria" pitchFamily="18" charset="0"/>
              </a:rPr>
              <a:t>signifikan</a:t>
            </a:r>
            <a:r>
              <a:rPr lang="en-US" dirty="0">
                <a:latin typeface="Cambria" pitchFamily="18" charset="0"/>
              </a:rPr>
              <a:t> </a:t>
            </a:r>
            <a:r>
              <a:rPr lang="en-US" dirty="0" err="1">
                <a:latin typeface="Cambria" pitchFamily="18" charset="0"/>
              </a:rPr>
              <a:t>terhadap</a:t>
            </a:r>
            <a:r>
              <a:rPr lang="en-US" dirty="0">
                <a:latin typeface="Cambria" pitchFamily="18" charset="0"/>
              </a:rPr>
              <a:t> </a:t>
            </a:r>
            <a:r>
              <a:rPr lang="en-US" dirty="0" err="1">
                <a:latin typeface="Cambria" pitchFamily="18" charset="0"/>
              </a:rPr>
              <a:t>perekonomian</a:t>
            </a:r>
            <a:r>
              <a:rPr lang="en-US" dirty="0">
                <a:latin typeface="Cambria" pitchFamily="18" charset="0"/>
              </a:rPr>
              <a:t> </a:t>
            </a:r>
            <a:r>
              <a:rPr lang="en-US" dirty="0" err="1">
                <a:latin typeface="Cambria" pitchFamily="18" charset="0"/>
              </a:rPr>
              <a:t>rakyat</a:t>
            </a:r>
            <a:r>
              <a:rPr lang="en-US" dirty="0">
                <a:latin typeface="Cambria" pitchFamily="18" charset="0"/>
              </a:rPr>
              <a:t>. </a:t>
            </a:r>
          </a:p>
        </p:txBody>
      </p:sp>
      <p:sp>
        <p:nvSpPr>
          <p:cNvPr id="4" name="Content Placeholder 2"/>
          <p:cNvSpPr txBox="1">
            <a:spLocks/>
          </p:cNvSpPr>
          <p:nvPr/>
        </p:nvSpPr>
        <p:spPr>
          <a:xfrm>
            <a:off x="4765964" y="1524000"/>
            <a:ext cx="3680906" cy="3508977"/>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a:latin typeface="Cambria" pitchFamily="18" charset="0"/>
              </a:rPr>
              <a:t>UMKM </a:t>
            </a:r>
            <a:r>
              <a:rPr lang="en-US" dirty="0" err="1">
                <a:latin typeface="Cambria" pitchFamily="18" charset="0"/>
              </a:rPr>
              <a:t>mampu</a:t>
            </a:r>
            <a:r>
              <a:rPr lang="en-US" dirty="0">
                <a:latin typeface="Cambria" pitchFamily="18" charset="0"/>
              </a:rPr>
              <a:t> </a:t>
            </a:r>
            <a:r>
              <a:rPr lang="en-US" dirty="0" err="1">
                <a:latin typeface="Cambria" pitchFamily="18" charset="0"/>
              </a:rPr>
              <a:t>menjadi</a:t>
            </a:r>
            <a:r>
              <a:rPr lang="en-US" dirty="0">
                <a:latin typeface="Cambria" pitchFamily="18" charset="0"/>
              </a:rPr>
              <a:t> </a:t>
            </a:r>
            <a:r>
              <a:rPr lang="en-US" dirty="0" err="1">
                <a:latin typeface="Cambria" pitchFamily="18" charset="0"/>
              </a:rPr>
              <a:t>penolong</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penopang</a:t>
            </a:r>
            <a:r>
              <a:rPr lang="en-US" dirty="0">
                <a:latin typeface="Cambria" pitchFamily="18" charset="0"/>
              </a:rPr>
              <a:t> </a:t>
            </a:r>
            <a:r>
              <a:rPr lang="en-US" dirty="0" err="1">
                <a:latin typeface="Cambria" pitchFamily="18" charset="0"/>
              </a:rPr>
              <a:t>kebangkitan</a:t>
            </a:r>
            <a:r>
              <a:rPr lang="en-US" dirty="0">
                <a:latin typeface="Cambria" pitchFamily="18" charset="0"/>
              </a:rPr>
              <a:t> </a:t>
            </a:r>
            <a:r>
              <a:rPr lang="en-US" dirty="0" err="1">
                <a:latin typeface="Cambria" pitchFamily="18" charset="0"/>
              </a:rPr>
              <a:t>ekonomi</a:t>
            </a:r>
            <a:r>
              <a:rPr lang="en-US" dirty="0">
                <a:latin typeface="Cambria" pitchFamily="18" charset="0"/>
              </a:rPr>
              <a:t> </a:t>
            </a:r>
            <a:r>
              <a:rPr lang="en-US" dirty="0" err="1">
                <a:latin typeface="Cambria" pitchFamily="18" charset="0"/>
              </a:rPr>
              <a:t>dari</a:t>
            </a:r>
            <a:r>
              <a:rPr lang="en-US" dirty="0">
                <a:latin typeface="Cambria" pitchFamily="18" charset="0"/>
              </a:rPr>
              <a:t> </a:t>
            </a:r>
            <a:r>
              <a:rPr lang="en-US" dirty="0" err="1">
                <a:latin typeface="Cambria" pitchFamily="18" charset="0"/>
              </a:rPr>
              <a:t>krisis</a:t>
            </a:r>
            <a:r>
              <a:rPr lang="en-US" dirty="0">
                <a:latin typeface="Cambria" pitchFamily="18" charset="0"/>
              </a:rPr>
              <a:t> yang </a:t>
            </a:r>
            <a:r>
              <a:rPr lang="en-US" dirty="0" err="1">
                <a:latin typeface="Cambria" pitchFamily="18" charset="0"/>
              </a:rPr>
              <a:t>terjadi</a:t>
            </a:r>
            <a:r>
              <a:rPr lang="en-US" dirty="0">
                <a:latin typeface="Cambria" pitchFamily="18" charset="0"/>
              </a:rPr>
              <a:t> di Indonesia. </a:t>
            </a:r>
            <a:r>
              <a:rPr lang="en-US" dirty="0" err="1">
                <a:latin typeface="Cambria" pitchFamily="18" charset="0"/>
              </a:rPr>
              <a:t>Oleh</a:t>
            </a:r>
            <a:r>
              <a:rPr lang="en-US" dirty="0">
                <a:latin typeface="Cambria" pitchFamily="18" charset="0"/>
              </a:rPr>
              <a:t> </a:t>
            </a:r>
            <a:r>
              <a:rPr lang="en-US" dirty="0" err="1">
                <a:latin typeface="Cambria" pitchFamily="18" charset="0"/>
              </a:rPr>
              <a:t>karenanya</a:t>
            </a:r>
            <a:r>
              <a:rPr lang="en-US" dirty="0">
                <a:latin typeface="Cambria" pitchFamily="18" charset="0"/>
              </a:rPr>
              <a:t>, UMKM </a:t>
            </a:r>
            <a:r>
              <a:rPr lang="en-US" dirty="0" err="1">
                <a:latin typeface="Cambria" pitchFamily="18" charset="0"/>
              </a:rPr>
              <a:t>layak</a:t>
            </a:r>
            <a:r>
              <a:rPr lang="en-US" dirty="0">
                <a:latin typeface="Cambria" pitchFamily="18" charset="0"/>
              </a:rPr>
              <a:t> </a:t>
            </a:r>
            <a:r>
              <a:rPr lang="en-US" dirty="0" err="1">
                <a:latin typeface="Cambria" pitchFamily="18" charset="0"/>
              </a:rPr>
              <a:t>mendapat</a:t>
            </a:r>
            <a:r>
              <a:rPr lang="en-US" dirty="0">
                <a:latin typeface="Cambria" pitchFamily="18" charset="0"/>
              </a:rPr>
              <a:t> </a:t>
            </a:r>
            <a:r>
              <a:rPr lang="en-US" dirty="0" err="1">
                <a:latin typeface="Cambria" pitchFamily="18" charset="0"/>
              </a:rPr>
              <a:t>perhatian</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pengembangan</a:t>
            </a:r>
            <a:r>
              <a:rPr lang="en-US" dirty="0">
                <a:latin typeface="Cambria" pitchFamily="18" charset="0"/>
              </a:rPr>
              <a:t> </a:t>
            </a:r>
            <a:r>
              <a:rPr lang="en-US" dirty="0" err="1">
                <a:latin typeface="Cambria" pitchFamily="18" charset="0"/>
              </a:rPr>
              <a:t>lebih</a:t>
            </a:r>
            <a:r>
              <a:rPr lang="en-US" dirty="0">
                <a:latin typeface="Cambria" pitchFamily="18" charset="0"/>
              </a:rPr>
              <a:t> </a:t>
            </a:r>
            <a:r>
              <a:rPr lang="en-US" dirty="0" err="1">
                <a:latin typeface="Cambria" pitchFamily="18" charset="0"/>
              </a:rPr>
              <a:t>jauh</a:t>
            </a:r>
            <a:r>
              <a:rPr lang="en-US" dirty="0">
                <a:latin typeface="Cambria" pitchFamily="18" charset="0"/>
              </a:rPr>
              <a:t> agar </a:t>
            </a:r>
            <a:r>
              <a:rPr lang="en-US" dirty="0" err="1">
                <a:latin typeface="Cambria" pitchFamily="18" charset="0"/>
              </a:rPr>
              <a:t>semakin</a:t>
            </a:r>
            <a:r>
              <a:rPr lang="en-US" dirty="0">
                <a:latin typeface="Cambria" pitchFamily="18" charset="0"/>
              </a:rPr>
              <a:t> </a:t>
            </a:r>
            <a:r>
              <a:rPr lang="en-US" dirty="0" err="1">
                <a:latin typeface="Cambria" pitchFamily="18" charset="0"/>
              </a:rPr>
              <a:t>berdaya</a:t>
            </a:r>
            <a:r>
              <a:rPr lang="en-US" dirty="0">
                <a:latin typeface="Cambria" pitchFamily="18" charset="0"/>
              </a:rPr>
              <a:t> di Indonesia.</a:t>
            </a:r>
          </a:p>
        </p:txBody>
      </p:sp>
    </p:spTree>
    <p:extLst>
      <p:ext uri="{BB962C8B-B14F-4D97-AF65-F5344CB8AC3E}">
        <p14:creationId xmlns:p14="http://schemas.microsoft.com/office/powerpoint/2010/main" val="349420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91" t="57298" r="26101" b="23419"/>
          <a:stretch/>
        </p:blipFill>
        <p:spPr bwMode="auto">
          <a:xfrm>
            <a:off x="2133600" y="2286000"/>
            <a:ext cx="5943600" cy="223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30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32" t="40444" r="17149" b="10124"/>
          <a:stretch/>
        </p:blipFill>
        <p:spPr bwMode="auto">
          <a:xfrm>
            <a:off x="408709" y="1066800"/>
            <a:ext cx="8382000" cy="484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97389" y="228600"/>
            <a:ext cx="4081823" cy="584775"/>
          </a:xfrm>
          <a:prstGeom prst="rect">
            <a:avLst/>
          </a:prstGeom>
          <a:noFill/>
        </p:spPr>
        <p:txBody>
          <a:bodyPr wrap="none" lIns="91440" tIns="45720" rIns="91440" bIns="45720">
            <a:spAutoFit/>
            <a:scene3d>
              <a:camera prst="obliqueBottomLef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solidFill>
                    <a:srgbClr val="C00000"/>
                  </a:solidFill>
                </a:ln>
                <a:solidFill>
                  <a:srgbClr val="C00000"/>
                </a:solidFill>
                <a:latin typeface="Cambria" pitchFamily="18" charset="0"/>
              </a:rPr>
              <a:t>Struktur</a:t>
            </a:r>
            <a:r>
              <a:rPr lang="en-US" sz="3200" b="1" dirty="0" smtClean="0">
                <a:ln w="11430">
                  <a:solidFill>
                    <a:srgbClr val="C00000"/>
                  </a:solidFill>
                </a:ln>
                <a:solidFill>
                  <a:srgbClr val="C00000"/>
                </a:solidFill>
                <a:latin typeface="Cambria" pitchFamily="18" charset="0"/>
              </a:rPr>
              <a:t> </a:t>
            </a:r>
            <a:r>
              <a:rPr lang="en-US" sz="3200" b="1" dirty="0" err="1" smtClean="0">
                <a:ln w="11430">
                  <a:solidFill>
                    <a:srgbClr val="C00000"/>
                  </a:solidFill>
                </a:ln>
                <a:solidFill>
                  <a:srgbClr val="C00000"/>
                </a:solidFill>
                <a:latin typeface="Cambria" pitchFamily="18" charset="0"/>
              </a:rPr>
              <a:t>Pengaturan</a:t>
            </a:r>
            <a:endParaRPr lang="en-US" sz="3200" b="1" dirty="0">
              <a:ln w="11430">
                <a:solidFill>
                  <a:srgbClr val="C00000"/>
                </a:solidFill>
              </a:ln>
              <a:solidFill>
                <a:srgbClr val="C00000"/>
              </a:solidFill>
              <a:latin typeface="Cambria" pitchFamily="18" charset="0"/>
            </a:endParaRPr>
          </a:p>
        </p:txBody>
      </p:sp>
    </p:spTree>
    <p:extLst>
      <p:ext uri="{BB962C8B-B14F-4D97-AF65-F5344CB8AC3E}">
        <p14:creationId xmlns:p14="http://schemas.microsoft.com/office/powerpoint/2010/main" val="198144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13" t="41874" r="18008" b="21627"/>
          <a:stretch/>
        </p:blipFill>
        <p:spPr bwMode="auto">
          <a:xfrm>
            <a:off x="457199" y="1219200"/>
            <a:ext cx="838420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228600"/>
            <a:ext cx="688579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solidFill>
                    <a:srgbClr val="C00000"/>
                  </a:solidFill>
                </a:ln>
                <a:solidFill>
                  <a:srgbClr val="C00000"/>
                </a:solidFill>
                <a:latin typeface="Cambria" pitchFamily="18" charset="0"/>
              </a:rPr>
              <a:t>Definisi</a:t>
            </a:r>
            <a:r>
              <a:rPr lang="en-US" sz="3200" b="1" dirty="0">
                <a:ln w="11430">
                  <a:solidFill>
                    <a:srgbClr val="C00000"/>
                  </a:solidFill>
                </a:ln>
                <a:solidFill>
                  <a:srgbClr val="C00000"/>
                </a:solidFill>
                <a:latin typeface="Cambria" pitchFamily="18" charset="0"/>
              </a:rPr>
              <a:t> </a:t>
            </a:r>
            <a:r>
              <a:rPr lang="en-US" sz="3200" b="1" dirty="0" err="1">
                <a:ln w="11430">
                  <a:solidFill>
                    <a:srgbClr val="C00000"/>
                  </a:solidFill>
                </a:ln>
                <a:solidFill>
                  <a:srgbClr val="C00000"/>
                </a:solidFill>
                <a:latin typeface="Cambria" pitchFamily="18" charset="0"/>
              </a:rPr>
              <a:t>dan</a:t>
            </a:r>
            <a:r>
              <a:rPr lang="en-US" sz="3200" b="1" dirty="0">
                <a:ln w="11430">
                  <a:solidFill>
                    <a:srgbClr val="C00000"/>
                  </a:solidFill>
                </a:ln>
                <a:solidFill>
                  <a:srgbClr val="C00000"/>
                </a:solidFill>
                <a:latin typeface="Cambria" pitchFamily="18" charset="0"/>
              </a:rPr>
              <a:t> </a:t>
            </a:r>
            <a:r>
              <a:rPr lang="en-US" sz="3200" b="1" dirty="0" err="1">
                <a:ln w="11430">
                  <a:solidFill>
                    <a:srgbClr val="C00000"/>
                  </a:solidFill>
                </a:ln>
                <a:solidFill>
                  <a:srgbClr val="C00000"/>
                </a:solidFill>
                <a:latin typeface="Cambria" pitchFamily="18" charset="0"/>
              </a:rPr>
              <a:t>Bentuk</a:t>
            </a:r>
            <a:r>
              <a:rPr lang="en-US" sz="3200" b="1" dirty="0">
                <a:ln w="11430">
                  <a:solidFill>
                    <a:srgbClr val="C00000"/>
                  </a:solidFill>
                </a:ln>
                <a:solidFill>
                  <a:srgbClr val="C00000"/>
                </a:solidFill>
                <a:latin typeface="Cambria" pitchFamily="18" charset="0"/>
              </a:rPr>
              <a:t> </a:t>
            </a:r>
            <a:r>
              <a:rPr lang="en-US" sz="3200" b="1" dirty="0" err="1">
                <a:ln w="11430">
                  <a:solidFill>
                    <a:srgbClr val="C00000"/>
                  </a:solidFill>
                </a:ln>
                <a:solidFill>
                  <a:srgbClr val="C00000"/>
                </a:solidFill>
                <a:latin typeface="Cambria" pitchFamily="18" charset="0"/>
              </a:rPr>
              <a:t>Badan</a:t>
            </a:r>
            <a:r>
              <a:rPr lang="en-US" sz="3200" b="1" dirty="0">
                <a:ln w="11430">
                  <a:solidFill>
                    <a:srgbClr val="C00000"/>
                  </a:solidFill>
                </a:ln>
                <a:solidFill>
                  <a:srgbClr val="C00000"/>
                </a:solidFill>
                <a:latin typeface="Cambria" pitchFamily="18" charset="0"/>
              </a:rPr>
              <a:t> </a:t>
            </a:r>
            <a:r>
              <a:rPr lang="en-US" sz="3200" b="1" dirty="0" err="1">
                <a:ln w="11430">
                  <a:solidFill>
                    <a:srgbClr val="C00000"/>
                  </a:solidFill>
                </a:ln>
                <a:solidFill>
                  <a:srgbClr val="C00000"/>
                </a:solidFill>
                <a:latin typeface="Cambria" pitchFamily="18" charset="0"/>
              </a:rPr>
              <a:t>Hukum</a:t>
            </a:r>
            <a:endParaRPr lang="en-US" sz="3200" b="1" dirty="0">
              <a:ln w="11430">
                <a:solidFill>
                  <a:srgbClr val="C00000"/>
                </a:solidFill>
              </a:ln>
              <a:solidFill>
                <a:srgbClr val="C00000"/>
              </a:solidFill>
              <a:latin typeface="Cambria" pitchFamily="18" charset="0"/>
            </a:endParaRPr>
          </a:p>
        </p:txBody>
      </p:sp>
    </p:spTree>
    <p:extLst>
      <p:ext uri="{BB962C8B-B14F-4D97-AF65-F5344CB8AC3E}">
        <p14:creationId xmlns:p14="http://schemas.microsoft.com/office/powerpoint/2010/main" val="398273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124" y="228600"/>
            <a:ext cx="618836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solidFill>
                    <a:srgbClr val="C00000"/>
                  </a:solidFill>
                </a:ln>
                <a:solidFill>
                  <a:srgbClr val="C00000"/>
                </a:solidFill>
                <a:latin typeface="Cambria" pitchFamily="18" charset="0"/>
              </a:rPr>
              <a:t>Kepemilikan</a:t>
            </a:r>
            <a:r>
              <a:rPr lang="en-US" sz="3200" b="1" dirty="0">
                <a:ln w="11430">
                  <a:solidFill>
                    <a:srgbClr val="C00000"/>
                  </a:solidFill>
                </a:ln>
                <a:solidFill>
                  <a:srgbClr val="C00000"/>
                </a:solidFill>
                <a:latin typeface="Cambria" pitchFamily="18" charset="0"/>
              </a:rPr>
              <a:t> </a:t>
            </a:r>
            <a:r>
              <a:rPr lang="en-US" sz="3200" b="1" dirty="0" err="1">
                <a:ln w="11430">
                  <a:solidFill>
                    <a:srgbClr val="C00000"/>
                  </a:solidFill>
                </a:ln>
                <a:solidFill>
                  <a:srgbClr val="C00000"/>
                </a:solidFill>
                <a:latin typeface="Cambria" pitchFamily="18" charset="0"/>
              </a:rPr>
              <a:t>dan</a:t>
            </a:r>
            <a:r>
              <a:rPr lang="en-US" sz="3200" b="1" dirty="0">
                <a:ln w="11430">
                  <a:solidFill>
                    <a:srgbClr val="C00000"/>
                  </a:solidFill>
                </a:ln>
                <a:solidFill>
                  <a:srgbClr val="C00000"/>
                </a:solidFill>
                <a:latin typeface="Cambria" pitchFamily="18" charset="0"/>
              </a:rPr>
              <a:t> </a:t>
            </a:r>
            <a:r>
              <a:rPr lang="en-US" sz="3200" b="1" dirty="0" err="1">
                <a:ln w="11430">
                  <a:solidFill>
                    <a:srgbClr val="C00000"/>
                  </a:solidFill>
                </a:ln>
                <a:solidFill>
                  <a:srgbClr val="C00000"/>
                </a:solidFill>
                <a:latin typeface="Cambria" pitchFamily="18" charset="0"/>
              </a:rPr>
              <a:t>Perijinan</a:t>
            </a:r>
            <a:r>
              <a:rPr lang="en-US" sz="3200" b="1" dirty="0">
                <a:ln w="11430">
                  <a:solidFill>
                    <a:srgbClr val="C00000"/>
                  </a:solidFill>
                </a:ln>
                <a:solidFill>
                  <a:srgbClr val="C00000"/>
                </a:solidFill>
                <a:latin typeface="Cambria" pitchFamily="18" charset="0"/>
              </a:rPr>
              <a:t> LKM</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645" t="44526" r="18078" b="19992"/>
          <a:stretch/>
        </p:blipFill>
        <p:spPr bwMode="auto">
          <a:xfrm>
            <a:off x="533400" y="1219200"/>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753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24" t="42226" r="17511" b="17435"/>
          <a:stretch/>
        </p:blipFill>
        <p:spPr bwMode="auto">
          <a:xfrm>
            <a:off x="304800" y="914400"/>
            <a:ext cx="853551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17042" y="228600"/>
            <a:ext cx="404251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solidFill>
                    <a:srgbClr val="C00000"/>
                  </a:solidFill>
                </a:ln>
                <a:solidFill>
                  <a:srgbClr val="C00000"/>
                </a:solidFill>
                <a:latin typeface="Cambria" pitchFamily="18" charset="0"/>
              </a:rPr>
              <a:t>Kegiatan</a:t>
            </a:r>
            <a:r>
              <a:rPr lang="en-US" sz="3200" b="1" dirty="0">
                <a:ln w="11430">
                  <a:solidFill>
                    <a:srgbClr val="C00000"/>
                  </a:solidFill>
                </a:ln>
                <a:solidFill>
                  <a:srgbClr val="C00000"/>
                </a:solidFill>
                <a:latin typeface="Cambria" pitchFamily="18" charset="0"/>
              </a:rPr>
              <a:t> Usaha LKM</a:t>
            </a:r>
          </a:p>
        </p:txBody>
      </p:sp>
    </p:spTree>
    <p:extLst>
      <p:ext uri="{BB962C8B-B14F-4D97-AF65-F5344CB8AC3E}">
        <p14:creationId xmlns:p14="http://schemas.microsoft.com/office/powerpoint/2010/main" val="636417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eme16">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154</TotalTime>
  <Words>1289</Words>
  <Application>Microsoft Office PowerPoint</Application>
  <PresentationFormat>On-screen Show (4:3)</PresentationFormat>
  <Paragraphs>126</Paragraphs>
  <Slides>37</Slides>
  <Notes>8</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Austin</vt:lpstr>
      <vt:lpstr>Theme16</vt:lpstr>
      <vt:lpstr>LKM di Indonesia</vt:lpstr>
      <vt:lpstr>Hasil penelitian Bank Indonesia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Badan Kredit Kecamatan (BKK) </vt:lpstr>
      <vt:lpstr>Badan Kredit Kecamatan beroperasi pada wilayah kecamatan,  dengan supervisi dan pengelolaan berada dibawah pemerintah provinsi. </vt:lpstr>
      <vt:lpstr>Jenis produk yang ditawarkan adalah pinjaman dan simpanan yang awalnya hanya berupa simpanan wajib yang diambil dari presentase dari pinjaman. Seiring dengan waktu, BKK mulai memperkenalkan simpanan sukarela (tabungan) yang diberi nama Tamades (Tabungan Masyarakat Desa).</vt:lpstr>
      <vt:lpstr>Lembaga Perkreditan Kecamatan (LPK)</vt:lpstr>
      <vt:lpstr>Lembaga Perkreditan Kecamatan terdapat di Jawa Barat. Wilayah Operasional lembaga ini sama dengan BKK, dengan pola kepemilikan yang sedikit berbeda.  </vt:lpstr>
      <vt:lpstr>PowerPoint Presentation</vt:lpstr>
      <vt:lpstr>PowerPoint Presentation</vt:lpstr>
      <vt:lpstr>Lumbung Pitih Nagari (LPN) </vt:lpstr>
      <vt:lpstr>PowerPoint Presentation</vt:lpstr>
      <vt:lpstr>PowerPoint Presentation</vt:lpstr>
      <vt:lpstr>PowerPoint Presentation</vt:lpstr>
      <vt:lpstr>Lembaga Perkreditan Desa (LPD)</vt:lpstr>
      <vt:lpstr>PowerPoint Presentation</vt:lpstr>
      <vt:lpstr>PowerPoint Presentation</vt:lpstr>
      <vt:lpstr>PowerPoint Presentation</vt:lpstr>
      <vt:lpstr>PowerPoint Presentation</vt:lpstr>
      <vt:lpstr>PowerPoint Presentation</vt:lpstr>
      <vt:lpstr>PowerPoint Presentation</vt:lpstr>
      <vt:lpstr>Baitul Maal wat Tamwil (BMT)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LKM di Indonesia</dc:title>
  <dc:creator>Lenovo</dc:creator>
  <cp:lastModifiedBy>Lenovo</cp:lastModifiedBy>
  <cp:revision>14</cp:revision>
  <dcterms:created xsi:type="dcterms:W3CDTF">2015-03-25T16:45:03Z</dcterms:created>
  <dcterms:modified xsi:type="dcterms:W3CDTF">2015-03-26T05:56:47Z</dcterms:modified>
</cp:coreProperties>
</file>