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9"/>
  </p:notesMasterIdLst>
  <p:sldIdLst>
    <p:sldId id="257" r:id="rId2"/>
    <p:sldId id="301" r:id="rId3"/>
    <p:sldId id="302" r:id="rId4"/>
    <p:sldId id="303" r:id="rId5"/>
    <p:sldId id="304" r:id="rId6"/>
    <p:sldId id="305" r:id="rId7"/>
    <p:sldId id="306" r:id="rId8"/>
    <p:sldId id="307" r:id="rId9"/>
    <p:sldId id="308" r:id="rId10"/>
    <p:sldId id="309" r:id="rId11"/>
    <p:sldId id="310" r:id="rId12"/>
    <p:sldId id="256" r:id="rId13"/>
    <p:sldId id="258" r:id="rId14"/>
    <p:sldId id="259" r:id="rId15"/>
    <p:sldId id="260" r:id="rId16"/>
    <p:sldId id="261" r:id="rId17"/>
    <p:sldId id="263" r:id="rId18"/>
    <p:sldId id="264" r:id="rId19"/>
    <p:sldId id="265" r:id="rId20"/>
    <p:sldId id="266" r:id="rId21"/>
    <p:sldId id="279" r:id="rId22"/>
    <p:sldId id="296" r:id="rId23"/>
    <p:sldId id="295" r:id="rId24"/>
    <p:sldId id="297" r:id="rId25"/>
    <p:sldId id="286" r:id="rId26"/>
    <p:sldId id="298" r:id="rId27"/>
    <p:sldId id="267" r:id="rId28"/>
    <p:sldId id="268" r:id="rId29"/>
    <p:sldId id="269" r:id="rId30"/>
    <p:sldId id="270" r:id="rId31"/>
    <p:sldId id="271" r:id="rId32"/>
    <p:sldId id="272" r:id="rId33"/>
    <p:sldId id="273" r:id="rId34"/>
    <p:sldId id="274" r:id="rId35"/>
    <p:sldId id="276" r:id="rId36"/>
    <p:sldId id="277" r:id="rId37"/>
    <p:sldId id="299" r:id="rId3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7E3BB5-B26B-4005-B58E-D972BD30C8E8}" type="datetimeFigureOut">
              <a:rPr lang="id-ID" smtClean="0"/>
              <a:pPr/>
              <a:t>02/03/2016</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C497CE-D4A7-42EB-A2D8-8298147CE5DA}" type="slidenum">
              <a:rPr lang="id-ID" smtClean="0"/>
              <a:pPr/>
              <a:t>‹#›</a:t>
            </a:fld>
            <a:endParaRPr lang="id-ID"/>
          </a:p>
        </p:txBody>
      </p:sp>
    </p:spTree>
    <p:extLst>
      <p:ext uri="{BB962C8B-B14F-4D97-AF65-F5344CB8AC3E}">
        <p14:creationId xmlns:p14="http://schemas.microsoft.com/office/powerpoint/2010/main" val="10438328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9DC497CE-D4A7-42EB-A2D8-8298147CE5DA}" type="slidenum">
              <a:rPr lang="id-ID" smtClean="0"/>
              <a:pPr/>
              <a:t>36</a:t>
            </a:fld>
            <a:endParaRPr lang="id-ID"/>
          </a:p>
        </p:txBody>
      </p:sp>
    </p:spTree>
    <p:extLst>
      <p:ext uri="{BB962C8B-B14F-4D97-AF65-F5344CB8AC3E}">
        <p14:creationId xmlns:p14="http://schemas.microsoft.com/office/powerpoint/2010/main" val="1565004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14356"/>
          </a:xfrm>
          <a:solidFill>
            <a:schemeClr val="accent6">
              <a:lumMod val="40000"/>
              <a:lumOff val="60000"/>
            </a:schemeClr>
          </a:solidFill>
        </p:spPr>
        <p:txBody>
          <a:bodyPr/>
          <a:lstStyle/>
          <a:p>
            <a:r>
              <a:rPr lang="en-US" dirty="0" smtClean="0"/>
              <a:t>Click to edit Master title style</a:t>
            </a:r>
            <a:endParaRPr lang="id-ID" dirty="0"/>
          </a:p>
        </p:txBody>
      </p:sp>
      <p:sp>
        <p:nvSpPr>
          <p:cNvPr id="3" name="Content Placeholder 2"/>
          <p:cNvSpPr>
            <a:spLocks noGrp="1"/>
          </p:cNvSpPr>
          <p:nvPr>
            <p:ph idx="1"/>
          </p:nvPr>
        </p:nvSpPr>
        <p:spPr>
          <a:xfrm>
            <a:off x="457200" y="928670"/>
            <a:ext cx="8258204" cy="50720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Slide Number Placeholder 5"/>
          <p:cNvSpPr>
            <a:spLocks noGrp="1"/>
          </p:cNvSpPr>
          <p:nvPr>
            <p:ph type="sldNum" sz="quarter" idx="12"/>
          </p:nvPr>
        </p:nvSpPr>
        <p:spPr>
          <a:xfrm>
            <a:off x="8315380" y="6356350"/>
            <a:ext cx="471462" cy="365125"/>
          </a:xfrm>
        </p:spPr>
        <p:txBody>
          <a:bodyPr/>
          <a:lstStyle/>
          <a:p>
            <a:fld id="{97E25F0D-EA1A-4233-97B3-2FDC60145AF4}" type="slidenum">
              <a:rPr lang="id-ID" smtClean="0"/>
              <a:pPr/>
              <a:t>‹#›</a:t>
            </a:fld>
            <a:endParaRPr lang="id-ID"/>
          </a:p>
        </p:txBody>
      </p:sp>
      <p:cxnSp>
        <p:nvCxnSpPr>
          <p:cNvPr id="9" name="Straight Connector 8"/>
          <p:cNvCxnSpPr/>
          <p:nvPr userDrawn="1"/>
        </p:nvCxnSpPr>
        <p:spPr>
          <a:xfrm>
            <a:off x="500034" y="6286520"/>
            <a:ext cx="8286808"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id-ID"/>
          </a:p>
        </p:txBody>
      </p:sp>
      <p:sp>
        <p:nvSpPr>
          <p:cNvPr id="5" name="Footer Placeholder 4"/>
          <p:cNvSpPr>
            <a:spLocks noGrp="1"/>
          </p:cNvSpPr>
          <p:nvPr>
            <p:ph type="ftr" sz="quarter" idx="11"/>
          </p:nvPr>
        </p:nvSpPr>
        <p:spPr>
          <a:xfrm>
            <a:off x="890582" y="6421461"/>
            <a:ext cx="2895600" cy="365125"/>
          </a:xfrm>
          <a:prstGeom prst="rect">
            <a:avLst/>
          </a:prstGeom>
        </p:spPr>
        <p:txBody>
          <a:bodyPr/>
          <a:lstStyle/>
          <a:p>
            <a:r>
              <a:rPr lang="id-ID" smtClean="0"/>
              <a:t>Auditing I - Sururi</a:t>
            </a:r>
            <a:endParaRPr lang="id-ID"/>
          </a:p>
        </p:txBody>
      </p:sp>
      <p:sp>
        <p:nvSpPr>
          <p:cNvPr id="6" name="Slide Number Placeholder 5"/>
          <p:cNvSpPr>
            <a:spLocks noGrp="1"/>
          </p:cNvSpPr>
          <p:nvPr>
            <p:ph type="sldNum" sz="quarter" idx="12"/>
          </p:nvPr>
        </p:nvSpPr>
        <p:spPr/>
        <p:txBody>
          <a:bodyPr/>
          <a:lstStyle/>
          <a:p>
            <a:fld id="{97E25F0D-EA1A-4233-97B3-2FDC60145AF4}"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id-ID"/>
          </a:p>
        </p:txBody>
      </p:sp>
      <p:sp>
        <p:nvSpPr>
          <p:cNvPr id="5" name="Footer Placeholder 4"/>
          <p:cNvSpPr>
            <a:spLocks noGrp="1"/>
          </p:cNvSpPr>
          <p:nvPr>
            <p:ph type="ftr" sz="quarter" idx="11"/>
          </p:nvPr>
        </p:nvSpPr>
        <p:spPr>
          <a:xfrm>
            <a:off x="890582" y="6421461"/>
            <a:ext cx="2895600" cy="365125"/>
          </a:xfrm>
          <a:prstGeom prst="rect">
            <a:avLst/>
          </a:prstGeom>
        </p:spPr>
        <p:txBody>
          <a:bodyPr/>
          <a:lstStyle/>
          <a:p>
            <a:r>
              <a:rPr lang="id-ID" smtClean="0"/>
              <a:t>Auditing I - Sururi</a:t>
            </a:r>
            <a:endParaRPr lang="id-ID"/>
          </a:p>
        </p:txBody>
      </p:sp>
      <p:sp>
        <p:nvSpPr>
          <p:cNvPr id="6" name="Slide Number Placeholder 5"/>
          <p:cNvSpPr>
            <a:spLocks noGrp="1"/>
          </p:cNvSpPr>
          <p:nvPr>
            <p:ph type="sldNum" sz="quarter" idx="12"/>
          </p:nvPr>
        </p:nvSpPr>
        <p:spPr/>
        <p:txBody>
          <a:bodyPr/>
          <a:lstStyle/>
          <a:p>
            <a:fld id="{97E25F0D-EA1A-4233-97B3-2FDC60145AF4}"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714355"/>
          </a:xfrm>
        </p:spPr>
        <p:txBody>
          <a:bodyPr/>
          <a:lstStyle/>
          <a:p>
            <a:r>
              <a:rPr lang="en-US" smtClean="0"/>
              <a:t>Click to edit Master title style</a:t>
            </a:r>
            <a:endParaRPr lang="id-ID"/>
          </a:p>
        </p:txBody>
      </p:sp>
      <p:sp>
        <p:nvSpPr>
          <p:cNvPr id="3" name="Subtitle 2"/>
          <p:cNvSpPr>
            <a:spLocks noGrp="1"/>
          </p:cNvSpPr>
          <p:nvPr>
            <p:ph type="subTitle" idx="1"/>
          </p:nvPr>
        </p:nvSpPr>
        <p:spPr>
          <a:xfrm>
            <a:off x="571472" y="1000108"/>
            <a:ext cx="8215370" cy="5214974"/>
          </a:xfrm>
        </p:spPr>
        <p:txBody>
          <a:bodyPr/>
          <a:lstStyle>
            <a:lvl1pPr marL="450850" indent="-450850" algn="l">
              <a:buFont typeface="Arial" pitchFamily="34" charset="0"/>
              <a:buChar char="•"/>
              <a:defRPr>
                <a:solidFill>
                  <a:schemeClr val="tx1"/>
                </a:solidFill>
              </a:defRPr>
            </a:lvl1pPr>
            <a:lvl2pPr marL="457200" indent="0" algn="ctr">
              <a:buFont typeface="Arial" pitchFamily="34" charset="0"/>
              <a:buChar char="•"/>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id-ID" dirty="0" smtClean="0"/>
          </a:p>
          <a:p>
            <a:pPr lvl="0"/>
            <a:endParaRPr lang="id-ID" dirty="0"/>
          </a:p>
        </p:txBody>
      </p:sp>
      <p:sp>
        <p:nvSpPr>
          <p:cNvPr id="6" name="Slide Number Placeholder 5"/>
          <p:cNvSpPr>
            <a:spLocks noGrp="1"/>
          </p:cNvSpPr>
          <p:nvPr>
            <p:ph type="sldNum" sz="quarter" idx="12"/>
          </p:nvPr>
        </p:nvSpPr>
        <p:spPr/>
        <p:txBody>
          <a:bodyPr/>
          <a:lstStyle/>
          <a:p>
            <a:fld id="{97E25F0D-EA1A-4233-97B3-2FDC60145AF4}"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id-ID"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id-ID"/>
          </a:p>
        </p:txBody>
      </p:sp>
      <p:sp>
        <p:nvSpPr>
          <p:cNvPr id="6" name="Slide Number Placeholder 5"/>
          <p:cNvSpPr>
            <a:spLocks noGrp="1"/>
          </p:cNvSpPr>
          <p:nvPr>
            <p:ph type="sldNum" sz="quarter" idx="12"/>
          </p:nvPr>
        </p:nvSpPr>
        <p:spPr/>
        <p:txBody>
          <a:bodyPr/>
          <a:lstStyle/>
          <a:p>
            <a:fld id="{97E25F0D-EA1A-4233-97B3-2FDC60145AF4}"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Slide Number Placeholder 6"/>
          <p:cNvSpPr>
            <a:spLocks noGrp="1"/>
          </p:cNvSpPr>
          <p:nvPr>
            <p:ph type="sldNum" sz="quarter" idx="12"/>
          </p:nvPr>
        </p:nvSpPr>
        <p:spPr/>
        <p:txBody>
          <a:bodyPr/>
          <a:lstStyle/>
          <a:p>
            <a:fld id="{97E25F0D-EA1A-4233-97B3-2FDC60145AF4}"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id-ID"/>
          </a:p>
        </p:txBody>
      </p:sp>
      <p:sp>
        <p:nvSpPr>
          <p:cNvPr id="8" name="Footer Placeholder 7"/>
          <p:cNvSpPr>
            <a:spLocks noGrp="1"/>
          </p:cNvSpPr>
          <p:nvPr>
            <p:ph type="ftr" sz="quarter" idx="11"/>
          </p:nvPr>
        </p:nvSpPr>
        <p:spPr>
          <a:xfrm>
            <a:off x="890582" y="6421461"/>
            <a:ext cx="2895600" cy="365125"/>
          </a:xfrm>
          <a:prstGeom prst="rect">
            <a:avLst/>
          </a:prstGeom>
        </p:spPr>
        <p:txBody>
          <a:bodyPr/>
          <a:lstStyle/>
          <a:p>
            <a:r>
              <a:rPr lang="id-ID" smtClean="0"/>
              <a:t>Auditing I - Sururi</a:t>
            </a:r>
            <a:endParaRPr lang="id-ID"/>
          </a:p>
        </p:txBody>
      </p:sp>
      <p:sp>
        <p:nvSpPr>
          <p:cNvPr id="9" name="Slide Number Placeholder 8"/>
          <p:cNvSpPr>
            <a:spLocks noGrp="1"/>
          </p:cNvSpPr>
          <p:nvPr>
            <p:ph type="sldNum" sz="quarter" idx="12"/>
          </p:nvPr>
        </p:nvSpPr>
        <p:spPr/>
        <p:txBody>
          <a:bodyPr/>
          <a:lstStyle/>
          <a:p>
            <a:fld id="{97E25F0D-EA1A-4233-97B3-2FDC60145AF4}"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id-ID"/>
          </a:p>
        </p:txBody>
      </p:sp>
      <p:sp>
        <p:nvSpPr>
          <p:cNvPr id="4" name="Footer Placeholder 3"/>
          <p:cNvSpPr>
            <a:spLocks noGrp="1"/>
          </p:cNvSpPr>
          <p:nvPr>
            <p:ph type="ftr" sz="quarter" idx="11"/>
          </p:nvPr>
        </p:nvSpPr>
        <p:spPr>
          <a:xfrm>
            <a:off x="890582" y="6421461"/>
            <a:ext cx="2895600" cy="365125"/>
          </a:xfrm>
          <a:prstGeom prst="rect">
            <a:avLst/>
          </a:prstGeom>
        </p:spPr>
        <p:txBody>
          <a:bodyPr/>
          <a:lstStyle/>
          <a:p>
            <a:r>
              <a:rPr lang="id-ID" smtClean="0"/>
              <a:t>Auditing I - Sururi</a:t>
            </a:r>
            <a:endParaRPr lang="id-ID"/>
          </a:p>
        </p:txBody>
      </p:sp>
      <p:sp>
        <p:nvSpPr>
          <p:cNvPr id="5" name="Slide Number Placeholder 4"/>
          <p:cNvSpPr>
            <a:spLocks noGrp="1"/>
          </p:cNvSpPr>
          <p:nvPr>
            <p:ph type="sldNum" sz="quarter" idx="12"/>
          </p:nvPr>
        </p:nvSpPr>
        <p:spPr/>
        <p:txBody>
          <a:bodyPr/>
          <a:lstStyle/>
          <a:p>
            <a:fld id="{97E25F0D-EA1A-4233-97B3-2FDC60145AF4}"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id-ID"/>
          </a:p>
        </p:txBody>
      </p:sp>
      <p:sp>
        <p:nvSpPr>
          <p:cNvPr id="3" name="Footer Placeholder 2"/>
          <p:cNvSpPr>
            <a:spLocks noGrp="1"/>
          </p:cNvSpPr>
          <p:nvPr>
            <p:ph type="ftr" sz="quarter" idx="11"/>
          </p:nvPr>
        </p:nvSpPr>
        <p:spPr>
          <a:xfrm>
            <a:off x="890582" y="6421461"/>
            <a:ext cx="2895600" cy="365125"/>
          </a:xfrm>
          <a:prstGeom prst="rect">
            <a:avLst/>
          </a:prstGeom>
        </p:spPr>
        <p:txBody>
          <a:bodyPr/>
          <a:lstStyle/>
          <a:p>
            <a:r>
              <a:rPr lang="id-ID" smtClean="0"/>
              <a:t>Auditing I - Sururi</a:t>
            </a:r>
            <a:endParaRPr lang="id-ID"/>
          </a:p>
        </p:txBody>
      </p:sp>
      <p:sp>
        <p:nvSpPr>
          <p:cNvPr id="4" name="Slide Number Placeholder 3"/>
          <p:cNvSpPr>
            <a:spLocks noGrp="1"/>
          </p:cNvSpPr>
          <p:nvPr>
            <p:ph type="sldNum" sz="quarter" idx="12"/>
          </p:nvPr>
        </p:nvSpPr>
        <p:spPr/>
        <p:txBody>
          <a:bodyPr/>
          <a:lstStyle/>
          <a:p>
            <a:fld id="{97E25F0D-EA1A-4233-97B3-2FDC60145AF4}"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id-ID"/>
          </a:p>
        </p:txBody>
      </p:sp>
      <p:sp>
        <p:nvSpPr>
          <p:cNvPr id="6" name="Footer Placeholder 5"/>
          <p:cNvSpPr>
            <a:spLocks noGrp="1"/>
          </p:cNvSpPr>
          <p:nvPr>
            <p:ph type="ftr" sz="quarter" idx="11"/>
          </p:nvPr>
        </p:nvSpPr>
        <p:spPr>
          <a:xfrm>
            <a:off x="890582" y="6421461"/>
            <a:ext cx="2895600" cy="365125"/>
          </a:xfrm>
          <a:prstGeom prst="rect">
            <a:avLst/>
          </a:prstGeom>
        </p:spPr>
        <p:txBody>
          <a:bodyPr/>
          <a:lstStyle/>
          <a:p>
            <a:r>
              <a:rPr lang="id-ID" smtClean="0"/>
              <a:t>Auditing I - Sururi</a:t>
            </a:r>
            <a:endParaRPr lang="id-ID"/>
          </a:p>
        </p:txBody>
      </p:sp>
      <p:sp>
        <p:nvSpPr>
          <p:cNvPr id="7" name="Slide Number Placeholder 6"/>
          <p:cNvSpPr>
            <a:spLocks noGrp="1"/>
          </p:cNvSpPr>
          <p:nvPr>
            <p:ph type="sldNum" sz="quarter" idx="12"/>
          </p:nvPr>
        </p:nvSpPr>
        <p:spPr/>
        <p:txBody>
          <a:bodyPr/>
          <a:lstStyle/>
          <a:p>
            <a:fld id="{97E25F0D-EA1A-4233-97B3-2FDC60145AF4}"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id-ID"/>
          </a:p>
        </p:txBody>
      </p:sp>
      <p:sp>
        <p:nvSpPr>
          <p:cNvPr id="6" name="Footer Placeholder 5"/>
          <p:cNvSpPr>
            <a:spLocks noGrp="1"/>
          </p:cNvSpPr>
          <p:nvPr>
            <p:ph type="ftr" sz="quarter" idx="11"/>
          </p:nvPr>
        </p:nvSpPr>
        <p:spPr>
          <a:xfrm>
            <a:off x="890582" y="6421461"/>
            <a:ext cx="2895600" cy="365125"/>
          </a:xfrm>
          <a:prstGeom prst="rect">
            <a:avLst/>
          </a:prstGeom>
        </p:spPr>
        <p:txBody>
          <a:bodyPr/>
          <a:lstStyle/>
          <a:p>
            <a:r>
              <a:rPr lang="id-ID" smtClean="0"/>
              <a:t>Auditing I - Sururi</a:t>
            </a:r>
            <a:endParaRPr lang="id-ID"/>
          </a:p>
        </p:txBody>
      </p:sp>
      <p:sp>
        <p:nvSpPr>
          <p:cNvPr id="7" name="Slide Number Placeholder 6"/>
          <p:cNvSpPr>
            <a:spLocks noGrp="1"/>
          </p:cNvSpPr>
          <p:nvPr>
            <p:ph type="sldNum" sz="quarter" idx="12"/>
          </p:nvPr>
        </p:nvSpPr>
        <p:spPr/>
        <p:txBody>
          <a:bodyPr/>
          <a:lstStyle/>
          <a:p>
            <a:fld id="{97E25F0D-EA1A-4233-97B3-2FDC60145AF4}"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714356"/>
          </a:xfrm>
          <a:prstGeom prst="rect">
            <a:avLst/>
          </a:prstGeom>
          <a:solidFill>
            <a:schemeClr val="accent6">
              <a:lumMod val="40000"/>
              <a:lumOff val="60000"/>
            </a:schemeClr>
          </a:solidFill>
        </p:spPr>
        <p:txBody>
          <a:bodyPr vert="horz" lIns="91440" tIns="45720" rIns="91440" bIns="45720" rtlCol="0" anchor="ctr">
            <a:normAutofit/>
          </a:bodyPr>
          <a:lstStyle/>
          <a:p>
            <a:r>
              <a:rPr lang="en-US" dirty="0" smtClean="0"/>
              <a:t>Click to edit Master title style</a:t>
            </a:r>
            <a:endParaRPr lang="id-ID" dirty="0"/>
          </a:p>
        </p:txBody>
      </p:sp>
      <p:sp>
        <p:nvSpPr>
          <p:cNvPr id="3" name="Text Placeholder 2"/>
          <p:cNvSpPr>
            <a:spLocks noGrp="1"/>
          </p:cNvSpPr>
          <p:nvPr>
            <p:ph type="body" idx="1"/>
          </p:nvPr>
        </p:nvSpPr>
        <p:spPr>
          <a:xfrm>
            <a:off x="457200" y="1000108"/>
            <a:ext cx="8229600" cy="507209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d-ID" dirty="0"/>
          </a:p>
        </p:txBody>
      </p:sp>
      <p:sp>
        <p:nvSpPr>
          <p:cNvPr id="6" name="Slide Number Placeholder 5"/>
          <p:cNvSpPr>
            <a:spLocks noGrp="1"/>
          </p:cNvSpPr>
          <p:nvPr>
            <p:ph type="sldNum" sz="quarter" idx="4"/>
          </p:nvPr>
        </p:nvSpPr>
        <p:spPr>
          <a:xfrm>
            <a:off x="8358214" y="6356350"/>
            <a:ext cx="428628" cy="365125"/>
          </a:xfrm>
          <a:prstGeom prst="rect">
            <a:avLst/>
          </a:prstGeom>
        </p:spPr>
        <p:txBody>
          <a:bodyPr vert="horz" lIns="91440" tIns="45720" rIns="91440" bIns="45720" rtlCol="0" anchor="ctr"/>
          <a:lstStyle>
            <a:lvl1pPr algn="r">
              <a:defRPr sz="1200">
                <a:solidFill>
                  <a:schemeClr val="tx1"/>
                </a:solidFill>
              </a:defRPr>
            </a:lvl1pPr>
          </a:lstStyle>
          <a:p>
            <a:fld id="{97E25F0D-EA1A-4233-97B3-2FDC60145AF4}" type="slidenum">
              <a:rPr lang="id-ID" smtClean="0"/>
              <a:pPr/>
              <a:t>‹#›</a:t>
            </a:fld>
            <a:endParaRPr lang="id-ID" dirty="0"/>
          </a:p>
        </p:txBody>
      </p:sp>
      <p:pic>
        <p:nvPicPr>
          <p:cNvPr id="7" name="Picture 6" descr="Logo AAYKPN"/>
          <p:cNvPicPr/>
          <p:nvPr userDrawn="1"/>
        </p:nvPicPr>
        <p:blipFill>
          <a:blip r:embed="rId13" cstate="print"/>
          <a:srcRect/>
          <a:stretch>
            <a:fillRect/>
          </a:stretch>
        </p:blipFill>
        <p:spPr bwMode="auto">
          <a:xfrm>
            <a:off x="500034" y="6407198"/>
            <a:ext cx="428628" cy="307950"/>
          </a:xfrm>
          <a:prstGeom prst="rect">
            <a:avLst/>
          </a:prstGeom>
          <a:noFill/>
          <a:ln w="9525">
            <a:noFill/>
            <a:miter lim="800000"/>
            <a:headEnd/>
            <a:tailEnd/>
          </a:ln>
        </p:spPr>
      </p:pic>
      <p:sp>
        <p:nvSpPr>
          <p:cNvPr id="8" name="TextBox 7"/>
          <p:cNvSpPr txBox="1"/>
          <p:nvPr userDrawn="1"/>
        </p:nvSpPr>
        <p:spPr>
          <a:xfrm>
            <a:off x="7508301" y="6393723"/>
            <a:ext cx="849913" cy="307777"/>
          </a:xfrm>
          <a:prstGeom prst="rect">
            <a:avLst/>
          </a:prstGeom>
          <a:noFill/>
        </p:spPr>
        <p:txBody>
          <a:bodyPr wrap="none" rtlCol="0">
            <a:spAutoFit/>
          </a:bodyPr>
          <a:lstStyle/>
          <a:p>
            <a:r>
              <a:rPr lang="id-ID" sz="1400" b="1" dirty="0" smtClean="0"/>
              <a:t>Halaman</a:t>
            </a:r>
            <a:endParaRPr lang="id-ID" sz="1400" b="1" dirty="0"/>
          </a:p>
        </p:txBody>
      </p:sp>
      <p:cxnSp>
        <p:nvCxnSpPr>
          <p:cNvPr id="9" name="Straight Connector 8"/>
          <p:cNvCxnSpPr/>
          <p:nvPr userDrawn="1"/>
        </p:nvCxnSpPr>
        <p:spPr>
          <a:xfrm>
            <a:off x="500034" y="6286520"/>
            <a:ext cx="8286808"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userDrawn="1"/>
        </p:nvSpPr>
        <p:spPr>
          <a:xfrm>
            <a:off x="895200" y="6451513"/>
            <a:ext cx="1829668" cy="307777"/>
          </a:xfrm>
          <a:prstGeom prst="rect">
            <a:avLst/>
          </a:prstGeom>
          <a:noFill/>
        </p:spPr>
        <p:txBody>
          <a:bodyPr wrap="none" rtlCol="0">
            <a:spAutoFit/>
          </a:bodyPr>
          <a:lstStyle/>
          <a:p>
            <a:r>
              <a:rPr lang="id-ID" sz="1400" b="1" dirty="0" smtClean="0"/>
              <a:t>Pengauditan I - Sururi</a:t>
            </a:r>
            <a:endParaRPr lang="id-ID" sz="1400" b="1" dirty="0"/>
          </a:p>
        </p:txBody>
      </p:sp>
    </p:spTree>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900113" indent="-442913"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2714620"/>
            <a:ext cx="9144000" cy="1214446"/>
          </a:xfrm>
        </p:spPr>
        <p:txBody>
          <a:bodyPr>
            <a:normAutofit fontScale="90000"/>
          </a:bodyPr>
          <a:lstStyle/>
          <a:p>
            <a:r>
              <a:rPr lang="id-ID" b="1" dirty="0" smtClean="0"/>
              <a:t>BAGIAN I</a:t>
            </a:r>
            <a:br>
              <a:rPr lang="id-ID" b="1" dirty="0" smtClean="0"/>
            </a:br>
            <a:r>
              <a:rPr lang="id-ID" b="1" dirty="0" smtClean="0"/>
              <a:t>PENGAUDITAN DAN JASA ASSURANS</a:t>
            </a:r>
            <a:endParaRPr lang="id-ID" b="1" dirty="0"/>
          </a:p>
        </p:txBody>
      </p:sp>
      <p:sp>
        <p:nvSpPr>
          <p:cNvPr id="4" name="Slide Number Placeholder 3"/>
          <p:cNvSpPr>
            <a:spLocks noGrp="1"/>
          </p:cNvSpPr>
          <p:nvPr>
            <p:ph type="sldNum" sz="quarter" idx="12"/>
          </p:nvPr>
        </p:nvSpPr>
        <p:spPr/>
        <p:txBody>
          <a:bodyPr/>
          <a:lstStyle/>
          <a:p>
            <a:fld id="{97E25F0D-EA1A-4233-97B3-2FDC60145AF4}" type="slidenum">
              <a:rPr lang="id-ID" smtClean="0"/>
              <a:pPr/>
              <a:t>1</a:t>
            </a:fld>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r>
              <a:rPr lang="en-US"/>
              <a:t>Sejarah Audit (8)</a:t>
            </a:r>
          </a:p>
        </p:txBody>
      </p:sp>
      <p:sp>
        <p:nvSpPr>
          <p:cNvPr id="13315" name="Rectangle 3"/>
          <p:cNvSpPr>
            <a:spLocks noGrp="1" noChangeArrowheads="1"/>
          </p:cNvSpPr>
          <p:nvPr>
            <p:ph type="body" idx="1"/>
          </p:nvPr>
        </p:nvSpPr>
        <p:spPr/>
        <p:txBody>
          <a:bodyPr/>
          <a:lstStyle/>
          <a:p>
            <a:pPr>
              <a:lnSpc>
                <a:spcPct val="90000"/>
              </a:lnSpc>
            </a:pPr>
            <a:r>
              <a:rPr lang="en-US"/>
              <a:t>Muncul tuntutan pengaturan ulang industri audit,yang berujung dikeluarkannya Sarbannes Oxley Act 2002 (SOX). </a:t>
            </a:r>
          </a:p>
          <a:p>
            <a:pPr>
              <a:lnSpc>
                <a:spcPct val="90000"/>
              </a:lnSpc>
            </a:pPr>
            <a:r>
              <a:rPr lang="en-US"/>
              <a:t>SOX antara lain mengatur</a:t>
            </a:r>
          </a:p>
          <a:p>
            <a:pPr lvl="1">
              <a:lnSpc>
                <a:spcPct val="90000"/>
              </a:lnSpc>
            </a:pPr>
            <a:r>
              <a:rPr lang="en-US"/>
              <a:t>Audit atas SPI</a:t>
            </a:r>
          </a:p>
          <a:p>
            <a:pPr lvl="1">
              <a:lnSpc>
                <a:spcPct val="90000"/>
              </a:lnSpc>
            </a:pPr>
            <a:r>
              <a:rPr lang="en-US"/>
              <a:t>Rotasi wajib partner</a:t>
            </a:r>
          </a:p>
          <a:p>
            <a:pPr lvl="1">
              <a:lnSpc>
                <a:spcPct val="90000"/>
              </a:lnSpc>
            </a:pPr>
            <a:r>
              <a:rPr lang="en-US"/>
              <a:t>Larangan jasa konsultansi untuk klien audit</a:t>
            </a:r>
          </a:p>
          <a:p>
            <a:pPr lvl="1">
              <a:lnSpc>
                <a:spcPct val="90000"/>
              </a:lnSpc>
            </a:pPr>
            <a:r>
              <a:rPr lang="en-US"/>
              <a:t>Pembentukan PCAOB untuk menggantikan mekanisme Peer Review</a:t>
            </a:r>
          </a:p>
          <a:p>
            <a:pPr lvl="1">
              <a:lnSpc>
                <a:spcPct val="90000"/>
              </a:lnSpc>
            </a:pPr>
            <a:endParaRPr lang="en-US"/>
          </a:p>
        </p:txBody>
      </p:sp>
    </p:spTree>
    <p:extLst>
      <p:ext uri="{BB962C8B-B14F-4D97-AF65-F5344CB8AC3E}">
        <p14:creationId xmlns:p14="http://schemas.microsoft.com/office/powerpoint/2010/main" val="389774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err="1" smtClean="0"/>
              <a:t>Pengauditan</a:t>
            </a:r>
            <a:r>
              <a:rPr lang="en-US" dirty="0" smtClean="0"/>
              <a:t> </a:t>
            </a:r>
            <a:r>
              <a:rPr lang="en-US" dirty="0" smtClean="0"/>
              <a:t>di Indonesia</a:t>
            </a:r>
            <a:endParaRPr lang="en-US" dirty="0"/>
          </a:p>
        </p:txBody>
      </p:sp>
      <p:sp>
        <p:nvSpPr>
          <p:cNvPr id="19459" name="Content Placeholder 2"/>
          <p:cNvSpPr>
            <a:spLocks noGrp="1"/>
          </p:cNvSpPr>
          <p:nvPr>
            <p:ph idx="1"/>
          </p:nvPr>
        </p:nvSpPr>
        <p:spPr/>
        <p:txBody>
          <a:bodyPr/>
          <a:lstStyle/>
          <a:p>
            <a:pPr algn="just"/>
            <a:r>
              <a:rPr lang="en-US" sz="3600" smtClean="0"/>
              <a:t>Jaman penjajahan Belanda jumlah perusahan belum begitu banyak sehingga akuntansi/audit dengan sendirinya belum banyak dikenal</a:t>
            </a:r>
          </a:p>
          <a:p>
            <a:pPr algn="just"/>
            <a:r>
              <a:rPr lang="en-US" sz="3600" smtClean="0"/>
              <a:t>Tahun 1973 IAI menetapkan Prinsip-Prinsip Akuntansi Indonesia (PAI) dengan Norma Pemeriksaan Akuntan (NPA)</a:t>
            </a:r>
          </a:p>
          <a:p>
            <a:endParaRPr lang="en-US" smtClean="0"/>
          </a:p>
        </p:txBody>
      </p:sp>
    </p:spTree>
    <p:extLst>
      <p:ext uri="{BB962C8B-B14F-4D97-AF65-F5344CB8AC3E}">
        <p14:creationId xmlns:p14="http://schemas.microsoft.com/office/powerpoint/2010/main" val="30416231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smtClean="0"/>
              <a:t>PENGERTIAN AUDIT</a:t>
            </a:r>
            <a:endParaRPr lang="id-ID" dirty="0"/>
          </a:p>
        </p:txBody>
      </p:sp>
      <p:sp>
        <p:nvSpPr>
          <p:cNvPr id="3" name="Subtitle 2"/>
          <p:cNvSpPr>
            <a:spLocks noGrp="1"/>
          </p:cNvSpPr>
          <p:nvPr>
            <p:ph type="subTitle" idx="1"/>
          </p:nvPr>
        </p:nvSpPr>
        <p:spPr>
          <a:xfrm>
            <a:off x="571472" y="928670"/>
            <a:ext cx="8215370" cy="5357850"/>
          </a:xfrm>
        </p:spPr>
        <p:txBody>
          <a:bodyPr>
            <a:normAutofit fontScale="92500" lnSpcReduction="10000"/>
          </a:bodyPr>
          <a:lstStyle/>
          <a:p>
            <a:pPr>
              <a:buNone/>
            </a:pPr>
            <a:r>
              <a:rPr lang="id-ID" sz="3500" b="1" dirty="0" smtClean="0"/>
              <a:t>Definisi Audit</a:t>
            </a:r>
          </a:p>
          <a:p>
            <a:r>
              <a:rPr lang="id-ID" dirty="0" smtClean="0"/>
              <a:t>Audit adalah proses pengumpulan dan evaluasi bukti tentang informasi untuk menentukan dan melaporkan tingkat kesesuaian informasi dengan kriteria yang berlaku.</a:t>
            </a:r>
          </a:p>
          <a:p>
            <a:r>
              <a:rPr lang="id-ID" dirty="0" smtClean="0"/>
              <a:t>Audit adalah proses pengumpulan dan pengujian bukti secara sistematis dan objektif tentang aktivitas atau asersi ekonomi suatu entitas untuk menentukan tingkat kesesuaian asersi dengan kriteria yang berlaku, dan mengkomunikasikan hasil pengujian kepada pihak-pihak yang berkepentingan. </a:t>
            </a:r>
          </a:p>
          <a:p>
            <a:endParaRPr lang="id-ID" dirty="0"/>
          </a:p>
        </p:txBody>
      </p:sp>
      <p:sp>
        <p:nvSpPr>
          <p:cNvPr id="4" name="Slide Number Placeholder 3"/>
          <p:cNvSpPr>
            <a:spLocks noGrp="1"/>
          </p:cNvSpPr>
          <p:nvPr>
            <p:ph type="sldNum" sz="quarter" idx="12"/>
          </p:nvPr>
        </p:nvSpPr>
        <p:spPr/>
        <p:txBody>
          <a:bodyPr/>
          <a:lstStyle/>
          <a:p>
            <a:fld id="{97E25F0D-EA1A-4233-97B3-2FDC60145AF4}" type="slidenum">
              <a:rPr lang="id-ID" smtClean="0"/>
              <a:pPr/>
              <a:t>12</a:t>
            </a:fld>
            <a:endParaRPr lang="id-ID"/>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b="1" dirty="0" smtClean="0"/>
              <a:t>PENGERTIAN AUDIT</a:t>
            </a:r>
            <a:endParaRPr lang="id-ID" b="1" dirty="0"/>
          </a:p>
        </p:txBody>
      </p:sp>
      <p:sp>
        <p:nvSpPr>
          <p:cNvPr id="3" name="Subtitle 2"/>
          <p:cNvSpPr>
            <a:spLocks noGrp="1"/>
          </p:cNvSpPr>
          <p:nvPr>
            <p:ph type="subTitle" idx="1"/>
          </p:nvPr>
        </p:nvSpPr>
        <p:spPr/>
        <p:txBody>
          <a:bodyPr>
            <a:normAutofit fontScale="92500" lnSpcReduction="10000"/>
          </a:bodyPr>
          <a:lstStyle/>
          <a:p>
            <a:r>
              <a:rPr lang="id-ID" b="1" dirty="0" smtClean="0"/>
              <a:t>Asersi adalah</a:t>
            </a:r>
            <a:r>
              <a:rPr lang="id-ID" dirty="0" smtClean="0"/>
              <a:t> pernyataan baik eksplisit maupun implisit tentang suatu transaksi ekonomi.</a:t>
            </a:r>
          </a:p>
          <a:p>
            <a:r>
              <a:rPr lang="id-ID" b="1" dirty="0" smtClean="0"/>
              <a:t>Persyaratan audit:</a:t>
            </a:r>
          </a:p>
          <a:p>
            <a:pPr marL="963613" indent="-514350">
              <a:buFont typeface="+mj-lt"/>
              <a:buAutoNum type="arabicPeriod"/>
            </a:pPr>
            <a:r>
              <a:rPr lang="id-ID" dirty="0" smtClean="0"/>
              <a:t>Terdapat bukti tertulis untuk keperluan verifikasi atau pengujian audit.</a:t>
            </a:r>
          </a:p>
          <a:p>
            <a:pPr marL="963613" indent="-514350">
              <a:buFont typeface="+mj-lt"/>
              <a:buAutoNum type="arabicPeriod"/>
            </a:pPr>
            <a:r>
              <a:rPr lang="id-ID" dirty="0" smtClean="0"/>
              <a:t>Terdapat kriteria atau standar untuk acuan verifikasi atau pengujian audit. </a:t>
            </a:r>
          </a:p>
          <a:p>
            <a:r>
              <a:rPr lang="id-ID" b="1" dirty="0" smtClean="0"/>
              <a:t>Contoh kriteria/standar untuk audit:</a:t>
            </a:r>
          </a:p>
          <a:p>
            <a:pPr marL="989013" indent="-539750">
              <a:buFont typeface="+mj-lt"/>
              <a:buAutoNum type="arabicPeriod"/>
            </a:pPr>
            <a:r>
              <a:rPr lang="id-ID" dirty="0" smtClean="0"/>
              <a:t>SAK/IFRS untuk audit laporan keuangan.</a:t>
            </a:r>
          </a:p>
          <a:p>
            <a:pPr marL="989013" indent="-539750">
              <a:buFont typeface="+mj-lt"/>
              <a:buAutoNum type="arabicPeriod"/>
            </a:pPr>
            <a:r>
              <a:rPr lang="id-ID" dirty="0" smtClean="0"/>
              <a:t>Peraturan atau prosedur untuk audit kepatuhan.</a:t>
            </a:r>
          </a:p>
        </p:txBody>
      </p:sp>
      <p:sp>
        <p:nvSpPr>
          <p:cNvPr id="4" name="Slide Number Placeholder 3"/>
          <p:cNvSpPr>
            <a:spLocks noGrp="1"/>
          </p:cNvSpPr>
          <p:nvPr>
            <p:ph type="sldNum" sz="quarter" idx="12"/>
          </p:nvPr>
        </p:nvSpPr>
        <p:spPr/>
        <p:txBody>
          <a:bodyPr/>
          <a:lstStyle/>
          <a:p>
            <a:fld id="{97E25F0D-EA1A-4233-97B3-2FDC60145AF4}" type="slidenum">
              <a:rPr lang="id-ID" smtClean="0"/>
              <a:pPr/>
              <a:t>13</a:t>
            </a:fld>
            <a:endParaRPr lang="id-ID"/>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smtClean="0"/>
              <a:t>PENGERTIAN AUDIT</a:t>
            </a:r>
            <a:endParaRPr lang="id-ID" dirty="0"/>
          </a:p>
        </p:txBody>
      </p:sp>
      <p:sp>
        <p:nvSpPr>
          <p:cNvPr id="3" name="Subtitle 2"/>
          <p:cNvSpPr>
            <a:spLocks noGrp="1"/>
          </p:cNvSpPr>
          <p:nvPr>
            <p:ph type="subTitle" idx="1"/>
          </p:nvPr>
        </p:nvSpPr>
        <p:spPr/>
        <p:txBody>
          <a:bodyPr>
            <a:normAutofit fontScale="92500" lnSpcReduction="20000"/>
          </a:bodyPr>
          <a:lstStyle/>
          <a:p>
            <a:r>
              <a:rPr lang="id-ID" b="1" dirty="0" smtClean="0"/>
              <a:t>Bukti audit (evidence)</a:t>
            </a:r>
            <a:r>
              <a:rPr lang="id-ID" dirty="0" smtClean="0"/>
              <a:t>, adalah informasi yang digunakan oleh auditor untuk menentukan tingkat kesesuaian informasi dengan kriteria yang berlaku. </a:t>
            </a:r>
          </a:p>
          <a:p>
            <a:r>
              <a:rPr lang="id-ID" b="1" dirty="0" smtClean="0"/>
              <a:t>Contoh bukti audit:</a:t>
            </a:r>
            <a:endParaRPr lang="id-ID" b="1" dirty="0"/>
          </a:p>
          <a:p>
            <a:pPr marL="963612" indent="-514350">
              <a:buFont typeface="+mj-lt"/>
              <a:buAutoNum type="arabicPeriod"/>
            </a:pPr>
            <a:r>
              <a:rPr lang="id-ID" dirty="0" smtClean="0"/>
              <a:t>Bukti dokumen atau bukti elektronik suatu transaksi.</a:t>
            </a:r>
          </a:p>
          <a:p>
            <a:pPr marL="963612" indent="-514350">
              <a:buFont typeface="+mj-lt"/>
              <a:buAutoNum type="arabicPeriod"/>
            </a:pPr>
            <a:r>
              <a:rPr lang="id-ID" dirty="0" smtClean="0"/>
              <a:t>Komunikasi tertulis atau elektronik dengan pihak luar organisasi.</a:t>
            </a:r>
          </a:p>
          <a:p>
            <a:pPr marL="963612" indent="-514350">
              <a:buFont typeface="+mj-lt"/>
              <a:buAutoNum type="arabicPeriod"/>
            </a:pPr>
            <a:r>
              <a:rPr lang="id-ID" dirty="0" smtClean="0"/>
              <a:t>Dokumen hasil observasi auditor.</a:t>
            </a:r>
          </a:p>
          <a:p>
            <a:pPr marL="963612" indent="-514350">
              <a:buFont typeface="+mj-lt"/>
              <a:buAutoNum type="arabicPeriod"/>
            </a:pPr>
            <a:r>
              <a:rPr lang="id-ID" dirty="0" smtClean="0"/>
              <a:t>Pernyataan lisan (yang didokumentasikan) dari klien (pihak yang diaudit).</a:t>
            </a:r>
          </a:p>
        </p:txBody>
      </p:sp>
      <p:sp>
        <p:nvSpPr>
          <p:cNvPr id="4" name="Slide Number Placeholder 3"/>
          <p:cNvSpPr>
            <a:spLocks noGrp="1"/>
          </p:cNvSpPr>
          <p:nvPr>
            <p:ph type="sldNum" sz="quarter" idx="12"/>
          </p:nvPr>
        </p:nvSpPr>
        <p:spPr/>
        <p:txBody>
          <a:bodyPr/>
          <a:lstStyle/>
          <a:p>
            <a:fld id="{97E25F0D-EA1A-4233-97B3-2FDC60145AF4}" type="slidenum">
              <a:rPr lang="id-ID" smtClean="0"/>
              <a:pPr/>
              <a:t>14</a:t>
            </a:fld>
            <a:endParaRPr lang="id-ID"/>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b="1" dirty="0" smtClean="0"/>
              <a:t>PENGERTIAN AUDIT</a:t>
            </a:r>
            <a:endParaRPr lang="id-ID" b="1" dirty="0"/>
          </a:p>
        </p:txBody>
      </p:sp>
      <p:sp>
        <p:nvSpPr>
          <p:cNvPr id="3" name="Subtitle 2"/>
          <p:cNvSpPr>
            <a:spLocks noGrp="1"/>
          </p:cNvSpPr>
          <p:nvPr>
            <p:ph type="subTitle" idx="1"/>
          </p:nvPr>
        </p:nvSpPr>
        <p:spPr/>
        <p:txBody>
          <a:bodyPr>
            <a:normAutofit fontScale="92500" lnSpcReduction="10000"/>
          </a:bodyPr>
          <a:lstStyle/>
          <a:p>
            <a:r>
              <a:rPr lang="id-ID" b="1" dirty="0" smtClean="0"/>
              <a:t>Persyaratan bukti audit, </a:t>
            </a:r>
            <a:r>
              <a:rPr lang="id-ID" dirty="0" smtClean="0"/>
              <a:t>adalah kompeten (berkualitas) dan memadai (jumlah mencukupi).</a:t>
            </a:r>
          </a:p>
          <a:p>
            <a:r>
              <a:rPr lang="id-ID" b="1" dirty="0" smtClean="0"/>
              <a:t>Auditor independen</a:t>
            </a:r>
            <a:r>
              <a:rPr lang="id-ID" dirty="0" smtClean="0"/>
              <a:t>, adalah aditor yang melakukan audit atas laporan keuangan.</a:t>
            </a:r>
          </a:p>
          <a:p>
            <a:r>
              <a:rPr lang="id-ID" b="1" dirty="0" smtClean="0"/>
              <a:t>Laporan audit</a:t>
            </a:r>
            <a:r>
              <a:rPr lang="id-ID" dirty="0" smtClean="0"/>
              <a:t>, adalah laporan </a:t>
            </a:r>
            <a:r>
              <a:rPr lang="id-ID" dirty="0" smtClean="0"/>
              <a:t>tentang </a:t>
            </a:r>
            <a:r>
              <a:rPr lang="id-ID" dirty="0" smtClean="0"/>
              <a:t>hasil pelaksanaan audit.</a:t>
            </a:r>
          </a:p>
          <a:p>
            <a:r>
              <a:rPr lang="id-ID" b="1" dirty="0" smtClean="0"/>
              <a:t>Alasan perlunya audit:</a:t>
            </a:r>
          </a:p>
          <a:p>
            <a:pPr marL="989013" indent="-539750">
              <a:buFont typeface="+mj-lt"/>
              <a:buAutoNum type="arabicPeriod"/>
            </a:pPr>
            <a:r>
              <a:rPr lang="id-ID" dirty="0" smtClean="0"/>
              <a:t>Terdapat potensi kesalahan/error (salah tidak disengaja) pada objek audit.</a:t>
            </a:r>
          </a:p>
          <a:p>
            <a:pPr marL="989013" indent="-539750">
              <a:buFont typeface="+mj-lt"/>
              <a:buAutoNum type="arabicPeriod"/>
            </a:pPr>
            <a:r>
              <a:rPr lang="id-ID" dirty="0" smtClean="0"/>
              <a:t>Terdapat potensi kecurangan/fraud (salah disengaja) pada objek audit.</a:t>
            </a:r>
          </a:p>
          <a:p>
            <a:pPr marL="989013" indent="-539750">
              <a:buFont typeface="+mj-lt"/>
              <a:buAutoNum type="arabicPeriod"/>
            </a:pPr>
            <a:endParaRPr lang="id-ID" dirty="0" smtClean="0"/>
          </a:p>
          <a:p>
            <a:pPr marL="1079500" indent="-630238">
              <a:buFont typeface="+mj-lt"/>
              <a:buAutoNum type="arabicPeriod"/>
            </a:pPr>
            <a:endParaRPr lang="id-ID" dirty="0" smtClean="0"/>
          </a:p>
        </p:txBody>
      </p:sp>
      <p:sp>
        <p:nvSpPr>
          <p:cNvPr id="4" name="Slide Number Placeholder 3"/>
          <p:cNvSpPr>
            <a:spLocks noGrp="1"/>
          </p:cNvSpPr>
          <p:nvPr>
            <p:ph type="sldNum" sz="quarter" idx="12"/>
          </p:nvPr>
        </p:nvSpPr>
        <p:spPr/>
        <p:txBody>
          <a:bodyPr/>
          <a:lstStyle/>
          <a:p>
            <a:fld id="{97E25F0D-EA1A-4233-97B3-2FDC60145AF4}" type="slidenum">
              <a:rPr lang="id-ID" smtClean="0"/>
              <a:pPr/>
              <a:t>15</a:t>
            </a:fld>
            <a:endParaRPr lang="id-ID"/>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b="1" dirty="0" smtClean="0"/>
              <a:t>PERBEDAAN AKUNTANSI DAN AUDIT</a:t>
            </a:r>
            <a:endParaRPr lang="id-ID" b="1" dirty="0"/>
          </a:p>
        </p:txBody>
      </p:sp>
      <p:sp>
        <p:nvSpPr>
          <p:cNvPr id="3" name="Subtitle 2"/>
          <p:cNvSpPr>
            <a:spLocks noGrp="1"/>
          </p:cNvSpPr>
          <p:nvPr>
            <p:ph type="subTitle" idx="1"/>
          </p:nvPr>
        </p:nvSpPr>
        <p:spPr/>
        <p:txBody>
          <a:bodyPr>
            <a:normAutofit fontScale="92500" lnSpcReduction="10000"/>
          </a:bodyPr>
          <a:lstStyle/>
          <a:p>
            <a:r>
              <a:rPr lang="id-ID" b="1" dirty="0" smtClean="0"/>
              <a:t>Akuntansi adalah</a:t>
            </a:r>
            <a:r>
              <a:rPr lang="id-ID" dirty="0" smtClean="0"/>
              <a:t> proses analisis transaksi, pencatatan transaksi, klasifikasi transaksi, pengukuran transaksi, dan pelaporan transaksi dalam bentuk laporan keuangan, berdasarkan SAK/IFRS.</a:t>
            </a:r>
          </a:p>
          <a:p>
            <a:r>
              <a:rPr lang="id-ID" b="1" dirty="0" smtClean="0"/>
              <a:t>Audit laporan keuangan adalah</a:t>
            </a:r>
            <a:r>
              <a:rPr lang="id-ID" dirty="0" smtClean="0"/>
              <a:t> proses pengumpulan dan pengujian bukti pendukung laporan keuangan, berdasarkan SPAP (Standar Profesional Akuntan Publik) atau berdasarkan ISA, untuk menguji kesesuaian laporan keuangan dengan SAK/IFRS serta ketentuan lain yang berlaku (framework pelaporan keuangan).</a:t>
            </a:r>
            <a:endParaRPr lang="id-ID" dirty="0"/>
          </a:p>
        </p:txBody>
      </p:sp>
      <p:sp>
        <p:nvSpPr>
          <p:cNvPr id="4" name="Slide Number Placeholder 3"/>
          <p:cNvSpPr>
            <a:spLocks noGrp="1"/>
          </p:cNvSpPr>
          <p:nvPr>
            <p:ph type="sldNum" sz="quarter" idx="12"/>
          </p:nvPr>
        </p:nvSpPr>
        <p:spPr/>
        <p:txBody>
          <a:bodyPr/>
          <a:lstStyle/>
          <a:p>
            <a:fld id="{97E25F0D-EA1A-4233-97B3-2FDC60145AF4}" type="slidenum">
              <a:rPr lang="id-ID" smtClean="0"/>
              <a:pPr/>
              <a:t>16</a:t>
            </a:fld>
            <a:endParaRPr lang="id-ID"/>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smtClean="0"/>
              <a:t>KEBUTUHAN JASA AUDIT</a:t>
            </a:r>
            <a:endParaRPr lang="id-ID" dirty="0"/>
          </a:p>
        </p:txBody>
      </p:sp>
      <p:sp>
        <p:nvSpPr>
          <p:cNvPr id="3" name="Subtitle 2"/>
          <p:cNvSpPr>
            <a:spLocks noGrp="1"/>
          </p:cNvSpPr>
          <p:nvPr>
            <p:ph type="subTitle" idx="1"/>
          </p:nvPr>
        </p:nvSpPr>
        <p:spPr/>
        <p:txBody>
          <a:bodyPr>
            <a:normAutofit fontScale="92500" lnSpcReduction="20000"/>
          </a:bodyPr>
          <a:lstStyle/>
          <a:p>
            <a:pPr marL="0" indent="0">
              <a:buNone/>
            </a:pPr>
            <a:r>
              <a:rPr lang="id-ID" b="1" dirty="0" smtClean="0"/>
              <a:t>Alasan lain kebutuhan audit laporan keuangan:</a:t>
            </a:r>
          </a:p>
          <a:p>
            <a:r>
              <a:rPr lang="id-ID" b="1" dirty="0" smtClean="0"/>
              <a:t>Bagi PENGGUNA laporan keuangan:</a:t>
            </a:r>
          </a:p>
          <a:p>
            <a:pPr marL="989013" indent="-539750">
              <a:buFont typeface="+mj-lt"/>
              <a:buAutoNum type="arabicPeriod"/>
            </a:pPr>
            <a:r>
              <a:rPr lang="id-ID" dirty="0" smtClean="0"/>
              <a:t>Adanya konflik kepentingan antara penyaji dan pengguna laporan keuangan.</a:t>
            </a:r>
          </a:p>
          <a:p>
            <a:pPr marL="989013" indent="-539750">
              <a:buFont typeface="+mj-lt"/>
              <a:buAutoNum type="arabicPeriod"/>
            </a:pPr>
            <a:r>
              <a:rPr lang="id-ID" dirty="0" smtClean="0"/>
              <a:t>Adanya pengaruh signifikan laporan keuangan terhadap keputusan bisnis.</a:t>
            </a:r>
          </a:p>
          <a:p>
            <a:pPr marL="989013" indent="-539750">
              <a:buFont typeface="+mj-lt"/>
              <a:buAutoNum type="arabicPeriod"/>
            </a:pPr>
            <a:r>
              <a:rPr lang="id-ID" dirty="0" smtClean="0"/>
              <a:t>Kompleksitas penyusunan laporan keuangan, hanya auditor yang menguasai kompetensi untuk melakukan verifikasi atas kewajaran laporan keuangan.</a:t>
            </a:r>
          </a:p>
          <a:p>
            <a:pPr marL="989013" indent="-539750">
              <a:buFont typeface="+mj-lt"/>
              <a:buAutoNum type="arabicPeriod"/>
            </a:pPr>
            <a:r>
              <a:rPr lang="id-ID" dirty="0" smtClean="0"/>
              <a:t>Jarak antara penyaji dan pengguna laporan keuangan.</a:t>
            </a:r>
            <a:endParaRPr lang="id-ID" dirty="0"/>
          </a:p>
        </p:txBody>
      </p:sp>
      <p:sp>
        <p:nvSpPr>
          <p:cNvPr id="4" name="Slide Number Placeholder 3"/>
          <p:cNvSpPr>
            <a:spLocks noGrp="1"/>
          </p:cNvSpPr>
          <p:nvPr>
            <p:ph type="sldNum" sz="quarter" idx="12"/>
          </p:nvPr>
        </p:nvSpPr>
        <p:spPr/>
        <p:txBody>
          <a:bodyPr/>
          <a:lstStyle/>
          <a:p>
            <a:fld id="{97E25F0D-EA1A-4233-97B3-2FDC60145AF4}" type="slidenum">
              <a:rPr lang="id-ID" smtClean="0"/>
              <a:pPr/>
              <a:t>17</a:t>
            </a:fld>
            <a:endParaRPr lang="id-ID"/>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smtClean="0"/>
              <a:t>KEBUTUHAN JASA AUDIT</a:t>
            </a:r>
            <a:endParaRPr lang="id-ID" dirty="0"/>
          </a:p>
        </p:txBody>
      </p:sp>
      <p:sp>
        <p:nvSpPr>
          <p:cNvPr id="3" name="Subtitle 2"/>
          <p:cNvSpPr>
            <a:spLocks noGrp="1"/>
          </p:cNvSpPr>
          <p:nvPr>
            <p:ph type="subTitle" idx="1"/>
          </p:nvPr>
        </p:nvSpPr>
        <p:spPr/>
        <p:txBody>
          <a:bodyPr>
            <a:normAutofit fontScale="92500"/>
          </a:bodyPr>
          <a:lstStyle/>
          <a:p>
            <a:pPr marL="0" indent="0">
              <a:buNone/>
            </a:pPr>
            <a:r>
              <a:rPr lang="id-ID" b="1" dirty="0" smtClean="0"/>
              <a:t>Alasan lain kebutuhan audit laporan keuangan:</a:t>
            </a:r>
          </a:p>
          <a:p>
            <a:r>
              <a:rPr lang="id-ID" b="1" dirty="0" smtClean="0"/>
              <a:t>Bagi PENYAJI laporan keuangan:</a:t>
            </a:r>
          </a:p>
          <a:p>
            <a:pPr marL="1079500" indent="-630238">
              <a:buFont typeface="+mj-lt"/>
              <a:buAutoNum type="arabicPeriod"/>
            </a:pPr>
            <a:r>
              <a:rPr lang="id-ID" dirty="0" smtClean="0"/>
              <a:t>Meningkatkan peluang akses ke pasar modal (menjual saham di bursa saham).</a:t>
            </a:r>
          </a:p>
          <a:p>
            <a:pPr marL="1079500" indent="-630238">
              <a:buFont typeface="+mj-lt"/>
              <a:buAutoNum type="arabicPeriod"/>
            </a:pPr>
            <a:r>
              <a:rPr lang="id-ID" dirty="0" smtClean="0"/>
              <a:t>Menurunkan biaya modal (mendapatkan kredit dengan bunga ringan).</a:t>
            </a:r>
          </a:p>
          <a:p>
            <a:pPr marL="1079500" indent="-630238">
              <a:buFont typeface="+mj-lt"/>
              <a:buAutoNum type="arabicPeriod"/>
            </a:pPr>
            <a:r>
              <a:rPr lang="id-ID" dirty="0" smtClean="0"/>
              <a:t>Meningkatkan efisiensi dan efektifitas operasi.</a:t>
            </a:r>
          </a:p>
          <a:p>
            <a:pPr marL="1079500" indent="-630238">
              <a:buFont typeface="+mj-lt"/>
              <a:buAutoNum type="arabicPeriod"/>
            </a:pPr>
            <a:r>
              <a:rPr lang="id-ID" dirty="0" smtClean="0"/>
              <a:t>Menurunkan potensi penyalahgunaan aset.</a:t>
            </a:r>
          </a:p>
          <a:p>
            <a:pPr marL="1079500" indent="-630238">
              <a:buFont typeface="+mj-lt"/>
              <a:buAutoNum type="arabicPeriod"/>
            </a:pPr>
            <a:r>
              <a:rPr lang="id-ID" dirty="0" smtClean="0"/>
              <a:t>Meningkatkan kualitas pengendalian.</a:t>
            </a:r>
          </a:p>
          <a:p>
            <a:pPr marL="1079500" indent="-630238">
              <a:buFont typeface="+mj-lt"/>
              <a:buAutoNum type="arabicPeriod"/>
            </a:pPr>
            <a:endParaRPr lang="id-ID" dirty="0" smtClean="0"/>
          </a:p>
        </p:txBody>
      </p:sp>
      <p:sp>
        <p:nvSpPr>
          <p:cNvPr id="4" name="Slide Number Placeholder 3"/>
          <p:cNvSpPr>
            <a:spLocks noGrp="1"/>
          </p:cNvSpPr>
          <p:nvPr>
            <p:ph type="sldNum" sz="quarter" idx="12"/>
          </p:nvPr>
        </p:nvSpPr>
        <p:spPr/>
        <p:txBody>
          <a:bodyPr/>
          <a:lstStyle/>
          <a:p>
            <a:fld id="{97E25F0D-EA1A-4233-97B3-2FDC60145AF4}" type="slidenum">
              <a:rPr lang="id-ID" smtClean="0"/>
              <a:pPr/>
              <a:t>18</a:t>
            </a:fld>
            <a:endParaRPr lang="id-ID"/>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smtClean="0"/>
              <a:t>KEBUTUHAN JASA AUDIT</a:t>
            </a:r>
            <a:endParaRPr lang="id-ID" dirty="0"/>
          </a:p>
        </p:txBody>
      </p:sp>
      <p:sp>
        <p:nvSpPr>
          <p:cNvPr id="3" name="Subtitle 2"/>
          <p:cNvSpPr>
            <a:spLocks noGrp="1"/>
          </p:cNvSpPr>
          <p:nvPr>
            <p:ph type="subTitle" idx="1"/>
          </p:nvPr>
        </p:nvSpPr>
        <p:spPr/>
        <p:txBody>
          <a:bodyPr>
            <a:noAutofit/>
          </a:bodyPr>
          <a:lstStyle/>
          <a:p>
            <a:pPr marL="514350" indent="-514350">
              <a:buNone/>
            </a:pPr>
            <a:r>
              <a:rPr lang="id-ID" sz="3000" b="1" dirty="0" smtClean="0"/>
              <a:t>Mengapa </a:t>
            </a:r>
            <a:r>
              <a:rPr lang="id-ID" sz="3000" b="1" dirty="0" smtClean="0"/>
              <a:t>audit diperlukan?</a:t>
            </a:r>
          </a:p>
          <a:p>
            <a:pPr marL="514350" indent="-514350">
              <a:buFont typeface="+mj-lt"/>
              <a:buAutoNum type="arabicPeriod"/>
            </a:pPr>
            <a:r>
              <a:rPr lang="id-ID" sz="3000" i="1" dirty="0" smtClean="0"/>
              <a:t>Remoteness of information </a:t>
            </a:r>
            <a:r>
              <a:rPr lang="id-ID" sz="3000" dirty="0" smtClean="0"/>
              <a:t>(jarak penyaji dan pengguna informasi).</a:t>
            </a:r>
          </a:p>
          <a:p>
            <a:pPr marL="514350" indent="-514350">
              <a:buFont typeface="+mj-lt"/>
              <a:buAutoNum type="arabicPeriod"/>
            </a:pPr>
            <a:r>
              <a:rPr lang="id-ID" sz="3000" i="1" dirty="0" smtClean="0"/>
              <a:t>Biases dan motives of the provider </a:t>
            </a:r>
            <a:r>
              <a:rPr lang="id-ID" sz="3000" dirty="0" smtClean="0"/>
              <a:t>(bias dan motivasi penyaji laporan keuangan yang tidak sejalan dengan keinginan pengguna laporan)</a:t>
            </a:r>
          </a:p>
          <a:p>
            <a:pPr marL="514350" indent="-514350">
              <a:buFont typeface="+mj-lt"/>
              <a:buAutoNum type="arabicPeriod"/>
            </a:pPr>
            <a:r>
              <a:rPr lang="id-ID" sz="3000" i="1" dirty="0" smtClean="0"/>
              <a:t>Voluminous data </a:t>
            </a:r>
            <a:r>
              <a:rPr lang="id-ID" sz="3000" dirty="0" smtClean="0"/>
              <a:t>(volume data yang besar)</a:t>
            </a:r>
          </a:p>
          <a:p>
            <a:pPr marL="514350" indent="-514350">
              <a:buFont typeface="+mj-lt"/>
              <a:buAutoNum type="arabicPeriod"/>
            </a:pPr>
            <a:r>
              <a:rPr lang="id-ID" sz="3000" i="1" dirty="0" smtClean="0"/>
              <a:t>Complex exchange of transactions </a:t>
            </a:r>
            <a:r>
              <a:rPr lang="id-ID" sz="3000" dirty="0" smtClean="0"/>
              <a:t>(kompleksitas transaksi keuangan).</a:t>
            </a:r>
            <a:r>
              <a:rPr lang="id-ID" sz="3000" b="1" dirty="0" smtClean="0"/>
              <a:t/>
            </a:r>
            <a:br>
              <a:rPr lang="id-ID" sz="3000" b="1" dirty="0" smtClean="0"/>
            </a:br>
            <a:endParaRPr lang="id-ID" sz="3000" b="1" dirty="0" smtClean="0"/>
          </a:p>
        </p:txBody>
      </p:sp>
      <p:sp>
        <p:nvSpPr>
          <p:cNvPr id="4" name="Slide Number Placeholder 3"/>
          <p:cNvSpPr>
            <a:spLocks noGrp="1"/>
          </p:cNvSpPr>
          <p:nvPr>
            <p:ph type="sldNum" sz="quarter" idx="12"/>
          </p:nvPr>
        </p:nvSpPr>
        <p:spPr/>
        <p:txBody>
          <a:bodyPr/>
          <a:lstStyle/>
          <a:p>
            <a:fld id="{97E25F0D-EA1A-4233-97B3-2FDC60145AF4}" type="slidenum">
              <a:rPr lang="id-ID" smtClean="0"/>
              <a:pPr/>
              <a:t>19</a:t>
            </a:fld>
            <a:endParaRPr lang="id-ID"/>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r>
              <a:rPr lang="en-US"/>
              <a:t>Sejarah Audit</a:t>
            </a:r>
          </a:p>
        </p:txBody>
      </p:sp>
      <p:sp>
        <p:nvSpPr>
          <p:cNvPr id="5123" name="Rectangle 3"/>
          <p:cNvSpPr>
            <a:spLocks noGrp="1" noChangeArrowheads="1"/>
          </p:cNvSpPr>
          <p:nvPr>
            <p:ph type="body" idx="1"/>
          </p:nvPr>
        </p:nvSpPr>
        <p:spPr/>
        <p:txBody>
          <a:bodyPr/>
          <a:lstStyle/>
          <a:p>
            <a:r>
              <a:rPr lang="en-US" dirty="0" err="1"/>
              <a:t>Ditemukan</a:t>
            </a:r>
            <a:r>
              <a:rPr lang="en-US" dirty="0"/>
              <a:t> </a:t>
            </a:r>
            <a:r>
              <a:rPr lang="en-US" dirty="0" err="1"/>
              <a:t>Arsip</a:t>
            </a:r>
            <a:r>
              <a:rPr lang="en-US" dirty="0"/>
              <a:t> </a:t>
            </a:r>
            <a:r>
              <a:rPr lang="en-US" dirty="0" err="1"/>
              <a:t>dari</a:t>
            </a:r>
            <a:r>
              <a:rPr lang="en-US" dirty="0"/>
              <a:t> Abad 13 SM di </a:t>
            </a:r>
            <a:r>
              <a:rPr lang="en-US" dirty="0" err="1"/>
              <a:t>Rakka</a:t>
            </a:r>
            <a:r>
              <a:rPr lang="en-US" dirty="0"/>
              <a:t>, Syria yang </a:t>
            </a:r>
            <a:r>
              <a:rPr lang="en-US" dirty="0" err="1"/>
              <a:t>dikeluarkan</a:t>
            </a:r>
            <a:r>
              <a:rPr lang="en-US" dirty="0"/>
              <a:t> </a:t>
            </a:r>
            <a:r>
              <a:rPr lang="en-US" dirty="0" err="1"/>
              <a:t>oleh</a:t>
            </a:r>
            <a:r>
              <a:rPr lang="en-US" dirty="0"/>
              <a:t> </a:t>
            </a:r>
            <a:r>
              <a:rPr lang="en-US" dirty="0" err="1"/>
              <a:t>Kementrian</a:t>
            </a:r>
            <a:r>
              <a:rPr lang="en-US" dirty="0"/>
              <a:t> </a:t>
            </a:r>
            <a:r>
              <a:rPr lang="en-US" dirty="0" err="1"/>
              <a:t>dalam</a:t>
            </a:r>
            <a:r>
              <a:rPr lang="en-US" dirty="0"/>
              <a:t> </a:t>
            </a:r>
            <a:r>
              <a:rPr lang="en-US" dirty="0" err="1"/>
              <a:t>Negeri</a:t>
            </a:r>
            <a:r>
              <a:rPr lang="en-US" dirty="0"/>
              <a:t> Assyria </a:t>
            </a:r>
            <a:r>
              <a:rPr lang="en-US" dirty="0" err="1"/>
              <a:t>berisi</a:t>
            </a:r>
            <a:r>
              <a:rPr lang="en-US" dirty="0"/>
              <a:t> </a:t>
            </a:r>
            <a:r>
              <a:rPr lang="en-US" dirty="0" err="1"/>
              <a:t>nama-nama</a:t>
            </a:r>
            <a:r>
              <a:rPr lang="en-US" dirty="0"/>
              <a:t> </a:t>
            </a:r>
            <a:r>
              <a:rPr lang="en-US" dirty="0" err="1"/>
              <a:t>pegawai</a:t>
            </a:r>
            <a:r>
              <a:rPr lang="en-US" dirty="0"/>
              <a:t> yang </a:t>
            </a:r>
            <a:r>
              <a:rPr lang="en-US" dirty="0" err="1"/>
              <a:t>menerima</a:t>
            </a:r>
            <a:r>
              <a:rPr lang="en-US" dirty="0"/>
              <a:t> </a:t>
            </a:r>
            <a:r>
              <a:rPr lang="en-US" dirty="0" err="1"/>
              <a:t>suap</a:t>
            </a:r>
            <a:r>
              <a:rPr lang="en-US" dirty="0"/>
              <a:t>, </a:t>
            </a:r>
            <a:r>
              <a:rPr lang="en-US" dirty="0" err="1"/>
              <a:t>termasuk</a:t>
            </a:r>
            <a:r>
              <a:rPr lang="en-US" dirty="0"/>
              <a:t> </a:t>
            </a:r>
            <a:r>
              <a:rPr lang="en-US" dirty="0" err="1"/>
              <a:t>nama-nama</a:t>
            </a:r>
            <a:r>
              <a:rPr lang="en-US" dirty="0"/>
              <a:t> </a:t>
            </a:r>
            <a:r>
              <a:rPr lang="en-US" dirty="0" err="1" smtClean="0"/>
              <a:t>pej</a:t>
            </a:r>
            <a:r>
              <a:rPr lang="id-ID" dirty="0" smtClean="0"/>
              <a:t>a</a:t>
            </a:r>
            <a:r>
              <a:rPr lang="en-US" dirty="0" smtClean="0"/>
              <a:t>bat </a:t>
            </a:r>
            <a:r>
              <a:rPr lang="en-US" dirty="0" err="1"/>
              <a:t>tinggi</a:t>
            </a:r>
            <a:r>
              <a:rPr lang="en-US" dirty="0"/>
              <a:t> </a:t>
            </a:r>
            <a:r>
              <a:rPr lang="en-US" dirty="0" err="1"/>
              <a:t>dan</a:t>
            </a:r>
            <a:r>
              <a:rPr lang="en-US" dirty="0"/>
              <a:t> </a:t>
            </a:r>
            <a:r>
              <a:rPr lang="en-US" dirty="0" err="1"/>
              <a:t>nama</a:t>
            </a:r>
            <a:r>
              <a:rPr lang="en-US" dirty="0"/>
              <a:t> </a:t>
            </a:r>
            <a:r>
              <a:rPr lang="en-US" dirty="0" err="1"/>
              <a:t>seorang</a:t>
            </a:r>
            <a:r>
              <a:rPr lang="en-US" dirty="0"/>
              <a:t> </a:t>
            </a:r>
            <a:r>
              <a:rPr lang="en-US" dirty="0" err="1"/>
              <a:t>putri</a:t>
            </a:r>
            <a:r>
              <a:rPr lang="en-US" dirty="0"/>
              <a:t> Assyria </a:t>
            </a:r>
          </a:p>
          <a:p>
            <a:pPr>
              <a:buFontTx/>
              <a:buNone/>
            </a:pPr>
            <a:endParaRPr lang="en-US" dirty="0"/>
          </a:p>
          <a:p>
            <a:pPr>
              <a:buFontTx/>
              <a:buNone/>
            </a:pPr>
            <a:r>
              <a:rPr lang="en-US" dirty="0"/>
              <a:t>Source:</a:t>
            </a:r>
          </a:p>
          <a:p>
            <a:pPr>
              <a:buFontTx/>
              <a:buNone/>
            </a:pPr>
            <a:r>
              <a:rPr lang="en-US" sz="1800" dirty="0"/>
              <a:t>“Measures to Prevent Corruption in EU Member states, </a:t>
            </a:r>
            <a:r>
              <a:rPr lang="en-US" sz="1800" dirty="0" err="1"/>
              <a:t>Maret</a:t>
            </a:r>
            <a:r>
              <a:rPr lang="en-US" sz="1800" dirty="0"/>
              <a:t> 1998. </a:t>
            </a:r>
          </a:p>
        </p:txBody>
      </p:sp>
    </p:spTree>
    <p:extLst>
      <p:ext uri="{BB962C8B-B14F-4D97-AF65-F5344CB8AC3E}">
        <p14:creationId xmlns:p14="http://schemas.microsoft.com/office/powerpoint/2010/main" val="36276919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285859"/>
          </a:xfrm>
        </p:spPr>
        <p:txBody>
          <a:bodyPr>
            <a:normAutofit/>
          </a:bodyPr>
          <a:lstStyle/>
          <a:p>
            <a:r>
              <a:rPr lang="id-ID" sz="2800" b="1" dirty="0" smtClean="0">
                <a:latin typeface="Arial" pitchFamily="34" charset="0"/>
                <a:cs typeface="Arial" pitchFamily="34" charset="0"/>
              </a:rPr>
              <a:t>HUBUNGAN AUDITOR, KLIEN, DAN PENGGUNA LAPORAN KEUANGAN</a:t>
            </a:r>
            <a:endParaRPr lang="id-ID" sz="2800" b="1"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97E25F0D-EA1A-4233-97B3-2FDC60145AF4}" type="slidenum">
              <a:rPr lang="id-ID" smtClean="0"/>
              <a:pPr/>
              <a:t>20</a:t>
            </a:fld>
            <a:endParaRPr lang="id-ID"/>
          </a:p>
        </p:txBody>
      </p:sp>
      <p:sp>
        <p:nvSpPr>
          <p:cNvPr id="6" name="Oval 5"/>
          <p:cNvSpPr/>
          <p:nvPr/>
        </p:nvSpPr>
        <p:spPr>
          <a:xfrm>
            <a:off x="3214678" y="1428736"/>
            <a:ext cx="2286016" cy="1357322"/>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Arial" pitchFamily="34" charset="0"/>
                <a:cs typeface="Arial" pitchFamily="34" charset="0"/>
              </a:rPr>
              <a:t>Auditor</a:t>
            </a:r>
            <a:endParaRPr lang="id-ID" sz="2400" dirty="0">
              <a:solidFill>
                <a:schemeClr val="tx1"/>
              </a:solidFill>
              <a:latin typeface="Arial" pitchFamily="34" charset="0"/>
              <a:cs typeface="Arial" pitchFamily="34" charset="0"/>
            </a:endParaRPr>
          </a:p>
        </p:txBody>
      </p:sp>
      <p:sp>
        <p:nvSpPr>
          <p:cNvPr id="7" name="Oval 6"/>
          <p:cNvSpPr/>
          <p:nvPr/>
        </p:nvSpPr>
        <p:spPr>
          <a:xfrm>
            <a:off x="714348" y="3857628"/>
            <a:ext cx="2286016" cy="1357322"/>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Arial" pitchFamily="34" charset="0"/>
                <a:cs typeface="Arial" pitchFamily="34" charset="0"/>
              </a:rPr>
              <a:t>Klien</a:t>
            </a:r>
            <a:endParaRPr lang="id-ID" sz="2400" dirty="0">
              <a:solidFill>
                <a:schemeClr val="tx1"/>
              </a:solidFill>
              <a:latin typeface="Arial" pitchFamily="34" charset="0"/>
              <a:cs typeface="Arial" pitchFamily="34" charset="0"/>
            </a:endParaRPr>
          </a:p>
        </p:txBody>
      </p:sp>
      <p:sp>
        <p:nvSpPr>
          <p:cNvPr id="8" name="Oval 7"/>
          <p:cNvSpPr/>
          <p:nvPr/>
        </p:nvSpPr>
        <p:spPr>
          <a:xfrm>
            <a:off x="6000760" y="3929066"/>
            <a:ext cx="2428892" cy="1357322"/>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Arial" pitchFamily="34" charset="0"/>
                <a:cs typeface="Arial" pitchFamily="34" charset="0"/>
              </a:rPr>
              <a:t>Kreditur/</a:t>
            </a:r>
          </a:p>
          <a:p>
            <a:pPr algn="ctr"/>
            <a:r>
              <a:rPr lang="id-ID" sz="2400" dirty="0" smtClean="0">
                <a:solidFill>
                  <a:schemeClr val="tx1"/>
                </a:solidFill>
                <a:latin typeface="Arial" pitchFamily="34" charset="0"/>
                <a:cs typeface="Arial" pitchFamily="34" charset="0"/>
              </a:rPr>
              <a:t>Investor</a:t>
            </a:r>
            <a:endParaRPr lang="id-ID" sz="2400" dirty="0">
              <a:solidFill>
                <a:schemeClr val="tx1"/>
              </a:solidFill>
              <a:latin typeface="Arial" pitchFamily="34" charset="0"/>
              <a:cs typeface="Arial" pitchFamily="34" charset="0"/>
            </a:endParaRPr>
          </a:p>
        </p:txBody>
      </p:sp>
      <p:cxnSp>
        <p:nvCxnSpPr>
          <p:cNvPr id="10" name="Straight Arrow Connector 9"/>
          <p:cNvCxnSpPr/>
          <p:nvPr/>
        </p:nvCxnSpPr>
        <p:spPr>
          <a:xfrm rot="10800000">
            <a:off x="3143240" y="4572008"/>
            <a:ext cx="2714644"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428992" y="4000504"/>
            <a:ext cx="2308645" cy="461665"/>
          </a:xfrm>
          <a:prstGeom prst="rect">
            <a:avLst/>
          </a:prstGeom>
          <a:noFill/>
        </p:spPr>
        <p:txBody>
          <a:bodyPr wrap="none" rtlCol="0">
            <a:spAutoFit/>
          </a:bodyPr>
          <a:lstStyle/>
          <a:p>
            <a:r>
              <a:rPr lang="id-ID" sz="2400" dirty="0" smtClean="0">
                <a:latin typeface="Arial" pitchFamily="34" charset="0"/>
                <a:cs typeface="Arial" pitchFamily="34" charset="0"/>
              </a:rPr>
              <a:t>Memberi Modal</a:t>
            </a:r>
            <a:endParaRPr lang="id-ID" sz="2400" dirty="0">
              <a:latin typeface="Arial" pitchFamily="34" charset="0"/>
              <a:cs typeface="Arial" pitchFamily="34" charset="0"/>
            </a:endParaRPr>
          </a:p>
        </p:txBody>
      </p:sp>
      <p:cxnSp>
        <p:nvCxnSpPr>
          <p:cNvPr id="14" name="Straight Arrow Connector 13"/>
          <p:cNvCxnSpPr/>
          <p:nvPr/>
        </p:nvCxnSpPr>
        <p:spPr>
          <a:xfrm>
            <a:off x="3286116" y="4929198"/>
            <a:ext cx="2643206"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214678" y="5072074"/>
            <a:ext cx="2807179" cy="830997"/>
          </a:xfrm>
          <a:prstGeom prst="rect">
            <a:avLst/>
          </a:prstGeom>
          <a:noFill/>
        </p:spPr>
        <p:txBody>
          <a:bodyPr wrap="none" rtlCol="0">
            <a:spAutoFit/>
          </a:bodyPr>
          <a:lstStyle/>
          <a:p>
            <a:pPr algn="ctr"/>
            <a:r>
              <a:rPr lang="id-ID" sz="2400" dirty="0" smtClean="0">
                <a:latin typeface="Arial" pitchFamily="34" charset="0"/>
                <a:cs typeface="Arial" pitchFamily="34" charset="0"/>
              </a:rPr>
              <a:t>Menyajikan</a:t>
            </a:r>
          </a:p>
          <a:p>
            <a:pPr algn="ctr"/>
            <a:r>
              <a:rPr lang="id-ID" sz="2400" dirty="0" smtClean="0">
                <a:latin typeface="Arial" pitchFamily="34" charset="0"/>
                <a:cs typeface="Arial" pitchFamily="34" charset="0"/>
              </a:rPr>
              <a:t>Laporan Keuangan</a:t>
            </a:r>
            <a:endParaRPr lang="id-ID" sz="2400" dirty="0">
              <a:latin typeface="Arial" pitchFamily="34" charset="0"/>
              <a:cs typeface="Arial" pitchFamily="34" charset="0"/>
            </a:endParaRPr>
          </a:p>
        </p:txBody>
      </p:sp>
      <p:cxnSp>
        <p:nvCxnSpPr>
          <p:cNvPr id="20" name="Straight Arrow Connector 19"/>
          <p:cNvCxnSpPr/>
          <p:nvPr/>
        </p:nvCxnSpPr>
        <p:spPr>
          <a:xfrm rot="5400000" flipH="1" flipV="1">
            <a:off x="1857356" y="2428868"/>
            <a:ext cx="1428760" cy="128588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16200000" flipH="1">
            <a:off x="5536413" y="2393149"/>
            <a:ext cx="1500198" cy="142876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071538" y="1819809"/>
            <a:ext cx="1624419" cy="1323439"/>
          </a:xfrm>
          <a:prstGeom prst="rect">
            <a:avLst/>
          </a:prstGeom>
          <a:noFill/>
        </p:spPr>
        <p:txBody>
          <a:bodyPr wrap="none" rtlCol="0">
            <a:spAutoFit/>
          </a:bodyPr>
          <a:lstStyle/>
          <a:p>
            <a:r>
              <a:rPr lang="id-ID" sz="2000" dirty="0" smtClean="0">
                <a:latin typeface="Arial" pitchFamily="34" charset="0"/>
                <a:cs typeface="Arial" pitchFamily="34" charset="0"/>
              </a:rPr>
              <a:t>Klien atau</a:t>
            </a:r>
          </a:p>
          <a:p>
            <a:r>
              <a:rPr lang="id-ID" sz="2000" dirty="0" smtClean="0">
                <a:latin typeface="Arial" pitchFamily="34" charset="0"/>
                <a:cs typeface="Arial" pitchFamily="34" charset="0"/>
              </a:rPr>
              <a:t>Komite Audit</a:t>
            </a:r>
          </a:p>
          <a:p>
            <a:r>
              <a:rPr lang="id-ID" sz="2000" dirty="0" smtClean="0">
                <a:latin typeface="Arial" pitchFamily="34" charset="0"/>
                <a:cs typeface="Arial" pitchFamily="34" charset="0"/>
              </a:rPr>
              <a:t>Merekrut </a:t>
            </a:r>
          </a:p>
          <a:p>
            <a:r>
              <a:rPr lang="id-ID" sz="2000" dirty="0" smtClean="0">
                <a:latin typeface="Arial" pitchFamily="34" charset="0"/>
                <a:cs typeface="Arial" pitchFamily="34" charset="0"/>
              </a:rPr>
              <a:t>Auditor</a:t>
            </a:r>
            <a:endParaRPr lang="id-ID" sz="2000" dirty="0">
              <a:latin typeface="Arial" pitchFamily="34" charset="0"/>
              <a:cs typeface="Arial" pitchFamily="34" charset="0"/>
            </a:endParaRPr>
          </a:p>
        </p:txBody>
      </p:sp>
      <p:sp>
        <p:nvSpPr>
          <p:cNvPr id="29" name="TextBox 28"/>
          <p:cNvSpPr txBox="1"/>
          <p:nvPr/>
        </p:nvSpPr>
        <p:spPr>
          <a:xfrm>
            <a:off x="6572264" y="1869222"/>
            <a:ext cx="2008883" cy="1631216"/>
          </a:xfrm>
          <a:prstGeom prst="rect">
            <a:avLst/>
          </a:prstGeom>
          <a:noFill/>
        </p:spPr>
        <p:txBody>
          <a:bodyPr wrap="none" rtlCol="0">
            <a:spAutoFit/>
          </a:bodyPr>
          <a:lstStyle/>
          <a:p>
            <a:r>
              <a:rPr lang="id-ID" sz="2000" dirty="0" smtClean="0">
                <a:latin typeface="Arial" pitchFamily="34" charset="0"/>
                <a:cs typeface="Arial" pitchFamily="34" charset="0"/>
              </a:rPr>
              <a:t>Auditor </a:t>
            </a:r>
          </a:p>
          <a:p>
            <a:r>
              <a:rPr lang="id-ID" sz="2000" dirty="0" smtClean="0">
                <a:latin typeface="Arial" pitchFamily="34" charset="0"/>
                <a:cs typeface="Arial" pitchFamily="34" charset="0"/>
              </a:rPr>
              <a:t>Menerbitkan </a:t>
            </a:r>
          </a:p>
          <a:p>
            <a:r>
              <a:rPr lang="id-ID" sz="2000" dirty="0" smtClean="0">
                <a:latin typeface="Arial" pitchFamily="34" charset="0"/>
                <a:cs typeface="Arial" pitchFamily="34" charset="0"/>
              </a:rPr>
              <a:t>Laporan Untuk</a:t>
            </a:r>
          </a:p>
          <a:p>
            <a:r>
              <a:rPr lang="id-ID" sz="2000" dirty="0" smtClean="0">
                <a:latin typeface="Arial" pitchFamily="34" charset="0"/>
                <a:cs typeface="Arial" pitchFamily="34" charset="0"/>
              </a:rPr>
              <a:t>Menurunkan</a:t>
            </a:r>
          </a:p>
          <a:p>
            <a:r>
              <a:rPr lang="id-ID" sz="2000" dirty="0" smtClean="0">
                <a:latin typeface="Arial" pitchFamily="34" charset="0"/>
                <a:cs typeface="Arial" pitchFamily="34" charset="0"/>
              </a:rPr>
              <a:t>Risiko Informasi</a:t>
            </a:r>
            <a:endParaRPr lang="id-ID" sz="2000" dirty="0">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endParaRPr lang="id-ID"/>
          </a:p>
        </p:txBody>
      </p:sp>
      <p:sp>
        <p:nvSpPr>
          <p:cNvPr id="3" name="Subtitle 2"/>
          <p:cNvSpPr>
            <a:spLocks noGrp="1"/>
          </p:cNvSpPr>
          <p:nvPr>
            <p:ph type="subTitle" idx="1"/>
          </p:nvPr>
        </p:nvSpPr>
        <p:spPr/>
        <p:txBody>
          <a:bodyPr/>
          <a:lstStyle/>
          <a:p>
            <a:endParaRPr lang="id-ID" dirty="0"/>
          </a:p>
        </p:txBody>
      </p:sp>
      <p:sp>
        <p:nvSpPr>
          <p:cNvPr id="4" name="Slide Number Placeholder 3"/>
          <p:cNvSpPr>
            <a:spLocks noGrp="1"/>
          </p:cNvSpPr>
          <p:nvPr>
            <p:ph type="sldNum" sz="quarter" idx="12"/>
          </p:nvPr>
        </p:nvSpPr>
        <p:spPr/>
        <p:txBody>
          <a:bodyPr/>
          <a:lstStyle/>
          <a:p>
            <a:fld id="{97E25F0D-EA1A-4233-97B3-2FDC60145AF4}" type="slidenum">
              <a:rPr lang="id-ID" smtClean="0"/>
              <a:pPr/>
              <a:t>21</a:t>
            </a:fld>
            <a:endParaRPr lang="id-ID"/>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1669" t="16043" r="19649" b="12748"/>
          <a:stretch/>
        </p:blipFill>
        <p:spPr bwMode="auto">
          <a:xfrm>
            <a:off x="179512" y="776462"/>
            <a:ext cx="8820472" cy="5704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356459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a:buFont typeface="+mj-lt"/>
              <a:buAutoNum type="arabicPeriod"/>
            </a:pPr>
            <a:r>
              <a:rPr lang="en-US" i="1" dirty="0" smtClean="0"/>
              <a:t>Indonesia, </a:t>
            </a:r>
            <a:r>
              <a:rPr lang="en-US" i="1" dirty="0" err="1" smtClean="0"/>
              <a:t>sebagai</a:t>
            </a:r>
            <a:r>
              <a:rPr lang="en-US" i="1" dirty="0" smtClean="0"/>
              <a:t> </a:t>
            </a:r>
            <a:r>
              <a:rPr lang="en-US" i="1" dirty="0" err="1" smtClean="0"/>
              <a:t>bagian</a:t>
            </a:r>
            <a:r>
              <a:rPr lang="en-US" i="1" dirty="0" smtClean="0"/>
              <a:t> </a:t>
            </a:r>
            <a:r>
              <a:rPr lang="en-US" i="1" dirty="0" err="1" smtClean="0"/>
              <a:t>dari</a:t>
            </a:r>
            <a:r>
              <a:rPr lang="en-US" i="1" dirty="0" smtClean="0"/>
              <a:t> G20 </a:t>
            </a:r>
            <a:r>
              <a:rPr lang="en-US" i="1" dirty="0" err="1" smtClean="0"/>
              <a:t>dan</a:t>
            </a:r>
            <a:r>
              <a:rPr lang="en-US" i="1" dirty="0" smtClean="0"/>
              <a:t> IFAC, </a:t>
            </a:r>
            <a:r>
              <a:rPr lang="en-US" i="1" dirty="0" err="1" smtClean="0"/>
              <a:t>berkomitmen</a:t>
            </a:r>
            <a:r>
              <a:rPr lang="en-US" i="1" dirty="0" smtClean="0"/>
              <a:t> </a:t>
            </a:r>
            <a:r>
              <a:rPr lang="en-US" i="1" dirty="0" err="1" smtClean="0"/>
              <a:t>untuk</a:t>
            </a:r>
            <a:r>
              <a:rPr lang="en-US" i="1" dirty="0" smtClean="0"/>
              <a:t> </a:t>
            </a:r>
            <a:r>
              <a:rPr lang="en-US" i="1" dirty="0" err="1" smtClean="0"/>
              <a:t>sepenuhnya</a:t>
            </a:r>
            <a:r>
              <a:rPr lang="en-US" i="1" dirty="0" smtClean="0"/>
              <a:t> </a:t>
            </a:r>
            <a:r>
              <a:rPr lang="en-US" i="1" dirty="0" err="1" smtClean="0"/>
              <a:t>mengadopsi</a:t>
            </a:r>
            <a:r>
              <a:rPr lang="en-US" i="1" dirty="0" smtClean="0"/>
              <a:t> </a:t>
            </a:r>
            <a:r>
              <a:rPr lang="en-US" i="1" dirty="0" smtClean="0"/>
              <a:t>ISA</a:t>
            </a:r>
            <a:r>
              <a:rPr lang="id-ID" i="1" dirty="0" smtClean="0"/>
              <a:t> </a:t>
            </a:r>
            <a:r>
              <a:rPr lang="en-US" i="1" dirty="0" smtClean="0"/>
              <a:t> </a:t>
            </a:r>
            <a:r>
              <a:rPr lang="en-US" i="1" dirty="0" err="1" smtClean="0"/>
              <a:t>pada</a:t>
            </a:r>
            <a:r>
              <a:rPr lang="en-US" i="1" dirty="0" smtClean="0"/>
              <a:t> 1 January 2013</a:t>
            </a:r>
          </a:p>
          <a:p>
            <a:pPr marL="514350" indent="-514350">
              <a:buFont typeface="+mj-lt"/>
              <a:buAutoNum type="arabicPeriod"/>
            </a:pPr>
            <a:r>
              <a:rPr lang="en-US" i="1" dirty="0" err="1" smtClean="0"/>
              <a:t>Konsekuensi</a:t>
            </a:r>
            <a:r>
              <a:rPr lang="en-US" i="1" dirty="0" smtClean="0"/>
              <a:t> </a:t>
            </a:r>
            <a:r>
              <a:rPr lang="en-US" i="1" dirty="0" err="1" smtClean="0"/>
              <a:t>dari</a:t>
            </a:r>
            <a:r>
              <a:rPr lang="en-US" i="1" dirty="0" smtClean="0"/>
              <a:t> </a:t>
            </a:r>
            <a:r>
              <a:rPr lang="en-US" i="1" dirty="0" err="1" smtClean="0"/>
              <a:t>adopsi</a:t>
            </a:r>
            <a:r>
              <a:rPr lang="en-US" i="1" dirty="0" smtClean="0"/>
              <a:t> ISA </a:t>
            </a:r>
            <a:r>
              <a:rPr lang="en-US" i="1" dirty="0" err="1" smtClean="0"/>
              <a:t>adalah</a:t>
            </a:r>
            <a:r>
              <a:rPr lang="en-US" i="1" dirty="0" smtClean="0"/>
              <a:t> </a:t>
            </a:r>
            <a:r>
              <a:rPr lang="en-US" i="1" dirty="0" err="1" smtClean="0"/>
              <a:t>perubahan</a:t>
            </a:r>
            <a:r>
              <a:rPr lang="en-US" i="1" dirty="0" smtClean="0"/>
              <a:t> </a:t>
            </a:r>
            <a:r>
              <a:rPr lang="en-US" i="1" dirty="0" err="1" smtClean="0"/>
              <a:t>mendasar</a:t>
            </a:r>
            <a:r>
              <a:rPr lang="en-US" i="1" dirty="0" smtClean="0"/>
              <a:t> </a:t>
            </a:r>
            <a:r>
              <a:rPr lang="en-US" i="1" dirty="0" err="1" smtClean="0"/>
              <a:t>terhadap</a:t>
            </a:r>
            <a:r>
              <a:rPr lang="en-US" i="1" dirty="0" smtClean="0"/>
              <a:t> </a:t>
            </a:r>
            <a:r>
              <a:rPr lang="en-US" i="1" dirty="0" err="1" smtClean="0"/>
              <a:t>cara</a:t>
            </a:r>
            <a:r>
              <a:rPr lang="en-US" i="1" dirty="0" smtClean="0"/>
              <a:t> </a:t>
            </a:r>
            <a:r>
              <a:rPr lang="en-US" i="1" dirty="0" err="1" smtClean="0"/>
              <a:t>pandang</a:t>
            </a:r>
            <a:r>
              <a:rPr lang="en-US" i="1" dirty="0" smtClean="0"/>
              <a:t>, </a:t>
            </a:r>
            <a:r>
              <a:rPr lang="en-US" i="1" dirty="0" err="1" smtClean="0"/>
              <a:t>cara</a:t>
            </a:r>
            <a:r>
              <a:rPr lang="en-US" i="1" dirty="0" smtClean="0"/>
              <a:t> </a:t>
            </a:r>
            <a:r>
              <a:rPr lang="en-US" i="1" dirty="0" err="1" smtClean="0"/>
              <a:t>berpikir</a:t>
            </a:r>
            <a:r>
              <a:rPr lang="en-US" i="1" dirty="0" smtClean="0"/>
              <a:t> </a:t>
            </a:r>
            <a:r>
              <a:rPr lang="en-US" i="1" dirty="0" err="1" smtClean="0"/>
              <a:t>dan</a:t>
            </a:r>
            <a:r>
              <a:rPr lang="en-US" i="1" dirty="0" smtClean="0"/>
              <a:t> </a:t>
            </a:r>
            <a:r>
              <a:rPr lang="en-US" i="1" dirty="0" err="1" smtClean="0"/>
              <a:t>cara</a:t>
            </a:r>
            <a:r>
              <a:rPr lang="en-US" i="1" dirty="0" smtClean="0"/>
              <a:t> </a:t>
            </a:r>
            <a:r>
              <a:rPr lang="en-US" i="1" dirty="0" err="1" smtClean="0"/>
              <a:t>bekerja</a:t>
            </a:r>
            <a:r>
              <a:rPr lang="en-US" i="1" dirty="0" smtClean="0"/>
              <a:t> auditor di Indonesia</a:t>
            </a:r>
          </a:p>
          <a:p>
            <a:pPr marL="0" indent="0">
              <a:buNone/>
            </a:pPr>
            <a:endParaRPr lang="en-US" i="1" dirty="0" smtClean="0"/>
          </a:p>
          <a:p>
            <a:pPr marL="514350" indent="-514350">
              <a:buFont typeface="+mj-lt"/>
              <a:buAutoNum type="arabicPeriod"/>
            </a:pPr>
            <a:endParaRPr lang="en-US" i="1" dirty="0" smtClean="0"/>
          </a:p>
          <a:p>
            <a:endParaRPr lang="en-US" dirty="0"/>
          </a:p>
        </p:txBody>
      </p:sp>
      <p:sp>
        <p:nvSpPr>
          <p:cNvPr id="4" name="Title 3"/>
          <p:cNvSpPr>
            <a:spLocks noGrp="1"/>
          </p:cNvSpPr>
          <p:nvPr>
            <p:ph type="title"/>
          </p:nvPr>
        </p:nvSpPr>
        <p:spPr>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000" dirty="0" smtClean="0">
                <a:latin typeface="Gill Sans MT" pitchFamily="34" charset="0"/>
              </a:rPr>
              <a:t>LATAR </a:t>
            </a:r>
            <a:r>
              <a:rPr lang="en-US" sz="3000" dirty="0" smtClean="0">
                <a:latin typeface="Gill Sans MT" pitchFamily="34" charset="0"/>
              </a:rPr>
              <a:t>BELAKANG</a:t>
            </a:r>
            <a:r>
              <a:rPr lang="id-ID" sz="3000" dirty="0" smtClean="0">
                <a:latin typeface="Gill Sans MT" pitchFamily="34" charset="0"/>
              </a:rPr>
              <a:t> ADOPSI ISA</a:t>
            </a:r>
            <a:endParaRPr lang="en-US" sz="3000" dirty="0">
              <a:latin typeface="Gill Sans MT" pitchFamily="34" charset="0"/>
            </a:endParaRPr>
          </a:p>
        </p:txBody>
      </p:sp>
    </p:spTree>
    <p:extLst>
      <p:ext uri="{BB962C8B-B14F-4D97-AF65-F5344CB8AC3E}">
        <p14:creationId xmlns:p14="http://schemas.microsoft.com/office/powerpoint/2010/main" val="31072539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i="1" dirty="0"/>
          </a:p>
          <a:p>
            <a:pPr marL="0" indent="0">
              <a:buNone/>
            </a:pPr>
            <a:endParaRPr lang="en-US" i="1" dirty="0" smtClean="0"/>
          </a:p>
          <a:p>
            <a:pPr marL="0" indent="0">
              <a:buNone/>
            </a:pPr>
            <a:endParaRPr lang="en-US" i="1" dirty="0" smtClean="0"/>
          </a:p>
          <a:p>
            <a:pPr marL="514350" indent="-514350">
              <a:buFont typeface="+mj-lt"/>
              <a:buAutoNum type="arabicPeriod"/>
            </a:pPr>
            <a:endParaRPr lang="en-US" i="1" dirty="0" smtClean="0"/>
          </a:p>
          <a:p>
            <a:endParaRPr lang="en-US" dirty="0"/>
          </a:p>
        </p:txBody>
      </p:sp>
      <p:sp>
        <p:nvSpPr>
          <p:cNvPr id="4" name="Title 3"/>
          <p:cNvSpPr>
            <a:spLocks noGrp="1"/>
          </p:cNvSpPr>
          <p:nvPr>
            <p:ph type="title"/>
          </p:nvPr>
        </p:nvSpPr>
        <p:spPr>
          <a:xfrm>
            <a:off x="228600" y="274638"/>
            <a:ext cx="4953000" cy="63976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000" dirty="0" smtClean="0">
                <a:latin typeface="Gill Sans MT" pitchFamily="34" charset="0"/>
              </a:rPr>
              <a:t>SEJARAH ISA </a:t>
            </a:r>
            <a:endParaRPr lang="en-US" sz="3000" dirty="0">
              <a:latin typeface="Gill Sans MT"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45241" y="304800"/>
            <a:ext cx="3505200" cy="1066800"/>
          </a:xfrm>
          <a:prstGeom prst="rect">
            <a:avLst/>
          </a:prstGeom>
        </p:spPr>
      </p:pic>
      <p:sp>
        <p:nvSpPr>
          <p:cNvPr id="5" name="Oval 4"/>
          <p:cNvSpPr/>
          <p:nvPr/>
        </p:nvSpPr>
        <p:spPr>
          <a:xfrm>
            <a:off x="457200" y="5181600"/>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p:nvPr/>
        </p:nvCxnSpPr>
        <p:spPr>
          <a:xfrm flipV="1">
            <a:off x="685800" y="4876800"/>
            <a:ext cx="685800" cy="342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Oval 8"/>
          <p:cNvSpPr/>
          <p:nvPr/>
        </p:nvSpPr>
        <p:spPr>
          <a:xfrm>
            <a:off x="1371600" y="4661941"/>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438400" y="3810000"/>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733800" y="3581400"/>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345241" y="2783798"/>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934200" y="2349107"/>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a:stCxn id="9" idx="7"/>
            <a:endCxn id="10" idx="3"/>
          </p:cNvCxnSpPr>
          <p:nvPr/>
        </p:nvCxnSpPr>
        <p:spPr>
          <a:xfrm flipV="1">
            <a:off x="1566722" y="4005122"/>
            <a:ext cx="905156" cy="6902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10" idx="6"/>
            <a:endCxn id="11" idx="2"/>
          </p:cNvCxnSpPr>
          <p:nvPr/>
        </p:nvCxnSpPr>
        <p:spPr>
          <a:xfrm flipV="1">
            <a:off x="2667000" y="3695700"/>
            <a:ext cx="1066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3962400" y="2971800"/>
            <a:ext cx="135411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5715000" y="2476500"/>
            <a:ext cx="1095530" cy="3072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28600" y="5715000"/>
            <a:ext cx="3498778" cy="923330"/>
          </a:xfrm>
          <a:prstGeom prst="rect">
            <a:avLst/>
          </a:prstGeom>
          <a:noFill/>
        </p:spPr>
        <p:txBody>
          <a:bodyPr wrap="none" rtlCol="0">
            <a:spAutoFit/>
          </a:bodyPr>
          <a:lstStyle/>
          <a:p>
            <a:r>
              <a:rPr lang="en-US" b="1" dirty="0" smtClean="0"/>
              <a:t>1978</a:t>
            </a:r>
          </a:p>
          <a:p>
            <a:r>
              <a:rPr lang="en-US" dirty="0" smtClean="0"/>
              <a:t>International </a:t>
            </a:r>
          </a:p>
          <a:p>
            <a:r>
              <a:rPr lang="en-US" dirty="0" smtClean="0"/>
              <a:t>Auditing Practice Committee (IAPC)</a:t>
            </a:r>
            <a:endParaRPr lang="en-US" dirty="0"/>
          </a:p>
        </p:txBody>
      </p:sp>
      <p:sp>
        <p:nvSpPr>
          <p:cNvPr id="23" name="TextBox 22"/>
          <p:cNvSpPr txBox="1"/>
          <p:nvPr/>
        </p:nvSpPr>
        <p:spPr>
          <a:xfrm>
            <a:off x="327285" y="2438400"/>
            <a:ext cx="1402830" cy="2308324"/>
          </a:xfrm>
          <a:prstGeom prst="rect">
            <a:avLst/>
          </a:prstGeom>
          <a:noFill/>
        </p:spPr>
        <p:txBody>
          <a:bodyPr wrap="square" rtlCol="0">
            <a:spAutoFit/>
          </a:bodyPr>
          <a:lstStyle/>
          <a:p>
            <a:r>
              <a:rPr lang="en-US" b="1" dirty="0" smtClean="0"/>
              <a:t>1979</a:t>
            </a:r>
          </a:p>
          <a:p>
            <a:r>
              <a:rPr lang="en-US" dirty="0" smtClean="0"/>
              <a:t>International </a:t>
            </a:r>
          </a:p>
          <a:p>
            <a:r>
              <a:rPr lang="en-US" dirty="0" smtClean="0"/>
              <a:t>Auditing Guideline, Objectives, Scope of The Financial Statements</a:t>
            </a:r>
            <a:endParaRPr lang="en-US" dirty="0"/>
          </a:p>
        </p:txBody>
      </p:sp>
      <p:sp>
        <p:nvSpPr>
          <p:cNvPr id="24" name="TextBox 23"/>
          <p:cNvSpPr txBox="1"/>
          <p:nvPr/>
        </p:nvSpPr>
        <p:spPr>
          <a:xfrm>
            <a:off x="1890260" y="1295400"/>
            <a:ext cx="1402830" cy="2585323"/>
          </a:xfrm>
          <a:prstGeom prst="rect">
            <a:avLst/>
          </a:prstGeom>
          <a:noFill/>
        </p:spPr>
        <p:txBody>
          <a:bodyPr wrap="square" rtlCol="0">
            <a:spAutoFit/>
          </a:bodyPr>
          <a:lstStyle/>
          <a:p>
            <a:r>
              <a:rPr lang="en-US" b="1" dirty="0" smtClean="0"/>
              <a:t>1991</a:t>
            </a:r>
          </a:p>
          <a:p>
            <a:r>
              <a:rPr lang="en-US" dirty="0"/>
              <a:t>IAPC’s guidelines re-codified as International Standards on Auditing (ISAs)</a:t>
            </a:r>
          </a:p>
        </p:txBody>
      </p:sp>
      <p:sp>
        <p:nvSpPr>
          <p:cNvPr id="25" name="TextBox 24"/>
          <p:cNvSpPr txBox="1"/>
          <p:nvPr/>
        </p:nvSpPr>
        <p:spPr>
          <a:xfrm>
            <a:off x="3004278" y="3810001"/>
            <a:ext cx="2329722" cy="2308324"/>
          </a:xfrm>
          <a:prstGeom prst="rect">
            <a:avLst/>
          </a:prstGeom>
          <a:noFill/>
        </p:spPr>
        <p:txBody>
          <a:bodyPr wrap="square" rtlCol="0">
            <a:spAutoFit/>
          </a:bodyPr>
          <a:lstStyle/>
          <a:p>
            <a:r>
              <a:rPr lang="en-US" b="1" dirty="0" smtClean="0"/>
              <a:t>1998</a:t>
            </a:r>
          </a:p>
          <a:p>
            <a:r>
              <a:rPr lang="en-US" dirty="0"/>
              <a:t>IFAC survey found more than 70 countries worldwide had adopted IAPC standards or use them as a basis for national standards</a:t>
            </a:r>
          </a:p>
        </p:txBody>
      </p:sp>
      <p:sp>
        <p:nvSpPr>
          <p:cNvPr id="27" name="Rectangle 26"/>
          <p:cNvSpPr/>
          <p:nvPr/>
        </p:nvSpPr>
        <p:spPr>
          <a:xfrm>
            <a:off x="3308080" y="685800"/>
            <a:ext cx="1568720" cy="2862322"/>
          </a:xfrm>
          <a:prstGeom prst="rect">
            <a:avLst/>
          </a:prstGeom>
        </p:spPr>
        <p:txBody>
          <a:bodyPr wrap="square">
            <a:spAutoFit/>
          </a:bodyPr>
          <a:lstStyle/>
          <a:p>
            <a:endParaRPr lang="en-US" dirty="0" smtClean="0"/>
          </a:p>
          <a:p>
            <a:r>
              <a:rPr lang="en-US" b="1" dirty="0" smtClean="0"/>
              <a:t>2002</a:t>
            </a:r>
          </a:p>
          <a:p>
            <a:r>
              <a:rPr lang="en-US" dirty="0" smtClean="0"/>
              <a:t>The </a:t>
            </a:r>
            <a:r>
              <a:rPr lang="en-US" dirty="0"/>
              <a:t>IAPC was reconstituted as the International Auditing and Assurance Standards Board (IAASB); </a:t>
            </a:r>
          </a:p>
        </p:txBody>
      </p:sp>
      <p:sp>
        <p:nvSpPr>
          <p:cNvPr id="28" name="Rectangle 27"/>
          <p:cNvSpPr/>
          <p:nvPr/>
        </p:nvSpPr>
        <p:spPr>
          <a:xfrm>
            <a:off x="5316510" y="3092171"/>
            <a:ext cx="2074889" cy="3139321"/>
          </a:xfrm>
          <a:prstGeom prst="rect">
            <a:avLst/>
          </a:prstGeom>
        </p:spPr>
        <p:txBody>
          <a:bodyPr wrap="square">
            <a:spAutoFit/>
          </a:bodyPr>
          <a:lstStyle/>
          <a:p>
            <a:r>
              <a:rPr lang="en-US" b="1" dirty="0" smtClean="0"/>
              <a:t>2007</a:t>
            </a:r>
          </a:p>
          <a:p>
            <a:r>
              <a:rPr lang="en-US" dirty="0"/>
              <a:t>IAASB issued third version of Objectives and Scope of the Audit of Financial Statements </a:t>
            </a:r>
            <a:endParaRPr lang="en-US" dirty="0" smtClean="0"/>
          </a:p>
          <a:p>
            <a:endParaRPr lang="en-US" b="1" dirty="0"/>
          </a:p>
          <a:p>
            <a:r>
              <a:rPr lang="en-US" b="1" dirty="0" smtClean="0"/>
              <a:t>More than 100 countries has adopted ISA</a:t>
            </a:r>
          </a:p>
        </p:txBody>
      </p:sp>
      <p:sp>
        <p:nvSpPr>
          <p:cNvPr id="29" name="Rectangle 28"/>
          <p:cNvSpPr/>
          <p:nvPr/>
        </p:nvSpPr>
        <p:spPr>
          <a:xfrm>
            <a:off x="6810530" y="2577707"/>
            <a:ext cx="2385935" cy="923330"/>
          </a:xfrm>
          <a:prstGeom prst="rect">
            <a:avLst/>
          </a:prstGeom>
        </p:spPr>
        <p:txBody>
          <a:bodyPr wrap="square">
            <a:spAutoFit/>
          </a:bodyPr>
          <a:lstStyle/>
          <a:p>
            <a:r>
              <a:rPr lang="en-US" b="1" dirty="0" smtClean="0"/>
              <a:t>2008</a:t>
            </a:r>
          </a:p>
          <a:p>
            <a:r>
              <a:rPr lang="en-US" dirty="0" smtClean="0"/>
              <a:t>Clarity Project Completed</a:t>
            </a:r>
          </a:p>
        </p:txBody>
      </p:sp>
      <p:sp>
        <p:nvSpPr>
          <p:cNvPr id="30" name="Oval 29"/>
          <p:cNvSpPr/>
          <p:nvPr/>
        </p:nvSpPr>
        <p:spPr>
          <a:xfrm>
            <a:off x="8609975" y="2324100"/>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Arrow Connector 31"/>
          <p:cNvCxnSpPr/>
          <p:nvPr/>
        </p:nvCxnSpPr>
        <p:spPr>
          <a:xfrm>
            <a:off x="7239000" y="2476500"/>
            <a:ext cx="1219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7391399" y="1400770"/>
            <a:ext cx="1542115" cy="923330"/>
          </a:xfrm>
          <a:prstGeom prst="rect">
            <a:avLst/>
          </a:prstGeom>
        </p:spPr>
        <p:txBody>
          <a:bodyPr wrap="square">
            <a:spAutoFit/>
          </a:bodyPr>
          <a:lstStyle/>
          <a:p>
            <a:pPr algn="r"/>
            <a:r>
              <a:rPr lang="en-US" b="1" dirty="0" smtClean="0"/>
              <a:t>2013</a:t>
            </a:r>
          </a:p>
          <a:p>
            <a:pPr algn="r"/>
            <a:r>
              <a:rPr lang="en-US" dirty="0" smtClean="0"/>
              <a:t>Indonesia adopted ISA</a:t>
            </a:r>
          </a:p>
        </p:txBody>
      </p:sp>
    </p:spTree>
    <p:extLst>
      <p:ext uri="{BB962C8B-B14F-4D97-AF65-F5344CB8AC3E}">
        <p14:creationId xmlns:p14="http://schemas.microsoft.com/office/powerpoint/2010/main" val="39760087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14350" indent="-514350">
              <a:buAutoNum type="arabicPeriod"/>
            </a:pPr>
            <a:r>
              <a:rPr lang="en-US" i="1" dirty="0" err="1" smtClean="0"/>
              <a:t>Penekanan</a:t>
            </a:r>
            <a:r>
              <a:rPr lang="en-US" i="1" dirty="0" smtClean="0"/>
              <a:t> </a:t>
            </a:r>
            <a:r>
              <a:rPr lang="en-US" i="1" dirty="0" err="1" smtClean="0"/>
              <a:t>pada</a:t>
            </a:r>
            <a:r>
              <a:rPr lang="en-US" i="1" dirty="0" smtClean="0"/>
              <a:t> Audit </a:t>
            </a:r>
            <a:r>
              <a:rPr lang="en-US" i="1" dirty="0" err="1" smtClean="0"/>
              <a:t>Berbasis</a:t>
            </a:r>
            <a:r>
              <a:rPr lang="en-US" i="1" dirty="0" smtClean="0"/>
              <a:t> </a:t>
            </a:r>
            <a:r>
              <a:rPr lang="en-US" i="1" dirty="0" err="1" smtClean="0"/>
              <a:t>Resiko</a:t>
            </a:r>
            <a:endParaRPr lang="en-US" i="1" dirty="0" smtClean="0"/>
          </a:p>
          <a:p>
            <a:pPr marL="514350" indent="-514350">
              <a:buAutoNum type="arabicPeriod"/>
            </a:pPr>
            <a:r>
              <a:rPr lang="en-US" i="1" dirty="0" err="1" smtClean="0"/>
              <a:t>Perubahan</a:t>
            </a:r>
            <a:r>
              <a:rPr lang="en-US" i="1" dirty="0" smtClean="0"/>
              <a:t> </a:t>
            </a:r>
            <a:r>
              <a:rPr lang="en-US" i="1" dirty="0" err="1" smtClean="0"/>
              <a:t>dari</a:t>
            </a:r>
            <a:r>
              <a:rPr lang="en-US" i="1" dirty="0" smtClean="0"/>
              <a:t> Rules based </a:t>
            </a:r>
            <a:r>
              <a:rPr lang="en-US" i="1" dirty="0" err="1" smtClean="0"/>
              <a:t>ke</a:t>
            </a:r>
            <a:r>
              <a:rPr lang="en-US" i="1" dirty="0" smtClean="0"/>
              <a:t> Principle Based</a:t>
            </a:r>
          </a:p>
          <a:p>
            <a:pPr marL="514350" indent="-514350">
              <a:buAutoNum type="arabicPeriod"/>
            </a:pPr>
            <a:r>
              <a:rPr lang="en-US" i="1" dirty="0" err="1" smtClean="0"/>
              <a:t>Berpaling</a:t>
            </a:r>
            <a:r>
              <a:rPr lang="en-US" i="1" dirty="0" smtClean="0"/>
              <a:t> </a:t>
            </a:r>
            <a:r>
              <a:rPr lang="en-US" i="1" dirty="0" err="1" smtClean="0"/>
              <a:t>dari</a:t>
            </a:r>
            <a:r>
              <a:rPr lang="en-US" i="1" dirty="0" smtClean="0"/>
              <a:t> model </a:t>
            </a:r>
            <a:r>
              <a:rPr lang="en-US" i="1" dirty="0" err="1" smtClean="0"/>
              <a:t>matematis</a:t>
            </a:r>
            <a:endParaRPr lang="en-US" i="1" dirty="0" smtClean="0"/>
          </a:p>
          <a:p>
            <a:pPr marL="514350" indent="-514350">
              <a:buAutoNum type="arabicPeriod"/>
            </a:pPr>
            <a:r>
              <a:rPr lang="en-US" i="1" dirty="0" err="1" smtClean="0"/>
              <a:t>Menekankan</a:t>
            </a:r>
            <a:r>
              <a:rPr lang="en-US" i="1" dirty="0" smtClean="0"/>
              <a:t> </a:t>
            </a:r>
            <a:r>
              <a:rPr lang="en-US" i="1" dirty="0" err="1" smtClean="0"/>
              <a:t>pada</a:t>
            </a:r>
            <a:r>
              <a:rPr lang="en-US" i="1" dirty="0" smtClean="0"/>
              <a:t> </a:t>
            </a:r>
            <a:r>
              <a:rPr lang="en-US" i="1" dirty="0" err="1" smtClean="0"/>
              <a:t>Kearifan</a:t>
            </a:r>
            <a:r>
              <a:rPr lang="en-US" i="1" dirty="0" smtClean="0"/>
              <a:t> </a:t>
            </a:r>
            <a:r>
              <a:rPr lang="en-US" i="1" dirty="0" err="1" smtClean="0"/>
              <a:t>Profesional</a:t>
            </a:r>
            <a:r>
              <a:rPr lang="en-US" i="1" dirty="0" smtClean="0"/>
              <a:t> (professional </a:t>
            </a:r>
            <a:r>
              <a:rPr lang="en-US" i="1" dirty="0" err="1" smtClean="0"/>
              <a:t>judgement</a:t>
            </a:r>
            <a:r>
              <a:rPr lang="en-US" i="1" dirty="0" smtClean="0"/>
              <a:t>)</a:t>
            </a:r>
          </a:p>
          <a:p>
            <a:pPr marL="514350" indent="-514350">
              <a:buAutoNum type="arabicPeriod"/>
            </a:pPr>
            <a:r>
              <a:rPr lang="en-US" i="1" dirty="0" err="1" smtClean="0"/>
              <a:t>Melibatkan</a:t>
            </a:r>
            <a:r>
              <a:rPr lang="en-US" i="1" dirty="0" smtClean="0"/>
              <a:t> </a:t>
            </a:r>
            <a:r>
              <a:rPr lang="en-US" i="1" dirty="0" err="1" smtClean="0"/>
              <a:t>peran</a:t>
            </a:r>
            <a:r>
              <a:rPr lang="en-US" i="1" dirty="0" smtClean="0"/>
              <a:t> Those Charged With Governance (TCWG)</a:t>
            </a:r>
          </a:p>
          <a:p>
            <a:pPr marL="0" indent="0">
              <a:buNone/>
            </a:pPr>
            <a:endParaRPr lang="en-US" i="1" dirty="0"/>
          </a:p>
          <a:p>
            <a:pPr marL="0" indent="0">
              <a:buNone/>
            </a:pPr>
            <a:endParaRPr lang="en-US" i="1" dirty="0" smtClean="0"/>
          </a:p>
          <a:p>
            <a:pPr marL="0" indent="0">
              <a:buNone/>
            </a:pPr>
            <a:endParaRPr lang="en-US" i="1" dirty="0" smtClean="0"/>
          </a:p>
          <a:p>
            <a:pPr marL="514350" indent="-514350">
              <a:buFont typeface="+mj-lt"/>
              <a:buAutoNum type="arabicPeriod"/>
            </a:pPr>
            <a:endParaRPr lang="en-US" i="1" dirty="0" smtClean="0"/>
          </a:p>
          <a:p>
            <a:endParaRPr lang="en-US" dirty="0"/>
          </a:p>
        </p:txBody>
      </p:sp>
      <p:sp>
        <p:nvSpPr>
          <p:cNvPr id="4" name="Title 3"/>
          <p:cNvSpPr>
            <a:spLocks noGrp="1"/>
          </p:cNvSpPr>
          <p:nvPr>
            <p:ph type="title"/>
          </p:nvPr>
        </p:nvSpPr>
        <p:spPr>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000" dirty="0" smtClean="0">
                <a:latin typeface="Gill Sans MT" pitchFamily="34" charset="0"/>
              </a:rPr>
              <a:t>PERBEDAAN ISA VS STANDAR LAMA</a:t>
            </a:r>
            <a:endParaRPr lang="en-US" sz="3000" dirty="0">
              <a:latin typeface="Gill Sans MT" pitchFamily="34" charset="0"/>
            </a:endParaRPr>
          </a:p>
        </p:txBody>
      </p:sp>
    </p:spTree>
    <p:extLst>
      <p:ext uri="{BB962C8B-B14F-4D97-AF65-F5344CB8AC3E}">
        <p14:creationId xmlns:p14="http://schemas.microsoft.com/office/powerpoint/2010/main" val="10937661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800" dirty="0" smtClean="0"/>
              <a:t>TIGA LANGKAH AUDIT BERBASIS RESIKO</a:t>
            </a:r>
            <a:endParaRPr lang="en-US" sz="3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07544366"/>
              </p:ext>
            </p:extLst>
          </p:nvPr>
        </p:nvGraphicFramePr>
        <p:xfrm>
          <a:off x="228600" y="1371600"/>
          <a:ext cx="8610600" cy="3947160"/>
        </p:xfrm>
        <a:graphic>
          <a:graphicData uri="http://schemas.openxmlformats.org/drawingml/2006/table">
            <a:tbl>
              <a:tblPr firstRow="1" bandRow="1">
                <a:tableStyleId>{5C22544A-7EE6-4342-B048-85BDC9FD1C3A}</a:tableStyleId>
              </a:tblPr>
              <a:tblGrid>
                <a:gridCol w="2971800"/>
                <a:gridCol w="5638800"/>
              </a:tblGrid>
              <a:tr h="381000">
                <a:tc>
                  <a:txBody>
                    <a:bodyPr/>
                    <a:lstStyle/>
                    <a:p>
                      <a:r>
                        <a:rPr lang="en-US" dirty="0" err="1" smtClean="0"/>
                        <a:t>Tahap</a:t>
                      </a:r>
                      <a:r>
                        <a:rPr lang="en-US" dirty="0" smtClean="0"/>
                        <a:t>/</a:t>
                      </a:r>
                      <a:r>
                        <a:rPr lang="en-US" dirty="0" err="1" smtClean="0"/>
                        <a:t>Langkah</a:t>
                      </a:r>
                      <a:endParaRPr lang="en-US" dirty="0"/>
                    </a:p>
                  </a:txBody>
                  <a:tcPr/>
                </a:tc>
                <a:tc>
                  <a:txBody>
                    <a:bodyPr/>
                    <a:lstStyle/>
                    <a:p>
                      <a:r>
                        <a:rPr lang="en-US" dirty="0" err="1" smtClean="0"/>
                        <a:t>Penjelasan</a:t>
                      </a:r>
                      <a:r>
                        <a:rPr lang="en-US" baseline="0" dirty="0" smtClean="0"/>
                        <a:t> </a:t>
                      </a:r>
                      <a:endParaRPr lang="en-US" dirty="0"/>
                    </a:p>
                  </a:txBody>
                  <a:tcPr/>
                </a:tc>
              </a:tr>
              <a:tr h="381000">
                <a:tc>
                  <a:txBody>
                    <a:bodyPr/>
                    <a:lstStyle/>
                    <a:p>
                      <a:r>
                        <a:rPr lang="en-US" dirty="0" smtClean="0"/>
                        <a:t>Risk </a:t>
                      </a:r>
                      <a:r>
                        <a:rPr lang="en-US" dirty="0" err="1" smtClean="0"/>
                        <a:t>Assesment</a:t>
                      </a:r>
                      <a:r>
                        <a:rPr lang="en-US" dirty="0" smtClean="0"/>
                        <a:t> (</a:t>
                      </a:r>
                      <a:r>
                        <a:rPr lang="en-US" dirty="0" err="1" smtClean="0"/>
                        <a:t>menilai</a:t>
                      </a:r>
                      <a:r>
                        <a:rPr lang="en-US" baseline="0" dirty="0" smtClean="0"/>
                        <a:t> </a:t>
                      </a:r>
                      <a:r>
                        <a:rPr lang="en-US" baseline="0" dirty="0" err="1" smtClean="0"/>
                        <a:t>resiko</a:t>
                      </a:r>
                      <a:r>
                        <a:rPr lang="en-US" baseline="0" dirty="0" smtClean="0"/>
                        <a:t>)</a:t>
                      </a:r>
                      <a:endParaRPr lang="en-US" dirty="0"/>
                    </a:p>
                  </a:txBody>
                  <a:tcPr/>
                </a:tc>
                <a:tc>
                  <a:txBody>
                    <a:bodyPr/>
                    <a:lstStyle/>
                    <a:p>
                      <a:r>
                        <a:rPr lang="en-US" dirty="0" err="1" smtClean="0"/>
                        <a:t>Melaksanakan</a:t>
                      </a:r>
                      <a:r>
                        <a:rPr lang="en-US" dirty="0" smtClean="0"/>
                        <a:t> </a:t>
                      </a:r>
                      <a:r>
                        <a:rPr lang="en-US" dirty="0" err="1" smtClean="0"/>
                        <a:t>prosedur</a:t>
                      </a:r>
                      <a:r>
                        <a:rPr lang="en-US" dirty="0" smtClean="0"/>
                        <a:t> </a:t>
                      </a:r>
                      <a:r>
                        <a:rPr lang="en-US" dirty="0" err="1" smtClean="0"/>
                        <a:t>penilaian</a:t>
                      </a:r>
                      <a:r>
                        <a:rPr lang="en-US" dirty="0" smtClean="0"/>
                        <a:t> </a:t>
                      </a:r>
                      <a:r>
                        <a:rPr lang="en-US" dirty="0" err="1" smtClean="0"/>
                        <a:t>resiko</a:t>
                      </a:r>
                      <a:r>
                        <a:rPr lang="en-US" dirty="0" smtClean="0"/>
                        <a:t> </a:t>
                      </a:r>
                      <a:r>
                        <a:rPr lang="en-US" dirty="0" err="1" smtClean="0"/>
                        <a:t>untuk</a:t>
                      </a:r>
                      <a:r>
                        <a:rPr lang="en-US" dirty="0" smtClean="0"/>
                        <a:t> </a:t>
                      </a:r>
                      <a:r>
                        <a:rPr lang="en-US" dirty="0" err="1" smtClean="0"/>
                        <a:t>mengidentifikasi</a:t>
                      </a:r>
                      <a:r>
                        <a:rPr lang="en-US" baseline="0" dirty="0" smtClean="0"/>
                        <a:t> </a:t>
                      </a:r>
                      <a:r>
                        <a:rPr lang="en-US" baseline="0" dirty="0" err="1" smtClean="0"/>
                        <a:t>dan</a:t>
                      </a:r>
                      <a:r>
                        <a:rPr lang="en-US" baseline="0" dirty="0" smtClean="0"/>
                        <a:t> </a:t>
                      </a:r>
                      <a:r>
                        <a:rPr lang="en-US" baseline="0" dirty="0" err="1" smtClean="0"/>
                        <a:t>menilai</a:t>
                      </a:r>
                      <a:r>
                        <a:rPr lang="en-US" baseline="0" dirty="0" smtClean="0"/>
                        <a:t> </a:t>
                      </a:r>
                      <a:r>
                        <a:rPr lang="en-US" baseline="0" dirty="0" err="1" smtClean="0"/>
                        <a:t>resiko</a:t>
                      </a:r>
                      <a:r>
                        <a:rPr lang="en-US" baseline="0" dirty="0" smtClean="0"/>
                        <a:t> </a:t>
                      </a:r>
                      <a:r>
                        <a:rPr lang="en-US" baseline="0" dirty="0" err="1" smtClean="0"/>
                        <a:t>salah</a:t>
                      </a:r>
                      <a:r>
                        <a:rPr lang="en-US" baseline="0" dirty="0" smtClean="0"/>
                        <a:t> </a:t>
                      </a:r>
                      <a:r>
                        <a:rPr lang="en-US" baseline="0" dirty="0" err="1" smtClean="0"/>
                        <a:t>saji</a:t>
                      </a:r>
                      <a:r>
                        <a:rPr lang="en-US" baseline="0" dirty="0" smtClean="0"/>
                        <a:t> yang material </a:t>
                      </a:r>
                      <a:r>
                        <a:rPr lang="en-US" baseline="0" dirty="0" err="1" smtClean="0"/>
                        <a:t>dalam</a:t>
                      </a:r>
                      <a:r>
                        <a:rPr lang="en-US" baseline="0" dirty="0" smtClean="0"/>
                        <a:t> </a:t>
                      </a:r>
                      <a:r>
                        <a:rPr lang="en-US" baseline="0" dirty="0" err="1" smtClean="0"/>
                        <a:t>laporan</a:t>
                      </a:r>
                      <a:r>
                        <a:rPr lang="en-US" baseline="0" dirty="0" smtClean="0"/>
                        <a:t> </a:t>
                      </a:r>
                      <a:r>
                        <a:rPr lang="en-US" baseline="0" dirty="0" err="1" smtClean="0"/>
                        <a:t>keuangan</a:t>
                      </a:r>
                      <a:r>
                        <a:rPr lang="en-US" baseline="0" dirty="0" smtClean="0"/>
                        <a:t> </a:t>
                      </a:r>
                      <a:endParaRPr lang="en-US" dirty="0"/>
                    </a:p>
                  </a:txBody>
                  <a:tcPr/>
                </a:tc>
              </a:tr>
              <a:tr h="381000">
                <a:tc>
                  <a:txBody>
                    <a:bodyPr/>
                    <a:lstStyle/>
                    <a:p>
                      <a:r>
                        <a:rPr lang="en-US" dirty="0" smtClean="0"/>
                        <a:t>Risk</a:t>
                      </a:r>
                      <a:r>
                        <a:rPr lang="en-US" baseline="0" dirty="0" smtClean="0"/>
                        <a:t> Response (</a:t>
                      </a:r>
                      <a:r>
                        <a:rPr lang="en-US" baseline="0" dirty="0" err="1" smtClean="0"/>
                        <a:t>Menanggapi</a:t>
                      </a:r>
                      <a:r>
                        <a:rPr lang="en-US" baseline="0" dirty="0" smtClean="0"/>
                        <a:t> </a:t>
                      </a:r>
                      <a:r>
                        <a:rPr lang="en-US" baseline="0" dirty="0" err="1" smtClean="0"/>
                        <a:t>Resiko</a:t>
                      </a:r>
                      <a:r>
                        <a:rPr lang="en-US" baseline="0" dirty="0" smtClean="0"/>
                        <a:t>)</a:t>
                      </a:r>
                      <a:endParaRPr lang="en-US" dirty="0"/>
                    </a:p>
                  </a:txBody>
                  <a:tcPr/>
                </a:tc>
                <a:tc>
                  <a:txBody>
                    <a:bodyPr/>
                    <a:lstStyle/>
                    <a:p>
                      <a:r>
                        <a:rPr lang="en-US" dirty="0" err="1" smtClean="0"/>
                        <a:t>Merancang</a:t>
                      </a:r>
                      <a:r>
                        <a:rPr lang="en-US" baseline="0" dirty="0" smtClean="0"/>
                        <a:t> </a:t>
                      </a:r>
                      <a:r>
                        <a:rPr lang="en-US" baseline="0" dirty="0" err="1" smtClean="0"/>
                        <a:t>dan</a:t>
                      </a:r>
                      <a:r>
                        <a:rPr lang="en-US" baseline="0" dirty="0" smtClean="0"/>
                        <a:t> </a:t>
                      </a:r>
                      <a:r>
                        <a:rPr lang="en-US" baseline="0" dirty="0" err="1" smtClean="0"/>
                        <a:t>melaksanakan</a:t>
                      </a:r>
                      <a:r>
                        <a:rPr lang="en-US" baseline="0" dirty="0" smtClean="0"/>
                        <a:t> </a:t>
                      </a:r>
                      <a:r>
                        <a:rPr lang="en-US" baseline="0" dirty="0" err="1" smtClean="0"/>
                        <a:t>prosedur</a:t>
                      </a:r>
                      <a:r>
                        <a:rPr lang="en-US" baseline="0" dirty="0" smtClean="0"/>
                        <a:t> audit </a:t>
                      </a:r>
                      <a:r>
                        <a:rPr lang="en-US" baseline="0" dirty="0" err="1" smtClean="0"/>
                        <a:t>selanjutnya</a:t>
                      </a:r>
                      <a:r>
                        <a:rPr lang="en-US" baseline="0" dirty="0" smtClean="0"/>
                        <a:t> </a:t>
                      </a:r>
                      <a:r>
                        <a:rPr lang="en-US" baseline="0" dirty="0" err="1" smtClean="0"/>
                        <a:t>yangmenanggapi</a:t>
                      </a:r>
                      <a:r>
                        <a:rPr lang="en-US" baseline="0" dirty="0" smtClean="0"/>
                        <a:t> </a:t>
                      </a:r>
                      <a:r>
                        <a:rPr lang="en-US" baseline="0" dirty="0" err="1" smtClean="0"/>
                        <a:t>resiko</a:t>
                      </a:r>
                      <a:r>
                        <a:rPr lang="en-US" baseline="0" dirty="0" smtClean="0"/>
                        <a:t> (</a:t>
                      </a:r>
                      <a:r>
                        <a:rPr lang="en-US" baseline="0" dirty="0" err="1" smtClean="0"/>
                        <a:t>salah</a:t>
                      </a:r>
                      <a:r>
                        <a:rPr lang="en-US" baseline="0" dirty="0" smtClean="0"/>
                        <a:t> </a:t>
                      </a:r>
                      <a:r>
                        <a:rPr lang="en-US" baseline="0" dirty="0" err="1" smtClean="0"/>
                        <a:t>saji</a:t>
                      </a:r>
                      <a:r>
                        <a:rPr lang="en-US" baseline="0" dirty="0" smtClean="0"/>
                        <a:t> yang material) yang </a:t>
                      </a:r>
                      <a:r>
                        <a:rPr lang="en-US" baseline="0" dirty="0" err="1" smtClean="0"/>
                        <a:t>telah</a:t>
                      </a:r>
                      <a:r>
                        <a:rPr lang="en-US" baseline="0" dirty="0" smtClean="0"/>
                        <a:t> </a:t>
                      </a:r>
                      <a:r>
                        <a:rPr lang="en-US" baseline="0" dirty="0" err="1" smtClean="0"/>
                        <a:t>diidentifikasi</a:t>
                      </a:r>
                      <a:r>
                        <a:rPr lang="en-US" baseline="0" dirty="0" smtClean="0"/>
                        <a:t> </a:t>
                      </a:r>
                      <a:r>
                        <a:rPr lang="en-US" baseline="0" dirty="0" err="1" smtClean="0"/>
                        <a:t>dan</a:t>
                      </a:r>
                      <a:r>
                        <a:rPr lang="en-US" baseline="0" dirty="0" smtClean="0"/>
                        <a:t> </a:t>
                      </a:r>
                      <a:r>
                        <a:rPr lang="en-US" baseline="0" dirty="0" err="1" smtClean="0"/>
                        <a:t>dinilai</a:t>
                      </a:r>
                      <a:r>
                        <a:rPr lang="en-US" baseline="0" dirty="0" smtClean="0"/>
                        <a:t>, </a:t>
                      </a:r>
                      <a:r>
                        <a:rPr lang="en-US" baseline="0" dirty="0" err="1" smtClean="0"/>
                        <a:t>pada</a:t>
                      </a:r>
                      <a:r>
                        <a:rPr lang="en-US" baseline="0" dirty="0" smtClean="0"/>
                        <a:t> </a:t>
                      </a:r>
                      <a:r>
                        <a:rPr lang="en-US" baseline="0" dirty="0" err="1" smtClean="0"/>
                        <a:t>tingkat</a:t>
                      </a:r>
                      <a:r>
                        <a:rPr lang="en-US" baseline="0" dirty="0" smtClean="0"/>
                        <a:t> </a:t>
                      </a:r>
                      <a:r>
                        <a:rPr lang="en-US" baseline="0" dirty="0" err="1" smtClean="0"/>
                        <a:t>laporan</a:t>
                      </a:r>
                      <a:r>
                        <a:rPr lang="en-US" baseline="0" dirty="0" smtClean="0"/>
                        <a:t> </a:t>
                      </a:r>
                      <a:r>
                        <a:rPr lang="en-US" baseline="0" dirty="0" err="1" smtClean="0"/>
                        <a:t>keuangan</a:t>
                      </a:r>
                      <a:r>
                        <a:rPr lang="en-US" baseline="0" dirty="0" smtClean="0"/>
                        <a:t> </a:t>
                      </a:r>
                      <a:r>
                        <a:rPr lang="en-US" baseline="0" dirty="0" err="1" smtClean="0"/>
                        <a:t>dan</a:t>
                      </a:r>
                      <a:r>
                        <a:rPr lang="en-US" baseline="0" dirty="0" smtClean="0"/>
                        <a:t> </a:t>
                      </a:r>
                      <a:r>
                        <a:rPr lang="en-US" baseline="0" dirty="0" err="1" smtClean="0"/>
                        <a:t>asersi</a:t>
                      </a:r>
                      <a:endParaRPr lang="en-US" dirty="0"/>
                    </a:p>
                  </a:txBody>
                  <a:tcPr/>
                </a:tc>
              </a:tr>
              <a:tr h="381000">
                <a:tc>
                  <a:txBody>
                    <a:bodyPr/>
                    <a:lstStyle/>
                    <a:p>
                      <a:r>
                        <a:rPr lang="en-US" dirty="0" smtClean="0"/>
                        <a:t>Reporting (</a:t>
                      </a:r>
                      <a:r>
                        <a:rPr lang="en-US" dirty="0" err="1" smtClean="0"/>
                        <a:t>Pelaporan</a:t>
                      </a:r>
                      <a:r>
                        <a:rPr lang="en-US" dirty="0" smtClean="0"/>
                        <a:t>) </a:t>
                      </a:r>
                      <a:endParaRPr lang="en-US" dirty="0"/>
                    </a:p>
                  </a:txBody>
                  <a:tcPr/>
                </a:tc>
                <a:tc>
                  <a:txBody>
                    <a:bodyPr/>
                    <a:lstStyle/>
                    <a:p>
                      <a:r>
                        <a:rPr lang="en-US" dirty="0" err="1" smtClean="0"/>
                        <a:t>Tahap</a:t>
                      </a:r>
                      <a:r>
                        <a:rPr lang="en-US" dirty="0" smtClean="0"/>
                        <a:t> </a:t>
                      </a:r>
                      <a:r>
                        <a:rPr lang="en-US" dirty="0" err="1" smtClean="0"/>
                        <a:t>melaporkan</a:t>
                      </a:r>
                      <a:r>
                        <a:rPr lang="en-US" dirty="0" smtClean="0"/>
                        <a:t> </a:t>
                      </a:r>
                      <a:r>
                        <a:rPr lang="en-US" dirty="0" err="1" smtClean="0"/>
                        <a:t>meliputi</a:t>
                      </a:r>
                      <a:r>
                        <a:rPr lang="en-US" dirty="0" smtClean="0"/>
                        <a:t>:</a:t>
                      </a:r>
                    </a:p>
                    <a:p>
                      <a:pPr marL="342900" indent="-342900">
                        <a:buAutoNum type="alphaLcParenR"/>
                      </a:pPr>
                      <a:r>
                        <a:rPr lang="en-US" dirty="0" err="1" smtClean="0"/>
                        <a:t>Merumuskan</a:t>
                      </a:r>
                      <a:r>
                        <a:rPr lang="en-US" dirty="0" smtClean="0"/>
                        <a:t> </a:t>
                      </a:r>
                      <a:r>
                        <a:rPr lang="en-US" dirty="0" err="1" smtClean="0"/>
                        <a:t>pendapat</a:t>
                      </a:r>
                      <a:r>
                        <a:rPr lang="en-US" dirty="0" smtClean="0"/>
                        <a:t> </a:t>
                      </a:r>
                      <a:r>
                        <a:rPr lang="en-US" dirty="0" err="1" smtClean="0"/>
                        <a:t>berdasarkan</a:t>
                      </a:r>
                      <a:r>
                        <a:rPr lang="en-US" baseline="0" dirty="0" smtClean="0"/>
                        <a:t> </a:t>
                      </a:r>
                      <a:r>
                        <a:rPr lang="en-US" baseline="0" dirty="0" err="1" smtClean="0"/>
                        <a:t>bukti</a:t>
                      </a:r>
                      <a:r>
                        <a:rPr lang="en-US" baseline="0" dirty="0" smtClean="0"/>
                        <a:t> audit yang </a:t>
                      </a:r>
                      <a:r>
                        <a:rPr lang="en-US" baseline="0" dirty="0" err="1" smtClean="0"/>
                        <a:t>diperoleh</a:t>
                      </a:r>
                      <a:r>
                        <a:rPr lang="en-US" baseline="0" dirty="0" smtClean="0"/>
                        <a:t> </a:t>
                      </a:r>
                      <a:r>
                        <a:rPr lang="en-US" baseline="0" dirty="0" err="1" smtClean="0"/>
                        <a:t>dan</a:t>
                      </a:r>
                      <a:r>
                        <a:rPr lang="en-US" baseline="0" dirty="0" smtClean="0"/>
                        <a:t> </a:t>
                      </a:r>
                    </a:p>
                    <a:p>
                      <a:pPr marL="342900" indent="-342900">
                        <a:buAutoNum type="alphaLcParenR"/>
                      </a:pPr>
                      <a:r>
                        <a:rPr lang="en-US" baseline="0" dirty="0" err="1" smtClean="0"/>
                        <a:t>Membuat</a:t>
                      </a:r>
                      <a:r>
                        <a:rPr lang="en-US" baseline="0" dirty="0" smtClean="0"/>
                        <a:t> </a:t>
                      </a:r>
                      <a:r>
                        <a:rPr lang="en-US" baseline="0" dirty="0" err="1" smtClean="0"/>
                        <a:t>dan</a:t>
                      </a:r>
                      <a:r>
                        <a:rPr lang="en-US" baseline="0" dirty="0" smtClean="0"/>
                        <a:t> </a:t>
                      </a:r>
                      <a:r>
                        <a:rPr lang="en-US" baseline="0" dirty="0" err="1" smtClean="0"/>
                        <a:t>menerbitkan</a:t>
                      </a:r>
                      <a:r>
                        <a:rPr lang="en-US" baseline="0" dirty="0" smtClean="0"/>
                        <a:t> </a:t>
                      </a:r>
                      <a:r>
                        <a:rPr lang="en-US" baseline="0" dirty="0" err="1" smtClean="0"/>
                        <a:t>laporanyang</a:t>
                      </a:r>
                      <a:r>
                        <a:rPr lang="en-US" baseline="0" dirty="0" smtClean="0"/>
                        <a:t> </a:t>
                      </a:r>
                      <a:r>
                        <a:rPr lang="en-US" baseline="0" dirty="0" err="1" smtClean="0"/>
                        <a:t>tepat</a:t>
                      </a:r>
                      <a:r>
                        <a:rPr lang="en-US" baseline="0" dirty="0" smtClean="0"/>
                        <a:t>. </a:t>
                      </a:r>
                      <a:r>
                        <a:rPr lang="en-US" baseline="0" dirty="0" err="1" smtClean="0"/>
                        <a:t>Sesuai</a:t>
                      </a:r>
                      <a:r>
                        <a:rPr lang="en-US" baseline="0" dirty="0" smtClean="0"/>
                        <a:t> </a:t>
                      </a:r>
                      <a:r>
                        <a:rPr lang="en-US" baseline="0" dirty="0" err="1" smtClean="0"/>
                        <a:t>kesimpulan</a:t>
                      </a:r>
                      <a:r>
                        <a:rPr lang="en-US" baseline="0" dirty="0" smtClean="0"/>
                        <a:t> yang </a:t>
                      </a:r>
                      <a:r>
                        <a:rPr lang="en-US" baseline="0" dirty="0" err="1" smtClean="0"/>
                        <a:t>ditarik</a:t>
                      </a:r>
                      <a:r>
                        <a:rPr lang="en-US" baseline="0" dirty="0" smtClean="0"/>
                        <a:t> </a:t>
                      </a:r>
                      <a:endParaRPr lang="en-US" dirty="0"/>
                    </a:p>
                  </a:txBody>
                  <a:tcPr/>
                </a:tc>
              </a:tr>
            </a:tbl>
          </a:graphicData>
        </a:graphic>
      </p:graphicFrame>
    </p:spTree>
    <p:extLst>
      <p:ext uri="{BB962C8B-B14F-4D97-AF65-F5344CB8AC3E}">
        <p14:creationId xmlns:p14="http://schemas.microsoft.com/office/powerpoint/2010/main" val="9169952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endParaRPr lang="id-ID"/>
          </a:p>
        </p:txBody>
      </p:sp>
      <p:sp>
        <p:nvSpPr>
          <p:cNvPr id="3" name="Subtitle 2"/>
          <p:cNvSpPr>
            <a:spLocks noGrp="1"/>
          </p:cNvSpPr>
          <p:nvPr>
            <p:ph type="subTitle" idx="1"/>
          </p:nvPr>
        </p:nvSpPr>
        <p:spPr/>
        <p:txBody>
          <a:bodyPr/>
          <a:lstStyle/>
          <a:p>
            <a:endParaRPr lang="id-ID"/>
          </a:p>
        </p:txBody>
      </p:sp>
      <p:sp>
        <p:nvSpPr>
          <p:cNvPr id="4" name="Slide Number Placeholder 3"/>
          <p:cNvSpPr>
            <a:spLocks noGrp="1"/>
          </p:cNvSpPr>
          <p:nvPr>
            <p:ph type="sldNum" sz="quarter" idx="12"/>
          </p:nvPr>
        </p:nvSpPr>
        <p:spPr/>
        <p:txBody>
          <a:bodyPr/>
          <a:lstStyle/>
          <a:p>
            <a:fld id="{97E25F0D-EA1A-4233-97B3-2FDC60145AF4}" type="slidenum">
              <a:rPr lang="id-ID" smtClean="0"/>
              <a:pPr/>
              <a:t>26</a:t>
            </a:fld>
            <a:endParaRPr lang="id-ID"/>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1084" t="14945" r="20469" b="12527"/>
          <a:stretch/>
        </p:blipFill>
        <p:spPr bwMode="auto">
          <a:xfrm>
            <a:off x="107504" y="764704"/>
            <a:ext cx="8856984" cy="6048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208365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b="1" dirty="0" smtClean="0"/>
              <a:t>JASA ASURAN</a:t>
            </a:r>
            <a:endParaRPr lang="id-ID" b="1" dirty="0"/>
          </a:p>
        </p:txBody>
      </p:sp>
      <p:sp>
        <p:nvSpPr>
          <p:cNvPr id="3" name="Subtitle 2"/>
          <p:cNvSpPr>
            <a:spLocks noGrp="1"/>
          </p:cNvSpPr>
          <p:nvPr>
            <p:ph type="subTitle" idx="1"/>
          </p:nvPr>
        </p:nvSpPr>
        <p:spPr/>
        <p:txBody>
          <a:bodyPr>
            <a:normAutofit fontScale="92500" lnSpcReduction="10000"/>
          </a:bodyPr>
          <a:lstStyle/>
          <a:p>
            <a:r>
              <a:rPr lang="id-ID" b="1" dirty="0" smtClean="0"/>
              <a:t>Jasa asuran adalah</a:t>
            </a:r>
            <a:r>
              <a:rPr lang="id-ID" dirty="0" smtClean="0"/>
              <a:t> jasa profesional yang bersifat independen dengan tujuan untuk meningkatkan kualitas keputusan bagi pengambil keputusan.</a:t>
            </a:r>
          </a:p>
          <a:p>
            <a:r>
              <a:rPr lang="id-ID" dirty="0" smtClean="0"/>
              <a:t>Jasa asuran dapat dilakukan oleh akuntan publik atau oleh profesi lain.</a:t>
            </a:r>
          </a:p>
          <a:p>
            <a:r>
              <a:rPr lang="id-ID" dirty="0" smtClean="0"/>
              <a:t>Salah satu jasa asuran yang dilakukan oleh akuntan publik (CPA) adalah jasa atestasi.</a:t>
            </a:r>
          </a:p>
          <a:p>
            <a:r>
              <a:rPr lang="id-ID" b="1" dirty="0" smtClean="0"/>
              <a:t>Jasa atestasi adalah</a:t>
            </a:r>
            <a:r>
              <a:rPr lang="id-ID" dirty="0" smtClean="0"/>
              <a:t> salah satu jasa asuran dalam bentuk audit atas bidang tertentu atau atas asersi yang dibuat pihak ketiga, dengan keluaran berupa laporan hasil audit.</a:t>
            </a:r>
            <a:endParaRPr lang="id-ID" dirty="0"/>
          </a:p>
        </p:txBody>
      </p:sp>
      <p:sp>
        <p:nvSpPr>
          <p:cNvPr id="5" name="Slide Number Placeholder 4"/>
          <p:cNvSpPr>
            <a:spLocks noGrp="1"/>
          </p:cNvSpPr>
          <p:nvPr>
            <p:ph type="sldNum" sz="quarter" idx="12"/>
          </p:nvPr>
        </p:nvSpPr>
        <p:spPr/>
        <p:txBody>
          <a:bodyPr/>
          <a:lstStyle/>
          <a:p>
            <a:fld id="{97E25F0D-EA1A-4233-97B3-2FDC60145AF4}" type="slidenum">
              <a:rPr lang="id-ID" smtClean="0"/>
              <a:pPr/>
              <a:t>27</a:t>
            </a:fld>
            <a:endParaRPr lang="id-ID"/>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b="1" dirty="0" smtClean="0"/>
              <a:t>JASA ASURAN</a:t>
            </a:r>
            <a:endParaRPr lang="id-ID" b="1" dirty="0"/>
          </a:p>
        </p:txBody>
      </p:sp>
      <p:sp>
        <p:nvSpPr>
          <p:cNvPr id="3" name="Subtitle 2"/>
          <p:cNvSpPr>
            <a:spLocks noGrp="1"/>
          </p:cNvSpPr>
          <p:nvPr>
            <p:ph type="subTitle" idx="1"/>
          </p:nvPr>
        </p:nvSpPr>
        <p:spPr/>
        <p:txBody>
          <a:bodyPr>
            <a:normAutofit/>
          </a:bodyPr>
          <a:lstStyle/>
          <a:p>
            <a:r>
              <a:rPr lang="id-ID" b="1" dirty="0" smtClean="0"/>
              <a:t>Jasa atestasi terdiri dari 5 (lima) kelompok:</a:t>
            </a:r>
          </a:p>
          <a:p>
            <a:pPr marL="1079500" indent="-630238">
              <a:buFont typeface="+mj-lt"/>
              <a:buAutoNum type="arabicPeriod"/>
            </a:pPr>
            <a:r>
              <a:rPr lang="id-ID" dirty="0" smtClean="0"/>
              <a:t>Audit laporan keuangan</a:t>
            </a:r>
          </a:p>
          <a:p>
            <a:pPr marL="1079500" indent="-630238">
              <a:buFont typeface="+mj-lt"/>
              <a:buAutoNum type="arabicPeriod"/>
            </a:pPr>
            <a:r>
              <a:rPr lang="id-ID" dirty="0" smtClean="0"/>
              <a:t>Audit pengendalian internal atas laporan keuangan</a:t>
            </a:r>
          </a:p>
          <a:p>
            <a:pPr marL="1079500" indent="-630238">
              <a:buFont typeface="+mj-lt"/>
              <a:buAutoNum type="arabicPeriod"/>
            </a:pPr>
            <a:r>
              <a:rPr lang="id-ID" dirty="0" smtClean="0"/>
              <a:t>Reviu laporan keuangan </a:t>
            </a:r>
          </a:p>
          <a:p>
            <a:pPr marL="1079500" indent="-630238">
              <a:buFont typeface="+mj-lt"/>
              <a:buAutoNum type="arabicPeriod"/>
            </a:pPr>
            <a:r>
              <a:rPr lang="id-ID" dirty="0" smtClean="0"/>
              <a:t>Jasa atestasi atas teknologi informasi</a:t>
            </a:r>
          </a:p>
          <a:p>
            <a:pPr marL="1079500" indent="-630238">
              <a:buFont typeface="+mj-lt"/>
              <a:buAutoNum type="arabicPeriod"/>
            </a:pPr>
            <a:r>
              <a:rPr lang="id-ID" dirty="0" smtClean="0"/>
              <a:t>Jasa atestasi dalam bidang lain yang lebih luas, misalnya jasa asuran atas kontak kredit dengan bank.</a:t>
            </a:r>
            <a:endParaRPr lang="id-ID" dirty="0"/>
          </a:p>
        </p:txBody>
      </p:sp>
      <p:sp>
        <p:nvSpPr>
          <p:cNvPr id="5" name="Slide Number Placeholder 4"/>
          <p:cNvSpPr>
            <a:spLocks noGrp="1"/>
          </p:cNvSpPr>
          <p:nvPr>
            <p:ph type="sldNum" sz="quarter" idx="12"/>
          </p:nvPr>
        </p:nvSpPr>
        <p:spPr/>
        <p:txBody>
          <a:bodyPr/>
          <a:lstStyle/>
          <a:p>
            <a:fld id="{97E25F0D-EA1A-4233-97B3-2FDC60145AF4}" type="slidenum">
              <a:rPr lang="id-ID" smtClean="0"/>
              <a:pPr/>
              <a:t>28</a:t>
            </a:fld>
            <a:endParaRPr lang="id-ID"/>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b="1" dirty="0" smtClean="0"/>
              <a:t>JASA ASURAN</a:t>
            </a:r>
            <a:endParaRPr lang="id-ID" b="1" dirty="0"/>
          </a:p>
        </p:txBody>
      </p:sp>
      <p:sp>
        <p:nvSpPr>
          <p:cNvPr id="3" name="Subtitle 2"/>
          <p:cNvSpPr>
            <a:spLocks noGrp="1"/>
          </p:cNvSpPr>
          <p:nvPr>
            <p:ph type="subTitle" idx="1"/>
          </p:nvPr>
        </p:nvSpPr>
        <p:spPr/>
        <p:txBody>
          <a:bodyPr>
            <a:normAutofit fontScale="85000" lnSpcReduction="20000"/>
          </a:bodyPr>
          <a:lstStyle/>
          <a:p>
            <a:r>
              <a:rPr lang="id-ID" dirty="0" smtClean="0"/>
              <a:t>Contoh-contoh jasa atestasi lain:</a:t>
            </a:r>
          </a:p>
          <a:p>
            <a:pPr marL="989013" indent="-539750">
              <a:buFont typeface="+mj-lt"/>
              <a:buAutoNum type="arabicPeriod"/>
            </a:pPr>
            <a:r>
              <a:rPr lang="id-ID" dirty="0" smtClean="0"/>
              <a:t>Asesmen proses keputusan investasi untuk mengidentifikasi risiko investasi.</a:t>
            </a:r>
          </a:p>
          <a:p>
            <a:pPr marL="989013" indent="-539750">
              <a:buFont typeface="+mj-lt"/>
              <a:buAutoNum type="arabicPeriod"/>
            </a:pPr>
            <a:r>
              <a:rPr lang="id-ID" dirty="0" smtClean="0"/>
              <a:t>Belanja kamuflase (mystery shopping) untuk menilai cara melayani pelanggan serta kepatuhan pada prosedur.</a:t>
            </a:r>
          </a:p>
          <a:p>
            <a:pPr marL="989013" indent="-539750">
              <a:buFont typeface="+mj-lt"/>
              <a:buAutoNum type="arabicPeriod"/>
            </a:pPr>
            <a:r>
              <a:rPr lang="id-ID" dirty="0" smtClean="0"/>
              <a:t>Asesmen risiko atas pengumpulan, distribusi, dan penyimpanan informasi digital.</a:t>
            </a:r>
          </a:p>
          <a:p>
            <a:pPr marL="989013" indent="-539750">
              <a:buFont typeface="+mj-lt"/>
              <a:buAutoNum type="arabicPeriod"/>
            </a:pPr>
            <a:r>
              <a:rPr lang="id-ID" dirty="0" smtClean="0"/>
              <a:t>Asesmen risiko kecurangan (fraud) dan tindakan ilegal.</a:t>
            </a:r>
          </a:p>
          <a:p>
            <a:pPr marL="989013" indent="-539750">
              <a:buFont typeface="+mj-lt"/>
              <a:buAutoNum type="arabicPeriod"/>
            </a:pPr>
            <a:r>
              <a:rPr lang="id-ID" dirty="0" smtClean="0"/>
              <a:t>Asuran atas bumbu organik pada produk perusahaan.</a:t>
            </a:r>
          </a:p>
          <a:p>
            <a:pPr marL="989013" indent="-539750">
              <a:buFont typeface="+mj-lt"/>
              <a:buAutoNum type="arabicPeriod"/>
            </a:pPr>
            <a:r>
              <a:rPr lang="id-ID" dirty="0" smtClean="0"/>
              <a:t>Asesmen atas kepatuhan terhadap persetujuan pembayaran royalty.</a:t>
            </a:r>
            <a:endParaRPr lang="id-ID" dirty="0"/>
          </a:p>
        </p:txBody>
      </p:sp>
      <p:sp>
        <p:nvSpPr>
          <p:cNvPr id="5" name="Slide Number Placeholder 4"/>
          <p:cNvSpPr>
            <a:spLocks noGrp="1"/>
          </p:cNvSpPr>
          <p:nvPr>
            <p:ph type="sldNum" sz="quarter" idx="12"/>
          </p:nvPr>
        </p:nvSpPr>
        <p:spPr/>
        <p:txBody>
          <a:bodyPr/>
          <a:lstStyle/>
          <a:p>
            <a:fld id="{97E25F0D-EA1A-4233-97B3-2FDC60145AF4}" type="slidenum">
              <a:rPr lang="id-ID" smtClean="0"/>
              <a:pPr/>
              <a:t>29</a:t>
            </a:fld>
            <a:endParaRPr lang="id-ID"/>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8229600" cy="850900"/>
          </a:xfrm>
        </p:spPr>
        <p:txBody>
          <a:bodyPr/>
          <a:lstStyle/>
          <a:p>
            <a:r>
              <a:rPr lang="en-US"/>
              <a:t>Sejarah Audit (1)</a:t>
            </a:r>
          </a:p>
        </p:txBody>
      </p:sp>
      <p:sp>
        <p:nvSpPr>
          <p:cNvPr id="6147" name="Rectangle 3"/>
          <p:cNvSpPr>
            <a:spLocks noGrp="1" noChangeArrowheads="1"/>
          </p:cNvSpPr>
          <p:nvPr>
            <p:ph type="body" idx="1"/>
          </p:nvPr>
        </p:nvSpPr>
        <p:spPr>
          <a:xfrm>
            <a:off x="457200" y="1268413"/>
            <a:ext cx="8229600" cy="5903912"/>
          </a:xfrm>
        </p:spPr>
        <p:txBody>
          <a:bodyPr/>
          <a:lstStyle/>
          <a:p>
            <a:pPr>
              <a:lnSpc>
                <a:spcPct val="80000"/>
              </a:lnSpc>
            </a:pPr>
            <a:r>
              <a:rPr lang="en-US" sz="2000"/>
              <a:t>Ditemukan artifak dari Peradaban Mesopotamia (3500 SM) yang menunjukkan ada titik, centang disamping catatan transaksi keuangan. Tanda titik dan centang menunjukkan kegiatan verifikasi. Di Jaman tersebut telah ada pembagian tugas. Ada satu pihak yang mencatat, dan ada pihak lain yang memverifikasi. Sistem Pengendalian Internal, sistem verifikasi dan konsep pembagian tugas dan wewenang telah dikenal di jaman tersebut!</a:t>
            </a:r>
            <a:br>
              <a:rPr lang="en-US" sz="2000"/>
            </a:br>
            <a:endParaRPr lang="en-US" sz="2000"/>
          </a:p>
          <a:p>
            <a:pPr>
              <a:lnSpc>
                <a:spcPct val="80000"/>
              </a:lnSpc>
            </a:pPr>
            <a:r>
              <a:rPr lang="en-US" sz="2000"/>
              <a:t>Masyarakat Mesir, Persia dan Yahudi kuno, juga telah mengenal sistem serupa. Contoh di Masyarakat Mesir kuno mewajibkan ada saksi ketika jagung dibawa ke lumbung dan saksi tersebut harus mengeluarkan dokumen sebagai tanda terima.</a:t>
            </a:r>
          </a:p>
          <a:p>
            <a:pPr>
              <a:lnSpc>
                <a:spcPct val="80000"/>
              </a:lnSpc>
              <a:buFontTx/>
              <a:buNone/>
            </a:pPr>
            <a:endParaRPr lang="en-US" sz="2000"/>
          </a:p>
          <a:p>
            <a:pPr>
              <a:lnSpc>
                <a:spcPct val="80000"/>
              </a:lnSpc>
            </a:pPr>
            <a:r>
              <a:rPr lang="en-US" sz="2000"/>
              <a:t>Masyarakat Yunani kuno sangat percaya pada pentingnya pengendalian terhadap pencatatan finansial. Catatan mereka menunjukkan adanya aktivitas otorisasi dan verifikasi. Mereka lebih suka kaum budak untuk melakukan aktivitas pencatatan keuangan, karena mereka bisa menyiksa budak tersebut untuk menggali informasi. </a:t>
            </a:r>
          </a:p>
          <a:p>
            <a:pPr>
              <a:lnSpc>
                <a:spcPct val="80000"/>
              </a:lnSpc>
              <a:buFontTx/>
              <a:buNone/>
            </a:pPr>
            <a:endParaRPr lang="en-US" sz="2000"/>
          </a:p>
          <a:p>
            <a:pPr>
              <a:lnSpc>
                <a:spcPct val="80000"/>
              </a:lnSpc>
              <a:buFontTx/>
              <a:buNone/>
            </a:pPr>
            <a:r>
              <a:rPr lang="en-US" sz="1200"/>
              <a:t>Source</a:t>
            </a:r>
          </a:p>
          <a:p>
            <a:pPr>
              <a:lnSpc>
                <a:spcPct val="80000"/>
              </a:lnSpc>
              <a:buFontTx/>
              <a:buNone/>
            </a:pPr>
            <a:r>
              <a:rPr lang="en-US" sz="1200"/>
              <a:t>Sawyer Internal Auditing</a:t>
            </a:r>
          </a:p>
        </p:txBody>
      </p:sp>
    </p:spTree>
    <p:extLst>
      <p:ext uri="{BB962C8B-B14F-4D97-AF65-F5344CB8AC3E}">
        <p14:creationId xmlns:p14="http://schemas.microsoft.com/office/powerpoint/2010/main" val="9051219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smtClean="0"/>
              <a:t>JASA ASURAN DAN NON ASURAN</a:t>
            </a:r>
            <a:endParaRPr lang="id-ID" dirty="0"/>
          </a:p>
        </p:txBody>
      </p:sp>
      <p:sp>
        <p:nvSpPr>
          <p:cNvPr id="10" name="Subtitle 9"/>
          <p:cNvSpPr>
            <a:spLocks noGrp="1"/>
          </p:cNvSpPr>
          <p:nvPr>
            <p:ph type="subTitle" idx="1"/>
          </p:nvPr>
        </p:nvSpPr>
        <p:spPr>
          <a:xfrm>
            <a:off x="571472" y="857232"/>
            <a:ext cx="8215370" cy="5214974"/>
          </a:xfrm>
        </p:spPr>
        <p:txBody>
          <a:bodyPr>
            <a:noAutofit/>
          </a:bodyPr>
          <a:lstStyle/>
          <a:p>
            <a:pPr lvl="1" indent="-457200" algn="l"/>
            <a:r>
              <a:rPr lang="id-ID" sz="2300" b="1" dirty="0" smtClean="0">
                <a:solidFill>
                  <a:schemeClr val="tx1"/>
                </a:solidFill>
                <a:latin typeface="Arial" pitchFamily="34" charset="0"/>
                <a:cs typeface="Arial" pitchFamily="34" charset="0"/>
              </a:rPr>
              <a:t>JASA ASURAN</a:t>
            </a:r>
          </a:p>
          <a:p>
            <a:pPr marL="971550" lvl="2" indent="-514350" algn="l">
              <a:buFont typeface="+mj-lt"/>
              <a:buAutoNum type="arabicPeriod"/>
            </a:pPr>
            <a:r>
              <a:rPr lang="id-ID" sz="2300" dirty="0" smtClean="0">
                <a:solidFill>
                  <a:schemeClr val="tx1"/>
                </a:solidFill>
                <a:latin typeface="Arial" pitchFamily="34" charset="0"/>
                <a:cs typeface="Arial" pitchFamily="34" charset="0"/>
              </a:rPr>
              <a:t>Jasa Atestasi</a:t>
            </a:r>
          </a:p>
          <a:p>
            <a:pPr marL="1428750" lvl="3" indent="-514350" algn="l">
              <a:buFont typeface="Wingdings" pitchFamily="2" charset="2"/>
              <a:buChar char="ü"/>
            </a:pPr>
            <a:r>
              <a:rPr lang="id-ID" sz="2300" dirty="0" smtClean="0">
                <a:solidFill>
                  <a:schemeClr val="tx1"/>
                </a:solidFill>
                <a:latin typeface="Arial" pitchFamily="34" charset="0"/>
                <a:cs typeface="Arial" pitchFamily="34" charset="0"/>
              </a:rPr>
              <a:t>Audit atau reviu pengendalian internal atas laporan keuangan.</a:t>
            </a:r>
          </a:p>
          <a:p>
            <a:pPr marL="1428750" lvl="3" indent="-514350" algn="l">
              <a:buFont typeface="Wingdings" pitchFamily="2" charset="2"/>
              <a:buChar char="ü"/>
            </a:pPr>
            <a:r>
              <a:rPr lang="id-ID" sz="2300" dirty="0" smtClean="0">
                <a:solidFill>
                  <a:schemeClr val="tx1"/>
                </a:solidFill>
                <a:latin typeface="Arial" pitchFamily="34" charset="0"/>
                <a:cs typeface="Arial" pitchFamily="34" charset="0"/>
              </a:rPr>
              <a:t>Jasa atestasi atas teknologi informasi dan jasa atestasi lain</a:t>
            </a:r>
          </a:p>
          <a:p>
            <a:pPr marL="971550" lvl="2" indent="-514350" algn="l">
              <a:buFont typeface="+mj-lt"/>
              <a:buAutoNum type="arabicPeriod"/>
            </a:pPr>
            <a:r>
              <a:rPr lang="id-ID" sz="2300" dirty="0" smtClean="0">
                <a:solidFill>
                  <a:schemeClr val="tx1"/>
                </a:solidFill>
                <a:latin typeface="Arial" pitchFamily="34" charset="0"/>
                <a:cs typeface="Arial" pitchFamily="34" charset="0"/>
              </a:rPr>
              <a:t>Jasa Asuran lain</a:t>
            </a:r>
          </a:p>
          <a:p>
            <a:pPr marL="971550" lvl="2" indent="-514350" algn="l">
              <a:buFont typeface="+mj-lt"/>
              <a:buAutoNum type="arabicPeriod"/>
            </a:pPr>
            <a:r>
              <a:rPr lang="id-ID" sz="2300" dirty="0" smtClean="0">
                <a:solidFill>
                  <a:schemeClr val="tx1"/>
                </a:solidFill>
                <a:latin typeface="Arial" pitchFamily="34" charset="0"/>
                <a:cs typeface="Arial" pitchFamily="34" charset="0"/>
              </a:rPr>
              <a:t>Jasa konsultasi majamen tertentu</a:t>
            </a:r>
          </a:p>
          <a:p>
            <a:pPr marL="514350" lvl="1" indent="-514350" algn="l"/>
            <a:r>
              <a:rPr lang="id-ID" sz="2300" b="1" dirty="0" smtClean="0">
                <a:solidFill>
                  <a:schemeClr val="tx1"/>
                </a:solidFill>
                <a:latin typeface="Arial" pitchFamily="34" charset="0"/>
                <a:cs typeface="Arial" pitchFamily="34" charset="0"/>
              </a:rPr>
              <a:t>JASA NON ASURAN</a:t>
            </a:r>
          </a:p>
          <a:p>
            <a:pPr marL="989013" lvl="1" indent="-539750" algn="l">
              <a:buFont typeface="+mj-lt"/>
              <a:buAutoNum type="arabicPeriod"/>
            </a:pPr>
            <a:r>
              <a:rPr lang="id-ID" sz="2300" dirty="0" smtClean="0">
                <a:solidFill>
                  <a:schemeClr val="tx1"/>
                </a:solidFill>
                <a:latin typeface="Arial" pitchFamily="34" charset="0"/>
                <a:cs typeface="Arial" pitchFamily="34" charset="0"/>
              </a:rPr>
              <a:t>Jasa akuntansi dan pembukuan</a:t>
            </a:r>
          </a:p>
          <a:p>
            <a:pPr marL="989013" lvl="1" indent="-539750" algn="l">
              <a:buFont typeface="+mj-lt"/>
              <a:buAutoNum type="arabicPeriod"/>
            </a:pPr>
            <a:r>
              <a:rPr lang="id-ID" sz="2300" dirty="0" smtClean="0">
                <a:solidFill>
                  <a:schemeClr val="tx1"/>
                </a:solidFill>
                <a:latin typeface="Arial" pitchFamily="34" charset="0"/>
                <a:cs typeface="Arial" pitchFamily="34" charset="0"/>
              </a:rPr>
              <a:t>Jasa perpajakan</a:t>
            </a:r>
          </a:p>
          <a:p>
            <a:pPr marL="989013" lvl="1" indent="-539750" algn="l">
              <a:buFont typeface="+mj-lt"/>
              <a:buAutoNum type="arabicPeriod"/>
            </a:pPr>
            <a:r>
              <a:rPr lang="id-ID" sz="2300" dirty="0" smtClean="0">
                <a:solidFill>
                  <a:schemeClr val="tx1"/>
                </a:solidFill>
                <a:latin typeface="Arial" pitchFamily="34" charset="0"/>
                <a:cs typeface="Arial" pitchFamily="34" charset="0"/>
              </a:rPr>
              <a:t>Jasa konsultasi manajemen lain</a:t>
            </a:r>
          </a:p>
          <a:p>
            <a:pPr marL="989013" lvl="1" indent="-539750" algn="l">
              <a:buFont typeface="+mj-lt"/>
              <a:buAutoNum type="arabicPeriod"/>
            </a:pPr>
            <a:r>
              <a:rPr lang="id-ID" sz="2300" dirty="0" smtClean="0">
                <a:solidFill>
                  <a:schemeClr val="tx1"/>
                </a:solidFill>
                <a:latin typeface="Arial" pitchFamily="34" charset="0"/>
                <a:cs typeface="Arial" pitchFamily="34" charset="0"/>
              </a:rPr>
              <a:t>Jasa konsultasi manajemen tertentu</a:t>
            </a:r>
          </a:p>
          <a:p>
            <a:pPr marL="1428750" lvl="3" indent="-514350" algn="l">
              <a:buFont typeface="Wingdings" pitchFamily="2" charset="2"/>
              <a:buChar char="ü"/>
            </a:pPr>
            <a:endParaRPr lang="id-ID" sz="2300" dirty="0">
              <a:solidFill>
                <a:schemeClr val="tx1"/>
              </a:solidFill>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97E25F0D-EA1A-4233-97B3-2FDC60145AF4}" type="slidenum">
              <a:rPr lang="id-ID" smtClean="0"/>
              <a:pPr/>
              <a:t>30</a:t>
            </a:fld>
            <a:endParaRPr lang="id-ID"/>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b="1" dirty="0" smtClean="0"/>
              <a:t>JENIS-JENIS AUDIT</a:t>
            </a:r>
            <a:endParaRPr lang="id-ID" b="1" dirty="0"/>
          </a:p>
        </p:txBody>
      </p:sp>
      <p:sp>
        <p:nvSpPr>
          <p:cNvPr id="3" name="Subtitle 2"/>
          <p:cNvSpPr>
            <a:spLocks noGrp="1"/>
          </p:cNvSpPr>
          <p:nvPr>
            <p:ph type="subTitle" idx="1"/>
          </p:nvPr>
        </p:nvSpPr>
        <p:spPr/>
        <p:txBody>
          <a:bodyPr>
            <a:normAutofit fontScale="85000" lnSpcReduction="20000"/>
          </a:bodyPr>
          <a:lstStyle/>
          <a:p>
            <a:pPr marL="514350" indent="-514350"/>
            <a:r>
              <a:rPr lang="id-ID" dirty="0" smtClean="0"/>
              <a:t>Terdapat tiga jenis audit: (1) Audit Operasional, (2) Audit Kepatuhan, (3) Audit Laporan Keuangan.</a:t>
            </a:r>
          </a:p>
          <a:p>
            <a:pPr marL="514350" indent="-514350"/>
            <a:r>
              <a:rPr lang="id-ID" b="1" u="sng" dirty="0" smtClean="0"/>
              <a:t>Audit Operasional,</a:t>
            </a:r>
            <a:r>
              <a:rPr lang="id-ID" dirty="0" smtClean="0"/>
              <a:t> adalah audit untuk mengevaluasi efisiensi dan efektifitas proses bisnis.</a:t>
            </a:r>
          </a:p>
          <a:p>
            <a:pPr marL="1079500" indent="-630238">
              <a:buFont typeface="Wingdings" pitchFamily="2" charset="2"/>
              <a:buChar char="ü"/>
            </a:pPr>
            <a:r>
              <a:rPr lang="id-ID" b="1" u="sng" dirty="0" smtClean="0"/>
              <a:t>Contoh:</a:t>
            </a:r>
            <a:r>
              <a:rPr lang="id-ID" dirty="0" smtClean="0"/>
              <a:t> evaluasi efisiensi dan efektifitas sistem penggajian.</a:t>
            </a:r>
          </a:p>
          <a:p>
            <a:pPr marL="1079500" indent="-630238">
              <a:buFont typeface="Wingdings" pitchFamily="2" charset="2"/>
              <a:buChar char="ü"/>
            </a:pPr>
            <a:r>
              <a:rPr lang="id-ID" b="1" u="sng" dirty="0" smtClean="0"/>
              <a:t>Informasi:</a:t>
            </a:r>
            <a:r>
              <a:rPr lang="id-ID" dirty="0" smtClean="0"/>
              <a:t> jumlah data penggajian yang diproses per bulan, biaya pemrosesan, dan jumlah kesalahan.</a:t>
            </a:r>
          </a:p>
          <a:p>
            <a:pPr marL="1079500" indent="-630238">
              <a:buFont typeface="Wingdings" pitchFamily="2" charset="2"/>
              <a:buChar char="ü"/>
            </a:pPr>
            <a:r>
              <a:rPr lang="id-ID" b="1" u="sng" dirty="0" smtClean="0"/>
              <a:t>Kriteria:</a:t>
            </a:r>
            <a:r>
              <a:rPr lang="id-ID" dirty="0" smtClean="0"/>
              <a:t> standar efisiensi dan efektivitas pemrosesan data penggajian.</a:t>
            </a:r>
          </a:p>
          <a:p>
            <a:pPr marL="1079500" indent="-630238">
              <a:buFont typeface="Wingdings" pitchFamily="2" charset="2"/>
              <a:buChar char="ü"/>
            </a:pPr>
            <a:r>
              <a:rPr lang="id-ID" b="1" u="sng" dirty="0" smtClean="0"/>
              <a:t>Bukti tersedia:</a:t>
            </a:r>
            <a:r>
              <a:rPr lang="id-ID" dirty="0" smtClean="0"/>
              <a:t> laporan kesalahan data/informasi, data gaji, dan biaya pemrosesan gaji. </a:t>
            </a:r>
            <a:endParaRPr lang="id-ID" dirty="0"/>
          </a:p>
        </p:txBody>
      </p:sp>
      <p:sp>
        <p:nvSpPr>
          <p:cNvPr id="5" name="Slide Number Placeholder 4"/>
          <p:cNvSpPr>
            <a:spLocks noGrp="1"/>
          </p:cNvSpPr>
          <p:nvPr>
            <p:ph type="sldNum" sz="quarter" idx="12"/>
          </p:nvPr>
        </p:nvSpPr>
        <p:spPr/>
        <p:txBody>
          <a:bodyPr/>
          <a:lstStyle/>
          <a:p>
            <a:fld id="{97E25F0D-EA1A-4233-97B3-2FDC60145AF4}" type="slidenum">
              <a:rPr lang="id-ID" smtClean="0"/>
              <a:pPr/>
              <a:t>31</a:t>
            </a:fld>
            <a:endParaRPr lang="id-ID"/>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b="1" dirty="0" smtClean="0"/>
              <a:t>JENIS-JENIS AUDIT</a:t>
            </a:r>
            <a:endParaRPr lang="id-ID" b="1" dirty="0"/>
          </a:p>
        </p:txBody>
      </p:sp>
      <p:sp>
        <p:nvSpPr>
          <p:cNvPr id="3" name="Subtitle 2"/>
          <p:cNvSpPr>
            <a:spLocks noGrp="1"/>
          </p:cNvSpPr>
          <p:nvPr>
            <p:ph type="subTitle" idx="1"/>
          </p:nvPr>
        </p:nvSpPr>
        <p:spPr/>
        <p:txBody>
          <a:bodyPr>
            <a:normAutofit fontScale="92500" lnSpcReduction="10000"/>
          </a:bodyPr>
          <a:lstStyle/>
          <a:p>
            <a:pPr marL="514350" indent="-514350"/>
            <a:r>
              <a:rPr lang="id-ID" b="1" u="sng" dirty="0" smtClean="0"/>
              <a:t>Audit Kepatuhan</a:t>
            </a:r>
            <a:r>
              <a:rPr lang="id-ID" b="1" dirty="0" smtClean="0"/>
              <a:t>,</a:t>
            </a:r>
            <a:r>
              <a:rPr lang="id-ID" dirty="0" smtClean="0"/>
              <a:t> adalah audit untuk menguji kepatuhan praktik terhadap aturan atau prosedur yang berlaku.</a:t>
            </a:r>
          </a:p>
          <a:p>
            <a:pPr marL="1079500" indent="-630238">
              <a:buFont typeface="Wingdings" pitchFamily="2" charset="2"/>
              <a:buChar char="ü"/>
            </a:pPr>
            <a:r>
              <a:rPr lang="id-ID" b="1" u="sng" dirty="0" smtClean="0"/>
              <a:t>Contoh:</a:t>
            </a:r>
            <a:r>
              <a:rPr lang="id-ID" dirty="0" smtClean="0"/>
              <a:t> menentukan apakah setiap faktur pembelian dilampiri dokumen permintaan pembelian yang diotorisasi.</a:t>
            </a:r>
          </a:p>
          <a:p>
            <a:pPr marL="1079500" indent="-630238">
              <a:buFont typeface="Wingdings" pitchFamily="2" charset="2"/>
              <a:buChar char="ü"/>
            </a:pPr>
            <a:r>
              <a:rPr lang="id-ID" b="1" u="sng" dirty="0" smtClean="0"/>
              <a:t>Informasi:</a:t>
            </a:r>
            <a:r>
              <a:rPr lang="id-ID" dirty="0" smtClean="0"/>
              <a:t> praktik pengadaan barang dan jasa.</a:t>
            </a:r>
          </a:p>
          <a:p>
            <a:pPr marL="1079500" indent="-630238">
              <a:buFont typeface="Wingdings" pitchFamily="2" charset="2"/>
              <a:buChar char="ü"/>
            </a:pPr>
            <a:r>
              <a:rPr lang="id-ID" b="1" u="sng" dirty="0" smtClean="0"/>
              <a:t>Kriteria:</a:t>
            </a:r>
            <a:r>
              <a:rPr lang="id-ID" dirty="0" smtClean="0"/>
              <a:t> ketentuan tentang kelengkapan faktur pembelian.</a:t>
            </a:r>
          </a:p>
          <a:p>
            <a:pPr marL="1079500" indent="-630238">
              <a:buFont typeface="Wingdings" pitchFamily="2" charset="2"/>
              <a:buChar char="ü"/>
            </a:pPr>
            <a:r>
              <a:rPr lang="id-ID" b="1" u="sng" dirty="0" smtClean="0"/>
              <a:t>Bukti tersedia:</a:t>
            </a:r>
            <a:r>
              <a:rPr lang="id-ID" dirty="0" smtClean="0"/>
              <a:t> arsip faktur pembelian. </a:t>
            </a:r>
            <a:endParaRPr lang="id-ID" dirty="0"/>
          </a:p>
        </p:txBody>
      </p:sp>
      <p:sp>
        <p:nvSpPr>
          <p:cNvPr id="5" name="Slide Number Placeholder 4"/>
          <p:cNvSpPr>
            <a:spLocks noGrp="1"/>
          </p:cNvSpPr>
          <p:nvPr>
            <p:ph type="sldNum" sz="quarter" idx="12"/>
          </p:nvPr>
        </p:nvSpPr>
        <p:spPr/>
        <p:txBody>
          <a:bodyPr/>
          <a:lstStyle/>
          <a:p>
            <a:fld id="{97E25F0D-EA1A-4233-97B3-2FDC60145AF4}" type="slidenum">
              <a:rPr lang="id-ID" smtClean="0"/>
              <a:pPr/>
              <a:t>32</a:t>
            </a:fld>
            <a:endParaRPr lang="id-ID"/>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b="1" dirty="0" smtClean="0"/>
              <a:t>JENIS-JENIS AUDIT</a:t>
            </a:r>
            <a:endParaRPr lang="id-ID" b="1" dirty="0"/>
          </a:p>
        </p:txBody>
      </p:sp>
      <p:sp>
        <p:nvSpPr>
          <p:cNvPr id="3" name="Subtitle 2"/>
          <p:cNvSpPr>
            <a:spLocks noGrp="1"/>
          </p:cNvSpPr>
          <p:nvPr>
            <p:ph type="subTitle" idx="1"/>
          </p:nvPr>
        </p:nvSpPr>
        <p:spPr/>
        <p:txBody>
          <a:bodyPr>
            <a:normAutofit fontScale="92500"/>
          </a:bodyPr>
          <a:lstStyle/>
          <a:p>
            <a:pPr marL="514350" indent="-514350"/>
            <a:r>
              <a:rPr lang="id-ID" b="1" u="sng" dirty="0" smtClean="0"/>
              <a:t>Audit Laporan Keuangan,</a:t>
            </a:r>
            <a:r>
              <a:rPr lang="id-ID" dirty="0" smtClean="0"/>
              <a:t> adalah audit untuk menguji kewajaran laporan keuangan.</a:t>
            </a:r>
          </a:p>
          <a:p>
            <a:pPr marL="1079500" indent="-630238">
              <a:buFont typeface="Wingdings" pitchFamily="2" charset="2"/>
              <a:buChar char="ü"/>
            </a:pPr>
            <a:r>
              <a:rPr lang="id-ID" b="1" u="sng" dirty="0" smtClean="0"/>
              <a:t>Contoh:</a:t>
            </a:r>
            <a:r>
              <a:rPr lang="id-ID" dirty="0" smtClean="0"/>
              <a:t> audit laporan keuangan PT Garuda Indonesia.</a:t>
            </a:r>
          </a:p>
          <a:p>
            <a:pPr marL="1079500" indent="-630238">
              <a:buFont typeface="Wingdings" pitchFamily="2" charset="2"/>
              <a:buChar char="ü"/>
            </a:pPr>
            <a:r>
              <a:rPr lang="id-ID" b="1" u="sng" dirty="0" smtClean="0"/>
              <a:t>Informasi:</a:t>
            </a:r>
            <a:r>
              <a:rPr lang="id-ID" dirty="0" smtClean="0"/>
              <a:t> laporan keuangan PT Garuda Indonesia.</a:t>
            </a:r>
          </a:p>
          <a:p>
            <a:pPr marL="1079500" indent="-630238">
              <a:buFont typeface="Wingdings" pitchFamily="2" charset="2"/>
              <a:buChar char="ü"/>
            </a:pPr>
            <a:r>
              <a:rPr lang="id-ID" b="1" u="sng" dirty="0" smtClean="0"/>
              <a:t>Kriteria:</a:t>
            </a:r>
            <a:r>
              <a:rPr lang="id-ID" dirty="0" smtClean="0"/>
              <a:t> framework pelaporan keuangan (SAK dan peraturan lain yang berlaku)</a:t>
            </a:r>
          </a:p>
          <a:p>
            <a:pPr marL="1079500" indent="-630238">
              <a:buFont typeface="Wingdings" pitchFamily="2" charset="2"/>
              <a:buChar char="ü"/>
            </a:pPr>
            <a:r>
              <a:rPr lang="id-ID" b="1" u="sng" dirty="0" smtClean="0"/>
              <a:t>Bukti tersedia:</a:t>
            </a:r>
            <a:r>
              <a:rPr lang="id-ID" dirty="0" smtClean="0"/>
              <a:t> dokumen transaksi, dokumen pembukuan, bukti-bukti lain yang relevan. </a:t>
            </a:r>
          </a:p>
          <a:p>
            <a:pPr marL="1079500" indent="-630238">
              <a:buFont typeface="Wingdings" pitchFamily="2" charset="2"/>
              <a:buChar char="ü"/>
            </a:pPr>
            <a:endParaRPr lang="id-ID" dirty="0"/>
          </a:p>
        </p:txBody>
      </p:sp>
      <p:sp>
        <p:nvSpPr>
          <p:cNvPr id="5" name="Slide Number Placeholder 4"/>
          <p:cNvSpPr>
            <a:spLocks noGrp="1"/>
          </p:cNvSpPr>
          <p:nvPr>
            <p:ph type="sldNum" sz="quarter" idx="12"/>
          </p:nvPr>
        </p:nvSpPr>
        <p:spPr/>
        <p:txBody>
          <a:bodyPr/>
          <a:lstStyle/>
          <a:p>
            <a:fld id="{97E25F0D-EA1A-4233-97B3-2FDC60145AF4}" type="slidenum">
              <a:rPr lang="id-ID" smtClean="0"/>
              <a:pPr/>
              <a:t>33</a:t>
            </a:fld>
            <a:endParaRPr lang="id-ID"/>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b="1" dirty="0" smtClean="0"/>
              <a:t>JENIS-JENIS AUDITOR</a:t>
            </a:r>
            <a:endParaRPr lang="id-ID" b="1" dirty="0"/>
          </a:p>
        </p:txBody>
      </p:sp>
      <p:sp>
        <p:nvSpPr>
          <p:cNvPr id="3" name="Subtitle 2"/>
          <p:cNvSpPr>
            <a:spLocks noGrp="1"/>
          </p:cNvSpPr>
          <p:nvPr>
            <p:ph type="subTitle" idx="1"/>
          </p:nvPr>
        </p:nvSpPr>
        <p:spPr/>
        <p:txBody>
          <a:bodyPr>
            <a:normAutofit/>
          </a:bodyPr>
          <a:lstStyle/>
          <a:p>
            <a:pPr marL="514350" indent="-514350">
              <a:buFont typeface="+mj-lt"/>
              <a:buAutoNum type="arabicPeriod"/>
            </a:pPr>
            <a:r>
              <a:rPr lang="id-ID" b="1" dirty="0" smtClean="0"/>
              <a:t>Auditor Independen,</a:t>
            </a:r>
            <a:r>
              <a:rPr lang="id-ID" dirty="0" smtClean="0"/>
              <a:t> adalah auditor bersertifikasi akuntan publik (CPA) yang menjalankan praktik profesional secara independen melalui KAP (Kantor Akuntan Publik) atau </a:t>
            </a:r>
            <a:r>
              <a:rPr lang="id-ID" b="1" u="sng" dirty="0" smtClean="0"/>
              <a:t>Accounting Firm</a:t>
            </a:r>
            <a:r>
              <a:rPr lang="id-ID" dirty="0" smtClean="0"/>
              <a:t>.</a:t>
            </a:r>
          </a:p>
          <a:p>
            <a:pPr marL="514350" indent="-514350">
              <a:buNone/>
            </a:pPr>
            <a:endParaRPr lang="id-ID" dirty="0" smtClean="0"/>
          </a:p>
          <a:p>
            <a:pPr marL="514350" indent="-514350">
              <a:buFont typeface="+mj-lt"/>
              <a:buAutoNum type="arabicPeriod" startAt="2"/>
            </a:pPr>
            <a:r>
              <a:rPr lang="id-ID" b="1" dirty="0" smtClean="0"/>
              <a:t>Auditor Internal,</a:t>
            </a:r>
            <a:r>
              <a:rPr lang="id-ID" dirty="0" smtClean="0"/>
              <a:t> adalah auditor dalam suatu entitas yang melakukan praktik profesional bidang audit untuk kepentingan manajemen atau komisaris. </a:t>
            </a:r>
          </a:p>
          <a:p>
            <a:pPr marL="514350" indent="-514350">
              <a:buFont typeface="+mj-lt"/>
              <a:buAutoNum type="arabicPeriod" startAt="2"/>
            </a:pPr>
            <a:endParaRPr lang="id-ID" dirty="0"/>
          </a:p>
        </p:txBody>
      </p:sp>
      <p:sp>
        <p:nvSpPr>
          <p:cNvPr id="5" name="Slide Number Placeholder 4"/>
          <p:cNvSpPr>
            <a:spLocks noGrp="1"/>
          </p:cNvSpPr>
          <p:nvPr>
            <p:ph type="sldNum" sz="quarter" idx="12"/>
          </p:nvPr>
        </p:nvSpPr>
        <p:spPr/>
        <p:txBody>
          <a:bodyPr/>
          <a:lstStyle/>
          <a:p>
            <a:fld id="{97E25F0D-EA1A-4233-97B3-2FDC60145AF4}" type="slidenum">
              <a:rPr lang="id-ID" smtClean="0"/>
              <a:pPr/>
              <a:t>34</a:t>
            </a:fld>
            <a:endParaRPr lang="id-ID"/>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smtClean="0"/>
              <a:t>JENIS-JENIS AUDITOR</a:t>
            </a:r>
            <a:endParaRPr lang="id-ID" dirty="0"/>
          </a:p>
        </p:txBody>
      </p:sp>
      <p:sp>
        <p:nvSpPr>
          <p:cNvPr id="3" name="Subtitle 2"/>
          <p:cNvSpPr>
            <a:spLocks noGrp="1"/>
          </p:cNvSpPr>
          <p:nvPr>
            <p:ph type="subTitle" idx="1"/>
          </p:nvPr>
        </p:nvSpPr>
        <p:spPr/>
        <p:txBody>
          <a:bodyPr>
            <a:normAutofit/>
          </a:bodyPr>
          <a:lstStyle/>
          <a:p>
            <a:pPr marL="514350" indent="-514350">
              <a:buFont typeface="+mj-lt"/>
              <a:buAutoNum type="arabicPeriod" startAt="3"/>
            </a:pPr>
            <a:r>
              <a:rPr lang="id-ID" b="1" dirty="0" smtClean="0"/>
              <a:t>Auditor Pemerintah,</a:t>
            </a:r>
            <a:r>
              <a:rPr lang="id-ID" dirty="0" smtClean="0"/>
              <a:t> adalah auditor yang dibentuk oleh pemerintah untuk menjalankan praktik profesional audit dalam lingkungan lembaga pemerintahan, misalnya auditor di BPK atau di BPKP.</a:t>
            </a:r>
          </a:p>
          <a:p>
            <a:pPr marL="514350" indent="-514350">
              <a:buNone/>
            </a:pPr>
            <a:endParaRPr lang="id-ID" dirty="0" smtClean="0"/>
          </a:p>
          <a:p>
            <a:pPr marL="514350" indent="-514350">
              <a:buFont typeface="+mj-lt"/>
              <a:buAutoNum type="arabicPeriod" startAt="2"/>
            </a:pPr>
            <a:endParaRPr lang="id-ID" dirty="0"/>
          </a:p>
        </p:txBody>
      </p:sp>
      <p:sp>
        <p:nvSpPr>
          <p:cNvPr id="5" name="Slide Number Placeholder 4"/>
          <p:cNvSpPr>
            <a:spLocks noGrp="1"/>
          </p:cNvSpPr>
          <p:nvPr>
            <p:ph type="sldNum" sz="quarter" idx="12"/>
          </p:nvPr>
        </p:nvSpPr>
        <p:spPr/>
        <p:txBody>
          <a:bodyPr/>
          <a:lstStyle/>
          <a:p>
            <a:fld id="{97E25F0D-EA1A-4233-97B3-2FDC60145AF4}" type="slidenum">
              <a:rPr lang="id-ID" smtClean="0"/>
              <a:pPr/>
              <a:t>35</a:t>
            </a:fld>
            <a:endParaRPr lang="id-ID"/>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071678"/>
            <a:ext cx="9144000" cy="2500330"/>
          </a:xfrm>
        </p:spPr>
        <p:txBody>
          <a:bodyPr>
            <a:normAutofit fontScale="90000"/>
          </a:bodyPr>
          <a:lstStyle/>
          <a:p>
            <a:r>
              <a:rPr lang="id-ID" smtClean="0"/>
              <a:t>Baca Al Haryono Jusup</a:t>
            </a:r>
            <a:br>
              <a:rPr lang="id-ID" smtClean="0"/>
            </a:br>
            <a:r>
              <a:rPr lang="id-ID" smtClean="0"/>
              <a:t>Halaman 21- 29</a:t>
            </a:r>
            <a:br>
              <a:rPr lang="id-ID" smtClean="0"/>
            </a:br>
            <a:r>
              <a:rPr lang="id-ID" smtClean="0"/>
              <a:t>Tengan KAP dan organisasi profesi</a:t>
            </a:r>
            <a:br>
              <a:rPr lang="id-ID" smtClean="0"/>
            </a:br>
            <a:r>
              <a:rPr lang="id-ID" smtClean="0"/>
              <a:t>di Indonesia</a:t>
            </a:r>
            <a:endParaRPr lang="id-ID" dirty="0"/>
          </a:p>
        </p:txBody>
      </p:sp>
      <p:sp>
        <p:nvSpPr>
          <p:cNvPr id="4" name="Slide Number Placeholder 3"/>
          <p:cNvSpPr>
            <a:spLocks noGrp="1"/>
          </p:cNvSpPr>
          <p:nvPr>
            <p:ph type="sldNum" sz="quarter" idx="12"/>
          </p:nvPr>
        </p:nvSpPr>
        <p:spPr/>
        <p:txBody>
          <a:bodyPr/>
          <a:lstStyle/>
          <a:p>
            <a:fld id="{97E25F0D-EA1A-4233-97B3-2FDC60145AF4}" type="slidenum">
              <a:rPr lang="id-ID" smtClean="0"/>
              <a:pPr/>
              <a:t>36</a:t>
            </a:fld>
            <a:endParaRPr lang="id-ID"/>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endParaRPr lang="id-ID"/>
          </a:p>
        </p:txBody>
      </p:sp>
      <p:sp>
        <p:nvSpPr>
          <p:cNvPr id="3" name="Subtitle 2"/>
          <p:cNvSpPr>
            <a:spLocks noGrp="1"/>
          </p:cNvSpPr>
          <p:nvPr>
            <p:ph type="subTitle" idx="1"/>
          </p:nvPr>
        </p:nvSpPr>
        <p:spPr/>
        <p:txBody>
          <a:bodyPr/>
          <a:lstStyle/>
          <a:p>
            <a:pPr marL="0" indent="0">
              <a:buNone/>
            </a:pPr>
            <a:r>
              <a:rPr lang="id-ID" dirty="0" smtClean="0"/>
              <a:t>Tugas:</a:t>
            </a:r>
          </a:p>
          <a:p>
            <a:pPr>
              <a:buFontTx/>
              <a:buChar char="-"/>
            </a:pPr>
            <a:r>
              <a:rPr lang="id-ID" dirty="0" smtClean="0"/>
              <a:t>Cari KAP yang ada di Indonesia yang beraffiliasi dengan KAP Bigfour</a:t>
            </a:r>
          </a:p>
          <a:p>
            <a:pPr marL="0" indent="0">
              <a:buNone/>
            </a:pPr>
            <a:endParaRPr lang="id-ID" dirty="0"/>
          </a:p>
        </p:txBody>
      </p:sp>
      <p:sp>
        <p:nvSpPr>
          <p:cNvPr id="4" name="Slide Number Placeholder 3"/>
          <p:cNvSpPr>
            <a:spLocks noGrp="1"/>
          </p:cNvSpPr>
          <p:nvPr>
            <p:ph type="sldNum" sz="quarter" idx="12"/>
          </p:nvPr>
        </p:nvSpPr>
        <p:spPr/>
        <p:txBody>
          <a:bodyPr/>
          <a:lstStyle/>
          <a:p>
            <a:fld id="{97E25F0D-EA1A-4233-97B3-2FDC60145AF4}" type="slidenum">
              <a:rPr lang="id-ID" smtClean="0"/>
              <a:pPr/>
              <a:t>37</a:t>
            </a:fld>
            <a:endParaRPr lang="id-ID"/>
          </a:p>
        </p:txBody>
      </p:sp>
    </p:spTree>
    <p:extLst>
      <p:ext uri="{BB962C8B-B14F-4D97-AF65-F5344CB8AC3E}">
        <p14:creationId xmlns:p14="http://schemas.microsoft.com/office/powerpoint/2010/main" val="523396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229600" cy="850900"/>
          </a:xfrm>
        </p:spPr>
        <p:txBody>
          <a:bodyPr/>
          <a:lstStyle/>
          <a:p>
            <a:r>
              <a:rPr lang="en-US"/>
              <a:t>Sejarah Audit (2)</a:t>
            </a:r>
          </a:p>
        </p:txBody>
      </p:sp>
      <p:sp>
        <p:nvSpPr>
          <p:cNvPr id="7171" name="Rectangle 3"/>
          <p:cNvSpPr>
            <a:spLocks noGrp="1" noChangeArrowheads="1"/>
          </p:cNvSpPr>
          <p:nvPr>
            <p:ph type="body" idx="1"/>
          </p:nvPr>
        </p:nvSpPr>
        <p:spPr>
          <a:xfrm>
            <a:off x="457200" y="1196975"/>
            <a:ext cx="8229600" cy="5903913"/>
          </a:xfrm>
        </p:spPr>
        <p:txBody>
          <a:bodyPr/>
          <a:lstStyle/>
          <a:p>
            <a:pPr>
              <a:lnSpc>
                <a:spcPct val="80000"/>
              </a:lnSpc>
            </a:pPr>
            <a:r>
              <a:rPr lang="en-US"/>
              <a:t>Masyarakat Romawi kuno menyelenggarakan “Pemeriksaan Lisan Keuangan” Hearing Accounts. Satu pegawai kerajaan akan membandingkan catatan dengan pegawai yang lain. Verifikasi lisan ini dilakukan untuk menghindari adanya tindak kecurangan yang dilakukan oleh pegawai kerajaan. Kegiatan inilah yang menjadi cikal bakal istilah audit dari kata latin auditus (pemeriksaan lisan). </a:t>
            </a:r>
          </a:p>
          <a:p>
            <a:pPr>
              <a:lnSpc>
                <a:spcPct val="80000"/>
              </a:lnSpc>
              <a:buFontTx/>
              <a:buNone/>
            </a:pPr>
            <a:endParaRPr lang="en-US"/>
          </a:p>
          <a:p>
            <a:pPr>
              <a:lnSpc>
                <a:spcPct val="80000"/>
              </a:lnSpc>
              <a:buFontTx/>
              <a:buNone/>
            </a:pPr>
            <a:r>
              <a:rPr lang="en-US" sz="1800"/>
              <a:t>Source</a:t>
            </a:r>
          </a:p>
          <a:p>
            <a:pPr>
              <a:lnSpc>
                <a:spcPct val="80000"/>
              </a:lnSpc>
              <a:buFontTx/>
              <a:buNone/>
            </a:pPr>
            <a:r>
              <a:rPr lang="en-US" sz="1800"/>
              <a:t>Sawyer Internal Auditing</a:t>
            </a:r>
          </a:p>
        </p:txBody>
      </p:sp>
    </p:spTree>
    <p:extLst>
      <p:ext uri="{BB962C8B-B14F-4D97-AF65-F5344CB8AC3E}">
        <p14:creationId xmlns:p14="http://schemas.microsoft.com/office/powerpoint/2010/main" val="2242387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r>
              <a:rPr lang="en-US"/>
              <a:t>Sejarah Audit (3)</a:t>
            </a:r>
          </a:p>
        </p:txBody>
      </p:sp>
      <p:sp>
        <p:nvSpPr>
          <p:cNvPr id="8195" name="Rectangle 3"/>
          <p:cNvSpPr>
            <a:spLocks noGrp="1" noChangeArrowheads="1"/>
          </p:cNvSpPr>
          <p:nvPr>
            <p:ph type="body" idx="1"/>
          </p:nvPr>
        </p:nvSpPr>
        <p:spPr/>
        <p:txBody>
          <a:bodyPr/>
          <a:lstStyle/>
          <a:p>
            <a:pPr>
              <a:lnSpc>
                <a:spcPct val="90000"/>
              </a:lnSpc>
            </a:pPr>
            <a:r>
              <a:rPr lang="en-US" sz="2400"/>
              <a:t>Pada jaman pertengahan (Abad ke 13 SM) transaksi perdagangan semakin kompleks sehingga di perlukan sistem pencatatan yang semakin canggih. Pada jaman ini mulai dikenal sistem pencatatan double entry. Audit mulai dilakukan lebih serius dan sistematis. Seorang auditor yang mewakili Ratu Isabella, ikut dalam kapal Columbus dalam ekspedisinya menemukan Amerika.</a:t>
            </a:r>
          </a:p>
          <a:p>
            <a:pPr>
              <a:lnSpc>
                <a:spcPct val="90000"/>
              </a:lnSpc>
            </a:pPr>
            <a:r>
              <a:rPr lang="en-US" sz="2400"/>
              <a:t>Auditing modern seperti yang kita kenal sekarang, mulai muncul pada jaman Revolusi Industri di Inggris (Abad ke 16) </a:t>
            </a:r>
          </a:p>
          <a:p>
            <a:pPr>
              <a:lnSpc>
                <a:spcPct val="90000"/>
              </a:lnSpc>
              <a:buFontTx/>
              <a:buNone/>
            </a:pPr>
            <a:endParaRPr lang="en-US" sz="2400"/>
          </a:p>
          <a:p>
            <a:pPr>
              <a:lnSpc>
                <a:spcPct val="90000"/>
              </a:lnSpc>
              <a:buFontTx/>
              <a:buNone/>
            </a:pPr>
            <a:r>
              <a:rPr lang="en-US" sz="1600"/>
              <a:t>Source</a:t>
            </a:r>
          </a:p>
          <a:p>
            <a:pPr>
              <a:lnSpc>
                <a:spcPct val="90000"/>
              </a:lnSpc>
              <a:buFontTx/>
              <a:buNone/>
            </a:pPr>
            <a:r>
              <a:rPr lang="en-US" sz="1600"/>
              <a:t>Sawyer Internal Auditing</a:t>
            </a:r>
          </a:p>
          <a:p>
            <a:pPr>
              <a:lnSpc>
                <a:spcPct val="90000"/>
              </a:lnSpc>
              <a:buFontTx/>
              <a:buNone/>
            </a:pPr>
            <a:endParaRPr lang="en-US" sz="2400"/>
          </a:p>
          <a:p>
            <a:pPr>
              <a:lnSpc>
                <a:spcPct val="90000"/>
              </a:lnSpc>
            </a:pPr>
            <a:endParaRPr lang="en-US" sz="2400"/>
          </a:p>
        </p:txBody>
      </p:sp>
    </p:spTree>
    <p:extLst>
      <p:ext uri="{BB962C8B-B14F-4D97-AF65-F5344CB8AC3E}">
        <p14:creationId xmlns:p14="http://schemas.microsoft.com/office/powerpoint/2010/main" val="3325239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r>
              <a:rPr lang="en-US"/>
              <a:t>Sejarah Audit (4)</a:t>
            </a:r>
          </a:p>
        </p:txBody>
      </p:sp>
      <p:sp>
        <p:nvSpPr>
          <p:cNvPr id="9219" name="Rectangle 3"/>
          <p:cNvSpPr>
            <a:spLocks noGrp="1" noChangeArrowheads="1"/>
          </p:cNvSpPr>
          <p:nvPr>
            <p:ph type="body" idx="1"/>
          </p:nvPr>
        </p:nvSpPr>
        <p:spPr/>
        <p:txBody>
          <a:bodyPr/>
          <a:lstStyle/>
          <a:p>
            <a:pPr>
              <a:lnSpc>
                <a:spcPct val="90000"/>
              </a:lnSpc>
            </a:pPr>
            <a:r>
              <a:rPr lang="en-US" sz="2400"/>
              <a:t>Auditing mulai dikenal di Amerika Serikat, pada abad ke 19 ketika orang-orang kaya Inggris mulai menanamkan sahamnya di perusahaan-perusahaan di Amerika Serikat. Auditor Inggris mengenalkan metode dan prosedur audit. Kewajiban perusahaan Inggris untuk diaudit diatur dalam British Companies Act (UU Perusahaan Inggris). Tidak ada kewajiban pada saat itu agar Perusahaan di AMerika di audit. Kebutuhan audit didorong kebutuhan untuk mendapatkan modal dari luar.</a:t>
            </a:r>
          </a:p>
          <a:p>
            <a:pPr>
              <a:lnSpc>
                <a:spcPct val="90000"/>
              </a:lnSpc>
              <a:buFontTx/>
              <a:buNone/>
            </a:pPr>
            <a:endParaRPr lang="en-US" sz="2400"/>
          </a:p>
          <a:p>
            <a:pPr>
              <a:lnSpc>
                <a:spcPct val="90000"/>
              </a:lnSpc>
              <a:buFontTx/>
              <a:buNone/>
            </a:pPr>
            <a:r>
              <a:rPr lang="en-US" sz="1600"/>
              <a:t>Source</a:t>
            </a:r>
          </a:p>
          <a:p>
            <a:pPr>
              <a:lnSpc>
                <a:spcPct val="90000"/>
              </a:lnSpc>
              <a:buFontTx/>
              <a:buNone/>
            </a:pPr>
            <a:r>
              <a:rPr lang="en-US" sz="1600"/>
              <a:t>Sawyer Internal Auditing</a:t>
            </a:r>
          </a:p>
          <a:p>
            <a:pPr>
              <a:lnSpc>
                <a:spcPct val="90000"/>
              </a:lnSpc>
              <a:buFontTx/>
              <a:buNone/>
            </a:pPr>
            <a:r>
              <a:rPr lang="en-US" sz="2400"/>
              <a:t>  </a:t>
            </a:r>
          </a:p>
        </p:txBody>
      </p:sp>
    </p:spTree>
    <p:extLst>
      <p:ext uri="{BB962C8B-B14F-4D97-AF65-F5344CB8AC3E}">
        <p14:creationId xmlns:p14="http://schemas.microsoft.com/office/powerpoint/2010/main" val="2332110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r>
              <a:rPr lang="en-US"/>
              <a:t>Sejarah Audit (5)</a:t>
            </a:r>
          </a:p>
        </p:txBody>
      </p:sp>
      <p:sp>
        <p:nvSpPr>
          <p:cNvPr id="10243" name="Rectangle 3"/>
          <p:cNvSpPr>
            <a:spLocks noGrp="1" noChangeArrowheads="1"/>
          </p:cNvSpPr>
          <p:nvPr>
            <p:ph type="body" idx="1"/>
          </p:nvPr>
        </p:nvSpPr>
        <p:spPr/>
        <p:txBody>
          <a:bodyPr/>
          <a:lstStyle/>
          <a:p>
            <a:r>
              <a:rPr lang="en-US" sz="2800"/>
              <a:t>Setelah PD 1 ekonomi AS berkembang pesat. Banyak perusahaan mulai menerbitkan laporan keuangan yang telah diaudit (walau tidak ada ketentuan untuk itu). Laporan audit meringankan pekerjaan bagi bankir, yang membutuhkan verifikasi independen salah satunya untuk menghindari resiko penyajian neraca yang terlalu optimistis. </a:t>
            </a:r>
          </a:p>
          <a:p>
            <a:pPr>
              <a:buFontTx/>
              <a:buNone/>
            </a:pPr>
            <a:endParaRPr lang="en-US" sz="1800"/>
          </a:p>
          <a:p>
            <a:pPr>
              <a:buFontTx/>
              <a:buNone/>
            </a:pPr>
            <a:r>
              <a:rPr lang="en-US" sz="1800"/>
              <a:t>Source</a:t>
            </a:r>
          </a:p>
          <a:p>
            <a:pPr>
              <a:buFontTx/>
              <a:buNone/>
            </a:pPr>
            <a:r>
              <a:rPr lang="en-US" sz="1800"/>
              <a:t>Sawyer Internal Auditing</a:t>
            </a:r>
          </a:p>
          <a:p>
            <a:pPr>
              <a:buFontTx/>
              <a:buNone/>
            </a:pPr>
            <a:endParaRPr lang="en-US" sz="2800"/>
          </a:p>
          <a:p>
            <a:endParaRPr lang="en-US" sz="2800"/>
          </a:p>
        </p:txBody>
      </p:sp>
    </p:spTree>
    <p:extLst>
      <p:ext uri="{BB962C8B-B14F-4D97-AF65-F5344CB8AC3E}">
        <p14:creationId xmlns:p14="http://schemas.microsoft.com/office/powerpoint/2010/main" val="169394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r>
              <a:rPr lang="en-US"/>
              <a:t>Sejarah Audit (6)</a:t>
            </a:r>
          </a:p>
        </p:txBody>
      </p:sp>
      <p:sp>
        <p:nvSpPr>
          <p:cNvPr id="11267" name="Rectangle 3"/>
          <p:cNvSpPr>
            <a:spLocks noGrp="1" noChangeArrowheads="1"/>
          </p:cNvSpPr>
          <p:nvPr>
            <p:ph type="body" idx="1"/>
          </p:nvPr>
        </p:nvSpPr>
        <p:spPr/>
        <p:txBody>
          <a:bodyPr/>
          <a:lstStyle/>
          <a:p>
            <a:pPr>
              <a:lnSpc>
                <a:spcPct val="90000"/>
              </a:lnSpc>
            </a:pPr>
            <a:r>
              <a:rPr lang="en-US" sz="2400"/>
              <a:t>AS terkena krisis keuangan yang parah, akibat praktek akuntansi yang tidak sehat di tahun 1929 dikenal dengan the great depresion (Depresi Besar)</a:t>
            </a:r>
          </a:p>
          <a:p>
            <a:pPr>
              <a:lnSpc>
                <a:spcPct val="90000"/>
              </a:lnSpc>
            </a:pPr>
            <a:r>
              <a:rPr lang="en-US" sz="2400"/>
              <a:t>Sebagai respon, Konggres AS mengeluarkan Securities Act 1933 dan Investment Company Act 1940 untuk mengatur pembukuan dan audit untuk perusahaan yang sahamnya diperdagangkan di Publik. Selain itu dibentuk juga SEC pada 1934 (Badan Pengawas Pasar Modal). </a:t>
            </a:r>
          </a:p>
          <a:p>
            <a:pPr>
              <a:lnSpc>
                <a:spcPct val="90000"/>
              </a:lnSpc>
              <a:buFontTx/>
              <a:buNone/>
            </a:pPr>
            <a:endParaRPr lang="en-US" sz="2400"/>
          </a:p>
          <a:p>
            <a:pPr>
              <a:lnSpc>
                <a:spcPct val="90000"/>
              </a:lnSpc>
              <a:buFontTx/>
              <a:buNone/>
            </a:pPr>
            <a:endParaRPr lang="en-US" sz="1600"/>
          </a:p>
          <a:p>
            <a:pPr>
              <a:lnSpc>
                <a:spcPct val="90000"/>
              </a:lnSpc>
              <a:buFontTx/>
              <a:buNone/>
            </a:pPr>
            <a:r>
              <a:rPr lang="en-US" sz="1600"/>
              <a:t>Source</a:t>
            </a:r>
          </a:p>
          <a:p>
            <a:pPr>
              <a:lnSpc>
                <a:spcPct val="90000"/>
              </a:lnSpc>
              <a:buFontTx/>
              <a:buNone/>
            </a:pPr>
            <a:r>
              <a:rPr lang="en-US" sz="1600"/>
              <a:t>Sawyer Internal Auditing</a:t>
            </a:r>
          </a:p>
          <a:p>
            <a:pPr>
              <a:lnSpc>
                <a:spcPct val="90000"/>
              </a:lnSpc>
              <a:buFontTx/>
              <a:buNone/>
            </a:pPr>
            <a:endParaRPr lang="en-US" sz="2400"/>
          </a:p>
          <a:p>
            <a:pPr>
              <a:lnSpc>
                <a:spcPct val="90000"/>
              </a:lnSpc>
            </a:pPr>
            <a:endParaRPr lang="en-US" sz="2400"/>
          </a:p>
        </p:txBody>
      </p:sp>
    </p:spTree>
    <p:extLst>
      <p:ext uri="{BB962C8B-B14F-4D97-AF65-F5344CB8AC3E}">
        <p14:creationId xmlns:p14="http://schemas.microsoft.com/office/powerpoint/2010/main" val="3882194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r>
              <a:rPr lang="en-US"/>
              <a:t>Sejarah Audit (7)</a:t>
            </a:r>
          </a:p>
        </p:txBody>
      </p:sp>
      <p:sp>
        <p:nvSpPr>
          <p:cNvPr id="12291" name="Rectangle 3"/>
          <p:cNvSpPr>
            <a:spLocks noGrp="1" noChangeArrowheads="1"/>
          </p:cNvSpPr>
          <p:nvPr>
            <p:ph type="body" idx="1"/>
          </p:nvPr>
        </p:nvSpPr>
        <p:spPr/>
        <p:txBody>
          <a:bodyPr/>
          <a:lstStyle/>
          <a:p>
            <a:pPr>
              <a:lnSpc>
                <a:spcPct val="80000"/>
              </a:lnSpc>
            </a:pPr>
            <a:r>
              <a:rPr lang="en-US" sz="2800"/>
              <a:t>Adanya SEC mendorong standarisasi laporan keuangan, dan juga standarisasi audit. </a:t>
            </a:r>
          </a:p>
          <a:p>
            <a:pPr>
              <a:lnSpc>
                <a:spcPct val="80000"/>
              </a:lnSpc>
            </a:pPr>
            <a:r>
              <a:rPr lang="en-US" sz="2800"/>
              <a:t>Pada tahun 1990 ekonomi Amerika tumbuh tinggi. Resiko tuntuan audit juga menurun, karena banyaknya tuntutan terhadap auditor yang dikalahkan oleh Pengadilan. Mulai muncul praktek agresif yang dilakukan auditor besar</a:t>
            </a:r>
          </a:p>
          <a:p>
            <a:pPr>
              <a:lnSpc>
                <a:spcPct val="80000"/>
              </a:lnSpc>
            </a:pPr>
            <a:r>
              <a:rPr lang="en-US" sz="2800"/>
              <a:t>Puncaknya pada tahun 2000, terbongkar skandal keuangan besar yang melibatkan Enron (perusahaan energi terbesar di AS pada waktu itu) dan Arthur Andersen, KAP terbesar dunia No 2. </a:t>
            </a:r>
          </a:p>
          <a:p>
            <a:pPr>
              <a:lnSpc>
                <a:spcPct val="80000"/>
              </a:lnSpc>
            </a:pPr>
            <a:endParaRPr lang="en-US" sz="2800"/>
          </a:p>
          <a:p>
            <a:pPr>
              <a:lnSpc>
                <a:spcPct val="80000"/>
              </a:lnSpc>
              <a:buFontTx/>
              <a:buNone/>
            </a:pPr>
            <a:endParaRPr lang="en-US" sz="2800"/>
          </a:p>
          <a:p>
            <a:pPr>
              <a:lnSpc>
                <a:spcPct val="80000"/>
              </a:lnSpc>
              <a:buFontTx/>
              <a:buNone/>
            </a:pPr>
            <a:endParaRPr lang="en-US" sz="2800"/>
          </a:p>
        </p:txBody>
      </p:sp>
    </p:spTree>
    <p:extLst>
      <p:ext uri="{BB962C8B-B14F-4D97-AF65-F5344CB8AC3E}">
        <p14:creationId xmlns:p14="http://schemas.microsoft.com/office/powerpoint/2010/main" val="22612772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406</TotalTime>
  <Words>1997</Words>
  <Application>Microsoft Office PowerPoint</Application>
  <PresentationFormat>On-screen Show (4:3)</PresentationFormat>
  <Paragraphs>258</Paragraphs>
  <Slides>37</Slides>
  <Notes>1</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BAGIAN I PENGAUDITAN DAN JASA ASSURANS</vt:lpstr>
      <vt:lpstr>Sejarah Audit</vt:lpstr>
      <vt:lpstr>Sejarah Audit (1)</vt:lpstr>
      <vt:lpstr>Sejarah Audit (2)</vt:lpstr>
      <vt:lpstr>Sejarah Audit (3)</vt:lpstr>
      <vt:lpstr>Sejarah Audit (4)</vt:lpstr>
      <vt:lpstr>Sejarah Audit (5)</vt:lpstr>
      <vt:lpstr>Sejarah Audit (6)</vt:lpstr>
      <vt:lpstr>Sejarah Audit (7)</vt:lpstr>
      <vt:lpstr>Sejarah Audit (8)</vt:lpstr>
      <vt:lpstr>Pengauditan di Indonesia</vt:lpstr>
      <vt:lpstr>PENGERTIAN AUDIT</vt:lpstr>
      <vt:lpstr>PENGERTIAN AUDIT</vt:lpstr>
      <vt:lpstr>PENGERTIAN AUDIT</vt:lpstr>
      <vt:lpstr>PENGERTIAN AUDIT</vt:lpstr>
      <vt:lpstr>PERBEDAAN AKUNTANSI DAN AUDIT</vt:lpstr>
      <vt:lpstr>KEBUTUHAN JASA AUDIT</vt:lpstr>
      <vt:lpstr>KEBUTUHAN JASA AUDIT</vt:lpstr>
      <vt:lpstr>KEBUTUHAN JASA AUDIT</vt:lpstr>
      <vt:lpstr>HUBUNGAN AUDITOR, KLIEN, DAN PENGGUNA LAPORAN KEUANGAN</vt:lpstr>
      <vt:lpstr>PowerPoint Presentation</vt:lpstr>
      <vt:lpstr>LATAR BELAKANG ADOPSI ISA</vt:lpstr>
      <vt:lpstr>SEJARAH ISA </vt:lpstr>
      <vt:lpstr>PERBEDAAN ISA VS STANDAR LAMA</vt:lpstr>
      <vt:lpstr>TIGA LANGKAH AUDIT BERBASIS RESIKO</vt:lpstr>
      <vt:lpstr>PowerPoint Presentation</vt:lpstr>
      <vt:lpstr>JASA ASURAN</vt:lpstr>
      <vt:lpstr>JASA ASURAN</vt:lpstr>
      <vt:lpstr>JASA ASURAN</vt:lpstr>
      <vt:lpstr>JASA ASURAN DAN NON ASURAN</vt:lpstr>
      <vt:lpstr>JENIS-JENIS AUDIT</vt:lpstr>
      <vt:lpstr>JENIS-JENIS AUDIT</vt:lpstr>
      <vt:lpstr>JENIS-JENIS AUDIT</vt:lpstr>
      <vt:lpstr>JENIS-JENIS AUDITOR</vt:lpstr>
      <vt:lpstr>JENIS-JENIS AUDITOR</vt:lpstr>
      <vt:lpstr>Baca Al Haryono Jusup Halaman 21- 29 Tengan KAP dan organisasi profesi di Indonesia</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acer</cp:lastModifiedBy>
  <cp:revision>52</cp:revision>
  <dcterms:created xsi:type="dcterms:W3CDTF">2015-02-11T15:01:47Z</dcterms:created>
  <dcterms:modified xsi:type="dcterms:W3CDTF">2016-03-02T14:08:20Z</dcterms:modified>
</cp:coreProperties>
</file>