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varScale="1">
        <p:scale>
          <a:sx n="74" d="100"/>
          <a:sy n="74" d="100"/>
        </p:scale>
        <p:origin x="-126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F477DA4-2AE5-46E9-A33A-06760F40270D}" type="datetimeFigureOut">
              <a:rPr lang="id-ID" smtClean="0"/>
              <a:t>31/08/2017</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5DA33EB-6DB0-4436-818C-F9A3E2E22BE9}"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77DA4-2AE5-46E9-A33A-06760F40270D}" type="datetimeFigureOut">
              <a:rPr lang="id-ID" smtClean="0"/>
              <a:t>31/08/2017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5DA33EB-6DB0-4436-818C-F9A3E2E22BE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77DA4-2AE5-46E9-A33A-06760F40270D}" type="datetimeFigureOut">
              <a:rPr lang="id-ID" smtClean="0"/>
              <a:t>31/08/2017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5DA33EB-6DB0-4436-818C-F9A3E2E22BE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F477DA4-2AE5-46E9-A33A-06760F40270D}" type="datetimeFigureOut">
              <a:rPr lang="id-ID" smtClean="0"/>
              <a:t>31/08/2017</a:t>
            </a:fld>
            <a:endParaRPr lang="id-ID"/>
          </a:p>
        </p:txBody>
      </p:sp>
      <p:sp>
        <p:nvSpPr>
          <p:cNvPr id="9" name="Slide Number Placeholder 8"/>
          <p:cNvSpPr>
            <a:spLocks noGrp="1"/>
          </p:cNvSpPr>
          <p:nvPr>
            <p:ph type="sldNum" sz="quarter" idx="15"/>
          </p:nvPr>
        </p:nvSpPr>
        <p:spPr/>
        <p:txBody>
          <a:bodyPr rtlCol="0"/>
          <a:lstStyle/>
          <a:p>
            <a:fld id="{75DA33EB-6DB0-4436-818C-F9A3E2E22BE9}"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477DA4-2AE5-46E9-A33A-06760F40270D}" type="datetimeFigureOut">
              <a:rPr lang="id-ID" smtClean="0"/>
              <a:t>31/08/2017</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5DA33EB-6DB0-4436-818C-F9A3E2E22BE9}"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477DA4-2AE5-46E9-A33A-06760F40270D}" type="datetimeFigureOut">
              <a:rPr lang="id-ID" smtClean="0"/>
              <a:t>31/08/2017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5DA33EB-6DB0-4436-818C-F9A3E2E22BE9}"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F477DA4-2AE5-46E9-A33A-06760F40270D}" type="datetimeFigureOut">
              <a:rPr lang="id-ID" smtClean="0"/>
              <a:t>31/08/2017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5DA33EB-6DB0-4436-818C-F9A3E2E22BE9}"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F477DA4-2AE5-46E9-A33A-06760F40270D}" type="datetimeFigureOut">
              <a:rPr lang="id-ID" smtClean="0"/>
              <a:t>31/08/2017</a:t>
            </a:fld>
            <a:endParaRPr lang="id-ID"/>
          </a:p>
        </p:txBody>
      </p:sp>
      <p:sp>
        <p:nvSpPr>
          <p:cNvPr id="7" name="Slide Number Placeholder 6"/>
          <p:cNvSpPr>
            <a:spLocks noGrp="1"/>
          </p:cNvSpPr>
          <p:nvPr>
            <p:ph type="sldNum" sz="quarter" idx="11"/>
          </p:nvPr>
        </p:nvSpPr>
        <p:spPr/>
        <p:txBody>
          <a:bodyPr rtlCol="0"/>
          <a:lstStyle/>
          <a:p>
            <a:fld id="{75DA33EB-6DB0-4436-818C-F9A3E2E22BE9}"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77DA4-2AE5-46E9-A33A-06760F40270D}" type="datetimeFigureOut">
              <a:rPr lang="id-ID" smtClean="0"/>
              <a:t>31/08/2017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5DA33EB-6DB0-4436-818C-F9A3E2E22BE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F477DA4-2AE5-46E9-A33A-06760F40270D}" type="datetimeFigureOut">
              <a:rPr lang="id-ID" smtClean="0"/>
              <a:t>31/08/2017</a:t>
            </a:fld>
            <a:endParaRPr lang="id-ID"/>
          </a:p>
        </p:txBody>
      </p:sp>
      <p:sp>
        <p:nvSpPr>
          <p:cNvPr id="22" name="Slide Number Placeholder 21"/>
          <p:cNvSpPr>
            <a:spLocks noGrp="1"/>
          </p:cNvSpPr>
          <p:nvPr>
            <p:ph type="sldNum" sz="quarter" idx="15"/>
          </p:nvPr>
        </p:nvSpPr>
        <p:spPr/>
        <p:txBody>
          <a:bodyPr rtlCol="0"/>
          <a:lstStyle/>
          <a:p>
            <a:fld id="{75DA33EB-6DB0-4436-818C-F9A3E2E22BE9}"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F477DA4-2AE5-46E9-A33A-06760F40270D}" type="datetimeFigureOut">
              <a:rPr lang="id-ID" smtClean="0"/>
              <a:t>31/08/2017</a:t>
            </a:fld>
            <a:endParaRPr lang="id-ID"/>
          </a:p>
        </p:txBody>
      </p:sp>
      <p:sp>
        <p:nvSpPr>
          <p:cNvPr id="18" name="Slide Number Placeholder 17"/>
          <p:cNvSpPr>
            <a:spLocks noGrp="1"/>
          </p:cNvSpPr>
          <p:nvPr>
            <p:ph type="sldNum" sz="quarter" idx="11"/>
          </p:nvPr>
        </p:nvSpPr>
        <p:spPr/>
        <p:txBody>
          <a:bodyPr rtlCol="0"/>
          <a:lstStyle/>
          <a:p>
            <a:fld id="{75DA33EB-6DB0-4436-818C-F9A3E2E22BE9}"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477DA4-2AE5-46E9-A33A-06760F40270D}" type="datetimeFigureOut">
              <a:rPr lang="id-ID" smtClean="0"/>
              <a:t>31/08/2017</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5DA33EB-6DB0-4436-818C-F9A3E2E22BE9}"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836712"/>
            <a:ext cx="6840760" cy="1470025"/>
          </a:xfrm>
        </p:spPr>
        <p:txBody>
          <a:bodyPr anchor="ctr">
            <a:normAutofit/>
          </a:bodyPr>
          <a:lstStyle/>
          <a:p>
            <a:r>
              <a:rPr lang="id-ID" sz="4400" smtClean="0"/>
              <a:t>Manajemen Strategik</a:t>
            </a:r>
            <a:endParaRPr lang="id-ID" sz="4400"/>
          </a:p>
        </p:txBody>
      </p:sp>
      <p:sp>
        <p:nvSpPr>
          <p:cNvPr id="3" name="Subtitle 2"/>
          <p:cNvSpPr>
            <a:spLocks noGrp="1"/>
          </p:cNvSpPr>
          <p:nvPr>
            <p:ph type="subTitle" idx="1"/>
          </p:nvPr>
        </p:nvSpPr>
        <p:spPr>
          <a:xfrm>
            <a:off x="2411760" y="2996952"/>
            <a:ext cx="6336704" cy="2952328"/>
          </a:xfrm>
        </p:spPr>
        <p:txBody>
          <a:bodyPr>
            <a:normAutofit/>
          </a:bodyPr>
          <a:lstStyle/>
          <a:p>
            <a:r>
              <a:rPr lang="id-ID" sz="2000" smtClean="0"/>
              <a:t>Kelompok 1 :</a:t>
            </a:r>
          </a:p>
          <a:p>
            <a:r>
              <a:rPr lang="id-ID" sz="2000" smtClean="0"/>
              <a:t>1. Agung Situmorang		142150005</a:t>
            </a:r>
          </a:p>
          <a:p>
            <a:r>
              <a:rPr lang="id-ID" sz="2000" smtClean="0"/>
              <a:t>2. Nabiel Rahardian			142150024</a:t>
            </a:r>
          </a:p>
          <a:p>
            <a:r>
              <a:rPr lang="id-ID" sz="2000" smtClean="0"/>
              <a:t>3. Ronaldo K. Ginting Manik	142150042</a:t>
            </a:r>
          </a:p>
          <a:p>
            <a:r>
              <a:rPr lang="id-ID" sz="2000" smtClean="0"/>
              <a:t>4. Lulu Alya Afida			142150043</a:t>
            </a:r>
            <a:endParaRPr lang="id-ID" sz="2000"/>
          </a:p>
        </p:txBody>
      </p:sp>
    </p:spTree>
    <p:extLst>
      <p:ext uri="{BB962C8B-B14F-4D97-AF65-F5344CB8AC3E}">
        <p14:creationId xmlns:p14="http://schemas.microsoft.com/office/powerpoint/2010/main" val="15110200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467600" cy="1143000"/>
          </a:xfrm>
        </p:spPr>
        <p:txBody>
          <a:bodyPr/>
          <a:lstStyle/>
          <a:p>
            <a:r>
              <a:rPr lang="id-ID"/>
              <a:t>Membandingkan Strategi </a:t>
            </a:r>
            <a:r>
              <a:rPr lang="id-ID" smtClean="0"/>
              <a:t>Bisnis     </a:t>
            </a:r>
            <a:r>
              <a:rPr lang="id-ID"/>
              <a:t>dan Militer</a:t>
            </a:r>
          </a:p>
        </p:txBody>
      </p:sp>
      <p:sp>
        <p:nvSpPr>
          <p:cNvPr id="3" name="Content Placeholder 2"/>
          <p:cNvSpPr>
            <a:spLocks noGrp="1"/>
          </p:cNvSpPr>
          <p:nvPr>
            <p:ph sz="quarter" idx="1"/>
          </p:nvPr>
        </p:nvSpPr>
        <p:spPr>
          <a:xfrm>
            <a:off x="467544" y="1844824"/>
            <a:ext cx="7632848" cy="4557120"/>
          </a:xfrm>
        </p:spPr>
        <p:txBody>
          <a:bodyPr/>
          <a:lstStyle/>
          <a:p>
            <a:pPr marL="0" indent="0" algn="just">
              <a:buNone/>
            </a:pPr>
            <a:r>
              <a:rPr lang="id-ID"/>
              <a:t>Perbedaan fundamental antara strategi militer dan bisnis adalah bahwa bisnis diformulasikan, diimplementasikan, dan </a:t>
            </a:r>
            <a:r>
              <a:rPr lang="id-ID" smtClean="0"/>
              <a:t>dievaluasi </a:t>
            </a:r>
            <a:r>
              <a:rPr lang="id-ID"/>
              <a:t>dengan asumsi persaingan, sedangkan strategi militer berdasarkan asumsi konflik. </a:t>
            </a:r>
            <a:r>
              <a:rPr lang="id-ID" smtClean="0"/>
              <a:t>Namun</a:t>
            </a:r>
            <a:r>
              <a:rPr lang="id-ID"/>
              <a:t>, </a:t>
            </a:r>
            <a:r>
              <a:rPr lang="id-ID" smtClean="0"/>
              <a:t>konflik </a:t>
            </a:r>
            <a:r>
              <a:rPr lang="id-ID"/>
              <a:t>militer dan </a:t>
            </a:r>
            <a:r>
              <a:rPr lang="id-ID" smtClean="0"/>
              <a:t>kompetisi </a:t>
            </a:r>
            <a:r>
              <a:rPr lang="id-ID"/>
              <a:t>bisnis </a:t>
            </a:r>
            <a:r>
              <a:rPr lang="id-ID" smtClean="0"/>
              <a:t>sangat </a:t>
            </a:r>
            <a:r>
              <a:rPr lang="id-ID"/>
              <a:t>serupa sehingga banyak </a:t>
            </a:r>
            <a:r>
              <a:rPr lang="id-ID" smtClean="0"/>
              <a:t>teknik </a:t>
            </a:r>
            <a:r>
              <a:rPr lang="id-ID"/>
              <a:t>manajemen strategik yang </a:t>
            </a:r>
            <a:r>
              <a:rPr lang="id-ID" smtClean="0"/>
              <a:t>diaplikasikan </a:t>
            </a:r>
            <a:r>
              <a:rPr lang="id-ID"/>
              <a:t>untuk bisnis dan militer.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9872" y="4968901"/>
            <a:ext cx="1995731" cy="1751160"/>
          </a:xfrm>
          <a:prstGeom prst="rect">
            <a:avLst/>
          </a:prstGeom>
        </p:spPr>
      </p:pic>
    </p:spTree>
    <p:extLst>
      <p:ext uri="{BB962C8B-B14F-4D97-AF65-F5344CB8AC3E}">
        <p14:creationId xmlns:p14="http://schemas.microsoft.com/office/powerpoint/2010/main" val="31394342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476672"/>
            <a:ext cx="8064896" cy="5997280"/>
          </a:xfrm>
        </p:spPr>
        <p:txBody>
          <a:bodyPr/>
          <a:lstStyle/>
          <a:p>
            <a:pPr marL="457200" indent="-457200">
              <a:buAutoNum type="arabicPeriod"/>
            </a:pPr>
            <a:r>
              <a:rPr lang="id-ID" smtClean="0"/>
              <a:t>Bagaimana perusahaan kecil menciptakan keunggulan bersaing pada pasar homogen?</a:t>
            </a:r>
          </a:p>
          <a:p>
            <a:pPr marL="457200" indent="-457200">
              <a:buAutoNum type="arabicPeriod"/>
            </a:pPr>
            <a:r>
              <a:rPr lang="id-ID" smtClean="0"/>
              <a:t>Berikanlah contoh nyata perubahan internal&amp;eksternal dalam sebuah perusahaan!</a:t>
            </a:r>
          </a:p>
          <a:p>
            <a:pPr marL="457200" indent="-457200">
              <a:buAutoNum type="arabicPeriod"/>
            </a:pPr>
            <a:r>
              <a:rPr lang="id-ID" smtClean="0"/>
              <a:t>Sebuah perusahaan yang mempunyai strategi, namun tidak memiliki perencanaan utk masa depan. Bagaimana perusahaan mengatasi masalah tersebut?</a:t>
            </a:r>
          </a:p>
          <a:p>
            <a:pPr marL="457200" indent="-457200">
              <a:buAutoNum type="arabicPeriod"/>
            </a:pPr>
            <a:r>
              <a:rPr lang="id-ID" smtClean="0"/>
              <a:t>Bagaimana suatu perusahaan dapat bertahan dalam kejayaan selama masa hidup perusahaan bertumbuh dan berkembang?</a:t>
            </a:r>
          </a:p>
          <a:p>
            <a:pPr marL="457200" indent="-457200">
              <a:buAutoNum type="arabicPeriod"/>
            </a:pPr>
            <a:r>
              <a:rPr lang="id-ID" smtClean="0"/>
              <a:t>Perusahaan besar melakukan monopoli pasar, yang membuat perusahaan-perusahaan kecil kesulitan besaing. Bagaimanakah permasalahan ini dapat diselesaikan?</a:t>
            </a:r>
          </a:p>
        </p:txBody>
      </p:sp>
    </p:spTree>
    <p:extLst>
      <p:ext uri="{BB962C8B-B14F-4D97-AF65-F5344CB8AC3E}">
        <p14:creationId xmlns:p14="http://schemas.microsoft.com/office/powerpoint/2010/main" val="3514009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Definisi Manajemen Strategik</a:t>
            </a:r>
            <a:endParaRPr lang="id-ID"/>
          </a:p>
        </p:txBody>
      </p:sp>
      <p:sp>
        <p:nvSpPr>
          <p:cNvPr id="3" name="Content Placeholder 2"/>
          <p:cNvSpPr>
            <a:spLocks noGrp="1"/>
          </p:cNvSpPr>
          <p:nvPr>
            <p:ph sz="quarter" idx="1"/>
          </p:nvPr>
        </p:nvSpPr>
        <p:spPr>
          <a:xfrm>
            <a:off x="467544" y="1844824"/>
            <a:ext cx="7848872" cy="4269088"/>
          </a:xfrm>
        </p:spPr>
        <p:txBody>
          <a:bodyPr>
            <a:normAutofit/>
          </a:bodyPr>
          <a:lstStyle/>
          <a:p>
            <a:pPr marL="0" indent="0" algn="just">
              <a:buNone/>
            </a:pPr>
            <a:r>
              <a:rPr lang="id-ID" sz="2800"/>
              <a:t>M</a:t>
            </a:r>
            <a:r>
              <a:rPr lang="id-ID" sz="2800" smtClean="0"/>
              <a:t>anajemen </a:t>
            </a:r>
            <a:r>
              <a:rPr lang="id-ID" sz="2800"/>
              <a:t>strategik (</a:t>
            </a:r>
            <a:r>
              <a:rPr lang="id-ID" sz="2800" i="1"/>
              <a:t>strategic management</a:t>
            </a:r>
            <a:r>
              <a:rPr lang="id-ID" sz="2800"/>
              <a:t>) dapat didefinisikan sebagai seni dan sains dalam memformulasi, mengimplementasi, dan mengevaluasi keputusan lintas fungsional yang membuat organisasi dapat memperoleh </a:t>
            </a:r>
            <a:r>
              <a:rPr lang="id-ID" sz="2800" smtClean="0"/>
              <a:t>tujuannya.</a:t>
            </a:r>
            <a:endParaRPr lang="id-ID" sz="280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5205" y="4797152"/>
            <a:ext cx="2466975" cy="1847850"/>
          </a:xfrm>
          <a:prstGeom prst="rect">
            <a:avLst/>
          </a:prstGeom>
        </p:spPr>
      </p:pic>
    </p:spTree>
    <p:extLst>
      <p:ext uri="{BB962C8B-B14F-4D97-AF65-F5344CB8AC3E}">
        <p14:creationId xmlns:p14="http://schemas.microsoft.com/office/powerpoint/2010/main" val="2582615420"/>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Tujuan </a:t>
            </a:r>
            <a:r>
              <a:rPr lang="id-ID"/>
              <a:t>M</a:t>
            </a:r>
            <a:r>
              <a:rPr lang="id-ID" smtClean="0"/>
              <a:t>anajemen </a:t>
            </a:r>
            <a:r>
              <a:rPr lang="id-ID"/>
              <a:t>S</a:t>
            </a:r>
            <a:r>
              <a:rPr lang="id-ID" smtClean="0"/>
              <a:t>trategik </a:t>
            </a:r>
            <a:endParaRPr lang="id-ID"/>
          </a:p>
        </p:txBody>
      </p:sp>
      <p:sp>
        <p:nvSpPr>
          <p:cNvPr id="3" name="Content Placeholder 2"/>
          <p:cNvSpPr>
            <a:spLocks noGrp="1"/>
          </p:cNvSpPr>
          <p:nvPr>
            <p:ph sz="quarter" idx="1"/>
          </p:nvPr>
        </p:nvSpPr>
        <p:spPr>
          <a:xfrm>
            <a:off x="467544" y="2132856"/>
            <a:ext cx="7467600" cy="4485112"/>
          </a:xfrm>
        </p:spPr>
        <p:txBody>
          <a:bodyPr/>
          <a:lstStyle/>
          <a:p>
            <a:pPr marL="0" indent="0" algn="just">
              <a:buNone/>
            </a:pPr>
            <a:r>
              <a:rPr lang="id-ID"/>
              <a:t>Tujuan manajemen strategik adalah untuk menemukan dan menciptakan kesempatan yang baru serta berbeda untuk esok; perencanaan jangka panjang (</a:t>
            </a:r>
            <a:r>
              <a:rPr lang="id-ID" i="1"/>
              <a:t>long-range planning</a:t>
            </a:r>
            <a:r>
              <a:rPr lang="id-ID" smtClean="0"/>
              <a:t>); sebaliknya, </a:t>
            </a:r>
            <a:r>
              <a:rPr lang="id-ID"/>
              <a:t>mencoba untuk mengoptimalisasi </a:t>
            </a:r>
            <a:r>
              <a:rPr lang="id-ID" smtClean="0"/>
              <a:t>tren esok </a:t>
            </a:r>
            <a:r>
              <a:rPr lang="id-ID"/>
              <a:t>berdasarkan tren </a:t>
            </a:r>
            <a:r>
              <a:rPr lang="id-ID" smtClean="0"/>
              <a:t>pada saat ini.</a:t>
            </a:r>
            <a:endParaRPr lang="id-ID"/>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5896" y="4941168"/>
            <a:ext cx="1971675" cy="1476375"/>
          </a:xfrm>
          <a:prstGeom prst="rect">
            <a:avLst/>
          </a:prstGeom>
        </p:spPr>
      </p:pic>
    </p:spTree>
    <p:extLst>
      <p:ext uri="{BB962C8B-B14F-4D97-AF65-F5344CB8AC3E}">
        <p14:creationId xmlns:p14="http://schemas.microsoft.com/office/powerpoint/2010/main" val="2416155838"/>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7643192" cy="1012974"/>
          </a:xfrm>
        </p:spPr>
        <p:txBody>
          <a:bodyPr>
            <a:normAutofit fontScale="90000"/>
          </a:bodyPr>
          <a:lstStyle/>
          <a:p>
            <a:r>
              <a:rPr lang="id-ID" sz="3100"/>
              <a:t>Tahapan-Tahapan</a:t>
            </a:r>
            <a:r>
              <a:rPr lang="id-ID"/>
              <a:t> Manajemen Strategik</a:t>
            </a:r>
            <a:br>
              <a:rPr lang="id-ID"/>
            </a:br>
            <a:endParaRPr lang="id-ID"/>
          </a:p>
        </p:txBody>
      </p:sp>
      <p:sp>
        <p:nvSpPr>
          <p:cNvPr id="3" name="Content Placeholder 2"/>
          <p:cNvSpPr>
            <a:spLocks noGrp="1"/>
          </p:cNvSpPr>
          <p:nvPr>
            <p:ph sz="quarter" idx="1"/>
          </p:nvPr>
        </p:nvSpPr>
        <p:spPr>
          <a:xfrm>
            <a:off x="457200" y="2204864"/>
            <a:ext cx="7467600" cy="4269088"/>
          </a:xfrm>
        </p:spPr>
        <p:txBody>
          <a:bodyPr>
            <a:normAutofit/>
          </a:bodyPr>
          <a:lstStyle/>
          <a:p>
            <a:pPr marL="457200" indent="-457200">
              <a:lnSpc>
                <a:spcPct val="200000"/>
              </a:lnSpc>
              <a:buFont typeface="+mj-lt"/>
              <a:buAutoNum type="alphaUcPeriod"/>
            </a:pPr>
            <a:r>
              <a:rPr lang="id-ID" sz="2600" b="1" smtClean="0"/>
              <a:t>Formulasi strategi</a:t>
            </a:r>
          </a:p>
          <a:p>
            <a:pPr marL="457200" indent="-457200">
              <a:lnSpc>
                <a:spcPct val="200000"/>
              </a:lnSpc>
              <a:buFont typeface="+mj-lt"/>
              <a:buAutoNum type="alphaUcPeriod"/>
            </a:pPr>
            <a:r>
              <a:rPr lang="id-ID" sz="2600" b="1" smtClean="0"/>
              <a:t>Implementasi strategi</a:t>
            </a:r>
          </a:p>
          <a:p>
            <a:pPr marL="457200" indent="-457200">
              <a:lnSpc>
                <a:spcPct val="200000"/>
              </a:lnSpc>
              <a:buFont typeface="+mj-lt"/>
              <a:buAutoNum type="alphaUcPeriod"/>
            </a:pPr>
            <a:r>
              <a:rPr lang="id-ID" sz="2600" b="1" smtClean="0"/>
              <a:t>Evaluasi strategi</a:t>
            </a:r>
          </a:p>
        </p:txBody>
      </p:sp>
    </p:spTree>
    <p:extLst>
      <p:ext uri="{BB962C8B-B14F-4D97-AF65-F5344CB8AC3E}">
        <p14:creationId xmlns:p14="http://schemas.microsoft.com/office/powerpoint/2010/main" val="260834256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136904" cy="1143000"/>
          </a:xfrm>
        </p:spPr>
        <p:txBody>
          <a:bodyPr>
            <a:noAutofit/>
          </a:bodyPr>
          <a:lstStyle/>
          <a:p>
            <a:r>
              <a:rPr lang="id-ID" sz="2800" smtClean="0"/>
              <a:t>Mengintegrasikan Intuisi  dan Analisis</a:t>
            </a:r>
            <a:endParaRPr lang="id-ID" sz="2800"/>
          </a:p>
        </p:txBody>
      </p:sp>
      <p:sp>
        <p:nvSpPr>
          <p:cNvPr id="3" name="Content Placeholder 2"/>
          <p:cNvSpPr>
            <a:spLocks noGrp="1"/>
          </p:cNvSpPr>
          <p:nvPr>
            <p:ph sz="quarter" idx="1"/>
          </p:nvPr>
        </p:nvSpPr>
        <p:spPr>
          <a:xfrm>
            <a:off x="467544" y="1556792"/>
            <a:ext cx="7467600" cy="4773144"/>
          </a:xfrm>
        </p:spPr>
        <p:txBody>
          <a:bodyPr/>
          <a:lstStyle/>
          <a:p>
            <a:pPr marL="0" indent="0" algn="just">
              <a:buNone/>
            </a:pPr>
            <a:r>
              <a:rPr lang="id-ID"/>
              <a:t>Manajemen strategik berusaha untuk mengorganisasi informasi kuantitatif dan kualitatif dimana keputusan efektif dapat dibuat meski dalam kondisi yang tidak pasti. Sebagian orang mengakui bahwa intuisi sangat penting dalam membuat keputusan strategik yang </a:t>
            </a:r>
            <a:r>
              <a:rPr lang="id-ID" smtClean="0"/>
              <a:t>baik. Intuisi </a:t>
            </a:r>
            <a:r>
              <a:rPr lang="id-ID"/>
              <a:t>secara </a:t>
            </a:r>
            <a:r>
              <a:rPr lang="id-ID" smtClean="0"/>
              <a:t>khusus </a:t>
            </a:r>
            <a:r>
              <a:rPr lang="id-ID"/>
              <a:t>berguna dalam membuat keputusan pada situasi dengan ketidakpastian yang besar atau preseden yang kecil.</a:t>
            </a:r>
          </a:p>
          <a:p>
            <a:pPr marL="0" indent="0">
              <a:buNone/>
            </a:pPr>
            <a:endParaRPr lang="id-ID"/>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1819" y="5013176"/>
            <a:ext cx="2724150" cy="1676400"/>
          </a:xfrm>
          <a:prstGeom prst="rect">
            <a:avLst/>
          </a:prstGeom>
        </p:spPr>
      </p:pic>
    </p:spTree>
    <p:extLst>
      <p:ext uri="{BB962C8B-B14F-4D97-AF65-F5344CB8AC3E}">
        <p14:creationId xmlns:p14="http://schemas.microsoft.com/office/powerpoint/2010/main" val="1585590487"/>
      </p:ext>
    </p:extLst>
  </p:cSld>
  <p:clrMapOvr>
    <a:masterClrMapping/>
  </p:clrMapOvr>
  <p:transition spd="slow">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Beradaptasi Pada Perubahan</a:t>
            </a:r>
          </a:p>
        </p:txBody>
      </p:sp>
      <p:sp>
        <p:nvSpPr>
          <p:cNvPr id="3" name="Content Placeholder 2"/>
          <p:cNvSpPr>
            <a:spLocks noGrp="1"/>
          </p:cNvSpPr>
          <p:nvPr>
            <p:ph sz="quarter" idx="1"/>
          </p:nvPr>
        </p:nvSpPr>
        <p:spPr>
          <a:xfrm>
            <a:off x="467544" y="1772816"/>
            <a:ext cx="7467600" cy="4873752"/>
          </a:xfrm>
        </p:spPr>
        <p:txBody>
          <a:bodyPr/>
          <a:lstStyle/>
          <a:p>
            <a:pPr marL="0" indent="0" algn="just">
              <a:buNone/>
            </a:pPr>
            <a:r>
              <a:rPr lang="id-ID"/>
              <a:t>Proses manajemen strategik didasarkan pada keyakinan bahwa organisasi sebaiknya secara berkelanjutan memonitor kejadian eksternal dan internal, sehingga perubahan yang tepat waktu dapat dibuat saat dibutuhkan. Tingkatan dan besarnya perubahan yang memengaruhi  organisasi meningkat secara drastis.</a:t>
            </a:r>
          </a:p>
          <a:p>
            <a:pPr marL="0" indent="0">
              <a:buNone/>
            </a:pPr>
            <a:endParaRPr lang="id-ID"/>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5085184"/>
            <a:ext cx="2286000" cy="1524000"/>
          </a:xfrm>
          <a:prstGeom prst="rect">
            <a:avLst/>
          </a:prstGeom>
        </p:spPr>
      </p:pic>
    </p:spTree>
    <p:extLst>
      <p:ext uri="{BB962C8B-B14F-4D97-AF65-F5344CB8AC3E}">
        <p14:creationId xmlns:p14="http://schemas.microsoft.com/office/powerpoint/2010/main" val="20750957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352928" cy="1143000"/>
          </a:xfrm>
        </p:spPr>
        <p:txBody>
          <a:bodyPr>
            <a:normAutofit/>
          </a:bodyPr>
          <a:lstStyle/>
          <a:p>
            <a:r>
              <a:rPr lang="id-ID" sz="2800"/>
              <a:t>Istilah Kunci Dalam Manajemen Strategik</a:t>
            </a:r>
          </a:p>
        </p:txBody>
      </p:sp>
      <p:sp>
        <p:nvSpPr>
          <p:cNvPr id="3" name="Content Placeholder 2"/>
          <p:cNvSpPr>
            <a:spLocks noGrp="1"/>
          </p:cNvSpPr>
          <p:nvPr>
            <p:ph sz="quarter" idx="1"/>
          </p:nvPr>
        </p:nvSpPr>
        <p:spPr>
          <a:xfrm>
            <a:off x="287016" y="2105472"/>
            <a:ext cx="8856984" cy="4752528"/>
          </a:xfrm>
        </p:spPr>
        <p:txBody>
          <a:bodyPr numCol="2"/>
          <a:lstStyle/>
          <a:p>
            <a:pPr marL="457200" indent="-457200">
              <a:buFont typeface="+mj-lt"/>
              <a:buAutoNum type="alphaUcPeriod"/>
            </a:pPr>
            <a:r>
              <a:rPr lang="id-ID" sz="2200" smtClean="0"/>
              <a:t>Keunggulan bersaing</a:t>
            </a:r>
          </a:p>
          <a:p>
            <a:pPr marL="457200" indent="-457200">
              <a:lnSpc>
                <a:spcPct val="150000"/>
              </a:lnSpc>
              <a:buFont typeface="+mj-lt"/>
              <a:buAutoNum type="alphaUcPeriod"/>
            </a:pPr>
            <a:r>
              <a:rPr lang="id-ID" sz="2200"/>
              <a:t>P</a:t>
            </a:r>
            <a:r>
              <a:rPr lang="id-ID" sz="2200" smtClean="0"/>
              <a:t>ara </a:t>
            </a:r>
            <a:r>
              <a:rPr lang="id-ID" sz="2200"/>
              <a:t>penyusun </a:t>
            </a:r>
            <a:r>
              <a:rPr lang="id-ID" sz="2200" smtClean="0"/>
              <a:t>strategi</a:t>
            </a:r>
          </a:p>
          <a:p>
            <a:pPr marL="457200" indent="-457200">
              <a:lnSpc>
                <a:spcPct val="150000"/>
              </a:lnSpc>
              <a:buFont typeface="+mj-lt"/>
              <a:buAutoNum type="alphaUcPeriod"/>
            </a:pPr>
            <a:r>
              <a:rPr lang="id-ID" sz="2200"/>
              <a:t>P</a:t>
            </a:r>
            <a:r>
              <a:rPr lang="id-ID" sz="2200" smtClean="0"/>
              <a:t>ernyataan </a:t>
            </a:r>
            <a:r>
              <a:rPr lang="id-ID" sz="2200"/>
              <a:t>visi dan </a:t>
            </a:r>
            <a:r>
              <a:rPr lang="id-ID" sz="2200" smtClean="0"/>
              <a:t>misi</a:t>
            </a:r>
          </a:p>
          <a:p>
            <a:pPr marL="457200" indent="-457200">
              <a:buFont typeface="+mj-lt"/>
              <a:buAutoNum type="alphaUcPeriod"/>
            </a:pPr>
            <a:r>
              <a:rPr lang="id-ID" sz="2200"/>
              <a:t>K</a:t>
            </a:r>
            <a:r>
              <a:rPr lang="id-ID" sz="2200" smtClean="0"/>
              <a:t>esempatan dan ancaman eksternal</a:t>
            </a:r>
          </a:p>
          <a:p>
            <a:pPr marL="457200" indent="-457200">
              <a:buFont typeface="+mj-lt"/>
              <a:buAutoNum type="alphaUcPeriod"/>
            </a:pPr>
            <a:r>
              <a:rPr lang="id-ID" sz="2200"/>
              <a:t>K</a:t>
            </a:r>
            <a:r>
              <a:rPr lang="id-ID" sz="2200" smtClean="0"/>
              <a:t>elemahan </a:t>
            </a:r>
            <a:r>
              <a:rPr lang="id-ID" sz="2200"/>
              <a:t>dan kekuatan </a:t>
            </a:r>
            <a:r>
              <a:rPr lang="id-ID" sz="2200" smtClean="0"/>
              <a:t>internal</a:t>
            </a:r>
          </a:p>
          <a:p>
            <a:pPr marL="457200" indent="-457200">
              <a:buFont typeface="+mj-lt"/>
              <a:buAutoNum type="alphaUcPeriod"/>
            </a:pPr>
            <a:endParaRPr lang="id-ID" sz="2200"/>
          </a:p>
          <a:p>
            <a:pPr marL="457200" indent="-457200">
              <a:buFont typeface="+mj-lt"/>
              <a:buAutoNum type="alphaUcPeriod"/>
            </a:pPr>
            <a:endParaRPr lang="id-ID" sz="2200" smtClean="0"/>
          </a:p>
          <a:p>
            <a:pPr marL="457200" indent="-457200">
              <a:buFont typeface="+mj-lt"/>
              <a:buAutoNum type="alphaUcPeriod"/>
            </a:pPr>
            <a:endParaRPr lang="id-ID" sz="2200"/>
          </a:p>
          <a:p>
            <a:pPr marL="457200" indent="-457200">
              <a:buFont typeface="+mj-lt"/>
              <a:buAutoNum type="alphaUcPeriod"/>
            </a:pPr>
            <a:endParaRPr lang="id-ID" sz="2200" smtClean="0"/>
          </a:p>
          <a:p>
            <a:pPr marL="457200" indent="-457200">
              <a:buFont typeface="+mj-lt"/>
              <a:buAutoNum type="alphaUcPeriod"/>
            </a:pPr>
            <a:r>
              <a:rPr lang="id-ID" sz="2200"/>
              <a:t>T</a:t>
            </a:r>
            <a:r>
              <a:rPr lang="id-ID" sz="2200" smtClean="0"/>
              <a:t>ujuan </a:t>
            </a:r>
            <a:r>
              <a:rPr lang="id-ID" sz="2200"/>
              <a:t>jangka </a:t>
            </a:r>
            <a:r>
              <a:rPr lang="id-ID" sz="2200" smtClean="0"/>
              <a:t>panjang</a:t>
            </a:r>
          </a:p>
          <a:p>
            <a:pPr marL="457200" indent="-457200">
              <a:lnSpc>
                <a:spcPct val="150000"/>
              </a:lnSpc>
              <a:buFont typeface="+mj-lt"/>
              <a:buAutoNum type="alphaUcPeriod"/>
            </a:pPr>
            <a:r>
              <a:rPr lang="id-ID" sz="2200" smtClean="0"/>
              <a:t>Strategi</a:t>
            </a:r>
          </a:p>
          <a:p>
            <a:pPr marL="457200" indent="-457200">
              <a:lnSpc>
                <a:spcPct val="150000"/>
              </a:lnSpc>
              <a:buFont typeface="+mj-lt"/>
              <a:buAutoNum type="alphaUcPeriod"/>
            </a:pPr>
            <a:r>
              <a:rPr lang="id-ID" sz="2200"/>
              <a:t>T</a:t>
            </a:r>
            <a:r>
              <a:rPr lang="id-ID" sz="2200" smtClean="0"/>
              <a:t>ujuan tahunan</a:t>
            </a:r>
          </a:p>
          <a:p>
            <a:pPr marL="457200" indent="-457200">
              <a:buFont typeface="+mj-lt"/>
              <a:buAutoNum type="alphaUcPeriod"/>
            </a:pPr>
            <a:r>
              <a:rPr lang="id-ID" sz="2200"/>
              <a:t>K</a:t>
            </a:r>
            <a:r>
              <a:rPr lang="id-ID" sz="2200" smtClean="0"/>
              <a:t>ebijakan</a:t>
            </a:r>
            <a:endParaRPr lang="id-ID" sz="2200"/>
          </a:p>
          <a:p>
            <a:pPr marL="0" indent="0">
              <a:buNone/>
            </a:pPr>
            <a:endParaRPr lang="id-ID"/>
          </a:p>
        </p:txBody>
      </p:sp>
    </p:spTree>
    <p:extLst>
      <p:ext uri="{BB962C8B-B14F-4D97-AF65-F5344CB8AC3E}">
        <p14:creationId xmlns:p14="http://schemas.microsoft.com/office/powerpoint/2010/main" val="2015391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467600" cy="1143000"/>
          </a:xfrm>
        </p:spPr>
        <p:txBody>
          <a:bodyPr/>
          <a:lstStyle/>
          <a:p>
            <a:r>
              <a:rPr lang="id-ID"/>
              <a:t>Manfaat Manajemen </a:t>
            </a:r>
            <a:r>
              <a:rPr lang="id-ID" smtClean="0"/>
              <a:t>Strategik</a:t>
            </a:r>
            <a:endParaRPr lang="id-ID"/>
          </a:p>
        </p:txBody>
      </p:sp>
      <p:sp>
        <p:nvSpPr>
          <p:cNvPr id="3" name="Content Placeholder 2"/>
          <p:cNvSpPr>
            <a:spLocks noGrp="1"/>
          </p:cNvSpPr>
          <p:nvPr>
            <p:ph sz="quarter" idx="1"/>
          </p:nvPr>
        </p:nvSpPr>
        <p:spPr>
          <a:xfrm>
            <a:off x="467544" y="1484784"/>
            <a:ext cx="7467600" cy="4801744"/>
          </a:xfrm>
        </p:spPr>
        <p:txBody>
          <a:bodyPr/>
          <a:lstStyle/>
          <a:p>
            <a:pPr marL="0" indent="0" algn="just">
              <a:buNone/>
            </a:pPr>
            <a:r>
              <a:rPr lang="id-ID"/>
              <a:t>Manajemen strategik membuat organisasi lebih proaktif dari pada reaktif dalam membentuk masa depannya sendiri ; hal tersebut memungkinkan organisasi untuk memulai dan mempengaruhi aktivitas, dan oleh karena itu dapat mengendalikan nasibnya sendiri. Terdapat 2 manfaat manajemen strategik </a:t>
            </a:r>
            <a:r>
              <a:rPr lang="id-ID" smtClean="0"/>
              <a:t>:</a:t>
            </a:r>
          </a:p>
          <a:p>
            <a:pPr marL="0" indent="0">
              <a:buNone/>
            </a:pPr>
            <a:endParaRPr lang="id-ID"/>
          </a:p>
          <a:p>
            <a:pPr marL="457200" indent="-457200">
              <a:lnSpc>
                <a:spcPct val="150000"/>
              </a:lnSpc>
              <a:buFont typeface="+mj-lt"/>
              <a:buAutoNum type="alphaUcPeriod"/>
            </a:pPr>
            <a:r>
              <a:rPr lang="id-ID"/>
              <a:t>Manfaat </a:t>
            </a:r>
            <a:r>
              <a:rPr lang="id-ID" smtClean="0"/>
              <a:t>Keuangan</a:t>
            </a:r>
          </a:p>
          <a:p>
            <a:pPr marL="457200" indent="-457200">
              <a:lnSpc>
                <a:spcPct val="150000"/>
              </a:lnSpc>
              <a:buFont typeface="+mj-lt"/>
              <a:buAutoNum type="alphaUcPeriod"/>
            </a:pPr>
            <a:r>
              <a:rPr lang="id-ID"/>
              <a:t>Manfaat Non Keuangan</a:t>
            </a:r>
          </a:p>
          <a:p>
            <a:pPr marL="457200" indent="-457200">
              <a:buFont typeface="+mj-lt"/>
              <a:buAutoNum type="alphaUcPeriod"/>
            </a:pPr>
            <a:endParaRPr lang="id-ID"/>
          </a:p>
          <a:p>
            <a:pPr marL="457200" indent="-457200">
              <a:buFont typeface="+mj-lt"/>
              <a:buAutoNum type="alphaUcPeriod"/>
            </a:pPr>
            <a:endParaRPr lang="id-ID"/>
          </a:p>
        </p:txBody>
      </p:sp>
    </p:spTree>
    <p:extLst>
      <p:ext uri="{BB962C8B-B14F-4D97-AF65-F5344CB8AC3E}">
        <p14:creationId xmlns:p14="http://schemas.microsoft.com/office/powerpoint/2010/main" val="30195517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7683624" cy="1143000"/>
          </a:xfrm>
        </p:spPr>
        <p:txBody>
          <a:bodyPr>
            <a:normAutofit/>
          </a:bodyPr>
          <a:lstStyle/>
          <a:p>
            <a:r>
              <a:rPr lang="id-ID" sz="2700"/>
              <a:t>Pedoman Untuk Manajemen Strategik yang </a:t>
            </a:r>
            <a:r>
              <a:rPr lang="id-ID" sz="2700" smtClean="0"/>
              <a:t>Efektif</a:t>
            </a:r>
            <a:endParaRPr lang="id-ID"/>
          </a:p>
        </p:txBody>
      </p:sp>
      <p:sp>
        <p:nvSpPr>
          <p:cNvPr id="3" name="Content Placeholder 2"/>
          <p:cNvSpPr>
            <a:spLocks noGrp="1"/>
          </p:cNvSpPr>
          <p:nvPr>
            <p:ph sz="quarter" idx="1"/>
          </p:nvPr>
        </p:nvSpPr>
        <p:spPr>
          <a:xfrm>
            <a:off x="323528" y="2060848"/>
            <a:ext cx="7776864" cy="4485112"/>
          </a:xfrm>
        </p:spPr>
        <p:txBody>
          <a:bodyPr/>
          <a:lstStyle/>
          <a:p>
            <a:pPr marL="0" indent="0" algn="just">
              <a:buNone/>
            </a:pPr>
            <a:r>
              <a:rPr lang="id-ID"/>
              <a:t>Pedoman penting untuk manajemen strategik yang efektif membutuhkan keterbukaan pikiran. Keinginan dan kemauan untuk mempertimbangkan informasi baru, sudut pandang baru, ide baru, dan kemungkinan baru sangat penting; semua anggota organisasi harus berbagi semangat bertanya dan belajar.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7" y="4869160"/>
            <a:ext cx="2790825" cy="1638300"/>
          </a:xfrm>
          <a:prstGeom prst="rect">
            <a:avLst/>
          </a:prstGeom>
        </p:spPr>
      </p:pic>
    </p:spTree>
    <p:extLst>
      <p:ext uri="{BB962C8B-B14F-4D97-AF65-F5344CB8AC3E}">
        <p14:creationId xmlns:p14="http://schemas.microsoft.com/office/powerpoint/2010/main" val="2952135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171</TotalTime>
  <Words>438</Words>
  <Application>Microsoft Office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Manajemen Strategik</vt:lpstr>
      <vt:lpstr>Definisi Manajemen Strategik</vt:lpstr>
      <vt:lpstr>Tujuan Manajemen Strategik </vt:lpstr>
      <vt:lpstr>Tahapan-Tahapan Manajemen Strategik </vt:lpstr>
      <vt:lpstr>Mengintegrasikan Intuisi  dan Analisis</vt:lpstr>
      <vt:lpstr>Beradaptasi Pada Perubahan</vt:lpstr>
      <vt:lpstr>Istilah Kunci Dalam Manajemen Strategik</vt:lpstr>
      <vt:lpstr>Manfaat Manajemen Strategik</vt:lpstr>
      <vt:lpstr>Pedoman Untuk Manajemen Strategik yang Efektif</vt:lpstr>
      <vt:lpstr>Membandingkan Strategi Bisnis     dan Militer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19</cp:revision>
  <dcterms:created xsi:type="dcterms:W3CDTF">2017-08-30T11:05:01Z</dcterms:created>
  <dcterms:modified xsi:type="dcterms:W3CDTF">2017-08-31T02:01:06Z</dcterms:modified>
</cp:coreProperties>
</file>