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341" r:id="rId3"/>
    <p:sldId id="353" r:id="rId4"/>
    <p:sldId id="355" r:id="rId5"/>
    <p:sldId id="356" r:id="rId6"/>
    <p:sldId id="342" r:id="rId7"/>
    <p:sldId id="358" r:id="rId8"/>
    <p:sldId id="350" r:id="rId9"/>
    <p:sldId id="361" r:id="rId10"/>
    <p:sldId id="362" r:id="rId11"/>
    <p:sldId id="359" r:id="rId12"/>
    <p:sldId id="351" r:id="rId13"/>
    <p:sldId id="363" r:id="rId14"/>
    <p:sldId id="364" r:id="rId15"/>
    <p:sldId id="360" r:id="rId16"/>
    <p:sldId id="352" r:id="rId17"/>
    <p:sldId id="365" r:id="rId18"/>
    <p:sldId id="366" r:id="rId19"/>
    <p:sldId id="343" r:id="rId20"/>
    <p:sldId id="344" r:id="rId21"/>
    <p:sldId id="368" r:id="rId22"/>
    <p:sldId id="369" r:id="rId23"/>
    <p:sldId id="370" r:id="rId24"/>
    <p:sldId id="345" r:id="rId25"/>
    <p:sldId id="371" r:id="rId2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45306-7A7B-403D-82D6-3D03CEE60FBD}" type="datetimeFigureOut">
              <a:rPr lang="id-ID" smtClean="0"/>
              <a:t>10/10/2016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1D3F1-2CBB-41B1-A6CE-D6B6FEEBD4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159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9EA2D9B-FEF5-40F2-BFDB-E4E0B625EE0D}" type="datetimeFigureOut">
              <a:rPr lang="id-ID" smtClean="0"/>
              <a:t>10/10/2016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10/10/2016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10/10/2016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10/10/2016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10/10/2016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10/10/2016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10/10/2016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10/10/2016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10/10/2016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10/10/2016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10/10/2016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9EA2D9B-FEF5-40F2-BFDB-E4E0B625EE0D}" type="datetimeFigureOut">
              <a:rPr lang="id-ID" smtClean="0"/>
              <a:t>10/10/2016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package" Target="../embeddings/Microsoft_Word_Document5.docx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8.emf"/><Relationship Id="rId9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188640"/>
            <a:ext cx="3313355" cy="1702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Perpindahan Kalor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ke-7</a:t>
            </a:r>
            <a:b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Oktober 2016</a:t>
            </a:r>
          </a:p>
          <a:p>
            <a:endPara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d-I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Retno Ringgani, S.T., M.Eng</a:t>
            </a:r>
            <a:endParaRPr lang="id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0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8" y="1844824"/>
            <a:ext cx="8759099" cy="439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23624" y="764704"/>
            <a:ext cx="7024744" cy="52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Energy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24128" y="-16200"/>
            <a:ext cx="1440160" cy="6858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smtClean="0"/>
              <a:t> Plate</a:t>
            </a:r>
            <a:endParaRPr lang="id-ID" sz="32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4067944" y="5661248"/>
            <a:ext cx="1152128" cy="5812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ounded Rectangle 7"/>
          <p:cNvSpPr/>
          <p:nvPr/>
        </p:nvSpPr>
        <p:spPr>
          <a:xfrm>
            <a:off x="355348" y="3284984"/>
            <a:ext cx="400228" cy="7586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Oval 3"/>
          <p:cNvSpPr/>
          <p:nvPr/>
        </p:nvSpPr>
        <p:spPr>
          <a:xfrm>
            <a:off x="2267744" y="3847193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175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492896"/>
            <a:ext cx="4608630" cy="1143000"/>
          </a:xfrm>
          <a:ln w="3810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Grafik Heisler </a:t>
            </a:r>
            <a:b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SILINDER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8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sil gambar untuk heisler char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49244"/>
            <a:ext cx="878497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92080" y="0"/>
            <a:ext cx="2088232" cy="68588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d-ID" sz="3200" b="1" dirty="0" smtClean="0"/>
              <a:t>  Silinder</a:t>
            </a:r>
            <a:endParaRPr lang="id-ID" sz="32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7596336" y="2996952"/>
            <a:ext cx="792088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5292080" y="5805264"/>
            <a:ext cx="792088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ounded Rectangle 6"/>
          <p:cNvSpPr/>
          <p:nvPr/>
        </p:nvSpPr>
        <p:spPr>
          <a:xfrm>
            <a:off x="1874528" y="3573016"/>
            <a:ext cx="504056" cy="1152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83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3624" y="76470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Distribusi Suhu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24128" y="-16200"/>
            <a:ext cx="1440160" cy="6858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 smtClean="0"/>
              <a:t> Plate</a:t>
            </a:r>
            <a:endParaRPr lang="id-ID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92080" y="0"/>
            <a:ext cx="2088232" cy="6858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smtClean="0"/>
              <a:t>  Silinder</a:t>
            </a:r>
            <a:endParaRPr lang="id-ID" sz="3200" b="1" dirty="0"/>
          </a:p>
        </p:txBody>
      </p:sp>
      <p:pic>
        <p:nvPicPr>
          <p:cNvPr id="7" name="Picture 6" descr="Hasil gambar untuk heisler char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5542" y="1385392"/>
            <a:ext cx="7948945" cy="578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5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23624" y="764704"/>
            <a:ext cx="7024744" cy="52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Energy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24128" y="-16200"/>
            <a:ext cx="1440160" cy="6858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 smtClean="0"/>
              <a:t> Plate</a:t>
            </a:r>
            <a:endParaRPr lang="id-ID" sz="32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92080" y="0"/>
            <a:ext cx="2088232" cy="68588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d-ID" sz="3200" b="1" dirty="0" smtClean="0"/>
              <a:t>  Silinder</a:t>
            </a:r>
            <a:endParaRPr lang="id-ID" sz="3200" b="1" dirty="0"/>
          </a:p>
        </p:txBody>
      </p:sp>
      <p:pic>
        <p:nvPicPr>
          <p:cNvPr id="8" name="Picture 7" descr="Hasil gambar untuk heisler char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421" y="1293832"/>
            <a:ext cx="874846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934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492896"/>
            <a:ext cx="4608630" cy="1143000"/>
          </a:xfrm>
          <a:ln w="3810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Grafik Heisler </a:t>
            </a:r>
            <a:b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BOLA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8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sil gambar untuk heisler char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76673"/>
            <a:ext cx="842493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652120" y="-55420"/>
            <a:ext cx="1440160" cy="68588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d-ID" sz="3200" b="1" dirty="0" smtClean="0"/>
              <a:t> Bola</a:t>
            </a: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249506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3624" y="76470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Distribusi Suhu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631726" y="-8415"/>
            <a:ext cx="1440160" cy="6858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smtClean="0"/>
              <a:t> Bola</a:t>
            </a:r>
            <a:endParaRPr lang="id-ID" sz="3200" b="1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02" y="1328800"/>
            <a:ext cx="4855722" cy="529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5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23624" y="764704"/>
            <a:ext cx="7024744" cy="529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Energy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652120" y="-55420"/>
            <a:ext cx="1440160" cy="6858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 smtClean="0"/>
              <a:t> Bola</a:t>
            </a:r>
            <a:endParaRPr lang="id-ID" sz="3200" b="1" dirty="0"/>
          </a:p>
        </p:txBody>
      </p:sp>
      <p:pic>
        <p:nvPicPr>
          <p:cNvPr id="10" name="Picture 9" descr="Hasil gambar untuk heisler char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643" y="1293266"/>
            <a:ext cx="8208912" cy="544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60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290079"/>
              </p:ext>
            </p:extLst>
          </p:nvPr>
        </p:nvGraphicFramePr>
        <p:xfrm>
          <a:off x="611560" y="423068"/>
          <a:ext cx="8064896" cy="601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3" name="Document" r:id="rId3" imgW="9288236" imgH="6011237" progId="Word.Document.12">
                  <p:embed/>
                </p:oleObj>
              </mc:Choice>
              <mc:Fallback>
                <p:oleObj name="Document" r:id="rId3" imgW="9288236" imgH="6011237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23068"/>
                        <a:ext cx="8064896" cy="601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932040" y="-110840"/>
            <a:ext cx="3456384" cy="685880"/>
          </a:xfrm>
        </p:spPr>
        <p:txBody>
          <a:bodyPr>
            <a:normAutofit/>
          </a:bodyPr>
          <a:lstStyle/>
          <a:p>
            <a:r>
              <a:rPr lang="id-ID" sz="3200" b="1" dirty="0" smtClean="0"/>
              <a:t>Contoh Soal</a:t>
            </a:r>
            <a:endParaRPr lang="id-ID" sz="32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2304256" cy="197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341757" y="3212976"/>
            <a:ext cx="0" cy="219110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01038" y="5256910"/>
            <a:ext cx="360040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99341" y="5237817"/>
            <a:ext cx="1080120" cy="40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1,25 cm</a:t>
            </a:r>
            <a:endParaRPr lang="id-ID" sz="1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0073" y="1124744"/>
            <a:ext cx="72008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203848" y="3811635"/>
            <a:ext cx="1944216" cy="452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Cek bil.Biot </a:t>
            </a:r>
            <a:r>
              <a:rPr lang="id-ID" sz="1600" dirty="0" smtClean="0">
                <a:solidFill>
                  <a:schemeClr val="tx1"/>
                </a:solidFill>
                <a:latin typeface="Calibri"/>
                <a:cs typeface="Calibri"/>
              </a:rPr>
              <a:t>&gt; 10%</a:t>
            </a:r>
            <a:endParaRPr lang="id-ID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3348" y="4858228"/>
            <a:ext cx="1080120" cy="40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5 cm</a:t>
            </a:r>
            <a:endParaRPr lang="id-ID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5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637568"/>
              </p:ext>
            </p:extLst>
          </p:nvPr>
        </p:nvGraphicFramePr>
        <p:xfrm>
          <a:off x="381981" y="620688"/>
          <a:ext cx="8762019" cy="5060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7" name="Document" r:id="rId3" imgW="9269123" imgH="5352520" progId="Word.Document.12">
                  <p:embed/>
                </p:oleObj>
              </mc:Choice>
              <mc:Fallback>
                <p:oleObj name="Document" r:id="rId3" imgW="9269123" imgH="535252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81" y="620688"/>
                        <a:ext cx="8762019" cy="5060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51520" y="3068960"/>
            <a:ext cx="7704856" cy="25202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5" name="Straight Connector 4"/>
          <p:cNvCxnSpPr/>
          <p:nvPr/>
        </p:nvCxnSpPr>
        <p:spPr>
          <a:xfrm>
            <a:off x="4400274" y="1371211"/>
            <a:ext cx="27363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4145513" y="1426631"/>
            <a:ext cx="1044116" cy="3295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4103948" y="2636912"/>
            <a:ext cx="27363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308304" y="2305471"/>
            <a:ext cx="1044116" cy="3295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88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750988"/>
              </p:ext>
            </p:extLst>
          </p:nvPr>
        </p:nvGraphicFramePr>
        <p:xfrm>
          <a:off x="593025" y="332656"/>
          <a:ext cx="8469697" cy="57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8" name="Document" r:id="rId3" imgW="9269123" imgH="5704196" progId="Word.Document.12">
                  <p:embed/>
                </p:oleObj>
              </mc:Choice>
              <mc:Fallback>
                <p:oleObj name="Document" r:id="rId3" imgW="9269123" imgH="5704196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25" y="332656"/>
                        <a:ext cx="8469697" cy="5760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827584" y="2708920"/>
            <a:ext cx="6984776" cy="3672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0497" name="Picture 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" y="2324093"/>
            <a:ext cx="8964488" cy="4572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4801879" y="3861048"/>
            <a:ext cx="1484458" cy="25202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699792" y="3068960"/>
            <a:ext cx="0" cy="331236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339752" y="2924944"/>
            <a:ext cx="2462127" cy="9361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685937" y="997103"/>
            <a:ext cx="648072" cy="57606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/>
          <p:cNvSpPr/>
          <p:nvPr/>
        </p:nvSpPr>
        <p:spPr>
          <a:xfrm>
            <a:off x="2982263" y="321534"/>
            <a:ext cx="588552" cy="50405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39270" y="3096670"/>
            <a:ext cx="2074377" cy="0"/>
          </a:xfrm>
          <a:prstGeom prst="line">
            <a:avLst/>
          </a:prstGeom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990193" y="279546"/>
                <a:ext cx="2592288" cy="125072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Dari  grafik 4-9 diperoleh :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d-ID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id-ID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d-ID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d-ID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id-ID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id-ID" b="0" i="0" smtClean="0">
                        <a:solidFill>
                          <a:schemeClr val="tx1"/>
                        </a:solidFill>
                        <a:latin typeface="Cambria Math"/>
                      </a:rPr>
                      <m:t>=0,6</m:t>
                    </m:r>
                  </m:oMath>
                </a14:m>
                <a:r>
                  <a:rPr lang="id-ID" dirty="0" smtClean="0">
                    <a:solidFill>
                      <a:schemeClr val="tx1"/>
                    </a:solidFill>
                  </a:rPr>
                  <a:t>1</a:t>
                </a:r>
                <a:endParaRPr lang="id-ID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193" y="279546"/>
                <a:ext cx="2592288" cy="12507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bg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83131" y="2324093"/>
            <a:ext cx="384413" cy="38482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22"/>
          <p:cNvSpPr/>
          <p:nvPr/>
        </p:nvSpPr>
        <p:spPr>
          <a:xfrm>
            <a:off x="777834" y="1757265"/>
            <a:ext cx="165618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46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93561" y="926414"/>
            <a:ext cx="3304007" cy="595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868668"/>
              </p:ext>
            </p:extLst>
          </p:nvPr>
        </p:nvGraphicFramePr>
        <p:xfrm>
          <a:off x="251520" y="-1656476"/>
          <a:ext cx="8470900" cy="521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2" name="Document" r:id="rId3" imgW="9250995" imgH="5690987" progId="Word.Document.12">
                  <p:embed/>
                </p:oleObj>
              </mc:Choice>
              <mc:Fallback>
                <p:oleObj name="Document" r:id="rId3" imgW="9250995" imgH="569098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-1656476"/>
                        <a:ext cx="8470900" cy="521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55576" y="1556792"/>
            <a:ext cx="5760640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22109"/>
            <a:ext cx="5688632" cy="521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7308304" y="1731982"/>
            <a:ext cx="0" cy="4361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3997569" y="1731982"/>
            <a:ext cx="3305908" cy="1140336"/>
          </a:xfrm>
          <a:custGeom>
            <a:avLst/>
            <a:gdLst>
              <a:gd name="connsiteX0" fmla="*/ 3305908 w 3305908"/>
              <a:gd name="connsiteY0" fmla="*/ 14756 h 1140336"/>
              <a:gd name="connsiteX1" fmla="*/ 3024554 w 3305908"/>
              <a:gd name="connsiteY1" fmla="*/ 14756 h 1140336"/>
              <a:gd name="connsiteX2" fmla="*/ 2813539 w 3305908"/>
              <a:gd name="connsiteY2" fmla="*/ 38203 h 1140336"/>
              <a:gd name="connsiteX3" fmla="*/ 2766646 w 3305908"/>
              <a:gd name="connsiteY3" fmla="*/ 49926 h 1140336"/>
              <a:gd name="connsiteX4" fmla="*/ 2696308 w 3305908"/>
              <a:gd name="connsiteY4" fmla="*/ 73372 h 1140336"/>
              <a:gd name="connsiteX5" fmla="*/ 2625969 w 3305908"/>
              <a:gd name="connsiteY5" fmla="*/ 96818 h 1140336"/>
              <a:gd name="connsiteX6" fmla="*/ 2590800 w 3305908"/>
              <a:gd name="connsiteY6" fmla="*/ 108541 h 1140336"/>
              <a:gd name="connsiteX7" fmla="*/ 2555631 w 3305908"/>
              <a:gd name="connsiteY7" fmla="*/ 120264 h 1140336"/>
              <a:gd name="connsiteX8" fmla="*/ 2520462 w 3305908"/>
              <a:gd name="connsiteY8" fmla="*/ 143710 h 1140336"/>
              <a:gd name="connsiteX9" fmla="*/ 2450123 w 3305908"/>
              <a:gd name="connsiteY9" fmla="*/ 167156 h 1140336"/>
              <a:gd name="connsiteX10" fmla="*/ 2379785 w 3305908"/>
              <a:gd name="connsiteY10" fmla="*/ 190603 h 1140336"/>
              <a:gd name="connsiteX11" fmla="*/ 2344616 w 3305908"/>
              <a:gd name="connsiteY11" fmla="*/ 202326 h 1140336"/>
              <a:gd name="connsiteX12" fmla="*/ 2309446 w 3305908"/>
              <a:gd name="connsiteY12" fmla="*/ 225772 h 1140336"/>
              <a:gd name="connsiteX13" fmla="*/ 2239108 w 3305908"/>
              <a:gd name="connsiteY13" fmla="*/ 249218 h 1140336"/>
              <a:gd name="connsiteX14" fmla="*/ 2168769 w 3305908"/>
              <a:gd name="connsiteY14" fmla="*/ 272664 h 1140336"/>
              <a:gd name="connsiteX15" fmla="*/ 2133600 w 3305908"/>
              <a:gd name="connsiteY15" fmla="*/ 284387 h 1140336"/>
              <a:gd name="connsiteX16" fmla="*/ 2063262 w 3305908"/>
              <a:gd name="connsiteY16" fmla="*/ 319556 h 1140336"/>
              <a:gd name="connsiteX17" fmla="*/ 1969477 w 3305908"/>
              <a:gd name="connsiteY17" fmla="*/ 366449 h 1140336"/>
              <a:gd name="connsiteX18" fmla="*/ 1899139 w 3305908"/>
              <a:gd name="connsiteY18" fmla="*/ 401618 h 1140336"/>
              <a:gd name="connsiteX19" fmla="*/ 1863969 w 3305908"/>
              <a:gd name="connsiteY19" fmla="*/ 425064 h 1140336"/>
              <a:gd name="connsiteX20" fmla="*/ 1793631 w 3305908"/>
              <a:gd name="connsiteY20" fmla="*/ 448510 h 1140336"/>
              <a:gd name="connsiteX21" fmla="*/ 1723293 w 3305908"/>
              <a:gd name="connsiteY21" fmla="*/ 483680 h 1140336"/>
              <a:gd name="connsiteX22" fmla="*/ 1699846 w 3305908"/>
              <a:gd name="connsiteY22" fmla="*/ 507126 h 1140336"/>
              <a:gd name="connsiteX23" fmla="*/ 1629508 w 3305908"/>
              <a:gd name="connsiteY23" fmla="*/ 530572 h 1140336"/>
              <a:gd name="connsiteX24" fmla="*/ 1594339 w 3305908"/>
              <a:gd name="connsiteY24" fmla="*/ 542295 h 1140336"/>
              <a:gd name="connsiteX25" fmla="*/ 1559169 w 3305908"/>
              <a:gd name="connsiteY25" fmla="*/ 565741 h 1140336"/>
              <a:gd name="connsiteX26" fmla="*/ 1488831 w 3305908"/>
              <a:gd name="connsiteY26" fmla="*/ 589187 h 1140336"/>
              <a:gd name="connsiteX27" fmla="*/ 1383323 w 3305908"/>
              <a:gd name="connsiteY27" fmla="*/ 647803 h 1140336"/>
              <a:gd name="connsiteX28" fmla="*/ 1277816 w 3305908"/>
              <a:gd name="connsiteY28" fmla="*/ 706418 h 1140336"/>
              <a:gd name="connsiteX29" fmla="*/ 1184031 w 3305908"/>
              <a:gd name="connsiteY29" fmla="*/ 776756 h 1140336"/>
              <a:gd name="connsiteX30" fmla="*/ 1113693 w 3305908"/>
              <a:gd name="connsiteY30" fmla="*/ 823649 h 1140336"/>
              <a:gd name="connsiteX31" fmla="*/ 1078523 w 3305908"/>
              <a:gd name="connsiteY31" fmla="*/ 847095 h 1140336"/>
              <a:gd name="connsiteX32" fmla="*/ 1043354 w 3305908"/>
              <a:gd name="connsiteY32" fmla="*/ 858818 h 1140336"/>
              <a:gd name="connsiteX33" fmla="*/ 1008185 w 3305908"/>
              <a:gd name="connsiteY33" fmla="*/ 893987 h 1140336"/>
              <a:gd name="connsiteX34" fmla="*/ 937846 w 3305908"/>
              <a:gd name="connsiteY34" fmla="*/ 917433 h 1140336"/>
              <a:gd name="connsiteX35" fmla="*/ 879231 w 3305908"/>
              <a:gd name="connsiteY35" fmla="*/ 964326 h 1140336"/>
              <a:gd name="connsiteX36" fmla="*/ 832339 w 3305908"/>
              <a:gd name="connsiteY36" fmla="*/ 976049 h 1140336"/>
              <a:gd name="connsiteX37" fmla="*/ 797169 w 3305908"/>
              <a:gd name="connsiteY37" fmla="*/ 987772 h 1140336"/>
              <a:gd name="connsiteX38" fmla="*/ 750277 w 3305908"/>
              <a:gd name="connsiteY38" fmla="*/ 1011218 h 1140336"/>
              <a:gd name="connsiteX39" fmla="*/ 703385 w 3305908"/>
              <a:gd name="connsiteY39" fmla="*/ 1022941 h 1140336"/>
              <a:gd name="connsiteX40" fmla="*/ 633046 w 3305908"/>
              <a:gd name="connsiteY40" fmla="*/ 1046387 h 1140336"/>
              <a:gd name="connsiteX41" fmla="*/ 597877 w 3305908"/>
              <a:gd name="connsiteY41" fmla="*/ 1058110 h 1140336"/>
              <a:gd name="connsiteX42" fmla="*/ 480646 w 3305908"/>
              <a:gd name="connsiteY42" fmla="*/ 1081556 h 1140336"/>
              <a:gd name="connsiteX43" fmla="*/ 445477 w 3305908"/>
              <a:gd name="connsiteY43" fmla="*/ 1093280 h 1140336"/>
              <a:gd name="connsiteX44" fmla="*/ 386862 w 3305908"/>
              <a:gd name="connsiteY44" fmla="*/ 1105003 h 1140336"/>
              <a:gd name="connsiteX45" fmla="*/ 58616 w 3305908"/>
              <a:gd name="connsiteY45" fmla="*/ 1128449 h 1140336"/>
              <a:gd name="connsiteX46" fmla="*/ 0 w 3305908"/>
              <a:gd name="connsiteY46" fmla="*/ 1140172 h 114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305908" h="1140336">
                <a:moveTo>
                  <a:pt x="3305908" y="14756"/>
                </a:moveTo>
                <a:cubicBezTo>
                  <a:pt x="3174882" y="-7081"/>
                  <a:pt x="3233217" y="-2633"/>
                  <a:pt x="3024554" y="14756"/>
                </a:cubicBezTo>
                <a:cubicBezTo>
                  <a:pt x="2954027" y="20633"/>
                  <a:pt x="2813539" y="38203"/>
                  <a:pt x="2813539" y="38203"/>
                </a:cubicBezTo>
                <a:cubicBezTo>
                  <a:pt x="2797908" y="42111"/>
                  <a:pt x="2782079" y="45296"/>
                  <a:pt x="2766646" y="49926"/>
                </a:cubicBezTo>
                <a:cubicBezTo>
                  <a:pt x="2742974" y="57028"/>
                  <a:pt x="2719754" y="65557"/>
                  <a:pt x="2696308" y="73372"/>
                </a:cubicBezTo>
                <a:lnTo>
                  <a:pt x="2625969" y="96818"/>
                </a:lnTo>
                <a:lnTo>
                  <a:pt x="2590800" y="108541"/>
                </a:lnTo>
                <a:cubicBezTo>
                  <a:pt x="2579077" y="112449"/>
                  <a:pt x="2565913" y="113409"/>
                  <a:pt x="2555631" y="120264"/>
                </a:cubicBezTo>
                <a:cubicBezTo>
                  <a:pt x="2543908" y="128079"/>
                  <a:pt x="2533337" y="137988"/>
                  <a:pt x="2520462" y="143710"/>
                </a:cubicBezTo>
                <a:cubicBezTo>
                  <a:pt x="2497878" y="153747"/>
                  <a:pt x="2473569" y="159340"/>
                  <a:pt x="2450123" y="167156"/>
                </a:cubicBezTo>
                <a:lnTo>
                  <a:pt x="2379785" y="190603"/>
                </a:lnTo>
                <a:cubicBezTo>
                  <a:pt x="2368062" y="194511"/>
                  <a:pt x="2354898" y="195472"/>
                  <a:pt x="2344616" y="202326"/>
                </a:cubicBezTo>
                <a:cubicBezTo>
                  <a:pt x="2332893" y="210141"/>
                  <a:pt x="2322321" y="220050"/>
                  <a:pt x="2309446" y="225772"/>
                </a:cubicBezTo>
                <a:cubicBezTo>
                  <a:pt x="2286862" y="235809"/>
                  <a:pt x="2262554" y="241403"/>
                  <a:pt x="2239108" y="249218"/>
                </a:cubicBezTo>
                <a:lnTo>
                  <a:pt x="2168769" y="272664"/>
                </a:lnTo>
                <a:cubicBezTo>
                  <a:pt x="2157046" y="276572"/>
                  <a:pt x="2143882" y="277532"/>
                  <a:pt x="2133600" y="284387"/>
                </a:cubicBezTo>
                <a:cubicBezTo>
                  <a:pt x="2088149" y="314688"/>
                  <a:pt x="2111797" y="303378"/>
                  <a:pt x="2063262" y="319556"/>
                </a:cubicBezTo>
                <a:cubicBezTo>
                  <a:pt x="1986198" y="396623"/>
                  <a:pt x="2131117" y="258689"/>
                  <a:pt x="1969477" y="366449"/>
                </a:cubicBezTo>
                <a:cubicBezTo>
                  <a:pt x="1868692" y="433639"/>
                  <a:pt x="1996205" y="353085"/>
                  <a:pt x="1899139" y="401618"/>
                </a:cubicBezTo>
                <a:cubicBezTo>
                  <a:pt x="1886537" y="407919"/>
                  <a:pt x="1876844" y="419342"/>
                  <a:pt x="1863969" y="425064"/>
                </a:cubicBezTo>
                <a:cubicBezTo>
                  <a:pt x="1841385" y="435101"/>
                  <a:pt x="1814195" y="434801"/>
                  <a:pt x="1793631" y="448510"/>
                </a:cubicBezTo>
                <a:cubicBezTo>
                  <a:pt x="1748180" y="478811"/>
                  <a:pt x="1771828" y="467500"/>
                  <a:pt x="1723293" y="483680"/>
                </a:cubicBezTo>
                <a:cubicBezTo>
                  <a:pt x="1715477" y="491495"/>
                  <a:pt x="1709732" y="502183"/>
                  <a:pt x="1699846" y="507126"/>
                </a:cubicBezTo>
                <a:cubicBezTo>
                  <a:pt x="1677741" y="518178"/>
                  <a:pt x="1652954" y="522757"/>
                  <a:pt x="1629508" y="530572"/>
                </a:cubicBezTo>
                <a:cubicBezTo>
                  <a:pt x="1617785" y="534480"/>
                  <a:pt x="1604621" y="535441"/>
                  <a:pt x="1594339" y="542295"/>
                </a:cubicBezTo>
                <a:cubicBezTo>
                  <a:pt x="1582616" y="550110"/>
                  <a:pt x="1572044" y="560019"/>
                  <a:pt x="1559169" y="565741"/>
                </a:cubicBezTo>
                <a:cubicBezTo>
                  <a:pt x="1536585" y="575778"/>
                  <a:pt x="1509394" y="575478"/>
                  <a:pt x="1488831" y="589187"/>
                </a:cubicBezTo>
                <a:cubicBezTo>
                  <a:pt x="1408211" y="642935"/>
                  <a:pt x="1445226" y="627169"/>
                  <a:pt x="1383323" y="647803"/>
                </a:cubicBezTo>
                <a:cubicBezTo>
                  <a:pt x="1302703" y="701550"/>
                  <a:pt x="1339718" y="685784"/>
                  <a:pt x="1277816" y="706418"/>
                </a:cubicBezTo>
                <a:cubicBezTo>
                  <a:pt x="1234442" y="749790"/>
                  <a:pt x="1263568" y="723731"/>
                  <a:pt x="1184031" y="776756"/>
                </a:cubicBezTo>
                <a:lnTo>
                  <a:pt x="1113693" y="823649"/>
                </a:lnTo>
                <a:cubicBezTo>
                  <a:pt x="1101970" y="831464"/>
                  <a:pt x="1091890" y="842639"/>
                  <a:pt x="1078523" y="847095"/>
                </a:cubicBezTo>
                <a:lnTo>
                  <a:pt x="1043354" y="858818"/>
                </a:lnTo>
                <a:cubicBezTo>
                  <a:pt x="1031631" y="870541"/>
                  <a:pt x="1022678" y="885936"/>
                  <a:pt x="1008185" y="893987"/>
                </a:cubicBezTo>
                <a:cubicBezTo>
                  <a:pt x="986581" y="905989"/>
                  <a:pt x="937846" y="917433"/>
                  <a:pt x="937846" y="917433"/>
                </a:cubicBezTo>
                <a:cubicBezTo>
                  <a:pt x="918938" y="936342"/>
                  <a:pt x="905112" y="953234"/>
                  <a:pt x="879231" y="964326"/>
                </a:cubicBezTo>
                <a:cubicBezTo>
                  <a:pt x="864422" y="970673"/>
                  <a:pt x="847831" y="971623"/>
                  <a:pt x="832339" y="976049"/>
                </a:cubicBezTo>
                <a:cubicBezTo>
                  <a:pt x="820457" y="979444"/>
                  <a:pt x="808527" y="982904"/>
                  <a:pt x="797169" y="987772"/>
                </a:cubicBezTo>
                <a:cubicBezTo>
                  <a:pt x="781106" y="994656"/>
                  <a:pt x="766640" y="1005082"/>
                  <a:pt x="750277" y="1011218"/>
                </a:cubicBezTo>
                <a:cubicBezTo>
                  <a:pt x="735191" y="1016875"/>
                  <a:pt x="718817" y="1018311"/>
                  <a:pt x="703385" y="1022941"/>
                </a:cubicBezTo>
                <a:cubicBezTo>
                  <a:pt x="679713" y="1030043"/>
                  <a:pt x="656492" y="1038572"/>
                  <a:pt x="633046" y="1046387"/>
                </a:cubicBezTo>
                <a:cubicBezTo>
                  <a:pt x="621323" y="1050295"/>
                  <a:pt x="609865" y="1055113"/>
                  <a:pt x="597877" y="1058110"/>
                </a:cubicBezTo>
                <a:cubicBezTo>
                  <a:pt x="527925" y="1075598"/>
                  <a:pt x="566878" y="1067184"/>
                  <a:pt x="480646" y="1081556"/>
                </a:cubicBezTo>
                <a:cubicBezTo>
                  <a:pt x="468923" y="1085464"/>
                  <a:pt x="457465" y="1090283"/>
                  <a:pt x="445477" y="1093280"/>
                </a:cubicBezTo>
                <a:cubicBezTo>
                  <a:pt x="426147" y="1098113"/>
                  <a:pt x="406556" y="1101973"/>
                  <a:pt x="386862" y="1105003"/>
                </a:cubicBezTo>
                <a:cubicBezTo>
                  <a:pt x="263051" y="1124051"/>
                  <a:pt x="206263" y="1121067"/>
                  <a:pt x="58616" y="1128449"/>
                </a:cubicBezTo>
                <a:cubicBezTo>
                  <a:pt x="16032" y="1142643"/>
                  <a:pt x="35803" y="1140172"/>
                  <a:pt x="0" y="1140172"/>
                </a:cubicBezTo>
              </a:path>
            </a:pathLst>
          </a:cu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755576" y="949406"/>
            <a:ext cx="3241993" cy="469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8065" y="1418779"/>
                <a:ext cx="2796340" cy="15925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id-ID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id-ID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1,25</m:t>
                          </m:r>
                        </m:num>
                        <m:den>
                          <m:r>
                            <a:rPr lang="id-ID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2,5</m:t>
                          </m:r>
                        </m:den>
                      </m:f>
                      <m:r>
                        <a:rPr lang="id-ID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=0,5</m:t>
                      </m:r>
                    </m:oMath>
                  </m:oMathPara>
                </a14:m>
                <a:endParaRPr lang="id-ID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id-ID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id-ID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d-ID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id-ID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id-ID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id-ID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den>
                    </m:f>
                    <m:r>
                      <a:rPr lang="id-ID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d-ID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215</m:t>
                        </m:r>
                      </m:num>
                      <m:den>
                        <m:d>
                          <m:dPr>
                            <m:ctrlPr>
                              <a:rPr lang="id-ID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d-ID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525 </m:t>
                            </m:r>
                          </m:e>
                        </m:d>
                        <m:r>
                          <a:rPr lang="id-ID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(0,025)</m:t>
                        </m:r>
                      </m:den>
                    </m:f>
                    <m:r>
                      <a:rPr lang="id-ID" b="0" i="1" smtClean="0">
                        <a:solidFill>
                          <a:schemeClr val="tx1"/>
                        </a:solidFill>
                        <a:latin typeface="Cambria Math"/>
                      </a:rPr>
                      <m:t>=16,38</m:t>
                    </m:r>
                  </m:oMath>
                </a14:m>
                <a:r>
                  <a:rPr lang="id-ID" dirty="0" smtClean="0">
                    <a:solidFill>
                      <a:schemeClr val="tx1"/>
                    </a:solidFill>
                  </a:rPr>
                  <a:t> </a:t>
                </a:r>
                <a:endParaRPr lang="id-ID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65" y="1418779"/>
                <a:ext cx="2796340" cy="1592565"/>
              </a:xfrm>
              <a:prstGeom prst="rect">
                <a:avLst/>
              </a:prstGeom>
              <a:blipFill rotWithShape="1">
                <a:blip r:embed="rId6"/>
                <a:stretch>
                  <a:fillRect l="-218" r="-50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2587966" y="2440270"/>
            <a:ext cx="615881" cy="43204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ounded Rectangle 16"/>
          <p:cNvSpPr/>
          <p:nvPr/>
        </p:nvSpPr>
        <p:spPr>
          <a:xfrm>
            <a:off x="2314744" y="1730091"/>
            <a:ext cx="406525" cy="369607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635896" y="1340768"/>
            <a:ext cx="3253509" cy="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03619" y="3503468"/>
                <a:ext cx="2592288" cy="1250729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Dari  grafik 4-12 diperoleh 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θ</m:t>
                          </m:r>
                        </m:num>
                        <m:den>
                          <m:sSub>
                            <m:sSubPr>
                              <m:ctrlPr>
                                <a:rPr lang="id-ID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d-ID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d-ID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=0,98</m:t>
                      </m:r>
                    </m:oMath>
                  </m:oMathPara>
                </a14:m>
                <a:endParaRPr lang="id-ID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19" y="3503468"/>
                <a:ext cx="2592288" cy="12507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bg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6996583" y="1418779"/>
            <a:ext cx="0" cy="4674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31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332656"/>
            <a:ext cx="3816424" cy="3132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99592" y="1124744"/>
                <a:ext cx="3548245" cy="50045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d-ID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d-ID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d-ID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id-ID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=0,61 ;</m:t>
                      </m:r>
                      <m:r>
                        <m:rPr>
                          <m:sty m:val="p"/>
                        </m:rPr>
                        <a:rPr lang="id-ID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dari</m:t>
                      </m:r>
                      <m:r>
                        <a:rPr lang="id-ID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d-ID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grafik</m:t>
                      </m:r>
                      <m:r>
                        <a:rPr lang="id-ID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4−6</m:t>
                      </m:r>
                    </m:oMath>
                  </m:oMathPara>
                </a14:m>
                <a:endParaRPr lang="id-ID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id-ID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d-ID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id-ID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0,61</m:t>
                      </m:r>
                      <m:sSub>
                        <m:sSubPr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id-ID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id-ID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d-ID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id-ID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d-ID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id-ID">
                          <a:solidFill>
                            <a:schemeClr val="tx1"/>
                          </a:solidFill>
                          <a:latin typeface="Cambria Math"/>
                        </a:rPr>
                        <m:t>0,61 </m:t>
                      </m:r>
                      <m:r>
                        <m:rPr>
                          <m:sty m:val="p"/>
                        </m:rPr>
                        <a:rPr lang="id-ID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id-ID">
                          <a:solidFill>
                            <a:schemeClr val="tx1"/>
                          </a:solidFill>
                          <a:latin typeface="Cambria Math"/>
                        </a:rPr>
                        <m:t> 130=79,3</m:t>
                      </m:r>
                    </m:oMath>
                  </m:oMathPara>
                </a14:m>
                <a:endParaRPr lang="id-ID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endParaRPr lang="id-ID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θ</m:t>
                          </m:r>
                        </m:num>
                        <m:den>
                          <m:sSub>
                            <m:sSub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d-ID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d-ID">
                          <a:solidFill>
                            <a:schemeClr val="tx1"/>
                          </a:solidFill>
                          <a:latin typeface="Cambria Math"/>
                        </a:rPr>
                        <m:t>=0,98</m:t>
                      </m:r>
                      <m:r>
                        <a:rPr lang="id-ID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;</m:t>
                      </m:r>
                      <m:r>
                        <m:rPr>
                          <m:sty m:val="p"/>
                        </m:rPr>
                        <a:rPr lang="id-ID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dari</m:t>
                      </m:r>
                      <m:r>
                        <a:rPr lang="id-ID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d-ID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grafik</m:t>
                      </m:r>
                      <m:r>
                        <a:rPr lang="id-ID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4−12</m:t>
                      </m:r>
                    </m:oMath>
                  </m:oMathPara>
                </a14:m>
                <a:endParaRPr lang="id-ID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tx1"/>
                          </a:solidFill>
                          <a:latin typeface="Cambria Math"/>
                        </a:rPr>
                        <m:t>θ</m:t>
                      </m:r>
                      <m:r>
                        <a:rPr lang="id-ID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id-ID">
                          <a:solidFill>
                            <a:schemeClr val="tx1"/>
                          </a:solidFill>
                          <a:latin typeface="Cambria Math"/>
                        </a:rPr>
                        <m:t>0, </m:t>
                      </m:r>
                      <m:r>
                        <a:rPr lang="id-ID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98 </m:t>
                      </m:r>
                      <m:sSub>
                        <m:sSubPr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id-ID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d-ID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solidFill>
                            <a:schemeClr val="tx1"/>
                          </a:solidFill>
                          <a:latin typeface="Cambria Math"/>
                        </a:rPr>
                        <m:t>θ</m:t>
                      </m:r>
                      <m:r>
                        <a:rPr lang="id-ID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id-ID">
                          <a:solidFill>
                            <a:schemeClr val="tx1"/>
                          </a:solidFill>
                          <a:latin typeface="Cambria Math"/>
                        </a:rPr>
                        <m:t>0, 98 </m:t>
                      </m:r>
                      <m:r>
                        <m:rPr>
                          <m:sty m:val="p"/>
                        </m:rPr>
                        <a:rPr lang="id-ID">
                          <a:solidFill>
                            <a:schemeClr val="tx1"/>
                          </a:solidFill>
                          <a:latin typeface="Cambria Math"/>
                        </a:rPr>
                        <m:t>x</m:t>
                      </m:r>
                      <m:r>
                        <a:rPr lang="id-ID">
                          <a:solidFill>
                            <a:schemeClr val="tx1"/>
                          </a:solidFill>
                          <a:latin typeface="Cambria Math"/>
                        </a:rPr>
                        <m:t> 79,3=77,7</m:t>
                      </m:r>
                    </m:oMath>
                  </m:oMathPara>
                </a14:m>
                <a:endParaRPr lang="id-ID" b="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endParaRPr lang="id-ID" b="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solidFill>
                            <a:schemeClr val="tx1"/>
                          </a:solidFill>
                          <a:latin typeface="Cambria Math"/>
                        </a:rPr>
                        <m:t>θ</m:t>
                      </m:r>
                      <m:r>
                        <a:rPr lang="id-ID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id-ID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T</m:t>
                      </m:r>
                      <m:r>
                        <a:rPr lang="id-ID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</m:t>
                      </m:r>
                      <m:sSub>
                        <m:sSubPr>
                          <m:ctrlPr>
                            <a:rPr lang="id-ID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id-ID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id-ID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d-ID" i="1" smtClean="0">
                          <a:solidFill>
                            <a:schemeClr val="tx1"/>
                          </a:solidFill>
                          <a:latin typeface="Cambria Math"/>
                        </a:rPr>
                        <m:t>T</m:t>
                      </m:r>
                      <m:r>
                        <a:rPr lang="id-ID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tx1"/>
                          </a:solidFill>
                          <a:latin typeface="Cambria Math"/>
                        </a:rPr>
                        <m:t>θ</m:t>
                      </m:r>
                      <m:r>
                        <a:rPr lang="id-ID">
                          <a:solidFill>
                            <a:schemeClr val="tx1"/>
                          </a:solidFill>
                          <a:latin typeface="Cambria Math"/>
                        </a:rPr>
                        <m:t> − </m:t>
                      </m:r>
                      <m:sSub>
                        <m:sSubPr>
                          <m:ctrlPr>
                            <a:rPr lang="id-ID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id-ID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id-ID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d-ID" i="1">
                          <a:solidFill>
                            <a:schemeClr val="tx1"/>
                          </a:solidFill>
                          <a:latin typeface="Cambria Math"/>
                        </a:rPr>
                        <m:t>T</m:t>
                      </m:r>
                      <m:r>
                        <a:rPr lang="id-ID" i="1">
                          <a:solidFill>
                            <a:schemeClr val="tx1"/>
                          </a:solidFill>
                          <a:latin typeface="Cambria Math"/>
                        </a:rPr>
                        <m:t>=77,7</m:t>
                      </m:r>
                      <m:r>
                        <a:rPr lang="id-ID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+70=147,7 </m:t>
                      </m:r>
                      <m:r>
                        <m:rPr>
                          <m:sty m:val="p"/>
                        </m:rPr>
                        <a:rPr lang="id-ID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oC</m:t>
                      </m:r>
                    </m:oMath>
                  </m:oMathPara>
                </a14:m>
                <a:endParaRPr lang="id-ID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id-ID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algn="ctr"/>
                <a:endParaRPr lang="id-ID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124744"/>
                <a:ext cx="3548245" cy="5004556"/>
              </a:xfrm>
              <a:prstGeom prst="rect">
                <a:avLst/>
              </a:prstGeom>
              <a:blipFill rotWithShape="1">
                <a:blip r:embed="rId2"/>
                <a:stretch>
                  <a:fillRect t="-4756" b="-123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21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720" y="548680"/>
            <a:ext cx="8352928" cy="1800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a.) Suhu (T) pada kedalaman 1,25 cm dari salah satu muka setelah 1 menit adalah :</a:t>
            </a:r>
          </a:p>
          <a:p>
            <a:r>
              <a:rPr lang="id-ID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 = 147,7 oC</a:t>
            </a:r>
          </a:p>
          <a:p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id-ID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b.) Energi yang dikeluarkan persatuan luas pada waktu 1 menit adalah :</a:t>
            </a:r>
          </a:p>
          <a:p>
            <a:r>
              <a:rPr lang="id-ID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Penyelesaian dengan menggunakan grafik 4-16</a:t>
            </a: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07793" y="2274669"/>
                <a:ext cx="4935376" cy="15925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d-ID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id-ID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d-ID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id-ID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id-ID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id-ID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d-ID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id-ID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d-ID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d-ID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d-ID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525</m:t>
                                  </m:r>
                                </m:e>
                              </m:d>
                            </m:e>
                            <m:sup>
                              <m:r>
                                <a:rPr lang="id-ID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d-ID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(8,4.</m:t>
                          </m:r>
                          <m:sSup>
                            <m:sSupPr>
                              <m:ctrlPr>
                                <a:rPr lang="id-ID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d-ID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d-ID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id-ID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)(60)</m:t>
                          </m:r>
                        </m:num>
                        <m:den>
                          <m:sSup>
                            <m:sSupPr>
                              <m:ctrlP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d-ID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(215)</m:t>
                              </m:r>
                            </m:e>
                            <m:sup>
                              <m:r>
                                <a:rPr lang="id-ID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d-ID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=0,03</m:t>
                      </m:r>
                    </m:oMath>
                  </m:oMathPara>
                </a14:m>
                <a:endParaRPr lang="id-ID" b="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id-ID" b="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d-ID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id-ID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id-ID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id-ID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den>
                    </m:f>
                    <m:r>
                      <a:rPr lang="id-ID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id-ID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d-ID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525</m:t>
                            </m:r>
                          </m:e>
                        </m:d>
                        <m:r>
                          <a:rPr lang="id-ID" i="1">
                            <a:solidFill>
                              <a:schemeClr val="tx1"/>
                            </a:solidFill>
                            <a:latin typeface="Cambria Math"/>
                          </a:rPr>
                          <m:t>(0,025)</m:t>
                        </m:r>
                        <m:r>
                          <a:rPr lang="id-ID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id-ID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215</m:t>
                        </m:r>
                      </m:den>
                    </m:f>
                    <m:r>
                      <a:rPr lang="id-ID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id-ID" b="0" i="1" smtClean="0">
                        <a:solidFill>
                          <a:schemeClr val="tx1"/>
                        </a:solidFill>
                        <a:latin typeface="Cambria Math"/>
                      </a:rPr>
                      <m:t>0,061</m:t>
                    </m:r>
                  </m:oMath>
                </a14:m>
                <a:r>
                  <a:rPr lang="id-ID" dirty="0" smtClean="0">
                    <a:solidFill>
                      <a:schemeClr val="tx1"/>
                    </a:solidFill>
                  </a:rPr>
                  <a:t>         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93" y="2274669"/>
                <a:ext cx="4935376" cy="15925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08" y="3621032"/>
            <a:ext cx="6175592" cy="310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724492" y="2564904"/>
            <a:ext cx="576064" cy="36004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ounded Rectangle 2"/>
          <p:cNvSpPr/>
          <p:nvPr/>
        </p:nvSpPr>
        <p:spPr>
          <a:xfrm>
            <a:off x="2411760" y="3284984"/>
            <a:ext cx="648072" cy="432048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580112" y="5127398"/>
            <a:ext cx="0" cy="1037906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536179" y="5127397"/>
            <a:ext cx="2043933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87710" y="4545945"/>
                <a:ext cx="2592288" cy="1250729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Dari  grafik 4-16 diperoleh 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id-ID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d-ID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d-ID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=0,41</m:t>
                      </m:r>
                    </m:oMath>
                  </m:oMathPara>
                </a14:m>
                <a:endParaRPr lang="id-ID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10" y="4545945"/>
                <a:ext cx="2592288" cy="12507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bg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11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347134"/>
              </p:ext>
            </p:extLst>
          </p:nvPr>
        </p:nvGraphicFramePr>
        <p:xfrm>
          <a:off x="467544" y="116632"/>
          <a:ext cx="10872366" cy="4884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8" name="Document" r:id="rId3" imgW="9269123" imgH="4164671" progId="Word.Document.12">
                  <p:embed/>
                </p:oleObj>
              </mc:Choice>
              <mc:Fallback>
                <p:oleObj name="Document" r:id="rId3" imgW="9269123" imgH="4164671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16632"/>
                        <a:ext cx="10872366" cy="4884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11560" y="116632"/>
            <a:ext cx="4392488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22888" y="1991573"/>
                <a:ext cx="479555" cy="613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dirty="0">
                                  <a:latin typeface="Calibri"/>
                                  <a:cs typeface="Calibri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id-ID" b="0" i="1" dirty="0" smtClean="0">
                                  <a:latin typeface="Cambria Math"/>
                                  <a:cs typeface="Calibri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id-ID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888" y="1991573"/>
                <a:ext cx="479555" cy="613053"/>
              </a:xfrm>
              <a:prstGeom prst="rect">
                <a:avLst/>
              </a:prstGeom>
              <a:blipFill rotWithShape="1">
                <a:blip r:embed="rId5"/>
                <a:stretch>
                  <a:fillRect r="-1645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78953" y="2743171"/>
                <a:ext cx="335539" cy="613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dirty="0">
                                  <a:latin typeface="Calibri"/>
                                  <a:cs typeface="Calibri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id-ID" b="0" i="1" dirty="0" smtClean="0">
                                  <a:latin typeface="Cambria Math"/>
                                  <a:cs typeface="Calibri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id-ID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953" y="2743171"/>
                <a:ext cx="335539" cy="613053"/>
              </a:xfrm>
              <a:prstGeom prst="rect">
                <a:avLst/>
              </a:prstGeom>
              <a:blipFill rotWithShape="1">
                <a:blip r:embed="rId6"/>
                <a:stretch>
                  <a:fillRect r="-5636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3419872" y="2563061"/>
            <a:ext cx="3168352" cy="3203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21301" y="4080348"/>
                <a:ext cx="335539" cy="613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dirty="0">
                                  <a:latin typeface="Calibri"/>
                                  <a:cs typeface="Calibri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id-ID" b="0" i="1" dirty="0" smtClean="0">
                                  <a:latin typeface="Cambria Math"/>
                                  <a:cs typeface="Calibri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id-ID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301" y="4080348"/>
                <a:ext cx="335539" cy="613053"/>
              </a:xfrm>
              <a:prstGeom prst="rect">
                <a:avLst/>
              </a:prstGeom>
              <a:blipFill rotWithShape="1">
                <a:blip r:embed="rId7"/>
                <a:stretch>
                  <a:fillRect r="-5636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56903" y="4069773"/>
                <a:ext cx="335539" cy="6619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</a:rPr>
                            <m:t>θ</m:t>
                          </m:r>
                        </m:num>
                        <m:den>
                          <m:sSub>
                            <m:sSubPr>
                              <m:ctrlPr>
                                <a:rPr lang="id-ID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dirty="0">
                                  <a:latin typeface="Calibri"/>
                                  <a:cs typeface="Calibri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id-ID" i="1" dirty="0">
                                  <a:latin typeface="Cambria Math"/>
                                  <a:cs typeface="Calibri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903" y="4069773"/>
                <a:ext cx="335539" cy="661912"/>
              </a:xfrm>
              <a:prstGeom prst="rect">
                <a:avLst/>
              </a:prstGeom>
              <a:blipFill rotWithShape="1">
                <a:blip r:embed="rId8"/>
                <a:stretch>
                  <a:fillRect r="-5818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69510" y="4095298"/>
                <a:ext cx="335539" cy="6130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θ</m:t>
                          </m:r>
                        </m:num>
                        <m:den>
                          <m:r>
                            <a:rPr lang="id-ID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510" y="4095298"/>
                <a:ext cx="335539" cy="613053"/>
              </a:xfrm>
              <a:prstGeom prst="rect">
                <a:avLst/>
              </a:prstGeom>
              <a:blipFill rotWithShape="1">
                <a:blip r:embed="rId9"/>
                <a:stretch>
                  <a:fillRect r="-3454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19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908720"/>
                <a:ext cx="6777317" cy="4104456"/>
              </a:xfrm>
            </p:spPr>
            <p:txBody>
              <a:bodyPr>
                <a:normAutofit fontScale="92500"/>
              </a:bodyPr>
              <a:lstStyle/>
              <a:p>
                <a:pPr marL="68580" indent="0" algn="just">
                  <a:buNone/>
                </a:pPr>
                <a:r>
                  <a:rPr lang="id-ID" sz="3000" dirty="0" smtClean="0">
                    <a:latin typeface="Arial" pitchFamily="34" charset="0"/>
                    <a:cs typeface="Arial" pitchFamily="34" charset="0"/>
                  </a:rPr>
                  <a:t>Sebuah silinder alumunium panjang mempunyai diameter 5 cm dan berada pada suhu awal 200oC. Silinder ini tiba-tiba dimasukkan ke dalam lingkungan konveksi pada 70oC dan h = 525 W/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3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d-ID" sz="30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id-ID" sz="3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d-ID" sz="3000" b="0" i="1" smtClean="0">
                        <a:latin typeface="Cambria Math"/>
                      </a:rPr>
                      <m:t>𝑜𝐶</m:t>
                    </m:r>
                  </m:oMath>
                </a14:m>
                <a:r>
                  <a:rPr lang="id-ID" sz="3000" b="0" dirty="0" smtClean="0">
                    <a:latin typeface="Arial" pitchFamily="34" charset="0"/>
                    <a:cs typeface="Arial" pitchFamily="34" charset="0"/>
                  </a:rPr>
                  <a:t>. Hitunglah suhu pada jari-jari 1,25 cm dan kalor yang hilang per satuan panjang 1 menit sesudah silinder itu dimasukkan ke dalam lingkungan itu.</a:t>
                </a:r>
              </a:p>
              <a:p>
                <a:pPr marL="68580" indent="0" algn="just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908720"/>
                <a:ext cx="6777317" cy="4104456"/>
              </a:xfrm>
              <a:blipFill rotWithShape="1">
                <a:blip r:embed="rId2"/>
                <a:stretch>
                  <a:fillRect l="-809" t="-1486" r="-3417" b="-861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4932040" y="-110840"/>
            <a:ext cx="3456384" cy="68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smtClean="0"/>
              <a:t>Contoh Soal</a:t>
            </a: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34540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3456384" cy="685880"/>
          </a:xfrm>
        </p:spPr>
        <p:txBody>
          <a:bodyPr>
            <a:normAutofit/>
          </a:bodyPr>
          <a:lstStyle/>
          <a:p>
            <a:r>
              <a:rPr lang="id-ID" sz="3200" b="1" dirty="0" smtClean="0"/>
              <a:t>Grafik Heisler</a:t>
            </a:r>
            <a:endParaRPr lang="id-ID" sz="3200" b="1" dirty="0"/>
          </a:p>
        </p:txBody>
      </p:sp>
      <p:pic>
        <p:nvPicPr>
          <p:cNvPr id="4" name="Content Placeholder 3" descr="Hasil gambar untuk heisler chart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6408" y="2267464"/>
            <a:ext cx="46729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asil gambar untuk heisler char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2399903"/>
            <a:ext cx="19907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rved Down Arrow 5"/>
          <p:cNvSpPr/>
          <p:nvPr/>
        </p:nvSpPr>
        <p:spPr>
          <a:xfrm rot="19383810">
            <a:off x="4827785" y="4030025"/>
            <a:ext cx="1183147" cy="5274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99592" y="472514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ounded Rectangle 7"/>
          <p:cNvSpPr/>
          <p:nvPr/>
        </p:nvSpPr>
        <p:spPr>
          <a:xfrm>
            <a:off x="3419872" y="4021652"/>
            <a:ext cx="1368151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21940" y="2541514"/>
            <a:ext cx="694581" cy="3810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plate</a:t>
            </a:r>
            <a:endParaRPr lang="id-ID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16521" y="3300002"/>
            <a:ext cx="694581" cy="3810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bola</a:t>
            </a:r>
            <a:endParaRPr lang="id-ID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76972" y="3928659"/>
            <a:ext cx="911452" cy="3810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silinder</a:t>
            </a:r>
            <a:endParaRPr lang="id-ID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8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718" y="836712"/>
            <a:ext cx="6777317" cy="648072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id-ID" dirty="0" smtClean="0">
                <a:latin typeface="Arial Black" pitchFamily="34" charset="0"/>
              </a:rPr>
              <a:t>Dalam semua kasus, dilambangkan sebagai berikut :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32040" y="-110840"/>
            <a:ext cx="3456384" cy="685880"/>
          </a:xfrm>
        </p:spPr>
        <p:txBody>
          <a:bodyPr>
            <a:normAutofit/>
          </a:bodyPr>
          <a:lstStyle/>
          <a:p>
            <a:r>
              <a:rPr lang="id-ID" sz="3200" b="1" dirty="0" smtClean="0"/>
              <a:t>Grafik Heisler</a:t>
            </a:r>
            <a:endParaRPr lang="id-ID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99591" y="1423151"/>
                <a:ext cx="6777317" cy="6480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d-ID" dirty="0" smtClean="0">
                    <a:latin typeface="Arial" pitchFamily="34" charset="0"/>
                    <a:cs typeface="Arial" pitchFamily="34" charset="0"/>
                  </a:rPr>
                  <a:t>Suhu lingkungan konveksi adalah</a:t>
                </a:r>
                <a:r>
                  <a:rPr lang="id-ID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id-ID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𝐓</m:t>
                        </m:r>
                      </m:e>
                      <m:sub>
                        <m:r>
                          <a:rPr lang="id-ID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endParaRPr lang="id-I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1" y="1423151"/>
                <a:ext cx="6777317" cy="648072"/>
              </a:xfrm>
              <a:prstGeom prst="rect">
                <a:avLst/>
              </a:prstGeom>
              <a:blipFill rotWithShape="1">
                <a:blip r:embed="rId2"/>
                <a:stretch>
                  <a:fillRect t="-10280" b="-1121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911958" y="1954650"/>
                <a:ext cx="6777317" cy="6480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d-ID" dirty="0" smtClean="0">
                    <a:latin typeface="Arial" pitchFamily="34" charset="0"/>
                    <a:cs typeface="Arial" pitchFamily="34" charset="0"/>
                  </a:rPr>
                  <a:t>Suhu Pusat pada x </a:t>
                </a:r>
                <a:r>
                  <a:rPr lang="id-ID" dirty="0">
                    <a:latin typeface="Arial" pitchFamily="34" charset="0"/>
                    <a:cs typeface="Arial" pitchFamily="34" charset="0"/>
                  </a:rPr>
                  <a:t>= 0 dan r = </a:t>
                </a:r>
                <a:r>
                  <a:rPr lang="id-ID" dirty="0" smtClean="0">
                    <a:latin typeface="Arial" pitchFamily="34" charset="0"/>
                    <a:cs typeface="Arial" pitchFamily="34" charset="0"/>
                  </a:rPr>
                  <a:t>0 adalah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id-ID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𝐓</m:t>
                        </m:r>
                      </m:e>
                      <m:sub>
                        <m:r>
                          <a:rPr lang="id-ID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endParaRPr lang="id-ID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8" y="1954650"/>
                <a:ext cx="6777317" cy="648072"/>
              </a:xfrm>
              <a:prstGeom prst="rect">
                <a:avLst/>
              </a:prstGeom>
              <a:blipFill rotWithShape="1">
                <a:blip r:embed="rId3"/>
                <a:stretch>
                  <a:fillRect t="-10377" b="-1132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916716" y="2449578"/>
            <a:ext cx="6777317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>
                <a:latin typeface="Arial" pitchFamily="34" charset="0"/>
                <a:cs typeface="Arial" pitchFamily="34" charset="0"/>
              </a:rPr>
              <a:t>Pada titik waktu nol ( t = 0 ), setiap benda 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59808" y="2780928"/>
            <a:ext cx="6777317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id-ID" dirty="0" smtClean="0"/>
              <a:t>   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padat dianggap mempunyai suhu yang sama 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792912" y="3123371"/>
                <a:ext cx="6777317" cy="6480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580" indent="0">
                  <a:buNone/>
                </a:pPr>
                <a:r>
                  <a:rPr lang="id-ID" dirty="0" smtClean="0"/>
                  <a:t>    </a:t>
                </a:r>
                <a:r>
                  <a:rPr lang="id-ID" dirty="0" smtClean="0">
                    <a:latin typeface="Arial" pitchFamily="34" charset="0"/>
                    <a:cs typeface="Arial" pitchFamily="34" charset="0"/>
                  </a:rPr>
                  <a:t>(seragam) yaitu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id-ID" sz="28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𝐓</m:t>
                        </m:r>
                      </m:e>
                      <m:sub>
                        <m:r>
                          <a:rPr lang="id-ID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𝐢</m:t>
                        </m:r>
                      </m:sub>
                    </m:sSub>
                  </m:oMath>
                </a14:m>
                <a:endParaRPr lang="id-ID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68580" indent="0">
                  <a:buNone/>
                </a:pPr>
                <a:endParaRPr lang="id-ID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12" y="3123371"/>
                <a:ext cx="6777317" cy="648072"/>
              </a:xfrm>
              <a:prstGeom prst="rect">
                <a:avLst/>
              </a:prstGeom>
              <a:blipFill rotWithShape="1">
                <a:blip r:embed="rId4"/>
                <a:stretch>
                  <a:fillRect l="-360" t="-10280" b="-6915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2304256" cy="197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8317"/>
            <a:ext cx="2909890" cy="190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56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916715" y="3771442"/>
                <a:ext cx="6777317" cy="2033821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580" indent="0">
                  <a:buNone/>
                </a:pPr>
                <a:r>
                  <a:rPr lang="id-ID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Dengan definisi sbb :</a:t>
                </a:r>
              </a:p>
              <a:p>
                <a:pPr marL="68580" indent="0">
                  <a:lnSpc>
                    <a:spcPct val="150000"/>
                  </a:lnSpc>
                  <a:buNone/>
                </a:pPr>
                <a:r>
                  <a:rPr lang="el-GR" dirty="0" smtClean="0"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θ</a:t>
                </a:r>
                <a:r>
                  <a:rPr lang="id-ID" dirty="0" smtClean="0"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  = T (x,t)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d-ID" b="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id-ID" b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id-ID" dirty="0" smtClean="0">
                    <a:solidFill>
                      <a:schemeClr val="tx1"/>
                    </a:solidFill>
                    <a:latin typeface="Calibri"/>
                    <a:cs typeface="Calibri"/>
                  </a:rPr>
                  <a:t>     </a:t>
                </a:r>
                <a:r>
                  <a:rPr lang="id-ID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Calibri"/>
                  </a:rPr>
                  <a:t>atau </a:t>
                </a:r>
                <a:r>
                  <a:rPr lang="id-ID" dirty="0" smtClean="0">
                    <a:latin typeface="Calibri"/>
                    <a:cs typeface="Calibri"/>
                  </a:rPr>
                  <a:t>   </a:t>
                </a:r>
                <a:r>
                  <a:rPr lang="el-GR" dirty="0" smtClean="0">
                    <a:solidFill>
                      <a:schemeClr val="tx1"/>
                    </a:solidFill>
                    <a:latin typeface="Calibri"/>
                    <a:cs typeface="Calibri"/>
                  </a:rPr>
                  <a:t>θ</a:t>
                </a:r>
                <a:r>
                  <a:rPr lang="id-ID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id-ID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= T </a:t>
                </a:r>
                <a:r>
                  <a:rPr lang="id-ID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(r,t</a:t>
                </a:r>
                <a:r>
                  <a:rPr lang="id-ID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d-ID" i="1">
                            <a:solidFill>
                              <a:schemeClr val="tx1"/>
                            </a:solidFill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id-ID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endParaRPr lang="id-ID" dirty="0" smtClean="0">
                  <a:latin typeface="Calibri"/>
                  <a:cs typeface="Calibri"/>
                </a:endParaRPr>
              </a:p>
              <a:p>
                <a:pPr marL="68580" indent="0">
                  <a:lnSpc>
                    <a:spcPct val="150000"/>
                  </a:lnSpc>
                  <a:buNone/>
                </a:pPr>
                <a:r>
                  <a:rPr lang="id-ID" dirty="0" smtClean="0">
                    <a:latin typeface="Arial" pitchFamily="34" charset="0"/>
                    <a:cs typeface="Arial" pitchFamily="34" charset="0"/>
                  </a:rPr>
                  <a:t>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d-ID" i="1">
                            <a:solidFill>
                              <a:schemeClr val="tx1"/>
                            </a:solidFill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i</m:t>
                        </m:r>
                      </m:sub>
                    </m:sSub>
                    <m:r>
                      <a:rPr lang="id-ID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id-ID" dirty="0">
                    <a:latin typeface="Arial" pitchFamily="34" charset="0"/>
                    <a:cs typeface="Arial" pitchFamily="34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d-ID" i="1">
                            <a:solidFill>
                              <a:schemeClr val="tx1"/>
                            </a:solidFill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id-ID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endParaRPr lang="id-ID" dirty="0"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lnSpc>
                    <a:spcPct val="150000"/>
                  </a:lnSpc>
                  <a:buNone/>
                </a:pPr>
                <a:r>
                  <a:rPr lang="id-ID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dirty="0" smtClean="0">
                    <a:latin typeface="Arial" pitchFamily="34" charset="0"/>
                    <a:cs typeface="Arial" pitchFamily="34" charset="0"/>
                  </a:rPr>
                  <a:t>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d-ID" i="1">
                            <a:solidFill>
                              <a:schemeClr val="tx1"/>
                            </a:solidFill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id-ID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d-ID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id-ID" dirty="0">
                    <a:latin typeface="Arial" pitchFamily="34" charset="0"/>
                    <a:cs typeface="Arial" pitchFamily="34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d-ID" i="1">
                            <a:solidFill>
                              <a:schemeClr val="tx1"/>
                            </a:solidFill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id-ID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endParaRPr lang="id-ID" dirty="0" smtClean="0"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endParaRPr lang="id-ID" dirty="0"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15" y="3771442"/>
                <a:ext cx="6777317" cy="2033821"/>
              </a:xfrm>
              <a:prstGeom prst="rect">
                <a:avLst/>
              </a:prstGeom>
              <a:blipFill rotWithShape="1">
                <a:blip r:embed="rId2"/>
                <a:stretch>
                  <a:fillRect t="-2655" b="-21829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8486" y="4709963"/>
                <a:ext cx="5321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400" dirty="0">
                              <a:latin typeface="Calibri"/>
                              <a:cs typeface="Calibri"/>
                            </a:rPr>
                            <m:t>θ</m:t>
                          </m:r>
                        </m:e>
                        <m:sub>
                          <m:r>
                            <a:rPr lang="id-ID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d-ID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86" y="4709963"/>
                <a:ext cx="532133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667" r="-25000" b="-3066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58486" y="5226424"/>
                <a:ext cx="5757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400" dirty="0">
                              <a:latin typeface="Calibri"/>
                              <a:cs typeface="Calibri"/>
                            </a:rPr>
                            <m:t>θ</m:t>
                          </m:r>
                        </m:e>
                        <m:sub>
                          <m:r>
                            <a:rPr lang="id-ID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d-ID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86" y="5226424"/>
                <a:ext cx="575735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23158" b="-2894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52" y="1268760"/>
            <a:ext cx="2304256" cy="197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01" y="1268760"/>
            <a:ext cx="2909890" cy="190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19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32040" y="-110840"/>
            <a:ext cx="3456384" cy="685880"/>
          </a:xfrm>
        </p:spPr>
        <p:txBody>
          <a:bodyPr>
            <a:normAutofit/>
          </a:bodyPr>
          <a:lstStyle/>
          <a:p>
            <a:r>
              <a:rPr lang="id-ID" sz="3200" b="1" dirty="0" smtClean="0"/>
              <a:t>Grafik Heisler</a:t>
            </a:r>
            <a:endParaRPr lang="id-ID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642003" y="1124744"/>
            <a:ext cx="7242365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755576" y="1099114"/>
                <a:ext cx="6777317" cy="25459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d-ID" dirty="0" smtClean="0">
                    <a:latin typeface="Arial" pitchFamily="34" charset="0"/>
                    <a:cs typeface="Arial" pitchFamily="34" charset="0"/>
                  </a:rPr>
                  <a:t>Jika suhu pusat garis yang dicari, maka hanya 1 grafik yang diperlukan untuk mendapatkan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d-ID" i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θ</m:t>
                        </m:r>
                      </m:e>
                      <m:sub>
                        <m:r>
                          <a:rPr lang="id-ID" b="0" i="0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d-ID" dirty="0" smtClean="0">
                    <a:latin typeface="Arial" pitchFamily="34" charset="0"/>
                    <a:cs typeface="Arial" pitchFamily="34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/>
                            <a:cs typeface="Arial" pitchFamily="34" charset="0"/>
                          </a:rPr>
                          <m:t>T</m:t>
                        </m:r>
                      </m:e>
                      <m:sub>
                        <m:r>
                          <a:rPr lang="id-ID" i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id-ID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id-ID" dirty="0" smtClean="0">
                    <a:latin typeface="Arial" pitchFamily="34" charset="0"/>
                    <a:cs typeface="Arial" pitchFamily="34" charset="0"/>
                  </a:rPr>
                  <a:t>Jika ingin menentukan suhu di luar pusat, diperlukan dua grafik untuk menghitung hasil</a:t>
                </a:r>
                <a:endParaRPr lang="id-ID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099114"/>
                <a:ext cx="6777317" cy="2545910"/>
              </a:xfrm>
              <a:prstGeom prst="rect">
                <a:avLst/>
              </a:prstGeom>
              <a:blipFill rotWithShape="1">
                <a:blip r:embed="rId5"/>
                <a:stretch>
                  <a:fillRect t="-167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42003" y="4513281"/>
                <a:ext cx="7848872" cy="23319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580" indent="0">
                  <a:buNone/>
                </a:pPr>
                <a:r>
                  <a:rPr lang="id-ID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Kalor yang dilepas oleh benda mula-mula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Q</m:t>
                        </m:r>
                      </m:e>
                      <m:sub>
                        <m:r>
                          <a:rPr lang="id-ID" b="0" i="0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id-ID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r>
                  <a:rPr lang="id-ID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Q</m:t>
                        </m:r>
                      </m:e>
                      <m:sub>
                        <m:r>
                          <a:rPr lang="id-ID" b="0" i="0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id-ID" b="0" i="0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id-ID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ρ</m:t>
                    </m:r>
                    <m:r>
                      <a:rPr lang="id-ID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id-ID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V</m:t>
                    </m:r>
                    <m:r>
                      <a:rPr lang="id-ID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id-ID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Cp</m:t>
                    </m:r>
                    <m:r>
                      <a:rPr lang="id-ID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(</m:t>
                    </m:r>
                    <m:sSub>
                      <m:sSubPr>
                        <m:ctrlPr>
                          <a:rPr lang="id-ID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i</m:t>
                        </m:r>
                      </m:sub>
                    </m:sSub>
                    <m:r>
                      <a:rPr lang="id-ID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−</m:t>
                    </m:r>
                    <m:sSub>
                      <m:sSubPr>
                        <m:ctrlPr>
                          <a:rPr lang="id-ID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T</m:t>
                        </m:r>
                      </m:e>
                      <m:sub>
                        <m:r>
                          <a:rPr lang="id-ID" b="0" i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∞</m:t>
                        </m:r>
                      </m:sub>
                    </m:sSub>
                    <m:r>
                      <a:rPr lang="id-ID" b="0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id-ID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r>
                  <a:rPr lang="id-ID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d-ID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Q</m:t>
                        </m:r>
                      </m:e>
                      <m:sub>
                        <m:r>
                          <a:rPr lang="id-ID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id-ID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id-ID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ρ</m:t>
                    </m:r>
                    <m:r>
                      <a:rPr lang="id-ID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id-ID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V</m:t>
                    </m:r>
                    <m:r>
                      <a:rPr lang="id-ID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id-ID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Cp</m:t>
                    </m:r>
                    <m:r>
                      <a:rPr lang="id-ID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sSub>
                      <m:sSubPr>
                        <m:ctrlPr>
                          <a:rPr lang="id-ID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id-ID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𝜃</m:t>
                        </m:r>
                      </m:e>
                      <m:sub>
                        <m:r>
                          <a:rPr lang="id-ID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𝑖</m:t>
                        </m:r>
                      </m:sub>
                    </m:sSub>
                    <m:r>
                      <a:rPr lang="id-ID" i="1" dirty="0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  </m:t>
                    </m:r>
                  </m:oMath>
                </a14:m>
                <a:endParaRPr lang="id-ID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endParaRPr lang="id-ID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68580" indent="0">
                  <a:buNone/>
                </a:pPr>
                <a:r>
                  <a:rPr lang="id-ID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Kalor yang dilepas setelah waktu t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d-ID" b="0" i="0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Q</m:t>
                    </m:r>
                  </m:oMath>
                </a14:m>
                <a:endParaRPr lang="id-ID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03" y="4513281"/>
                <a:ext cx="7848872" cy="2331965"/>
              </a:xfrm>
              <a:prstGeom prst="rect">
                <a:avLst/>
              </a:prstGeom>
              <a:blipFill rotWithShape="1">
                <a:blip r:embed="rId6"/>
                <a:stretch>
                  <a:fillRect l="-155" t="-1289" b="-258"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190357" y="3212976"/>
                <a:ext cx="2273813" cy="11009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58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sz="320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sz="3200" i="0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θ</m:t>
                        </m:r>
                      </m:num>
                      <m:den>
                        <m:sSub>
                          <m:sSubPr>
                            <m:ctrlPr>
                              <a:rPr lang="id-ID" sz="320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d-ID" sz="3200" i="0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d-ID" sz="3200" b="0" i="0" smtClean="0">
                                <a:latin typeface="Cambria Math"/>
                                <a:cs typeface="Arial" pitchFamily="34" charset="0"/>
                              </a:rPr>
                              <m:t>i</m:t>
                            </m:r>
                          </m:sub>
                        </m:sSub>
                      </m:den>
                    </m:f>
                    <m:r>
                      <a:rPr lang="id-ID" sz="3200" b="0" i="0" smtClean="0"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id-ID" sz="3200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3200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sz="32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d-ID" sz="3200" i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a:rPr lang="id-ID" sz="3200" b="0" i="0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d-ID" sz="32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d-ID" sz="3200" i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d-ID" sz="3200" i="0">
                                <a:latin typeface="Cambria Math"/>
                                <a:cs typeface="Arial" pitchFamily="34" charset="0"/>
                              </a:rPr>
                              <m:t>i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id-ID" sz="3200" b="0" i="0" smtClean="0">
                        <a:latin typeface="Cambria Math"/>
                        <a:cs typeface="Arial" pitchFamily="34" charset="0"/>
                      </a:rPr>
                      <m:t>x</m:t>
                    </m:r>
                    <m:f>
                      <m:fPr>
                        <m:ctrlPr>
                          <a:rPr lang="id-ID" sz="3200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sz="3200" i="0">
                            <a:latin typeface="Cambria Math"/>
                            <a:ea typeface="Cambria Math"/>
                            <a:cs typeface="Arial" pitchFamily="34" charset="0"/>
                          </a:rPr>
                          <m:t>θ</m:t>
                        </m:r>
                      </m:num>
                      <m:den>
                        <m:sSub>
                          <m:sSubPr>
                            <m:ctrlPr>
                              <a:rPr lang="id-ID" sz="32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d-ID" sz="3200" i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a:rPr lang="id-ID" sz="3200" b="0" i="0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id-ID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357" y="3212976"/>
                <a:ext cx="2273813" cy="1100902"/>
              </a:xfrm>
              <a:prstGeom prst="rect">
                <a:avLst/>
              </a:prstGeom>
              <a:blipFill rotWithShape="1">
                <a:blip r:embed="rId7"/>
                <a:stretch>
                  <a:fillRect r="-293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39552" y="404664"/>
            <a:ext cx="34563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Penggunaan Grafik Heisler</a:t>
            </a:r>
            <a:endParaRPr lang="id-ID" dirty="0"/>
          </a:p>
        </p:txBody>
      </p:sp>
      <p:sp>
        <p:nvSpPr>
          <p:cNvPr id="10" name="Oval 9"/>
          <p:cNvSpPr/>
          <p:nvPr/>
        </p:nvSpPr>
        <p:spPr>
          <a:xfrm>
            <a:off x="6701797" y="4444006"/>
            <a:ext cx="576064" cy="57190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0"/>
          <p:cNvSpPr/>
          <p:nvPr/>
        </p:nvSpPr>
        <p:spPr>
          <a:xfrm>
            <a:off x="5710273" y="6214620"/>
            <a:ext cx="576064" cy="57190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573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492896"/>
            <a:ext cx="4608630" cy="1143000"/>
          </a:xfrm>
          <a:ln w="3810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Grafik Heisler </a:t>
            </a:r>
            <a:b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sil gambar untuk heisler char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60648"/>
            <a:ext cx="835292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40152" y="0"/>
            <a:ext cx="1440160" cy="68588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d-ID" sz="3200" b="1" dirty="0" smtClean="0"/>
              <a:t> Plate</a:t>
            </a:r>
            <a:endParaRPr lang="id-ID" sz="32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6660232" y="1556792"/>
            <a:ext cx="86409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ounded Rectangle 5"/>
          <p:cNvSpPr/>
          <p:nvPr/>
        </p:nvSpPr>
        <p:spPr>
          <a:xfrm>
            <a:off x="4427984" y="6098379"/>
            <a:ext cx="86409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ounded Rectangle 6"/>
          <p:cNvSpPr/>
          <p:nvPr/>
        </p:nvSpPr>
        <p:spPr>
          <a:xfrm>
            <a:off x="1087906" y="1268760"/>
            <a:ext cx="864096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907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3624" y="76470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Distribusi Suhu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82" y="1199485"/>
            <a:ext cx="5688632" cy="521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24128" y="-16200"/>
            <a:ext cx="1440160" cy="6858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smtClean="0"/>
              <a:t> Plate</a:t>
            </a:r>
            <a:endParaRPr lang="id-ID" sz="32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5222805" y="2869524"/>
            <a:ext cx="43204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ounded Rectangle 6"/>
          <p:cNvSpPr/>
          <p:nvPr/>
        </p:nvSpPr>
        <p:spPr>
          <a:xfrm>
            <a:off x="4319971" y="6022450"/>
            <a:ext cx="1118857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ounded Rectangle 7"/>
          <p:cNvSpPr/>
          <p:nvPr/>
        </p:nvSpPr>
        <p:spPr>
          <a:xfrm>
            <a:off x="1747100" y="3049544"/>
            <a:ext cx="432048" cy="1087718"/>
          </a:xfrm>
          <a:prstGeom prst="roundRect">
            <a:avLst>
              <a:gd name="adj" fmla="val 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00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8110581</TotalTime>
  <Words>643</Words>
  <Application>Microsoft Office PowerPoint</Application>
  <PresentationFormat>On-screen Show (4:3)</PresentationFormat>
  <Paragraphs>90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Austin</vt:lpstr>
      <vt:lpstr>Document</vt:lpstr>
      <vt:lpstr>Perpindahan Kalor</vt:lpstr>
      <vt:lpstr>PowerPoint Presentation</vt:lpstr>
      <vt:lpstr>Grafik Heisler</vt:lpstr>
      <vt:lpstr>Grafik Heisler</vt:lpstr>
      <vt:lpstr>PowerPoint Presentation</vt:lpstr>
      <vt:lpstr>Grafik Heisler</vt:lpstr>
      <vt:lpstr>Grafik Heisler  PLATE</vt:lpstr>
      <vt:lpstr> Plate</vt:lpstr>
      <vt:lpstr>Distribusi Suhu</vt:lpstr>
      <vt:lpstr>PowerPoint Presentation</vt:lpstr>
      <vt:lpstr>Grafik Heisler  SILINDER</vt:lpstr>
      <vt:lpstr>  Silinder</vt:lpstr>
      <vt:lpstr>Distribusi Suhu</vt:lpstr>
      <vt:lpstr>  Silinder</vt:lpstr>
      <vt:lpstr>Grafik Heisler  BOLA</vt:lpstr>
      <vt:lpstr> Bola</vt:lpstr>
      <vt:lpstr>Distribusi Suhu</vt:lpstr>
      <vt:lpstr>PowerPoint Presentation</vt:lpstr>
      <vt:lpstr>Contoh Soal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Perpindahan Kalor</dc:title>
  <dc:creator>Dell</dc:creator>
  <cp:lastModifiedBy>Dell</cp:lastModifiedBy>
  <cp:revision>424</cp:revision>
  <dcterms:created xsi:type="dcterms:W3CDTF">2016-09-02T14:33:44Z</dcterms:created>
  <dcterms:modified xsi:type="dcterms:W3CDTF">2016-10-10T04:00:45Z</dcterms:modified>
</cp:coreProperties>
</file>