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65" r:id="rId4"/>
    <p:sldId id="273" r:id="rId5"/>
    <p:sldId id="266" r:id="rId6"/>
    <p:sldId id="267" r:id="rId7"/>
    <p:sldId id="262" r:id="rId8"/>
    <p:sldId id="263" r:id="rId9"/>
    <p:sldId id="264" r:id="rId10"/>
    <p:sldId id="260" r:id="rId11"/>
    <p:sldId id="261" r:id="rId12"/>
    <p:sldId id="268" r:id="rId13"/>
    <p:sldId id="269" r:id="rId14"/>
    <p:sldId id="270" r:id="rId15"/>
    <p:sldId id="272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64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9C78B-98EB-43F3-903A-5334481BF1C1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07609-73B2-4250-89AB-E50A241A7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91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7609-73B2-4250-89AB-E50A241A70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20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D8DB64-8A4A-453C-8986-26D091775B7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65DA92-D058-4E4B-990E-B612E46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001000" cy="1905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FAKTOR YANG MEMPENGARUHI PERTUMBUHAN DAN HASIL TANAMAN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908760"/>
            <a:ext cx="3886199" cy="126062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dirty="0" err="1" smtClean="0">
                <a:latin typeface="Monotype Corsiva" pitchFamily="66" charset="0"/>
              </a:rPr>
              <a:t>Endah</a:t>
            </a:r>
            <a:r>
              <a:rPr lang="en-US" sz="4000" dirty="0" smtClean="0">
                <a:latin typeface="Monotype Corsiva" pitchFamily="66" charset="0"/>
              </a:rPr>
              <a:t> Budi </a:t>
            </a:r>
            <a:r>
              <a:rPr lang="en-US" sz="4000" dirty="0" err="1" smtClean="0">
                <a:latin typeface="Monotype Corsiva" pitchFamily="66" charset="0"/>
              </a:rPr>
              <a:t>Irawati</a:t>
            </a:r>
            <a:r>
              <a:rPr lang="en-US" sz="4000" dirty="0" smtClean="0">
                <a:latin typeface="Monotype Corsiva" pitchFamily="66" charset="0"/>
              </a:rPr>
              <a:t>, SP.MP</a:t>
            </a:r>
          </a:p>
          <a:p>
            <a:pPr algn="l"/>
            <a:r>
              <a:rPr lang="en-US" sz="2600" dirty="0" err="1" smtClean="0"/>
              <a:t>Teknik</a:t>
            </a:r>
            <a:r>
              <a:rPr lang="en-US" sz="2600" dirty="0" smtClean="0"/>
              <a:t> </a:t>
            </a:r>
            <a:r>
              <a:rPr lang="en-US" sz="2600" dirty="0" err="1" smtClean="0"/>
              <a:t>Budidaya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endParaRPr lang="en-US" sz="2600" dirty="0" smtClean="0"/>
          </a:p>
          <a:p>
            <a:pPr algn="l"/>
            <a:r>
              <a:rPr lang="en-US" sz="2600" dirty="0" err="1" smtClean="0"/>
              <a:t>Pertemuan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2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4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6380" y="2057400"/>
            <a:ext cx="29718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GANGGUAN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30480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IKLIM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26380" y="5638800"/>
            <a:ext cx="2971800" cy="990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HASIL TANAMAN ATAU HASIL PERTANIAN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038600"/>
            <a:ext cx="30480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ESENSIIL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26380" y="3352800"/>
            <a:ext cx="2971800" cy="15392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BAHAN TUMBUHAN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16580" y="381000"/>
            <a:ext cx="28194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TINDAKAN MANUSIA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flipH="1">
            <a:off x="1752600" y="838200"/>
            <a:ext cx="1363980" cy="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94510" y="3276600"/>
            <a:ext cx="216789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05200" y="4572000"/>
            <a:ext cx="1821180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5" idx="3"/>
          </p:cNvCxnSpPr>
          <p:nvPr/>
        </p:nvCxnSpPr>
        <p:spPr>
          <a:xfrm flipH="1">
            <a:off x="3505200" y="2514600"/>
            <a:ext cx="1821180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935980" y="838200"/>
            <a:ext cx="136398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299960" y="8382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02730" y="4892040"/>
            <a:ext cx="0" cy="762000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79270" y="3276600"/>
            <a:ext cx="0" cy="762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14400" y="2971800"/>
            <a:ext cx="0" cy="1066800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22120" y="838200"/>
            <a:ext cx="0" cy="1219200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1295400"/>
            <a:ext cx="0" cy="19812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48200" y="1280160"/>
            <a:ext cx="0" cy="291084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191000"/>
            <a:ext cx="67818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71600" y="2971800"/>
            <a:ext cx="0" cy="54864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371600" y="3520440"/>
            <a:ext cx="3954780" cy="0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288530" y="2971800"/>
            <a:ext cx="0" cy="381000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920" y="5736550"/>
            <a:ext cx="5173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/>
            <a:r>
              <a:rPr lang="en-US" sz="1600" dirty="0" err="1" smtClean="0">
                <a:latin typeface="Arial Rounded MT Bold" pitchFamily="34" charset="0"/>
              </a:rPr>
              <a:t>Gambar</a:t>
            </a:r>
            <a:r>
              <a:rPr lang="en-US" sz="1600" dirty="0" smtClean="0">
                <a:latin typeface="Arial Rounded MT Bold" pitchFamily="34" charset="0"/>
              </a:rPr>
              <a:t> 2. </a:t>
            </a:r>
            <a:r>
              <a:rPr lang="en-US" sz="1600" dirty="0" err="1" smtClean="0">
                <a:latin typeface="Arial Rounded MT Bold" pitchFamily="34" charset="0"/>
              </a:rPr>
              <a:t>Skema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tindakan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manusia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dalam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mengatur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faktor-faktor</a:t>
            </a:r>
            <a:r>
              <a:rPr lang="en-US" sz="1600" dirty="0" smtClean="0">
                <a:latin typeface="Arial Rounded MT Bold" pitchFamily="34" charset="0"/>
              </a:rPr>
              <a:t> yang </a:t>
            </a:r>
            <a:r>
              <a:rPr lang="en-US" sz="1600" dirty="0" err="1" smtClean="0">
                <a:latin typeface="Arial Rounded MT Bold" pitchFamily="34" charset="0"/>
              </a:rPr>
              <a:t>mempengaruhi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hasil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err="1" smtClean="0">
                <a:latin typeface="Arial Rounded MT Bold" pitchFamily="34" charset="0"/>
              </a:rPr>
              <a:t>pertanian</a:t>
            </a:r>
            <a:r>
              <a:rPr lang="en-US" sz="1600" dirty="0" smtClean="0">
                <a:solidFill>
                  <a:srgbClr val="009900"/>
                </a:solidFill>
                <a:latin typeface="Arial Rounded MT Bold" pitchFamily="34" charset="0"/>
              </a:rPr>
              <a:t>.</a:t>
            </a:r>
            <a:endParaRPr lang="en-US" sz="1600" dirty="0">
              <a:solidFill>
                <a:srgbClr val="009900"/>
              </a:solidFill>
              <a:latin typeface="Arial Rounded MT Bold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09600" y="5181600"/>
            <a:ext cx="1066800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09600" y="5425440"/>
            <a:ext cx="10668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09600" y="5623560"/>
            <a:ext cx="1066800" cy="1524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50720" y="50292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alami</a:t>
            </a:r>
            <a:endParaRPr lang="en-US" sz="1400" dirty="0" smtClean="0"/>
          </a:p>
          <a:p>
            <a:r>
              <a:rPr lang="en-US" sz="1400" dirty="0" err="1" smtClean="0"/>
              <a:t>Biasa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endParaRPr lang="en-US" sz="1400" dirty="0" smtClean="0"/>
          </a:p>
          <a:p>
            <a:r>
              <a:rPr lang="en-US" sz="1400" dirty="0" err="1" smtClean="0"/>
              <a:t>Baru</a:t>
            </a:r>
            <a:r>
              <a:rPr lang="en-US" sz="1400" dirty="0" smtClean="0"/>
              <a:t> </a:t>
            </a:r>
            <a:r>
              <a:rPr lang="en-US" sz="1400" dirty="0" err="1" smtClean="0"/>
              <a:t>permulaan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436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seakan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maksimal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proses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uag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2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pertanian</a:t>
            </a:r>
            <a:r>
              <a:rPr lang="en-US" b="1" dirty="0" smtClean="0"/>
              <a:t>: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panen</a:t>
            </a:r>
            <a:r>
              <a:rPr lang="en-US" sz="2400" dirty="0" smtClean="0"/>
              <a:t>/</a:t>
            </a:r>
            <a:r>
              <a:rPr lang="en-US" sz="2400" dirty="0" err="1" smtClean="0"/>
              <a:t>pra</a:t>
            </a:r>
            <a:r>
              <a:rPr lang="en-US" sz="2400" dirty="0" smtClean="0"/>
              <a:t> </a:t>
            </a:r>
            <a:r>
              <a:rPr lang="en-US" sz="2400" dirty="0" err="1" smtClean="0"/>
              <a:t>panen</a:t>
            </a:r>
            <a:endParaRPr lang="en-US" sz="2400" dirty="0" smtClean="0"/>
          </a:p>
          <a:p>
            <a:pPr marL="1097280" lvl="2" indent="-457200">
              <a:buFont typeface="+mj-lt"/>
              <a:buAutoNum type="arabicPeriod"/>
            </a:pP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</a:t>
            </a:r>
            <a:r>
              <a:rPr lang="en-US" sz="2400" dirty="0" err="1" smtClean="0"/>
              <a:t>panen</a:t>
            </a:r>
            <a:r>
              <a:rPr lang="en-US" sz="2400" dirty="0" smtClean="0"/>
              <a:t>/</a:t>
            </a:r>
            <a:r>
              <a:rPr lang="en-US" sz="2400" dirty="0" err="1" smtClean="0"/>
              <a:t>pasca</a:t>
            </a:r>
            <a:r>
              <a:rPr lang="en-US" sz="2400" dirty="0" smtClean="0"/>
              <a:t> </a:t>
            </a:r>
            <a:r>
              <a:rPr lang="en-US" sz="2400" dirty="0" err="1" smtClean="0"/>
              <a:t>panen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        </a:t>
            </a:r>
            <a:r>
              <a:rPr lang="en-US" b="1" dirty="0" err="1" smtClean="0">
                <a:solidFill>
                  <a:srgbClr val="C00000"/>
                </a:solidFill>
              </a:rPr>
              <a:t>hasil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setinggi-tingginya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sasaran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tahap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pertama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fisis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       </a:t>
            </a:r>
            <a:r>
              <a:rPr lang="en-US" b="1" dirty="0" err="1" smtClean="0">
                <a:solidFill>
                  <a:srgbClr val="C00000"/>
                </a:solidFill>
              </a:rPr>
              <a:t>pendapatan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atau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keuntungan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sebanyak-banyaknya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yang </a:t>
            </a:r>
            <a:r>
              <a:rPr lang="en-US" dirty="0" err="1" smtClean="0"/>
              <a:t>diusahakan</a:t>
            </a:r>
            <a:r>
              <a:rPr lang="en-US" dirty="0" smtClean="0"/>
              <a:t> (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sasaran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tahap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617720" y="4495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267200" y="3505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8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24384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53340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524000" y="2918918"/>
            <a:ext cx="4023360" cy="2399842"/>
          </a:xfrm>
          <a:custGeom>
            <a:avLst/>
            <a:gdLst>
              <a:gd name="connsiteX0" fmla="*/ 0 w 4023360"/>
              <a:gd name="connsiteY0" fmla="*/ 2399842 h 2399842"/>
              <a:gd name="connsiteX1" fmla="*/ 2240280 w 4023360"/>
              <a:gd name="connsiteY1" fmla="*/ 52882 h 2399842"/>
              <a:gd name="connsiteX2" fmla="*/ 4023360 w 4023360"/>
              <a:gd name="connsiteY2" fmla="*/ 708202 h 2399842"/>
              <a:gd name="connsiteX3" fmla="*/ 4023360 w 4023360"/>
              <a:gd name="connsiteY3" fmla="*/ 708202 h 239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3360" h="2399842">
                <a:moveTo>
                  <a:pt x="0" y="2399842"/>
                </a:moveTo>
                <a:cubicBezTo>
                  <a:pt x="784860" y="1367332"/>
                  <a:pt x="1569720" y="334822"/>
                  <a:pt x="2240280" y="52882"/>
                </a:cubicBezTo>
                <a:cubicBezTo>
                  <a:pt x="2910840" y="-229058"/>
                  <a:pt x="4023360" y="708202"/>
                  <a:pt x="4023360" y="708202"/>
                </a:cubicBezTo>
                <a:lnTo>
                  <a:pt x="4023360" y="708202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4000" y="3891406"/>
            <a:ext cx="3261360" cy="1442594"/>
          </a:xfrm>
          <a:custGeom>
            <a:avLst/>
            <a:gdLst>
              <a:gd name="connsiteX0" fmla="*/ 0 w 3261360"/>
              <a:gd name="connsiteY0" fmla="*/ 1442594 h 1442594"/>
              <a:gd name="connsiteX1" fmla="*/ 2011680 w 3261360"/>
              <a:gd name="connsiteY1" fmla="*/ 25274 h 1442594"/>
              <a:gd name="connsiteX2" fmla="*/ 3246120 w 3261360"/>
              <a:gd name="connsiteY2" fmla="*/ 497714 h 1442594"/>
              <a:gd name="connsiteX3" fmla="*/ 3246120 w 3261360"/>
              <a:gd name="connsiteY3" fmla="*/ 497714 h 1442594"/>
              <a:gd name="connsiteX4" fmla="*/ 3261360 w 3261360"/>
              <a:gd name="connsiteY4" fmla="*/ 512954 h 144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1360" h="1442594">
                <a:moveTo>
                  <a:pt x="0" y="1442594"/>
                </a:moveTo>
                <a:cubicBezTo>
                  <a:pt x="735330" y="812674"/>
                  <a:pt x="1470660" y="182754"/>
                  <a:pt x="2011680" y="25274"/>
                </a:cubicBezTo>
                <a:cubicBezTo>
                  <a:pt x="2552700" y="-132206"/>
                  <a:pt x="3246120" y="497714"/>
                  <a:pt x="3246120" y="497714"/>
                </a:cubicBezTo>
                <a:lnTo>
                  <a:pt x="3246120" y="497714"/>
                </a:lnTo>
                <a:lnTo>
                  <a:pt x="3261360" y="512954"/>
                </a:lnTo>
              </a:path>
            </a:pathLst>
          </a:cu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3891406"/>
            <a:ext cx="0" cy="14425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76700" y="2918918"/>
            <a:ext cx="0" cy="241508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72200" y="3886200"/>
            <a:ext cx="83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87440" y="4160520"/>
            <a:ext cx="8382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4200" y="536448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Opt.</a:t>
            </a:r>
          </a:p>
          <a:p>
            <a:r>
              <a:rPr lang="en-US" dirty="0" err="1" smtClean="0"/>
              <a:t>Ekon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24300" y="5362643"/>
            <a:ext cx="99060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Opt.</a:t>
            </a:r>
          </a:p>
          <a:p>
            <a:r>
              <a:rPr lang="en-US" dirty="0" err="1" smtClean="0"/>
              <a:t>Fisis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3657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Pendapatan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291891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/</a:t>
            </a:r>
            <a:r>
              <a:rPr lang="en-US" dirty="0" err="1" smtClean="0"/>
              <a:t>Pendapatan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548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Masukan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59803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5238" indent="-1265238"/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 3.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tingkat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intensifikasi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hasil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pertanian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pendapatan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9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85216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5238" indent="-1265238"/>
            <a:r>
              <a:rPr lang="en-US" dirty="0" err="1" smtClean="0"/>
              <a:t>Gambar</a:t>
            </a:r>
            <a:r>
              <a:rPr lang="en-US" dirty="0" smtClean="0"/>
              <a:t> 4.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proses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" y="1005840"/>
            <a:ext cx="25908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KEL. FAKTOR IKLIM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" y="4631174"/>
            <a:ext cx="33528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PRODUK SES. PENYIMPANAN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5151120"/>
            <a:ext cx="25908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PENDAPATAN/LABA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35880" y="4137020"/>
            <a:ext cx="2663190" cy="491581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PRODUK DIPASARKAN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" y="3247906"/>
            <a:ext cx="25146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PRODUK OLAHAN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0" y="3295412"/>
            <a:ext cx="25908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PRODUK PERTANIAN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005840"/>
            <a:ext cx="35052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KEL. FAKTOR GANGGUAN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" y="1767840"/>
            <a:ext cx="25908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KEL. FAKTOR ESENSIIL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1767840"/>
            <a:ext cx="3733800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KEL. FAKTOR BAHAN TANAMAN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7" idx="1"/>
          </p:cNvCxnSpPr>
          <p:nvPr/>
        </p:nvCxnSpPr>
        <p:spPr>
          <a:xfrm>
            <a:off x="3246120" y="1190506"/>
            <a:ext cx="13258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46120" y="1190506"/>
            <a:ext cx="132588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24600" y="1375172"/>
            <a:ext cx="0" cy="392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50720" y="1375172"/>
            <a:ext cx="0" cy="392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91840" y="2043946"/>
            <a:ext cx="12801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320" y="2743200"/>
            <a:ext cx="6736080" cy="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20940" y="254508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Panen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77440" y="231648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panen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200" y="2663646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pasca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panen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355080" y="2152412"/>
            <a:ext cx="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55080" y="3675957"/>
            <a:ext cx="0" cy="456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385560" y="4590357"/>
            <a:ext cx="0" cy="5226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371600" y="3633354"/>
            <a:ext cx="0" cy="9978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34300" y="3480078"/>
            <a:ext cx="342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077200" y="3480078"/>
            <a:ext cx="0" cy="21587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371600" y="5638800"/>
            <a:ext cx="6705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371600" y="5000506"/>
            <a:ext cx="0" cy="6382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996440" y="4443771"/>
            <a:ext cx="0" cy="1766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988820" y="4443771"/>
            <a:ext cx="31470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96440" y="3617238"/>
            <a:ext cx="0" cy="5813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988820" y="4184691"/>
            <a:ext cx="31470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246120" y="3432572"/>
            <a:ext cx="18897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74720" y="3077311"/>
            <a:ext cx="189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Kel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Faktor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Pengolahan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" y="3723642"/>
            <a:ext cx="185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Kel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Faktor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Penyimpanan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16480" y="5243006"/>
            <a:ext cx="185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Kel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Faktor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Penyimpanan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71160" y="4641907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Kel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Faktor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1"/>
          <p:cNvSpPr>
            <a:spLocks noGrp="1" noChangeArrowheads="1"/>
          </p:cNvSpPr>
          <p:nvPr>
            <p:ph idx="4294967295"/>
          </p:nvPr>
        </p:nvSpPr>
        <p:spPr>
          <a:xfrm>
            <a:off x="285750" y="642938"/>
            <a:ext cx="8858250" cy="6029325"/>
          </a:xfrm>
        </p:spPr>
        <p:txBody>
          <a:bodyPr/>
          <a:lstStyle/>
          <a:p>
            <a:pPr marL="411163" algn="ctr" eaLnBrk="1" hangingPunct="1">
              <a:buFontTx/>
              <a:buNone/>
              <a:defRPr/>
            </a:pPr>
            <a:r>
              <a:rPr lang="id-ID" sz="3000" b="1" dirty="0" smtClean="0">
                <a:solidFill>
                  <a:srgbClr val="00FF00"/>
                </a:solidFill>
              </a:rPr>
              <a:t>KONSEP PRODUKSI TANAMAN</a:t>
            </a:r>
            <a:endParaRPr lang="id-ID" sz="3000" dirty="0" smtClean="0">
              <a:solidFill>
                <a:srgbClr val="00FF00"/>
              </a:solidFill>
            </a:endParaRPr>
          </a:p>
          <a:p>
            <a:pPr marL="411163" eaLnBrk="1" hangingPunct="1">
              <a:lnSpc>
                <a:spcPct val="30000"/>
              </a:lnSpc>
              <a:spcBef>
                <a:spcPct val="0"/>
              </a:spcBef>
              <a:buFontTx/>
              <a:buNone/>
              <a:defRPr/>
            </a:pPr>
            <a:endParaRPr lang="id-ID" sz="2200" dirty="0" smtClean="0"/>
          </a:p>
          <a:p>
            <a:pPr marL="411163" eaLnBrk="1" hangingPunct="1">
              <a:buFontTx/>
              <a:buNone/>
              <a:defRPr/>
            </a:pPr>
            <a:r>
              <a:rPr lang="id-ID" sz="2000" b="1" dirty="0" smtClean="0"/>
              <a:t>Mrpk  PENGALIHAN ENERGI SURYA </a:t>
            </a:r>
            <a:r>
              <a:rPr lang="id-ID" sz="2000" b="1" dirty="0" smtClean="0">
                <a:sym typeface="Wingdings" pitchFamily="2" charset="2"/>
              </a:rPr>
              <a:t></a:t>
            </a:r>
            <a:r>
              <a:rPr lang="id-ID" sz="2000" b="1" dirty="0" smtClean="0"/>
              <a:t> PRODUK </a:t>
            </a:r>
            <a:endParaRPr lang="id-ID" sz="2000" dirty="0" smtClean="0"/>
          </a:p>
          <a:p>
            <a:pPr marL="411163" eaLnBrk="1" hangingPunct="1">
              <a:buFontTx/>
              <a:buNone/>
              <a:defRPr/>
            </a:pPr>
            <a:r>
              <a:rPr lang="id-ID" sz="2000" b="1" dirty="0" smtClean="0"/>
              <a:t>          </a:t>
            </a:r>
            <a:r>
              <a:rPr lang="en-US" sz="2000" b="1" dirty="0" smtClean="0"/>
              <a:t>   </a:t>
            </a:r>
            <a:r>
              <a:rPr lang="id-ID" sz="2000" b="1" dirty="0" smtClean="0"/>
              <a:t>TANAMAN YG DIAMBIL MANUSIA &amp; HEWAN </a:t>
            </a:r>
            <a:endParaRPr lang="id-ID" sz="2000" dirty="0" smtClean="0"/>
          </a:p>
          <a:p>
            <a:pPr marL="411163" eaLnBrk="1" hangingPunct="1">
              <a:buFontTx/>
              <a:buNone/>
              <a:defRPr/>
            </a:pPr>
            <a:r>
              <a:rPr lang="id-ID" sz="2000" b="1" dirty="0" smtClean="0"/>
              <a:t>         </a:t>
            </a:r>
            <a:r>
              <a:rPr lang="en-US" sz="2000" b="1" dirty="0" smtClean="0"/>
              <a:t>    </a:t>
            </a:r>
            <a:r>
              <a:rPr lang="id-ID" sz="2000" b="1" dirty="0" smtClean="0"/>
              <a:t>DALAM BERBAGAI BENTUK</a:t>
            </a:r>
            <a:endParaRPr lang="en-US" sz="2000" b="1" dirty="0" smtClean="0"/>
          </a:p>
          <a:p>
            <a:pPr marL="411163" eaLnBrk="1" hangingPunct="1">
              <a:buFontTx/>
              <a:buNone/>
              <a:defRPr/>
            </a:pPr>
            <a:endParaRPr lang="id-ID" sz="2000" dirty="0" smtClean="0"/>
          </a:p>
          <a:p>
            <a:pPr marL="411163" eaLnBrk="1" hangingPunct="1">
              <a:lnSpc>
                <a:spcPct val="105000"/>
              </a:lnSpc>
              <a:buFontTx/>
              <a:buNone/>
              <a:defRPr/>
            </a:pPr>
            <a:r>
              <a:rPr lang="id-ID" sz="2200" b="1" dirty="0" smtClean="0">
                <a:solidFill>
                  <a:srgbClr val="FF9900"/>
                </a:solidFill>
                <a:latin typeface="Lucida Handwriting" pitchFamily="66" charset="0"/>
              </a:rPr>
              <a:t> </a:t>
            </a:r>
            <a:r>
              <a:rPr lang="id-ID" sz="1900" b="1" dirty="0" smtClean="0"/>
              <a:t>PERTANIAN                        SUATU POLA TEKNOLOGI</a:t>
            </a:r>
          </a:p>
          <a:p>
            <a:pPr marL="411163" eaLnBrk="1" hangingPunct="1">
              <a:defRPr/>
            </a:pPr>
            <a:r>
              <a:rPr lang="id-ID" sz="1900" b="1" dirty="0" smtClean="0"/>
              <a:t>MEMERLUKAN                        </a:t>
            </a:r>
          </a:p>
          <a:p>
            <a:pPr marL="411163" eaLnBrk="1" hangingPunct="1">
              <a:defRPr/>
            </a:pPr>
            <a:r>
              <a:rPr lang="id-ID" sz="1900" b="1" dirty="0" smtClean="0"/>
              <a:t>MENGALIRKAN                                  </a:t>
            </a:r>
            <a:endParaRPr lang="id-ID" sz="1900" dirty="0" smtClean="0"/>
          </a:p>
          <a:p>
            <a:pPr marL="411163" eaLnBrk="1" hangingPunct="1">
              <a:defRPr/>
            </a:pPr>
            <a:r>
              <a:rPr lang="id-ID" sz="1900" b="1" dirty="0" smtClean="0"/>
              <a:t>MENGUBAH</a:t>
            </a:r>
            <a:endParaRPr lang="id-ID" sz="1900" dirty="0" smtClean="0"/>
          </a:p>
          <a:p>
            <a:pPr marL="411163" eaLnBrk="1" hangingPunct="1">
              <a:defRPr/>
            </a:pPr>
            <a:r>
              <a:rPr lang="id-ID" sz="1900" b="1" dirty="0" smtClean="0"/>
              <a:t>MENGHASILKAN</a:t>
            </a:r>
          </a:p>
          <a:p>
            <a:pPr marL="411163" eaLnBrk="1" hangingPunct="1">
              <a:buFontTx/>
              <a:buNone/>
              <a:defRPr/>
            </a:pPr>
            <a:r>
              <a:rPr lang="id-ID" sz="1900" b="1" dirty="0" smtClean="0">
                <a:solidFill>
                  <a:srgbClr val="FFFF00"/>
                </a:solidFill>
                <a:latin typeface="Comic Sans MS" pitchFamily="66" charset="0"/>
              </a:rPr>
              <a:t>                                                          </a:t>
            </a:r>
            <a:r>
              <a:rPr lang="en-US" sz="1900" b="1" dirty="0" smtClean="0">
                <a:solidFill>
                  <a:srgbClr val="FFFF00"/>
                </a:solidFill>
                <a:latin typeface="Comic Sans MS" pitchFamily="66" charset="0"/>
              </a:rPr>
              <a:t>                                             </a:t>
            </a:r>
            <a:r>
              <a:rPr lang="id-ID" sz="1900" b="1" dirty="0" smtClean="0">
                <a:solidFill>
                  <a:srgbClr val="FF0000"/>
                </a:solidFill>
                <a:latin typeface="Comic Sans MS" pitchFamily="66" charset="0"/>
              </a:rPr>
              <a:t>E. SURYA </a:t>
            </a:r>
            <a:endParaRPr lang="en-US" sz="1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11163" eaLnBrk="1" hangingPunct="1">
              <a:buFontTx/>
              <a:buNone/>
              <a:defRPr/>
            </a:pP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id-ID" sz="1900" b="1" dirty="0" smtClean="0">
                <a:solidFill>
                  <a:srgbClr val="FF0000"/>
                </a:solidFill>
                <a:latin typeface="Comic Sans MS" pitchFamily="66" charset="0"/>
              </a:rPr>
              <a:t>U. HARA</a:t>
            </a:r>
          </a:p>
          <a:p>
            <a:pPr marL="411163" eaLnBrk="1" hangingPunct="1">
              <a:buFontTx/>
              <a:buNone/>
              <a:defRPr/>
            </a:pP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id-ID" sz="1900" b="1" dirty="0" smtClean="0">
                <a:solidFill>
                  <a:srgbClr val="FF0000"/>
                </a:solidFill>
                <a:latin typeface="Comic Sans MS" pitchFamily="66" charset="0"/>
              </a:rPr>
              <a:t>PANAS</a:t>
            </a:r>
          </a:p>
          <a:p>
            <a:pPr marL="411163" eaLnBrk="1" hangingPunct="1">
              <a:buFontTx/>
              <a:buNone/>
              <a:defRPr/>
            </a:pPr>
            <a:endParaRPr lang="en-US" sz="19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411163" eaLnBrk="1" hangingPunct="1">
              <a:buFontTx/>
              <a:buNone/>
              <a:defRPr/>
            </a:pPr>
            <a:r>
              <a:rPr lang="id-ID" sz="1900" b="1" dirty="0" smtClean="0">
                <a:solidFill>
                  <a:srgbClr val="FF0000"/>
                </a:solidFill>
                <a:latin typeface="Comic Sans MS" pitchFamily="66" charset="0"/>
              </a:rPr>
              <a:t>NILAI EKONOMIS       </a:t>
            </a: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r>
              <a:rPr lang="id-ID" sz="1900" b="1" dirty="0" smtClean="0">
                <a:solidFill>
                  <a:srgbClr val="FF0000"/>
                </a:solidFill>
                <a:latin typeface="Comic Sans MS" pitchFamily="66" charset="0"/>
              </a:rPr>
              <a:t>PRODUK TAN</a:t>
            </a: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484438" y="2708275"/>
            <a:ext cx="714375" cy="357188"/>
          </a:xfrm>
          <a:prstGeom prst="rightArrow">
            <a:avLst>
              <a:gd name="adj1" fmla="val 42685"/>
              <a:gd name="adj2" fmla="val 50000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2786063" y="3500438"/>
            <a:ext cx="571500" cy="1214437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Corbel" pitchFamily="34" charset="0"/>
              <a:cs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643313" y="3786188"/>
            <a:ext cx="571500" cy="484187"/>
          </a:xfrm>
          <a:prstGeom prst="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29125" y="3357563"/>
            <a:ext cx="3071813" cy="134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dirty="0"/>
              <a:t>ENERGI</a:t>
            </a:r>
          </a:p>
        </p:txBody>
      </p:sp>
      <p:sp>
        <p:nvSpPr>
          <p:cNvPr id="9" name="Curved Left Arrow 8"/>
          <p:cNvSpPr/>
          <p:nvPr/>
        </p:nvSpPr>
        <p:spPr>
          <a:xfrm>
            <a:off x="7715250" y="3786188"/>
            <a:ext cx="928688" cy="1571625"/>
          </a:xfrm>
          <a:prstGeom prst="curvedLeftArrow">
            <a:avLst>
              <a:gd name="adj1" fmla="val 20207"/>
              <a:gd name="adj2" fmla="val 53788"/>
              <a:gd name="adj3" fmla="val 4067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627313" y="5013325"/>
            <a:ext cx="1000125" cy="484188"/>
          </a:xfrm>
          <a:prstGeom prst="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13321" name="Bent Arrow 10"/>
          <p:cNvSpPr>
            <a:spLocks noChangeArrowheads="1"/>
          </p:cNvSpPr>
          <p:nvPr/>
        </p:nvSpPr>
        <p:spPr bwMode="auto">
          <a:xfrm rot="10800000">
            <a:off x="6072188" y="6000750"/>
            <a:ext cx="571500" cy="500063"/>
          </a:xfrm>
          <a:custGeom>
            <a:avLst/>
            <a:gdLst>
              <a:gd name="T0" fmla="*/ 398272 w 571504"/>
              <a:gd name="T1" fmla="*/ 0 h 500066"/>
              <a:gd name="T2" fmla="*/ 398272 w 571504"/>
              <a:gd name="T3" fmla="*/ 315006 h 500066"/>
              <a:gd name="T4" fmla="*/ 66879 w 571504"/>
              <a:gd name="T5" fmla="*/ 500057 h 500066"/>
              <a:gd name="T6" fmla="*/ 571492 w 571504"/>
              <a:gd name="T7" fmla="*/ 157503 h 500066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0 w 571504"/>
              <a:gd name="T13" fmla="*/ 0 h 500066"/>
              <a:gd name="T14" fmla="*/ 571504 w 571504"/>
              <a:gd name="T15" fmla="*/ 500066 h 5000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1504" h="500066">
                <a:moveTo>
                  <a:pt x="0" y="500066"/>
                </a:moveTo>
                <a:lnTo>
                  <a:pt x="0" y="182034"/>
                </a:lnTo>
                <a:cubicBezTo>
                  <a:pt x="0" y="131551"/>
                  <a:pt x="40924" y="90627"/>
                  <a:pt x="91406" y="90627"/>
                </a:cubicBezTo>
                <a:lnTo>
                  <a:pt x="398281" y="90627"/>
                </a:lnTo>
                <a:lnTo>
                  <a:pt x="398281" y="0"/>
                </a:lnTo>
                <a:lnTo>
                  <a:pt x="571504" y="157506"/>
                </a:lnTo>
                <a:lnTo>
                  <a:pt x="398281" y="315012"/>
                </a:lnTo>
                <a:lnTo>
                  <a:pt x="398281" y="224385"/>
                </a:lnTo>
                <a:lnTo>
                  <a:pt x="133758" y="224385"/>
                </a:lnTo>
                <a:lnTo>
                  <a:pt x="133758" y="500066"/>
                </a:lnTo>
                <a:close/>
              </a:path>
            </a:pathLst>
          </a:custGeom>
          <a:solidFill>
            <a:srgbClr val="FF6699"/>
          </a:solidFill>
          <a:ln w="19050" algn="ctr">
            <a:solidFill>
              <a:srgbClr val="5C9929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10800000" flipH="1" flipV="1">
            <a:off x="3138488" y="6000751"/>
            <a:ext cx="719137" cy="476250"/>
          </a:xfrm>
          <a:prstGeom prst="lef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211638" y="5157788"/>
            <a:ext cx="273685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TAN.PENGGUNA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438" y="928688"/>
            <a:ext cx="7772400" cy="5167312"/>
          </a:xfrm>
        </p:spPr>
        <p:txBody>
          <a:bodyPr lIns="54864" tIns="91440">
            <a:normAutofit/>
          </a:bodyPr>
          <a:lstStyle/>
          <a:p>
            <a:pPr marL="631825" indent="-514350" algn="ctr" eaLnBrk="1" hangingPunct="1">
              <a:lnSpc>
                <a:spcPct val="90000"/>
              </a:lnSpc>
              <a:buFont typeface="Corbel" pitchFamily="34" charset="0"/>
              <a:buNone/>
              <a:defRPr/>
            </a:pPr>
            <a:r>
              <a:rPr lang="en-US" b="1" dirty="0" smtClean="0">
                <a:latin typeface="Segoe UI Semibold" pitchFamily="34" charset="0"/>
              </a:rPr>
              <a:t>PENINGKATAN PRODUKSI PERTANIAN</a:t>
            </a:r>
          </a:p>
          <a:p>
            <a:pPr marL="631825" indent="-514350" algn="ctr" eaLnBrk="1" hangingPunct="1">
              <a:lnSpc>
                <a:spcPct val="90000"/>
              </a:lnSpc>
              <a:buFont typeface="Corbel" pitchFamily="34" charset="0"/>
              <a:buNone/>
              <a:defRPr/>
            </a:pPr>
            <a:endParaRPr lang="en-US" dirty="0" smtClean="0">
              <a:latin typeface="Segoe UI Semibold" pitchFamily="34" charset="0"/>
            </a:endParaRPr>
          </a:p>
          <a:p>
            <a:pPr marL="925513" lvl="1" indent="-514350" eaLnBrk="1" hangingPunct="1">
              <a:lnSpc>
                <a:spcPct val="90000"/>
              </a:lnSpc>
              <a:buClr>
                <a:srgbClr val="FF0000"/>
              </a:buClr>
              <a:buFont typeface="Corbel" pitchFamily="34" charset="0"/>
              <a:buAutoNum type="arabicPeriod"/>
              <a:defRPr/>
            </a:pPr>
            <a:r>
              <a:rPr lang="en-US" sz="2800" b="1" dirty="0" smtClean="0">
                <a:latin typeface="PMingLiU-ExtB" pitchFamily="18" charset="-120"/>
                <a:ea typeface="PMingLiU-ExtB" pitchFamily="18" charset="-120"/>
              </a:rPr>
              <a:t>Meningkatkan hasil</a:t>
            </a:r>
          </a:p>
          <a:p>
            <a:pPr marL="925513" lvl="1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PMingLiU-ExtB" pitchFamily="18" charset="-120"/>
                <a:ea typeface="PMingLiU-ExtB" pitchFamily="18" charset="-120"/>
              </a:rPr>
              <a:t>	Dengan mengatur semua faktor pertumbuhan sebaik mungkin (menekan faktor yang berkorelasi negatif dan meningkatkan faktor yang berkorelasi positif, dan mengatur seoptimal mungkin faktor yang dapat berkorelasi positif dan negatif)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120063" cy="5143500"/>
          </a:xfrm>
        </p:spPr>
        <p:txBody>
          <a:bodyPr lIns="54864" tIns="91440"/>
          <a:lstStyle/>
          <a:p>
            <a:pPr marL="746125" lvl="1" indent="-288925" eaLnBrk="1" hangingPunct="1">
              <a:buClr>
                <a:srgbClr val="FF0000"/>
              </a:buClr>
              <a:buFont typeface="Corbel" pitchFamily="34" charset="0"/>
              <a:buAutoNum type="arabicPeriod" startAt="2"/>
            </a:pPr>
            <a:r>
              <a:rPr lang="en-US" sz="2800" b="1" dirty="0" err="1" smtClean="0">
                <a:latin typeface="PMingLiU-ExtB" pitchFamily="18" charset="-120"/>
                <a:ea typeface="PMingLiU-ExtB" pitchFamily="18" charset="-120"/>
              </a:rPr>
              <a:t>Meningkatkan</a:t>
            </a:r>
            <a:r>
              <a:rPr lang="en-US" sz="28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800" b="1" dirty="0" err="1" smtClean="0">
                <a:latin typeface="PMingLiU-ExtB" pitchFamily="18" charset="-120"/>
                <a:ea typeface="PMingLiU-ExtB" pitchFamily="18" charset="-120"/>
              </a:rPr>
              <a:t>luas</a:t>
            </a:r>
            <a:r>
              <a:rPr lang="en-US" sz="28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800" b="1" dirty="0" err="1" smtClean="0">
                <a:latin typeface="PMingLiU-ExtB" pitchFamily="18" charset="-120"/>
                <a:ea typeface="PMingLiU-ExtB" pitchFamily="18" charset="-120"/>
              </a:rPr>
              <a:t>panen</a:t>
            </a:r>
            <a:endParaRPr lang="en-US" sz="2800" b="1" dirty="0" smtClean="0">
              <a:latin typeface="PMingLiU-ExtB" pitchFamily="18" charset="-120"/>
              <a:ea typeface="PMingLiU-ExtB" pitchFamily="18" charset="-120"/>
            </a:endParaRPr>
          </a:p>
          <a:p>
            <a:pPr marL="971550" lvl="1" indent="-514350" algn="ctr" eaLnBrk="1" hangingPunct="1">
              <a:buFont typeface="Corbel" pitchFamily="34" charset="0"/>
              <a:buNone/>
            </a:pPr>
            <a:endParaRPr lang="en-US" b="1" dirty="0" smtClean="0">
              <a:latin typeface="Segoe UI Semibold" pitchFamily="34" charset="0"/>
            </a:endParaRPr>
          </a:p>
          <a:p>
            <a:pPr marL="971550" lvl="1" indent="-514350" algn="ctr" eaLnBrk="1" hangingPunct="1">
              <a:buFont typeface="Corbel" pitchFamily="34" charset="0"/>
              <a:buNone/>
            </a:pPr>
            <a:r>
              <a:rPr lang="en-US" dirty="0" smtClean="0">
                <a:latin typeface="Segoe UI Semi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egoe UI Semibold" pitchFamily="34" charset="0"/>
              </a:rPr>
              <a:t>Meningkatkan</a:t>
            </a:r>
            <a:r>
              <a:rPr lang="en-US" dirty="0" smtClean="0">
                <a:solidFill>
                  <a:srgbClr val="FF0000"/>
                </a:solidFill>
                <a:latin typeface="Segoe UI Semi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egoe UI Semibold" pitchFamily="34" charset="0"/>
              </a:rPr>
              <a:t>luas</a:t>
            </a:r>
            <a:r>
              <a:rPr lang="en-US" dirty="0" smtClean="0">
                <a:solidFill>
                  <a:srgbClr val="FF0000"/>
                </a:solidFill>
                <a:latin typeface="Segoe UI Semi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egoe UI Semibold" pitchFamily="34" charset="0"/>
              </a:rPr>
              <a:t>tanam</a:t>
            </a:r>
            <a:endParaRPr lang="en-US" dirty="0" smtClean="0">
              <a:solidFill>
                <a:srgbClr val="FF0000"/>
              </a:solidFill>
              <a:latin typeface="Segoe UI Semibold" pitchFamily="34" charset="0"/>
            </a:endParaRPr>
          </a:p>
          <a:p>
            <a:pPr marL="1455738" lvl="3" indent="-514350" eaLnBrk="1" hangingPunct="1">
              <a:buFont typeface="Corbel" pitchFamily="34" charset="0"/>
              <a:buAutoNum type="alphaLcPeriod"/>
            </a:pP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Memperluas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lahan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pertanian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(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ekstensifikasi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)</a:t>
            </a:r>
          </a:p>
          <a:p>
            <a:pPr marL="1455738" lvl="3" indent="-514350" eaLnBrk="1" hangingPunct="1">
              <a:buFont typeface="Corbel" pitchFamily="34" charset="0"/>
              <a:buAutoNum type="alphaLcPeriod"/>
            </a:pP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Meningkatkan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frekuensi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tanam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pada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lahan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yang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sama</a:t>
            </a:r>
            <a:endParaRPr lang="en-US" sz="2400" b="1" dirty="0" smtClean="0">
              <a:latin typeface="PMingLiU-ExtB" pitchFamily="18" charset="-120"/>
              <a:ea typeface="PMingLiU-ExtB" pitchFamily="18" charset="-120"/>
            </a:endParaRPr>
          </a:p>
          <a:p>
            <a:pPr marL="1455738" lvl="3" indent="-514350" eaLnBrk="1" hangingPunct="1">
              <a:buFont typeface="Corbel" pitchFamily="34" charset="0"/>
              <a:buNone/>
            </a:pPr>
            <a:endParaRPr lang="en-US" sz="2400" b="1" dirty="0" smtClean="0">
              <a:latin typeface="PMingLiU-ExtB" pitchFamily="18" charset="-120"/>
              <a:ea typeface="PMingLiU-ExtB" pitchFamily="18" charset="-120"/>
            </a:endParaRPr>
          </a:p>
          <a:p>
            <a:pPr marL="1236663" lvl="2" indent="-514350" algn="ctr" eaLnBrk="1" hangingPunct="1">
              <a:buFontTx/>
              <a:buNone/>
            </a:pP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PMingLiU-ExtB" pitchFamily="18" charset="-120"/>
                <a:ea typeface="PMingLiU-ExtB" pitchFamily="18" charset="-120"/>
              </a:rPr>
              <a:t>Menekan</a:t>
            </a:r>
            <a:r>
              <a:rPr lang="en-US" sz="2400" b="1" dirty="0" smtClean="0">
                <a:solidFill>
                  <a:srgbClr val="FF0000"/>
                </a:solidFill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PMingLiU-ExtB" pitchFamily="18" charset="-120"/>
                <a:ea typeface="PMingLiU-ExtB" pitchFamily="18" charset="-120"/>
              </a:rPr>
              <a:t>kegagalan</a:t>
            </a:r>
            <a:r>
              <a:rPr lang="en-US" sz="2400" b="1" dirty="0" smtClean="0">
                <a:solidFill>
                  <a:srgbClr val="FF0000"/>
                </a:solidFill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PMingLiU-ExtB" pitchFamily="18" charset="-120"/>
                <a:ea typeface="PMingLiU-ExtB" pitchFamily="18" charset="-120"/>
              </a:rPr>
              <a:t>panen</a:t>
            </a:r>
            <a:endParaRPr lang="en-US" sz="2400" b="1" dirty="0" smtClean="0">
              <a:solidFill>
                <a:srgbClr val="FF0000"/>
              </a:solidFill>
              <a:latin typeface="PMingLiU-ExtB" pitchFamily="18" charset="-120"/>
              <a:ea typeface="PMingLiU-ExtB" pitchFamily="18" charset="-120"/>
            </a:endParaRPr>
          </a:p>
          <a:p>
            <a:pPr marL="1455738" lvl="3" indent="-514350" eaLnBrk="1" hangingPunct="1">
              <a:buFont typeface="Corbel" pitchFamily="34" charset="0"/>
              <a:buAutoNum type="alphaLcPeriod"/>
            </a:pP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Memberantas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hama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,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penyakit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dan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gulma</a:t>
            </a:r>
            <a:endParaRPr lang="en-US" sz="2400" b="1" dirty="0" smtClean="0">
              <a:latin typeface="PMingLiU-ExtB" pitchFamily="18" charset="-120"/>
              <a:ea typeface="PMingLiU-ExtB" pitchFamily="18" charset="-120"/>
            </a:endParaRPr>
          </a:p>
          <a:p>
            <a:pPr marL="1455738" lvl="3" indent="-514350" eaLnBrk="1" hangingPunct="1">
              <a:buFont typeface="Corbel" pitchFamily="34" charset="0"/>
              <a:buAutoNum type="alphaLcPeriod"/>
            </a:pP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Mengantisipasi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kegagalan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panen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karena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iklim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/ 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musim</a:t>
            </a:r>
            <a:endParaRPr lang="en-US" sz="2400" b="1" dirty="0" smtClean="0">
              <a:latin typeface="PMingLiU-ExtB" pitchFamily="18" charset="-120"/>
              <a:ea typeface="PMingLiU-ExtB" pitchFamily="18" charset="-120"/>
            </a:endParaRPr>
          </a:p>
          <a:p>
            <a:pPr marL="1455738" lvl="3" indent="-514350" eaLnBrk="1" hangingPunct="1">
              <a:buFont typeface="Corbel" pitchFamily="34" charset="0"/>
              <a:buAutoNum type="alphaLcPeriod"/>
            </a:pP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Multiple cropping (</a:t>
            </a:r>
            <a:r>
              <a:rPr lang="en-US" sz="2400" b="1" dirty="0" err="1" smtClean="0">
                <a:latin typeface="PMingLiU-ExtB" pitchFamily="18" charset="-120"/>
                <a:ea typeface="PMingLiU-ExtB" pitchFamily="18" charset="-120"/>
              </a:rPr>
              <a:t>tumpang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 sari)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295400"/>
            <a:ext cx="7524750" cy="4419600"/>
          </a:xfrm>
          <a:solidFill>
            <a:schemeClr val="bg2">
              <a:lumMod val="90000"/>
            </a:schemeClr>
          </a:solidFill>
        </p:spPr>
        <p:txBody>
          <a:bodyPr lIns="54864" tIns="91440">
            <a:normAutofit/>
          </a:bodyPr>
          <a:lstStyle/>
          <a:p>
            <a:pPr marL="631825" indent="-514350" eaLnBrk="1" hangingPunct="1">
              <a:buFont typeface="Corbel" pitchFamily="34" charset="0"/>
              <a:buNone/>
              <a:defRPr/>
            </a:pPr>
            <a:r>
              <a:rPr lang="en-US" b="1" dirty="0" smtClean="0"/>
              <a:t>PANCA USAHA TANI:</a:t>
            </a:r>
          </a:p>
          <a:p>
            <a:pPr marL="631825" indent="-514350" eaLnBrk="1" hangingPunct="1">
              <a:buFont typeface="Corbel" pitchFamily="34" charset="0"/>
              <a:buNone/>
              <a:defRPr/>
            </a:pPr>
            <a:r>
              <a:rPr lang="en-US" dirty="0" smtClean="0"/>
              <a:t>Lima tindakan budidaya yang meliputi:</a:t>
            </a:r>
          </a:p>
          <a:p>
            <a:pPr marL="1190625" lvl="2" indent="-514350" eaLnBrk="1" hangingPunct="1">
              <a:buClr>
                <a:schemeClr val="tx1"/>
              </a:buClr>
              <a:buSzPct val="90000"/>
              <a:buFont typeface="Corbel" pitchFamily="34" charset="0"/>
              <a:buAutoNum type="arabicPeriod"/>
              <a:defRPr/>
            </a:pPr>
            <a:r>
              <a:rPr lang="en-US" sz="2800" dirty="0" smtClean="0"/>
              <a:t>Penggunaan bahan tanam bermutu tinggi</a:t>
            </a:r>
          </a:p>
          <a:p>
            <a:pPr marL="1190625" lvl="2" indent="-514350" eaLnBrk="1" hangingPunct="1">
              <a:buClr>
                <a:schemeClr val="tx1"/>
              </a:buClr>
              <a:buSzPct val="90000"/>
              <a:buFont typeface="Corbel" pitchFamily="34" charset="0"/>
              <a:buAutoNum type="arabicPeriod"/>
              <a:defRPr/>
            </a:pPr>
            <a:r>
              <a:rPr lang="en-US" sz="2800" dirty="0" smtClean="0"/>
              <a:t>Pengolahan tanah</a:t>
            </a:r>
          </a:p>
          <a:p>
            <a:pPr marL="1190625" lvl="2" indent="-514350" eaLnBrk="1" hangingPunct="1">
              <a:buClr>
                <a:schemeClr val="tx1"/>
              </a:buClr>
              <a:buSzPct val="90000"/>
              <a:buFont typeface="Corbel" pitchFamily="34" charset="0"/>
              <a:buAutoNum type="arabicPeriod"/>
              <a:defRPr/>
            </a:pPr>
            <a:r>
              <a:rPr lang="en-US" sz="2800" dirty="0" smtClean="0"/>
              <a:t>Pengairan atau irigasi</a:t>
            </a:r>
          </a:p>
          <a:p>
            <a:pPr marL="1190625" lvl="2" indent="-514350" eaLnBrk="1" hangingPunct="1">
              <a:buClr>
                <a:schemeClr val="tx1"/>
              </a:buClr>
              <a:buSzPct val="90000"/>
              <a:buFont typeface="Corbel" pitchFamily="34" charset="0"/>
              <a:buAutoNum type="arabicPeriod"/>
              <a:defRPr/>
            </a:pPr>
            <a:r>
              <a:rPr lang="en-US" sz="2800" dirty="0" smtClean="0"/>
              <a:t>Pemupukan yang tepat</a:t>
            </a:r>
          </a:p>
          <a:p>
            <a:pPr marL="1190625" lvl="2" indent="-514350" eaLnBrk="1" hangingPunct="1">
              <a:buClr>
                <a:schemeClr val="tx1"/>
              </a:buClr>
              <a:buSzPct val="90000"/>
              <a:buFont typeface="Corbel" pitchFamily="34" charset="0"/>
              <a:buAutoNum type="arabicPeriod"/>
              <a:defRPr/>
            </a:pPr>
            <a:r>
              <a:rPr lang="en-US" sz="2800" dirty="0" smtClean="0"/>
              <a:t>Pemberantasan hama, penyakit dan gulma dengan baik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762000"/>
            <a:ext cx="7620000" cy="6096000"/>
          </a:xfrm>
          <a:noFill/>
        </p:spPr>
        <p:txBody>
          <a:bodyPr lIns="54864" tIns="91440"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PMingLiU-ExtB" pitchFamily="18" charset="-120"/>
                <a:ea typeface="PMingLiU-ExtB" pitchFamily="18" charset="-120"/>
              </a:rPr>
              <a:t>SAPTA USAHA TANI (PU + 2)</a:t>
            </a:r>
            <a:endParaRPr lang="en-US" dirty="0" smtClean="0">
              <a:latin typeface="PMingLiU-ExtB" pitchFamily="18" charset="-120"/>
              <a:ea typeface="PMingLiU-ExtB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785700"/>
                </a:solidFill>
                <a:latin typeface="PMingLiU-ExtB" pitchFamily="18" charset="-120"/>
                <a:ea typeface="PMingLiU-ExtB" pitchFamily="18" charset="-120"/>
              </a:rPr>
              <a:t>        6. Penanganan Pascapanen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785700"/>
                </a:solidFill>
                <a:latin typeface="PMingLiU-ExtB" pitchFamily="18" charset="-120"/>
                <a:ea typeface="PMingLiU-ExtB" pitchFamily="18" charset="-120"/>
              </a:rPr>
              <a:t>        7. Pemasaran Hasil Panen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PMingLiU-ExtB" pitchFamily="18" charset="-120"/>
                <a:ea typeface="PMingLiU-ExtB" pitchFamily="18" charset="-120"/>
              </a:rPr>
              <a:t> </a:t>
            </a:r>
            <a:r>
              <a:rPr lang="en-US" b="1" dirty="0" smtClean="0">
                <a:latin typeface="PMingLiU-ExtB" pitchFamily="18" charset="-120"/>
                <a:ea typeface="PMingLiU-ExtB" pitchFamily="18" charset="-120"/>
              </a:rPr>
              <a:t>ASTA USAHA TANI (SU + 1)</a:t>
            </a:r>
            <a:endParaRPr lang="en-US" dirty="0" smtClean="0">
              <a:latin typeface="PMingLiU-ExtB" pitchFamily="18" charset="-120"/>
              <a:ea typeface="PMingLiU-ExtB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PMingLiU-ExtB" pitchFamily="18" charset="-120"/>
                <a:ea typeface="PMingLiU-ExtB" pitchFamily="18" charset="-120"/>
              </a:rPr>
              <a:t>        8. Konservasi Tanah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PMingLiU-ExtB" pitchFamily="18" charset="-120"/>
                <a:ea typeface="PMingLiU-ExtB" pitchFamily="18" charset="-120"/>
              </a:rPr>
              <a:t> </a:t>
            </a:r>
          </a:p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901929"/>
                </a:solidFill>
                <a:latin typeface="PMingLiU-ExtB" pitchFamily="18" charset="-120"/>
                <a:ea typeface="PMingLiU-ExtB" pitchFamily="18" charset="-120"/>
              </a:rPr>
              <a:t>KONSEP MEN-TAN ANTON APRIANTONO, 2007</a:t>
            </a:r>
            <a:endParaRPr lang="en-US" sz="2800" dirty="0" smtClean="0">
              <a:solidFill>
                <a:srgbClr val="901929"/>
              </a:solidFill>
              <a:latin typeface="PMingLiU-ExtB" pitchFamily="18" charset="-120"/>
              <a:ea typeface="PMingLiU-ExtB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PANCA YASA 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       1. Pembangunan infrastruktur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       2.  Penguatan kelembagaan petani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       3.  Penyuluhan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       4.  Pembiayaan pertanian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       5.  Pemasaran hasil pertanian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024744" cy="1143000"/>
          </a:xfrm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905000"/>
            <a:ext cx="8229600" cy="4335463"/>
          </a:xfrm>
        </p:spPr>
        <p:txBody>
          <a:bodyPr>
            <a:normAutofit/>
          </a:bodyPr>
          <a:lstStyle/>
          <a:p>
            <a:pPr marL="395288" lvl="0" indent="-395288">
              <a:buNone/>
            </a:pPr>
            <a:r>
              <a:rPr lang="en-US" dirty="0" smtClean="0"/>
              <a:t>1.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:</a:t>
            </a:r>
          </a:p>
          <a:p>
            <a:pPr marL="1203325" lvl="2" indent="-517525"/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endParaRPr lang="en-US" sz="2800" dirty="0"/>
          </a:p>
          <a:p>
            <a:pPr marL="1203325" lvl="2" indent="-517525"/>
            <a:r>
              <a:rPr lang="en-US" sz="2800" dirty="0" err="1"/>
              <a:t>Esensiel</a:t>
            </a:r>
            <a:endParaRPr lang="en-US" sz="2800" dirty="0"/>
          </a:p>
          <a:p>
            <a:pPr marL="1203325" lvl="2" indent="-517525"/>
            <a:r>
              <a:rPr lang="en-US" sz="2800" dirty="0" err="1"/>
              <a:t>Iklim</a:t>
            </a:r>
            <a:endParaRPr lang="en-US" sz="2800" dirty="0"/>
          </a:p>
          <a:p>
            <a:pPr marL="1203325" lvl="2" indent="-517525"/>
            <a:r>
              <a:rPr lang="en-US" sz="2800" dirty="0" err="1"/>
              <a:t>Gangguan</a:t>
            </a:r>
            <a:endParaRPr lang="en-US" sz="2800" dirty="0"/>
          </a:p>
          <a:p>
            <a:pPr marL="395288" indent="-395288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75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85800" y="1143000"/>
            <a:ext cx="7924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PMingLiU-ExtB" pitchFamily="18" charset="-120"/>
              <a:ea typeface="PMingLiU-ExtB" pitchFamily="18" charset="-120"/>
            </a:endParaRPr>
          </a:p>
          <a:p>
            <a:pPr marL="1203325" indent="-1203325"/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MULTIPLE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CROPPING</a:t>
            </a:r>
            <a:r>
              <a:rPr lang="en-US" sz="22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: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meningkatkan frekuensi tanam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pada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lahan  yang sama</a:t>
            </a:r>
          </a:p>
          <a:p>
            <a:pPr marL="1203325" indent="-1203325"/>
            <a:endParaRPr lang="id-ID" sz="2200" dirty="0">
              <a:latin typeface="PMingLiU-ExtB" pitchFamily="18" charset="-120"/>
              <a:ea typeface="PMingLiU-ExtB" pitchFamily="18" charset="-120"/>
            </a:endParaRPr>
          </a:p>
          <a:p>
            <a:pPr marL="1203325" indent="-1203325"/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INTERCROPPING = TUMPANGSARI = menanam suatu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lahan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lebih satu jenis tan yi tumbuh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bersama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dg jarak tanam </a:t>
            </a:r>
            <a:r>
              <a:rPr lang="en-US" sz="2200" dirty="0">
                <a:latin typeface="PMingLiU-ExtB" pitchFamily="18" charset="-120"/>
                <a:ea typeface="PMingLiU-ExtB" pitchFamily="18" charset="-120"/>
              </a:rPr>
              <a:t>&amp;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 larikan yg teratur</a:t>
            </a:r>
          </a:p>
          <a:p>
            <a:pPr marL="1203325" indent="-1203325"/>
            <a:endParaRPr lang="id-ID" sz="2200" dirty="0">
              <a:latin typeface="PMingLiU-ExtB" pitchFamily="18" charset="-120"/>
              <a:ea typeface="PMingLiU-ExtB" pitchFamily="18" charset="-120"/>
            </a:endParaRPr>
          </a:p>
          <a:p>
            <a:pPr marL="1203325" indent="-1203325"/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TUMPANG GILIR mrpk gab. TUMPANGSARI &amp;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PERGILIRAN</a:t>
            </a:r>
            <a:r>
              <a:rPr lang="en-US" sz="22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TAN</a:t>
            </a:r>
            <a:r>
              <a:rPr lang="en-US" sz="2200" dirty="0">
                <a:latin typeface="PMingLiU-ExtB" pitchFamily="18" charset="-120"/>
                <a:ea typeface="PMingLiU-ExtB" pitchFamily="18" charset="-120"/>
              </a:rPr>
              <a:t>.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  yi mrpk suatu usaha bercocok </a:t>
            </a:r>
            <a:r>
              <a:rPr lang="en-US" sz="2200" dirty="0">
                <a:latin typeface="PMingLiU-ExtB" pitchFamily="18" charset="-120"/>
                <a:ea typeface="PMingLiU-ExtB" pitchFamily="18" charset="-120"/>
              </a:rPr>
              <a:t>	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tanam untuk memperoleh penanaman lebih dari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satu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kali dr satu jenis atau bbrp jenis tanam dari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sebidang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tnh selama jangka waktu ttt.</a:t>
            </a:r>
          </a:p>
          <a:p>
            <a:endParaRPr lang="id-ID" sz="2200" dirty="0">
              <a:latin typeface="PMingLiU-ExtB" pitchFamily="18" charset="-120"/>
              <a:ea typeface="PMingLiU-ExtB" pitchFamily="18" charset="-120"/>
            </a:endParaRPr>
          </a:p>
          <a:p>
            <a:pPr marL="1082675" indent="-1082675"/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TUJUAN: memperoleh hasil  lebih dari satu jenis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tanaman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dalam per satuan luas, sehingga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</a:rPr>
              <a:t>pendapatannya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diharapkan juga</a:t>
            </a:r>
            <a:r>
              <a:rPr lang="en-US" sz="2200" dirty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200" dirty="0">
                <a:latin typeface="PMingLiU-ExtB" pitchFamily="18" charset="-120"/>
                <a:ea typeface="PMingLiU-ExtB" pitchFamily="18" charset="-120"/>
              </a:rPr>
              <a:t>bertambah</a:t>
            </a:r>
            <a:r>
              <a:rPr lang="en-US" sz="2200" dirty="0">
                <a:latin typeface="PMingLiU-ExtB" pitchFamily="18" charset="-120"/>
                <a:ea typeface="PMingLiU-ExtB" pitchFamily="18" charset="-120"/>
              </a:rPr>
              <a:t>          </a:t>
            </a:r>
            <a:endParaRPr lang="id-ID" sz="2200" dirty="0">
              <a:latin typeface="PMingLiU-ExtB" pitchFamily="18" charset="-120"/>
              <a:ea typeface="PMingLiU-ExtB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7620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  <a:latin typeface="PMingLiU-ExtB" pitchFamily="18" charset="-120"/>
                <a:ea typeface="PMingLiU-ExtB" pitchFamily="18" charset="-120"/>
              </a:rPr>
              <a:t>SISTEM  TANAM DALAM  BUDIDAYA TANAMAN</a:t>
            </a:r>
            <a:endParaRPr lang="en-US" sz="2800" b="1" dirty="0">
              <a:solidFill>
                <a:prstClr val="black"/>
              </a:solidFill>
              <a:latin typeface="PMingLiU-ExtB" pitchFamily="18" charset="-120"/>
              <a:ea typeface="PMingLiU-ExtB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799" y="304800"/>
            <a:ext cx="8229601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800" b="1" dirty="0">
                <a:latin typeface="Segoe UI Semibold" pitchFamily="34" charset="0"/>
                <a:cs typeface="Estrangelo Edessa" pitchFamily="66" charset="0"/>
              </a:rPr>
              <a:t>KEUNTUNGAN:</a:t>
            </a:r>
            <a:endParaRPr lang="id-ID" sz="2800" dirty="0">
              <a:latin typeface="Segoe UI Semibold" pitchFamily="34" charset="0"/>
              <a:cs typeface="Estrangelo Edessa" pitchFamily="66" charset="0"/>
            </a:endParaRP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Memperkecil resiko kegagalan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Meratakan penyebaran penggunaan tenaga kerja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Memperbaiki kesuburan tanah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Mengurangi intensitas pengolahan tanah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Memelihara keseimbangan biologis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Menghambat terjadinya erosi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Memperbanyak keragaman menu petani</a:t>
            </a:r>
          </a:p>
          <a:p>
            <a:endParaRPr lang="id-ID" sz="2400" b="1" dirty="0">
              <a:latin typeface="Segoe UI Semibold" pitchFamily="34" charset="0"/>
              <a:cs typeface="Estrangelo Edessa" pitchFamily="66" charset="0"/>
            </a:endParaRPr>
          </a:p>
          <a:p>
            <a:pPr algn="ctr"/>
            <a:r>
              <a:rPr lang="id-ID" sz="2800" b="1" dirty="0">
                <a:latin typeface="Segoe UI Semibold" pitchFamily="34" charset="0"/>
                <a:cs typeface="Estrangelo Edessa" pitchFamily="66" charset="0"/>
              </a:rPr>
              <a:t>BENTUK TUMPANG GILIR</a:t>
            </a:r>
            <a:r>
              <a:rPr lang="id-ID" sz="2400" b="1" dirty="0">
                <a:latin typeface="Segoe UI Semibold" pitchFamily="34" charset="0"/>
                <a:cs typeface="Estrangelo Edessa" pitchFamily="66" charset="0"/>
              </a:rPr>
              <a:t> </a:t>
            </a:r>
            <a:endParaRPr lang="id-ID" sz="2400" dirty="0">
              <a:latin typeface="Segoe UI Semibold" pitchFamily="34" charset="0"/>
              <a:cs typeface="Estrangelo Edessa" pitchFamily="66" charset="0"/>
            </a:endParaRPr>
          </a:p>
          <a:p>
            <a:pPr marL="854075" indent="-854075"/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MIXED CROPPING (Tan</a:t>
            </a:r>
            <a:r>
              <a:rPr lang="en-US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.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campuran): Dua jenis tan/lebih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ditanam 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serentak &amp; tercampur tanpa membentuk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barisan 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tanaman yg teratur. </a:t>
            </a:r>
            <a:r>
              <a:rPr lang="en-US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Misal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: padi ladang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dan 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ubi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kayu</a:t>
            </a:r>
            <a:endParaRPr lang="en-US" sz="2200" dirty="0" smtClean="0">
              <a:latin typeface="PMingLiU-ExtB" pitchFamily="18" charset="-120"/>
              <a:ea typeface="PMingLiU-ExtB" pitchFamily="18" charset="-120"/>
              <a:cs typeface="Estrangelo Edessa" pitchFamily="66" charset="0"/>
            </a:endParaRPr>
          </a:p>
          <a:p>
            <a:pPr marL="854075" indent="-854075"/>
            <a:endParaRPr lang="id-ID" sz="2200" dirty="0">
              <a:latin typeface="PMingLiU-ExtB" pitchFamily="18" charset="-120"/>
              <a:ea typeface="PMingLiU-ExtB" pitchFamily="18" charset="-120"/>
              <a:cs typeface="Estrangelo Edessa" pitchFamily="66" charset="0"/>
            </a:endParaRPr>
          </a:p>
          <a:p>
            <a:pPr marL="854075" indent="-854075"/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INTER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CROPPING</a:t>
            </a:r>
            <a:r>
              <a:rPr lang="en-US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(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Tumpang sari seumur): dua jenis tan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atau 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lebih yg seumur, ditanam serentak dg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membentuk 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barisan lurus berselang seling. Mis: </a:t>
            </a:r>
            <a:r>
              <a:rPr lang="id-ID" sz="22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jagung </a:t>
            </a:r>
            <a:r>
              <a:rPr lang="id-ID" sz="2200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dan kacang tanah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62000" y="990600"/>
            <a:ext cx="76263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85800" indent="-685800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INTERPLANTING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(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Tumpang sari berbeda umur):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jenis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t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an berumur lebih  pendek, ditanam berbaris di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antara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jenis tan</a:t>
            </a:r>
            <a:r>
              <a:rPr lang="en-US" sz="2400" dirty="0">
                <a:latin typeface="PMingLiU-ExtB" pitchFamily="18" charset="-120"/>
                <a:ea typeface="PMingLiU-ExtB" pitchFamily="18" charset="-120"/>
              </a:rPr>
              <a:t>.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 lain yg berumur lebih panjang,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kedua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jenis tan/lbh ditanam berbaris lurus,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pd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waktu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yg bersamaan. </a:t>
            </a:r>
          </a:p>
          <a:p>
            <a:pPr marL="685800" indent="-685800"/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       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Mis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: jagung di antara ubi kayu</a:t>
            </a:r>
          </a:p>
          <a:p>
            <a:pPr marL="685800" indent="-685800"/>
            <a:endParaRPr lang="id-ID" sz="2400" dirty="0">
              <a:latin typeface="PMingLiU-ExtB" pitchFamily="18" charset="-120"/>
              <a:ea typeface="PMingLiU-ExtB" pitchFamily="18" charset="-120"/>
            </a:endParaRPr>
          </a:p>
          <a:p>
            <a:pPr marL="685800" indent="-685800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INTER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CULTURE (Tanamann sela): tan semusim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(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berumur pendek) ditanam berbaris lurus</a:t>
            </a:r>
            <a:r>
              <a:rPr lang="en-US" sz="2400" dirty="0">
                <a:latin typeface="PMingLiU-ExtB" pitchFamily="18" charset="-120"/>
                <a:ea typeface="PMingLiU-ExtB" pitchFamily="18" charset="-120"/>
              </a:rPr>
              <a:t>	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diantara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tan tahunan. </a:t>
            </a:r>
          </a:p>
          <a:p>
            <a:pPr marL="685800" indent="-685800"/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       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Mis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: menanam kc tanah btk baris di antara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barisan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tan</a:t>
            </a:r>
            <a:r>
              <a:rPr lang="en-US" sz="2400" dirty="0">
                <a:latin typeface="PMingLiU-ExtB" pitchFamily="18" charset="-120"/>
                <a:ea typeface="PMingLiU-ExtB" pitchFamily="18" charset="-120"/>
              </a:rPr>
              <a:t>.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 pepaya)</a:t>
            </a:r>
          </a:p>
          <a:p>
            <a:pPr marL="685800" indent="-685800"/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 </a:t>
            </a:r>
            <a:endParaRPr lang="en-US" sz="2400" dirty="0" smtClean="0">
              <a:latin typeface="PMingLiU-ExtB" pitchFamily="18" charset="-120"/>
              <a:ea typeface="PMingLiU-ExtB" pitchFamily="18" charset="-120"/>
            </a:endParaRPr>
          </a:p>
          <a:p>
            <a:pPr marL="685800" indent="-685800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SEQUANTIAL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PLANTING (Tanaman beruntun): </a:t>
            </a:r>
          </a:p>
          <a:p>
            <a:pPr marL="685800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menanam/menumbuhkan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tan sesegera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mungkin.</a:t>
            </a:r>
            <a:endParaRPr lang="en-US" sz="2400" dirty="0" smtClean="0">
              <a:latin typeface="PMingLiU-ExtB" pitchFamily="18" charset="-120"/>
              <a:ea typeface="PMingLiU-ExtB" pitchFamily="18" charset="-120"/>
            </a:endParaRPr>
          </a:p>
          <a:p>
            <a:pPr marL="685800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Mis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: sorgum dipanen I dipangkas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ditumbuhkan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lagi</a:t>
            </a:r>
            <a:endParaRPr lang="id-ID" dirty="0">
              <a:solidFill>
                <a:srgbClr val="99CC00"/>
              </a:solidFill>
              <a:latin typeface="PMingLiU-ExtB" pitchFamily="18" charset="-120"/>
              <a:ea typeface="PMingLiU-ExtB" pitchFamily="18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1905000"/>
            <a:ext cx="7467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indent="-914400"/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RELAY PLANTING (Tanam sisipan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)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: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penyisipan tan </a:t>
            </a:r>
            <a:r>
              <a:rPr lang="en-US" sz="2400" dirty="0">
                <a:latin typeface="PMingLiU-ExtB" pitchFamily="18" charset="-120"/>
                <a:ea typeface="PMingLiU-ExtB" pitchFamily="18" charset="-120"/>
              </a:rPr>
              <a:t>	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berikut pd </a:t>
            </a:r>
            <a:r>
              <a:rPr lang="en-US" sz="2400" dirty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tan terdahulu, sebelum tan terdahulu 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dipanen</a:t>
            </a:r>
            <a:endParaRPr lang="id-ID" sz="2400" dirty="0">
              <a:latin typeface="PMingLiU-ExtB" pitchFamily="18" charset="-120"/>
              <a:ea typeface="PMingLiU-ExtB" pitchFamily="18" charset="-120"/>
            </a:endParaRPr>
          </a:p>
          <a:p>
            <a:endParaRPr lang="id-ID" sz="2400" dirty="0">
              <a:latin typeface="PMingLiU-ExtB" pitchFamily="18" charset="-120"/>
              <a:ea typeface="PMingLiU-ExtB" pitchFamily="18" charset="-120"/>
            </a:endParaRPr>
          </a:p>
          <a:p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SYARAT TAN SELA  </a:t>
            </a:r>
            <a:endParaRPr lang="en-US" sz="2400" dirty="0">
              <a:latin typeface="PMingLiU-ExtB" pitchFamily="18" charset="-120"/>
              <a:ea typeface="PMingLiU-ExtB" pitchFamily="18" charset="-120"/>
            </a:endParaRP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Tidak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boleh merintangi pertumbuhan tan utama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Lekas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memberi hasil (mempergunakan tanah)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Utk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segera membuang tan sela, apbl tan utama </a:t>
            </a:r>
            <a:r>
              <a:rPr lang="en-US" sz="2400" dirty="0">
                <a:latin typeface="PMingLiU-ExtB" pitchFamily="18" charset="-120"/>
                <a:ea typeface="PMingLiU-ExtB" pitchFamily="18" charset="-120"/>
              </a:rPr>
              <a:t>	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mulai 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m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emerlukan </a:t>
            </a:r>
            <a:r>
              <a:rPr lang="id-ID" sz="2400" dirty="0">
                <a:latin typeface="PMingLiU-ExtB" pitchFamily="18" charset="-120"/>
                <a:ea typeface="PMingLiU-ExtB" pitchFamily="18" charset="-120"/>
              </a:rPr>
              <a:t>tanah</a:t>
            </a:r>
          </a:p>
          <a:p>
            <a:endParaRPr lang="id-ID" sz="2400" dirty="0">
              <a:latin typeface="PMingLiU-ExtB" pitchFamily="18" charset="-120"/>
              <a:ea typeface="PMingLiU-ExtB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594360" y="4419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DALAM</a:t>
            </a:r>
            <a:r>
              <a:rPr lang="id-ID" sz="2400" b="1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TUMPANGSARI  D</a:t>
            </a:r>
            <a:r>
              <a:rPr lang="en-US" sz="2400" b="1" dirty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PT  DIATUR BERDASAR</a:t>
            </a:r>
          </a:p>
          <a:p>
            <a:pPr marL="746125" lvl="1" indent="-288925">
              <a:buFont typeface="Arial" pitchFamily="34" charset="0"/>
              <a:buChar char="•"/>
            </a:pP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Sifat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Perakaran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(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Monocotyl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/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Dangkal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dan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Dicotyl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/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Dalam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)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endParaRPr lang="en-US" sz="2400" dirty="0" smtClean="0">
              <a:latin typeface="PMingLiU-ExtB" pitchFamily="18" charset="-120"/>
              <a:ea typeface="PMingLiU-ExtB" pitchFamily="18" charset="-120"/>
              <a:cs typeface="Estrangelo Edessa" pitchFamily="66" charset="0"/>
            </a:endParaRPr>
          </a:p>
          <a:p>
            <a:pPr marL="746125" lvl="1" indent="-288925">
              <a:buFont typeface="Arial" pitchFamily="34" charset="0"/>
              <a:buChar char="•"/>
            </a:pP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Waktu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PMingLiU-ExtB" pitchFamily="18" charset="-120"/>
                <a:ea typeface="PMingLiU-ExtB" pitchFamily="18" charset="-120"/>
                <a:cs typeface="Estrangelo Edessa" pitchFamily="66" charset="0"/>
              </a:rPr>
              <a:t>Tanam</a:t>
            </a:r>
            <a:endParaRPr lang="en-US" sz="2400" dirty="0">
              <a:latin typeface="PMingLiU-ExtB" pitchFamily="18" charset="-120"/>
              <a:ea typeface="PMingLiU-ExtB" pitchFamily="18" charset="-120"/>
              <a:cs typeface="Estrangelo Edess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 smtClean="0">
                <a:latin typeface="PMingLiU-ExtB" pitchFamily="18" charset="-120"/>
                <a:ea typeface="PMingLiU-ExtB" pitchFamily="18" charset="-120"/>
              </a:rPr>
              <a:t>BEDA TUMPANGSARI  DAN T</a:t>
            </a:r>
            <a:r>
              <a:rPr lang="en-US" sz="2400" b="1" dirty="0" smtClean="0">
                <a:latin typeface="PMingLiU-ExtB" pitchFamily="18" charset="-120"/>
                <a:ea typeface="PMingLiU-ExtB" pitchFamily="18" charset="-120"/>
              </a:rPr>
              <a:t>AN.</a:t>
            </a:r>
            <a:r>
              <a:rPr lang="id-ID" sz="2400" b="1" dirty="0" smtClean="0">
                <a:latin typeface="PMingLiU-ExtB" pitchFamily="18" charset="-120"/>
                <a:ea typeface="PMingLiU-ExtB" pitchFamily="18" charset="-120"/>
              </a:rPr>
              <a:t> SELA </a:t>
            </a:r>
            <a:endParaRPr lang="en-US" sz="2400" b="1" dirty="0" smtClean="0">
              <a:latin typeface="PMingLiU-ExtB" pitchFamily="18" charset="-120"/>
              <a:ea typeface="PMingLiU-ExtB" pitchFamily="18" charset="-120"/>
            </a:endParaRPr>
          </a:p>
          <a:p>
            <a:pPr lvl="1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T Sari: adl tetap (dua jenis tan sama-sama utama) </a:t>
            </a:r>
          </a:p>
          <a:p>
            <a:pPr lvl="1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T sela: hanya sementara (ada jenis tan utam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a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 &amp; 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t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ambahan)</a:t>
            </a:r>
          </a:p>
          <a:p>
            <a:pPr lvl="1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T sari: tiap tan memp wilayah lahan/tanah sendiri</a:t>
            </a:r>
          </a:p>
          <a:p>
            <a:pPr lvl="1"/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T sela: tan yg satu ditanam di tanah yg kelak akan 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	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digunakan oleh akar tan lainnya &amp; ditanam lbh rapat </a:t>
            </a:r>
            <a:r>
              <a:rPr lang="en-US" sz="2400" dirty="0" smtClean="0">
                <a:latin typeface="PMingLiU-ExtB" pitchFamily="18" charset="-120"/>
                <a:ea typeface="PMingLiU-ExtB" pitchFamily="18" charset="-120"/>
              </a:rPr>
              <a:t>	</a:t>
            </a:r>
            <a:r>
              <a:rPr lang="id-ID" sz="2400" dirty="0" smtClean="0">
                <a:latin typeface="PMingLiU-ExtB" pitchFamily="18" charset="-120"/>
                <a:ea typeface="PMingLiU-ExtB" pitchFamily="18" charset="-120"/>
              </a:rPr>
              <a:t>daripada tumpang sari</a:t>
            </a:r>
            <a:endParaRPr lang="id-ID" sz="2400" dirty="0">
              <a:latin typeface="PMingLiU-ExtB" pitchFamily="18" charset="-120"/>
              <a:ea typeface="PMingLiU-ExtB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832911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/>
              <a:t>yang </a:t>
            </a:r>
            <a:r>
              <a:rPr lang="en-US" sz="3600" dirty="0" err="1"/>
              <a:t>mempengaruhi</a:t>
            </a:r>
            <a:r>
              <a:rPr lang="en-US" sz="3600" dirty="0"/>
              <a:t> </a:t>
            </a:r>
            <a:r>
              <a:rPr lang="en-US" sz="3600" dirty="0" err="1" smtClean="0"/>
              <a:t>pertumbuhan</a:t>
            </a:r>
            <a:r>
              <a:rPr lang="en-US" sz="3600" dirty="0" smtClean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tanaman</a:t>
            </a:r>
            <a:r>
              <a:rPr lang="en-US" sz="36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25780" indent="-457200">
              <a:buAutoNum type="arabicPeriod"/>
            </a:pP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tanaman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keturunan</a:t>
            </a:r>
            <a:r>
              <a:rPr lang="en-US" dirty="0" smtClean="0"/>
              <a:t>, </a:t>
            </a:r>
            <a:r>
              <a:rPr lang="en-US" dirty="0" err="1" smtClean="0"/>
              <a:t>kemurnian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Kelompok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faktor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esensiil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cahaya,air</a:t>
            </a:r>
            <a:r>
              <a:rPr lang="en-US" dirty="0" smtClean="0"/>
              <a:t>,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iklim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hujan</a:t>
            </a:r>
            <a:r>
              <a:rPr lang="en-US" dirty="0" smtClean="0"/>
              <a:t>,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hama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gulma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31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520" y="847898"/>
            <a:ext cx="3611880" cy="11083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GANGGUAN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hama,penyakit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gulma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57200"/>
            <a:ext cx="338328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IKLIM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hujan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suhu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udara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kelembaban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udara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angin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cahaya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2438400"/>
            <a:ext cx="5105400" cy="990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BAHAN TUMBUHAN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keturunan,kemurnian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tumbuh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343400"/>
            <a:ext cx="37338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KELOMPOK FAKTOR ESENSIIL           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cahaya</a:t>
            </a:r>
            <a:r>
              <a:rPr lang="en-US" dirty="0" smtClean="0">
                <a:solidFill>
                  <a:schemeClr val="tx1"/>
                </a:solidFill>
              </a:rPr>
              <a:t>, air &amp;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4632960"/>
            <a:ext cx="28956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PRODUK TUMBUHAN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92880" y="1219200"/>
            <a:ext cx="131064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95400" y="1676400"/>
            <a:ext cx="0" cy="2667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76400" y="1676400"/>
            <a:ext cx="0" cy="9906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676400" y="3429000"/>
            <a:ext cx="0" cy="9144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2667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341376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96200" y="1956262"/>
            <a:ext cx="0" cy="97743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086600" y="29337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019800" y="3429000"/>
            <a:ext cx="0" cy="120396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5638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/>
            <a:r>
              <a:rPr lang="en-US" dirty="0" err="1" smtClean="0"/>
              <a:t>Gambar</a:t>
            </a:r>
            <a:r>
              <a:rPr lang="en-US" dirty="0" smtClean="0"/>
              <a:t> 1.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ubungan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Biotik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Abiotik</a:t>
            </a:r>
            <a:r>
              <a:rPr lang="en-US" dirty="0" smtClean="0"/>
              <a:t>)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tumbuhnya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-4572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Korelasi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Faktor-faktor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tanaman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4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negatif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esensiil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/>
              <a:t>berkorelasi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lain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6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Tingkat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pengaruh</a:t>
            </a:r>
            <a:r>
              <a:rPr lang="en-US" dirty="0" smtClean="0">
                <a:solidFill>
                  <a:srgbClr val="FF0000"/>
                </a:solidFill>
              </a:rPr>
              <a:t> paling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tingkat</a:t>
            </a:r>
            <a:r>
              <a:rPr lang="en-US" dirty="0" smtClean="0">
                <a:solidFill>
                  <a:srgbClr val="FF0000"/>
                </a:solidFill>
              </a:rPr>
              <a:t> optimum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69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individu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indiviu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ditanam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satuan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luas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ditanami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Usaha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di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hasil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luas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panen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91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err="1" smtClean="0"/>
              <a:t>Memperluas</a:t>
            </a:r>
            <a:r>
              <a:rPr lang="en-US" sz="2000" dirty="0" smtClean="0"/>
              <a:t> </a:t>
            </a:r>
            <a:r>
              <a:rPr lang="en-US" sz="2000" dirty="0" err="1" smtClean="0"/>
              <a:t>lahan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(</a:t>
            </a:r>
            <a:r>
              <a:rPr lang="en-US" sz="2000" dirty="0" err="1" smtClean="0"/>
              <a:t>ekstensifikasi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tanam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14400" lvl="2" indent="-514350"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 smtClean="0"/>
          </a:p>
          <a:p>
            <a:pPr marL="914400" lvl="2" indent="-514350">
              <a:buAutoNum type="arabicPeriod"/>
            </a:pPr>
            <a:r>
              <a:rPr lang="en-US" dirty="0" err="1" smtClean="0"/>
              <a:t>Memupuk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marL="914400" lvl="2" indent="-514350">
              <a:buAutoNum type="arabicPeriod"/>
            </a:pPr>
            <a:r>
              <a:rPr lang="en-US" dirty="0" err="1" smtClean="0"/>
              <a:t>Mengairi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914400" lvl="2" indent="-514350">
              <a:buAutoNum type="arabicPeriod"/>
            </a:pP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endParaRPr lang="en-US" dirty="0" smtClean="0"/>
          </a:p>
          <a:p>
            <a:pPr marL="914400" lvl="2" indent="-514350">
              <a:buAutoNum type="arabicPeriod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27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469</TotalTime>
  <Words>1052</Words>
  <Application>Microsoft Office PowerPoint</Application>
  <PresentationFormat>On-screen Show (4:3)</PresentationFormat>
  <Paragraphs>192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FAKTOR YANG MEMPENGARUHI PERTUMBUHAN DAN HASIL TANAMAN</vt:lpstr>
      <vt:lpstr>Pokok Bahasan</vt:lpstr>
      <vt:lpstr>      Faktor yang mempengaruhi pertumbuhan dan hasil tanaman: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Sasaran usaha pertanian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SigmaCom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FAKTOR-FAKTOR YANG MEMPENGARUHI PERTUMBUHAN DAN HASIL TANAMAN</dc:title>
  <dc:creator>Ifa</dc:creator>
  <cp:lastModifiedBy>Endah BI</cp:lastModifiedBy>
  <cp:revision>49</cp:revision>
  <dcterms:created xsi:type="dcterms:W3CDTF">2011-03-20T17:47:38Z</dcterms:created>
  <dcterms:modified xsi:type="dcterms:W3CDTF">2016-09-07T21:43:59Z</dcterms:modified>
</cp:coreProperties>
</file>