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6"/>
  </p:notesMasterIdLst>
  <p:sldIdLst>
    <p:sldId id="256" r:id="rId2"/>
    <p:sldId id="257" r:id="rId3"/>
    <p:sldId id="265" r:id="rId4"/>
    <p:sldId id="273" r:id="rId5"/>
    <p:sldId id="266" r:id="rId6"/>
    <p:sldId id="267" r:id="rId7"/>
    <p:sldId id="262" r:id="rId8"/>
    <p:sldId id="263" r:id="rId9"/>
    <p:sldId id="264" r:id="rId10"/>
    <p:sldId id="260" r:id="rId11"/>
    <p:sldId id="261" r:id="rId12"/>
    <p:sldId id="268" r:id="rId13"/>
    <p:sldId id="269" r:id="rId14"/>
    <p:sldId id="270" r:id="rId15"/>
    <p:sldId id="272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2" d="100"/>
          <a:sy n="62" d="100"/>
        </p:scale>
        <p:origin x="-642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9C78B-98EB-43F3-903A-5334481BF1C1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307609-73B2-4250-89AB-E50A241A70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9912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07609-73B2-4250-89AB-E50A241A70D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0200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2D8DB64-8A4A-453C-8986-26D091775B7F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665DA92-D058-4E4B-990E-B612E46ECF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DB64-8A4A-453C-8986-26D091775B7F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DA92-D058-4E4B-990E-B612E46EC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DB64-8A4A-453C-8986-26D091775B7F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DA92-D058-4E4B-990E-B612E46EC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DB64-8A4A-453C-8986-26D091775B7F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DA92-D058-4E4B-990E-B612E46EC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DB64-8A4A-453C-8986-26D091775B7F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DA92-D058-4E4B-990E-B612E46EC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DB64-8A4A-453C-8986-26D091775B7F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DA92-D058-4E4B-990E-B612E46ECF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DB64-8A4A-453C-8986-26D091775B7F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DA92-D058-4E4B-990E-B612E46EC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DB64-8A4A-453C-8986-26D091775B7F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DA92-D058-4E4B-990E-B612E46EC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DB64-8A4A-453C-8986-26D091775B7F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DA92-D058-4E4B-990E-B612E46EC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DB64-8A4A-453C-8986-26D091775B7F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DA92-D058-4E4B-990E-B612E46ECF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DB64-8A4A-453C-8986-26D091775B7F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DA92-D058-4E4B-990E-B612E46EC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2D8DB64-8A4A-453C-8986-26D091775B7F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665DA92-D058-4E4B-990E-B612E46ECF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600200"/>
            <a:ext cx="8001000" cy="1905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>
              <a:spcAft>
                <a:spcPts val="600"/>
              </a:spcAft>
            </a:pP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FAKTOR YANG MEMPENGARUHI PERTUMBUHAN DAN HASIL TANAMAN</a:t>
            </a: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0" y="4908760"/>
            <a:ext cx="3886199" cy="1260629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4000" dirty="0" err="1" smtClean="0">
                <a:latin typeface="Monotype Corsiva" pitchFamily="66" charset="0"/>
              </a:rPr>
              <a:t>Endah</a:t>
            </a:r>
            <a:r>
              <a:rPr lang="en-US" sz="4000" dirty="0" smtClean="0">
                <a:latin typeface="Monotype Corsiva" pitchFamily="66" charset="0"/>
              </a:rPr>
              <a:t> Budi </a:t>
            </a:r>
            <a:r>
              <a:rPr lang="en-US" sz="4000" dirty="0" err="1" smtClean="0">
                <a:latin typeface="Monotype Corsiva" pitchFamily="66" charset="0"/>
              </a:rPr>
              <a:t>Irawati</a:t>
            </a:r>
            <a:r>
              <a:rPr lang="en-US" sz="4000" dirty="0" smtClean="0">
                <a:latin typeface="Monotype Corsiva" pitchFamily="66" charset="0"/>
              </a:rPr>
              <a:t>, SP.MP</a:t>
            </a:r>
          </a:p>
          <a:p>
            <a:pPr algn="l"/>
            <a:r>
              <a:rPr lang="en-US" sz="2600" dirty="0" err="1" smtClean="0"/>
              <a:t>Teknik</a:t>
            </a:r>
            <a:r>
              <a:rPr lang="en-US" sz="2600" dirty="0" smtClean="0"/>
              <a:t> </a:t>
            </a:r>
            <a:r>
              <a:rPr lang="en-US" sz="2600" dirty="0" err="1" smtClean="0"/>
              <a:t>Budidaya</a:t>
            </a:r>
            <a:r>
              <a:rPr lang="en-US" sz="2600" dirty="0" smtClean="0"/>
              <a:t> </a:t>
            </a:r>
            <a:r>
              <a:rPr lang="en-US" sz="2600" dirty="0" err="1" smtClean="0"/>
              <a:t>Tanaman</a:t>
            </a:r>
            <a:endParaRPr lang="en-US" sz="2600" dirty="0" smtClean="0"/>
          </a:p>
          <a:p>
            <a:pPr algn="l"/>
            <a:r>
              <a:rPr lang="en-US" sz="2600" dirty="0" err="1" smtClean="0"/>
              <a:t>Pertemuan</a:t>
            </a:r>
            <a:r>
              <a:rPr lang="en-US" sz="2600" dirty="0" smtClean="0"/>
              <a:t> </a:t>
            </a:r>
            <a:r>
              <a:rPr lang="en-US" sz="2600" dirty="0" err="1" smtClean="0"/>
              <a:t>ke</a:t>
            </a:r>
            <a:r>
              <a:rPr lang="en-US" sz="2600" dirty="0" smtClean="0"/>
              <a:t> 2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847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26380" y="2057400"/>
            <a:ext cx="2971800" cy="914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KELOMPOK FAKTOR GANGGUAN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3048000" cy="914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KELOMPOK FAKTOR IKLIM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26380" y="5638800"/>
            <a:ext cx="2971800" cy="9906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HASIL TANAMAN ATAU HASIL PERTANIAN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4038600"/>
            <a:ext cx="3048000" cy="914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KELOMPOK FAKTOR ESENSIIL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26380" y="3352800"/>
            <a:ext cx="2971800" cy="153924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KELOMPOK FAKTOR BAHAN TUMBUHAN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16580" y="381000"/>
            <a:ext cx="2819400" cy="914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TINDAKAN MANUSIA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teknologi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>
            <a:stCxn id="9" idx="1"/>
          </p:cNvCxnSpPr>
          <p:nvPr/>
        </p:nvCxnSpPr>
        <p:spPr>
          <a:xfrm flipH="1">
            <a:off x="1752600" y="838200"/>
            <a:ext cx="1363980" cy="0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94510" y="3276600"/>
            <a:ext cx="216789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505200" y="4572000"/>
            <a:ext cx="1821180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5" idx="3"/>
          </p:cNvCxnSpPr>
          <p:nvPr/>
        </p:nvCxnSpPr>
        <p:spPr>
          <a:xfrm flipH="1">
            <a:off x="3505200" y="2514600"/>
            <a:ext cx="1821180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935980" y="838200"/>
            <a:ext cx="136398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299960" y="838200"/>
            <a:ext cx="0" cy="12192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602730" y="4892040"/>
            <a:ext cx="0" cy="762000"/>
          </a:xfrm>
          <a:prstGeom prst="straightConnector1">
            <a:avLst/>
          </a:prstGeom>
          <a:ln w="38100">
            <a:solidFill>
              <a:srgbClr val="0070C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779270" y="3276600"/>
            <a:ext cx="0" cy="7620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914400" y="2971800"/>
            <a:ext cx="0" cy="1066800"/>
          </a:xfrm>
          <a:prstGeom prst="straightConnector1">
            <a:avLst/>
          </a:prstGeom>
          <a:ln w="38100">
            <a:solidFill>
              <a:srgbClr val="0070C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722120" y="838200"/>
            <a:ext cx="0" cy="1219200"/>
          </a:xfrm>
          <a:prstGeom prst="straightConnector1">
            <a:avLst/>
          </a:prstGeom>
          <a:ln w="38100">
            <a:solidFill>
              <a:srgbClr val="C0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962400" y="1295400"/>
            <a:ext cx="0" cy="198120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648200" y="1280160"/>
            <a:ext cx="0" cy="291084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648200" y="4191000"/>
            <a:ext cx="678180" cy="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371600" y="2971800"/>
            <a:ext cx="0" cy="54864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371600" y="3520440"/>
            <a:ext cx="3954780" cy="0"/>
          </a:xfrm>
          <a:prstGeom prst="straightConnector1">
            <a:avLst/>
          </a:prstGeom>
          <a:ln w="38100">
            <a:solidFill>
              <a:srgbClr val="0070C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288530" y="2971800"/>
            <a:ext cx="0" cy="381000"/>
          </a:xfrm>
          <a:prstGeom prst="straightConnector1">
            <a:avLst/>
          </a:prstGeom>
          <a:ln w="38100">
            <a:solidFill>
              <a:srgbClr val="0070C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02920" y="5736550"/>
            <a:ext cx="51739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/>
            <a:r>
              <a:rPr lang="en-US" sz="1600" dirty="0" err="1" smtClean="0">
                <a:latin typeface="Arial Rounded MT Bold" pitchFamily="34" charset="0"/>
              </a:rPr>
              <a:t>Gambar</a:t>
            </a:r>
            <a:r>
              <a:rPr lang="en-US" sz="1600" dirty="0" smtClean="0">
                <a:latin typeface="Arial Rounded MT Bold" pitchFamily="34" charset="0"/>
              </a:rPr>
              <a:t> 2. </a:t>
            </a:r>
            <a:r>
              <a:rPr lang="en-US" sz="1600" dirty="0" err="1" smtClean="0">
                <a:latin typeface="Arial Rounded MT Bold" pitchFamily="34" charset="0"/>
              </a:rPr>
              <a:t>Skema</a:t>
            </a:r>
            <a:r>
              <a:rPr lang="en-US" sz="1600" dirty="0" smtClean="0">
                <a:latin typeface="Arial Rounded MT Bold" pitchFamily="34" charset="0"/>
              </a:rPr>
              <a:t> </a:t>
            </a:r>
            <a:r>
              <a:rPr lang="en-US" sz="1600" dirty="0" err="1" smtClean="0">
                <a:latin typeface="Arial Rounded MT Bold" pitchFamily="34" charset="0"/>
              </a:rPr>
              <a:t>tindakan</a:t>
            </a:r>
            <a:r>
              <a:rPr lang="en-US" sz="1600" dirty="0" smtClean="0">
                <a:latin typeface="Arial Rounded MT Bold" pitchFamily="34" charset="0"/>
              </a:rPr>
              <a:t> </a:t>
            </a:r>
            <a:r>
              <a:rPr lang="en-US" sz="1600" dirty="0" err="1" smtClean="0">
                <a:latin typeface="Arial Rounded MT Bold" pitchFamily="34" charset="0"/>
              </a:rPr>
              <a:t>manusia</a:t>
            </a:r>
            <a:r>
              <a:rPr lang="en-US" sz="1600" dirty="0" smtClean="0">
                <a:latin typeface="Arial Rounded MT Bold" pitchFamily="34" charset="0"/>
              </a:rPr>
              <a:t> </a:t>
            </a:r>
            <a:r>
              <a:rPr lang="en-US" sz="1600" dirty="0" err="1" smtClean="0">
                <a:latin typeface="Arial Rounded MT Bold" pitchFamily="34" charset="0"/>
              </a:rPr>
              <a:t>dalam</a:t>
            </a:r>
            <a:r>
              <a:rPr lang="en-US" sz="1600" dirty="0" smtClean="0">
                <a:latin typeface="Arial Rounded MT Bold" pitchFamily="34" charset="0"/>
              </a:rPr>
              <a:t> </a:t>
            </a:r>
            <a:r>
              <a:rPr lang="en-US" sz="1600" dirty="0" err="1" smtClean="0">
                <a:latin typeface="Arial Rounded MT Bold" pitchFamily="34" charset="0"/>
              </a:rPr>
              <a:t>mengatur</a:t>
            </a:r>
            <a:r>
              <a:rPr lang="en-US" sz="1600" dirty="0" smtClean="0">
                <a:latin typeface="Arial Rounded MT Bold" pitchFamily="34" charset="0"/>
              </a:rPr>
              <a:t> </a:t>
            </a:r>
            <a:r>
              <a:rPr lang="en-US" sz="1600" dirty="0" err="1" smtClean="0">
                <a:latin typeface="Arial Rounded MT Bold" pitchFamily="34" charset="0"/>
              </a:rPr>
              <a:t>faktor-faktor</a:t>
            </a:r>
            <a:r>
              <a:rPr lang="en-US" sz="1600" dirty="0" smtClean="0">
                <a:latin typeface="Arial Rounded MT Bold" pitchFamily="34" charset="0"/>
              </a:rPr>
              <a:t> yang </a:t>
            </a:r>
            <a:r>
              <a:rPr lang="en-US" sz="1600" dirty="0" err="1" smtClean="0">
                <a:latin typeface="Arial Rounded MT Bold" pitchFamily="34" charset="0"/>
              </a:rPr>
              <a:t>mempengaruhi</a:t>
            </a:r>
            <a:r>
              <a:rPr lang="en-US" sz="1600" dirty="0" smtClean="0">
                <a:latin typeface="Arial Rounded MT Bold" pitchFamily="34" charset="0"/>
              </a:rPr>
              <a:t> </a:t>
            </a:r>
            <a:r>
              <a:rPr lang="en-US" sz="1600" dirty="0" err="1" smtClean="0">
                <a:latin typeface="Arial Rounded MT Bold" pitchFamily="34" charset="0"/>
              </a:rPr>
              <a:t>hasil</a:t>
            </a:r>
            <a:r>
              <a:rPr lang="en-US" sz="1600" dirty="0" smtClean="0">
                <a:latin typeface="Arial Rounded MT Bold" pitchFamily="34" charset="0"/>
              </a:rPr>
              <a:t> </a:t>
            </a:r>
            <a:r>
              <a:rPr lang="en-US" sz="1600" dirty="0" err="1" smtClean="0">
                <a:latin typeface="Arial Rounded MT Bold" pitchFamily="34" charset="0"/>
              </a:rPr>
              <a:t>pertanian</a:t>
            </a:r>
            <a:r>
              <a:rPr lang="en-US" sz="1600" dirty="0" smtClean="0">
                <a:solidFill>
                  <a:srgbClr val="009900"/>
                </a:solidFill>
                <a:latin typeface="Arial Rounded MT Bold" pitchFamily="34" charset="0"/>
              </a:rPr>
              <a:t>.</a:t>
            </a:r>
            <a:endParaRPr lang="en-US" sz="1600" dirty="0">
              <a:solidFill>
                <a:srgbClr val="009900"/>
              </a:solidFill>
              <a:latin typeface="Arial Rounded MT Bold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609600" y="5181600"/>
            <a:ext cx="1066800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609600" y="5425440"/>
            <a:ext cx="106680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609600" y="5623560"/>
            <a:ext cx="1066800" cy="15240"/>
          </a:xfrm>
          <a:prstGeom prst="line">
            <a:avLst/>
          </a:prstGeom>
          <a:ln w="3810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950720" y="5029200"/>
            <a:ext cx="259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Secara</a:t>
            </a:r>
            <a:r>
              <a:rPr lang="en-US" sz="1400" dirty="0" smtClean="0"/>
              <a:t> </a:t>
            </a:r>
            <a:r>
              <a:rPr lang="en-US" sz="1400" dirty="0" err="1" smtClean="0"/>
              <a:t>alami</a:t>
            </a:r>
            <a:endParaRPr lang="en-US" sz="1400" dirty="0" smtClean="0"/>
          </a:p>
          <a:p>
            <a:r>
              <a:rPr lang="en-US" sz="1400" dirty="0" err="1" smtClean="0"/>
              <a:t>Biasa</a:t>
            </a:r>
            <a:r>
              <a:rPr lang="en-US" sz="1400" dirty="0" smtClean="0"/>
              <a:t> </a:t>
            </a:r>
            <a:r>
              <a:rPr lang="en-US" sz="1400" dirty="0" err="1" smtClean="0"/>
              <a:t>dilakukan</a:t>
            </a:r>
            <a:endParaRPr lang="en-US" sz="1400" dirty="0" smtClean="0"/>
          </a:p>
          <a:p>
            <a:r>
              <a:rPr lang="en-US" sz="1400" dirty="0" err="1" smtClean="0"/>
              <a:t>Baru</a:t>
            </a:r>
            <a:r>
              <a:rPr lang="en-US" sz="1400" dirty="0" smtClean="0"/>
              <a:t> </a:t>
            </a:r>
            <a:r>
              <a:rPr lang="en-US" sz="1400" dirty="0" err="1" smtClean="0"/>
              <a:t>permulaan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124369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seakan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maksimal</a:t>
            </a:r>
            <a:r>
              <a:rPr lang="en-US" dirty="0" smtClean="0"/>
              <a:t>,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 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proses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uag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227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186108" cy="3508977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Sasaran</a:t>
            </a:r>
            <a:r>
              <a:rPr lang="en-US" b="1" dirty="0" smtClean="0"/>
              <a:t> </a:t>
            </a:r>
            <a:r>
              <a:rPr lang="en-US" b="1" dirty="0" err="1" smtClean="0"/>
              <a:t>pertanian</a:t>
            </a:r>
            <a:r>
              <a:rPr lang="en-US" b="1" dirty="0" smtClean="0"/>
              <a:t>:</a:t>
            </a:r>
          </a:p>
          <a:p>
            <a:pPr marL="1097280" lvl="2" indent="-457200">
              <a:buFont typeface="+mj-lt"/>
              <a:buAutoNum type="arabicPeriod"/>
            </a:pPr>
            <a:r>
              <a:rPr lang="en-US" sz="2400" dirty="0" err="1" smtClean="0"/>
              <a:t>Sasaran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</a:t>
            </a:r>
            <a:r>
              <a:rPr lang="en-US" sz="2400" dirty="0" smtClean="0"/>
              <a:t> </a:t>
            </a:r>
            <a:r>
              <a:rPr lang="en-US" sz="2400" dirty="0" err="1" smtClean="0"/>
              <a:t>panen</a:t>
            </a:r>
            <a:r>
              <a:rPr lang="en-US" sz="2400" dirty="0" smtClean="0"/>
              <a:t>/</a:t>
            </a:r>
            <a:r>
              <a:rPr lang="en-US" sz="2400" dirty="0" err="1" smtClean="0"/>
              <a:t>pra</a:t>
            </a:r>
            <a:r>
              <a:rPr lang="en-US" sz="2400" dirty="0" smtClean="0"/>
              <a:t> </a:t>
            </a:r>
            <a:r>
              <a:rPr lang="en-US" sz="2400" dirty="0" err="1" smtClean="0"/>
              <a:t>panen</a:t>
            </a:r>
            <a:endParaRPr lang="en-US" sz="2400" dirty="0" smtClean="0"/>
          </a:p>
          <a:p>
            <a:pPr marL="1097280" lvl="2" indent="-457200">
              <a:buFont typeface="+mj-lt"/>
              <a:buAutoNum type="arabicPeriod"/>
            </a:pPr>
            <a:r>
              <a:rPr lang="en-US" sz="2400" dirty="0" err="1" smtClean="0"/>
              <a:t>Sasaran</a:t>
            </a:r>
            <a:r>
              <a:rPr lang="en-US" sz="2400" dirty="0" smtClean="0"/>
              <a:t> </a:t>
            </a:r>
            <a:r>
              <a:rPr lang="en-US" sz="2400" dirty="0" err="1" smtClean="0"/>
              <a:t>sesudah</a:t>
            </a:r>
            <a:r>
              <a:rPr lang="en-US" sz="2400" dirty="0" smtClean="0"/>
              <a:t> </a:t>
            </a:r>
            <a:r>
              <a:rPr lang="en-US" sz="2400" dirty="0" err="1" smtClean="0"/>
              <a:t>panen</a:t>
            </a:r>
            <a:r>
              <a:rPr lang="en-US" sz="2400" dirty="0" smtClean="0"/>
              <a:t>/</a:t>
            </a:r>
            <a:r>
              <a:rPr lang="en-US" sz="2400" dirty="0" err="1" smtClean="0"/>
              <a:t>pasca</a:t>
            </a:r>
            <a:r>
              <a:rPr lang="en-US" sz="2400" dirty="0" smtClean="0"/>
              <a:t> </a:t>
            </a:r>
            <a:r>
              <a:rPr lang="en-US" sz="2400" dirty="0" err="1" smtClean="0"/>
              <a:t>panen</a:t>
            </a:r>
            <a:endParaRPr lang="en-US" sz="2400" dirty="0" smtClean="0"/>
          </a:p>
          <a:p>
            <a:pPr>
              <a:spcBef>
                <a:spcPts val="1200"/>
              </a:spcBef>
            </a:pP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pra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         </a:t>
            </a:r>
            <a:r>
              <a:rPr lang="en-US" b="1" dirty="0" err="1" smtClean="0">
                <a:solidFill>
                  <a:srgbClr val="C00000"/>
                </a:solidFill>
              </a:rPr>
              <a:t>hasil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setinggi-tingginya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sasaran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tahap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pertama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fisis</a:t>
            </a:r>
            <a:r>
              <a:rPr lang="en-US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        </a:t>
            </a:r>
            <a:r>
              <a:rPr lang="en-US" b="1" dirty="0" err="1" smtClean="0">
                <a:solidFill>
                  <a:srgbClr val="C00000"/>
                </a:solidFill>
              </a:rPr>
              <a:t>pendapatan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atau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keuntungan</a:t>
            </a:r>
            <a:r>
              <a:rPr lang="en-US" b="1" dirty="0" smtClean="0">
                <a:solidFill>
                  <a:srgbClr val="C00000"/>
                </a:solidFill>
              </a:rPr>
              <a:t> yang </a:t>
            </a:r>
            <a:r>
              <a:rPr lang="en-US" b="1" dirty="0" err="1" smtClean="0">
                <a:solidFill>
                  <a:srgbClr val="C00000"/>
                </a:solidFill>
              </a:rPr>
              <a:t>sebanyak-banyaknya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diusahakan</a:t>
            </a:r>
            <a:r>
              <a:rPr lang="en-US" dirty="0" smtClean="0"/>
              <a:t> (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sasaran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tahap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dua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ekonomis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)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617720" y="4495800"/>
            <a:ext cx="381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267200" y="3505200"/>
            <a:ext cx="381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087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524000" y="2438400"/>
            <a:ext cx="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24000" y="5334000"/>
            <a:ext cx="510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1524000" y="2918918"/>
            <a:ext cx="4023360" cy="2399842"/>
          </a:xfrm>
          <a:custGeom>
            <a:avLst/>
            <a:gdLst>
              <a:gd name="connsiteX0" fmla="*/ 0 w 4023360"/>
              <a:gd name="connsiteY0" fmla="*/ 2399842 h 2399842"/>
              <a:gd name="connsiteX1" fmla="*/ 2240280 w 4023360"/>
              <a:gd name="connsiteY1" fmla="*/ 52882 h 2399842"/>
              <a:gd name="connsiteX2" fmla="*/ 4023360 w 4023360"/>
              <a:gd name="connsiteY2" fmla="*/ 708202 h 2399842"/>
              <a:gd name="connsiteX3" fmla="*/ 4023360 w 4023360"/>
              <a:gd name="connsiteY3" fmla="*/ 708202 h 239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23360" h="2399842">
                <a:moveTo>
                  <a:pt x="0" y="2399842"/>
                </a:moveTo>
                <a:cubicBezTo>
                  <a:pt x="784860" y="1367332"/>
                  <a:pt x="1569720" y="334822"/>
                  <a:pt x="2240280" y="52882"/>
                </a:cubicBezTo>
                <a:cubicBezTo>
                  <a:pt x="2910840" y="-229058"/>
                  <a:pt x="4023360" y="708202"/>
                  <a:pt x="4023360" y="708202"/>
                </a:cubicBezTo>
                <a:lnTo>
                  <a:pt x="4023360" y="708202"/>
                </a:lnTo>
              </a:path>
            </a:pathLst>
          </a:cu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1524000" y="3891406"/>
            <a:ext cx="3261360" cy="1442594"/>
          </a:xfrm>
          <a:custGeom>
            <a:avLst/>
            <a:gdLst>
              <a:gd name="connsiteX0" fmla="*/ 0 w 3261360"/>
              <a:gd name="connsiteY0" fmla="*/ 1442594 h 1442594"/>
              <a:gd name="connsiteX1" fmla="*/ 2011680 w 3261360"/>
              <a:gd name="connsiteY1" fmla="*/ 25274 h 1442594"/>
              <a:gd name="connsiteX2" fmla="*/ 3246120 w 3261360"/>
              <a:gd name="connsiteY2" fmla="*/ 497714 h 1442594"/>
              <a:gd name="connsiteX3" fmla="*/ 3246120 w 3261360"/>
              <a:gd name="connsiteY3" fmla="*/ 497714 h 1442594"/>
              <a:gd name="connsiteX4" fmla="*/ 3261360 w 3261360"/>
              <a:gd name="connsiteY4" fmla="*/ 512954 h 1442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61360" h="1442594">
                <a:moveTo>
                  <a:pt x="0" y="1442594"/>
                </a:moveTo>
                <a:cubicBezTo>
                  <a:pt x="735330" y="812674"/>
                  <a:pt x="1470660" y="182754"/>
                  <a:pt x="2011680" y="25274"/>
                </a:cubicBezTo>
                <a:cubicBezTo>
                  <a:pt x="2552700" y="-132206"/>
                  <a:pt x="3246120" y="497714"/>
                  <a:pt x="3246120" y="497714"/>
                </a:cubicBezTo>
                <a:lnTo>
                  <a:pt x="3246120" y="497714"/>
                </a:lnTo>
                <a:lnTo>
                  <a:pt x="3261360" y="512954"/>
                </a:lnTo>
              </a:path>
            </a:pathLst>
          </a:cu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57600" y="3891406"/>
            <a:ext cx="0" cy="144259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076700" y="2918918"/>
            <a:ext cx="0" cy="2415082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72200" y="3886200"/>
            <a:ext cx="8382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187440" y="4160520"/>
            <a:ext cx="838200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124200" y="536448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Opt.</a:t>
            </a:r>
          </a:p>
          <a:p>
            <a:r>
              <a:rPr lang="en-US" dirty="0" err="1" smtClean="0"/>
              <a:t>Ekon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924300" y="5362643"/>
            <a:ext cx="990600" cy="71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Opt.</a:t>
            </a:r>
          </a:p>
          <a:p>
            <a:r>
              <a:rPr lang="en-US" dirty="0" err="1" smtClean="0"/>
              <a:t>Fisis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010400" y="3657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Hasil</a:t>
            </a:r>
            <a:endParaRPr lang="en-US" dirty="0" smtClean="0"/>
          </a:p>
          <a:p>
            <a:r>
              <a:rPr lang="en-US" dirty="0" err="1" smtClean="0"/>
              <a:t>Pendapatan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85800" y="2918918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/</a:t>
            </a:r>
            <a:r>
              <a:rPr lang="en-US" dirty="0" err="1" smtClean="0"/>
              <a:t>Pendapatan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867400" y="5486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Masukan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57200" y="5980331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5238" indent="-1265238"/>
            <a:r>
              <a:rPr lang="en-US" dirty="0" err="1" smtClean="0">
                <a:solidFill>
                  <a:srgbClr val="FF0000"/>
                </a:solidFill>
              </a:rPr>
              <a:t>Gambar</a:t>
            </a:r>
            <a:r>
              <a:rPr lang="en-US" dirty="0" smtClean="0">
                <a:solidFill>
                  <a:srgbClr val="FF0000"/>
                </a:solidFill>
              </a:rPr>
              <a:t> 3. </a:t>
            </a:r>
            <a:r>
              <a:rPr lang="en-US" dirty="0" err="1" smtClean="0">
                <a:solidFill>
                  <a:srgbClr val="FF0000"/>
                </a:solidFill>
              </a:rPr>
              <a:t>Hubungan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tingkat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intensifikasi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dengan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hasil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pertanian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pendapatan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293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85216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5238" indent="-1265238"/>
            <a:r>
              <a:rPr lang="en-US" dirty="0" err="1" smtClean="0"/>
              <a:t>Gambar</a:t>
            </a:r>
            <a:r>
              <a:rPr lang="en-US" dirty="0" smtClean="0"/>
              <a:t> 4. </a:t>
            </a:r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proses </a:t>
            </a:r>
            <a:r>
              <a:rPr lang="en-US" dirty="0" err="1" smtClean="0"/>
              <a:t>pra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5320" y="1005840"/>
            <a:ext cx="2590800" cy="369332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/>
              <a:t>KEL. FAKTOR IKLIM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16280" y="4631174"/>
            <a:ext cx="3352800" cy="369332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/>
              <a:t>PRODUK SES. PENYIMPANAN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181600" y="5151120"/>
            <a:ext cx="2590800" cy="369332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/>
              <a:t>PENDAPATAN/LABA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135880" y="4137020"/>
            <a:ext cx="2663190" cy="491581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/>
              <a:t>PRODUK DIPASARKAN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31520" y="3247906"/>
            <a:ext cx="2514600" cy="369332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/>
              <a:t>PRODUK OLAHAN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143500" y="3295412"/>
            <a:ext cx="2590800" cy="369332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/>
              <a:t>PRODUK PERTANIAN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0" y="1005840"/>
            <a:ext cx="3505200" cy="369332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/>
              <a:t>KEL. FAKTOR GANGGUAN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01040" y="1767840"/>
            <a:ext cx="2590800" cy="369332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/>
              <a:t>KEL. FAKTOR ESENSIIL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72000" y="1767840"/>
            <a:ext cx="3733800" cy="369332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/>
              <a:t>KEL. FAKTOR BAHAN TANAMAN</a:t>
            </a:r>
            <a:endParaRPr lang="en-US" dirty="0"/>
          </a:p>
        </p:txBody>
      </p:sp>
      <p:cxnSp>
        <p:nvCxnSpPr>
          <p:cNvPr id="21" name="Straight Arrow Connector 20"/>
          <p:cNvCxnSpPr>
            <a:endCxn id="17" idx="1"/>
          </p:cNvCxnSpPr>
          <p:nvPr/>
        </p:nvCxnSpPr>
        <p:spPr>
          <a:xfrm>
            <a:off x="3246120" y="1190506"/>
            <a:ext cx="132588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246120" y="1190506"/>
            <a:ext cx="1325880" cy="762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324600" y="1375172"/>
            <a:ext cx="0" cy="39266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1950720" y="1375172"/>
            <a:ext cx="0" cy="39266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291840" y="2043946"/>
            <a:ext cx="128016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55320" y="2743200"/>
            <a:ext cx="6736080" cy="0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520940" y="2545080"/>
            <a:ext cx="95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Panen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377440" y="231648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Periode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panen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62200" y="2663646"/>
            <a:ext cx="2781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Periode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pasca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panen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6355080" y="2152412"/>
            <a:ext cx="0" cy="1143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355080" y="3675957"/>
            <a:ext cx="0" cy="45630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385560" y="4590357"/>
            <a:ext cx="0" cy="52264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371600" y="3633354"/>
            <a:ext cx="0" cy="99782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734300" y="3480078"/>
            <a:ext cx="3429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8077200" y="3480078"/>
            <a:ext cx="0" cy="215872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371600" y="5638800"/>
            <a:ext cx="67056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1371600" y="5000506"/>
            <a:ext cx="0" cy="63829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1996440" y="4443771"/>
            <a:ext cx="0" cy="17662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1988820" y="4443771"/>
            <a:ext cx="314706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996440" y="3617238"/>
            <a:ext cx="0" cy="5813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1988820" y="4184691"/>
            <a:ext cx="314706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3246120" y="3432572"/>
            <a:ext cx="188976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474720" y="3077311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Kel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Faktor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Pengolahan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96240" y="3723642"/>
            <a:ext cx="1859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Kel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Faktor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Penyimpanan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316480" y="5243006"/>
            <a:ext cx="1859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Kel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Faktor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Penyimpanan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471160" y="4641907"/>
            <a:ext cx="2724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Kel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Faktor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Pemasaran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024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01"/>
          <p:cNvSpPr>
            <a:spLocks noGrp="1" noChangeArrowheads="1"/>
          </p:cNvSpPr>
          <p:nvPr>
            <p:ph idx="4294967295"/>
          </p:nvPr>
        </p:nvSpPr>
        <p:spPr>
          <a:xfrm>
            <a:off x="285750" y="642938"/>
            <a:ext cx="8858250" cy="6029325"/>
          </a:xfrm>
        </p:spPr>
        <p:txBody>
          <a:bodyPr/>
          <a:lstStyle/>
          <a:p>
            <a:pPr marL="411163" algn="ctr" eaLnBrk="1" hangingPunct="1">
              <a:buFontTx/>
              <a:buNone/>
              <a:defRPr/>
            </a:pPr>
            <a:r>
              <a:rPr lang="id-ID" sz="3000" b="1" dirty="0" smtClean="0">
                <a:solidFill>
                  <a:srgbClr val="00FF00"/>
                </a:solidFill>
              </a:rPr>
              <a:t>KONSEP PRODUKSI TANAMAN</a:t>
            </a:r>
            <a:endParaRPr lang="id-ID" sz="3000" dirty="0" smtClean="0">
              <a:solidFill>
                <a:srgbClr val="00FF00"/>
              </a:solidFill>
            </a:endParaRPr>
          </a:p>
          <a:p>
            <a:pPr marL="411163" eaLnBrk="1" hangingPunct="1">
              <a:lnSpc>
                <a:spcPct val="30000"/>
              </a:lnSpc>
              <a:spcBef>
                <a:spcPct val="0"/>
              </a:spcBef>
              <a:buFontTx/>
              <a:buNone/>
              <a:defRPr/>
            </a:pPr>
            <a:endParaRPr lang="id-ID" sz="2200" dirty="0" smtClean="0"/>
          </a:p>
          <a:p>
            <a:pPr marL="411163" eaLnBrk="1" hangingPunct="1">
              <a:buFontTx/>
              <a:buNone/>
              <a:defRPr/>
            </a:pPr>
            <a:r>
              <a:rPr lang="id-ID" sz="2000" b="1" dirty="0" smtClean="0"/>
              <a:t>Mrpk  PENGALIHAN ENERGI SURYA </a:t>
            </a:r>
            <a:r>
              <a:rPr lang="id-ID" sz="2000" b="1" dirty="0" smtClean="0">
                <a:sym typeface="Wingdings" pitchFamily="2" charset="2"/>
              </a:rPr>
              <a:t></a:t>
            </a:r>
            <a:r>
              <a:rPr lang="id-ID" sz="2000" b="1" dirty="0" smtClean="0"/>
              <a:t> PRODUK </a:t>
            </a:r>
            <a:endParaRPr lang="id-ID" sz="2000" dirty="0" smtClean="0"/>
          </a:p>
          <a:p>
            <a:pPr marL="411163" eaLnBrk="1" hangingPunct="1">
              <a:buFontTx/>
              <a:buNone/>
              <a:defRPr/>
            </a:pPr>
            <a:r>
              <a:rPr lang="id-ID" sz="2000" b="1" dirty="0" smtClean="0"/>
              <a:t>          </a:t>
            </a:r>
            <a:r>
              <a:rPr lang="en-US" sz="2000" b="1" dirty="0" smtClean="0"/>
              <a:t>   </a:t>
            </a:r>
            <a:r>
              <a:rPr lang="id-ID" sz="2000" b="1" dirty="0" smtClean="0"/>
              <a:t>TANAMAN YG DIAMBIL MANUSIA &amp; HEWAN </a:t>
            </a:r>
            <a:endParaRPr lang="id-ID" sz="2000" dirty="0" smtClean="0"/>
          </a:p>
          <a:p>
            <a:pPr marL="411163" eaLnBrk="1" hangingPunct="1">
              <a:buFontTx/>
              <a:buNone/>
              <a:defRPr/>
            </a:pPr>
            <a:r>
              <a:rPr lang="id-ID" sz="2000" b="1" dirty="0" smtClean="0"/>
              <a:t>         </a:t>
            </a:r>
            <a:r>
              <a:rPr lang="en-US" sz="2000" b="1" dirty="0" smtClean="0"/>
              <a:t>    </a:t>
            </a:r>
            <a:r>
              <a:rPr lang="id-ID" sz="2000" b="1" dirty="0" smtClean="0"/>
              <a:t>DALAM BERBAGAI BENTUK</a:t>
            </a:r>
            <a:endParaRPr lang="en-US" sz="2000" b="1" dirty="0" smtClean="0"/>
          </a:p>
          <a:p>
            <a:pPr marL="411163" eaLnBrk="1" hangingPunct="1">
              <a:buFontTx/>
              <a:buNone/>
              <a:defRPr/>
            </a:pPr>
            <a:endParaRPr lang="id-ID" sz="2000" dirty="0" smtClean="0"/>
          </a:p>
          <a:p>
            <a:pPr marL="411163" eaLnBrk="1" hangingPunct="1">
              <a:lnSpc>
                <a:spcPct val="105000"/>
              </a:lnSpc>
              <a:buFontTx/>
              <a:buNone/>
              <a:defRPr/>
            </a:pPr>
            <a:r>
              <a:rPr lang="id-ID" sz="2200" b="1" dirty="0" smtClean="0">
                <a:solidFill>
                  <a:srgbClr val="FF9900"/>
                </a:solidFill>
                <a:latin typeface="Lucida Handwriting" pitchFamily="66" charset="0"/>
              </a:rPr>
              <a:t> </a:t>
            </a:r>
            <a:r>
              <a:rPr lang="id-ID" sz="1900" b="1" dirty="0" smtClean="0"/>
              <a:t>PERTANIAN                        SUATU POLA TEKNOLOGI</a:t>
            </a:r>
          </a:p>
          <a:p>
            <a:pPr marL="411163" eaLnBrk="1" hangingPunct="1">
              <a:defRPr/>
            </a:pPr>
            <a:r>
              <a:rPr lang="id-ID" sz="1900" b="1" dirty="0" smtClean="0"/>
              <a:t>MEMERLUKAN                        </a:t>
            </a:r>
          </a:p>
          <a:p>
            <a:pPr marL="411163" eaLnBrk="1" hangingPunct="1">
              <a:defRPr/>
            </a:pPr>
            <a:r>
              <a:rPr lang="id-ID" sz="1900" b="1" dirty="0" smtClean="0"/>
              <a:t>MENGALIRKAN                                  </a:t>
            </a:r>
            <a:endParaRPr lang="id-ID" sz="1900" dirty="0" smtClean="0"/>
          </a:p>
          <a:p>
            <a:pPr marL="411163" eaLnBrk="1" hangingPunct="1">
              <a:defRPr/>
            </a:pPr>
            <a:r>
              <a:rPr lang="id-ID" sz="1900" b="1" dirty="0" smtClean="0"/>
              <a:t>MENGUBAH</a:t>
            </a:r>
            <a:endParaRPr lang="id-ID" sz="1900" dirty="0" smtClean="0"/>
          </a:p>
          <a:p>
            <a:pPr marL="411163" eaLnBrk="1" hangingPunct="1">
              <a:defRPr/>
            </a:pPr>
            <a:r>
              <a:rPr lang="id-ID" sz="1900" b="1" dirty="0" smtClean="0"/>
              <a:t>MENGHASILKAN</a:t>
            </a:r>
          </a:p>
          <a:p>
            <a:pPr marL="411163" eaLnBrk="1" hangingPunct="1">
              <a:buFontTx/>
              <a:buNone/>
              <a:defRPr/>
            </a:pPr>
            <a:r>
              <a:rPr lang="id-ID" sz="1900" b="1" dirty="0" smtClean="0">
                <a:solidFill>
                  <a:srgbClr val="FFFF00"/>
                </a:solidFill>
                <a:latin typeface="Comic Sans MS" pitchFamily="66" charset="0"/>
              </a:rPr>
              <a:t>                                                          </a:t>
            </a:r>
            <a:r>
              <a:rPr lang="en-US" sz="1900" b="1" dirty="0" smtClean="0">
                <a:solidFill>
                  <a:srgbClr val="FFFF00"/>
                </a:solidFill>
                <a:latin typeface="Comic Sans MS" pitchFamily="66" charset="0"/>
              </a:rPr>
              <a:t>                                             </a:t>
            </a:r>
            <a:r>
              <a:rPr lang="id-ID" sz="1900" b="1" dirty="0" smtClean="0">
                <a:solidFill>
                  <a:srgbClr val="FF0000"/>
                </a:solidFill>
                <a:latin typeface="Comic Sans MS" pitchFamily="66" charset="0"/>
              </a:rPr>
              <a:t>E. SURYA </a:t>
            </a:r>
            <a:endParaRPr lang="en-US" sz="19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411163" eaLnBrk="1" hangingPunct="1">
              <a:buFontTx/>
              <a:buNone/>
              <a:defRPr/>
            </a:pPr>
            <a:r>
              <a:rPr lang="en-US" sz="1900" b="1" dirty="0" smtClean="0">
                <a:solidFill>
                  <a:srgbClr val="FF0000"/>
                </a:solidFill>
                <a:latin typeface="Comic Sans MS" pitchFamily="66" charset="0"/>
              </a:rPr>
              <a:t>   </a:t>
            </a:r>
            <a:r>
              <a:rPr lang="id-ID" sz="1900" b="1" dirty="0" smtClean="0">
                <a:solidFill>
                  <a:srgbClr val="FF0000"/>
                </a:solidFill>
                <a:latin typeface="Comic Sans MS" pitchFamily="66" charset="0"/>
              </a:rPr>
              <a:t>U. HARA</a:t>
            </a:r>
          </a:p>
          <a:p>
            <a:pPr marL="411163" eaLnBrk="1" hangingPunct="1">
              <a:buFontTx/>
              <a:buNone/>
              <a:defRPr/>
            </a:pPr>
            <a:r>
              <a:rPr lang="en-US" sz="1900" b="1" dirty="0" smtClean="0">
                <a:solidFill>
                  <a:srgbClr val="FF0000"/>
                </a:solidFill>
                <a:latin typeface="Comic Sans MS" pitchFamily="66" charset="0"/>
              </a:rPr>
              <a:t>   </a:t>
            </a:r>
            <a:r>
              <a:rPr lang="id-ID" sz="1900" b="1" dirty="0" smtClean="0">
                <a:solidFill>
                  <a:srgbClr val="FF0000"/>
                </a:solidFill>
                <a:latin typeface="Comic Sans MS" pitchFamily="66" charset="0"/>
              </a:rPr>
              <a:t>PANAS</a:t>
            </a:r>
          </a:p>
          <a:p>
            <a:pPr marL="411163" eaLnBrk="1" hangingPunct="1">
              <a:buFontTx/>
              <a:buNone/>
              <a:defRPr/>
            </a:pPr>
            <a:endParaRPr lang="en-US" sz="1900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411163" eaLnBrk="1" hangingPunct="1">
              <a:buFontTx/>
              <a:buNone/>
              <a:defRPr/>
            </a:pPr>
            <a:r>
              <a:rPr lang="id-ID" sz="1900" b="1" dirty="0" smtClean="0">
                <a:solidFill>
                  <a:srgbClr val="FF0000"/>
                </a:solidFill>
                <a:latin typeface="Comic Sans MS" pitchFamily="66" charset="0"/>
              </a:rPr>
              <a:t>NILAI EKONOMIS       </a:t>
            </a:r>
            <a:r>
              <a:rPr lang="en-US" sz="1900" b="1" dirty="0" smtClean="0">
                <a:solidFill>
                  <a:srgbClr val="FF0000"/>
                </a:solidFill>
                <a:latin typeface="Comic Sans MS" pitchFamily="66" charset="0"/>
              </a:rPr>
              <a:t>       </a:t>
            </a:r>
            <a:r>
              <a:rPr lang="id-ID" sz="1900" b="1" dirty="0" smtClean="0">
                <a:solidFill>
                  <a:srgbClr val="FF0000"/>
                </a:solidFill>
                <a:latin typeface="Comic Sans MS" pitchFamily="66" charset="0"/>
              </a:rPr>
              <a:t>PRODUK TAN</a:t>
            </a:r>
            <a:r>
              <a:rPr lang="en-US" sz="1900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2484438" y="2708275"/>
            <a:ext cx="714375" cy="357188"/>
          </a:xfrm>
          <a:prstGeom prst="rightArrow">
            <a:avLst>
              <a:gd name="adj1" fmla="val 42685"/>
              <a:gd name="adj2" fmla="val 50000"/>
            </a:avLst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orbel" pitchFamily="34" charset="0"/>
              <a:cs typeface="Arial" charset="0"/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2786063" y="3500438"/>
            <a:ext cx="571500" cy="1214437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Corbel" pitchFamily="34" charset="0"/>
              <a:cs typeface="Arial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643313" y="3786188"/>
            <a:ext cx="571500" cy="484187"/>
          </a:xfrm>
          <a:prstGeom prst="rightArrow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orbel" pitchFamily="34" charset="0"/>
              <a:cs typeface="Arial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4429125" y="3357563"/>
            <a:ext cx="3071813" cy="13430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3200" dirty="0"/>
              <a:t>ENERGI</a:t>
            </a:r>
          </a:p>
        </p:txBody>
      </p:sp>
      <p:sp>
        <p:nvSpPr>
          <p:cNvPr id="9" name="Curved Left Arrow 8"/>
          <p:cNvSpPr/>
          <p:nvPr/>
        </p:nvSpPr>
        <p:spPr>
          <a:xfrm>
            <a:off x="7715250" y="3786188"/>
            <a:ext cx="928688" cy="1571625"/>
          </a:xfrm>
          <a:prstGeom prst="curvedLeftArrow">
            <a:avLst>
              <a:gd name="adj1" fmla="val 20207"/>
              <a:gd name="adj2" fmla="val 53788"/>
              <a:gd name="adj3" fmla="val 4067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  <a:latin typeface="Corbel" pitchFamily="34" charset="0"/>
              <a:cs typeface="Arial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2627313" y="5013325"/>
            <a:ext cx="1000125" cy="484188"/>
          </a:xfrm>
          <a:prstGeom prst="rightArrow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orbel" pitchFamily="34" charset="0"/>
              <a:cs typeface="Arial" charset="0"/>
            </a:endParaRPr>
          </a:p>
        </p:txBody>
      </p:sp>
      <p:sp>
        <p:nvSpPr>
          <p:cNvPr id="13321" name="Bent Arrow 10"/>
          <p:cNvSpPr>
            <a:spLocks noChangeArrowheads="1"/>
          </p:cNvSpPr>
          <p:nvPr/>
        </p:nvSpPr>
        <p:spPr bwMode="auto">
          <a:xfrm rot="10800000">
            <a:off x="6072188" y="6000750"/>
            <a:ext cx="571500" cy="500063"/>
          </a:xfrm>
          <a:custGeom>
            <a:avLst/>
            <a:gdLst>
              <a:gd name="T0" fmla="*/ 398272 w 571504"/>
              <a:gd name="T1" fmla="*/ 0 h 500066"/>
              <a:gd name="T2" fmla="*/ 398272 w 571504"/>
              <a:gd name="T3" fmla="*/ 315006 h 500066"/>
              <a:gd name="T4" fmla="*/ 66879 w 571504"/>
              <a:gd name="T5" fmla="*/ 500057 h 500066"/>
              <a:gd name="T6" fmla="*/ 571492 w 571504"/>
              <a:gd name="T7" fmla="*/ 157503 h 500066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0 w 571504"/>
              <a:gd name="T13" fmla="*/ 0 h 500066"/>
              <a:gd name="T14" fmla="*/ 571504 w 571504"/>
              <a:gd name="T15" fmla="*/ 500066 h 50006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1504" h="500066">
                <a:moveTo>
                  <a:pt x="0" y="500066"/>
                </a:moveTo>
                <a:lnTo>
                  <a:pt x="0" y="182034"/>
                </a:lnTo>
                <a:cubicBezTo>
                  <a:pt x="0" y="131551"/>
                  <a:pt x="40924" y="90627"/>
                  <a:pt x="91406" y="90627"/>
                </a:cubicBezTo>
                <a:lnTo>
                  <a:pt x="398281" y="90627"/>
                </a:lnTo>
                <a:lnTo>
                  <a:pt x="398281" y="0"/>
                </a:lnTo>
                <a:lnTo>
                  <a:pt x="571504" y="157506"/>
                </a:lnTo>
                <a:lnTo>
                  <a:pt x="398281" y="315012"/>
                </a:lnTo>
                <a:lnTo>
                  <a:pt x="398281" y="224385"/>
                </a:lnTo>
                <a:lnTo>
                  <a:pt x="133758" y="224385"/>
                </a:lnTo>
                <a:lnTo>
                  <a:pt x="133758" y="500066"/>
                </a:lnTo>
                <a:close/>
              </a:path>
            </a:pathLst>
          </a:custGeom>
          <a:solidFill>
            <a:srgbClr val="FF6699"/>
          </a:solidFill>
          <a:ln w="19050" algn="ctr">
            <a:solidFill>
              <a:srgbClr val="5C9929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/>
            <a:endParaRPr lang="en-US">
              <a:latin typeface="Corbel" pitchFamily="34" charset="0"/>
            </a:endParaRPr>
          </a:p>
        </p:txBody>
      </p:sp>
      <p:sp>
        <p:nvSpPr>
          <p:cNvPr id="12" name="Left Arrow 11"/>
          <p:cNvSpPr/>
          <p:nvPr/>
        </p:nvSpPr>
        <p:spPr>
          <a:xfrm rot="10800000" flipH="1" flipV="1">
            <a:off x="3138488" y="6000751"/>
            <a:ext cx="719137" cy="476250"/>
          </a:xfrm>
          <a:prstGeom prst="leftArrow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Corbel" pitchFamily="34" charset="0"/>
              <a:cs typeface="Arial" charset="0"/>
            </a:endParaRP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4211638" y="5157788"/>
            <a:ext cx="273685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Garamond" pitchFamily="18" charset="0"/>
              </a:rPr>
              <a:t>TAN.PENGGUNA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1438" y="928688"/>
            <a:ext cx="7772400" cy="5167312"/>
          </a:xfrm>
        </p:spPr>
        <p:txBody>
          <a:bodyPr lIns="54864" tIns="91440">
            <a:normAutofit/>
          </a:bodyPr>
          <a:lstStyle/>
          <a:p>
            <a:pPr marL="631825" indent="-514350" algn="ctr" eaLnBrk="1" hangingPunct="1">
              <a:lnSpc>
                <a:spcPct val="90000"/>
              </a:lnSpc>
              <a:buFont typeface="Corbel" pitchFamily="34" charset="0"/>
              <a:buNone/>
              <a:defRPr/>
            </a:pPr>
            <a:r>
              <a:rPr lang="en-US" b="1" dirty="0" smtClean="0">
                <a:latin typeface="Segoe UI Semibold" pitchFamily="34" charset="0"/>
              </a:rPr>
              <a:t>PENINGKATAN PRODUKSI PERTANIAN</a:t>
            </a:r>
          </a:p>
          <a:p>
            <a:pPr marL="631825" indent="-514350" algn="ctr" eaLnBrk="1" hangingPunct="1">
              <a:lnSpc>
                <a:spcPct val="90000"/>
              </a:lnSpc>
              <a:buFont typeface="Corbel" pitchFamily="34" charset="0"/>
              <a:buNone/>
              <a:defRPr/>
            </a:pPr>
            <a:endParaRPr lang="en-US" dirty="0" smtClean="0">
              <a:latin typeface="Segoe UI Semibold" pitchFamily="34" charset="0"/>
            </a:endParaRPr>
          </a:p>
          <a:p>
            <a:pPr marL="925513" lvl="1" indent="-514350" eaLnBrk="1" hangingPunct="1">
              <a:lnSpc>
                <a:spcPct val="90000"/>
              </a:lnSpc>
              <a:buClr>
                <a:srgbClr val="FF0000"/>
              </a:buClr>
              <a:buFont typeface="Corbel" pitchFamily="34" charset="0"/>
              <a:buAutoNum type="arabicPeriod"/>
              <a:defRPr/>
            </a:pPr>
            <a:r>
              <a:rPr lang="en-US" sz="2800" b="1" dirty="0" smtClean="0">
                <a:latin typeface="PMingLiU-ExtB" pitchFamily="18" charset="-120"/>
                <a:ea typeface="PMingLiU-ExtB" pitchFamily="18" charset="-120"/>
              </a:rPr>
              <a:t>Meningkatkan hasil</a:t>
            </a:r>
          </a:p>
          <a:p>
            <a:pPr marL="925513" lvl="1" indent="-51435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>
                <a:latin typeface="PMingLiU-ExtB" pitchFamily="18" charset="-120"/>
                <a:ea typeface="PMingLiU-ExtB" pitchFamily="18" charset="-120"/>
              </a:rPr>
              <a:t>	Dengan mengatur semua faktor pertumbuhan sebaik mungkin (menekan faktor yang berkorelasi negatif dan meningkatkan faktor yang berkorelasi positif, dan mengatur seoptimal mungkin faktor yang dapat berkorelasi positif dan negatif)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81000" y="1143000"/>
            <a:ext cx="8120063" cy="5143500"/>
          </a:xfrm>
        </p:spPr>
        <p:txBody>
          <a:bodyPr lIns="54864" tIns="91440"/>
          <a:lstStyle/>
          <a:p>
            <a:pPr marL="746125" lvl="1" indent="-288925" eaLnBrk="1" hangingPunct="1">
              <a:buClr>
                <a:srgbClr val="FF0000"/>
              </a:buClr>
              <a:buFont typeface="Corbel" pitchFamily="34" charset="0"/>
              <a:buAutoNum type="arabicPeriod" startAt="2"/>
            </a:pPr>
            <a:r>
              <a:rPr lang="en-US" sz="2800" b="1" dirty="0" err="1" smtClean="0">
                <a:latin typeface="PMingLiU-ExtB" pitchFamily="18" charset="-120"/>
                <a:ea typeface="PMingLiU-ExtB" pitchFamily="18" charset="-120"/>
              </a:rPr>
              <a:t>Meningkatkan</a:t>
            </a:r>
            <a:r>
              <a:rPr lang="en-US" sz="28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800" b="1" dirty="0" err="1" smtClean="0">
                <a:latin typeface="PMingLiU-ExtB" pitchFamily="18" charset="-120"/>
                <a:ea typeface="PMingLiU-ExtB" pitchFamily="18" charset="-120"/>
              </a:rPr>
              <a:t>luas</a:t>
            </a:r>
            <a:r>
              <a:rPr lang="en-US" sz="28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800" b="1" dirty="0" err="1" smtClean="0">
                <a:latin typeface="PMingLiU-ExtB" pitchFamily="18" charset="-120"/>
                <a:ea typeface="PMingLiU-ExtB" pitchFamily="18" charset="-120"/>
              </a:rPr>
              <a:t>panen</a:t>
            </a:r>
            <a:endParaRPr lang="en-US" sz="2800" b="1" dirty="0" smtClean="0">
              <a:latin typeface="PMingLiU-ExtB" pitchFamily="18" charset="-120"/>
              <a:ea typeface="PMingLiU-ExtB" pitchFamily="18" charset="-120"/>
            </a:endParaRPr>
          </a:p>
          <a:p>
            <a:pPr marL="971550" lvl="1" indent="-514350" algn="ctr" eaLnBrk="1" hangingPunct="1">
              <a:buFont typeface="Corbel" pitchFamily="34" charset="0"/>
              <a:buNone/>
            </a:pPr>
            <a:endParaRPr lang="en-US" b="1" dirty="0" smtClean="0">
              <a:latin typeface="Segoe UI Semibold" pitchFamily="34" charset="0"/>
            </a:endParaRPr>
          </a:p>
          <a:p>
            <a:pPr marL="971550" lvl="1" indent="-514350" algn="ctr" eaLnBrk="1" hangingPunct="1">
              <a:buFont typeface="Corbel" pitchFamily="34" charset="0"/>
              <a:buNone/>
            </a:pPr>
            <a:r>
              <a:rPr lang="en-US" dirty="0" smtClean="0">
                <a:latin typeface="Segoe UI Semibold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Segoe UI Semibold" pitchFamily="34" charset="0"/>
              </a:rPr>
              <a:t>Meningkatkan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Segoe UI Semibold" pitchFamily="34" charset="0"/>
              </a:rPr>
              <a:t>luas</a:t>
            </a:r>
            <a:r>
              <a:rPr lang="en-US" dirty="0" smtClean="0">
                <a:solidFill>
                  <a:srgbClr val="FF0000"/>
                </a:solidFill>
                <a:latin typeface="Segoe UI Semibold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Segoe UI Semibold" pitchFamily="34" charset="0"/>
              </a:rPr>
              <a:t>tanam</a:t>
            </a:r>
            <a:endParaRPr lang="en-US" dirty="0" smtClean="0">
              <a:solidFill>
                <a:srgbClr val="FF0000"/>
              </a:solidFill>
              <a:latin typeface="Segoe UI Semibold" pitchFamily="34" charset="0"/>
            </a:endParaRPr>
          </a:p>
          <a:p>
            <a:pPr marL="1455738" lvl="3" indent="-514350" eaLnBrk="1" hangingPunct="1">
              <a:buFont typeface="Corbel" pitchFamily="34" charset="0"/>
              <a:buAutoNum type="alphaLcPeriod"/>
            </a:pP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Memperluas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lahan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pertanian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(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ekstensifikasi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)</a:t>
            </a:r>
          </a:p>
          <a:p>
            <a:pPr marL="1455738" lvl="3" indent="-514350" eaLnBrk="1" hangingPunct="1">
              <a:buFont typeface="Corbel" pitchFamily="34" charset="0"/>
              <a:buAutoNum type="alphaLcPeriod"/>
            </a:pP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Meningkatkan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frekuensi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tanam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pada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lahan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yang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sama</a:t>
            </a:r>
            <a:endParaRPr lang="en-US" sz="2400" b="1" dirty="0" smtClean="0">
              <a:latin typeface="PMingLiU-ExtB" pitchFamily="18" charset="-120"/>
              <a:ea typeface="PMingLiU-ExtB" pitchFamily="18" charset="-120"/>
            </a:endParaRPr>
          </a:p>
          <a:p>
            <a:pPr marL="1455738" lvl="3" indent="-514350" eaLnBrk="1" hangingPunct="1">
              <a:buFont typeface="Corbel" pitchFamily="34" charset="0"/>
              <a:buNone/>
            </a:pPr>
            <a:endParaRPr lang="en-US" sz="2400" b="1" dirty="0" smtClean="0">
              <a:latin typeface="PMingLiU-ExtB" pitchFamily="18" charset="-120"/>
              <a:ea typeface="PMingLiU-ExtB" pitchFamily="18" charset="-120"/>
            </a:endParaRPr>
          </a:p>
          <a:p>
            <a:pPr marL="1236663" lvl="2" indent="-514350" algn="ctr" eaLnBrk="1" hangingPunct="1">
              <a:buFontTx/>
              <a:buNone/>
            </a:pPr>
            <a:r>
              <a:rPr lang="en-US" sz="2400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PMingLiU-ExtB" pitchFamily="18" charset="-120"/>
                <a:ea typeface="PMingLiU-ExtB" pitchFamily="18" charset="-120"/>
              </a:rPr>
              <a:t>Menekan</a:t>
            </a:r>
            <a:r>
              <a:rPr lang="en-US" sz="2400" b="1" dirty="0" smtClean="0">
                <a:solidFill>
                  <a:srgbClr val="FF0000"/>
                </a:solidFill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PMingLiU-ExtB" pitchFamily="18" charset="-120"/>
                <a:ea typeface="PMingLiU-ExtB" pitchFamily="18" charset="-120"/>
              </a:rPr>
              <a:t>kegagalan</a:t>
            </a:r>
            <a:r>
              <a:rPr lang="en-US" sz="2400" b="1" dirty="0" smtClean="0">
                <a:solidFill>
                  <a:srgbClr val="FF0000"/>
                </a:solidFill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PMingLiU-ExtB" pitchFamily="18" charset="-120"/>
                <a:ea typeface="PMingLiU-ExtB" pitchFamily="18" charset="-120"/>
              </a:rPr>
              <a:t>panen</a:t>
            </a:r>
            <a:endParaRPr lang="en-US" sz="2400" b="1" dirty="0" smtClean="0">
              <a:solidFill>
                <a:srgbClr val="FF0000"/>
              </a:solidFill>
              <a:latin typeface="PMingLiU-ExtB" pitchFamily="18" charset="-120"/>
              <a:ea typeface="PMingLiU-ExtB" pitchFamily="18" charset="-120"/>
            </a:endParaRPr>
          </a:p>
          <a:p>
            <a:pPr marL="1455738" lvl="3" indent="-514350" eaLnBrk="1" hangingPunct="1">
              <a:buFont typeface="Corbel" pitchFamily="34" charset="0"/>
              <a:buAutoNum type="alphaLcPeriod"/>
            </a:pP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Memberantas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hama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,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penyakit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dan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gulma</a:t>
            </a:r>
            <a:endParaRPr lang="en-US" sz="2400" b="1" dirty="0" smtClean="0">
              <a:latin typeface="PMingLiU-ExtB" pitchFamily="18" charset="-120"/>
              <a:ea typeface="PMingLiU-ExtB" pitchFamily="18" charset="-120"/>
            </a:endParaRPr>
          </a:p>
          <a:p>
            <a:pPr marL="1455738" lvl="3" indent="-514350" eaLnBrk="1" hangingPunct="1">
              <a:buFont typeface="Corbel" pitchFamily="34" charset="0"/>
              <a:buAutoNum type="alphaLcPeriod"/>
            </a:pP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Mengantisipasi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kegagalan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panen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karena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iklim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/ 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musim</a:t>
            </a:r>
            <a:endParaRPr lang="en-US" sz="2400" b="1" dirty="0" smtClean="0">
              <a:latin typeface="PMingLiU-ExtB" pitchFamily="18" charset="-120"/>
              <a:ea typeface="PMingLiU-ExtB" pitchFamily="18" charset="-120"/>
            </a:endParaRPr>
          </a:p>
          <a:p>
            <a:pPr marL="1455738" lvl="3" indent="-514350" eaLnBrk="1" hangingPunct="1">
              <a:buFont typeface="Corbel" pitchFamily="34" charset="0"/>
              <a:buAutoNum type="alphaLcPeriod"/>
            </a:pP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Multiple cropping (</a:t>
            </a:r>
            <a:r>
              <a:rPr lang="en-US" sz="2400" b="1" dirty="0" err="1" smtClean="0">
                <a:latin typeface="PMingLiU-ExtB" pitchFamily="18" charset="-120"/>
                <a:ea typeface="PMingLiU-ExtB" pitchFamily="18" charset="-120"/>
              </a:rPr>
              <a:t>tumpang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 sari)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28650" y="1295400"/>
            <a:ext cx="7524750" cy="4419600"/>
          </a:xfrm>
          <a:solidFill>
            <a:schemeClr val="bg2">
              <a:lumMod val="90000"/>
            </a:schemeClr>
          </a:solidFill>
        </p:spPr>
        <p:txBody>
          <a:bodyPr lIns="54864" tIns="91440">
            <a:normAutofit/>
          </a:bodyPr>
          <a:lstStyle/>
          <a:p>
            <a:pPr marL="631825" indent="-514350" eaLnBrk="1" hangingPunct="1">
              <a:buFont typeface="Corbel" pitchFamily="34" charset="0"/>
              <a:buNone/>
              <a:defRPr/>
            </a:pPr>
            <a:r>
              <a:rPr lang="en-US" b="1" dirty="0" smtClean="0"/>
              <a:t>PANCA USAHA TANI:</a:t>
            </a:r>
          </a:p>
          <a:p>
            <a:pPr marL="631825" indent="-514350" eaLnBrk="1" hangingPunct="1">
              <a:buFont typeface="Corbel" pitchFamily="34" charset="0"/>
              <a:buNone/>
              <a:defRPr/>
            </a:pPr>
            <a:r>
              <a:rPr lang="en-US" dirty="0" smtClean="0"/>
              <a:t>Lima tindakan budidaya yang meliputi:</a:t>
            </a:r>
          </a:p>
          <a:p>
            <a:pPr marL="1190625" lvl="2" indent="-514350" eaLnBrk="1" hangingPunct="1">
              <a:buClr>
                <a:schemeClr val="tx1"/>
              </a:buClr>
              <a:buSzPct val="90000"/>
              <a:buFont typeface="Corbel" pitchFamily="34" charset="0"/>
              <a:buAutoNum type="arabicPeriod"/>
              <a:defRPr/>
            </a:pPr>
            <a:r>
              <a:rPr lang="en-US" sz="2800" dirty="0" smtClean="0"/>
              <a:t>Penggunaan bahan tanam bermutu tinggi</a:t>
            </a:r>
          </a:p>
          <a:p>
            <a:pPr marL="1190625" lvl="2" indent="-514350" eaLnBrk="1" hangingPunct="1">
              <a:buClr>
                <a:schemeClr val="tx1"/>
              </a:buClr>
              <a:buSzPct val="90000"/>
              <a:buFont typeface="Corbel" pitchFamily="34" charset="0"/>
              <a:buAutoNum type="arabicPeriod"/>
              <a:defRPr/>
            </a:pPr>
            <a:r>
              <a:rPr lang="en-US" sz="2800" dirty="0" smtClean="0"/>
              <a:t>Pengolahan tanah</a:t>
            </a:r>
          </a:p>
          <a:p>
            <a:pPr marL="1190625" lvl="2" indent="-514350" eaLnBrk="1" hangingPunct="1">
              <a:buClr>
                <a:schemeClr val="tx1"/>
              </a:buClr>
              <a:buSzPct val="90000"/>
              <a:buFont typeface="Corbel" pitchFamily="34" charset="0"/>
              <a:buAutoNum type="arabicPeriod"/>
              <a:defRPr/>
            </a:pPr>
            <a:r>
              <a:rPr lang="en-US" sz="2800" dirty="0" smtClean="0"/>
              <a:t>Pengairan atau irigasi</a:t>
            </a:r>
          </a:p>
          <a:p>
            <a:pPr marL="1190625" lvl="2" indent="-514350" eaLnBrk="1" hangingPunct="1">
              <a:buClr>
                <a:schemeClr val="tx1"/>
              </a:buClr>
              <a:buSzPct val="90000"/>
              <a:buFont typeface="Corbel" pitchFamily="34" charset="0"/>
              <a:buAutoNum type="arabicPeriod"/>
              <a:defRPr/>
            </a:pPr>
            <a:r>
              <a:rPr lang="en-US" sz="2800" dirty="0" smtClean="0"/>
              <a:t>Pemupukan yang tepat</a:t>
            </a:r>
          </a:p>
          <a:p>
            <a:pPr marL="1190625" lvl="2" indent="-514350" eaLnBrk="1" hangingPunct="1">
              <a:buClr>
                <a:schemeClr val="tx1"/>
              </a:buClr>
              <a:buSzPct val="90000"/>
              <a:buFont typeface="Corbel" pitchFamily="34" charset="0"/>
              <a:buAutoNum type="arabicPeriod"/>
              <a:defRPr/>
            </a:pPr>
            <a:r>
              <a:rPr lang="en-US" sz="2800" dirty="0" smtClean="0"/>
              <a:t>Pemberantasan hama, penyakit dan gulma dengan baik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762000"/>
            <a:ext cx="7620000" cy="6096000"/>
          </a:xfrm>
          <a:noFill/>
        </p:spPr>
        <p:txBody>
          <a:bodyPr lIns="54864" tIns="91440">
            <a:noAutofit/>
          </a:bodyPr>
          <a:lstStyle/>
          <a:p>
            <a:pPr eaLnBrk="1" hangingPunct="1">
              <a:buFontTx/>
              <a:buNone/>
              <a:defRPr/>
            </a:pPr>
            <a:r>
              <a:rPr lang="en-US" b="1" dirty="0" smtClean="0">
                <a:latin typeface="PMingLiU-ExtB" pitchFamily="18" charset="-120"/>
                <a:ea typeface="PMingLiU-ExtB" pitchFamily="18" charset="-120"/>
              </a:rPr>
              <a:t>SAPTA USAHA TANI (PU + 2)</a:t>
            </a:r>
            <a:endParaRPr lang="en-US" dirty="0" smtClean="0">
              <a:latin typeface="PMingLiU-ExtB" pitchFamily="18" charset="-120"/>
              <a:ea typeface="PMingLiU-ExtB" pitchFamily="18" charset="-120"/>
            </a:endParaRP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solidFill>
                  <a:srgbClr val="785700"/>
                </a:solidFill>
                <a:latin typeface="PMingLiU-ExtB" pitchFamily="18" charset="-120"/>
                <a:ea typeface="PMingLiU-ExtB" pitchFamily="18" charset="-120"/>
              </a:rPr>
              <a:t>        6. Penanganan Pascapanen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solidFill>
                  <a:srgbClr val="785700"/>
                </a:solidFill>
                <a:latin typeface="PMingLiU-ExtB" pitchFamily="18" charset="-120"/>
                <a:ea typeface="PMingLiU-ExtB" pitchFamily="18" charset="-120"/>
              </a:rPr>
              <a:t>        7. Pemasaran Hasil Panen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latin typeface="PMingLiU-ExtB" pitchFamily="18" charset="-120"/>
                <a:ea typeface="PMingLiU-ExtB" pitchFamily="18" charset="-120"/>
              </a:rPr>
              <a:t> </a:t>
            </a:r>
            <a:r>
              <a:rPr lang="en-US" b="1" dirty="0" smtClean="0">
                <a:latin typeface="PMingLiU-ExtB" pitchFamily="18" charset="-120"/>
                <a:ea typeface="PMingLiU-ExtB" pitchFamily="18" charset="-120"/>
              </a:rPr>
              <a:t>ASTA USAHA TANI (SU + 1)</a:t>
            </a:r>
            <a:endParaRPr lang="en-US" dirty="0" smtClean="0">
              <a:latin typeface="PMingLiU-ExtB" pitchFamily="18" charset="-120"/>
              <a:ea typeface="PMingLiU-ExtB" pitchFamily="18" charset="-120"/>
            </a:endParaRP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latin typeface="PMingLiU-ExtB" pitchFamily="18" charset="-120"/>
                <a:ea typeface="PMingLiU-ExtB" pitchFamily="18" charset="-120"/>
              </a:rPr>
              <a:t>        8. Konservasi Tanah</a:t>
            </a:r>
          </a:p>
          <a:p>
            <a:pPr eaLnBrk="1" hangingPunct="1">
              <a:buFontTx/>
              <a:buNone/>
              <a:defRPr/>
            </a:pPr>
            <a:r>
              <a:rPr lang="en-US" sz="2800" dirty="0" smtClean="0">
                <a:latin typeface="PMingLiU-ExtB" pitchFamily="18" charset="-120"/>
                <a:ea typeface="PMingLiU-ExtB" pitchFamily="18" charset="-120"/>
              </a:rPr>
              <a:t> </a:t>
            </a:r>
          </a:p>
          <a:p>
            <a:pPr eaLnBrk="1" hangingPunct="1">
              <a:buFontTx/>
              <a:buNone/>
              <a:defRPr/>
            </a:pPr>
            <a:r>
              <a:rPr lang="es-ES" sz="2800" dirty="0" smtClean="0">
                <a:solidFill>
                  <a:srgbClr val="901929"/>
                </a:solidFill>
                <a:latin typeface="PMingLiU-ExtB" pitchFamily="18" charset="-120"/>
                <a:ea typeface="PMingLiU-ExtB" pitchFamily="18" charset="-120"/>
              </a:rPr>
              <a:t>KONSEP MEN-TAN ANTON APRIANTONO, 2007</a:t>
            </a:r>
            <a:endParaRPr lang="en-US" sz="2800" dirty="0" smtClean="0">
              <a:solidFill>
                <a:srgbClr val="901929"/>
              </a:solidFill>
              <a:latin typeface="PMingLiU-ExtB" pitchFamily="18" charset="-120"/>
              <a:ea typeface="PMingLiU-ExtB" pitchFamily="18" charset="-120"/>
            </a:endParaRPr>
          </a:p>
          <a:p>
            <a:pPr eaLnBrk="1" hangingPunct="1">
              <a:buFontTx/>
              <a:buNone/>
              <a:defRPr/>
            </a:pPr>
            <a:r>
              <a:rPr lang="es-ES" sz="2800" dirty="0" smtClean="0">
                <a:solidFill>
                  <a:srgbClr val="C00000"/>
                </a:solidFill>
                <a:latin typeface="PMingLiU-ExtB" pitchFamily="18" charset="-120"/>
                <a:ea typeface="PMingLiU-ExtB" pitchFamily="18" charset="-120"/>
              </a:rPr>
              <a:t>PANCA YASA :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solidFill>
                  <a:srgbClr val="C00000"/>
                </a:solidFill>
                <a:latin typeface="PMingLiU-ExtB" pitchFamily="18" charset="-120"/>
                <a:ea typeface="PMingLiU-ExtB" pitchFamily="18" charset="-120"/>
              </a:rPr>
              <a:t>       1. Pembangunan infrastruktur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solidFill>
                  <a:srgbClr val="C00000"/>
                </a:solidFill>
                <a:latin typeface="PMingLiU-ExtB" pitchFamily="18" charset="-120"/>
                <a:ea typeface="PMingLiU-ExtB" pitchFamily="18" charset="-120"/>
              </a:rPr>
              <a:t>       2.  Penguatan kelembagaan petani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solidFill>
                  <a:srgbClr val="C00000"/>
                </a:solidFill>
                <a:latin typeface="PMingLiU-ExtB" pitchFamily="18" charset="-120"/>
                <a:ea typeface="PMingLiU-ExtB" pitchFamily="18" charset="-120"/>
              </a:rPr>
              <a:t>       3.  Penyuluhan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solidFill>
                  <a:srgbClr val="C00000"/>
                </a:solidFill>
                <a:latin typeface="PMingLiU-ExtB" pitchFamily="18" charset="-120"/>
                <a:ea typeface="PMingLiU-ExtB" pitchFamily="18" charset="-120"/>
              </a:rPr>
              <a:t>       4.  Pembiayaan pertanian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solidFill>
                  <a:srgbClr val="C00000"/>
                </a:solidFill>
                <a:latin typeface="PMingLiU-ExtB" pitchFamily="18" charset="-120"/>
                <a:ea typeface="PMingLiU-ExtB" pitchFamily="18" charset="-120"/>
              </a:rPr>
              <a:t>       5.  Pemasaran hasil pertanian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024744" cy="1143000"/>
          </a:xfrm>
        </p:spPr>
        <p:txBody>
          <a:bodyPr/>
          <a:lstStyle/>
          <a:p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Bahasan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" y="1905000"/>
            <a:ext cx="8229600" cy="4335463"/>
          </a:xfrm>
        </p:spPr>
        <p:txBody>
          <a:bodyPr>
            <a:normAutofit/>
          </a:bodyPr>
          <a:lstStyle/>
          <a:p>
            <a:pPr marL="395288" lvl="0" indent="-395288">
              <a:buNone/>
            </a:pPr>
            <a:r>
              <a:rPr lang="en-US" dirty="0" smtClean="0"/>
              <a:t>1.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:</a:t>
            </a:r>
          </a:p>
          <a:p>
            <a:pPr marL="1203325" lvl="2" indent="-517525"/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tanaman</a:t>
            </a:r>
            <a:endParaRPr lang="en-US" sz="2800" dirty="0"/>
          </a:p>
          <a:p>
            <a:pPr marL="1203325" lvl="2" indent="-517525"/>
            <a:r>
              <a:rPr lang="en-US" sz="2800" dirty="0" err="1"/>
              <a:t>Esensiel</a:t>
            </a:r>
            <a:endParaRPr lang="en-US" sz="2800" dirty="0"/>
          </a:p>
          <a:p>
            <a:pPr marL="1203325" lvl="2" indent="-517525"/>
            <a:r>
              <a:rPr lang="en-US" sz="2800" dirty="0" err="1"/>
              <a:t>Iklim</a:t>
            </a:r>
            <a:endParaRPr lang="en-US" sz="2800" dirty="0"/>
          </a:p>
          <a:p>
            <a:pPr marL="1203325" lvl="2" indent="-517525"/>
            <a:r>
              <a:rPr lang="en-US" sz="2800" dirty="0" err="1"/>
              <a:t>Gangguan</a:t>
            </a:r>
            <a:endParaRPr lang="en-US" sz="2800" dirty="0"/>
          </a:p>
          <a:p>
            <a:pPr marL="395288" indent="-395288">
              <a:buNone/>
            </a:pPr>
            <a:r>
              <a:rPr lang="en-US" dirty="0" smtClean="0"/>
              <a:t>2.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0759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685800" y="1143000"/>
            <a:ext cx="7924800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2000" dirty="0">
              <a:latin typeface="PMingLiU-ExtB" pitchFamily="18" charset="-120"/>
              <a:ea typeface="PMingLiU-ExtB" pitchFamily="18" charset="-120"/>
            </a:endParaRPr>
          </a:p>
          <a:p>
            <a:pPr marL="1203325" indent="-1203325"/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MULTIPLE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</a:rPr>
              <a:t>CROPPING</a:t>
            </a:r>
            <a:r>
              <a:rPr lang="en-US" sz="2200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</a:rPr>
              <a:t>: 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meningkatkan frekuensi tanam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</a:rPr>
              <a:t>pada 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lahan  yang sama</a:t>
            </a:r>
          </a:p>
          <a:p>
            <a:pPr marL="1203325" indent="-1203325"/>
            <a:endParaRPr lang="id-ID" sz="2200" dirty="0">
              <a:latin typeface="PMingLiU-ExtB" pitchFamily="18" charset="-120"/>
              <a:ea typeface="PMingLiU-ExtB" pitchFamily="18" charset="-120"/>
            </a:endParaRPr>
          </a:p>
          <a:p>
            <a:pPr marL="1203325" indent="-1203325"/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INTERCROPPING = TUMPANGSARI = menanam suatu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</a:rPr>
              <a:t>lahan 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lebih satu jenis tan yi tumbuh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</a:rPr>
              <a:t>bersama 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dg jarak tanam </a:t>
            </a:r>
            <a:r>
              <a:rPr lang="en-US" sz="2200" dirty="0">
                <a:latin typeface="PMingLiU-ExtB" pitchFamily="18" charset="-120"/>
                <a:ea typeface="PMingLiU-ExtB" pitchFamily="18" charset="-120"/>
              </a:rPr>
              <a:t>&amp;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 larikan yg teratur</a:t>
            </a:r>
          </a:p>
          <a:p>
            <a:pPr marL="1203325" indent="-1203325"/>
            <a:endParaRPr lang="id-ID" sz="2200" dirty="0">
              <a:latin typeface="PMingLiU-ExtB" pitchFamily="18" charset="-120"/>
              <a:ea typeface="PMingLiU-ExtB" pitchFamily="18" charset="-120"/>
            </a:endParaRPr>
          </a:p>
          <a:p>
            <a:pPr marL="1203325" indent="-1203325"/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TUMPANG GILIR mrpk gab. TUMPANGSARI &amp;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</a:rPr>
              <a:t>PERGILIRAN</a:t>
            </a:r>
            <a:r>
              <a:rPr lang="en-US" sz="2200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TAN</a:t>
            </a:r>
            <a:r>
              <a:rPr lang="en-US" sz="2200" dirty="0">
                <a:latin typeface="PMingLiU-ExtB" pitchFamily="18" charset="-120"/>
                <a:ea typeface="PMingLiU-ExtB" pitchFamily="18" charset="-120"/>
              </a:rPr>
              <a:t>.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  yi mrpk suatu usaha bercocok </a:t>
            </a:r>
            <a:r>
              <a:rPr lang="en-US" sz="2200" dirty="0">
                <a:latin typeface="PMingLiU-ExtB" pitchFamily="18" charset="-120"/>
                <a:ea typeface="PMingLiU-ExtB" pitchFamily="18" charset="-120"/>
              </a:rPr>
              <a:t>	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tanam untuk memperoleh penanaman lebih dari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</a:rPr>
              <a:t>satu 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kali dr satu jenis atau bbrp jenis tanam dari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</a:rPr>
              <a:t>sebidang 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tnh selama jangka waktu ttt.</a:t>
            </a:r>
          </a:p>
          <a:p>
            <a:endParaRPr lang="id-ID" sz="2200" dirty="0">
              <a:latin typeface="PMingLiU-ExtB" pitchFamily="18" charset="-120"/>
              <a:ea typeface="PMingLiU-ExtB" pitchFamily="18" charset="-120"/>
            </a:endParaRPr>
          </a:p>
          <a:p>
            <a:pPr marL="1082675" indent="-1082675"/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TUJUAN: memperoleh hasil  lebih dari satu jenis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</a:rPr>
              <a:t>tanaman 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dalam per satuan luas, sehingga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</a:rPr>
              <a:t>pendapatannya 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diharapkan juga</a:t>
            </a:r>
            <a:r>
              <a:rPr lang="en-US" sz="2200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id-ID" sz="2200" dirty="0">
                <a:latin typeface="PMingLiU-ExtB" pitchFamily="18" charset="-120"/>
                <a:ea typeface="PMingLiU-ExtB" pitchFamily="18" charset="-120"/>
              </a:rPr>
              <a:t>bertambah</a:t>
            </a:r>
            <a:r>
              <a:rPr lang="en-US" sz="2200" dirty="0">
                <a:latin typeface="PMingLiU-ExtB" pitchFamily="18" charset="-120"/>
                <a:ea typeface="PMingLiU-ExtB" pitchFamily="18" charset="-120"/>
              </a:rPr>
              <a:t>          </a:t>
            </a:r>
            <a:endParaRPr lang="id-ID" sz="2200" dirty="0">
              <a:latin typeface="PMingLiU-ExtB" pitchFamily="18" charset="-120"/>
              <a:ea typeface="PMingLiU-ExtB" pitchFamily="18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762000"/>
            <a:ext cx="7924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solidFill>
                  <a:prstClr val="black"/>
                </a:solidFill>
                <a:latin typeface="PMingLiU-ExtB" pitchFamily="18" charset="-120"/>
                <a:ea typeface="PMingLiU-ExtB" pitchFamily="18" charset="-120"/>
              </a:rPr>
              <a:t>SISTEM  TANAM DALAM  BUDIDAYA TANAMAN</a:t>
            </a:r>
            <a:endParaRPr lang="en-US" sz="2800" b="1" dirty="0">
              <a:solidFill>
                <a:prstClr val="black"/>
              </a:solidFill>
              <a:latin typeface="PMingLiU-ExtB" pitchFamily="18" charset="-120"/>
              <a:ea typeface="PMingLiU-ExtB" pitchFamily="18" charset="-12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685799" y="304800"/>
            <a:ext cx="8229601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800" b="1" dirty="0">
                <a:latin typeface="Segoe UI Semibold" pitchFamily="34" charset="0"/>
                <a:cs typeface="Estrangelo Edessa" pitchFamily="66" charset="0"/>
              </a:rPr>
              <a:t>KEUNTUNGAN:</a:t>
            </a:r>
            <a:endParaRPr lang="id-ID" sz="2800" dirty="0">
              <a:latin typeface="Segoe UI Semibold" pitchFamily="34" charset="0"/>
              <a:cs typeface="Estrangelo Edessa" pitchFamily="66" charset="0"/>
            </a:endParaRPr>
          </a:p>
          <a:p>
            <a:pPr marL="808038" lvl="1" indent="-350838">
              <a:buFont typeface="Arial" pitchFamily="34" charset="0"/>
              <a:buChar char="•"/>
            </a:pPr>
            <a:r>
              <a:rPr lang="id-ID" sz="24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Memperkecil resiko kegagalan</a:t>
            </a:r>
          </a:p>
          <a:p>
            <a:pPr marL="808038" lvl="1" indent="-350838">
              <a:buFont typeface="Arial" pitchFamily="34" charset="0"/>
              <a:buChar char="•"/>
            </a:pPr>
            <a:r>
              <a:rPr lang="id-ID" sz="24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Meratakan penyebaran penggunaan tenaga kerja</a:t>
            </a:r>
          </a:p>
          <a:p>
            <a:pPr marL="808038" lvl="1" indent="-350838">
              <a:buFont typeface="Arial" pitchFamily="34" charset="0"/>
              <a:buChar char="•"/>
            </a:pPr>
            <a:r>
              <a:rPr lang="id-ID" sz="24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Memperbaiki kesuburan tanah</a:t>
            </a:r>
          </a:p>
          <a:p>
            <a:pPr marL="808038" lvl="1" indent="-350838">
              <a:buFont typeface="Arial" pitchFamily="34" charset="0"/>
              <a:buChar char="•"/>
            </a:pPr>
            <a:r>
              <a:rPr lang="id-ID" sz="24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Mengurangi intensitas pengolahan tanah</a:t>
            </a:r>
          </a:p>
          <a:p>
            <a:pPr marL="808038" lvl="1" indent="-350838">
              <a:buFont typeface="Arial" pitchFamily="34" charset="0"/>
              <a:buChar char="•"/>
            </a:pPr>
            <a:r>
              <a:rPr lang="id-ID" sz="24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Memelihara keseimbangan biologis</a:t>
            </a:r>
          </a:p>
          <a:p>
            <a:pPr marL="808038" lvl="1" indent="-350838">
              <a:buFont typeface="Arial" pitchFamily="34" charset="0"/>
              <a:buChar char="•"/>
            </a:pPr>
            <a:r>
              <a:rPr lang="id-ID" sz="24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Menghambat terjadinya erosi</a:t>
            </a:r>
          </a:p>
          <a:p>
            <a:pPr marL="808038" lvl="1" indent="-350838">
              <a:buFont typeface="Arial" pitchFamily="34" charset="0"/>
              <a:buChar char="•"/>
            </a:pPr>
            <a:r>
              <a:rPr lang="id-ID" sz="24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Memperbanyak keragaman menu petani</a:t>
            </a:r>
          </a:p>
          <a:p>
            <a:endParaRPr lang="id-ID" sz="2400" b="1" dirty="0">
              <a:latin typeface="Segoe UI Semibold" pitchFamily="34" charset="0"/>
              <a:cs typeface="Estrangelo Edessa" pitchFamily="66" charset="0"/>
            </a:endParaRPr>
          </a:p>
          <a:p>
            <a:pPr algn="ctr"/>
            <a:r>
              <a:rPr lang="id-ID" sz="2800" b="1" dirty="0">
                <a:latin typeface="Segoe UI Semibold" pitchFamily="34" charset="0"/>
                <a:cs typeface="Estrangelo Edessa" pitchFamily="66" charset="0"/>
              </a:rPr>
              <a:t>BENTUK TUMPANG GILIR</a:t>
            </a:r>
            <a:r>
              <a:rPr lang="id-ID" sz="2400" b="1" dirty="0">
                <a:latin typeface="Segoe UI Semibold" pitchFamily="34" charset="0"/>
                <a:cs typeface="Estrangelo Edessa" pitchFamily="66" charset="0"/>
              </a:rPr>
              <a:t> </a:t>
            </a:r>
            <a:endParaRPr lang="id-ID" sz="2400" dirty="0">
              <a:latin typeface="Segoe UI Semibold" pitchFamily="34" charset="0"/>
              <a:cs typeface="Estrangelo Edessa" pitchFamily="66" charset="0"/>
            </a:endParaRPr>
          </a:p>
          <a:p>
            <a:pPr marL="854075" indent="-854075"/>
            <a:r>
              <a:rPr lang="id-ID" sz="22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MIXED CROPPING (Tan</a:t>
            </a:r>
            <a:r>
              <a:rPr lang="en-US" sz="22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.</a:t>
            </a:r>
            <a:r>
              <a:rPr lang="id-ID" sz="22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 campuran): Dua jenis tan/lebih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ditanam </a:t>
            </a:r>
            <a:r>
              <a:rPr lang="id-ID" sz="22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serentak &amp; tercampur tanpa membentuk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barisan </a:t>
            </a:r>
            <a:r>
              <a:rPr lang="id-ID" sz="22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tanaman yg teratur. </a:t>
            </a:r>
            <a:r>
              <a:rPr lang="en-US" sz="22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Misal</a:t>
            </a:r>
            <a:r>
              <a:rPr lang="id-ID" sz="22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: padi ladang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dan </a:t>
            </a:r>
            <a:r>
              <a:rPr lang="id-ID" sz="22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ubi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kayu</a:t>
            </a:r>
            <a:endParaRPr lang="en-US" sz="2200" dirty="0" smtClean="0">
              <a:latin typeface="PMingLiU-ExtB" pitchFamily="18" charset="-120"/>
              <a:ea typeface="PMingLiU-ExtB" pitchFamily="18" charset="-120"/>
              <a:cs typeface="Estrangelo Edessa" pitchFamily="66" charset="0"/>
            </a:endParaRPr>
          </a:p>
          <a:p>
            <a:pPr marL="854075" indent="-854075"/>
            <a:endParaRPr lang="id-ID" sz="2200" dirty="0">
              <a:latin typeface="PMingLiU-ExtB" pitchFamily="18" charset="-120"/>
              <a:ea typeface="PMingLiU-ExtB" pitchFamily="18" charset="-120"/>
              <a:cs typeface="Estrangelo Edessa" pitchFamily="66" charset="0"/>
            </a:endParaRPr>
          </a:p>
          <a:p>
            <a:pPr marL="854075" indent="-854075"/>
            <a:r>
              <a:rPr lang="id-ID" sz="22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INTER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CROPPING</a:t>
            </a:r>
            <a:r>
              <a:rPr lang="en-US" sz="22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(</a:t>
            </a:r>
            <a:r>
              <a:rPr lang="id-ID" sz="22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Tumpang sari seumur): dua jenis tan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atau </a:t>
            </a:r>
            <a:r>
              <a:rPr lang="id-ID" sz="22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lebih yg seumur, ditanam serentak dg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membentuk </a:t>
            </a:r>
            <a:r>
              <a:rPr lang="id-ID" sz="22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barisan lurus berselang seling. Mis: </a:t>
            </a:r>
            <a:r>
              <a:rPr lang="id-ID" sz="22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jagung </a:t>
            </a:r>
            <a:r>
              <a:rPr lang="id-ID" sz="2200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dan kacang tanah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762000" y="990600"/>
            <a:ext cx="762635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85800" indent="-685800"/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INTERPLANTING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(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Tumpang sari berbeda umur):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jenis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</a:rPr>
              <a:t> t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an berumur lebih  pendek, ditanam berbaris di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antara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jenis tan</a:t>
            </a:r>
            <a:r>
              <a:rPr lang="en-US" sz="2400" dirty="0">
                <a:latin typeface="PMingLiU-ExtB" pitchFamily="18" charset="-120"/>
                <a:ea typeface="PMingLiU-ExtB" pitchFamily="18" charset="-120"/>
              </a:rPr>
              <a:t>.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 lain yg berumur lebih panjang,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kedua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jenis tan/lbh ditanam berbaris lurus,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pd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waktu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yg bersamaan. </a:t>
            </a:r>
          </a:p>
          <a:p>
            <a:pPr marL="685800" indent="-685800"/>
            <a:r>
              <a:rPr lang="en-US" sz="2400" dirty="0" smtClean="0">
                <a:latin typeface="PMingLiU-ExtB" pitchFamily="18" charset="-120"/>
                <a:ea typeface="PMingLiU-ExtB" pitchFamily="18" charset="-120"/>
              </a:rPr>
              <a:t>        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Mis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: jagung di antara ubi kayu</a:t>
            </a:r>
          </a:p>
          <a:p>
            <a:pPr marL="685800" indent="-685800"/>
            <a:endParaRPr lang="id-ID" sz="2400" dirty="0">
              <a:latin typeface="PMingLiU-ExtB" pitchFamily="18" charset="-120"/>
              <a:ea typeface="PMingLiU-ExtB" pitchFamily="18" charset="-120"/>
            </a:endParaRPr>
          </a:p>
          <a:p>
            <a:pPr marL="685800" indent="-685800"/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INTER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CULTURE (Tanamann sela): tan semusim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(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berumur pendek) ditanam berbaris lurus</a:t>
            </a:r>
            <a:r>
              <a:rPr lang="en-US" sz="2400" dirty="0">
                <a:latin typeface="PMingLiU-ExtB" pitchFamily="18" charset="-120"/>
                <a:ea typeface="PMingLiU-ExtB" pitchFamily="18" charset="-120"/>
              </a:rPr>
              <a:t>	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diantara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tan tahunan. </a:t>
            </a:r>
          </a:p>
          <a:p>
            <a:pPr marL="685800" indent="-685800"/>
            <a:r>
              <a:rPr lang="en-US" sz="2400" dirty="0" smtClean="0">
                <a:latin typeface="PMingLiU-ExtB" pitchFamily="18" charset="-120"/>
                <a:ea typeface="PMingLiU-ExtB" pitchFamily="18" charset="-120"/>
              </a:rPr>
              <a:t>        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Mis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: menanam kc tanah btk baris di antara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barisan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tan</a:t>
            </a:r>
            <a:r>
              <a:rPr lang="en-US" sz="2400" dirty="0">
                <a:latin typeface="PMingLiU-ExtB" pitchFamily="18" charset="-120"/>
                <a:ea typeface="PMingLiU-ExtB" pitchFamily="18" charset="-120"/>
              </a:rPr>
              <a:t>.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 pepaya)</a:t>
            </a:r>
          </a:p>
          <a:p>
            <a:pPr marL="685800" indent="-685800"/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 </a:t>
            </a:r>
            <a:endParaRPr lang="en-US" sz="2400" dirty="0" smtClean="0">
              <a:latin typeface="PMingLiU-ExtB" pitchFamily="18" charset="-120"/>
              <a:ea typeface="PMingLiU-ExtB" pitchFamily="18" charset="-120"/>
            </a:endParaRPr>
          </a:p>
          <a:p>
            <a:pPr marL="685800" indent="-685800"/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SEQUANTIAL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PLANTING (Tanaman beruntun): </a:t>
            </a:r>
          </a:p>
          <a:p>
            <a:pPr marL="685800"/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menanam/menumbuhkan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tan sesegera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mungkin.</a:t>
            </a:r>
            <a:endParaRPr lang="en-US" sz="2400" dirty="0" smtClean="0">
              <a:latin typeface="PMingLiU-ExtB" pitchFamily="18" charset="-120"/>
              <a:ea typeface="PMingLiU-ExtB" pitchFamily="18" charset="-120"/>
            </a:endParaRPr>
          </a:p>
          <a:p>
            <a:pPr marL="685800"/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Mis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: sorgum dipanen I dipangkas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ditumbuhkan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lagi</a:t>
            </a:r>
            <a:endParaRPr lang="id-ID" dirty="0">
              <a:solidFill>
                <a:srgbClr val="99CC00"/>
              </a:solidFill>
              <a:latin typeface="PMingLiU-ExtB" pitchFamily="18" charset="-120"/>
              <a:ea typeface="PMingLiU-ExtB" pitchFamily="18" charset="-12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838200" y="1905000"/>
            <a:ext cx="74676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14400" indent="-914400"/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RELAY PLANTING (Tanam sisipan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)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: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penyisipan tan </a:t>
            </a:r>
            <a:r>
              <a:rPr lang="en-US" sz="2400" dirty="0">
                <a:latin typeface="PMingLiU-ExtB" pitchFamily="18" charset="-120"/>
                <a:ea typeface="PMingLiU-ExtB" pitchFamily="18" charset="-120"/>
              </a:rPr>
              <a:t>	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berikut pd </a:t>
            </a:r>
            <a:r>
              <a:rPr lang="en-US" sz="2400" dirty="0"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tan terdahulu, sebelum tan terdahulu 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dipanen</a:t>
            </a:r>
            <a:endParaRPr lang="id-ID" sz="2400" dirty="0">
              <a:latin typeface="PMingLiU-ExtB" pitchFamily="18" charset="-120"/>
              <a:ea typeface="PMingLiU-ExtB" pitchFamily="18" charset="-120"/>
            </a:endParaRPr>
          </a:p>
          <a:p>
            <a:endParaRPr lang="id-ID" sz="2400" dirty="0">
              <a:latin typeface="PMingLiU-ExtB" pitchFamily="18" charset="-120"/>
              <a:ea typeface="PMingLiU-ExtB" pitchFamily="18" charset="-120"/>
            </a:endParaRPr>
          </a:p>
          <a:p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SYARAT TAN SELA  </a:t>
            </a:r>
            <a:endParaRPr lang="en-US" sz="2400" dirty="0">
              <a:latin typeface="PMingLiU-ExtB" pitchFamily="18" charset="-120"/>
              <a:ea typeface="PMingLiU-ExtB" pitchFamily="18" charset="-120"/>
            </a:endParaRPr>
          </a:p>
          <a:p>
            <a:pPr marL="808038" lvl="1" indent="-350838">
              <a:buFont typeface="Arial" pitchFamily="34" charset="0"/>
              <a:buChar char="•"/>
            </a:pP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Tidak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boleh merintangi pertumbuhan tan utama</a:t>
            </a:r>
          </a:p>
          <a:p>
            <a:pPr marL="808038" lvl="1" indent="-350838">
              <a:buFont typeface="Arial" pitchFamily="34" charset="0"/>
              <a:buChar char="•"/>
            </a:pP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Lekas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memberi hasil (mempergunakan tanah)</a:t>
            </a:r>
          </a:p>
          <a:p>
            <a:pPr marL="808038" lvl="1" indent="-350838">
              <a:buFont typeface="Arial" pitchFamily="34" charset="0"/>
              <a:buChar char="•"/>
            </a:pP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Utk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segera membuang tan sela, apbl tan utama </a:t>
            </a:r>
            <a:r>
              <a:rPr lang="en-US" sz="2400" dirty="0">
                <a:latin typeface="PMingLiU-ExtB" pitchFamily="18" charset="-120"/>
                <a:ea typeface="PMingLiU-ExtB" pitchFamily="18" charset="-120"/>
              </a:rPr>
              <a:t>	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mulai 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</a:rPr>
              <a:t>m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emerlukan </a:t>
            </a:r>
            <a:r>
              <a:rPr lang="id-ID" sz="2400" dirty="0">
                <a:latin typeface="PMingLiU-ExtB" pitchFamily="18" charset="-120"/>
                <a:ea typeface="PMingLiU-ExtB" pitchFamily="18" charset="-120"/>
              </a:rPr>
              <a:t>tanah</a:t>
            </a:r>
          </a:p>
          <a:p>
            <a:endParaRPr lang="id-ID" sz="2400" dirty="0">
              <a:latin typeface="PMingLiU-ExtB" pitchFamily="18" charset="-120"/>
              <a:ea typeface="PMingLiU-ExtB" pitchFamily="18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594360" y="4419600"/>
            <a:ext cx="838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DALAM</a:t>
            </a:r>
            <a:r>
              <a:rPr lang="id-ID" sz="2400" b="1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 TUMPANGSARI  D</a:t>
            </a:r>
            <a:r>
              <a:rPr lang="en-US" sz="2400" b="1" dirty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PT  DIATUR BERDASAR</a:t>
            </a:r>
          </a:p>
          <a:p>
            <a:pPr marL="746125" lvl="1" indent="-288925">
              <a:buFont typeface="Arial" pitchFamily="34" charset="0"/>
              <a:buChar char="•"/>
            </a:pPr>
            <a:r>
              <a:rPr lang="en-US" sz="2400" dirty="0" err="1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Sifat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 </a:t>
            </a:r>
            <a:r>
              <a:rPr lang="en-US" sz="2400" dirty="0" err="1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Perakaran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 (</a:t>
            </a:r>
            <a:r>
              <a:rPr lang="en-US" sz="2400" dirty="0" err="1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Monocotyl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 /</a:t>
            </a:r>
            <a:r>
              <a:rPr lang="en-US" sz="2400" dirty="0" err="1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Dangkal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 </a:t>
            </a:r>
            <a:r>
              <a:rPr lang="en-US" sz="2400" dirty="0" err="1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dan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 </a:t>
            </a:r>
            <a:r>
              <a:rPr lang="en-US" sz="2400" dirty="0" err="1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Dicotyl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/</a:t>
            </a:r>
            <a:r>
              <a:rPr lang="en-US" sz="2400" dirty="0" err="1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Dalam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)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 </a:t>
            </a:r>
            <a:endParaRPr lang="en-US" sz="2400" dirty="0" smtClean="0">
              <a:latin typeface="PMingLiU-ExtB" pitchFamily="18" charset="-120"/>
              <a:ea typeface="PMingLiU-ExtB" pitchFamily="18" charset="-120"/>
              <a:cs typeface="Estrangelo Edessa" pitchFamily="66" charset="0"/>
            </a:endParaRPr>
          </a:p>
          <a:p>
            <a:pPr marL="746125" lvl="1" indent="-288925">
              <a:buFont typeface="Arial" pitchFamily="34" charset="0"/>
              <a:buChar char="•"/>
            </a:pPr>
            <a:r>
              <a:rPr lang="en-US" sz="2400" dirty="0" err="1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Waktu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 </a:t>
            </a:r>
            <a:r>
              <a:rPr lang="en-US" sz="2400" dirty="0" err="1" smtClean="0">
                <a:latin typeface="PMingLiU-ExtB" pitchFamily="18" charset="-120"/>
                <a:ea typeface="PMingLiU-ExtB" pitchFamily="18" charset="-120"/>
                <a:cs typeface="Estrangelo Edessa" pitchFamily="66" charset="0"/>
              </a:rPr>
              <a:t>Tanam</a:t>
            </a:r>
            <a:endParaRPr lang="en-US" sz="2400" dirty="0">
              <a:latin typeface="PMingLiU-ExtB" pitchFamily="18" charset="-120"/>
              <a:ea typeface="PMingLiU-ExtB" pitchFamily="18" charset="-120"/>
              <a:cs typeface="Estrangelo Edessa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447800"/>
            <a:ext cx="7772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b="1" dirty="0" smtClean="0">
                <a:latin typeface="PMingLiU-ExtB" pitchFamily="18" charset="-120"/>
                <a:ea typeface="PMingLiU-ExtB" pitchFamily="18" charset="-120"/>
              </a:rPr>
              <a:t>BEDA TUMPANGSARI  DAN T</a:t>
            </a:r>
            <a:r>
              <a:rPr lang="en-US" sz="2400" b="1" dirty="0" smtClean="0">
                <a:latin typeface="PMingLiU-ExtB" pitchFamily="18" charset="-120"/>
                <a:ea typeface="PMingLiU-ExtB" pitchFamily="18" charset="-120"/>
              </a:rPr>
              <a:t>AN.</a:t>
            </a:r>
            <a:r>
              <a:rPr lang="id-ID" sz="2400" b="1" dirty="0" smtClean="0">
                <a:latin typeface="PMingLiU-ExtB" pitchFamily="18" charset="-120"/>
                <a:ea typeface="PMingLiU-ExtB" pitchFamily="18" charset="-120"/>
              </a:rPr>
              <a:t> SELA </a:t>
            </a:r>
            <a:endParaRPr lang="en-US" sz="2400" b="1" dirty="0" smtClean="0">
              <a:latin typeface="PMingLiU-ExtB" pitchFamily="18" charset="-120"/>
              <a:ea typeface="PMingLiU-ExtB" pitchFamily="18" charset="-120"/>
            </a:endParaRPr>
          </a:p>
          <a:p>
            <a:pPr lvl="1"/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T Sari: adl tetap (dua jenis tan sama-sama utama) </a:t>
            </a:r>
          </a:p>
          <a:p>
            <a:pPr lvl="1"/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T sela: hanya sementara (ada jenis tan utam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</a:rPr>
              <a:t>a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 &amp; 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</a:rPr>
              <a:t>t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ambahan)</a:t>
            </a:r>
          </a:p>
          <a:p>
            <a:pPr lvl="1"/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T sari: tiap tan memp wilayah lahan/tanah sendiri</a:t>
            </a:r>
          </a:p>
          <a:p>
            <a:pPr lvl="1"/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T sela: tan yg satu ditanam di tanah yg kelak akan 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</a:rPr>
              <a:t>	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digunakan oleh akar tan lainnya &amp; ditanam lbh rapat </a:t>
            </a:r>
            <a:r>
              <a:rPr lang="en-US" sz="2400" dirty="0" smtClean="0">
                <a:latin typeface="PMingLiU-ExtB" pitchFamily="18" charset="-120"/>
                <a:ea typeface="PMingLiU-ExtB" pitchFamily="18" charset="-120"/>
              </a:rPr>
              <a:t>	</a:t>
            </a:r>
            <a:r>
              <a:rPr lang="id-ID" sz="2400" dirty="0" smtClean="0">
                <a:latin typeface="PMingLiU-ExtB" pitchFamily="18" charset="-120"/>
                <a:ea typeface="PMingLiU-ExtB" pitchFamily="18" charset="-120"/>
              </a:rPr>
              <a:t>daripada tumpang sari</a:t>
            </a:r>
            <a:endParaRPr lang="id-ID" sz="2400" dirty="0">
              <a:latin typeface="PMingLiU-ExtB" pitchFamily="18" charset="-120"/>
              <a:ea typeface="PMingLiU-ExtB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832911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 smtClean="0"/>
              <a:t>Faktor</a:t>
            </a:r>
            <a:r>
              <a:rPr lang="en-US" sz="3600" dirty="0" smtClean="0"/>
              <a:t> </a:t>
            </a:r>
            <a:r>
              <a:rPr lang="en-US" sz="3600" dirty="0"/>
              <a:t>yang </a:t>
            </a:r>
            <a:r>
              <a:rPr lang="en-US" sz="3600" dirty="0" err="1"/>
              <a:t>mempengaruhi</a:t>
            </a:r>
            <a:r>
              <a:rPr lang="en-US" sz="3600" dirty="0"/>
              <a:t> </a:t>
            </a:r>
            <a:r>
              <a:rPr lang="en-US" sz="3600" dirty="0" err="1" smtClean="0"/>
              <a:t>pertumbuhan</a:t>
            </a:r>
            <a:r>
              <a:rPr lang="en-US" sz="3600" dirty="0" smtClean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hasil</a:t>
            </a:r>
            <a:r>
              <a:rPr lang="en-US" sz="3600" dirty="0"/>
              <a:t> </a:t>
            </a:r>
            <a:r>
              <a:rPr lang="en-US" sz="3600" dirty="0" err="1"/>
              <a:t>tanaman</a:t>
            </a:r>
            <a:r>
              <a:rPr lang="en-US" sz="3600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25780" indent="-457200">
              <a:buAutoNum type="arabicPeriod"/>
            </a:pPr>
            <a:r>
              <a:rPr lang="en-US" b="1" dirty="0" err="1" smtClean="0"/>
              <a:t>Kelompok</a:t>
            </a:r>
            <a:r>
              <a:rPr lang="en-US" b="1" dirty="0" smtClean="0"/>
              <a:t> </a:t>
            </a:r>
            <a:r>
              <a:rPr lang="en-US" b="1" dirty="0" err="1" smtClean="0"/>
              <a:t>faktor</a:t>
            </a:r>
            <a:r>
              <a:rPr lang="en-US" b="1" dirty="0" smtClean="0"/>
              <a:t> </a:t>
            </a:r>
            <a:r>
              <a:rPr lang="en-US" b="1" dirty="0" err="1" smtClean="0"/>
              <a:t>bahan</a:t>
            </a:r>
            <a:r>
              <a:rPr lang="en-US" b="1" dirty="0" smtClean="0"/>
              <a:t> </a:t>
            </a:r>
            <a:r>
              <a:rPr lang="en-US" b="1" dirty="0" err="1" smtClean="0"/>
              <a:t>tanaman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keturunan</a:t>
            </a:r>
            <a:r>
              <a:rPr lang="en-US" dirty="0" smtClean="0"/>
              <a:t>, </a:t>
            </a:r>
            <a:r>
              <a:rPr lang="en-US" dirty="0" err="1" smtClean="0"/>
              <a:t>kemurnian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)</a:t>
            </a:r>
          </a:p>
          <a:p>
            <a:pPr marL="525780" indent="-457200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Kelompok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faktor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esensiil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cahaya,air</a:t>
            </a:r>
            <a:r>
              <a:rPr lang="en-US" dirty="0" smtClean="0"/>
              <a:t>,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hara</a:t>
            </a:r>
            <a:r>
              <a:rPr lang="en-US" dirty="0" smtClean="0"/>
              <a:t>)</a:t>
            </a:r>
          </a:p>
          <a:p>
            <a:pPr marL="525780" indent="-457200">
              <a:buAutoNum type="arabicPeriod"/>
            </a:pPr>
            <a:r>
              <a:rPr lang="en-US" b="1" dirty="0" err="1" smtClean="0"/>
              <a:t>Kelompok</a:t>
            </a:r>
            <a:r>
              <a:rPr lang="en-US" b="1" dirty="0" smtClean="0"/>
              <a:t> </a:t>
            </a:r>
            <a:r>
              <a:rPr lang="en-US" b="1" dirty="0" err="1" smtClean="0"/>
              <a:t>faktor</a:t>
            </a:r>
            <a:r>
              <a:rPr lang="en-US" b="1" dirty="0" smtClean="0"/>
              <a:t> </a:t>
            </a:r>
            <a:r>
              <a:rPr lang="en-US" b="1" dirty="0" err="1" smtClean="0"/>
              <a:t>iklim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hujan</a:t>
            </a:r>
            <a:r>
              <a:rPr lang="en-US" dirty="0" smtClean="0"/>
              <a:t>,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, </a:t>
            </a:r>
            <a:r>
              <a:rPr lang="en-US" dirty="0" err="1" smtClean="0"/>
              <a:t>kelembaban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, </a:t>
            </a:r>
            <a:r>
              <a:rPr lang="en-US" dirty="0" err="1" smtClean="0"/>
              <a:t>angin</a:t>
            </a:r>
            <a:r>
              <a:rPr lang="en-US" dirty="0" smtClean="0"/>
              <a:t>, </a:t>
            </a:r>
            <a:r>
              <a:rPr lang="en-US" dirty="0" err="1" smtClean="0"/>
              <a:t>cahaya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)</a:t>
            </a:r>
          </a:p>
          <a:p>
            <a:pPr marL="525780" indent="-457200">
              <a:buAutoNum type="arabicPeriod"/>
            </a:pPr>
            <a:r>
              <a:rPr lang="en-US" b="1" dirty="0" err="1" smtClean="0"/>
              <a:t>Kelompok</a:t>
            </a:r>
            <a:r>
              <a:rPr lang="en-US" b="1" dirty="0" smtClean="0"/>
              <a:t> </a:t>
            </a:r>
            <a:r>
              <a:rPr lang="en-US" b="1" dirty="0" err="1" smtClean="0"/>
              <a:t>faktor</a:t>
            </a:r>
            <a:r>
              <a:rPr lang="en-US" b="1" dirty="0" smtClean="0"/>
              <a:t> </a:t>
            </a:r>
            <a:r>
              <a:rPr lang="en-US" b="1" dirty="0" err="1" smtClean="0"/>
              <a:t>gangguan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hama</a:t>
            </a:r>
            <a:r>
              <a:rPr lang="en-US" dirty="0" smtClean="0"/>
              <a:t>,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gulma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4311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03520" y="847898"/>
            <a:ext cx="3611880" cy="11083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KELOMPOK FAKTOR GANGGUAN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hama,penyakit</a:t>
            </a:r>
            <a:r>
              <a:rPr lang="en-US" dirty="0" smtClean="0">
                <a:solidFill>
                  <a:schemeClr val="tx1"/>
                </a:solidFill>
              </a:rPr>
              <a:t> &amp; </a:t>
            </a:r>
            <a:r>
              <a:rPr lang="en-US" dirty="0" err="1" smtClean="0">
                <a:solidFill>
                  <a:schemeClr val="tx1"/>
                </a:solidFill>
              </a:rPr>
              <a:t>gulma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457200"/>
            <a:ext cx="3383280" cy="12192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KELOMPOK FAKTOR IKLIM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hujan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suhu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udara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kelembaban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udara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angin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cahaya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&amp; </a:t>
            </a:r>
            <a:r>
              <a:rPr lang="en-US" dirty="0" err="1" smtClean="0">
                <a:solidFill>
                  <a:schemeClr val="tx1"/>
                </a:solidFill>
              </a:rPr>
              <a:t>panjang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hari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81200" y="2438400"/>
            <a:ext cx="5105400" cy="9906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KELOMPOK FAKTOR BAHAN TUMBUHAN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sifat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keturunan,kemurnian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tumbuh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4343400"/>
            <a:ext cx="3733800" cy="914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KELOMPOK FAKTOR ESENSIIL            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cahaya</a:t>
            </a:r>
            <a:r>
              <a:rPr lang="en-US" dirty="0" smtClean="0">
                <a:solidFill>
                  <a:schemeClr val="tx1"/>
                </a:solidFill>
              </a:rPr>
              <a:t>, air &amp; </a:t>
            </a:r>
            <a:r>
              <a:rPr lang="en-US" dirty="0" err="1" smtClean="0">
                <a:solidFill>
                  <a:schemeClr val="tx1"/>
                </a:solidFill>
              </a:rPr>
              <a:t>unsur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hara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29200" y="4632960"/>
            <a:ext cx="2895600" cy="914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PRODUK TUMBUHAN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992880" y="1219200"/>
            <a:ext cx="1310640" cy="0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295400" y="1676400"/>
            <a:ext cx="0" cy="266700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676400" y="1676400"/>
            <a:ext cx="0" cy="99060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676400" y="3429000"/>
            <a:ext cx="0" cy="91440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676400" y="2667000"/>
            <a:ext cx="304800" cy="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676400" y="3413760"/>
            <a:ext cx="304800" cy="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96200" y="1956262"/>
            <a:ext cx="0" cy="97743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7086600" y="2933700"/>
            <a:ext cx="609600" cy="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019800" y="3429000"/>
            <a:ext cx="0" cy="120396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62000" y="56388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/>
            <a:r>
              <a:rPr lang="en-US" dirty="0" err="1" smtClean="0"/>
              <a:t>Gambar</a:t>
            </a:r>
            <a:r>
              <a:rPr lang="en-US" dirty="0" smtClean="0"/>
              <a:t> 1. </a:t>
            </a:r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ubungan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emua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 (</a:t>
            </a:r>
            <a:r>
              <a:rPr lang="en-US" dirty="0" err="1" smtClean="0">
                <a:solidFill>
                  <a:srgbClr val="FF0000"/>
                </a:solidFill>
              </a:rPr>
              <a:t>Biotik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dan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Abiotik</a:t>
            </a:r>
            <a:r>
              <a:rPr lang="en-US" dirty="0" smtClean="0"/>
              <a:t>)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tumbuhnya</a:t>
            </a:r>
            <a:r>
              <a:rPr lang="en-US" dirty="0" smtClean="0"/>
              <a:t> </a:t>
            </a:r>
            <a:r>
              <a:rPr lang="en-US" dirty="0" err="1" smtClean="0"/>
              <a:t>tumbuhan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-4572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</a:rPr>
              <a:t>Korelasi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Faktor-faktor</a:t>
            </a:r>
            <a:r>
              <a:rPr lang="en-US" sz="2000" b="1" dirty="0" smtClean="0">
                <a:solidFill>
                  <a:schemeClr val="bg1"/>
                </a:solidFill>
              </a:rPr>
              <a:t> yang </a:t>
            </a:r>
            <a:r>
              <a:rPr lang="en-US" sz="2000" b="1" dirty="0" err="1" smtClean="0">
                <a:solidFill>
                  <a:schemeClr val="bg1"/>
                </a:solidFill>
              </a:rPr>
              <a:t>mempengaruhi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tanaman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440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066800"/>
            <a:ext cx="6777317" cy="4765829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berkorelasi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berkorelasi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negatif</a:t>
            </a:r>
            <a:r>
              <a:rPr lang="en-US" dirty="0" smtClean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esensiil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 </a:t>
            </a:r>
            <a:r>
              <a:rPr lang="en-US" dirty="0" err="1"/>
              <a:t>berkorelasi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lain </a:t>
            </a:r>
            <a:r>
              <a:rPr lang="en-US" dirty="0" err="1" smtClean="0"/>
              <a:t>berkorelasi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</a:t>
            </a:r>
          </a:p>
          <a:p>
            <a:pPr marL="6858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766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447800"/>
            <a:ext cx="6777317" cy="4384829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Tingkat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pengaruh</a:t>
            </a:r>
            <a:r>
              <a:rPr lang="en-US" dirty="0" smtClean="0">
                <a:solidFill>
                  <a:srgbClr val="FF0000"/>
                </a:solidFill>
              </a:rPr>
              <a:t> paling </a:t>
            </a:r>
            <a:r>
              <a:rPr lang="en-US" dirty="0" err="1" smtClean="0">
                <a:solidFill>
                  <a:srgbClr val="FF0000"/>
                </a:solidFill>
              </a:rPr>
              <a:t>baik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tingkat</a:t>
            </a:r>
            <a:r>
              <a:rPr lang="en-US" dirty="0" smtClean="0">
                <a:solidFill>
                  <a:srgbClr val="FF0000"/>
                </a:solidFill>
              </a:rPr>
              <a:t> optimum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produknya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1699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219200"/>
            <a:ext cx="6777317" cy="4613429"/>
          </a:xfrm>
        </p:spPr>
        <p:txBody>
          <a:bodyPr/>
          <a:lstStyle/>
          <a:p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tumbuhan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individu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tumbuhan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indiviu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ditanam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satuan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luas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lahan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ditanami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4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371600"/>
            <a:ext cx="6777317" cy="4461029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Usaha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di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:</a:t>
            </a:r>
          </a:p>
          <a:p>
            <a:pPr>
              <a:spcBef>
                <a:spcPts val="1200"/>
              </a:spcBef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hasil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menekan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berkorelasi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berkorelasi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luas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panen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menekan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1913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:</a:t>
            </a:r>
          </a:p>
          <a:p>
            <a:pPr lvl="1"/>
            <a:r>
              <a:rPr lang="en-US" sz="2000" dirty="0" err="1" smtClean="0"/>
              <a:t>Memperluas</a:t>
            </a:r>
            <a:r>
              <a:rPr lang="en-US" sz="2000" dirty="0" smtClean="0"/>
              <a:t> </a:t>
            </a:r>
            <a:r>
              <a:rPr lang="en-US" sz="2000" dirty="0" err="1" smtClean="0"/>
              <a:t>lahan</a:t>
            </a:r>
            <a:r>
              <a:rPr lang="en-US" sz="2000" dirty="0" smtClean="0"/>
              <a:t> </a:t>
            </a:r>
            <a:r>
              <a:rPr lang="en-US" sz="2000" dirty="0" err="1" smtClean="0"/>
              <a:t>pertanian</a:t>
            </a:r>
            <a:r>
              <a:rPr lang="en-US" sz="2000" dirty="0" smtClean="0"/>
              <a:t> (</a:t>
            </a:r>
            <a:r>
              <a:rPr lang="en-US" sz="2000" dirty="0" err="1" smtClean="0"/>
              <a:t>ekstensifikasi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err="1" smtClean="0"/>
              <a:t>Meningkatkan</a:t>
            </a:r>
            <a:r>
              <a:rPr lang="en-US" sz="2000" dirty="0" smtClean="0"/>
              <a:t> </a:t>
            </a:r>
            <a:r>
              <a:rPr lang="en-US" sz="2000" dirty="0" err="1" smtClean="0"/>
              <a:t>frekuensi</a:t>
            </a:r>
            <a:r>
              <a:rPr lang="en-US" sz="2000" dirty="0" smtClean="0"/>
              <a:t> </a:t>
            </a:r>
            <a:r>
              <a:rPr lang="en-US" sz="2000" dirty="0" err="1" smtClean="0"/>
              <a:t>tanam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lahan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sama</a:t>
            </a:r>
            <a:endParaRPr lang="en-US" sz="2000" dirty="0"/>
          </a:p>
          <a:p>
            <a:pPr marL="0" lvl="1" indent="0">
              <a:buNone/>
            </a:pPr>
            <a:endParaRPr lang="en-US" dirty="0" smtClean="0"/>
          </a:p>
          <a:p>
            <a:pPr marL="0" lvl="1" indent="0">
              <a:buNone/>
            </a:pPr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mempengaruh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panca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914400" lvl="2" indent="-514350">
              <a:buAutoNum type="arabicPeriod"/>
            </a:pP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varietas</a:t>
            </a:r>
            <a:r>
              <a:rPr lang="en-US" dirty="0" smtClean="0"/>
              <a:t> </a:t>
            </a:r>
            <a:r>
              <a:rPr lang="en-US" dirty="0" err="1" smtClean="0"/>
              <a:t>unggul</a:t>
            </a:r>
            <a:endParaRPr lang="en-US" dirty="0" smtClean="0"/>
          </a:p>
          <a:p>
            <a:pPr marL="914400" lvl="2" indent="-514350">
              <a:buAutoNum type="arabicPeriod"/>
            </a:pPr>
            <a:r>
              <a:rPr lang="en-US" dirty="0" err="1" smtClean="0"/>
              <a:t>Memupuk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endParaRPr lang="en-US" dirty="0" smtClean="0"/>
          </a:p>
          <a:p>
            <a:pPr marL="914400" lvl="2" indent="-514350">
              <a:buAutoNum type="arabicPeriod"/>
            </a:pPr>
            <a:r>
              <a:rPr lang="en-US" dirty="0" err="1" smtClean="0"/>
              <a:t>Mengairi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914400" lvl="2" indent="-514350">
              <a:buAutoNum type="arabicPeriod"/>
            </a:pP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endParaRPr lang="en-US" dirty="0" smtClean="0"/>
          </a:p>
          <a:p>
            <a:pPr marL="914400" lvl="2" indent="-514350">
              <a:buAutoNum type="arabicPeriod"/>
            </a:pP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34271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469</TotalTime>
  <Words>1052</Words>
  <Application>Microsoft Office PowerPoint</Application>
  <PresentationFormat>On-screen Show (4:3)</PresentationFormat>
  <Paragraphs>192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Austin</vt:lpstr>
      <vt:lpstr>FAKTOR YANG MEMPENGARUHI PERTUMBUHAN DAN HASIL TANAMAN</vt:lpstr>
      <vt:lpstr>Pokok Bahasan</vt:lpstr>
      <vt:lpstr>      Faktor yang mempengaruhi pertumbuhan dan hasil tanaman: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Sasaran usaha pertanian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SigmaCom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FAKTOR-FAKTOR YANG MEMPENGARUHI PERTUMBUHAN DAN HASIL TANAMAN</dc:title>
  <dc:creator>Ifa</dc:creator>
  <cp:lastModifiedBy>Endah BI</cp:lastModifiedBy>
  <cp:revision>49</cp:revision>
  <dcterms:created xsi:type="dcterms:W3CDTF">2011-03-20T17:47:38Z</dcterms:created>
  <dcterms:modified xsi:type="dcterms:W3CDTF">2016-09-07T21:43:59Z</dcterms:modified>
</cp:coreProperties>
</file>