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68" r:id="rId12"/>
    <p:sldId id="270" r:id="rId13"/>
    <p:sldId id="273" r:id="rId14"/>
    <p:sldId id="274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CCFF"/>
    <a:srgbClr val="FFFFCC"/>
    <a:srgbClr val="CCFFFF"/>
    <a:srgbClr val="CC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696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4E85D-A76B-4680-B3C6-AEF18AC835C4}" type="datetimeFigureOut">
              <a:rPr lang="en-GB" smtClean="0"/>
              <a:t>19/09/2016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9CEBF-56F0-402A-92DA-DF9F3A66C8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754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E9CEBF-56F0-402A-92DA-DF9F3A66C80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176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0CF0-E01A-4F9E-96C8-8FE2CE6C34D3}" type="datetimeFigureOut">
              <a:rPr lang="en-GB" smtClean="0"/>
              <a:t>19/09/2016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4DDB-5A19-4B5C-B853-890530B81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364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0CF0-E01A-4F9E-96C8-8FE2CE6C34D3}" type="datetimeFigureOut">
              <a:rPr lang="en-GB" smtClean="0"/>
              <a:t>19/09/2016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4DDB-5A19-4B5C-B853-890530B81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618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0CF0-E01A-4F9E-96C8-8FE2CE6C34D3}" type="datetimeFigureOut">
              <a:rPr lang="en-GB" smtClean="0"/>
              <a:t>19/09/2016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4DDB-5A19-4B5C-B853-890530B81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36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0CF0-E01A-4F9E-96C8-8FE2CE6C34D3}" type="datetimeFigureOut">
              <a:rPr lang="en-GB" smtClean="0"/>
              <a:t>19/09/2016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4DDB-5A19-4B5C-B853-890530B81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36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0CF0-E01A-4F9E-96C8-8FE2CE6C34D3}" type="datetimeFigureOut">
              <a:rPr lang="en-GB" smtClean="0"/>
              <a:t>19/09/2016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4DDB-5A19-4B5C-B853-890530B81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883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0CF0-E01A-4F9E-96C8-8FE2CE6C34D3}" type="datetimeFigureOut">
              <a:rPr lang="en-GB" smtClean="0"/>
              <a:t>19/09/2016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4DDB-5A19-4B5C-B853-890530B81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51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0CF0-E01A-4F9E-96C8-8FE2CE6C34D3}" type="datetimeFigureOut">
              <a:rPr lang="en-GB" smtClean="0"/>
              <a:t>19/09/2016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4DDB-5A19-4B5C-B853-890530B81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897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0CF0-E01A-4F9E-96C8-8FE2CE6C34D3}" type="datetimeFigureOut">
              <a:rPr lang="en-GB" smtClean="0"/>
              <a:t>19/09/2016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4DDB-5A19-4B5C-B853-890530B81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826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0CF0-E01A-4F9E-96C8-8FE2CE6C34D3}" type="datetimeFigureOut">
              <a:rPr lang="en-GB" smtClean="0"/>
              <a:t>19/09/2016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4DDB-5A19-4B5C-B853-890530B81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388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0CF0-E01A-4F9E-96C8-8FE2CE6C34D3}" type="datetimeFigureOut">
              <a:rPr lang="en-GB" smtClean="0"/>
              <a:t>19/09/2016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4DDB-5A19-4B5C-B853-890530B81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919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F0CF0-E01A-4F9E-96C8-8FE2CE6C34D3}" type="datetimeFigureOut">
              <a:rPr lang="en-GB" smtClean="0"/>
              <a:t>19/09/2016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4DDB-5A19-4B5C-B853-890530B81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054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F0CF0-E01A-4F9E-96C8-8FE2CE6C34D3}" type="datetimeFigureOut">
              <a:rPr lang="en-GB" smtClean="0"/>
              <a:t>19/09/2016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34DDB-5A19-4B5C-B853-890530B81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067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5576" y="1988840"/>
            <a:ext cx="7848872" cy="50405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/>
          <p:cNvSpPr/>
          <p:nvPr/>
        </p:nvSpPr>
        <p:spPr>
          <a:xfrm>
            <a:off x="971600" y="620688"/>
            <a:ext cx="7344816" cy="1728192"/>
          </a:xfrm>
          <a:prstGeom prst="round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1470025"/>
          </a:xfrm>
        </p:spPr>
        <p:txBody>
          <a:bodyPr/>
          <a:lstStyle/>
          <a:p>
            <a:r>
              <a:rPr lang="en-GB" dirty="0" err="1" smtClean="0">
                <a:latin typeface="Arial Narrow" pitchFamily="34" charset="0"/>
                <a:cs typeface="MV Boli" pitchFamily="2" charset="0"/>
              </a:rPr>
              <a:t>Aplikasi</a:t>
            </a:r>
            <a:r>
              <a:rPr lang="en-GB" dirty="0" smtClean="0">
                <a:latin typeface="Arial Narrow" pitchFamily="34" charset="0"/>
                <a:cs typeface="MV Boli" pitchFamily="2" charset="0"/>
              </a:rPr>
              <a:t> </a:t>
            </a:r>
            <a:r>
              <a:rPr lang="en-GB" dirty="0" err="1" smtClean="0">
                <a:latin typeface="Arial Narrow" pitchFamily="34" charset="0"/>
                <a:cs typeface="MV Boli" pitchFamily="2" charset="0"/>
              </a:rPr>
              <a:t>Optimasi</a:t>
            </a:r>
            <a:r>
              <a:rPr lang="en-GB" dirty="0" smtClean="0">
                <a:latin typeface="Arial Narrow" pitchFamily="34" charset="0"/>
                <a:cs typeface="MV Boli" pitchFamily="2" charset="0"/>
              </a:rPr>
              <a:t> Dan </a:t>
            </a:r>
            <a:r>
              <a:rPr lang="en-GB" dirty="0" err="1" smtClean="0">
                <a:latin typeface="Arial Narrow" pitchFamily="34" charset="0"/>
                <a:cs typeface="MV Boli" pitchFamily="2" charset="0"/>
              </a:rPr>
              <a:t>Perilaku</a:t>
            </a:r>
            <a:r>
              <a:rPr lang="en-GB" dirty="0" smtClean="0">
                <a:latin typeface="Arial Narrow" pitchFamily="34" charset="0"/>
                <a:cs typeface="MV Boli" pitchFamily="2" charset="0"/>
              </a:rPr>
              <a:t> </a:t>
            </a:r>
            <a:r>
              <a:rPr lang="en-GB" dirty="0" err="1" smtClean="0">
                <a:latin typeface="Arial Narrow" pitchFamily="34" charset="0"/>
                <a:cs typeface="MV Boli" pitchFamily="2" charset="0"/>
              </a:rPr>
              <a:t>Konsumen</a:t>
            </a:r>
            <a:endParaRPr lang="en-GB" dirty="0">
              <a:latin typeface="Arial Narrow" pitchFamily="34" charset="0"/>
              <a:cs typeface="MV Boli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64288" y="5445224"/>
            <a:ext cx="1800200" cy="432048"/>
          </a:xfrm>
        </p:spPr>
        <p:txBody>
          <a:bodyPr>
            <a:normAutofit/>
          </a:bodyPr>
          <a:lstStyle/>
          <a:p>
            <a:r>
              <a:rPr lang="en-GB" sz="2000" dirty="0" err="1" smtClean="0">
                <a:solidFill>
                  <a:schemeClr val="tx1"/>
                </a:solidFill>
              </a:rPr>
              <a:t>Juarini</a:t>
            </a:r>
            <a:endParaRPr lang="en-GB" sz="20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732240" y="5877272"/>
            <a:ext cx="2411760" cy="0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534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520" y="4941168"/>
            <a:ext cx="8892480" cy="72008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232" y="404664"/>
            <a:ext cx="1090464" cy="576064"/>
          </a:xfrm>
        </p:spPr>
        <p:txBody>
          <a:bodyPr>
            <a:noAutofit/>
          </a:bodyPr>
          <a:lstStyle/>
          <a:p>
            <a:pPr algn="l"/>
            <a:r>
              <a:rPr lang="en-GB" sz="3200" dirty="0" err="1" smtClean="0">
                <a:latin typeface="BrowalliaUPC" pitchFamily="34" charset="-34"/>
                <a:cs typeface="BrowalliaUPC" pitchFamily="34" charset="-34"/>
              </a:rPr>
              <a:t>Jawab</a:t>
            </a:r>
            <a:endParaRPr lang="en-GB" sz="3200" dirty="0">
              <a:latin typeface="BrowalliaUPC" pitchFamily="34" charset="-34"/>
              <a:cs typeface="BrowalliaUPC" pitchFamily="34" charset="-34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5023967"/>
              </p:ext>
            </p:extLst>
          </p:nvPr>
        </p:nvGraphicFramePr>
        <p:xfrm>
          <a:off x="683568" y="1401221"/>
          <a:ext cx="8064896" cy="389998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20775"/>
                <a:gridCol w="936104"/>
                <a:gridCol w="719385"/>
                <a:gridCol w="1656184"/>
                <a:gridCol w="1944216"/>
                <a:gridCol w="2088232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X</a:t>
                      </a:r>
                    </a:p>
                    <a:p>
                      <a:pPr algn="ctr"/>
                      <a:r>
                        <a:rPr lang="en-GB" sz="2000" dirty="0" smtClean="0"/>
                        <a:t>(1)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TB</a:t>
                      </a:r>
                    </a:p>
                    <a:p>
                      <a:pPr algn="ctr"/>
                      <a:r>
                        <a:rPr lang="en-GB" sz="2000" dirty="0" smtClean="0"/>
                        <a:t>(2)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TC</a:t>
                      </a:r>
                    </a:p>
                    <a:p>
                      <a:pPr algn="ctr"/>
                      <a:r>
                        <a:rPr lang="en-GB" sz="2000" dirty="0" smtClean="0"/>
                        <a:t>(3)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NB = TB-TC</a:t>
                      </a:r>
                    </a:p>
                    <a:p>
                      <a:pPr algn="ctr"/>
                      <a:r>
                        <a:rPr lang="en-GB" sz="2000" dirty="0" smtClean="0"/>
                        <a:t>(4)=(2)-(3)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MB = </a:t>
                      </a:r>
                      <a:r>
                        <a:rPr lang="el-GR" sz="2000" dirty="0" smtClean="0"/>
                        <a:t>Δ</a:t>
                      </a:r>
                      <a:r>
                        <a:rPr lang="en-GB" sz="2000" dirty="0" smtClean="0"/>
                        <a:t>TB/</a:t>
                      </a:r>
                      <a:r>
                        <a:rPr lang="el-GR" sz="2000" dirty="0" smtClean="0"/>
                        <a:t>Δ</a:t>
                      </a:r>
                      <a:r>
                        <a:rPr lang="en-GB" sz="2000" dirty="0" smtClean="0"/>
                        <a:t>X</a:t>
                      </a:r>
                    </a:p>
                    <a:p>
                      <a:pPr algn="ctr"/>
                      <a:r>
                        <a:rPr lang="en-GB" sz="2000" dirty="0" smtClean="0"/>
                        <a:t>(5)= </a:t>
                      </a:r>
                      <a:r>
                        <a:rPr lang="el-GR" sz="2000" dirty="0" smtClean="0"/>
                        <a:t>Δ </a:t>
                      </a:r>
                      <a:r>
                        <a:rPr lang="en-GB" sz="2000" dirty="0" smtClean="0"/>
                        <a:t>(2)</a:t>
                      </a:r>
                      <a:r>
                        <a:rPr lang="el-GR" sz="2000" dirty="0" smtClean="0"/>
                        <a:t> </a:t>
                      </a:r>
                      <a:r>
                        <a:rPr lang="en-GB" sz="2000" dirty="0" smtClean="0"/>
                        <a:t>/</a:t>
                      </a:r>
                      <a:r>
                        <a:rPr lang="el-GR" sz="2000" dirty="0" smtClean="0"/>
                        <a:t>Δ</a:t>
                      </a:r>
                      <a:r>
                        <a:rPr lang="en-GB" sz="2000" dirty="0" smtClean="0"/>
                        <a:t>(1)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MC = </a:t>
                      </a:r>
                      <a:r>
                        <a:rPr lang="el-GR" sz="2000" dirty="0" smtClean="0"/>
                        <a:t>Δ</a:t>
                      </a:r>
                      <a:r>
                        <a:rPr lang="en-GB" sz="2000" dirty="0" smtClean="0"/>
                        <a:t>TC/</a:t>
                      </a:r>
                      <a:r>
                        <a:rPr lang="el-GR" sz="2000" dirty="0" smtClean="0"/>
                        <a:t>Δ</a:t>
                      </a:r>
                      <a:r>
                        <a:rPr lang="en-GB" sz="2000" baseline="0" dirty="0" smtClean="0"/>
                        <a:t>X</a:t>
                      </a:r>
                    </a:p>
                    <a:p>
                      <a:pPr algn="ctr"/>
                      <a:r>
                        <a:rPr lang="en-GB" sz="2000" baseline="0" dirty="0" smtClean="0"/>
                        <a:t>(6) = </a:t>
                      </a:r>
                      <a:r>
                        <a:rPr lang="el-GR" sz="2000" dirty="0" smtClean="0"/>
                        <a:t>Δ</a:t>
                      </a:r>
                      <a:r>
                        <a:rPr lang="en-GB" sz="2000" baseline="0" dirty="0" smtClean="0"/>
                        <a:t> (3)/ </a:t>
                      </a:r>
                      <a:r>
                        <a:rPr lang="el-GR" sz="2000" dirty="0" smtClean="0"/>
                        <a:t>Δ </a:t>
                      </a:r>
                      <a:r>
                        <a:rPr lang="en-GB" sz="2000" baseline="0" dirty="0" smtClean="0"/>
                        <a:t>(1)</a:t>
                      </a:r>
                      <a:endParaRPr lang="en-GB" sz="2000" dirty="0"/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644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$</a:t>
                      </a:r>
                      <a:r>
                        <a:rPr lang="en-GB" sz="2000" baseline="0" dirty="0" smtClean="0"/>
                        <a:t> 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$0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$ 0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$0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$0</a:t>
                      </a:r>
                      <a:endParaRPr lang="en-GB" sz="2000" dirty="0"/>
                    </a:p>
                  </a:txBody>
                  <a:tcPr anchor="ctr"/>
                </a:tc>
              </a:tr>
              <a:tr h="17231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35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8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27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35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8</a:t>
                      </a:r>
                      <a:endParaRPr lang="en-GB" sz="2000" dirty="0"/>
                    </a:p>
                  </a:txBody>
                  <a:tcPr anchor="ctr"/>
                </a:tc>
              </a:tr>
              <a:tr h="42986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2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65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18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47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30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10</a:t>
                      </a:r>
                      <a:endParaRPr lang="en-GB" sz="2000" dirty="0"/>
                    </a:p>
                  </a:txBody>
                  <a:tcPr anchor="ctr"/>
                </a:tc>
              </a:tr>
              <a:tr h="477282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3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85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30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55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20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12</a:t>
                      </a:r>
                      <a:endParaRPr lang="en-GB" sz="2000" dirty="0"/>
                    </a:p>
                  </a:txBody>
                  <a:tcPr anchor="ctr"/>
                </a:tc>
              </a:tr>
              <a:tr h="543789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4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95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51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14</a:t>
                      </a:r>
                      <a:endParaRPr lang="en-GB" sz="2000" dirty="0"/>
                    </a:p>
                  </a:txBody>
                  <a:tcPr anchor="ctr"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5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103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60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43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8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16</a:t>
                      </a:r>
                      <a:endParaRPr lang="en-GB" sz="2000" dirty="0"/>
                    </a:p>
                  </a:txBody>
                  <a:tcPr anchor="ctr"/>
                </a:tc>
              </a:tr>
              <a:tr h="2299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6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108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28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5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20</a:t>
                      </a:r>
                      <a:endParaRPr lang="en-GB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-74835" y="980728"/>
            <a:ext cx="1982540" cy="45719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63688" y="2780927"/>
            <a:ext cx="7026350" cy="373785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251519" y="280219"/>
            <a:ext cx="8715499" cy="3076773"/>
          </a:xfrm>
          <a:prstGeom prst="roundRect">
            <a:avLst/>
          </a:prstGeom>
          <a:ln w="28575">
            <a:prstDash val="lgDashDot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2880319"/>
          </a:xfrm>
        </p:spPr>
        <p:txBody>
          <a:bodyPr>
            <a:normAutofit/>
          </a:bodyPr>
          <a:lstStyle/>
          <a:p>
            <a:pPr marL="354013" indent="-354013">
              <a:buFont typeface="+mj-lt"/>
              <a:buAutoNum type="alphaLcPeriod"/>
            </a:pPr>
            <a:r>
              <a:rPr lang="en-GB" sz="2000" dirty="0" smtClean="0"/>
              <a:t>TB</a:t>
            </a:r>
            <a:r>
              <a:rPr lang="en-GB" sz="2000" baseline="-25000" dirty="0" smtClean="0"/>
              <a:t>3</a:t>
            </a:r>
            <a:r>
              <a:rPr lang="en-GB" sz="2000" dirty="0" smtClean="0"/>
              <a:t> - TB</a:t>
            </a:r>
            <a:r>
              <a:rPr lang="en-GB" sz="2000" baseline="-25000" dirty="0" smtClean="0"/>
              <a:t>2</a:t>
            </a:r>
            <a:r>
              <a:rPr lang="en-GB" sz="2000" dirty="0" smtClean="0"/>
              <a:t> = $85 - $65 = $20. </a:t>
            </a:r>
            <a:r>
              <a:rPr lang="en-GB" sz="2000" dirty="0" err="1" smtClean="0"/>
              <a:t>Ini</a:t>
            </a:r>
            <a:r>
              <a:rPr lang="en-GB" sz="2000" dirty="0" smtClean="0"/>
              <a:t> </a:t>
            </a:r>
            <a:r>
              <a:rPr lang="en-GB" sz="2000" dirty="0" err="1" smtClean="0"/>
              <a:t>berarti</a:t>
            </a:r>
            <a:r>
              <a:rPr lang="en-GB" sz="2000" dirty="0" smtClean="0"/>
              <a:t> </a:t>
            </a:r>
            <a:r>
              <a:rPr lang="en-GB" sz="2000" dirty="0" err="1" smtClean="0"/>
              <a:t>jika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X </a:t>
            </a:r>
            <a:r>
              <a:rPr lang="en-GB" sz="2000" dirty="0" err="1" smtClean="0"/>
              <a:t>ditingkatkan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2 unit </a:t>
            </a:r>
            <a:r>
              <a:rPr lang="en-GB" sz="2000" dirty="0" err="1" smtClean="0"/>
              <a:t>menjadi</a:t>
            </a:r>
            <a:r>
              <a:rPr lang="en-GB" sz="2000" dirty="0" smtClean="0"/>
              <a:t> 3 unit, </a:t>
            </a:r>
            <a:r>
              <a:rPr lang="en-GB" sz="2000" dirty="0" err="1" smtClean="0"/>
              <a:t>maka</a:t>
            </a:r>
            <a:r>
              <a:rPr lang="en-GB" sz="2000" dirty="0" smtClean="0"/>
              <a:t> </a:t>
            </a:r>
            <a:r>
              <a:rPr lang="en-GB" sz="2000" dirty="0" err="1" smtClean="0"/>
              <a:t>terjadi</a:t>
            </a:r>
            <a:r>
              <a:rPr lang="en-GB" sz="2000" dirty="0" smtClean="0"/>
              <a:t> </a:t>
            </a:r>
            <a:r>
              <a:rPr lang="en-GB" sz="2000" dirty="0" err="1" smtClean="0"/>
              <a:t>peningkatan</a:t>
            </a:r>
            <a:r>
              <a:rPr lang="en-GB" sz="2000" dirty="0" smtClean="0"/>
              <a:t> total benefit </a:t>
            </a:r>
            <a:r>
              <a:rPr lang="en-GB" sz="2000" dirty="0" err="1" smtClean="0"/>
              <a:t>sebesar</a:t>
            </a:r>
            <a:r>
              <a:rPr lang="en-GB" sz="2000" dirty="0" smtClean="0"/>
              <a:t> $ 20</a:t>
            </a:r>
          </a:p>
          <a:p>
            <a:pPr marL="354013" indent="-354013">
              <a:buFont typeface="+mj-lt"/>
              <a:buAutoNum type="alphaLcPeriod"/>
            </a:pPr>
            <a:r>
              <a:rPr lang="en-GB" sz="2000" dirty="0" smtClean="0"/>
              <a:t>TC</a:t>
            </a:r>
            <a:r>
              <a:rPr lang="en-GB" sz="2000" baseline="-25000" dirty="0" smtClean="0"/>
              <a:t>3</a:t>
            </a:r>
            <a:r>
              <a:rPr lang="en-GB" sz="2000" dirty="0" smtClean="0"/>
              <a:t> - TC</a:t>
            </a:r>
            <a:r>
              <a:rPr lang="en-GB" sz="2000" baseline="-25000" dirty="0" smtClean="0"/>
              <a:t>2</a:t>
            </a:r>
            <a:r>
              <a:rPr lang="en-GB" sz="2000" dirty="0" smtClean="0"/>
              <a:t> = $30 - $18 = $12.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/>
              <a:t>berarti</a:t>
            </a:r>
            <a:r>
              <a:rPr lang="en-GB" sz="2000" dirty="0"/>
              <a:t> </a:t>
            </a:r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X </a:t>
            </a:r>
            <a:r>
              <a:rPr lang="en-GB" sz="2000" dirty="0" err="1"/>
              <a:t>ditingkatkan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2 unit </a:t>
            </a:r>
            <a:r>
              <a:rPr lang="en-GB" sz="2000" dirty="0" err="1"/>
              <a:t>menjadi</a:t>
            </a:r>
            <a:r>
              <a:rPr lang="en-GB" sz="2000" dirty="0"/>
              <a:t> 3 unit, </a:t>
            </a:r>
            <a:r>
              <a:rPr lang="en-GB" sz="2000" dirty="0" err="1"/>
              <a:t>maka</a:t>
            </a:r>
            <a:r>
              <a:rPr lang="en-GB" sz="2000" dirty="0"/>
              <a:t> </a:t>
            </a:r>
            <a:r>
              <a:rPr lang="en-GB" sz="2000" dirty="0" err="1"/>
              <a:t>terjadi</a:t>
            </a:r>
            <a:r>
              <a:rPr lang="en-GB" sz="2000" dirty="0"/>
              <a:t> </a:t>
            </a:r>
            <a:r>
              <a:rPr lang="en-GB" sz="2000" dirty="0" err="1"/>
              <a:t>peningkatan</a:t>
            </a:r>
            <a:r>
              <a:rPr lang="en-GB" sz="2000" dirty="0"/>
              <a:t> total </a:t>
            </a:r>
            <a:r>
              <a:rPr lang="en-GB" sz="2000" dirty="0" smtClean="0"/>
              <a:t>cost  </a:t>
            </a:r>
            <a:r>
              <a:rPr lang="en-GB" sz="2000" dirty="0" err="1"/>
              <a:t>sebesar</a:t>
            </a:r>
            <a:r>
              <a:rPr lang="en-GB" sz="2000" dirty="0"/>
              <a:t> $ </a:t>
            </a:r>
            <a:r>
              <a:rPr lang="en-GB" sz="2000" dirty="0" smtClean="0"/>
              <a:t>12</a:t>
            </a:r>
          </a:p>
          <a:p>
            <a:pPr marL="354013" indent="-354013">
              <a:buFont typeface="+mj-lt"/>
              <a:buAutoNum type="alphaLcPeriod"/>
            </a:pPr>
            <a:r>
              <a:rPr lang="en-GB" sz="2000" dirty="0" smtClean="0"/>
              <a:t>NB</a:t>
            </a:r>
            <a:r>
              <a:rPr lang="en-GB" sz="2000" baseline="-25000" dirty="0" smtClean="0"/>
              <a:t>3</a:t>
            </a:r>
            <a:r>
              <a:rPr lang="en-GB" sz="2000" dirty="0" smtClean="0"/>
              <a:t> - NB</a:t>
            </a:r>
            <a:r>
              <a:rPr lang="en-GB" sz="2000" baseline="-25000" dirty="0" smtClean="0"/>
              <a:t>2</a:t>
            </a:r>
            <a:r>
              <a:rPr lang="en-GB" sz="2000" dirty="0" smtClean="0"/>
              <a:t> = $55 - $47 = $8.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/>
              <a:t>berarti</a:t>
            </a:r>
            <a:r>
              <a:rPr lang="en-GB" sz="2000" dirty="0"/>
              <a:t> </a:t>
            </a:r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X </a:t>
            </a:r>
            <a:r>
              <a:rPr lang="en-GB" sz="2000" dirty="0" err="1"/>
              <a:t>ditingkatkan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2 unit </a:t>
            </a:r>
            <a:r>
              <a:rPr lang="en-GB" sz="2000" dirty="0" err="1"/>
              <a:t>menjadi</a:t>
            </a:r>
            <a:r>
              <a:rPr lang="en-GB" sz="2000" dirty="0"/>
              <a:t> 3 unit, </a:t>
            </a:r>
            <a:r>
              <a:rPr lang="en-GB" sz="2000" dirty="0" err="1"/>
              <a:t>maka</a:t>
            </a:r>
            <a:r>
              <a:rPr lang="en-GB" sz="2000" dirty="0"/>
              <a:t> </a:t>
            </a:r>
            <a:r>
              <a:rPr lang="en-GB" sz="2000" dirty="0" err="1"/>
              <a:t>terjadi</a:t>
            </a:r>
            <a:r>
              <a:rPr lang="en-GB" sz="2000" dirty="0"/>
              <a:t> </a:t>
            </a:r>
            <a:r>
              <a:rPr lang="en-GB" sz="2000" dirty="0" err="1"/>
              <a:t>peningkatan</a:t>
            </a:r>
            <a:r>
              <a:rPr lang="en-GB" sz="2000" dirty="0"/>
              <a:t> </a:t>
            </a:r>
            <a:r>
              <a:rPr lang="en-GB" sz="2000" dirty="0" smtClean="0"/>
              <a:t>net </a:t>
            </a:r>
            <a:r>
              <a:rPr lang="en-GB" sz="2000" dirty="0"/>
              <a:t>benefit </a:t>
            </a:r>
            <a:r>
              <a:rPr lang="en-GB" sz="2000" dirty="0" err="1"/>
              <a:t>sebesar</a:t>
            </a:r>
            <a:r>
              <a:rPr lang="en-GB" sz="2000" dirty="0"/>
              <a:t> $ </a:t>
            </a:r>
            <a:r>
              <a:rPr lang="en-GB" sz="2000" dirty="0" smtClean="0"/>
              <a:t>8.</a:t>
            </a:r>
          </a:p>
          <a:p>
            <a:pPr marL="354013" indent="-354013">
              <a:buFont typeface="+mj-lt"/>
              <a:buAutoNum type="alphaLcPeriod"/>
            </a:pPr>
            <a:r>
              <a:rPr lang="en-GB" sz="2000" dirty="0" smtClean="0"/>
              <a:t>TB</a:t>
            </a:r>
            <a:r>
              <a:rPr lang="en-GB" sz="2000" baseline="-25000" dirty="0" smtClean="0"/>
              <a:t>4</a:t>
            </a:r>
            <a:r>
              <a:rPr lang="en-GB" sz="2000" dirty="0" smtClean="0"/>
              <a:t> - TB</a:t>
            </a:r>
            <a:r>
              <a:rPr lang="en-GB" sz="2000" baseline="-25000" dirty="0" smtClean="0"/>
              <a:t>5</a:t>
            </a:r>
            <a:r>
              <a:rPr lang="en-GB" sz="2000" dirty="0" smtClean="0"/>
              <a:t> = $95 - $103 = -$8.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/>
              <a:t>berarti</a:t>
            </a:r>
            <a:r>
              <a:rPr lang="en-GB" sz="2000" dirty="0"/>
              <a:t> </a:t>
            </a:r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X </a:t>
            </a:r>
            <a:r>
              <a:rPr lang="en-GB" sz="2000" dirty="0" err="1" smtClean="0"/>
              <a:t>diturunkan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5 unit </a:t>
            </a:r>
            <a:r>
              <a:rPr lang="en-GB" sz="2000" dirty="0" err="1"/>
              <a:t>menjadi</a:t>
            </a:r>
            <a:r>
              <a:rPr lang="en-GB" sz="2000" dirty="0"/>
              <a:t> </a:t>
            </a:r>
            <a:r>
              <a:rPr lang="en-GB" sz="2000" dirty="0" smtClean="0"/>
              <a:t>4 unit</a:t>
            </a:r>
            <a:r>
              <a:rPr lang="en-GB" sz="2000" dirty="0"/>
              <a:t>, </a:t>
            </a:r>
            <a:r>
              <a:rPr lang="en-GB" sz="2000" dirty="0" err="1"/>
              <a:t>maka</a:t>
            </a:r>
            <a:r>
              <a:rPr lang="en-GB" sz="2000" dirty="0"/>
              <a:t> </a:t>
            </a:r>
            <a:r>
              <a:rPr lang="en-GB" sz="2000" dirty="0" err="1"/>
              <a:t>terjadi</a:t>
            </a:r>
            <a:r>
              <a:rPr lang="en-GB" sz="2000" dirty="0"/>
              <a:t> </a:t>
            </a:r>
            <a:r>
              <a:rPr lang="en-GB" sz="2000" dirty="0" err="1" smtClean="0"/>
              <a:t>penurunan</a:t>
            </a:r>
            <a:r>
              <a:rPr lang="en-GB" sz="2000" dirty="0" smtClean="0"/>
              <a:t> </a:t>
            </a:r>
            <a:r>
              <a:rPr lang="en-GB" sz="2000" dirty="0"/>
              <a:t>total benefit </a:t>
            </a:r>
            <a:r>
              <a:rPr lang="en-GB" sz="2000" dirty="0" err="1"/>
              <a:t>sebesar</a:t>
            </a:r>
            <a:r>
              <a:rPr lang="en-GB" sz="2000" dirty="0"/>
              <a:t> $ </a:t>
            </a:r>
            <a:r>
              <a:rPr lang="en-GB" sz="2000" dirty="0" smtClean="0"/>
              <a:t>8</a:t>
            </a:r>
          </a:p>
        </p:txBody>
      </p:sp>
      <p:sp>
        <p:nvSpPr>
          <p:cNvPr id="4" name="TextBox 3"/>
          <p:cNvSpPr txBox="1"/>
          <p:nvPr/>
        </p:nvSpPr>
        <p:spPr>
          <a:xfrm rot="10800000" flipH="1" flipV="1">
            <a:off x="2005781" y="3514832"/>
            <a:ext cx="67020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4013" indent="-354013">
              <a:buFont typeface="+mj-lt"/>
              <a:buAutoNum type="alphaLcPeriod" startAt="5"/>
            </a:pPr>
            <a:r>
              <a:rPr lang="en-GB" sz="2000" dirty="0"/>
              <a:t>TC</a:t>
            </a:r>
            <a:r>
              <a:rPr lang="en-GB" sz="2000" baseline="-25000" dirty="0"/>
              <a:t>4</a:t>
            </a:r>
            <a:r>
              <a:rPr lang="en-GB" sz="2000" dirty="0"/>
              <a:t> - TC</a:t>
            </a:r>
            <a:r>
              <a:rPr lang="en-GB" sz="2000" baseline="-25000" dirty="0"/>
              <a:t>5</a:t>
            </a:r>
            <a:r>
              <a:rPr lang="en-GB" sz="2000" dirty="0"/>
              <a:t> = $44 - $60 = -$16.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/>
              <a:t>berarti</a:t>
            </a:r>
            <a:r>
              <a:rPr lang="en-GB" sz="2000" dirty="0"/>
              <a:t> </a:t>
            </a:r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X </a:t>
            </a:r>
            <a:r>
              <a:rPr lang="en-GB" sz="2000" dirty="0" err="1"/>
              <a:t>diturunkan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5 unit </a:t>
            </a:r>
            <a:r>
              <a:rPr lang="en-GB" sz="2000" dirty="0" err="1"/>
              <a:t>menjadi</a:t>
            </a:r>
            <a:r>
              <a:rPr lang="en-GB" sz="2000" dirty="0"/>
              <a:t> 4 unit, </a:t>
            </a:r>
            <a:r>
              <a:rPr lang="en-GB" sz="2000" dirty="0" err="1"/>
              <a:t>maka</a:t>
            </a:r>
            <a:r>
              <a:rPr lang="en-GB" sz="2000" dirty="0"/>
              <a:t> </a:t>
            </a:r>
            <a:r>
              <a:rPr lang="en-GB" sz="2000" dirty="0" err="1"/>
              <a:t>terjadi</a:t>
            </a:r>
            <a:r>
              <a:rPr lang="en-GB" sz="2000" dirty="0"/>
              <a:t> </a:t>
            </a:r>
            <a:r>
              <a:rPr lang="en-GB" sz="2000" dirty="0" err="1"/>
              <a:t>penurunan</a:t>
            </a:r>
            <a:r>
              <a:rPr lang="en-GB" sz="2000" dirty="0"/>
              <a:t> total cost </a:t>
            </a:r>
            <a:r>
              <a:rPr lang="en-GB" sz="2000" dirty="0" err="1"/>
              <a:t>sebesar</a:t>
            </a:r>
            <a:r>
              <a:rPr lang="en-GB" sz="2000" dirty="0"/>
              <a:t> $ 16.</a:t>
            </a:r>
          </a:p>
          <a:p>
            <a:pPr marL="354013" indent="-354013">
              <a:buFont typeface="+mj-lt"/>
              <a:buAutoNum type="alphaLcPeriod" startAt="5"/>
            </a:pPr>
            <a:r>
              <a:rPr lang="en-GB" sz="2000" dirty="0"/>
              <a:t>NB</a:t>
            </a:r>
            <a:r>
              <a:rPr lang="en-GB" sz="2000" baseline="-25000" dirty="0"/>
              <a:t>4</a:t>
            </a:r>
            <a:r>
              <a:rPr lang="en-GB" sz="2000" dirty="0"/>
              <a:t> - NB</a:t>
            </a:r>
            <a:r>
              <a:rPr lang="en-GB" sz="2000" baseline="-25000" dirty="0"/>
              <a:t>5</a:t>
            </a:r>
            <a:r>
              <a:rPr lang="en-GB" sz="2000" dirty="0"/>
              <a:t> = $51 - $43 = $8.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/>
              <a:t>berarti</a:t>
            </a:r>
            <a:r>
              <a:rPr lang="en-GB" sz="2000" dirty="0"/>
              <a:t> </a:t>
            </a:r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X </a:t>
            </a:r>
            <a:r>
              <a:rPr lang="en-GB" sz="2000" dirty="0" err="1"/>
              <a:t>diturunkan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5 unit </a:t>
            </a:r>
            <a:r>
              <a:rPr lang="en-GB" sz="2000" dirty="0" err="1"/>
              <a:t>menjadi</a:t>
            </a:r>
            <a:r>
              <a:rPr lang="en-GB" sz="2000" dirty="0"/>
              <a:t> 4 unit, </a:t>
            </a:r>
            <a:r>
              <a:rPr lang="en-GB" sz="2000" dirty="0" err="1"/>
              <a:t>maka</a:t>
            </a:r>
            <a:r>
              <a:rPr lang="en-GB" sz="2000" dirty="0"/>
              <a:t> </a:t>
            </a:r>
            <a:r>
              <a:rPr lang="en-GB" sz="2000" dirty="0" err="1"/>
              <a:t>terjadi</a:t>
            </a:r>
            <a:r>
              <a:rPr lang="en-GB" sz="2000" dirty="0"/>
              <a:t> </a:t>
            </a:r>
            <a:r>
              <a:rPr lang="en-GB" sz="2000" dirty="0" err="1"/>
              <a:t>peningkatan</a:t>
            </a:r>
            <a:r>
              <a:rPr lang="en-GB" sz="2000" dirty="0"/>
              <a:t> net benefit </a:t>
            </a:r>
            <a:r>
              <a:rPr lang="en-GB" sz="2000" dirty="0" err="1"/>
              <a:t>sebesar</a:t>
            </a:r>
            <a:r>
              <a:rPr lang="en-GB" sz="2000" dirty="0"/>
              <a:t> $ 8</a:t>
            </a:r>
          </a:p>
          <a:p>
            <a:pPr marL="354013" indent="-354013">
              <a:buFont typeface="+mj-lt"/>
              <a:buAutoNum type="alphaLcPeriod" startAt="5"/>
            </a:pPr>
            <a:r>
              <a:rPr lang="en-GB" sz="2000" dirty="0"/>
              <a:t>Tingkat optimum </a:t>
            </a:r>
            <a:r>
              <a:rPr lang="en-GB" sz="2000" dirty="0" err="1"/>
              <a:t>tercapai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kondisi</a:t>
            </a:r>
            <a:r>
              <a:rPr lang="en-GB" sz="2000" dirty="0"/>
              <a:t> NB </a:t>
            </a:r>
            <a:r>
              <a:rPr lang="en-GB" sz="2000" dirty="0" err="1"/>
              <a:t>maksimum</a:t>
            </a:r>
            <a:r>
              <a:rPr lang="en-GB" sz="2000" dirty="0"/>
              <a:t>. Dari </a:t>
            </a:r>
            <a:r>
              <a:rPr lang="en-GB" sz="2000" dirty="0" err="1"/>
              <a:t>tabel</a:t>
            </a:r>
            <a:r>
              <a:rPr lang="en-GB" sz="2000" dirty="0"/>
              <a:t> </a:t>
            </a:r>
            <a:r>
              <a:rPr lang="en-GB" sz="2000" dirty="0" err="1"/>
              <a:t>dapat</a:t>
            </a:r>
            <a:r>
              <a:rPr lang="en-GB" sz="2000" dirty="0"/>
              <a:t> </a:t>
            </a:r>
            <a:r>
              <a:rPr lang="en-GB" sz="2000" dirty="0" err="1"/>
              <a:t>diketahui</a:t>
            </a:r>
            <a:r>
              <a:rPr lang="en-GB" sz="2000" dirty="0"/>
              <a:t> </a:t>
            </a:r>
            <a:r>
              <a:rPr lang="en-GB" sz="2000" dirty="0" err="1"/>
              <a:t>bahwa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optimum </a:t>
            </a:r>
            <a:r>
              <a:rPr lang="en-GB" sz="2000" dirty="0" err="1"/>
              <a:t>tercapai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saat</a:t>
            </a:r>
            <a:r>
              <a:rPr lang="en-GB" sz="2000" dirty="0"/>
              <a:t> X = 3 unit</a:t>
            </a:r>
            <a:r>
              <a:rPr lang="en-GB" sz="2000" dirty="0">
                <a:sym typeface="Wingdings" pitchFamily="2" charset="2"/>
              </a:rPr>
              <a:t> </a:t>
            </a:r>
            <a:r>
              <a:rPr lang="en-GB" sz="2000" dirty="0" err="1">
                <a:sym typeface="Wingdings" pitchFamily="2" charset="2"/>
              </a:rPr>
              <a:t>nilai</a:t>
            </a:r>
            <a:r>
              <a:rPr lang="en-GB" sz="2000" dirty="0">
                <a:sym typeface="Wingdings" pitchFamily="2" charset="2"/>
              </a:rPr>
              <a:t> NB = $55 </a:t>
            </a:r>
            <a:r>
              <a:rPr lang="en-GB" sz="2000" dirty="0" err="1">
                <a:sym typeface="Wingdings" pitchFamily="2" charset="2"/>
              </a:rPr>
              <a:t>tertinggi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8248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348376" y="481281"/>
            <a:ext cx="4616112" cy="3451775"/>
          </a:xfrm>
          <a:prstGeom prst="rect">
            <a:avLst/>
          </a:prstGeom>
          <a:solidFill>
            <a:srgbClr val="CCECFF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539552" y="1556792"/>
            <a:ext cx="3672407" cy="648072"/>
          </a:xfrm>
          <a:prstGeom prst="roundRect">
            <a:avLst/>
          </a:prstGeom>
          <a:noFill/>
          <a:ln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9992" y="721100"/>
            <a:ext cx="4320479" cy="299593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LcPeriod"/>
            </a:pPr>
            <a:r>
              <a:rPr lang="en-GB" sz="2000" dirty="0" err="1" smtClean="0"/>
              <a:t>Tentukan</a:t>
            </a:r>
            <a:r>
              <a:rPr lang="en-GB" sz="2000" dirty="0" smtClean="0"/>
              <a:t> </a:t>
            </a:r>
            <a:r>
              <a:rPr lang="en-GB" sz="2000" dirty="0" err="1" smtClean="0"/>
              <a:t>fungsi</a:t>
            </a:r>
            <a:r>
              <a:rPr lang="en-GB" sz="2000" dirty="0" smtClean="0"/>
              <a:t> </a:t>
            </a:r>
            <a:r>
              <a:rPr lang="en-GB" sz="2000" i="1" dirty="0" smtClean="0"/>
              <a:t>marginal utility</a:t>
            </a:r>
            <a:r>
              <a:rPr lang="en-GB" sz="2000" dirty="0" smtClean="0"/>
              <a:t>!</a:t>
            </a:r>
          </a:p>
          <a:p>
            <a:pPr marL="457200" indent="-457200">
              <a:buFont typeface="+mj-lt"/>
              <a:buAutoNum type="alphaLcPeriod"/>
            </a:pPr>
            <a:r>
              <a:rPr lang="en-GB" sz="2000" dirty="0" err="1" smtClean="0"/>
              <a:t>Berapa</a:t>
            </a:r>
            <a:r>
              <a:rPr lang="en-GB" sz="2000" dirty="0" smtClean="0"/>
              <a:t> </a:t>
            </a:r>
            <a:r>
              <a:rPr lang="en-GB" sz="2000" i="1" dirty="0" smtClean="0"/>
              <a:t>total utility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i="1" dirty="0" smtClean="0"/>
              <a:t>marginal utility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tingkat</a:t>
            </a:r>
            <a:r>
              <a:rPr lang="en-GB" sz="2000" dirty="0" smtClean="0"/>
              <a:t> </a:t>
            </a:r>
            <a:r>
              <a:rPr lang="en-GB" sz="2000" dirty="0" err="1" smtClean="0"/>
              <a:t>konsumsi</a:t>
            </a:r>
            <a:r>
              <a:rPr lang="en-GB" sz="2000" dirty="0" smtClean="0"/>
              <a:t> Q = 5 unit?</a:t>
            </a:r>
          </a:p>
          <a:p>
            <a:pPr marL="457200" indent="-457200">
              <a:buFont typeface="+mj-lt"/>
              <a:buAutoNum type="alphaLcPeriod"/>
            </a:pPr>
            <a:r>
              <a:rPr lang="en-GB" sz="2000" dirty="0" err="1" smtClean="0"/>
              <a:t>Berapa</a:t>
            </a:r>
            <a:r>
              <a:rPr lang="en-GB" sz="2000" dirty="0" smtClean="0"/>
              <a:t> </a:t>
            </a:r>
            <a:r>
              <a:rPr lang="en-GB" sz="2000" dirty="0" err="1" smtClean="0"/>
              <a:t>kuantitas</a:t>
            </a:r>
            <a:r>
              <a:rPr lang="en-GB" sz="2000" dirty="0" smtClean="0"/>
              <a:t> yang </a:t>
            </a:r>
            <a:r>
              <a:rPr lang="en-GB" sz="2000" dirty="0" err="1" smtClean="0"/>
              <a:t>harus</a:t>
            </a:r>
            <a:r>
              <a:rPr lang="en-GB" sz="2000" dirty="0" smtClean="0"/>
              <a:t> </a:t>
            </a:r>
            <a:r>
              <a:rPr lang="en-GB" sz="2000" dirty="0" err="1" smtClean="0"/>
              <a:t>dikonsumsi</a:t>
            </a:r>
            <a:r>
              <a:rPr lang="en-GB" sz="2000" dirty="0" smtClean="0"/>
              <a:t> agar </a:t>
            </a:r>
            <a:r>
              <a:rPr lang="en-GB" sz="2000" dirty="0" err="1" smtClean="0"/>
              <a:t>memaksimumkan</a:t>
            </a:r>
            <a:r>
              <a:rPr lang="en-GB" sz="2000" dirty="0" smtClean="0"/>
              <a:t> </a:t>
            </a:r>
            <a:r>
              <a:rPr lang="en-GB" sz="2000" dirty="0" err="1" smtClean="0"/>
              <a:t>nilai</a:t>
            </a:r>
            <a:r>
              <a:rPr lang="en-GB" sz="2000" dirty="0" smtClean="0"/>
              <a:t> </a:t>
            </a:r>
            <a:r>
              <a:rPr lang="en-GB" sz="2000" i="1" dirty="0" smtClean="0"/>
              <a:t>total utility</a:t>
            </a:r>
            <a:r>
              <a:rPr lang="en-GB" sz="2000" dirty="0" smtClean="0"/>
              <a:t>? </a:t>
            </a:r>
            <a:r>
              <a:rPr lang="en-GB" sz="2000" dirty="0" err="1" smtClean="0"/>
              <a:t>Berapa</a:t>
            </a:r>
            <a:r>
              <a:rPr lang="en-GB" sz="2000" dirty="0" smtClean="0"/>
              <a:t> </a:t>
            </a:r>
            <a:r>
              <a:rPr lang="en-GB" sz="2000" dirty="0" err="1" smtClean="0"/>
              <a:t>nilai</a:t>
            </a:r>
            <a:r>
              <a:rPr lang="en-GB" sz="2000" dirty="0" smtClean="0"/>
              <a:t> </a:t>
            </a:r>
            <a:r>
              <a:rPr lang="en-GB" sz="2000" dirty="0" err="1" smtClean="0"/>
              <a:t>maksimum</a:t>
            </a:r>
            <a:r>
              <a:rPr lang="en-GB" sz="2000" dirty="0" smtClean="0"/>
              <a:t> </a:t>
            </a:r>
            <a:r>
              <a:rPr lang="en-GB" sz="2000" i="1" dirty="0" smtClean="0"/>
              <a:t>total utility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tingkat</a:t>
            </a:r>
            <a:r>
              <a:rPr lang="en-GB" sz="2000" dirty="0" smtClean="0"/>
              <a:t> </a:t>
            </a:r>
            <a:r>
              <a:rPr lang="en-GB" sz="2000" dirty="0" err="1" smtClean="0"/>
              <a:t>konsumsi</a:t>
            </a:r>
            <a:r>
              <a:rPr lang="en-GB" sz="2000" dirty="0" smtClean="0"/>
              <a:t> </a:t>
            </a:r>
            <a:r>
              <a:rPr lang="en-GB" sz="2000" dirty="0" err="1" smtClean="0"/>
              <a:t>itu</a:t>
            </a:r>
            <a:r>
              <a:rPr lang="en-GB" sz="2000" dirty="0" smtClean="0"/>
              <a:t>?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9552" y="4221088"/>
            <a:ext cx="1162472" cy="490066"/>
          </a:xfrm>
        </p:spPr>
        <p:txBody>
          <a:bodyPr>
            <a:normAutofit/>
          </a:bodyPr>
          <a:lstStyle/>
          <a:p>
            <a:pPr algn="l"/>
            <a:r>
              <a:rPr lang="en-GB" sz="2000" u="sng" dirty="0" err="1" smtClean="0"/>
              <a:t>Jawab</a:t>
            </a:r>
            <a:endParaRPr lang="en-GB" sz="2000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407737" y="481281"/>
            <a:ext cx="39406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638" indent="-274638"/>
            <a:r>
              <a:rPr lang="en-GB" sz="2000" dirty="0"/>
              <a:t>2. </a:t>
            </a:r>
            <a:r>
              <a:rPr lang="en-GB" sz="2000" dirty="0" err="1"/>
              <a:t>Fungsi</a:t>
            </a:r>
            <a:r>
              <a:rPr lang="en-GB" sz="2000" dirty="0"/>
              <a:t> </a:t>
            </a:r>
            <a:r>
              <a:rPr lang="en-GB" sz="2000" i="1" dirty="0" err="1"/>
              <a:t>utilitas</a:t>
            </a:r>
            <a:r>
              <a:rPr lang="en-GB" sz="2000" i="1" dirty="0"/>
              <a:t> total </a:t>
            </a:r>
            <a:r>
              <a:rPr lang="en-GB" sz="2000" dirty="0" err="1"/>
              <a:t>dari</a:t>
            </a:r>
            <a:r>
              <a:rPr lang="en-GB" sz="2000" dirty="0"/>
              <a:t> </a:t>
            </a:r>
            <a:r>
              <a:rPr lang="en-GB" sz="2000" dirty="0" err="1"/>
              <a:t>seorang</a:t>
            </a:r>
            <a:r>
              <a:rPr lang="en-GB" sz="2000" dirty="0"/>
              <a:t> </a:t>
            </a:r>
            <a:r>
              <a:rPr lang="en-GB" sz="2000" dirty="0" err="1"/>
              <a:t>individu</a:t>
            </a:r>
            <a:r>
              <a:rPr lang="en-GB" sz="2000" dirty="0"/>
              <a:t> </a:t>
            </a:r>
            <a:r>
              <a:rPr lang="en-GB" sz="2000" dirty="0" err="1"/>
              <a:t>adalah</a:t>
            </a:r>
            <a:r>
              <a:rPr lang="en-GB" sz="2000" dirty="0"/>
              <a:t> </a:t>
            </a:r>
            <a:r>
              <a:rPr lang="en-GB" sz="2000" dirty="0" err="1"/>
              <a:t>sebagai</a:t>
            </a:r>
            <a:r>
              <a:rPr lang="en-GB" sz="2000" dirty="0"/>
              <a:t> </a:t>
            </a:r>
            <a:r>
              <a:rPr lang="en-GB" sz="2000" dirty="0" err="1"/>
              <a:t>berikut</a:t>
            </a:r>
            <a:r>
              <a:rPr lang="en-GB" sz="2000" dirty="0" smtClean="0"/>
              <a:t>:</a:t>
            </a:r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81116" y="1663591"/>
            <a:ext cx="33868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TU = 100Q + 150 </a:t>
            </a:r>
            <a:r>
              <a:rPr lang="en-GB" sz="2400" dirty="0" smtClean="0"/>
              <a:t>Q</a:t>
            </a:r>
            <a:r>
              <a:rPr lang="en-GB" sz="2400" baseline="30000" dirty="0" smtClean="0"/>
              <a:t>2</a:t>
            </a:r>
            <a:r>
              <a:rPr lang="en-GB" sz="2400" dirty="0" smtClean="0"/>
              <a:t> </a:t>
            </a:r>
            <a:r>
              <a:rPr lang="en-GB" sz="2400" dirty="0"/>
              <a:t>– </a:t>
            </a:r>
            <a:r>
              <a:rPr lang="en-GB" sz="2400" dirty="0" smtClean="0"/>
              <a:t>2Q</a:t>
            </a:r>
            <a:r>
              <a:rPr lang="en-GB" sz="2400" baseline="30000" dirty="0" smtClean="0"/>
              <a:t>3</a:t>
            </a:r>
            <a:endParaRPr lang="en-GB" sz="2400" baseline="30000" dirty="0"/>
          </a:p>
          <a:p>
            <a:endParaRPr lang="en-GB" sz="2400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597888" y="5013176"/>
            <a:ext cx="3326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eriod"/>
            </a:pPr>
            <a:r>
              <a:rPr lang="en-GB" sz="2000" dirty="0" smtClean="0"/>
              <a:t>MU = </a:t>
            </a:r>
            <a:r>
              <a:rPr lang="el-GR" sz="2000" dirty="0" smtClean="0"/>
              <a:t>Δ</a:t>
            </a:r>
            <a:r>
              <a:rPr lang="en-GB" sz="2000" dirty="0"/>
              <a:t>TU/</a:t>
            </a:r>
            <a:r>
              <a:rPr lang="el-GR" sz="2000" dirty="0"/>
              <a:t>Δ</a:t>
            </a:r>
            <a:r>
              <a:rPr lang="en-GB" sz="2000" dirty="0"/>
              <a:t>Q </a:t>
            </a:r>
          </a:p>
          <a:p>
            <a:pPr marL="898525" indent="-898525"/>
            <a:r>
              <a:rPr lang="en-GB" sz="2000" dirty="0" smtClean="0"/>
              <a:t>	= 100 + 300Q -6Q</a:t>
            </a:r>
            <a:r>
              <a:rPr lang="en-GB" sz="2000" baseline="30000" dirty="0" smtClean="0"/>
              <a:t>2</a:t>
            </a:r>
            <a:endParaRPr lang="en-GB" sz="2000" baseline="30000" dirty="0"/>
          </a:p>
        </p:txBody>
      </p:sp>
      <p:sp>
        <p:nvSpPr>
          <p:cNvPr id="10" name="TextBox 9"/>
          <p:cNvSpPr txBox="1"/>
          <p:nvPr/>
        </p:nvSpPr>
        <p:spPr>
          <a:xfrm>
            <a:off x="5148064" y="4581128"/>
            <a:ext cx="33568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b.  </a:t>
            </a:r>
            <a:r>
              <a:rPr lang="en-GB" sz="2000" dirty="0" err="1" smtClean="0"/>
              <a:t>Jika</a:t>
            </a:r>
            <a:r>
              <a:rPr lang="en-GB" sz="2000" dirty="0" smtClean="0"/>
              <a:t> Q = 5 </a:t>
            </a:r>
            <a:r>
              <a:rPr lang="en-GB" sz="2000" dirty="0"/>
              <a:t>unit,  </a:t>
            </a:r>
            <a:r>
              <a:rPr lang="en-GB" sz="2000" dirty="0" err="1" smtClean="0"/>
              <a:t>maka</a:t>
            </a:r>
            <a:r>
              <a:rPr lang="en-GB" sz="2000" dirty="0" smtClean="0"/>
              <a:t> </a:t>
            </a:r>
          </a:p>
          <a:p>
            <a:pPr marL="274638" indent="-274638"/>
            <a:r>
              <a:rPr lang="en-GB" sz="2000" dirty="0" smtClean="0"/>
              <a:t>	TU </a:t>
            </a:r>
            <a:r>
              <a:rPr lang="en-GB" sz="2000" dirty="0"/>
              <a:t>= 100(5</a:t>
            </a:r>
            <a:r>
              <a:rPr lang="en-GB" sz="2000" dirty="0" smtClean="0"/>
              <a:t>) + 150(5)</a:t>
            </a:r>
            <a:r>
              <a:rPr lang="en-GB" sz="2000" baseline="30000" dirty="0" smtClean="0"/>
              <a:t>2</a:t>
            </a:r>
            <a:r>
              <a:rPr lang="en-GB" sz="2000" dirty="0" smtClean="0"/>
              <a:t> - 2(5)</a:t>
            </a:r>
            <a:r>
              <a:rPr lang="en-GB" sz="2000" baseline="30000" dirty="0" smtClean="0"/>
              <a:t>3</a:t>
            </a:r>
            <a:r>
              <a:rPr lang="en-GB" sz="2000" dirty="0" smtClean="0"/>
              <a:t> </a:t>
            </a:r>
          </a:p>
          <a:p>
            <a:pPr marL="274638" indent="-274638">
              <a:tabLst>
                <a:tab pos="625475" algn="l"/>
              </a:tabLst>
            </a:pPr>
            <a:r>
              <a:rPr lang="en-GB" sz="2000" dirty="0" smtClean="0"/>
              <a:t>		= </a:t>
            </a:r>
            <a:r>
              <a:rPr lang="en-GB" sz="2000" dirty="0"/>
              <a:t>4000, </a:t>
            </a:r>
            <a:endParaRPr lang="en-GB" sz="2000" dirty="0" smtClean="0"/>
          </a:p>
          <a:p>
            <a:pPr marL="274638" indent="-274638"/>
            <a:r>
              <a:rPr lang="en-GB" sz="2000" dirty="0"/>
              <a:t>	</a:t>
            </a:r>
            <a:r>
              <a:rPr lang="en-GB" sz="2000" dirty="0" smtClean="0"/>
              <a:t>MU </a:t>
            </a:r>
            <a:r>
              <a:rPr lang="en-GB" sz="2000" dirty="0"/>
              <a:t>= </a:t>
            </a:r>
            <a:r>
              <a:rPr lang="en-GB" sz="2000" dirty="0" smtClean="0"/>
              <a:t>100 + 300(5) - 6(5)</a:t>
            </a:r>
            <a:r>
              <a:rPr lang="en-GB" sz="2000" baseline="30000" dirty="0" smtClean="0"/>
              <a:t>2</a:t>
            </a:r>
          </a:p>
          <a:p>
            <a:pPr marL="274638" indent="-274638">
              <a:tabLst>
                <a:tab pos="685800" algn="l"/>
              </a:tabLst>
            </a:pPr>
            <a:r>
              <a:rPr lang="en-GB" sz="2000" dirty="0"/>
              <a:t>		</a:t>
            </a:r>
            <a:r>
              <a:rPr lang="en-GB" sz="2000" dirty="0" smtClean="0"/>
              <a:t>= 1450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8467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1560" y="5373216"/>
            <a:ext cx="6768752" cy="10081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932039" y="2420888"/>
            <a:ext cx="3018161" cy="1927744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1811" y="5517233"/>
            <a:ext cx="6552728" cy="864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err="1" smtClean="0"/>
              <a:t>Jadi</a:t>
            </a:r>
            <a:r>
              <a:rPr lang="en-GB" sz="2000" dirty="0" smtClean="0"/>
              <a:t> </a:t>
            </a:r>
            <a:r>
              <a:rPr lang="en-GB" sz="2000" dirty="0" err="1" smtClean="0"/>
              <a:t>tingkat</a:t>
            </a:r>
            <a:r>
              <a:rPr lang="en-GB" sz="2000" dirty="0" smtClean="0"/>
              <a:t> </a:t>
            </a:r>
            <a:r>
              <a:rPr lang="en-GB" sz="2000" dirty="0" err="1" smtClean="0"/>
              <a:t>konsumsi</a:t>
            </a:r>
            <a:r>
              <a:rPr lang="en-GB" sz="2000" dirty="0" smtClean="0"/>
              <a:t> yang </a:t>
            </a:r>
            <a:r>
              <a:rPr lang="en-GB" sz="2000" dirty="0" err="1" smtClean="0"/>
              <a:t>memaksimumkan</a:t>
            </a:r>
            <a:r>
              <a:rPr lang="en-GB" sz="2000" dirty="0" smtClean="0"/>
              <a:t> </a:t>
            </a:r>
            <a:r>
              <a:rPr lang="en-GB" sz="2000" dirty="0" err="1" smtClean="0"/>
              <a:t>nilai</a:t>
            </a:r>
            <a:r>
              <a:rPr lang="en-GB" sz="2000" dirty="0" smtClean="0"/>
              <a:t> total utility </a:t>
            </a:r>
            <a:r>
              <a:rPr lang="en-GB" sz="2000" dirty="0" err="1" smtClean="0"/>
              <a:t>adalah</a:t>
            </a:r>
            <a:r>
              <a:rPr lang="en-GB" sz="2000" dirty="0" smtClean="0"/>
              <a:t> Q = 50 unit. </a:t>
            </a:r>
            <a:r>
              <a:rPr lang="en-GB" sz="2000" dirty="0" err="1" smtClean="0"/>
              <a:t>Nilai</a:t>
            </a:r>
            <a:r>
              <a:rPr lang="en-GB" sz="2000" dirty="0" smtClean="0"/>
              <a:t> </a:t>
            </a:r>
            <a:r>
              <a:rPr lang="en-GB" sz="2000" dirty="0" err="1" smtClean="0"/>
              <a:t>maksimum</a:t>
            </a:r>
            <a:r>
              <a:rPr lang="en-GB" sz="2000" dirty="0"/>
              <a:t> </a:t>
            </a:r>
            <a:r>
              <a:rPr lang="en-GB" sz="2000" dirty="0" smtClean="0"/>
              <a:t>total utility = 130000</a:t>
            </a:r>
            <a:endParaRPr lang="en-GB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943273"/>
            <a:ext cx="4572000" cy="1734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 smtClean="0"/>
              <a:t>100 + 300Q - 6Q</a:t>
            </a:r>
            <a:r>
              <a:rPr lang="en-GB" sz="2000" baseline="30000" dirty="0" smtClean="0"/>
              <a:t>2 </a:t>
            </a:r>
            <a:r>
              <a:rPr lang="en-GB" sz="2000" dirty="0" smtClean="0"/>
              <a:t>= 0</a:t>
            </a:r>
          </a:p>
          <a:p>
            <a:pPr marL="0" indent="0">
              <a:buFont typeface="Arial" pitchFamily="34" charset="0"/>
              <a:buNone/>
            </a:pPr>
            <a:r>
              <a:rPr lang="en-GB" sz="2000" dirty="0" smtClean="0"/>
              <a:t>Q</a:t>
            </a:r>
            <a:r>
              <a:rPr lang="en-GB" sz="2000" baseline="-25000" dirty="0" smtClean="0"/>
              <a:t>1</a:t>
            </a:r>
            <a:r>
              <a:rPr lang="en-GB" sz="2000" dirty="0" smtClean="0"/>
              <a:t>, Q</a:t>
            </a:r>
            <a:r>
              <a:rPr lang="en-GB" sz="2000" baseline="-25000" dirty="0" smtClean="0"/>
              <a:t>2 </a:t>
            </a:r>
            <a:r>
              <a:rPr lang="en-GB" sz="2000" dirty="0" smtClean="0"/>
              <a:t>= {(-300 ± √(300)</a:t>
            </a:r>
            <a:r>
              <a:rPr lang="en-GB" sz="2000" baseline="30000" dirty="0" smtClean="0"/>
              <a:t>2 </a:t>
            </a:r>
            <a:r>
              <a:rPr lang="en-GB" sz="2000" dirty="0" smtClean="0"/>
              <a:t>- 4(-6)(100)}/2(-6)</a:t>
            </a:r>
          </a:p>
          <a:p>
            <a:pPr marL="0" indent="0">
              <a:buFont typeface="Arial" pitchFamily="34" charset="0"/>
              <a:buNone/>
              <a:tabLst>
                <a:tab pos="655638" algn="l"/>
              </a:tabLst>
            </a:pPr>
            <a:r>
              <a:rPr lang="en-GB" sz="2000" dirty="0" smtClean="0"/>
              <a:t> 	= (-300  ± √92400)/-12</a:t>
            </a:r>
          </a:p>
          <a:p>
            <a:pPr marL="0" indent="0">
              <a:buFont typeface="Arial" pitchFamily="34" charset="0"/>
              <a:buNone/>
              <a:tabLst>
                <a:tab pos="655638" algn="l"/>
              </a:tabLst>
            </a:pPr>
            <a:r>
              <a:rPr lang="en-GB" sz="2000" dirty="0"/>
              <a:t>	</a:t>
            </a:r>
            <a:r>
              <a:rPr lang="en-GB" sz="2000" dirty="0" smtClean="0"/>
              <a:t>= (-300  ± 303,97)/-12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404664"/>
            <a:ext cx="4694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c. TU </a:t>
            </a:r>
            <a:r>
              <a:rPr lang="en-GB" sz="2000" dirty="0" err="1"/>
              <a:t>maksimum</a:t>
            </a:r>
            <a:r>
              <a:rPr lang="en-GB" sz="2000" dirty="0"/>
              <a:t> </a:t>
            </a:r>
            <a:r>
              <a:rPr lang="en-GB" sz="2000" dirty="0" err="1"/>
              <a:t>tercapai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saat</a:t>
            </a:r>
            <a:r>
              <a:rPr lang="en-GB" sz="2000" dirty="0"/>
              <a:t> MU = </a:t>
            </a:r>
            <a:r>
              <a:rPr lang="en-GB" sz="2000" dirty="0" smtClean="0"/>
              <a:t>0</a:t>
            </a: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5076056" y="2564904"/>
            <a:ext cx="28298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Q</a:t>
            </a:r>
            <a:r>
              <a:rPr lang="en-GB" sz="2000" baseline="-25000" dirty="0"/>
              <a:t>1</a:t>
            </a:r>
            <a:r>
              <a:rPr lang="en-GB" sz="2000" dirty="0"/>
              <a:t>= (-300 + 303,97)/-12 </a:t>
            </a:r>
            <a:endParaRPr lang="en-GB" sz="2000" dirty="0" smtClean="0"/>
          </a:p>
          <a:p>
            <a:pPr>
              <a:tabLst>
                <a:tab pos="273050" algn="l"/>
              </a:tabLst>
            </a:pPr>
            <a:r>
              <a:rPr lang="en-GB" sz="2000" dirty="0" smtClean="0"/>
              <a:t>	= </a:t>
            </a:r>
            <a:r>
              <a:rPr lang="en-GB" sz="2000" dirty="0"/>
              <a:t>-0,33 </a:t>
            </a:r>
            <a:r>
              <a:rPr lang="en-GB" sz="2000" dirty="0">
                <a:sym typeface="Wingdings" pitchFamily="2" charset="2"/>
              </a:rPr>
              <a:t></a:t>
            </a:r>
            <a:r>
              <a:rPr lang="en-GB" sz="2000" dirty="0" err="1">
                <a:sym typeface="Wingdings" pitchFamily="2" charset="2"/>
              </a:rPr>
              <a:t>tdk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relevan</a:t>
            </a:r>
            <a:endParaRPr lang="en-GB" sz="2000" dirty="0" smtClean="0">
              <a:sym typeface="Wingdings" pitchFamily="2" charset="2"/>
            </a:endParaRPr>
          </a:p>
          <a:p>
            <a:pPr>
              <a:tabLst>
                <a:tab pos="273050" algn="l"/>
              </a:tabLst>
            </a:pPr>
            <a:endParaRPr lang="en-GB" sz="2000" dirty="0">
              <a:sym typeface="Wingdings" pitchFamily="2" charset="2"/>
            </a:endParaRPr>
          </a:p>
          <a:p>
            <a:r>
              <a:rPr lang="en-GB" sz="2000" dirty="0" smtClean="0">
                <a:sym typeface="Wingdings" pitchFamily="2" charset="2"/>
              </a:rPr>
              <a:t>Q</a:t>
            </a:r>
            <a:r>
              <a:rPr lang="en-GB" sz="2000" baseline="-25000" dirty="0" smtClean="0">
                <a:sym typeface="Wingdings" pitchFamily="2" charset="2"/>
              </a:rPr>
              <a:t>2</a:t>
            </a:r>
            <a:r>
              <a:rPr lang="en-GB" sz="2000" dirty="0" smtClean="0">
                <a:sym typeface="Wingdings" pitchFamily="2" charset="2"/>
              </a:rPr>
              <a:t> = </a:t>
            </a:r>
            <a:r>
              <a:rPr lang="en-GB" sz="2000" dirty="0"/>
              <a:t>(-300 - 303,97)/-12 </a:t>
            </a:r>
            <a:endParaRPr lang="en-GB" sz="2000" dirty="0" smtClean="0"/>
          </a:p>
          <a:p>
            <a:pPr>
              <a:tabLst>
                <a:tab pos="311150" algn="l"/>
              </a:tabLst>
            </a:pPr>
            <a:r>
              <a:rPr lang="en-GB" sz="2000" dirty="0" smtClean="0"/>
              <a:t>	= </a:t>
            </a:r>
            <a:r>
              <a:rPr lang="en-GB" sz="2000" dirty="0"/>
              <a:t>50,33 </a:t>
            </a:r>
            <a:r>
              <a:rPr lang="en-GB" sz="2000" dirty="0" smtClean="0"/>
              <a:t>= 50 unit</a:t>
            </a:r>
            <a:endParaRPr lang="en-GB" sz="2000" dirty="0"/>
          </a:p>
        </p:txBody>
      </p:sp>
      <p:sp>
        <p:nvSpPr>
          <p:cNvPr id="6" name="Bent-Up Arrow 5"/>
          <p:cNvSpPr/>
          <p:nvPr/>
        </p:nvSpPr>
        <p:spPr>
          <a:xfrm rot="5400000">
            <a:off x="3302833" y="1749929"/>
            <a:ext cx="701573" cy="2556839"/>
          </a:xfrm>
          <a:prstGeom prst="bentUp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259632" y="4305870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Pada</a:t>
            </a:r>
            <a:r>
              <a:rPr lang="en-GB" dirty="0"/>
              <a:t> Q = 50 unit, </a:t>
            </a:r>
            <a:endParaRPr lang="en-GB" dirty="0" smtClean="0"/>
          </a:p>
          <a:p>
            <a:r>
              <a:rPr lang="en-GB" dirty="0" smtClean="0"/>
              <a:t>TU </a:t>
            </a:r>
            <a:r>
              <a:rPr lang="en-GB" dirty="0"/>
              <a:t>=  100(50) </a:t>
            </a:r>
            <a:r>
              <a:rPr lang="en-GB" smtClean="0"/>
              <a:t>+ </a:t>
            </a:r>
            <a:r>
              <a:rPr lang="en-GB" smtClean="0"/>
              <a:t>150(50)</a:t>
            </a:r>
            <a:r>
              <a:rPr lang="en-GB" baseline="30000" smtClean="0"/>
              <a:t>2</a:t>
            </a:r>
            <a:r>
              <a:rPr lang="en-GB" smtClean="0"/>
              <a:t> </a:t>
            </a:r>
            <a:r>
              <a:rPr lang="en-GB" dirty="0" smtClean="0"/>
              <a:t>- 2(50)</a:t>
            </a:r>
            <a:r>
              <a:rPr lang="en-GB" baseline="30000" dirty="0" smtClean="0"/>
              <a:t>3</a:t>
            </a:r>
            <a:endParaRPr lang="en-GB" baseline="30000" dirty="0"/>
          </a:p>
          <a:p>
            <a:r>
              <a:rPr lang="en-GB" dirty="0" smtClean="0"/>
              <a:t>TU </a:t>
            </a:r>
            <a:r>
              <a:rPr lang="en-GB" dirty="0"/>
              <a:t>=  </a:t>
            </a:r>
            <a:r>
              <a:rPr lang="en-GB" dirty="0" smtClean="0"/>
              <a:t>130000</a:t>
            </a:r>
            <a:endParaRPr lang="en-GB" dirty="0"/>
          </a:p>
        </p:txBody>
      </p:sp>
      <p:sp>
        <p:nvSpPr>
          <p:cNvPr id="9" name="Chevron 8"/>
          <p:cNvSpPr/>
          <p:nvPr/>
        </p:nvSpPr>
        <p:spPr>
          <a:xfrm>
            <a:off x="408006" y="4364792"/>
            <a:ext cx="707610" cy="795786"/>
          </a:xfrm>
          <a:prstGeom prst="chevron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78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187624" y="4437112"/>
            <a:ext cx="8125884" cy="20882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3657888" y="2367590"/>
            <a:ext cx="2924546" cy="940747"/>
          </a:xfrm>
          <a:prstGeom prst="roundRect">
            <a:avLst/>
          </a:prstGeom>
          <a:ln>
            <a:prstDash val="dashDot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n-GB" sz="3200" dirty="0" err="1" smtClean="0">
                <a:latin typeface="BrowalliaUPC" pitchFamily="34" charset="-34"/>
                <a:cs typeface="BrowalliaUPC" pitchFamily="34" charset="-34"/>
              </a:rPr>
              <a:t>Latihan</a:t>
            </a:r>
            <a:r>
              <a:rPr lang="en-GB" sz="3200" dirty="0" smtClean="0">
                <a:latin typeface="BrowalliaUPC" pitchFamily="34" charset="-34"/>
                <a:cs typeface="BrowalliaUPC" pitchFamily="34" charset="-34"/>
              </a:rPr>
              <a:t> </a:t>
            </a:r>
            <a:r>
              <a:rPr lang="en-GB" sz="3200" dirty="0" err="1" smtClean="0">
                <a:latin typeface="BrowalliaUPC" pitchFamily="34" charset="-34"/>
                <a:cs typeface="BrowalliaUPC" pitchFamily="34" charset="-34"/>
              </a:rPr>
              <a:t>Soal</a:t>
            </a:r>
            <a:endParaRPr lang="en-GB" sz="3200" dirty="0">
              <a:latin typeface="BrowalliaUPC" pitchFamily="34" charset="-34"/>
              <a:cs typeface="BrowalliaUPC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1336" y="4653136"/>
            <a:ext cx="6995120" cy="194421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LcPeriod"/>
            </a:pPr>
            <a:r>
              <a:rPr lang="en-GB" sz="2000" dirty="0" err="1" smtClean="0"/>
              <a:t>Tentukan</a:t>
            </a:r>
            <a:r>
              <a:rPr lang="en-GB" sz="2000" dirty="0" smtClean="0"/>
              <a:t> </a:t>
            </a:r>
            <a:r>
              <a:rPr lang="en-GB" sz="2000" dirty="0" err="1" smtClean="0"/>
              <a:t>fungsi</a:t>
            </a:r>
            <a:r>
              <a:rPr lang="en-GB" sz="2000" dirty="0" smtClean="0"/>
              <a:t> </a:t>
            </a:r>
            <a:r>
              <a:rPr lang="en-GB" sz="2000" i="1" dirty="0" smtClean="0"/>
              <a:t>marginal benefit </a:t>
            </a:r>
            <a:r>
              <a:rPr lang="en-GB" sz="2000" dirty="0" smtClean="0"/>
              <a:t>(MB), </a:t>
            </a:r>
            <a:r>
              <a:rPr lang="en-GB" sz="2000" i="1" dirty="0" smtClean="0"/>
              <a:t>marginal cost </a:t>
            </a:r>
            <a:r>
              <a:rPr lang="en-GB" sz="2000" dirty="0" smtClean="0"/>
              <a:t>(MC)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i="1" dirty="0" smtClean="0"/>
              <a:t>net benefit </a:t>
            </a:r>
            <a:r>
              <a:rPr lang="en-GB" sz="2000" dirty="0" smtClean="0"/>
              <a:t>(NB)!</a:t>
            </a:r>
          </a:p>
          <a:p>
            <a:pPr marL="457200" indent="-457200">
              <a:buFont typeface="+mj-lt"/>
              <a:buAutoNum type="alphaLcPeriod"/>
            </a:pPr>
            <a:r>
              <a:rPr lang="en-GB" sz="2000" dirty="0" err="1" smtClean="0"/>
              <a:t>Tentukan</a:t>
            </a:r>
            <a:r>
              <a:rPr lang="en-GB" sz="2000" dirty="0" smtClean="0"/>
              <a:t> </a:t>
            </a:r>
            <a:r>
              <a:rPr lang="en-GB" sz="2000" dirty="0" err="1" smtClean="0"/>
              <a:t>tingkat</a:t>
            </a:r>
            <a:r>
              <a:rPr lang="en-GB" sz="2000" dirty="0" smtClean="0"/>
              <a:t> optimum 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?</a:t>
            </a:r>
          </a:p>
          <a:p>
            <a:pPr marL="457200" indent="-457200">
              <a:buFont typeface="+mj-lt"/>
              <a:buAutoNum type="alphaLcPeriod"/>
            </a:pPr>
            <a:r>
              <a:rPr lang="en-GB" sz="2000" dirty="0" err="1" smtClean="0"/>
              <a:t>Padat</a:t>
            </a:r>
            <a:r>
              <a:rPr lang="en-GB" sz="2000" dirty="0" smtClean="0"/>
              <a:t> </a:t>
            </a:r>
            <a:r>
              <a:rPr lang="en-GB" sz="2000" dirty="0" err="1" smtClean="0"/>
              <a:t>tingkat</a:t>
            </a:r>
            <a:r>
              <a:rPr lang="en-GB" sz="2000" dirty="0" smtClean="0"/>
              <a:t> optimum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A  </a:t>
            </a:r>
            <a:r>
              <a:rPr lang="en-GB" sz="2000" dirty="0" err="1" smtClean="0"/>
              <a:t>tersebut</a:t>
            </a:r>
            <a:r>
              <a:rPr lang="en-GB" sz="2000" dirty="0" smtClean="0"/>
              <a:t>, </a:t>
            </a:r>
            <a:r>
              <a:rPr lang="en-GB" sz="2000" dirty="0" err="1" smtClean="0"/>
              <a:t>berapa</a:t>
            </a:r>
            <a:r>
              <a:rPr lang="en-GB" sz="2000" dirty="0" smtClean="0"/>
              <a:t> </a:t>
            </a:r>
            <a:r>
              <a:rPr lang="en-GB" sz="2000" dirty="0" err="1" smtClean="0"/>
              <a:t>nilai-nilai</a:t>
            </a:r>
            <a:r>
              <a:rPr lang="en-GB" sz="2000" dirty="0" smtClean="0"/>
              <a:t> TB, TC, MB, MC </a:t>
            </a:r>
            <a:r>
              <a:rPr lang="en-GB" sz="2000" dirty="0" err="1" smtClean="0"/>
              <a:t>dan</a:t>
            </a:r>
            <a:r>
              <a:rPr lang="en-GB" sz="2000" dirty="0" smtClean="0"/>
              <a:t> NB?</a:t>
            </a:r>
            <a:endParaRPr lang="en-GB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-74835" y="980728"/>
            <a:ext cx="3926756" cy="45719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611560" y="1412776"/>
            <a:ext cx="5544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5113" indent="-265113"/>
            <a:r>
              <a:rPr lang="en-GB" sz="2000" dirty="0"/>
              <a:t>1. 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/>
              <a:t>A </a:t>
            </a:r>
            <a:r>
              <a:rPr lang="en-GB" sz="2000" dirty="0" err="1"/>
              <a:t>merupakan</a:t>
            </a:r>
            <a:r>
              <a:rPr lang="en-GB" sz="2000" dirty="0"/>
              <a:t>  </a:t>
            </a:r>
            <a:r>
              <a:rPr lang="en-GB" sz="2000" dirty="0" err="1"/>
              <a:t>aktivitas</a:t>
            </a:r>
            <a:r>
              <a:rPr lang="en-GB" sz="2000" dirty="0"/>
              <a:t> </a:t>
            </a:r>
            <a:r>
              <a:rPr lang="en-GB" sz="2000" dirty="0" err="1"/>
              <a:t>ekonomi</a:t>
            </a:r>
            <a:r>
              <a:rPr lang="en-GB" sz="2000" dirty="0"/>
              <a:t> yang </a:t>
            </a:r>
            <a:r>
              <a:rPr lang="en-GB" sz="2000" dirty="0" err="1"/>
              <a:t>memiliki</a:t>
            </a:r>
            <a:r>
              <a:rPr lang="en-GB" sz="2000" dirty="0"/>
              <a:t>  </a:t>
            </a:r>
            <a:r>
              <a:rPr lang="en-GB" sz="2000" dirty="0" err="1"/>
              <a:t>fungsi</a:t>
            </a:r>
            <a:r>
              <a:rPr lang="en-GB" sz="2000" dirty="0"/>
              <a:t> total </a:t>
            </a:r>
            <a:r>
              <a:rPr lang="en-GB" sz="2000" i="1" dirty="0"/>
              <a:t>benefit</a:t>
            </a:r>
            <a:r>
              <a:rPr lang="en-GB" sz="2000" dirty="0"/>
              <a:t> (TB)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i="1" dirty="0"/>
              <a:t>total cost </a:t>
            </a:r>
            <a:r>
              <a:rPr lang="en-GB" sz="2000" dirty="0"/>
              <a:t>(TC) </a:t>
            </a:r>
            <a:r>
              <a:rPr lang="en-GB" sz="2000" dirty="0" err="1"/>
              <a:t>sebagai</a:t>
            </a:r>
            <a:r>
              <a:rPr lang="en-GB" sz="2000" dirty="0"/>
              <a:t> </a:t>
            </a:r>
            <a:r>
              <a:rPr lang="en-GB" sz="2000" dirty="0" err="1" smtClean="0"/>
              <a:t>berikut</a:t>
            </a:r>
            <a:r>
              <a:rPr lang="en-GB" sz="2000" dirty="0" smtClean="0"/>
              <a:t> :</a:t>
            </a:r>
            <a:endParaRPr lang="en-GB" sz="2000" dirty="0"/>
          </a:p>
        </p:txBody>
      </p:sp>
      <p:sp>
        <p:nvSpPr>
          <p:cNvPr id="7" name="Rectangle 6"/>
          <p:cNvSpPr/>
          <p:nvPr/>
        </p:nvSpPr>
        <p:spPr>
          <a:xfrm>
            <a:off x="3820690" y="2438404"/>
            <a:ext cx="2739752" cy="995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4013" indent="-354013"/>
            <a:r>
              <a:rPr lang="en-GB" sz="2200" dirty="0"/>
              <a:t>TB = 50A – </a:t>
            </a:r>
            <a:r>
              <a:rPr lang="en-GB" sz="2200" dirty="0" smtClean="0"/>
              <a:t>0,0125A</a:t>
            </a:r>
            <a:r>
              <a:rPr lang="en-GB" sz="2400" baseline="30000" dirty="0" smtClean="0"/>
              <a:t>2</a:t>
            </a:r>
            <a:endParaRPr lang="en-GB" sz="2200" baseline="-25000" dirty="0"/>
          </a:p>
          <a:p>
            <a:pPr marL="354013" indent="-354013"/>
            <a:r>
              <a:rPr lang="en-GB" sz="2200" dirty="0" smtClean="0"/>
              <a:t>TC </a:t>
            </a:r>
            <a:r>
              <a:rPr lang="en-GB" sz="2200" dirty="0"/>
              <a:t>= 40A + </a:t>
            </a:r>
            <a:r>
              <a:rPr lang="en-GB" sz="2200" dirty="0" smtClean="0"/>
              <a:t>0,0125A</a:t>
            </a:r>
            <a:r>
              <a:rPr lang="en-GB" sz="2400" baseline="30000" dirty="0"/>
              <a:t>2</a:t>
            </a:r>
          </a:p>
          <a:p>
            <a:pPr marL="354013" indent="-354013">
              <a:buNone/>
            </a:pPr>
            <a:endParaRPr lang="en-GB" sz="2200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863588" y="3429000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Aktivitas</a:t>
            </a:r>
            <a:r>
              <a:rPr lang="en-GB" sz="2000" dirty="0"/>
              <a:t> A </a:t>
            </a:r>
            <a:r>
              <a:rPr lang="en-GB" sz="2000" dirty="0" err="1"/>
              <a:t>diukur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unit </a:t>
            </a:r>
            <a:r>
              <a:rPr lang="en-GB" sz="2000" dirty="0" err="1"/>
              <a:t>sedangkan</a:t>
            </a:r>
            <a:r>
              <a:rPr lang="en-GB" sz="2000" dirty="0"/>
              <a:t> TB </a:t>
            </a:r>
            <a:r>
              <a:rPr lang="en-GB" sz="2000" dirty="0" err="1"/>
              <a:t>dan</a:t>
            </a:r>
            <a:r>
              <a:rPr lang="en-GB" sz="2000" dirty="0"/>
              <a:t> TC </a:t>
            </a:r>
            <a:r>
              <a:rPr lang="en-GB" sz="2000" dirty="0" err="1"/>
              <a:t>diukur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 smtClean="0"/>
              <a:t>dolar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56230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102942" y="1268760"/>
            <a:ext cx="3789538" cy="4896544"/>
          </a:xfrm>
          <a:prstGeom prst="rect">
            <a:avLst/>
          </a:prstGeom>
          <a:ln w="38100">
            <a:solidFill>
              <a:srgbClr val="FFCCFF"/>
            </a:solidFill>
            <a:prstDash val="lgDash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7067128" cy="1163867"/>
          </a:xfrm>
        </p:spPr>
        <p:txBody>
          <a:bodyPr>
            <a:normAutofit/>
          </a:bodyPr>
          <a:lstStyle/>
          <a:p>
            <a:pPr marL="354013" indent="-354013">
              <a:buNone/>
            </a:pPr>
            <a:r>
              <a:rPr lang="en-GB" sz="2000" dirty="0" smtClean="0"/>
              <a:t>2.  </a:t>
            </a:r>
            <a:r>
              <a:rPr lang="en-GB" sz="2000" dirty="0" err="1" smtClean="0"/>
              <a:t>Sebuah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sedang</a:t>
            </a:r>
            <a:r>
              <a:rPr lang="en-GB" sz="2000" dirty="0" smtClean="0"/>
              <a:t> </a:t>
            </a:r>
            <a:r>
              <a:rPr lang="en-GB" sz="2000" dirty="0" err="1" smtClean="0"/>
              <a:t>mempertimbangkan</a:t>
            </a:r>
            <a:r>
              <a:rPr lang="en-GB" sz="2000" dirty="0" smtClean="0"/>
              <a:t> </a:t>
            </a:r>
            <a:r>
              <a:rPr lang="en-GB" sz="2000" dirty="0" err="1" smtClean="0"/>
              <a:t>dua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 (X </a:t>
            </a:r>
            <a:r>
              <a:rPr lang="en-GB" sz="2000" dirty="0" err="1" smtClean="0"/>
              <a:t>dan</a:t>
            </a:r>
            <a:r>
              <a:rPr lang="en-GB" sz="2000" dirty="0" smtClean="0"/>
              <a:t> Y) yang </a:t>
            </a:r>
            <a:r>
              <a:rPr lang="en-GB" sz="2000" dirty="0" err="1" smtClean="0"/>
              <a:t>memberikan</a:t>
            </a:r>
            <a:r>
              <a:rPr lang="en-GB" sz="2000" dirty="0" smtClean="0"/>
              <a:t> </a:t>
            </a:r>
            <a:r>
              <a:rPr lang="en-GB" sz="2000" dirty="0" err="1" smtClean="0"/>
              <a:t>hasil</a:t>
            </a:r>
            <a:r>
              <a:rPr lang="en-GB" sz="2000" dirty="0" smtClean="0"/>
              <a:t> </a:t>
            </a:r>
            <a:r>
              <a:rPr lang="en-GB" sz="2000" dirty="0" err="1" smtClean="0"/>
              <a:t>berupa</a:t>
            </a:r>
            <a:r>
              <a:rPr lang="en-GB" sz="2000" dirty="0" smtClean="0"/>
              <a:t> TB </a:t>
            </a:r>
            <a:r>
              <a:rPr lang="en-GB" sz="2000" dirty="0" err="1" smtClean="0"/>
              <a:t>seperti</a:t>
            </a:r>
            <a:r>
              <a:rPr lang="en-GB" sz="2000" dirty="0" smtClean="0"/>
              <a:t> </a:t>
            </a:r>
            <a:r>
              <a:rPr lang="en-GB" sz="2000" dirty="0" err="1" smtClean="0"/>
              <a:t>tabel</a:t>
            </a:r>
            <a:r>
              <a:rPr lang="en-GB" sz="2000" dirty="0" smtClean="0"/>
              <a:t> </a:t>
            </a:r>
            <a:r>
              <a:rPr lang="en-GB" sz="2000" dirty="0" err="1" smtClean="0"/>
              <a:t>berikut</a:t>
            </a:r>
            <a:r>
              <a:rPr lang="en-GB" sz="2000" dirty="0" smtClean="0"/>
              <a:t>. </a:t>
            </a:r>
            <a:r>
              <a:rPr lang="en-GB" sz="2000" dirty="0" err="1" smtClean="0"/>
              <a:t>Px</a:t>
            </a:r>
            <a:r>
              <a:rPr lang="en-GB" sz="2000" dirty="0" smtClean="0"/>
              <a:t> = $2/unit, </a:t>
            </a:r>
            <a:r>
              <a:rPr lang="en-GB" sz="2000" dirty="0" err="1" smtClean="0"/>
              <a:t>Py</a:t>
            </a:r>
            <a:r>
              <a:rPr lang="en-GB" sz="2000" dirty="0" smtClean="0"/>
              <a:t> = $10/unit</a:t>
            </a:r>
          </a:p>
          <a:p>
            <a:pPr marL="0" indent="0">
              <a:buNone/>
            </a:pPr>
            <a:endParaRPr lang="en-GB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608277"/>
              </p:ext>
            </p:extLst>
          </p:nvPr>
        </p:nvGraphicFramePr>
        <p:xfrm>
          <a:off x="899592" y="1556792"/>
          <a:ext cx="3888432" cy="3174997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908556"/>
                <a:gridCol w="1115780"/>
                <a:gridCol w="864096"/>
              </a:tblGrid>
              <a:tr h="455451"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/>
                        <a:t>Tingkat </a:t>
                      </a:r>
                      <a:r>
                        <a:rPr lang="en-GB" sz="2000" b="0" dirty="0" err="1" smtClean="0"/>
                        <a:t>aktivitas</a:t>
                      </a:r>
                      <a:endParaRPr lang="en-GB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err="1" smtClean="0"/>
                        <a:t>TBx</a:t>
                      </a:r>
                      <a:endParaRPr lang="en-GB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err="1" smtClean="0"/>
                        <a:t>TBy</a:t>
                      </a:r>
                      <a:endParaRPr lang="en-GB" sz="2000" b="0" dirty="0"/>
                    </a:p>
                  </a:txBody>
                  <a:tcPr anchor="ctr"/>
                </a:tc>
              </a:tr>
              <a:tr h="36436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$0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$0</a:t>
                      </a:r>
                      <a:endParaRPr lang="en-GB" dirty="0"/>
                    </a:p>
                  </a:txBody>
                  <a:tcPr anchor="ctr"/>
                </a:tc>
              </a:tr>
              <a:tr h="36436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100</a:t>
                      </a:r>
                      <a:endParaRPr lang="en-GB" dirty="0"/>
                    </a:p>
                  </a:txBody>
                  <a:tcPr anchor="ctr"/>
                </a:tc>
              </a:tr>
              <a:tr h="36436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190</a:t>
                      </a:r>
                      <a:endParaRPr lang="en-GB" dirty="0"/>
                    </a:p>
                  </a:txBody>
                  <a:tcPr anchor="ctr"/>
                </a:tc>
              </a:tr>
              <a:tr h="36436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270</a:t>
                      </a:r>
                      <a:endParaRPr lang="en-GB" dirty="0"/>
                    </a:p>
                  </a:txBody>
                  <a:tcPr anchor="ctr"/>
                </a:tc>
              </a:tr>
              <a:tr h="36436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340</a:t>
                      </a:r>
                      <a:endParaRPr lang="en-GB" dirty="0"/>
                    </a:p>
                  </a:txBody>
                  <a:tcPr anchor="ctr"/>
                </a:tc>
              </a:tr>
              <a:tr h="445373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400</a:t>
                      </a:r>
                      <a:endParaRPr lang="en-GB" dirty="0"/>
                    </a:p>
                  </a:txBody>
                  <a:tcPr anchor="ctr"/>
                </a:tc>
              </a:tr>
              <a:tr h="445373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450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5436096" y="1548075"/>
            <a:ext cx="31683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</a:t>
            </a:r>
            <a:r>
              <a:rPr lang="en-GB" sz="2000" dirty="0" err="1"/>
              <a:t>memiliki</a:t>
            </a:r>
            <a:r>
              <a:rPr lang="en-GB" sz="2000" dirty="0"/>
              <a:t> </a:t>
            </a:r>
            <a:r>
              <a:rPr lang="en-GB" sz="2000" dirty="0" err="1"/>
              <a:t>kendala</a:t>
            </a:r>
            <a:r>
              <a:rPr lang="en-GB" sz="2000" dirty="0"/>
              <a:t> </a:t>
            </a:r>
            <a:r>
              <a:rPr lang="en-GB" sz="2000" dirty="0" err="1"/>
              <a:t>anggaran</a:t>
            </a:r>
            <a:r>
              <a:rPr lang="en-GB" sz="2000" dirty="0"/>
              <a:t> </a:t>
            </a:r>
            <a:r>
              <a:rPr lang="en-GB" sz="2000" dirty="0" err="1"/>
              <a:t>yaitu</a:t>
            </a:r>
            <a:r>
              <a:rPr lang="en-GB" sz="2000" dirty="0"/>
              <a:t> </a:t>
            </a:r>
            <a:r>
              <a:rPr lang="en-GB" sz="2000" dirty="0" err="1"/>
              <a:t>sebesar</a:t>
            </a:r>
            <a:r>
              <a:rPr lang="en-GB" sz="2000" dirty="0"/>
              <a:t> $ 26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X </a:t>
            </a:r>
            <a:r>
              <a:rPr lang="en-GB" sz="2000" dirty="0" err="1"/>
              <a:t>dan</a:t>
            </a:r>
            <a:r>
              <a:rPr lang="en-GB" sz="2000" dirty="0"/>
              <a:t> Y, </a:t>
            </a:r>
            <a:r>
              <a:rPr lang="en-GB" sz="2000" dirty="0" err="1"/>
              <a:t>tentukan</a:t>
            </a:r>
            <a:r>
              <a:rPr lang="en-GB" sz="2000" dirty="0"/>
              <a:t> </a:t>
            </a:r>
            <a:r>
              <a:rPr lang="en-GB" sz="2000" dirty="0" err="1"/>
              <a:t>tingkat</a:t>
            </a:r>
            <a:r>
              <a:rPr lang="en-GB" sz="2000" dirty="0"/>
              <a:t> X </a:t>
            </a:r>
            <a:r>
              <a:rPr lang="en-GB" sz="2000" dirty="0" err="1"/>
              <a:t>dan</a:t>
            </a:r>
            <a:r>
              <a:rPr lang="en-GB" sz="2000" dirty="0"/>
              <a:t> Y yang </a:t>
            </a:r>
            <a:r>
              <a:rPr lang="en-GB" sz="2000" dirty="0" err="1"/>
              <a:t>akan</a:t>
            </a:r>
            <a:r>
              <a:rPr lang="en-GB" sz="2000" dirty="0"/>
              <a:t> </a:t>
            </a:r>
            <a:r>
              <a:rPr lang="en-GB" sz="2000" dirty="0" err="1"/>
              <a:t>memaksimumkan</a:t>
            </a:r>
            <a:r>
              <a:rPr lang="en-GB" sz="2000" dirty="0"/>
              <a:t> total benefit (TB). </a:t>
            </a:r>
            <a:r>
              <a:rPr lang="en-GB" sz="2000" dirty="0" err="1"/>
              <a:t>Bagaimana</a:t>
            </a:r>
            <a:r>
              <a:rPr lang="en-GB" sz="2000" dirty="0"/>
              <a:t> </a:t>
            </a:r>
            <a:r>
              <a:rPr lang="en-GB" sz="2000" dirty="0" err="1"/>
              <a:t>kombinasi</a:t>
            </a:r>
            <a:r>
              <a:rPr lang="en-GB" sz="2000" dirty="0"/>
              <a:t> X </a:t>
            </a:r>
            <a:r>
              <a:rPr lang="en-GB" sz="2000" dirty="0" err="1"/>
              <a:t>dan</a:t>
            </a:r>
            <a:r>
              <a:rPr lang="en-GB" sz="2000" dirty="0"/>
              <a:t> Y yang optimum </a:t>
            </a:r>
            <a:r>
              <a:rPr lang="en-GB" sz="2000" dirty="0" err="1"/>
              <a:t>apabila</a:t>
            </a:r>
            <a:r>
              <a:rPr lang="en-GB" sz="2000" dirty="0"/>
              <a:t> </a:t>
            </a:r>
            <a:r>
              <a:rPr lang="en-GB" sz="2000" dirty="0" err="1"/>
              <a:t>kendala</a:t>
            </a:r>
            <a:r>
              <a:rPr lang="en-GB" sz="2000" dirty="0"/>
              <a:t> </a:t>
            </a:r>
            <a:r>
              <a:rPr lang="en-GB" sz="2000" dirty="0" err="1"/>
              <a:t>anggaran</a:t>
            </a:r>
            <a:r>
              <a:rPr lang="en-GB" sz="2000" dirty="0"/>
              <a:t> $ 58. </a:t>
            </a:r>
            <a:r>
              <a:rPr lang="en-GB" sz="2000" dirty="0" err="1"/>
              <a:t>Berapa</a:t>
            </a:r>
            <a:r>
              <a:rPr lang="en-GB" sz="2000" dirty="0"/>
              <a:t> total benefit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kedua</a:t>
            </a:r>
            <a:r>
              <a:rPr lang="en-GB" sz="2000" dirty="0"/>
              <a:t> </a:t>
            </a:r>
            <a:r>
              <a:rPr lang="en-GB" sz="2000" dirty="0" err="1"/>
              <a:t>kombinasi</a:t>
            </a:r>
            <a:r>
              <a:rPr lang="en-GB" sz="2000" dirty="0"/>
              <a:t> X </a:t>
            </a:r>
            <a:r>
              <a:rPr lang="en-GB" sz="2000" dirty="0" err="1"/>
              <a:t>dan</a:t>
            </a:r>
            <a:r>
              <a:rPr lang="en-GB" sz="2000" dirty="0"/>
              <a:t> Y yang </a:t>
            </a:r>
            <a:r>
              <a:rPr lang="en-GB" sz="2000" dirty="0" err="1"/>
              <a:t>anggarannya</a:t>
            </a:r>
            <a:r>
              <a:rPr lang="en-GB" sz="2000" dirty="0"/>
              <a:t> $26 </a:t>
            </a:r>
            <a:r>
              <a:rPr lang="en-GB" sz="2000" dirty="0" err="1"/>
              <a:t>dan</a:t>
            </a:r>
            <a:r>
              <a:rPr lang="en-GB" sz="2000" dirty="0"/>
              <a:t> $ 58 </a:t>
            </a:r>
            <a:r>
              <a:rPr lang="en-GB" sz="2000" dirty="0" err="1"/>
              <a:t>tersebut</a:t>
            </a:r>
            <a:r>
              <a:rPr lang="en-GB" sz="2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1919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120865" y="6046045"/>
            <a:ext cx="4827399" cy="601674"/>
          </a:xfrm>
          <a:prstGeom prst="roundRect">
            <a:avLst/>
          </a:prstGeom>
          <a:solidFill>
            <a:srgbClr val="FFFFCC"/>
          </a:solidFill>
          <a:ln>
            <a:solidFill>
              <a:schemeClr val="accent6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1887608" y="4389861"/>
            <a:ext cx="5564712" cy="601674"/>
          </a:xfrm>
          <a:prstGeom prst="roundRect">
            <a:avLst/>
          </a:prstGeom>
          <a:solidFill>
            <a:srgbClr val="FFCCFF"/>
          </a:solidFill>
          <a:ln>
            <a:solidFill>
              <a:schemeClr val="accent4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16"/>
          <p:cNvSpPr/>
          <p:nvPr/>
        </p:nvSpPr>
        <p:spPr>
          <a:xfrm>
            <a:off x="824020" y="1812010"/>
            <a:ext cx="2127176" cy="44421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en-GB" sz="3200" dirty="0" err="1" smtClean="0">
                <a:latin typeface="BrowalliaUPC" pitchFamily="34" charset="-34"/>
                <a:cs typeface="BrowalliaUPC" pitchFamily="34" charset="-34"/>
              </a:rPr>
              <a:t>Konsep</a:t>
            </a:r>
            <a:r>
              <a:rPr lang="en-GB" sz="3200" dirty="0" smtClean="0">
                <a:latin typeface="BrowalliaUPC" pitchFamily="34" charset="-34"/>
                <a:cs typeface="BrowalliaUPC" pitchFamily="34" charset="-34"/>
              </a:rPr>
              <a:t> </a:t>
            </a:r>
            <a:r>
              <a:rPr lang="en-GB" sz="3200" dirty="0" err="1" smtClean="0">
                <a:latin typeface="BrowalliaUPC" pitchFamily="34" charset="-34"/>
                <a:cs typeface="BrowalliaUPC" pitchFamily="34" charset="-34"/>
              </a:rPr>
              <a:t>Optimasi</a:t>
            </a:r>
            <a:r>
              <a:rPr lang="en-GB" sz="3200" dirty="0" smtClean="0">
                <a:latin typeface="BrowalliaUPC" pitchFamily="34" charset="-34"/>
                <a:cs typeface="BrowalliaUPC" pitchFamily="34" charset="-34"/>
              </a:rPr>
              <a:t> </a:t>
            </a:r>
            <a:r>
              <a:rPr lang="en-GB" sz="3200" dirty="0" err="1" smtClean="0">
                <a:latin typeface="BrowalliaUPC" pitchFamily="34" charset="-34"/>
                <a:cs typeface="BrowalliaUPC" pitchFamily="34" charset="-34"/>
              </a:rPr>
              <a:t>dan</a:t>
            </a:r>
            <a:r>
              <a:rPr lang="en-GB" sz="3200" dirty="0" smtClean="0">
                <a:latin typeface="BrowalliaUPC" pitchFamily="34" charset="-34"/>
                <a:cs typeface="BrowalliaUPC" pitchFamily="34" charset="-34"/>
              </a:rPr>
              <a:t> </a:t>
            </a:r>
            <a:r>
              <a:rPr lang="en-GB" sz="3200" dirty="0" err="1" smtClean="0">
                <a:latin typeface="BrowalliaUPC" pitchFamily="34" charset="-34"/>
                <a:cs typeface="BrowalliaUPC" pitchFamily="34" charset="-34"/>
              </a:rPr>
              <a:t>Perilaku</a:t>
            </a:r>
            <a:r>
              <a:rPr lang="en-GB" sz="3200" dirty="0" smtClean="0">
                <a:latin typeface="BrowalliaUPC" pitchFamily="34" charset="-34"/>
                <a:cs typeface="BrowalliaUPC" pitchFamily="34" charset="-34"/>
              </a:rPr>
              <a:t> </a:t>
            </a:r>
            <a:r>
              <a:rPr lang="en-GB" sz="3200" dirty="0" err="1" smtClean="0">
                <a:latin typeface="BrowalliaUPC" pitchFamily="34" charset="-34"/>
                <a:cs typeface="BrowalliaUPC" pitchFamily="34" charset="-34"/>
              </a:rPr>
              <a:t>Konsumen</a:t>
            </a:r>
            <a:endParaRPr lang="en-GB" sz="3200" dirty="0">
              <a:latin typeface="BrowalliaUPC" pitchFamily="34" charset="-34"/>
              <a:cs typeface="BrowalliaUPC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7626" y="1812010"/>
            <a:ext cx="2033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/>
              <a:t>Konsep</a:t>
            </a:r>
            <a:r>
              <a:rPr lang="en-GB" sz="2000" dirty="0"/>
              <a:t> </a:t>
            </a:r>
            <a:r>
              <a:rPr lang="en-GB" sz="2000" dirty="0" err="1"/>
              <a:t>optimasi</a:t>
            </a:r>
            <a:r>
              <a:rPr lang="en-GB" sz="2000" dirty="0"/>
              <a:t> </a:t>
            </a:r>
            <a:r>
              <a:rPr lang="en-GB" sz="2000" dirty="0" smtClean="0"/>
              <a:t>:</a:t>
            </a:r>
            <a:endParaRPr lang="en-GB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499992" y="2256227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Optimasi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kendala</a:t>
            </a:r>
            <a:endParaRPr lang="en-GB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148056" y="3321569"/>
            <a:ext cx="30089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err="1" smtClean="0"/>
              <a:t>Optimasi</a:t>
            </a:r>
            <a:r>
              <a:rPr lang="en-GB" sz="2200" dirty="0" smtClean="0"/>
              <a:t> </a:t>
            </a:r>
            <a:r>
              <a:rPr lang="en-GB" sz="2200" dirty="0" err="1" smtClean="0"/>
              <a:t>Tanpa</a:t>
            </a:r>
            <a:r>
              <a:rPr lang="en-GB" sz="2200" dirty="0" smtClean="0"/>
              <a:t> </a:t>
            </a:r>
            <a:r>
              <a:rPr lang="en-GB" sz="2200" dirty="0" err="1" smtClean="0"/>
              <a:t>Kendala</a:t>
            </a:r>
            <a:endParaRPr lang="en-GB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1151896" y="3874540"/>
            <a:ext cx="4359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1. </a:t>
            </a:r>
            <a:r>
              <a:rPr lang="en-GB" sz="2000" dirty="0" err="1" smtClean="0"/>
              <a:t>kondisi</a:t>
            </a:r>
            <a:r>
              <a:rPr lang="en-GB" sz="2000" dirty="0" smtClean="0"/>
              <a:t> </a:t>
            </a:r>
            <a:r>
              <a:rPr lang="en-GB" sz="2000" dirty="0"/>
              <a:t>optimum </a:t>
            </a:r>
            <a:r>
              <a:rPr lang="en-GB" sz="2000" dirty="0" err="1"/>
              <a:t>tercapai</a:t>
            </a:r>
            <a:r>
              <a:rPr lang="en-GB" sz="2000" dirty="0"/>
              <a:t> </a:t>
            </a:r>
            <a:r>
              <a:rPr lang="en-GB" sz="2000" dirty="0" err="1" smtClean="0"/>
              <a:t>apabila</a:t>
            </a:r>
            <a:endParaRPr lang="en-GB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2379244" y="6123823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MBA = MCA</a:t>
            </a:r>
            <a:r>
              <a:rPr lang="en-GB" sz="2000" dirty="0"/>
              <a:t>; </a:t>
            </a:r>
            <a:r>
              <a:rPr lang="en-GB" sz="2000" dirty="0" smtClean="0"/>
              <a:t>MBB = MCB</a:t>
            </a:r>
            <a:r>
              <a:rPr lang="en-GB" sz="2000" dirty="0"/>
              <a:t>;….., </a:t>
            </a:r>
            <a:r>
              <a:rPr lang="en-GB" sz="2000" dirty="0" smtClean="0"/>
              <a:t>MBZ = MCZ</a:t>
            </a:r>
            <a:endParaRPr lang="en-GB" sz="2000" dirty="0"/>
          </a:p>
        </p:txBody>
      </p:sp>
      <p:sp>
        <p:nvSpPr>
          <p:cNvPr id="13" name="Oval 12"/>
          <p:cNvSpPr/>
          <p:nvPr/>
        </p:nvSpPr>
        <p:spPr>
          <a:xfrm>
            <a:off x="269554" y="3212976"/>
            <a:ext cx="648072" cy="64807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</a:rPr>
              <a:t>1</a:t>
            </a:r>
            <a:endParaRPr lang="en-GB" sz="2400" b="1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09624" y="4478187"/>
            <a:ext cx="52239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smtClean="0"/>
              <a:t>MB = MC </a:t>
            </a:r>
            <a:r>
              <a:rPr lang="en-GB" sz="2200" dirty="0"/>
              <a:t>(Marginal Benefit = Marginal Cost)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91112" y="5158197"/>
            <a:ext cx="6156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ada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A, B, ….Z, </a:t>
            </a:r>
            <a:r>
              <a:rPr lang="en-GB" sz="2000" dirty="0" err="1"/>
              <a:t>maka</a:t>
            </a:r>
            <a:r>
              <a:rPr lang="en-GB" sz="2000" dirty="0"/>
              <a:t> </a:t>
            </a:r>
            <a:r>
              <a:rPr lang="en-GB" sz="2000" dirty="0" err="1"/>
              <a:t>aktivitas-aktivitas</a:t>
            </a:r>
            <a:r>
              <a:rPr lang="en-GB" sz="2000" dirty="0"/>
              <a:t> </a:t>
            </a:r>
            <a:r>
              <a:rPr lang="en-GB" sz="2000" dirty="0" err="1"/>
              <a:t>itu</a:t>
            </a:r>
            <a:r>
              <a:rPr lang="en-GB" sz="2000" dirty="0"/>
              <a:t> </a:t>
            </a:r>
            <a:r>
              <a:rPr lang="en-GB" sz="2000" dirty="0" err="1"/>
              <a:t>perlu</a:t>
            </a:r>
            <a:r>
              <a:rPr lang="en-GB" sz="2000" dirty="0"/>
              <a:t> </a:t>
            </a:r>
            <a:r>
              <a:rPr lang="en-GB" sz="2000" dirty="0" err="1"/>
              <a:t>dilakukan</a:t>
            </a:r>
            <a:r>
              <a:rPr lang="en-GB" sz="2000" dirty="0"/>
              <a:t> </a:t>
            </a:r>
            <a:r>
              <a:rPr lang="en-GB" sz="2000" dirty="0" err="1"/>
              <a:t>dibawah</a:t>
            </a:r>
            <a:r>
              <a:rPr lang="en-GB" sz="2000" dirty="0"/>
              <a:t> </a:t>
            </a:r>
            <a:r>
              <a:rPr lang="en-GB" sz="2000" dirty="0" err="1"/>
              <a:t>kondisi</a:t>
            </a:r>
            <a:r>
              <a:rPr lang="en-GB" sz="2000" dirty="0"/>
              <a:t> 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99992" y="1411900"/>
            <a:ext cx="26503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/>
              <a:t>Optimasi</a:t>
            </a:r>
            <a:r>
              <a:rPr lang="en-GB" sz="2000" dirty="0"/>
              <a:t> </a:t>
            </a:r>
            <a:r>
              <a:rPr lang="en-GB" sz="2000" dirty="0" err="1"/>
              <a:t>tanpa</a:t>
            </a:r>
            <a:r>
              <a:rPr lang="en-GB" sz="2000" dirty="0"/>
              <a:t> </a:t>
            </a:r>
            <a:r>
              <a:rPr lang="en-GB" sz="2000" dirty="0" err="1" smtClean="0"/>
              <a:t>kendala</a:t>
            </a:r>
            <a:endParaRPr lang="en-GB" sz="2000" dirty="0"/>
          </a:p>
        </p:txBody>
      </p:sp>
      <p:sp>
        <p:nvSpPr>
          <p:cNvPr id="6" name="Rounded Rectangle 5"/>
          <p:cNvSpPr/>
          <p:nvPr/>
        </p:nvSpPr>
        <p:spPr>
          <a:xfrm>
            <a:off x="-74835" y="980728"/>
            <a:ext cx="6300192" cy="45719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Arrow Connector 10"/>
          <p:cNvCxnSpPr>
            <a:stCxn id="4" idx="3"/>
            <a:endCxn id="3" idx="1"/>
          </p:cNvCxnSpPr>
          <p:nvPr/>
        </p:nvCxnSpPr>
        <p:spPr>
          <a:xfrm flipV="1">
            <a:off x="2951196" y="1611955"/>
            <a:ext cx="1548796" cy="4001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4" idx="3"/>
            <a:endCxn id="5" idx="1"/>
          </p:cNvCxnSpPr>
          <p:nvPr/>
        </p:nvCxnSpPr>
        <p:spPr>
          <a:xfrm>
            <a:off x="2951196" y="2012065"/>
            <a:ext cx="1548796" cy="4442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780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106042" y="5250904"/>
            <a:ext cx="3339943" cy="914400"/>
          </a:xfrm>
          <a:prstGeom prst="roundRect">
            <a:avLst/>
          </a:prstGeom>
          <a:solidFill>
            <a:srgbClr val="CCECFF"/>
          </a:solidFill>
          <a:ln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079612" y="3717032"/>
            <a:ext cx="2268252" cy="28803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259632" y="2636912"/>
            <a:ext cx="8424936" cy="1296144"/>
          </a:xfrm>
          <a:prstGeom prst="roundRect">
            <a:avLst/>
          </a:prstGeom>
          <a:solidFill>
            <a:srgbClr val="FFFFCC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2817328"/>
            <a:ext cx="7272808" cy="1187736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konsumsi</a:t>
            </a:r>
            <a:r>
              <a:rPr lang="en-GB" sz="2000" dirty="0" smtClean="0"/>
              <a:t> </a:t>
            </a:r>
            <a:r>
              <a:rPr lang="en-GB" sz="2000" dirty="0" err="1" smtClean="0"/>
              <a:t>fungsi</a:t>
            </a:r>
            <a:r>
              <a:rPr lang="en-GB" sz="2000" dirty="0" smtClean="0"/>
              <a:t> </a:t>
            </a:r>
            <a:r>
              <a:rPr lang="en-GB" sz="2000" dirty="0" err="1" smtClean="0"/>
              <a:t>tujuannya</a:t>
            </a:r>
            <a:r>
              <a:rPr lang="en-GB" sz="2000" dirty="0" smtClean="0"/>
              <a:t> </a:t>
            </a:r>
            <a:r>
              <a:rPr lang="en-GB" sz="2000" dirty="0" err="1" smtClean="0"/>
              <a:t>adalah</a:t>
            </a:r>
            <a:r>
              <a:rPr lang="en-GB" sz="2000" dirty="0" smtClean="0"/>
              <a:t> </a:t>
            </a:r>
            <a:r>
              <a:rPr lang="en-GB" sz="2000" dirty="0" err="1" smtClean="0"/>
              <a:t>memaksimumkan</a:t>
            </a:r>
            <a:r>
              <a:rPr lang="en-GB" sz="2000" dirty="0" smtClean="0"/>
              <a:t> </a:t>
            </a:r>
            <a:r>
              <a:rPr lang="en-GB" sz="2000" dirty="0" err="1" smtClean="0"/>
              <a:t>kepuasan</a:t>
            </a:r>
            <a:r>
              <a:rPr lang="en-GB" sz="2000" dirty="0" smtClean="0"/>
              <a:t> total, </a:t>
            </a:r>
            <a:r>
              <a:rPr lang="en-GB" sz="2000" dirty="0" err="1" smtClean="0"/>
              <a:t>sedangkan</a:t>
            </a:r>
            <a:r>
              <a:rPr lang="en-GB" sz="2000" dirty="0" smtClean="0"/>
              <a:t>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produksi</a:t>
            </a:r>
            <a:r>
              <a:rPr lang="en-GB" sz="2000" dirty="0" smtClean="0"/>
              <a:t> </a:t>
            </a:r>
            <a:r>
              <a:rPr lang="en-GB" sz="2000" dirty="0" err="1" smtClean="0"/>
              <a:t>fungsi</a:t>
            </a:r>
            <a:r>
              <a:rPr lang="en-GB" sz="2000" dirty="0" smtClean="0"/>
              <a:t> </a:t>
            </a:r>
            <a:r>
              <a:rPr lang="en-GB" sz="2000" dirty="0" err="1" smtClean="0"/>
              <a:t>tujuannya</a:t>
            </a:r>
            <a:r>
              <a:rPr lang="en-GB" sz="2000" dirty="0" smtClean="0"/>
              <a:t> </a:t>
            </a:r>
            <a:r>
              <a:rPr lang="en-GB" sz="2000" dirty="0" err="1" smtClean="0"/>
              <a:t>adalah</a:t>
            </a:r>
            <a:r>
              <a:rPr lang="en-GB" sz="2000" dirty="0" smtClean="0"/>
              <a:t> </a:t>
            </a:r>
            <a:r>
              <a:rPr lang="en-GB" sz="2000" dirty="0" err="1" smtClean="0"/>
              <a:t>meminimumkan</a:t>
            </a:r>
            <a:r>
              <a:rPr lang="en-GB" sz="2000" dirty="0" smtClean="0"/>
              <a:t> </a:t>
            </a:r>
            <a:r>
              <a:rPr lang="en-GB" sz="2000" dirty="0" err="1" smtClean="0"/>
              <a:t>biaya</a:t>
            </a:r>
            <a:r>
              <a:rPr lang="en-GB" sz="2000" dirty="0" smtClean="0"/>
              <a:t> </a:t>
            </a:r>
            <a:r>
              <a:rPr lang="en-GB" sz="2000" dirty="0" err="1" smtClean="0"/>
              <a:t>produksi</a:t>
            </a:r>
            <a:endParaRPr lang="en-GB" sz="2000" dirty="0" smtClean="0"/>
          </a:p>
          <a:p>
            <a:pPr marL="0" indent="0" algn="r">
              <a:buNone/>
            </a:pP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079612" y="595486"/>
            <a:ext cx="67327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Optimasi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kedala</a:t>
            </a:r>
            <a:r>
              <a:rPr lang="en-GB" sz="2000" dirty="0" smtClean="0"/>
              <a:t> </a:t>
            </a:r>
            <a:r>
              <a:rPr lang="en-GB" sz="2000" dirty="0" err="1" smtClean="0"/>
              <a:t>menunjukkan</a:t>
            </a:r>
            <a:r>
              <a:rPr lang="en-GB" sz="2000" dirty="0" smtClean="0"/>
              <a:t> </a:t>
            </a:r>
            <a:r>
              <a:rPr lang="en-GB" sz="2000" dirty="0" err="1" smtClean="0"/>
              <a:t>bahwa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aktivitas-aktivitas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dilakukan</a:t>
            </a:r>
            <a:r>
              <a:rPr lang="en-GB" sz="2000" dirty="0" smtClean="0"/>
              <a:t> </a:t>
            </a:r>
            <a:r>
              <a:rPr lang="en-GB" sz="2000" dirty="0" err="1" smtClean="0"/>
              <a:t>dikenakan</a:t>
            </a:r>
            <a:r>
              <a:rPr lang="en-GB" sz="2000" dirty="0" smtClean="0"/>
              <a:t> </a:t>
            </a:r>
            <a:r>
              <a:rPr lang="en-GB" sz="2000" dirty="0" err="1" smtClean="0"/>
              <a:t>kendala</a:t>
            </a:r>
            <a:r>
              <a:rPr lang="en-GB" sz="2000" dirty="0" smtClean="0"/>
              <a:t> (</a:t>
            </a:r>
            <a:r>
              <a:rPr lang="en-GB" sz="2000" i="1" dirty="0" smtClean="0"/>
              <a:t>constraint</a:t>
            </a:r>
            <a:r>
              <a:rPr lang="en-GB" sz="2000" dirty="0" smtClean="0"/>
              <a:t>), </a:t>
            </a:r>
            <a:r>
              <a:rPr lang="en-GB" sz="2000" dirty="0" err="1" smtClean="0"/>
              <a:t>misalnya</a:t>
            </a:r>
            <a:r>
              <a:rPr lang="en-GB" sz="2000" dirty="0" smtClean="0"/>
              <a:t> </a:t>
            </a:r>
            <a:r>
              <a:rPr lang="en-GB" sz="2000" dirty="0" err="1" smtClean="0"/>
              <a:t>kendala</a:t>
            </a:r>
            <a:r>
              <a:rPr lang="en-GB" sz="2000" dirty="0" smtClean="0"/>
              <a:t> </a:t>
            </a:r>
            <a:r>
              <a:rPr lang="en-GB" sz="2000" dirty="0" err="1" smtClean="0"/>
              <a:t>anggaran</a:t>
            </a:r>
            <a:r>
              <a:rPr lang="en-GB" sz="2000" dirty="0" smtClean="0"/>
              <a:t> </a:t>
            </a:r>
            <a:r>
              <a:rPr lang="en-GB" sz="2000" dirty="0" err="1" smtClean="0"/>
              <a:t>kosumen</a:t>
            </a:r>
            <a:r>
              <a:rPr lang="en-GB" sz="2000" dirty="0" smtClean="0"/>
              <a:t> </a:t>
            </a:r>
            <a:r>
              <a:rPr lang="en-GB" sz="2000" dirty="0" err="1" smtClean="0"/>
              <a:t>ketika</a:t>
            </a:r>
            <a:r>
              <a:rPr lang="en-GB" sz="2000" dirty="0" smtClean="0"/>
              <a:t> </a:t>
            </a:r>
            <a:r>
              <a:rPr lang="en-GB" sz="2000" dirty="0" err="1" smtClean="0"/>
              <a:t>melakukan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konsumsi</a:t>
            </a:r>
            <a:r>
              <a:rPr lang="en-GB" sz="2000" dirty="0" smtClean="0"/>
              <a:t>, </a:t>
            </a:r>
            <a:r>
              <a:rPr lang="en-GB" sz="2000" dirty="0" err="1" smtClean="0"/>
              <a:t>kendala</a:t>
            </a:r>
            <a:r>
              <a:rPr lang="en-GB" sz="2000" dirty="0" smtClean="0"/>
              <a:t> </a:t>
            </a:r>
            <a:r>
              <a:rPr lang="en-GB" sz="2000" dirty="0" err="1" smtClean="0"/>
              <a:t>biaya</a:t>
            </a:r>
            <a:r>
              <a:rPr lang="en-GB" sz="2000" dirty="0" smtClean="0"/>
              <a:t>  </a:t>
            </a:r>
            <a:r>
              <a:rPr lang="en-GB" sz="2000" dirty="0" err="1" smtClean="0"/>
              <a:t>produksi</a:t>
            </a:r>
            <a:r>
              <a:rPr lang="en-GB" sz="2000" dirty="0" smtClean="0"/>
              <a:t> </a:t>
            </a:r>
            <a:r>
              <a:rPr lang="en-GB" sz="2000" dirty="0" err="1" smtClean="0"/>
              <a:t>ketika</a:t>
            </a:r>
            <a:r>
              <a:rPr lang="en-GB" sz="2000" dirty="0" smtClean="0"/>
              <a:t> </a:t>
            </a:r>
            <a:r>
              <a:rPr lang="en-GB" sz="2000" dirty="0" err="1" smtClean="0"/>
              <a:t>melakukan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produksi</a:t>
            </a:r>
            <a:endParaRPr lang="en-GB" sz="2000" dirty="0"/>
          </a:p>
        </p:txBody>
      </p:sp>
      <p:sp>
        <p:nvSpPr>
          <p:cNvPr id="4" name="Rectangle 3"/>
          <p:cNvSpPr/>
          <p:nvPr/>
        </p:nvSpPr>
        <p:spPr>
          <a:xfrm>
            <a:off x="1083040" y="4581128"/>
            <a:ext cx="30270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u="sng" dirty="0" err="1"/>
              <a:t>Solusi</a:t>
            </a:r>
            <a:r>
              <a:rPr lang="en-GB" sz="2000" u="sng" dirty="0"/>
              <a:t> optimal </a:t>
            </a:r>
            <a:r>
              <a:rPr lang="en-GB" sz="2000" u="sng" dirty="0" err="1"/>
              <a:t>tercapai</a:t>
            </a:r>
            <a:r>
              <a:rPr lang="en-GB" sz="2000" u="sng" dirty="0"/>
              <a:t> </a:t>
            </a:r>
            <a:r>
              <a:rPr lang="en-GB" sz="2000" u="sng" dirty="0" err="1"/>
              <a:t>jika</a:t>
            </a:r>
            <a:r>
              <a:rPr lang="en-GB" sz="2000" u="sng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20072" y="5374957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MB = </a:t>
            </a:r>
            <a:r>
              <a:rPr lang="en-GB" dirty="0"/>
              <a:t>Marginal </a:t>
            </a:r>
            <a:r>
              <a:rPr lang="en-GB" dirty="0" smtClean="0"/>
              <a:t>Benefit </a:t>
            </a:r>
          </a:p>
          <a:p>
            <a:r>
              <a:rPr lang="en-GB" dirty="0" smtClean="0"/>
              <a:t>P = </a:t>
            </a:r>
            <a:r>
              <a:rPr lang="en-GB" dirty="0" err="1"/>
              <a:t>harga</a:t>
            </a:r>
            <a:r>
              <a:rPr lang="en-GB" dirty="0"/>
              <a:t> </a:t>
            </a:r>
            <a:r>
              <a:rPr lang="en-GB" dirty="0" err="1"/>
              <a:t>produk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harga</a:t>
            </a:r>
            <a:r>
              <a:rPr lang="en-GB" dirty="0"/>
              <a:t> input</a:t>
            </a:r>
          </a:p>
        </p:txBody>
      </p:sp>
      <p:sp>
        <p:nvSpPr>
          <p:cNvPr id="8" name="Oval 7"/>
          <p:cNvSpPr/>
          <p:nvPr/>
        </p:nvSpPr>
        <p:spPr>
          <a:xfrm>
            <a:off x="259834" y="548680"/>
            <a:ext cx="648072" cy="648072"/>
          </a:xfrm>
          <a:prstGeom prst="ellipse">
            <a:avLst/>
          </a:prstGeom>
          <a:solidFill>
            <a:srgbClr val="CCFFCC"/>
          </a:solidFill>
          <a:ln w="28575">
            <a:solidFill>
              <a:schemeClr val="accent3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</a:rPr>
              <a:t>2</a:t>
            </a:r>
            <a:endParaRPr lang="en-GB" sz="2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241416" y="5399751"/>
                <a:ext cx="3065583" cy="6167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𝑀𝐵𝐴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𝑃𝐴</m:t>
                        </m:r>
                      </m:den>
                    </m:f>
                  </m:oMath>
                </a14:m>
                <a:r>
                  <a:rPr lang="en-GB" sz="24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𝑀𝐵𝐵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𝑃𝐵</m:t>
                        </m:r>
                      </m:den>
                    </m:f>
                  </m:oMath>
                </a14:m>
                <a:r>
                  <a:rPr lang="en-GB" sz="2400" dirty="0" smtClean="0"/>
                  <a:t> = …….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𝑀𝐵𝑍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𝑃𝑍</m:t>
                        </m:r>
                      </m:den>
                    </m:f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1416" y="5399751"/>
                <a:ext cx="3065583" cy="616707"/>
              </a:xfrm>
              <a:prstGeom prst="rect">
                <a:avLst/>
              </a:prstGeom>
              <a:blipFill rotWithShape="1">
                <a:blip r:embed="rId3"/>
                <a:stretch>
                  <a:fillRect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159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477730" y="2958043"/>
            <a:ext cx="5910694" cy="133505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2935786" y="1516936"/>
            <a:ext cx="4948582" cy="1047968"/>
          </a:xfrm>
          <a:prstGeom prst="roundRect">
            <a:avLst/>
          </a:prstGeom>
          <a:solidFill>
            <a:srgbClr val="CCFFCC"/>
          </a:solidFill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2886084" y="4725144"/>
            <a:ext cx="5452444" cy="1728192"/>
          </a:xfrm>
          <a:prstGeom prst="roundRect">
            <a:avLst/>
          </a:prstGeom>
          <a:solidFill>
            <a:srgbClr val="FFCCFF"/>
          </a:solidFill>
          <a:ln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832" y="1628801"/>
            <a:ext cx="4968552" cy="864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err="1"/>
              <a:t>G</a:t>
            </a:r>
            <a:r>
              <a:rPr lang="en-GB" sz="2000" dirty="0" err="1" smtClean="0"/>
              <a:t>rafik</a:t>
            </a:r>
            <a:r>
              <a:rPr lang="en-GB" sz="2000" dirty="0" smtClean="0"/>
              <a:t> yang </a:t>
            </a:r>
            <a:r>
              <a:rPr lang="en-GB" sz="2000" dirty="0" err="1" smtClean="0"/>
              <a:t>menunjukkan</a:t>
            </a:r>
            <a:r>
              <a:rPr lang="en-GB" sz="2000" dirty="0" smtClean="0"/>
              <a:t> </a:t>
            </a:r>
            <a:r>
              <a:rPr lang="en-GB" sz="2000" dirty="0" err="1" smtClean="0"/>
              <a:t>sekumpulan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</a:t>
            </a:r>
            <a:r>
              <a:rPr lang="en-GB" sz="2000" dirty="0" err="1" smtClean="0"/>
              <a:t>dua</a:t>
            </a:r>
            <a:r>
              <a:rPr lang="en-GB" sz="2000" dirty="0" smtClean="0"/>
              <a:t>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lebih</a:t>
            </a:r>
            <a:r>
              <a:rPr lang="en-GB" sz="2000" dirty="0" smtClean="0"/>
              <a:t> </a:t>
            </a:r>
            <a:r>
              <a:rPr lang="en-GB" sz="2000" dirty="0" err="1" smtClean="0"/>
              <a:t>kurva</a:t>
            </a:r>
            <a:r>
              <a:rPr lang="en-GB" sz="2000" dirty="0" smtClean="0"/>
              <a:t> </a:t>
            </a:r>
            <a:r>
              <a:rPr lang="en-GB" sz="2000" dirty="0" err="1" smtClean="0"/>
              <a:t>indiferen</a:t>
            </a: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683567" y="404664"/>
            <a:ext cx="79589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Dua</a:t>
            </a:r>
            <a:r>
              <a:rPr lang="en-GB" sz="2000" dirty="0"/>
              <a:t> </a:t>
            </a:r>
            <a:r>
              <a:rPr lang="en-GB" sz="2000" dirty="0" err="1"/>
              <a:t>alat</a:t>
            </a:r>
            <a:r>
              <a:rPr lang="en-GB" sz="2000" dirty="0"/>
              <a:t> </a:t>
            </a:r>
            <a:r>
              <a:rPr lang="en-GB" sz="2000" dirty="0" err="1"/>
              <a:t>utama</a:t>
            </a:r>
            <a:r>
              <a:rPr lang="en-GB" sz="2000" dirty="0"/>
              <a:t> yang </a:t>
            </a:r>
            <a:r>
              <a:rPr lang="en-GB" sz="2000" dirty="0" err="1"/>
              <a:t>dipergunakan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menganalisis</a:t>
            </a:r>
            <a:r>
              <a:rPr lang="en-GB" sz="2000" dirty="0"/>
              <a:t> </a:t>
            </a:r>
            <a:r>
              <a:rPr lang="en-GB" sz="2000" dirty="0" err="1"/>
              <a:t>perilaku</a:t>
            </a:r>
            <a:r>
              <a:rPr lang="en-GB" sz="2000" dirty="0"/>
              <a:t> </a:t>
            </a:r>
            <a:r>
              <a:rPr lang="en-GB" sz="2000" dirty="0" err="1"/>
              <a:t>konsumen</a:t>
            </a:r>
            <a:r>
              <a:rPr lang="en-GB" sz="2000" dirty="0"/>
              <a:t> </a:t>
            </a:r>
            <a:r>
              <a:rPr lang="en-GB" sz="2000" dirty="0" err="1"/>
              <a:t>adalah</a:t>
            </a:r>
            <a:r>
              <a:rPr lang="en-GB" sz="2000" dirty="0"/>
              <a:t> </a:t>
            </a:r>
            <a:r>
              <a:rPr lang="en-GB" sz="2000" dirty="0" err="1"/>
              <a:t>peta</a:t>
            </a:r>
            <a:r>
              <a:rPr lang="en-GB" sz="2000" dirty="0"/>
              <a:t> </a:t>
            </a:r>
            <a:r>
              <a:rPr lang="en-GB" sz="2000" dirty="0" err="1"/>
              <a:t>indiferen</a:t>
            </a:r>
            <a:r>
              <a:rPr lang="en-GB" sz="2000" dirty="0"/>
              <a:t> (</a:t>
            </a:r>
            <a:r>
              <a:rPr lang="en-GB" sz="2000" i="1" dirty="0"/>
              <a:t>indifference map</a:t>
            </a:r>
            <a:r>
              <a:rPr lang="en-GB" sz="2000" dirty="0"/>
              <a:t>)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garis</a:t>
            </a:r>
            <a:r>
              <a:rPr lang="en-GB" sz="2000" dirty="0"/>
              <a:t> </a:t>
            </a:r>
            <a:r>
              <a:rPr lang="en-GB" sz="2000" dirty="0" err="1"/>
              <a:t>anggaran</a:t>
            </a:r>
            <a:r>
              <a:rPr lang="en-GB" sz="2000" dirty="0"/>
              <a:t> </a:t>
            </a:r>
            <a:r>
              <a:rPr lang="en-GB" sz="2000" dirty="0" err="1"/>
              <a:t>konsumen</a:t>
            </a:r>
            <a:r>
              <a:rPr lang="en-GB" sz="2000" dirty="0"/>
              <a:t> (</a:t>
            </a:r>
            <a:r>
              <a:rPr lang="en-GB" sz="2000" i="1" dirty="0"/>
              <a:t>consumer’s budget line</a:t>
            </a:r>
            <a:r>
              <a:rPr lang="en-GB" sz="2000" dirty="0" smtClean="0"/>
              <a:t>)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540423" y="3068960"/>
            <a:ext cx="58809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Tempat</a:t>
            </a:r>
            <a:r>
              <a:rPr lang="en-GB" sz="2000" dirty="0" smtClean="0"/>
              <a:t> </a:t>
            </a:r>
            <a:r>
              <a:rPr lang="en-GB" sz="2000" dirty="0" err="1" smtClean="0"/>
              <a:t>kedudukan</a:t>
            </a:r>
            <a:r>
              <a:rPr lang="en-GB" sz="2000" dirty="0" smtClean="0"/>
              <a:t> </a:t>
            </a:r>
            <a:r>
              <a:rPr lang="en-GB" sz="2000" dirty="0" err="1" smtClean="0"/>
              <a:t>titik-titik</a:t>
            </a:r>
            <a:r>
              <a:rPr lang="en-GB" sz="2000" dirty="0" smtClean="0"/>
              <a:t> yang </a:t>
            </a:r>
            <a:r>
              <a:rPr lang="en-GB" sz="2000" dirty="0" err="1" smtClean="0"/>
              <a:t>menunjukkan</a:t>
            </a:r>
            <a:r>
              <a:rPr lang="en-GB" sz="2000" dirty="0" smtClean="0"/>
              <a:t> </a:t>
            </a:r>
            <a:r>
              <a:rPr lang="en-GB" sz="2000" dirty="0" err="1" smtClean="0"/>
              <a:t>kombinasi</a:t>
            </a:r>
            <a:r>
              <a:rPr lang="en-GB" sz="2000" dirty="0" smtClean="0"/>
              <a:t>  </a:t>
            </a:r>
            <a:r>
              <a:rPr lang="en-GB" sz="2000" dirty="0" err="1" smtClean="0"/>
              <a:t>konsumsi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yang </a:t>
            </a:r>
            <a:r>
              <a:rPr lang="en-GB" sz="2000" dirty="0" err="1" smtClean="0"/>
              <a:t>memberikan</a:t>
            </a:r>
            <a:r>
              <a:rPr lang="en-GB" sz="2000" dirty="0" smtClean="0"/>
              <a:t> </a:t>
            </a:r>
            <a:r>
              <a:rPr lang="en-GB" sz="2000" dirty="0" err="1" smtClean="0"/>
              <a:t>utilitas</a:t>
            </a:r>
            <a:r>
              <a:rPr lang="en-GB" sz="2000" dirty="0" smtClean="0"/>
              <a:t>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kepuasan</a:t>
            </a:r>
            <a:r>
              <a:rPr lang="en-GB" sz="2000" dirty="0" smtClean="0"/>
              <a:t> total yang </a:t>
            </a:r>
            <a:r>
              <a:rPr lang="en-GB" sz="2000" dirty="0" err="1" smtClean="0"/>
              <a:t>sama</a:t>
            </a:r>
            <a:r>
              <a:rPr lang="en-GB" sz="2000" dirty="0" smtClean="0"/>
              <a:t> </a:t>
            </a:r>
            <a:r>
              <a:rPr lang="en-GB" sz="2000" dirty="0" err="1" smtClean="0"/>
              <a:t>kepada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endParaRPr lang="en-GB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075898" y="4873678"/>
            <a:ext cx="52626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Tempat</a:t>
            </a:r>
            <a:r>
              <a:rPr lang="en-GB" sz="2000" dirty="0" smtClean="0"/>
              <a:t> </a:t>
            </a:r>
            <a:r>
              <a:rPr lang="en-GB" sz="2000" dirty="0" err="1" smtClean="0"/>
              <a:t>kedudukan</a:t>
            </a:r>
            <a:r>
              <a:rPr lang="en-GB" sz="2000" dirty="0" smtClean="0"/>
              <a:t> </a:t>
            </a:r>
            <a:r>
              <a:rPr lang="en-GB" sz="2000" dirty="0" err="1" smtClean="0"/>
              <a:t>titik-titik</a:t>
            </a:r>
            <a:r>
              <a:rPr lang="en-GB" sz="2000" dirty="0" smtClean="0"/>
              <a:t> </a:t>
            </a:r>
            <a:r>
              <a:rPr lang="en-GB" sz="2000" dirty="0" err="1" smtClean="0"/>
              <a:t>kombinasi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yang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dibeli</a:t>
            </a:r>
            <a:r>
              <a:rPr lang="en-GB" sz="2000" dirty="0" smtClean="0"/>
              <a:t> </a:t>
            </a:r>
            <a:r>
              <a:rPr lang="en-GB" sz="2000" dirty="0" err="1" smtClean="0"/>
              <a:t>oleh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tertentu</a:t>
            </a:r>
            <a:r>
              <a:rPr lang="en-GB" sz="2000" dirty="0" smtClean="0"/>
              <a:t>, </a:t>
            </a:r>
            <a:r>
              <a:rPr lang="en-GB" sz="2000" dirty="0" err="1" smtClean="0"/>
              <a:t>jika</a:t>
            </a:r>
            <a:r>
              <a:rPr lang="en-GB" sz="2000" dirty="0" smtClean="0"/>
              <a:t> </a:t>
            </a:r>
            <a:r>
              <a:rPr lang="en-GB" sz="2000" dirty="0" err="1" smtClean="0"/>
              <a:t>semua</a:t>
            </a:r>
            <a:r>
              <a:rPr lang="en-GB" sz="2000" dirty="0" smtClean="0"/>
              <a:t> </a:t>
            </a:r>
            <a:r>
              <a:rPr lang="en-GB" sz="2000" dirty="0" err="1" smtClean="0"/>
              <a:t>anggaran</a:t>
            </a:r>
            <a:r>
              <a:rPr lang="en-GB" sz="2000" dirty="0" smtClean="0"/>
              <a:t> </a:t>
            </a:r>
            <a:r>
              <a:rPr lang="en-GB" sz="2000" dirty="0" err="1" smtClean="0"/>
              <a:t>pengeluaran</a:t>
            </a:r>
            <a:r>
              <a:rPr lang="en-GB" sz="2000" dirty="0" smtClean="0"/>
              <a:t> </a:t>
            </a:r>
            <a:r>
              <a:rPr lang="en-GB" sz="2000" dirty="0" err="1" smtClean="0"/>
              <a:t>dipakai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membeli</a:t>
            </a:r>
            <a:r>
              <a:rPr lang="en-GB" sz="2000" dirty="0" smtClean="0"/>
              <a:t> </a:t>
            </a:r>
            <a:r>
              <a:rPr lang="en-GB" sz="2000" dirty="0" err="1" smtClean="0"/>
              <a:t>produk-pruduk</a:t>
            </a:r>
            <a:r>
              <a:rPr lang="en-GB" sz="2000" dirty="0" smtClean="0"/>
              <a:t> </a:t>
            </a:r>
            <a:r>
              <a:rPr lang="en-GB" sz="2000" dirty="0" err="1" smtClean="0"/>
              <a:t>tersebut</a:t>
            </a:r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4797152"/>
            <a:ext cx="188827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err="1"/>
              <a:t>Garis</a:t>
            </a:r>
            <a:r>
              <a:rPr lang="en-GB" sz="2200" dirty="0"/>
              <a:t> </a:t>
            </a:r>
            <a:r>
              <a:rPr lang="en-GB" sz="2200" dirty="0" err="1" smtClean="0"/>
              <a:t>anggaran</a:t>
            </a:r>
            <a:endParaRPr lang="en-GB" sz="22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25844" y="5292112"/>
            <a:ext cx="2160240" cy="0"/>
          </a:xfrm>
          <a:prstGeom prst="straightConnector1">
            <a:avLst/>
          </a:prstGeom>
          <a:ln w="381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95625" y="1772816"/>
            <a:ext cx="18448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err="1"/>
              <a:t>Peta</a:t>
            </a:r>
            <a:r>
              <a:rPr lang="en-GB" sz="2200" dirty="0"/>
              <a:t> </a:t>
            </a:r>
            <a:r>
              <a:rPr lang="en-GB" sz="2200" dirty="0" err="1"/>
              <a:t>indiferen</a:t>
            </a:r>
            <a:r>
              <a:rPr lang="en-GB" sz="2200" dirty="0"/>
              <a:t> 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55576" y="2276872"/>
            <a:ext cx="2160240" cy="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Arrow 17"/>
          <p:cNvSpPr/>
          <p:nvPr/>
        </p:nvSpPr>
        <p:spPr>
          <a:xfrm rot="5400000" flipV="1">
            <a:off x="5101133" y="2310982"/>
            <a:ext cx="542035" cy="733683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15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043608" y="4926878"/>
            <a:ext cx="6840760" cy="1814490"/>
          </a:xfrm>
          <a:prstGeom prst="roundRect">
            <a:avLst/>
          </a:prstGeom>
          <a:ln w="38100">
            <a:prstDash val="dash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-180528" y="3429000"/>
            <a:ext cx="1224136" cy="72008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899592" y="2924944"/>
            <a:ext cx="6768752" cy="16561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332656"/>
            <a:ext cx="7571184" cy="10770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err="1" smtClean="0">
                <a:solidFill>
                  <a:srgbClr val="00B050"/>
                </a:solidFill>
              </a:rPr>
              <a:t>Peta</a:t>
            </a:r>
            <a:r>
              <a:rPr lang="en-GB" dirty="0" smtClean="0">
                <a:solidFill>
                  <a:srgbClr val="00B050"/>
                </a:solidFill>
              </a:rPr>
              <a:t> </a:t>
            </a:r>
            <a:r>
              <a:rPr lang="en-GB" dirty="0" err="1" smtClean="0">
                <a:solidFill>
                  <a:srgbClr val="00B050"/>
                </a:solidFill>
              </a:rPr>
              <a:t>indiferen</a:t>
            </a:r>
            <a:r>
              <a:rPr lang="en-GB" sz="2000" dirty="0" smtClean="0">
                <a:solidFill>
                  <a:srgbClr val="00B050"/>
                </a:solidFill>
              </a:rPr>
              <a:t> </a:t>
            </a:r>
            <a:r>
              <a:rPr lang="en-GB" sz="2200" dirty="0" err="1" smtClean="0"/>
              <a:t>memberikan</a:t>
            </a:r>
            <a:r>
              <a:rPr lang="en-GB" sz="2200" dirty="0" smtClean="0"/>
              <a:t> </a:t>
            </a:r>
            <a:r>
              <a:rPr lang="en-GB" sz="2200" dirty="0" err="1" smtClean="0"/>
              <a:t>gambaran</a:t>
            </a:r>
            <a:r>
              <a:rPr lang="en-GB" sz="2200" dirty="0" smtClean="0"/>
              <a:t> </a:t>
            </a:r>
            <a:r>
              <a:rPr lang="en-GB" sz="2200" dirty="0" err="1" smtClean="0"/>
              <a:t>selera</a:t>
            </a:r>
            <a:r>
              <a:rPr lang="en-GB" sz="2200" dirty="0" smtClean="0"/>
              <a:t> </a:t>
            </a:r>
            <a:r>
              <a:rPr lang="en-GB" sz="2200" dirty="0" err="1" smtClean="0"/>
              <a:t>konsumen</a:t>
            </a:r>
            <a:r>
              <a:rPr lang="en-GB" sz="2200" dirty="0" smtClean="0"/>
              <a:t> </a:t>
            </a:r>
            <a:r>
              <a:rPr lang="en-GB" sz="2200" dirty="0" err="1" smtClean="0"/>
              <a:t>dan</a:t>
            </a:r>
            <a:r>
              <a:rPr lang="en-GB" sz="2200" dirty="0" smtClean="0"/>
              <a:t> </a:t>
            </a:r>
            <a:r>
              <a:rPr lang="en-GB" sz="2200" dirty="0" err="1" smtClean="0"/>
              <a:t>intensitas</a:t>
            </a:r>
            <a:r>
              <a:rPr lang="en-GB" sz="2200" dirty="0" smtClean="0"/>
              <a:t> </a:t>
            </a:r>
            <a:r>
              <a:rPr lang="en-GB" sz="2200" dirty="0" err="1" smtClean="0"/>
              <a:t>keinginan</a:t>
            </a:r>
            <a:r>
              <a:rPr lang="en-GB" sz="2200" dirty="0" smtClean="0"/>
              <a:t> </a:t>
            </a:r>
            <a:r>
              <a:rPr lang="en-GB" sz="2200" dirty="0" err="1" smtClean="0"/>
              <a:t>untuk</a:t>
            </a:r>
            <a:r>
              <a:rPr lang="en-GB" sz="2200" dirty="0" smtClean="0"/>
              <a:t> </a:t>
            </a:r>
            <a:r>
              <a:rPr lang="en-GB" sz="2200" dirty="0" err="1" smtClean="0"/>
              <a:t>mengkonsumsi</a:t>
            </a:r>
            <a:r>
              <a:rPr lang="en-GB" sz="2200" dirty="0" smtClean="0"/>
              <a:t> </a:t>
            </a:r>
            <a:r>
              <a:rPr lang="en-GB" sz="2200" dirty="0" err="1" smtClean="0"/>
              <a:t>kombinasi</a:t>
            </a:r>
            <a:r>
              <a:rPr lang="en-GB" sz="2200" dirty="0" smtClean="0"/>
              <a:t> </a:t>
            </a:r>
            <a:r>
              <a:rPr lang="en-GB" sz="2200" dirty="0" err="1" smtClean="0"/>
              <a:t>produk</a:t>
            </a:r>
            <a:r>
              <a:rPr lang="en-GB" sz="2200" dirty="0" smtClean="0"/>
              <a:t> yang </a:t>
            </a:r>
            <a:r>
              <a:rPr lang="en-GB" sz="2200" dirty="0" err="1" smtClean="0"/>
              <a:t>berbeda</a:t>
            </a:r>
            <a:endParaRPr lang="en-GB" sz="22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267744" y="1484784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err="1">
                <a:solidFill>
                  <a:schemeClr val="accent2">
                    <a:lumMod val="50000"/>
                  </a:schemeClr>
                </a:solidFill>
              </a:rPr>
              <a:t>Garis</a:t>
            </a:r>
            <a:r>
              <a:rPr lang="en-GB" sz="30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sz="3000" dirty="0" err="1">
                <a:solidFill>
                  <a:schemeClr val="accent2">
                    <a:lumMod val="50000"/>
                  </a:schemeClr>
                </a:solidFill>
              </a:rPr>
              <a:t>anggaran</a:t>
            </a:r>
            <a:r>
              <a:rPr lang="en-GB" sz="30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sz="2000" dirty="0" err="1"/>
              <a:t>memberikan</a:t>
            </a:r>
            <a:r>
              <a:rPr lang="en-GB" sz="2000" dirty="0"/>
              <a:t> </a:t>
            </a:r>
            <a:r>
              <a:rPr lang="en-GB" sz="2000" dirty="0" err="1" smtClean="0"/>
              <a:t>gambaran</a:t>
            </a:r>
            <a:r>
              <a:rPr lang="en-GB" sz="2000" dirty="0" smtClean="0"/>
              <a:t> </a:t>
            </a:r>
            <a:r>
              <a:rPr lang="en-GB" sz="2000" dirty="0" err="1" smtClean="0"/>
              <a:t>tentang</a:t>
            </a:r>
            <a:r>
              <a:rPr lang="en-GB" sz="2000" dirty="0" smtClean="0"/>
              <a:t> </a:t>
            </a:r>
            <a:r>
              <a:rPr lang="en-GB" sz="2000" dirty="0" err="1"/>
              <a:t>daya</a:t>
            </a:r>
            <a:r>
              <a:rPr lang="en-GB" sz="2000" dirty="0"/>
              <a:t> </a:t>
            </a:r>
            <a:r>
              <a:rPr lang="en-GB" sz="2000" dirty="0" err="1"/>
              <a:t>beli</a:t>
            </a:r>
            <a:r>
              <a:rPr lang="en-GB" sz="2000" dirty="0"/>
              <a:t> </a:t>
            </a:r>
            <a:r>
              <a:rPr lang="en-GB" sz="2000" dirty="0" err="1"/>
              <a:t>konsumen</a:t>
            </a:r>
            <a:r>
              <a:rPr lang="en-GB" sz="2000" dirty="0"/>
              <a:t> </a:t>
            </a:r>
            <a:r>
              <a:rPr lang="en-GB" sz="2000" dirty="0" err="1"/>
              <a:t>terhadap</a:t>
            </a:r>
            <a:r>
              <a:rPr lang="en-GB" sz="2000" dirty="0"/>
              <a:t> </a:t>
            </a:r>
            <a:r>
              <a:rPr lang="en-GB" sz="2000" dirty="0" err="1"/>
              <a:t>produk-produk</a:t>
            </a:r>
            <a:r>
              <a:rPr lang="en-GB" sz="2000" dirty="0"/>
              <a:t> yang </a:t>
            </a:r>
            <a:r>
              <a:rPr lang="en-GB" sz="2000" dirty="0" err="1" smtClean="0"/>
              <a:t>sedang</a:t>
            </a:r>
            <a:r>
              <a:rPr lang="en-GB" sz="2000" dirty="0"/>
              <a:t> </a:t>
            </a:r>
            <a:r>
              <a:rPr lang="en-GB" sz="2000" dirty="0" err="1" smtClean="0"/>
              <a:t>dipertimbangkan</a:t>
            </a:r>
            <a:r>
              <a:rPr lang="en-GB" sz="2000" dirty="0" smtClean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dibeli</a:t>
            </a:r>
            <a:r>
              <a:rPr lang="en-GB" sz="2000" dirty="0"/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3608" y="3068959"/>
            <a:ext cx="68407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peta</a:t>
            </a:r>
            <a:r>
              <a:rPr lang="en-GB" sz="2000" dirty="0"/>
              <a:t> </a:t>
            </a:r>
            <a:r>
              <a:rPr lang="en-GB" sz="2000" dirty="0" err="1"/>
              <a:t>indiferen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garis</a:t>
            </a:r>
            <a:r>
              <a:rPr lang="en-GB" sz="2000" dirty="0"/>
              <a:t> </a:t>
            </a:r>
            <a:r>
              <a:rPr lang="en-GB" sz="2000" dirty="0" err="1" smtClean="0"/>
              <a:t>anggaran</a:t>
            </a:r>
            <a:r>
              <a:rPr lang="en-GB" sz="2000" dirty="0" smtClean="0"/>
              <a:t> </a:t>
            </a:r>
            <a:r>
              <a:rPr lang="en-GB" sz="2000" dirty="0" err="1" smtClean="0"/>
              <a:t>digambarkan</a:t>
            </a:r>
            <a:r>
              <a:rPr lang="en-GB" sz="2000" dirty="0" smtClean="0"/>
              <a:t> </a:t>
            </a:r>
            <a:r>
              <a:rPr lang="en-GB" sz="2000" dirty="0" err="1"/>
              <a:t>bersama-sama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satu</a:t>
            </a:r>
            <a:r>
              <a:rPr lang="en-GB" sz="2000" dirty="0"/>
              <a:t> </a:t>
            </a:r>
            <a:r>
              <a:rPr lang="en-GB" sz="2000" dirty="0" err="1"/>
              <a:t>kurva</a:t>
            </a:r>
            <a:r>
              <a:rPr lang="en-GB" sz="2000" dirty="0"/>
              <a:t> , </a:t>
            </a:r>
            <a:r>
              <a:rPr lang="en-GB" sz="2000" dirty="0" err="1"/>
              <a:t>maka</a:t>
            </a:r>
            <a:r>
              <a:rPr lang="en-GB" sz="2000" dirty="0"/>
              <a:t> </a:t>
            </a:r>
            <a:r>
              <a:rPr lang="en-GB" sz="2000" dirty="0" err="1"/>
              <a:t>akan</a:t>
            </a:r>
            <a:r>
              <a:rPr lang="en-GB" sz="2000" dirty="0"/>
              <a:t> </a:t>
            </a:r>
            <a:r>
              <a:rPr lang="en-GB" sz="2000" dirty="0" err="1"/>
              <a:t>diperoleh</a:t>
            </a:r>
            <a:r>
              <a:rPr lang="en-GB" sz="2000" dirty="0"/>
              <a:t>  </a:t>
            </a:r>
            <a:r>
              <a:rPr lang="en-GB" sz="2000" dirty="0" err="1"/>
              <a:t>apa</a:t>
            </a:r>
            <a:r>
              <a:rPr lang="en-GB" sz="2000" dirty="0"/>
              <a:t> yang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ekonomi</a:t>
            </a:r>
            <a:r>
              <a:rPr lang="en-GB" sz="2000" dirty="0" smtClean="0"/>
              <a:t> </a:t>
            </a:r>
            <a:r>
              <a:rPr lang="en-GB" sz="2000" dirty="0" err="1" smtClean="0"/>
              <a:t>manajerial</a:t>
            </a:r>
            <a:r>
              <a:rPr lang="en-GB" sz="2000" dirty="0" smtClean="0"/>
              <a:t> </a:t>
            </a:r>
            <a:r>
              <a:rPr lang="en-GB" sz="2000" dirty="0" err="1" smtClean="0"/>
              <a:t>disebut</a:t>
            </a:r>
            <a:r>
              <a:rPr lang="en-GB" sz="2000" dirty="0" smtClean="0"/>
              <a:t>  </a:t>
            </a:r>
            <a:r>
              <a:rPr lang="en-GB" sz="2000" dirty="0" err="1"/>
              <a:t>kurva</a:t>
            </a:r>
            <a:r>
              <a:rPr lang="en-GB" sz="2000" dirty="0"/>
              <a:t> </a:t>
            </a:r>
            <a:r>
              <a:rPr lang="en-GB" sz="2000" dirty="0" err="1"/>
              <a:t>keseimbangan</a:t>
            </a:r>
            <a:r>
              <a:rPr lang="en-GB" sz="2000" dirty="0"/>
              <a:t> </a:t>
            </a:r>
            <a:r>
              <a:rPr lang="en-GB" sz="2000" dirty="0" err="1"/>
              <a:t>konsumen</a:t>
            </a:r>
            <a:r>
              <a:rPr lang="en-GB" sz="2000" dirty="0"/>
              <a:t> (</a:t>
            </a:r>
            <a:r>
              <a:rPr lang="en-GB" sz="2000" i="1" dirty="0"/>
              <a:t>consumer equilibrium curve</a:t>
            </a:r>
            <a:r>
              <a:rPr lang="en-GB" sz="2000" dirty="0" smtClean="0"/>
              <a:t>)</a:t>
            </a:r>
            <a:endParaRPr lang="en-GB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254460" y="4998886"/>
            <a:ext cx="6557900" cy="16704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000" dirty="0" err="1" smtClean="0"/>
              <a:t>Kurva</a:t>
            </a:r>
            <a:r>
              <a:rPr lang="en-GB" sz="2000" dirty="0" smtClean="0"/>
              <a:t> </a:t>
            </a:r>
            <a:r>
              <a:rPr lang="en-GB" sz="2000" dirty="0" err="1" smtClean="0"/>
              <a:t>keseimbangan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r>
              <a:rPr lang="en-GB" sz="2000" dirty="0" smtClean="0"/>
              <a:t> </a:t>
            </a:r>
            <a:r>
              <a:rPr lang="en-GB" sz="2000" dirty="0" err="1" smtClean="0"/>
              <a:t>menunjukkan</a:t>
            </a:r>
            <a:r>
              <a:rPr lang="en-GB" sz="2000" dirty="0" smtClean="0"/>
              <a:t> </a:t>
            </a:r>
            <a:r>
              <a:rPr lang="en-GB" sz="2000" dirty="0" err="1" smtClean="0"/>
              <a:t>pencapaian</a:t>
            </a:r>
            <a:r>
              <a:rPr lang="en-GB" sz="2000" dirty="0" smtClean="0"/>
              <a:t> </a:t>
            </a:r>
            <a:r>
              <a:rPr lang="en-GB" sz="2000" dirty="0" err="1" smtClean="0"/>
              <a:t>maksimum</a:t>
            </a:r>
            <a:r>
              <a:rPr lang="en-GB" sz="2000" dirty="0" smtClean="0"/>
              <a:t> </a:t>
            </a:r>
            <a:r>
              <a:rPr lang="en-GB" sz="2000" dirty="0" err="1" smtClean="0"/>
              <a:t>utilitas</a:t>
            </a:r>
            <a:r>
              <a:rPr lang="en-GB" sz="2000" dirty="0" smtClean="0"/>
              <a:t> (</a:t>
            </a:r>
            <a:r>
              <a:rPr lang="en-GB" sz="2000" dirty="0" err="1" smtClean="0"/>
              <a:t>kepuasan</a:t>
            </a:r>
            <a:r>
              <a:rPr lang="en-GB" sz="2000" dirty="0" smtClean="0"/>
              <a:t> total) </a:t>
            </a:r>
            <a:r>
              <a:rPr lang="en-GB" sz="2000" dirty="0" err="1" smtClean="0"/>
              <a:t>konsumen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kondisi</a:t>
            </a:r>
            <a:r>
              <a:rPr lang="en-GB" sz="2000" dirty="0" smtClean="0"/>
              <a:t> </a:t>
            </a:r>
            <a:r>
              <a:rPr lang="en-GB" sz="2000" dirty="0" err="1" smtClean="0"/>
              <a:t>anggaran</a:t>
            </a:r>
            <a:r>
              <a:rPr lang="en-GB" sz="2000" dirty="0" smtClean="0"/>
              <a:t> </a:t>
            </a:r>
            <a:r>
              <a:rPr lang="en-GB" sz="2000" dirty="0" err="1" smtClean="0"/>
              <a:t>pengeluaran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r>
              <a:rPr lang="en-GB" sz="2000" dirty="0" smtClean="0"/>
              <a:t> yang </a:t>
            </a:r>
            <a:r>
              <a:rPr lang="en-GB" sz="2000" dirty="0" err="1" smtClean="0"/>
              <a:t>terbatas</a:t>
            </a:r>
            <a:r>
              <a:rPr lang="en-GB" sz="2000" dirty="0" smtClean="0"/>
              <a:t>  yang </a:t>
            </a:r>
            <a:r>
              <a:rPr lang="en-GB" sz="2000" dirty="0" err="1" smtClean="0"/>
              <a:t>merupakan</a:t>
            </a:r>
            <a:r>
              <a:rPr lang="en-GB" sz="2000" dirty="0" smtClean="0"/>
              <a:t> </a:t>
            </a:r>
            <a:r>
              <a:rPr lang="en-GB" sz="2000" dirty="0" err="1" smtClean="0"/>
              <a:t>titik</a:t>
            </a:r>
            <a:r>
              <a:rPr lang="en-GB" sz="2000" dirty="0" smtClean="0"/>
              <a:t> </a:t>
            </a:r>
            <a:r>
              <a:rPr lang="en-GB" sz="2000" dirty="0" err="1" smtClean="0"/>
              <a:t>singgung</a:t>
            </a:r>
            <a:r>
              <a:rPr lang="en-GB" sz="2000" dirty="0" smtClean="0"/>
              <a:t> </a:t>
            </a:r>
            <a:r>
              <a:rPr lang="en-GB" sz="2000" dirty="0" err="1" smtClean="0"/>
              <a:t>antara</a:t>
            </a:r>
            <a:r>
              <a:rPr lang="en-GB" sz="2000" dirty="0" smtClean="0"/>
              <a:t> </a:t>
            </a:r>
            <a:r>
              <a:rPr lang="en-GB" sz="2000" dirty="0" err="1" smtClean="0"/>
              <a:t>kurva</a:t>
            </a:r>
            <a:r>
              <a:rPr lang="en-GB" sz="2000" dirty="0" smtClean="0"/>
              <a:t> </a:t>
            </a:r>
            <a:r>
              <a:rPr lang="en-GB" sz="2000" dirty="0" err="1" smtClean="0"/>
              <a:t>indiferen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garis</a:t>
            </a:r>
            <a:r>
              <a:rPr lang="en-GB" sz="2000" dirty="0" smtClean="0"/>
              <a:t> </a:t>
            </a:r>
            <a:r>
              <a:rPr lang="en-GB" sz="2000" dirty="0" err="1" smtClean="0"/>
              <a:t>anggaran</a:t>
            </a:r>
            <a:endParaRPr lang="en-GB" sz="2000" dirty="0"/>
          </a:p>
        </p:txBody>
      </p:sp>
      <p:sp>
        <p:nvSpPr>
          <p:cNvPr id="8" name="Right Arrow 7"/>
          <p:cNvSpPr/>
          <p:nvPr/>
        </p:nvSpPr>
        <p:spPr>
          <a:xfrm rot="5400000" flipV="1">
            <a:off x="5307816" y="4183937"/>
            <a:ext cx="752198" cy="733683"/>
          </a:xfrm>
          <a:prstGeom prst="rightArrow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96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252536" y="3212976"/>
            <a:ext cx="6840760" cy="158417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1187624" y="5268503"/>
            <a:ext cx="4397650" cy="896801"/>
          </a:xfrm>
          <a:prstGeom prst="roundRect">
            <a:avLst/>
          </a:prstGeom>
          <a:solidFill>
            <a:srgbClr val="CCFFCC"/>
          </a:solidFill>
          <a:ln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5940152" y="1340768"/>
            <a:ext cx="2664296" cy="767267"/>
          </a:xfrm>
          <a:prstGeom prst="roundRect">
            <a:avLst/>
          </a:prstGeom>
          <a:solidFill>
            <a:srgbClr val="CCECFF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755576" y="980728"/>
            <a:ext cx="38164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Secara</a:t>
            </a:r>
            <a:r>
              <a:rPr lang="en-GB" sz="2000" dirty="0"/>
              <a:t> </a:t>
            </a:r>
            <a:r>
              <a:rPr lang="en-GB" sz="2000" dirty="0" err="1"/>
              <a:t>umum</a:t>
            </a:r>
            <a:r>
              <a:rPr lang="en-GB" sz="2000" dirty="0"/>
              <a:t> </a:t>
            </a:r>
            <a:r>
              <a:rPr lang="en-GB" sz="2000" dirty="0" err="1"/>
              <a:t>dapat</a:t>
            </a:r>
            <a:r>
              <a:rPr lang="en-GB" sz="2000" dirty="0"/>
              <a:t> </a:t>
            </a:r>
            <a:r>
              <a:rPr lang="en-GB" sz="2000" dirty="0" err="1"/>
              <a:t>dinyatakan</a:t>
            </a:r>
            <a:r>
              <a:rPr lang="en-GB" sz="2000" dirty="0"/>
              <a:t> </a:t>
            </a:r>
            <a:r>
              <a:rPr lang="en-GB" sz="2000" dirty="0" err="1"/>
              <a:t>bahwa</a:t>
            </a:r>
            <a:r>
              <a:rPr lang="en-GB" sz="2000" dirty="0"/>
              <a:t> </a:t>
            </a:r>
            <a:r>
              <a:rPr lang="en-GB" sz="2000" dirty="0" err="1"/>
              <a:t>apabila</a:t>
            </a:r>
            <a:r>
              <a:rPr lang="en-GB" sz="2000" dirty="0"/>
              <a:t> </a:t>
            </a:r>
            <a:r>
              <a:rPr lang="en-GB" sz="2000" dirty="0" err="1"/>
              <a:t>konsumen</a:t>
            </a:r>
            <a:r>
              <a:rPr lang="en-GB" sz="2000" dirty="0"/>
              <a:t> </a:t>
            </a:r>
            <a:r>
              <a:rPr lang="en-GB" sz="2000" dirty="0" err="1"/>
              <a:t>mempertimbangkan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mengkonsumsi</a:t>
            </a:r>
            <a:r>
              <a:rPr lang="en-GB" sz="2000" dirty="0"/>
              <a:t>  n </a:t>
            </a:r>
            <a:r>
              <a:rPr lang="en-GB" sz="2000" dirty="0" err="1"/>
              <a:t>jenis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255513" y="1502354"/>
            <a:ext cx="2052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X</a:t>
            </a:r>
            <a:r>
              <a:rPr lang="en-GB" sz="2400" baseline="-25000" dirty="0"/>
              <a:t>1</a:t>
            </a:r>
            <a:r>
              <a:rPr lang="en-GB" sz="2400" dirty="0"/>
              <a:t>, X</a:t>
            </a:r>
            <a:r>
              <a:rPr lang="en-GB" sz="2400" baseline="-25000" dirty="0"/>
              <a:t>2</a:t>
            </a:r>
            <a:r>
              <a:rPr lang="en-GB" sz="2400" dirty="0"/>
              <a:t>, X</a:t>
            </a:r>
            <a:r>
              <a:rPr lang="en-GB" sz="2400" baseline="-25000" dirty="0"/>
              <a:t>3</a:t>
            </a:r>
            <a:r>
              <a:rPr lang="en-GB" sz="2400" dirty="0"/>
              <a:t>, ….,</a:t>
            </a:r>
            <a:r>
              <a:rPr lang="en-GB" sz="2400" dirty="0" err="1"/>
              <a:t>X</a:t>
            </a:r>
            <a:r>
              <a:rPr lang="en-GB" sz="2400" baseline="-25000" dirty="0" err="1"/>
              <a:t>n</a:t>
            </a:r>
            <a:endParaRPr lang="en-GB" sz="2400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3284984"/>
            <a:ext cx="54726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per unit </a:t>
            </a:r>
            <a:r>
              <a:rPr lang="en-GB" sz="2000" dirty="0" err="1"/>
              <a:t>masing-masing</a:t>
            </a:r>
            <a:r>
              <a:rPr lang="en-GB" sz="2000" dirty="0"/>
              <a:t> </a:t>
            </a:r>
            <a:r>
              <a:rPr lang="en-GB" sz="2000" dirty="0" err="1"/>
              <a:t>jenis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</a:t>
            </a:r>
            <a:r>
              <a:rPr lang="en-GB" sz="2000" dirty="0" err="1"/>
              <a:t>berturut-turut</a:t>
            </a:r>
            <a:r>
              <a:rPr lang="en-GB" sz="2000" dirty="0"/>
              <a:t> </a:t>
            </a:r>
            <a:r>
              <a:rPr lang="en-GB" sz="2000" dirty="0" err="1"/>
              <a:t>adalah</a:t>
            </a:r>
            <a:r>
              <a:rPr lang="en-GB" sz="2000" dirty="0"/>
              <a:t>: </a:t>
            </a:r>
            <a:r>
              <a:rPr lang="en-GB" sz="2400" dirty="0"/>
              <a:t>P</a:t>
            </a:r>
            <a:r>
              <a:rPr lang="en-GB" sz="2400" baseline="-25000" dirty="0"/>
              <a:t>1</a:t>
            </a:r>
            <a:r>
              <a:rPr lang="en-GB" sz="2400" dirty="0"/>
              <a:t>, P</a:t>
            </a:r>
            <a:r>
              <a:rPr lang="en-GB" sz="2400" baseline="-25000" dirty="0"/>
              <a:t>2</a:t>
            </a:r>
            <a:r>
              <a:rPr lang="en-GB" sz="2400" dirty="0"/>
              <a:t>,P</a:t>
            </a:r>
            <a:r>
              <a:rPr lang="en-GB" sz="2400" baseline="-25000" dirty="0"/>
              <a:t>3</a:t>
            </a:r>
            <a:r>
              <a:rPr lang="en-GB" sz="2400" dirty="0"/>
              <a:t>, … </a:t>
            </a:r>
            <a:r>
              <a:rPr lang="en-GB" sz="2400" dirty="0" err="1"/>
              <a:t>P</a:t>
            </a:r>
            <a:r>
              <a:rPr lang="en-GB" sz="2400" baseline="-25000" dirty="0" err="1"/>
              <a:t>n</a:t>
            </a:r>
            <a:r>
              <a:rPr lang="en-GB" sz="2000" dirty="0"/>
              <a:t>, </a:t>
            </a:r>
            <a:r>
              <a:rPr lang="en-GB" sz="2000" dirty="0" err="1"/>
              <a:t>maka</a:t>
            </a:r>
            <a:r>
              <a:rPr lang="en-GB" sz="2000" dirty="0"/>
              <a:t> </a:t>
            </a:r>
            <a:r>
              <a:rPr lang="en-GB" sz="2000" dirty="0" err="1"/>
              <a:t>kondisi</a:t>
            </a:r>
            <a:r>
              <a:rPr lang="en-GB" sz="2000" dirty="0"/>
              <a:t> </a:t>
            </a:r>
            <a:r>
              <a:rPr lang="en-GB" sz="2000" dirty="0" err="1"/>
              <a:t>keseimbangan</a:t>
            </a:r>
            <a:r>
              <a:rPr lang="en-GB" sz="2000" dirty="0"/>
              <a:t> yang </a:t>
            </a:r>
            <a:r>
              <a:rPr lang="en-GB" sz="2000" dirty="0" err="1"/>
              <a:t>memaksimumkan</a:t>
            </a:r>
            <a:r>
              <a:rPr lang="en-GB" sz="2000" dirty="0"/>
              <a:t> </a:t>
            </a:r>
            <a:r>
              <a:rPr lang="en-GB" sz="2000" dirty="0" err="1"/>
              <a:t>kepuasan</a:t>
            </a:r>
            <a:r>
              <a:rPr lang="en-GB" sz="2000" dirty="0"/>
              <a:t> total </a:t>
            </a:r>
            <a:r>
              <a:rPr lang="en-GB" sz="2000" dirty="0" err="1"/>
              <a:t>konsumen</a:t>
            </a:r>
            <a:r>
              <a:rPr lang="en-GB" sz="2000" dirty="0"/>
              <a:t> </a:t>
            </a:r>
            <a:r>
              <a:rPr lang="en-GB" sz="2000" dirty="0" err="1"/>
              <a:t>tercapai</a:t>
            </a:r>
            <a:r>
              <a:rPr lang="en-GB" sz="2000" dirty="0"/>
              <a:t> </a:t>
            </a:r>
            <a:r>
              <a:rPr lang="en-GB" sz="2000" dirty="0" err="1"/>
              <a:t>adalah</a:t>
            </a:r>
            <a:endParaRPr lang="en-GB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15985" y="5373216"/>
                <a:ext cx="3816424" cy="662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𝑀𝑈</m:t>
                        </m:r>
                        <m:r>
                          <a:rPr lang="en-GB" sz="2400" b="0" i="1" smtClean="0">
                            <a:latin typeface="Cambria Math"/>
                          </a:rPr>
                          <m:t> </m:t>
                        </m:r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GB" sz="2400" b="0" i="1" smtClean="0">
                            <a:latin typeface="Cambria Math"/>
                          </a:rPr>
                          <m:t> 1</m:t>
                        </m:r>
                      </m:num>
                      <m:den>
                        <m:sSub>
                          <m:sSubPr>
                            <m:ctrlPr>
                              <a:rPr lang="en-GB" sz="24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GB" sz="24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/>
                          </a:rPr>
                          <m:t>𝑀𝑈</m:t>
                        </m:r>
                        <m:r>
                          <a:rPr lang="en-GB" sz="2400" i="1">
                            <a:latin typeface="Cambria Math"/>
                          </a:rPr>
                          <m:t> </m:t>
                        </m:r>
                        <m:r>
                          <a:rPr lang="en-GB" sz="2400" i="1">
                            <a:latin typeface="Cambria Math"/>
                          </a:rPr>
                          <m:t>𝑥</m:t>
                        </m:r>
                        <m:r>
                          <a:rPr lang="en-GB" sz="2400" b="0" i="1" smtClean="0">
                            <a:latin typeface="Cambria Math"/>
                          </a:rPr>
                          <m:t> 2</m:t>
                        </m:r>
                        <m:r>
                          <a:rPr lang="en-GB" sz="2400" i="1">
                            <a:latin typeface="Cambria Math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en-GB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24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GB" sz="24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GB" sz="2400" b="0" i="1" smtClean="0">
                        <a:latin typeface="Cambria Math"/>
                      </a:rPr>
                      <m:t>= ….,</m:t>
                    </m:r>
                    <m:f>
                      <m:fPr>
                        <m:ctrlPr>
                          <a:rPr lang="en-GB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/>
                          </a:rPr>
                          <m:t>𝑀𝑈</m:t>
                        </m:r>
                        <m:r>
                          <a:rPr lang="en-GB" sz="2400" i="1">
                            <a:latin typeface="Cambria Math"/>
                          </a:rPr>
                          <m:t> </m:t>
                        </m:r>
                        <m:r>
                          <a:rPr lang="en-GB" sz="2400" i="1">
                            <a:latin typeface="Cambria Math"/>
                          </a:rPr>
                          <m:t>𝑥</m:t>
                        </m:r>
                        <m:r>
                          <a:rPr lang="en-GB" sz="2400" i="1">
                            <a:latin typeface="Cambria Math"/>
                          </a:rPr>
                          <m:t> </m:t>
                        </m:r>
                        <m:r>
                          <a:rPr lang="en-GB" sz="2400" b="0" i="1" smtClean="0">
                            <a:latin typeface="Cambria Math"/>
                          </a:rPr>
                          <m:t>𝑛</m:t>
                        </m:r>
                      </m:num>
                      <m:den>
                        <m:sSub>
                          <m:sSubPr>
                            <m:ctrlPr>
                              <a:rPr lang="en-GB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24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GB" sz="24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5985" y="5373216"/>
                <a:ext cx="3816424" cy="662554"/>
              </a:xfrm>
              <a:prstGeom prst="rect">
                <a:avLst/>
              </a:prstGeom>
              <a:blipFill rotWithShape="1">
                <a:blip r:embed="rId2"/>
                <a:stretch>
                  <a:fillRect b="-18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Striped Right Arrow 14"/>
          <p:cNvSpPr/>
          <p:nvPr/>
        </p:nvSpPr>
        <p:spPr>
          <a:xfrm>
            <a:off x="4427984" y="1563615"/>
            <a:ext cx="1157290" cy="321572"/>
          </a:xfrm>
          <a:prstGeom prst="stripedRightArrow">
            <a:avLst/>
          </a:prstGeom>
          <a:solidFill>
            <a:srgbClr val="FFFF00"/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87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ounded Rectangle 33"/>
          <p:cNvSpPr/>
          <p:nvPr/>
        </p:nvSpPr>
        <p:spPr>
          <a:xfrm>
            <a:off x="5148064" y="5517232"/>
            <a:ext cx="3600400" cy="1080121"/>
          </a:xfrm>
          <a:prstGeom prst="round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/>
          <p:cNvSpPr/>
          <p:nvPr/>
        </p:nvSpPr>
        <p:spPr>
          <a:xfrm>
            <a:off x="611560" y="332656"/>
            <a:ext cx="1872208" cy="43204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Produsen</a:t>
            </a: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6732240" y="332656"/>
            <a:ext cx="1872208" cy="432048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Konsumen</a:t>
            </a:r>
            <a:endParaRPr lang="en-GB" dirty="0"/>
          </a:p>
        </p:txBody>
      </p:sp>
      <p:sp>
        <p:nvSpPr>
          <p:cNvPr id="6" name="Hexagon 5"/>
          <p:cNvSpPr/>
          <p:nvPr/>
        </p:nvSpPr>
        <p:spPr>
          <a:xfrm>
            <a:off x="539552" y="1268758"/>
            <a:ext cx="1944216" cy="854825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Maksimum</a:t>
            </a:r>
            <a:r>
              <a:rPr lang="en-GB" dirty="0" smtClean="0"/>
              <a:t> </a:t>
            </a:r>
            <a:r>
              <a:rPr lang="en-GB" dirty="0" err="1" smtClean="0"/>
              <a:t>Keuntungan</a:t>
            </a:r>
            <a:endParaRPr lang="en-GB" dirty="0"/>
          </a:p>
        </p:txBody>
      </p:sp>
      <p:sp>
        <p:nvSpPr>
          <p:cNvPr id="7" name="Hexagon 6"/>
          <p:cNvSpPr/>
          <p:nvPr/>
        </p:nvSpPr>
        <p:spPr>
          <a:xfrm>
            <a:off x="6732240" y="1268759"/>
            <a:ext cx="1944216" cy="854825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Maksimum</a:t>
            </a:r>
            <a:r>
              <a:rPr lang="en-GB" dirty="0" smtClean="0"/>
              <a:t> </a:t>
            </a:r>
            <a:r>
              <a:rPr lang="en-GB" dirty="0" err="1" smtClean="0"/>
              <a:t>Nilai</a:t>
            </a:r>
            <a:r>
              <a:rPr lang="en-GB" dirty="0" smtClean="0"/>
              <a:t> </a:t>
            </a:r>
            <a:r>
              <a:rPr lang="en-GB" dirty="0" err="1" smtClean="0"/>
              <a:t>Utilitas</a:t>
            </a:r>
            <a:r>
              <a:rPr lang="en-GB" dirty="0" smtClean="0"/>
              <a:t> Total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39552" y="2492896"/>
            <a:ext cx="1944216" cy="80900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Harga-Biaya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6732240" y="2492896"/>
            <a:ext cx="1944216" cy="809009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Harga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+ </a:t>
            </a:r>
            <a:r>
              <a:rPr lang="en-GB" dirty="0" err="1" smtClean="0">
                <a:solidFill>
                  <a:schemeClr val="tx1"/>
                </a:solidFill>
              </a:rPr>
              <a:t>Kepuasan</a:t>
            </a:r>
            <a:r>
              <a:rPr lang="en-GB" dirty="0" smtClean="0">
                <a:solidFill>
                  <a:schemeClr val="tx1"/>
                </a:solidFill>
              </a:rPr>
              <a:t> (</a:t>
            </a:r>
            <a:r>
              <a:rPr lang="en-GB" dirty="0" err="1" smtClean="0">
                <a:solidFill>
                  <a:schemeClr val="tx1"/>
                </a:solidFill>
              </a:rPr>
              <a:t>Utilitas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15816" y="3212976"/>
            <a:ext cx="3384376" cy="201622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i="1" dirty="0" err="1" smtClean="0"/>
              <a:t>Kategori</a:t>
            </a:r>
            <a:r>
              <a:rPr lang="en-GB" i="1" dirty="0" smtClean="0"/>
              <a:t> </a:t>
            </a:r>
            <a:r>
              <a:rPr lang="en-GB" i="1" dirty="0" err="1" smtClean="0"/>
              <a:t>Prioritas</a:t>
            </a:r>
            <a:r>
              <a:rPr lang="en-GB" i="1" dirty="0" smtClean="0"/>
              <a:t> </a:t>
            </a:r>
            <a:r>
              <a:rPr lang="en-GB" i="1" dirty="0" err="1" smtClean="0"/>
              <a:t>Kompetitif</a:t>
            </a:r>
            <a:r>
              <a:rPr lang="en-GB" i="1" dirty="0" smtClean="0"/>
              <a:t> :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GB" i="1" dirty="0" err="1" smtClean="0"/>
              <a:t>Harga</a:t>
            </a:r>
            <a:endParaRPr lang="en-GB" i="1" dirty="0" smtClean="0"/>
          </a:p>
          <a:p>
            <a:pPr marL="176213" indent="-176213">
              <a:buFont typeface="Arial" pitchFamily="34" charset="0"/>
              <a:buChar char="•"/>
            </a:pPr>
            <a:r>
              <a:rPr lang="en-GB" i="1" dirty="0" err="1" smtClean="0"/>
              <a:t>Fleksibilitas</a:t>
            </a:r>
            <a:endParaRPr lang="en-GB" i="1" dirty="0" smtClean="0"/>
          </a:p>
          <a:p>
            <a:pPr marL="176213" indent="-176213">
              <a:buFont typeface="Arial" pitchFamily="34" charset="0"/>
              <a:buChar char="•"/>
            </a:pPr>
            <a:r>
              <a:rPr lang="en-GB" i="1" dirty="0" err="1" smtClean="0"/>
              <a:t>Inovasi</a:t>
            </a:r>
            <a:endParaRPr lang="en-GB" i="1" dirty="0" smtClean="0"/>
          </a:p>
          <a:p>
            <a:pPr marL="176213" indent="-176213">
              <a:buFont typeface="Arial" pitchFamily="34" charset="0"/>
              <a:buChar char="•"/>
            </a:pPr>
            <a:r>
              <a:rPr lang="en-GB" i="1" dirty="0" err="1" smtClean="0"/>
              <a:t>Kualitas</a:t>
            </a:r>
            <a:r>
              <a:rPr lang="en-GB" i="1" dirty="0" smtClean="0"/>
              <a:t> </a:t>
            </a:r>
            <a:r>
              <a:rPr lang="en-GB" i="1" dirty="0" err="1" smtClean="0"/>
              <a:t>produk</a:t>
            </a:r>
            <a:r>
              <a:rPr lang="en-GB" i="1" dirty="0" smtClean="0"/>
              <a:t> </a:t>
            </a:r>
            <a:r>
              <a:rPr lang="en-GB" i="1" dirty="0" err="1" smtClean="0"/>
              <a:t>dan</a:t>
            </a:r>
            <a:r>
              <a:rPr lang="en-GB" i="1" dirty="0" smtClean="0"/>
              <a:t> </a:t>
            </a:r>
            <a:r>
              <a:rPr lang="en-GB" i="1" dirty="0" err="1" smtClean="0"/>
              <a:t>pelayanan</a:t>
            </a:r>
            <a:endParaRPr lang="en-GB" i="1" dirty="0" smtClean="0"/>
          </a:p>
          <a:p>
            <a:pPr marL="176213" indent="-176213">
              <a:buFont typeface="Arial" pitchFamily="34" charset="0"/>
              <a:buChar char="•"/>
            </a:pPr>
            <a:r>
              <a:rPr lang="en-GB" i="1" dirty="0" err="1" smtClean="0"/>
              <a:t>Ketepatan</a:t>
            </a:r>
            <a:r>
              <a:rPr lang="en-GB" i="1" dirty="0" smtClean="0"/>
              <a:t> </a:t>
            </a:r>
            <a:r>
              <a:rPr lang="en-GB" i="1" dirty="0" err="1" smtClean="0"/>
              <a:t>waktu</a:t>
            </a:r>
            <a:r>
              <a:rPr lang="en-GB" i="1" dirty="0" smtClean="0"/>
              <a:t> </a:t>
            </a:r>
            <a:r>
              <a:rPr lang="en-GB" i="1" dirty="0" err="1" smtClean="0"/>
              <a:t>penyerahan</a:t>
            </a:r>
            <a:endParaRPr lang="en-GB" i="1" dirty="0" smtClean="0"/>
          </a:p>
          <a:p>
            <a:pPr marL="176213" indent="-176213">
              <a:buFont typeface="Arial" pitchFamily="34" charset="0"/>
              <a:buChar char="•"/>
            </a:pPr>
            <a:r>
              <a:rPr lang="en-GB" i="1" dirty="0" smtClean="0"/>
              <a:t>Dan lain-lain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3528" y="5661248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Maksimum</a:t>
            </a:r>
            <a:r>
              <a:rPr lang="en-GB" dirty="0" smtClean="0"/>
              <a:t> </a:t>
            </a:r>
            <a:r>
              <a:rPr lang="en-GB" dirty="0" err="1" smtClean="0"/>
              <a:t>Keuntungan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5307827" y="5589240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Maksimum</a:t>
            </a:r>
            <a:r>
              <a:rPr lang="en-GB" dirty="0" smtClean="0"/>
              <a:t> </a:t>
            </a:r>
            <a:r>
              <a:rPr lang="en-GB" dirty="0" err="1" smtClean="0"/>
              <a:t>Nilai</a:t>
            </a:r>
            <a:r>
              <a:rPr lang="en-GB" dirty="0" smtClean="0"/>
              <a:t> </a:t>
            </a:r>
            <a:r>
              <a:rPr lang="en-GB" dirty="0" err="1" smtClean="0"/>
              <a:t>Utilitas</a:t>
            </a:r>
            <a:r>
              <a:rPr lang="en-GB" dirty="0" smtClean="0"/>
              <a:t> Total</a:t>
            </a:r>
            <a:endParaRPr lang="en-GB" dirty="0"/>
          </a:p>
        </p:txBody>
      </p:sp>
      <p:sp>
        <p:nvSpPr>
          <p:cNvPr id="14" name="Right Arrow 13"/>
          <p:cNvSpPr/>
          <p:nvPr/>
        </p:nvSpPr>
        <p:spPr>
          <a:xfrm>
            <a:off x="1763688" y="5835751"/>
            <a:ext cx="792088" cy="4303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Arrow 14"/>
          <p:cNvSpPr/>
          <p:nvPr/>
        </p:nvSpPr>
        <p:spPr>
          <a:xfrm>
            <a:off x="6847188" y="5814518"/>
            <a:ext cx="792088" cy="4303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7810485" y="5867980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MU/P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2699792" y="5845005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MR=MC</a:t>
            </a:r>
            <a:endParaRPr lang="en-GB" dirty="0"/>
          </a:p>
        </p:txBody>
      </p:sp>
      <p:cxnSp>
        <p:nvCxnSpPr>
          <p:cNvPr id="19" name="Straight Arrow Connector 18"/>
          <p:cNvCxnSpPr>
            <a:stCxn id="4" idx="2"/>
          </p:cNvCxnSpPr>
          <p:nvPr/>
        </p:nvCxnSpPr>
        <p:spPr>
          <a:xfrm>
            <a:off x="1547664" y="764704"/>
            <a:ext cx="0" cy="5040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8" idx="0"/>
          </p:cNvCxnSpPr>
          <p:nvPr/>
        </p:nvCxnSpPr>
        <p:spPr>
          <a:xfrm flipV="1">
            <a:off x="1511660" y="2123583"/>
            <a:ext cx="0" cy="3693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9" idx="0"/>
          </p:cNvCxnSpPr>
          <p:nvPr/>
        </p:nvCxnSpPr>
        <p:spPr>
          <a:xfrm flipV="1">
            <a:off x="7704348" y="2123584"/>
            <a:ext cx="0" cy="3693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5" idx="2"/>
          </p:cNvCxnSpPr>
          <p:nvPr/>
        </p:nvCxnSpPr>
        <p:spPr>
          <a:xfrm>
            <a:off x="7668344" y="764704"/>
            <a:ext cx="0" cy="5040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8" idx="2"/>
            <a:endCxn id="10" idx="1"/>
          </p:cNvCxnSpPr>
          <p:nvPr/>
        </p:nvCxnSpPr>
        <p:spPr>
          <a:xfrm rot="16200000" flipH="1">
            <a:off x="1754147" y="3059418"/>
            <a:ext cx="919183" cy="1404156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9" idx="2"/>
            <a:endCxn id="10" idx="3"/>
          </p:cNvCxnSpPr>
          <p:nvPr/>
        </p:nvCxnSpPr>
        <p:spPr>
          <a:xfrm rot="5400000">
            <a:off x="6542679" y="3059418"/>
            <a:ext cx="919183" cy="1404156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251520" y="5589239"/>
            <a:ext cx="3528392" cy="923330"/>
          </a:xfrm>
          <a:prstGeom prst="roundRect">
            <a:avLst/>
          </a:prstGeom>
          <a:noFill/>
          <a:ln w="38100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3171235" y="302252"/>
            <a:ext cx="2892676" cy="12545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200" dirty="0" err="1" smtClean="0"/>
              <a:t>Keterkaitan</a:t>
            </a:r>
            <a:r>
              <a:rPr lang="en-GB" sz="2200" dirty="0" smtClean="0"/>
              <a:t> </a:t>
            </a:r>
            <a:r>
              <a:rPr lang="en-GB" sz="2200" dirty="0" err="1" smtClean="0"/>
              <a:t>Hubungan</a:t>
            </a:r>
            <a:r>
              <a:rPr lang="en-GB" sz="2200" dirty="0" smtClean="0"/>
              <a:t> </a:t>
            </a:r>
            <a:r>
              <a:rPr lang="en-GB" sz="2200" dirty="0" err="1" smtClean="0"/>
              <a:t>Produsen</a:t>
            </a:r>
            <a:r>
              <a:rPr lang="en-GB" sz="2200" dirty="0" smtClean="0"/>
              <a:t> </a:t>
            </a:r>
            <a:r>
              <a:rPr lang="en-GB" sz="2200" dirty="0" err="1" smtClean="0"/>
              <a:t>dan</a:t>
            </a:r>
            <a:r>
              <a:rPr lang="en-GB" sz="2200" dirty="0" smtClean="0"/>
              <a:t> </a:t>
            </a:r>
            <a:r>
              <a:rPr lang="en-GB" sz="2200" dirty="0" err="1" smtClean="0"/>
              <a:t>Konsumen</a:t>
            </a:r>
            <a:r>
              <a:rPr lang="en-GB" sz="2200" dirty="0" smtClean="0"/>
              <a:t> </a:t>
            </a:r>
            <a:r>
              <a:rPr lang="en-GB" sz="2200" dirty="0" err="1" smtClean="0"/>
              <a:t>Dalam</a:t>
            </a:r>
            <a:r>
              <a:rPr lang="en-GB" sz="2200" dirty="0" smtClean="0"/>
              <a:t> </a:t>
            </a:r>
            <a:r>
              <a:rPr lang="en-GB" sz="2200" dirty="0" err="1" smtClean="0"/>
              <a:t>Bisnis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93442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91586"/>
              </p:ext>
            </p:extLst>
          </p:nvPr>
        </p:nvGraphicFramePr>
        <p:xfrm>
          <a:off x="671988" y="2132856"/>
          <a:ext cx="7925982" cy="37795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355471"/>
                <a:gridCol w="1371600"/>
                <a:gridCol w="1238471"/>
                <a:gridCol w="1296144"/>
                <a:gridCol w="1368152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err="1" smtClean="0"/>
                        <a:t>Aktivitas</a:t>
                      </a:r>
                      <a:r>
                        <a:rPr lang="en-GB" sz="2000" b="0" dirty="0" smtClean="0"/>
                        <a:t> X</a:t>
                      </a:r>
                      <a:endParaRPr lang="en-GB" sz="2000" b="0" dirty="0"/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/>
                        <a:t>Total Benefit    (TB)</a:t>
                      </a:r>
                      <a:endParaRPr lang="en-GB" sz="2000" b="0" dirty="0"/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/>
                        <a:t>Total Cost (TC)</a:t>
                      </a:r>
                      <a:endParaRPr lang="en-GB" sz="2000" b="0" dirty="0"/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/>
                        <a:t>Net  Benefit (NB)</a:t>
                      </a:r>
                      <a:endParaRPr lang="en-GB" sz="2000" b="0" dirty="0"/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err="1" smtClean="0"/>
                        <a:t>Maginal</a:t>
                      </a:r>
                      <a:r>
                        <a:rPr lang="en-GB" sz="2000" b="0" dirty="0" smtClean="0"/>
                        <a:t> Benefit (MB)</a:t>
                      </a:r>
                      <a:endParaRPr lang="en-GB" sz="2000" b="0" dirty="0"/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/>
                        <a:t>Marginal Cost      (MC)</a:t>
                      </a:r>
                      <a:endParaRPr lang="en-GB" sz="2000" b="0" dirty="0"/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$</a:t>
                      </a:r>
                      <a:r>
                        <a:rPr lang="en-GB" sz="2000" baseline="0" dirty="0" smtClean="0"/>
                        <a:t> 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$0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$ 0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--------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--------</a:t>
                      </a:r>
                      <a:endParaRPr lang="en-GB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……….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……….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27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……….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8</a:t>
                      </a:r>
                      <a:endParaRPr lang="en-GB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2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65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……….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……….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……….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10</a:t>
                      </a:r>
                      <a:endParaRPr lang="en-GB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3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85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30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……….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……….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…………</a:t>
                      </a:r>
                      <a:endParaRPr lang="en-GB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4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……….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……….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51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……….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14</a:t>
                      </a:r>
                      <a:endParaRPr lang="en-GB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5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……….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60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……….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8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---------</a:t>
                      </a:r>
                      <a:endParaRPr lang="en-GB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6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……….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……….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……….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5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20</a:t>
                      </a:r>
                      <a:endParaRPr lang="en-GB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2287" y="395953"/>
            <a:ext cx="6403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err="1" smtClean="0">
                <a:latin typeface="BrowalliaUPC" pitchFamily="34" charset="-34"/>
                <a:ea typeface="+mj-ea"/>
                <a:cs typeface="BrowalliaUPC" pitchFamily="34" charset="-34"/>
              </a:rPr>
              <a:t>Contoh</a:t>
            </a:r>
            <a:r>
              <a:rPr lang="en-GB" sz="3200" dirty="0" smtClean="0">
                <a:latin typeface="BrowalliaUPC" pitchFamily="34" charset="-34"/>
                <a:ea typeface="+mj-ea"/>
                <a:cs typeface="BrowalliaUPC" pitchFamily="34" charset="-34"/>
              </a:rPr>
              <a:t> </a:t>
            </a:r>
            <a:r>
              <a:rPr lang="en-GB" sz="3200" dirty="0" err="1" smtClean="0">
                <a:latin typeface="BrowalliaUPC" pitchFamily="34" charset="-34"/>
                <a:ea typeface="+mj-ea"/>
                <a:cs typeface="BrowalliaUPC" pitchFamily="34" charset="-34"/>
              </a:rPr>
              <a:t>Aplikasi</a:t>
            </a:r>
            <a:r>
              <a:rPr lang="en-GB" sz="3200" dirty="0" smtClean="0">
                <a:latin typeface="BrowalliaUPC" pitchFamily="34" charset="-34"/>
                <a:ea typeface="+mj-ea"/>
                <a:cs typeface="BrowalliaUPC" pitchFamily="34" charset="-34"/>
              </a:rPr>
              <a:t> </a:t>
            </a:r>
            <a:r>
              <a:rPr lang="en-GB" sz="3200" dirty="0" err="1" smtClean="0">
                <a:latin typeface="BrowalliaUPC" pitchFamily="34" charset="-34"/>
                <a:ea typeface="+mj-ea"/>
                <a:cs typeface="BrowalliaUPC" pitchFamily="34" charset="-34"/>
              </a:rPr>
              <a:t>Optimasi</a:t>
            </a:r>
            <a:r>
              <a:rPr lang="en-GB" sz="3200" dirty="0" smtClean="0">
                <a:latin typeface="BrowalliaUPC" pitchFamily="34" charset="-34"/>
                <a:ea typeface="+mj-ea"/>
                <a:cs typeface="BrowalliaUPC" pitchFamily="34" charset="-34"/>
              </a:rPr>
              <a:t> Dan </a:t>
            </a:r>
            <a:r>
              <a:rPr lang="en-GB" sz="3200" dirty="0" err="1" smtClean="0">
                <a:latin typeface="BrowalliaUPC" pitchFamily="34" charset="-34"/>
                <a:ea typeface="+mj-ea"/>
                <a:cs typeface="BrowalliaUPC" pitchFamily="34" charset="-34"/>
              </a:rPr>
              <a:t>Perilaku</a:t>
            </a:r>
            <a:r>
              <a:rPr lang="en-GB" sz="3200" dirty="0" smtClean="0">
                <a:latin typeface="BrowalliaUPC" pitchFamily="34" charset="-34"/>
                <a:ea typeface="+mj-ea"/>
                <a:cs typeface="BrowalliaUPC" pitchFamily="34" charset="-34"/>
              </a:rPr>
              <a:t> </a:t>
            </a:r>
            <a:r>
              <a:rPr lang="en-GB" sz="3200" dirty="0" err="1" smtClean="0">
                <a:latin typeface="BrowalliaUPC" pitchFamily="34" charset="-34"/>
                <a:ea typeface="+mj-ea"/>
                <a:cs typeface="BrowalliaUPC" pitchFamily="34" charset="-34"/>
              </a:rPr>
              <a:t>Konsumen</a:t>
            </a:r>
            <a:endParaRPr lang="en-GB" sz="3200" dirty="0">
              <a:latin typeface="BrowalliaUPC" pitchFamily="34" charset="-34"/>
              <a:ea typeface="+mj-ea"/>
              <a:cs typeface="BrowalliaUPC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4315" y="1227486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5113" indent="-265113"/>
            <a:r>
              <a:rPr lang="en-GB" sz="2000" dirty="0" smtClean="0"/>
              <a:t>1. </a:t>
            </a:r>
            <a:r>
              <a:rPr lang="en-GB" sz="2000" dirty="0" err="1" smtClean="0"/>
              <a:t>Lengkapilah</a:t>
            </a:r>
            <a:r>
              <a:rPr lang="en-GB" sz="2000" dirty="0" smtClean="0"/>
              <a:t> </a:t>
            </a:r>
            <a:r>
              <a:rPr lang="en-GB" sz="2000" dirty="0" err="1"/>
              <a:t>tabel</a:t>
            </a:r>
            <a:r>
              <a:rPr lang="en-GB" sz="2000" dirty="0"/>
              <a:t> </a:t>
            </a:r>
            <a:r>
              <a:rPr lang="en-GB" sz="2000" dirty="0" err="1"/>
              <a:t>berikut</a:t>
            </a:r>
            <a:r>
              <a:rPr lang="en-GB" sz="2000" dirty="0"/>
              <a:t> , </a:t>
            </a:r>
            <a:r>
              <a:rPr lang="en-GB" sz="2000" dirty="0" err="1"/>
              <a:t>kemudian</a:t>
            </a:r>
            <a:r>
              <a:rPr lang="en-GB" sz="2000" dirty="0"/>
              <a:t> </a:t>
            </a:r>
            <a:r>
              <a:rPr lang="en-GB" sz="2000" dirty="0" err="1"/>
              <a:t>gunakan</a:t>
            </a:r>
            <a:r>
              <a:rPr lang="en-GB" sz="2000" dirty="0"/>
              <a:t> </a:t>
            </a:r>
            <a:r>
              <a:rPr lang="en-GB" sz="2000" dirty="0" err="1"/>
              <a:t>informasi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 smtClean="0"/>
              <a:t>tabel</a:t>
            </a:r>
            <a:r>
              <a:rPr lang="en-GB" sz="2000" dirty="0" smtClean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menjawab</a:t>
            </a:r>
            <a:r>
              <a:rPr lang="en-GB" sz="2000" dirty="0"/>
              <a:t> </a:t>
            </a:r>
            <a:r>
              <a:rPr lang="en-GB" sz="2000" dirty="0" smtClean="0"/>
              <a:t> </a:t>
            </a:r>
            <a:r>
              <a:rPr lang="en-GB" sz="2000" dirty="0" err="1" smtClean="0"/>
              <a:t>pertanyaan</a:t>
            </a:r>
            <a:r>
              <a:rPr lang="en-GB" sz="2000" dirty="0" smtClean="0"/>
              <a:t> </a:t>
            </a:r>
            <a:r>
              <a:rPr lang="en-GB" sz="2000" dirty="0"/>
              <a:t>yang </a:t>
            </a:r>
            <a:r>
              <a:rPr lang="en-GB" sz="2000" dirty="0" err="1"/>
              <a:t>diajukan</a:t>
            </a:r>
            <a:endParaRPr lang="en-GB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-74836" y="980728"/>
            <a:ext cx="6951091" cy="45719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73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0"/>
            <a:ext cx="792088" cy="6858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539552" y="764704"/>
            <a:ext cx="8064896" cy="4680520"/>
          </a:xfrm>
          <a:prstGeom prst="roundRect">
            <a:avLst/>
          </a:prstGeom>
          <a:solidFill>
            <a:srgbClr val="FFFFCC"/>
          </a:solidFill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908720"/>
            <a:ext cx="7488832" cy="460851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GB" sz="2000" dirty="0" err="1" smtClean="0"/>
              <a:t>Berapa</a:t>
            </a:r>
            <a:r>
              <a:rPr lang="en-GB" sz="2000" dirty="0" smtClean="0"/>
              <a:t> </a:t>
            </a:r>
            <a:r>
              <a:rPr lang="en-GB" sz="2000" dirty="0" err="1"/>
              <a:t>nilai</a:t>
            </a:r>
            <a:r>
              <a:rPr lang="en-GB" sz="2000" dirty="0"/>
              <a:t> total benefit (TB)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nilai</a:t>
            </a:r>
            <a:r>
              <a:rPr lang="en-GB" sz="2000" dirty="0"/>
              <a:t> total cost  (TC) </a:t>
            </a:r>
            <a:r>
              <a:rPr lang="en-GB" sz="2000" dirty="0" err="1"/>
              <a:t>serta</a:t>
            </a:r>
            <a:r>
              <a:rPr lang="en-GB" sz="2000" dirty="0"/>
              <a:t> </a:t>
            </a:r>
            <a:r>
              <a:rPr lang="en-GB" sz="2000" dirty="0" err="1"/>
              <a:t>perubahannya</a:t>
            </a:r>
            <a:r>
              <a:rPr lang="en-GB" sz="2000" dirty="0"/>
              <a:t>  (</a:t>
            </a:r>
            <a:r>
              <a:rPr lang="en-GB" sz="2000" dirty="0" err="1"/>
              <a:t>peningkatan</a:t>
            </a:r>
            <a:r>
              <a:rPr lang="en-GB" sz="2000" dirty="0"/>
              <a:t>  </a:t>
            </a:r>
            <a:r>
              <a:rPr lang="en-GB" sz="2000" dirty="0" err="1"/>
              <a:t>atau</a:t>
            </a:r>
            <a:r>
              <a:rPr lang="en-GB" sz="2000" dirty="0"/>
              <a:t> </a:t>
            </a:r>
            <a:r>
              <a:rPr lang="en-GB" sz="2000" dirty="0" err="1"/>
              <a:t>penurunan</a:t>
            </a:r>
            <a:r>
              <a:rPr lang="en-GB" sz="2000" dirty="0"/>
              <a:t>) </a:t>
            </a:r>
            <a:r>
              <a:rPr lang="en-GB" sz="2000" dirty="0" err="1"/>
              <a:t>apabila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X </a:t>
            </a:r>
            <a:r>
              <a:rPr lang="en-GB" sz="2000" dirty="0" err="1"/>
              <a:t>ditingkatkan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2 unit </a:t>
            </a:r>
            <a:r>
              <a:rPr lang="en-GB" sz="2000" dirty="0" err="1"/>
              <a:t>menjadi</a:t>
            </a:r>
            <a:r>
              <a:rPr lang="en-GB" sz="2000" dirty="0"/>
              <a:t> 3 unit</a:t>
            </a:r>
            <a:r>
              <a:rPr lang="en-GB" sz="2000" dirty="0" smtClean="0"/>
              <a:t>?</a:t>
            </a:r>
          </a:p>
          <a:p>
            <a:pPr marL="514350" indent="-514350">
              <a:buFont typeface="+mj-lt"/>
              <a:buAutoNum type="alphaLcPeriod"/>
            </a:pPr>
            <a:r>
              <a:rPr lang="en-GB" sz="2000" dirty="0" err="1" smtClean="0"/>
              <a:t>Berapa</a:t>
            </a:r>
            <a:r>
              <a:rPr lang="en-GB" sz="2000" dirty="0" smtClean="0"/>
              <a:t> </a:t>
            </a:r>
            <a:r>
              <a:rPr lang="en-GB" sz="2000" dirty="0" err="1"/>
              <a:t>nilai</a:t>
            </a:r>
            <a:r>
              <a:rPr lang="en-GB" sz="2000" dirty="0"/>
              <a:t>  net benefit (NB)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 X= 3 unit </a:t>
            </a:r>
            <a:r>
              <a:rPr lang="en-GB" sz="2000" dirty="0" err="1" smtClean="0"/>
              <a:t>serta</a:t>
            </a:r>
            <a:r>
              <a:rPr lang="en-GB" sz="2000" dirty="0"/>
              <a:t> </a:t>
            </a:r>
            <a:r>
              <a:rPr lang="en-GB" sz="2000" dirty="0" err="1" smtClean="0"/>
              <a:t>perubahannya</a:t>
            </a:r>
            <a:r>
              <a:rPr lang="en-GB" sz="2000" dirty="0" smtClean="0"/>
              <a:t> </a:t>
            </a:r>
            <a:r>
              <a:rPr lang="en-GB" sz="2000" dirty="0" err="1"/>
              <a:t>dari</a:t>
            </a:r>
            <a:r>
              <a:rPr lang="en-GB" sz="2000" dirty="0"/>
              <a:t>  </a:t>
            </a:r>
            <a:r>
              <a:rPr lang="en-GB" sz="2000" dirty="0" err="1"/>
              <a:t>keadaan</a:t>
            </a:r>
            <a:r>
              <a:rPr lang="en-GB" sz="2000" dirty="0"/>
              <a:t> </a:t>
            </a:r>
            <a:r>
              <a:rPr lang="en-GB" sz="2000" dirty="0" err="1"/>
              <a:t>sebelumnya</a:t>
            </a:r>
            <a:r>
              <a:rPr lang="en-GB" sz="2000" dirty="0"/>
              <a:t> (X=2</a:t>
            </a:r>
            <a:r>
              <a:rPr lang="en-GB" sz="2000" dirty="0" smtClean="0"/>
              <a:t>)?</a:t>
            </a:r>
          </a:p>
          <a:p>
            <a:pPr marL="514350" indent="-514350">
              <a:buFont typeface="+mj-lt"/>
              <a:buAutoNum type="alphaLcPeriod"/>
            </a:pPr>
            <a:r>
              <a:rPr lang="en-GB" sz="2000" dirty="0" err="1" smtClean="0"/>
              <a:t>Berapa</a:t>
            </a:r>
            <a:r>
              <a:rPr lang="en-GB" sz="2000" dirty="0" smtClean="0"/>
              <a:t> </a:t>
            </a:r>
            <a:r>
              <a:rPr lang="en-GB" sz="2000" dirty="0" err="1"/>
              <a:t>nilai</a:t>
            </a:r>
            <a:r>
              <a:rPr lang="en-GB" sz="2000" dirty="0"/>
              <a:t> total benefit (TB)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nilai</a:t>
            </a:r>
            <a:r>
              <a:rPr lang="en-GB" sz="2000" dirty="0"/>
              <a:t> total cost  (TC) </a:t>
            </a:r>
            <a:r>
              <a:rPr lang="en-GB" sz="2000" dirty="0" err="1"/>
              <a:t>serta</a:t>
            </a:r>
            <a:r>
              <a:rPr lang="en-GB" sz="2000" dirty="0"/>
              <a:t> </a:t>
            </a:r>
            <a:r>
              <a:rPr lang="en-GB" sz="2000" dirty="0" err="1"/>
              <a:t>perubahannya</a:t>
            </a:r>
            <a:r>
              <a:rPr lang="en-GB" sz="2000" dirty="0"/>
              <a:t>  (</a:t>
            </a:r>
            <a:r>
              <a:rPr lang="en-GB" sz="2000" dirty="0" err="1"/>
              <a:t>peningkatan</a:t>
            </a:r>
            <a:r>
              <a:rPr lang="en-GB" sz="2000" dirty="0"/>
              <a:t>  </a:t>
            </a:r>
            <a:r>
              <a:rPr lang="en-GB" sz="2000" dirty="0" err="1"/>
              <a:t>atau</a:t>
            </a:r>
            <a:r>
              <a:rPr lang="en-GB" sz="2000" dirty="0"/>
              <a:t> </a:t>
            </a:r>
            <a:r>
              <a:rPr lang="en-GB" sz="2000" dirty="0" err="1"/>
              <a:t>penurunan</a:t>
            </a:r>
            <a:r>
              <a:rPr lang="en-GB" sz="2000" dirty="0"/>
              <a:t>) </a:t>
            </a:r>
            <a:r>
              <a:rPr lang="en-GB" sz="2000" dirty="0" err="1"/>
              <a:t>apabila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X </a:t>
            </a:r>
            <a:r>
              <a:rPr lang="en-GB" sz="2000" dirty="0" err="1"/>
              <a:t>diturunkan</a:t>
            </a:r>
            <a:r>
              <a:rPr lang="en-GB" sz="2000" dirty="0"/>
              <a:t>  </a:t>
            </a:r>
            <a:r>
              <a:rPr lang="en-GB" sz="2000" dirty="0" err="1"/>
              <a:t>dari</a:t>
            </a:r>
            <a:r>
              <a:rPr lang="en-GB" sz="2000" dirty="0"/>
              <a:t> 5 unit </a:t>
            </a:r>
            <a:r>
              <a:rPr lang="en-GB" sz="2000" dirty="0" err="1"/>
              <a:t>menjadi</a:t>
            </a:r>
            <a:r>
              <a:rPr lang="en-GB" sz="2000" dirty="0"/>
              <a:t> 4 unit?</a:t>
            </a:r>
          </a:p>
          <a:p>
            <a:pPr marL="530225" indent="-530225">
              <a:buFont typeface="+mj-lt"/>
              <a:buAutoNum type="alphaLcPeriod"/>
            </a:pPr>
            <a:r>
              <a:rPr lang="en-GB" sz="2000" dirty="0" err="1" smtClean="0"/>
              <a:t>Berapa</a:t>
            </a:r>
            <a:r>
              <a:rPr lang="en-GB" sz="2000" dirty="0" smtClean="0"/>
              <a:t> </a:t>
            </a:r>
            <a:r>
              <a:rPr lang="en-GB" sz="2000" dirty="0" err="1"/>
              <a:t>nilai</a:t>
            </a:r>
            <a:r>
              <a:rPr lang="en-GB" sz="2000" dirty="0"/>
              <a:t>  net benefit (NB)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kasus</a:t>
            </a:r>
            <a:r>
              <a:rPr lang="en-GB" sz="2000" dirty="0"/>
              <a:t>  (c)  </a:t>
            </a:r>
            <a:r>
              <a:rPr lang="en-GB" sz="2000" dirty="0" err="1"/>
              <a:t>serta</a:t>
            </a:r>
            <a:r>
              <a:rPr lang="en-GB" sz="2000" dirty="0"/>
              <a:t> </a:t>
            </a:r>
            <a:r>
              <a:rPr lang="en-GB" sz="2000" dirty="0" err="1"/>
              <a:t>perubahannya</a:t>
            </a:r>
            <a:r>
              <a:rPr lang="en-GB" sz="2000" dirty="0"/>
              <a:t> (</a:t>
            </a:r>
            <a:r>
              <a:rPr lang="en-GB" sz="2000" dirty="0" err="1"/>
              <a:t>peningkatan</a:t>
            </a:r>
            <a:r>
              <a:rPr lang="en-GB" sz="2000" dirty="0"/>
              <a:t>  </a:t>
            </a:r>
            <a:r>
              <a:rPr lang="en-GB" sz="2000" dirty="0" err="1"/>
              <a:t>atau</a:t>
            </a:r>
            <a:r>
              <a:rPr lang="en-GB" sz="2000" dirty="0"/>
              <a:t>  </a:t>
            </a:r>
            <a:r>
              <a:rPr lang="en-GB" sz="2000" dirty="0" err="1"/>
              <a:t>penurunan</a:t>
            </a:r>
            <a:r>
              <a:rPr lang="en-GB" sz="2000" dirty="0"/>
              <a:t>)?</a:t>
            </a:r>
          </a:p>
          <a:p>
            <a:pPr marL="530225" indent="-530225">
              <a:buFont typeface="+mj-lt"/>
              <a:buAutoNum type="alphaLcPeriod"/>
            </a:pPr>
            <a:r>
              <a:rPr lang="en-GB" sz="2000" dirty="0" err="1" smtClean="0"/>
              <a:t>Berapa</a:t>
            </a:r>
            <a:r>
              <a:rPr lang="en-GB" sz="2000" dirty="0" smtClean="0"/>
              <a:t> </a:t>
            </a:r>
            <a:r>
              <a:rPr lang="en-GB" sz="2000" dirty="0" err="1"/>
              <a:t>tingkat</a:t>
            </a:r>
            <a:r>
              <a:rPr lang="en-GB" sz="2000" dirty="0"/>
              <a:t>  optimum </a:t>
            </a:r>
            <a:r>
              <a:rPr lang="en-GB" sz="2000" dirty="0" err="1"/>
              <a:t>dari</a:t>
            </a:r>
            <a:r>
              <a:rPr lang="en-GB" sz="2000" dirty="0"/>
              <a:t>  </a:t>
            </a:r>
            <a:r>
              <a:rPr lang="en-GB" sz="2000" dirty="0" err="1"/>
              <a:t>aktivitas</a:t>
            </a:r>
            <a:r>
              <a:rPr lang="en-GB" sz="2000" dirty="0"/>
              <a:t> -2 yang  </a:t>
            </a:r>
            <a:r>
              <a:rPr lang="en-GB" sz="2000" dirty="0" err="1"/>
              <a:t>tercantum</a:t>
            </a:r>
            <a:r>
              <a:rPr lang="en-GB" sz="2000" dirty="0"/>
              <a:t> 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tabel</a:t>
            </a:r>
            <a:r>
              <a:rPr lang="en-GB" sz="2000" dirty="0"/>
              <a:t>  </a:t>
            </a:r>
            <a:r>
              <a:rPr lang="en-GB" sz="2000" dirty="0" err="1"/>
              <a:t>tersebut</a:t>
            </a:r>
            <a:r>
              <a:rPr lang="en-GB" sz="2000" dirty="0"/>
              <a:t>.  </a:t>
            </a:r>
            <a:r>
              <a:rPr lang="en-GB" sz="2000" dirty="0" err="1"/>
              <a:t>Berapa</a:t>
            </a:r>
            <a:r>
              <a:rPr lang="en-GB" sz="2000" dirty="0"/>
              <a:t> net benefit (NB)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kondisi</a:t>
            </a:r>
            <a:r>
              <a:rPr lang="en-GB" sz="2000" dirty="0"/>
              <a:t> optimum </a:t>
            </a:r>
            <a:r>
              <a:rPr lang="en-GB" sz="2000" dirty="0" err="1"/>
              <a:t>tsb</a:t>
            </a:r>
            <a:r>
              <a:rPr lang="en-GB" sz="2000" dirty="0" smtClean="0"/>
              <a:t>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07309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1375</Words>
  <Application>Microsoft Office PowerPoint</Application>
  <PresentationFormat>On-screen Show (4:3)</PresentationFormat>
  <Paragraphs>230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Aplikasi Optimasi Dan Perilaku Konsumen</vt:lpstr>
      <vt:lpstr>Konsep Optimasi dan Perilaku Konsumen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Jawab</vt:lpstr>
      <vt:lpstr>PowerPoint Presentation</vt:lpstr>
      <vt:lpstr>Jawab</vt:lpstr>
      <vt:lpstr>PowerPoint Presentation</vt:lpstr>
      <vt:lpstr>Latihan Soal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APLIKASI OPTIMASI DAN PERILAKU KONSUMEN</dc:title>
  <dc:creator>Satellite</dc:creator>
  <cp:lastModifiedBy>Satellite</cp:lastModifiedBy>
  <cp:revision>72</cp:revision>
  <dcterms:created xsi:type="dcterms:W3CDTF">2016-09-07T04:00:49Z</dcterms:created>
  <dcterms:modified xsi:type="dcterms:W3CDTF">2016-09-19T13:38:35Z</dcterms:modified>
</cp:coreProperties>
</file>