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68" r:id="rId3"/>
    <p:sldId id="272" r:id="rId4"/>
    <p:sldId id="290" r:id="rId5"/>
    <p:sldId id="275" r:id="rId6"/>
    <p:sldId id="286" r:id="rId7"/>
    <p:sldId id="29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E3"/>
    <a:srgbClr val="FFFFFF"/>
    <a:srgbClr val="A6D7F8"/>
    <a:srgbClr val="ABD9DD"/>
    <a:srgbClr val="FF9933"/>
    <a:srgbClr val="FFFF66"/>
    <a:srgbClr val="FFFF00"/>
    <a:srgbClr val="FF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7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621711" cy="877888"/>
            <a:chOff x="159" y="0"/>
            <a:chExt cx="5431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876" y="90"/>
              <a:ext cx="71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III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04056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b="1"/>
              <a:t>LINKED LIST </a:t>
            </a:r>
            <a:r>
              <a:rPr lang="en-US" b="1" smtClean="0"/>
              <a:t>BERKEPALA DAN BEREKOR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3568" y="1412776"/>
            <a:ext cx="7921450" cy="1194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Linked list berkepala dan berekor (</a:t>
            </a:r>
            <a:r>
              <a:rPr lang="en-US" i="1" smtClean="0"/>
              <a:t>headed and tail</a:t>
            </a:r>
            <a:r>
              <a:rPr lang="en-US" smtClean="0"/>
              <a:t>)adalah Linked list yang ditambahkan dua node ”</a:t>
            </a:r>
            <a:r>
              <a:rPr lang="en-US" i="1" smtClean="0"/>
              <a:t>dummy</a:t>
            </a:r>
            <a:r>
              <a:rPr lang="en-US" smtClean="0"/>
              <a:t>” masing-masing kepala dan ekor tetapi secara logik tidak termasuk anggota linked list.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3568" y="4294837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Info Kepala diberi nilai yang pasti lebih kecil dari semua kemungkinan nilai yang ada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3568" y="5013176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Info Ekor diberi nilai yang pasti lebih </a:t>
            </a:r>
            <a:r>
              <a:rPr lang="en-US" smtClean="0"/>
              <a:t>besar </a:t>
            </a:r>
            <a:r>
              <a:rPr lang="en-US" smtClean="0"/>
              <a:t>dari semua kemungkinan nilai yang ada</a:t>
            </a:r>
            <a:endParaRPr lang="en-US"/>
          </a:p>
        </p:txBody>
      </p:sp>
      <p:grpSp>
        <p:nvGrpSpPr>
          <p:cNvPr id="92" name="Group 91"/>
          <p:cNvGrpSpPr/>
          <p:nvPr/>
        </p:nvGrpSpPr>
        <p:grpSpPr>
          <a:xfrm>
            <a:off x="1115616" y="2852936"/>
            <a:ext cx="6935713" cy="1152128"/>
            <a:chOff x="1115616" y="4221088"/>
            <a:chExt cx="7151737" cy="1216185"/>
          </a:xfrm>
        </p:grpSpPr>
        <p:sp>
          <p:nvSpPr>
            <p:cNvPr id="48" name="Rectangle 133"/>
            <p:cNvSpPr>
              <a:spLocks noChangeArrowheads="1"/>
            </p:cNvSpPr>
            <p:nvPr/>
          </p:nvSpPr>
          <p:spPr bwMode="auto">
            <a:xfrm>
              <a:off x="3010769" y="4222676"/>
              <a:ext cx="1535113" cy="7762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32"/>
            <p:cNvSpPr>
              <a:spLocks noChangeArrowheads="1"/>
            </p:cNvSpPr>
            <p:nvPr/>
          </p:nvSpPr>
          <p:spPr bwMode="auto">
            <a:xfrm>
              <a:off x="4041057" y="4221088"/>
              <a:ext cx="504825" cy="7778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133"/>
            <p:cNvSpPr>
              <a:spLocks noChangeArrowheads="1"/>
            </p:cNvSpPr>
            <p:nvPr/>
          </p:nvSpPr>
          <p:spPr bwMode="auto">
            <a:xfrm>
              <a:off x="4860032" y="4222676"/>
              <a:ext cx="1535113" cy="7762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Rectangle 132"/>
            <p:cNvSpPr>
              <a:spLocks noChangeArrowheads="1"/>
            </p:cNvSpPr>
            <p:nvPr/>
          </p:nvSpPr>
          <p:spPr bwMode="auto">
            <a:xfrm>
              <a:off x="5890320" y="4221088"/>
              <a:ext cx="504825" cy="7778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34"/>
            <p:cNvSpPr>
              <a:spLocks noChangeArrowheads="1"/>
            </p:cNvSpPr>
            <p:nvPr/>
          </p:nvSpPr>
          <p:spPr bwMode="auto">
            <a:xfrm>
              <a:off x="1282577" y="5091547"/>
              <a:ext cx="821059" cy="3385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smtClean="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61" name="Rectangle 133"/>
            <p:cNvSpPr>
              <a:spLocks noChangeArrowheads="1"/>
            </p:cNvSpPr>
            <p:nvPr/>
          </p:nvSpPr>
          <p:spPr bwMode="auto">
            <a:xfrm>
              <a:off x="1115616" y="4221088"/>
              <a:ext cx="1535113" cy="7762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Rectangle 132"/>
            <p:cNvSpPr>
              <a:spLocks noChangeArrowheads="1"/>
            </p:cNvSpPr>
            <p:nvPr/>
          </p:nvSpPr>
          <p:spPr bwMode="auto">
            <a:xfrm>
              <a:off x="2145904" y="4227167"/>
              <a:ext cx="504825" cy="76225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2145556" y="4221088"/>
              <a:ext cx="0" cy="7762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53" name="Rectangle 134"/>
            <p:cNvSpPr>
              <a:spLocks noChangeArrowheads="1"/>
            </p:cNvSpPr>
            <p:nvPr/>
          </p:nvSpPr>
          <p:spPr bwMode="auto">
            <a:xfrm>
              <a:off x="7020272" y="5085184"/>
              <a:ext cx="606256" cy="3385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smtClean="0">
                  <a:cs typeface="Times New Roman" pitchFamily="18" charset="0"/>
                </a:rPr>
                <a:t>Ekor</a:t>
              </a:r>
              <a:endParaRPr lang="en-US" sz="1600"/>
            </a:p>
          </p:txBody>
        </p:sp>
        <p:sp>
          <p:nvSpPr>
            <p:cNvPr id="66" name="Rectangle 133"/>
            <p:cNvSpPr>
              <a:spLocks noChangeArrowheads="1"/>
            </p:cNvSpPr>
            <p:nvPr/>
          </p:nvSpPr>
          <p:spPr bwMode="auto">
            <a:xfrm>
              <a:off x="6732240" y="4221088"/>
              <a:ext cx="1535113" cy="7762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132"/>
            <p:cNvSpPr>
              <a:spLocks noChangeArrowheads="1"/>
            </p:cNvSpPr>
            <p:nvPr/>
          </p:nvSpPr>
          <p:spPr bwMode="auto">
            <a:xfrm>
              <a:off x="7762528" y="4227167"/>
              <a:ext cx="504825" cy="76225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7762180" y="4221088"/>
              <a:ext cx="0" cy="7762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5" name="Straight Arrow Connector 74"/>
            <p:cNvCxnSpPr>
              <a:endCxn id="54" idx="1"/>
            </p:cNvCxnSpPr>
            <p:nvPr/>
          </p:nvCxnSpPr>
          <p:spPr bwMode="auto">
            <a:xfrm>
              <a:off x="4306913" y="4610820"/>
              <a:ext cx="55311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78" name="Straight Arrow Connector 77"/>
            <p:cNvCxnSpPr/>
            <p:nvPr/>
          </p:nvCxnSpPr>
          <p:spPr bwMode="auto">
            <a:xfrm>
              <a:off x="2451056" y="4612932"/>
              <a:ext cx="55311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>
              <a:off x="6179121" y="4612932"/>
              <a:ext cx="55311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81" name="Rectangle 134"/>
            <p:cNvSpPr>
              <a:spLocks noChangeArrowheads="1"/>
            </p:cNvSpPr>
            <p:nvPr/>
          </p:nvSpPr>
          <p:spPr bwMode="auto">
            <a:xfrm>
              <a:off x="4110981" y="5098719"/>
              <a:ext cx="878767" cy="3385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smtClean="0">
                  <a:cs typeface="Times New Roman" pitchFamily="18" charset="0"/>
                </a:rPr>
                <a:t>Elemen</a:t>
              </a:r>
              <a:endParaRPr lang="en-US" sz="1600"/>
            </a:p>
          </p:txBody>
        </p:sp>
        <p:sp>
          <p:nvSpPr>
            <p:cNvPr id="82" name="Oval 131"/>
            <p:cNvSpPr>
              <a:spLocks noChangeArrowheads="1"/>
            </p:cNvSpPr>
            <p:nvPr/>
          </p:nvSpPr>
          <p:spPr bwMode="auto">
            <a:xfrm>
              <a:off x="1283485" y="4261292"/>
              <a:ext cx="710821" cy="67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36"/>
            <p:cNvSpPr txBox="1">
              <a:spLocks noChangeArrowheads="1"/>
            </p:cNvSpPr>
            <p:nvPr/>
          </p:nvSpPr>
          <p:spPr bwMode="auto">
            <a:xfrm>
              <a:off x="1307338" y="4493667"/>
              <a:ext cx="6635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3" name="Oval 131"/>
            <p:cNvSpPr>
              <a:spLocks noChangeArrowheads="1"/>
            </p:cNvSpPr>
            <p:nvPr/>
          </p:nvSpPr>
          <p:spPr bwMode="auto">
            <a:xfrm>
              <a:off x="3171595" y="4276745"/>
              <a:ext cx="710821" cy="67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Text Box 136"/>
            <p:cNvSpPr txBox="1">
              <a:spLocks noChangeArrowheads="1"/>
            </p:cNvSpPr>
            <p:nvPr/>
          </p:nvSpPr>
          <p:spPr bwMode="auto">
            <a:xfrm>
              <a:off x="3195448" y="4509120"/>
              <a:ext cx="6635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5" name="Oval 131"/>
            <p:cNvSpPr>
              <a:spLocks noChangeArrowheads="1"/>
            </p:cNvSpPr>
            <p:nvPr/>
          </p:nvSpPr>
          <p:spPr bwMode="auto">
            <a:xfrm>
              <a:off x="5013307" y="4269243"/>
              <a:ext cx="710821" cy="67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Text Box 136"/>
            <p:cNvSpPr txBox="1">
              <a:spLocks noChangeArrowheads="1"/>
            </p:cNvSpPr>
            <p:nvPr/>
          </p:nvSpPr>
          <p:spPr bwMode="auto">
            <a:xfrm>
              <a:off x="5037160" y="4501618"/>
              <a:ext cx="6635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7" name="Oval 131"/>
            <p:cNvSpPr>
              <a:spLocks noChangeArrowheads="1"/>
            </p:cNvSpPr>
            <p:nvPr/>
          </p:nvSpPr>
          <p:spPr bwMode="auto">
            <a:xfrm>
              <a:off x="6901417" y="4269243"/>
              <a:ext cx="710821" cy="67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 Box 136"/>
            <p:cNvSpPr txBox="1">
              <a:spLocks noChangeArrowheads="1"/>
            </p:cNvSpPr>
            <p:nvPr/>
          </p:nvSpPr>
          <p:spPr bwMode="auto">
            <a:xfrm>
              <a:off x="6925270" y="4501618"/>
              <a:ext cx="6635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 flipH="1">
              <a:off x="7772156" y="4255164"/>
              <a:ext cx="472252" cy="74211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8"/>
          <p:cNvSpPr txBox="1">
            <a:spLocks noChangeArrowheads="1"/>
          </p:cNvSpPr>
          <p:nvPr/>
        </p:nvSpPr>
        <p:spPr bwMode="auto">
          <a:xfrm>
            <a:off x="684212" y="2802152"/>
            <a:ext cx="7776220" cy="1194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>
              <a:spcAft>
                <a:spcPts val="0"/>
              </a:spcAft>
              <a:buSzPct val="80000"/>
              <a:buFont typeface="Wingdings" pitchFamily="2" charset="2"/>
              <a:buChar char="v"/>
            </a:pPr>
            <a:r>
              <a:rPr lang="en-US"/>
              <a:t>  </a:t>
            </a:r>
            <a:r>
              <a:rPr lang="en-US" b="1"/>
              <a:t>Linked</a:t>
            </a:r>
            <a:r>
              <a:rPr lang="en-US"/>
              <a:t> </a:t>
            </a:r>
            <a:r>
              <a:rPr lang="en-US" b="1"/>
              <a:t>List </a:t>
            </a:r>
            <a:r>
              <a:rPr lang="en-US" b="1" smtClean="0"/>
              <a:t>Kosong</a:t>
            </a:r>
            <a:r>
              <a:rPr lang="en-US" smtClean="0"/>
              <a:t> </a:t>
            </a:r>
          </a:p>
          <a:p>
            <a:pPr marL="285750" algn="just">
              <a:spcAft>
                <a:spcPct val="20000"/>
              </a:spcAft>
              <a:buSzPct val="80000"/>
            </a:pPr>
            <a:r>
              <a:rPr lang="en-US" smtClean="0"/>
              <a:t>Jika linked list </a:t>
            </a:r>
            <a:r>
              <a:rPr lang="en-US"/>
              <a:t>hanya terdiri dari kepala dan ekor saja, karena yang dihitung </a:t>
            </a:r>
            <a:r>
              <a:rPr lang="en-US" smtClean="0"/>
              <a:t>sebagai node </a:t>
            </a:r>
            <a:r>
              <a:rPr lang="en-US"/>
              <a:t>adalah list yang berada diantara kepala dan ekor. </a:t>
            </a:r>
          </a:p>
        </p:txBody>
      </p:sp>
      <p:sp>
        <p:nvSpPr>
          <p:cNvPr id="10" name="Rectangle 69"/>
          <p:cNvSpPr>
            <a:spLocks noChangeArrowheads="1"/>
          </p:cNvSpPr>
          <p:nvPr/>
        </p:nvSpPr>
        <p:spPr bwMode="auto">
          <a:xfrm>
            <a:off x="980000" y="3861048"/>
            <a:ext cx="902811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Contoh:</a:t>
            </a:r>
            <a:endParaRPr lang="en-US" sz="1600"/>
          </a:p>
        </p:txBody>
      </p:sp>
      <p:grpSp>
        <p:nvGrpSpPr>
          <p:cNvPr id="46" name="Group 45"/>
          <p:cNvGrpSpPr/>
          <p:nvPr/>
        </p:nvGrpSpPr>
        <p:grpSpPr>
          <a:xfrm>
            <a:off x="2708192" y="4294733"/>
            <a:ext cx="2280133" cy="1006475"/>
            <a:chOff x="2708192" y="4294733"/>
            <a:chExt cx="2280133" cy="1006475"/>
          </a:xfrm>
        </p:grpSpPr>
        <p:sp>
          <p:nvSpPr>
            <p:cNvPr id="12" name="Text Box 95"/>
            <p:cNvSpPr txBox="1">
              <a:spLocks noChangeArrowheads="1"/>
            </p:cNvSpPr>
            <p:nvPr/>
          </p:nvSpPr>
          <p:spPr bwMode="auto">
            <a:xfrm>
              <a:off x="2868530" y="5074195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13" name="Line 96"/>
            <p:cNvSpPr>
              <a:spLocks noChangeShapeType="1"/>
            </p:cNvSpPr>
            <p:nvPr/>
          </p:nvSpPr>
          <p:spPr bwMode="auto">
            <a:xfrm>
              <a:off x="3428917" y="4570958"/>
              <a:ext cx="5492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97"/>
            <p:cNvSpPr>
              <a:spLocks noChangeArrowheads="1"/>
            </p:cNvSpPr>
            <p:nvPr/>
          </p:nvSpPr>
          <p:spPr bwMode="auto">
            <a:xfrm>
              <a:off x="2708192" y="4294733"/>
              <a:ext cx="854075" cy="5603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99"/>
            <p:cNvSpPr txBox="1">
              <a:spLocks noChangeArrowheads="1"/>
            </p:cNvSpPr>
            <p:nvPr/>
          </p:nvSpPr>
          <p:spPr bwMode="auto">
            <a:xfrm>
              <a:off x="2798720" y="4415383"/>
              <a:ext cx="3873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-1</a:t>
              </a:r>
            </a:p>
          </p:txBody>
        </p:sp>
        <p:sp>
          <p:nvSpPr>
            <p:cNvPr id="16" name="Rectangle 100"/>
            <p:cNvSpPr>
              <a:spLocks noChangeArrowheads="1"/>
            </p:cNvSpPr>
            <p:nvPr/>
          </p:nvSpPr>
          <p:spPr bwMode="auto">
            <a:xfrm>
              <a:off x="3991146" y="4299495"/>
              <a:ext cx="854075" cy="5603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03"/>
            <p:cNvSpPr>
              <a:spLocks noChangeShapeType="1"/>
            </p:cNvSpPr>
            <p:nvPr/>
          </p:nvSpPr>
          <p:spPr bwMode="auto">
            <a:xfrm rot="3123701">
              <a:off x="4567712" y="4295236"/>
              <a:ext cx="273380" cy="5678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04"/>
            <p:cNvSpPr txBox="1">
              <a:spLocks noChangeArrowheads="1"/>
            </p:cNvSpPr>
            <p:nvPr/>
          </p:nvSpPr>
          <p:spPr bwMode="auto">
            <a:xfrm>
              <a:off x="3980034" y="4399508"/>
              <a:ext cx="565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101</a:t>
              </a:r>
            </a:p>
          </p:txBody>
        </p:sp>
        <p:sp>
          <p:nvSpPr>
            <p:cNvPr id="19" name="Text Box 105"/>
            <p:cNvSpPr txBox="1">
              <a:spLocks noChangeArrowheads="1"/>
            </p:cNvSpPr>
            <p:nvPr/>
          </p:nvSpPr>
          <p:spPr bwMode="auto">
            <a:xfrm>
              <a:off x="4122909" y="5085308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>
                  <a:cs typeface="Times New Roman" pitchFamily="18" charset="0"/>
                </a:rPr>
                <a:t>Ekor</a:t>
              </a:r>
              <a:endParaRPr lang="en-US" sz="1600"/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3302201" y="4294733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4566434" y="4301096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52" name="Rectangle 69"/>
          <p:cNvSpPr>
            <a:spLocks noChangeArrowheads="1"/>
          </p:cNvSpPr>
          <p:nvPr/>
        </p:nvSpPr>
        <p:spPr bwMode="auto">
          <a:xfrm>
            <a:off x="899592" y="1244907"/>
            <a:ext cx="501772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Contoh linked list yang memiliki  4 elemen list (node):</a:t>
            </a:r>
            <a:endParaRPr lang="en-US" sz="1600"/>
          </a:p>
        </p:txBody>
      </p:sp>
      <p:sp>
        <p:nvSpPr>
          <p:cNvPr id="54" name="Rectangle 142"/>
          <p:cNvSpPr>
            <a:spLocks noChangeArrowheads="1"/>
          </p:cNvSpPr>
          <p:nvPr/>
        </p:nvSpPr>
        <p:spPr bwMode="auto">
          <a:xfrm>
            <a:off x="3545979" y="1772816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Rectangle 144"/>
          <p:cNvSpPr>
            <a:spLocks noChangeArrowheads="1"/>
          </p:cNvSpPr>
          <p:nvPr/>
        </p:nvSpPr>
        <p:spPr bwMode="auto">
          <a:xfrm>
            <a:off x="4809629" y="178076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146"/>
          <p:cNvSpPr>
            <a:spLocks noChangeShapeType="1"/>
          </p:cNvSpPr>
          <p:nvPr/>
        </p:nvSpPr>
        <p:spPr bwMode="auto">
          <a:xfrm>
            <a:off x="4254004" y="205381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147"/>
          <p:cNvSpPr>
            <a:spLocks noChangeArrowheads="1"/>
          </p:cNvSpPr>
          <p:nvPr/>
        </p:nvSpPr>
        <p:spPr bwMode="auto">
          <a:xfrm>
            <a:off x="6066929" y="178076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149"/>
          <p:cNvSpPr>
            <a:spLocks noChangeShapeType="1"/>
          </p:cNvSpPr>
          <p:nvPr/>
        </p:nvSpPr>
        <p:spPr bwMode="auto">
          <a:xfrm>
            <a:off x="5511304" y="205381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" name="Rectangle 150"/>
          <p:cNvSpPr>
            <a:spLocks noChangeArrowheads="1"/>
          </p:cNvSpPr>
          <p:nvPr/>
        </p:nvSpPr>
        <p:spPr bwMode="auto">
          <a:xfrm>
            <a:off x="2285504" y="178076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Line 152"/>
          <p:cNvSpPr>
            <a:spLocks noChangeShapeType="1"/>
          </p:cNvSpPr>
          <p:nvPr/>
        </p:nvSpPr>
        <p:spPr bwMode="auto">
          <a:xfrm>
            <a:off x="2987179" y="205381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Box 153"/>
          <p:cNvSpPr txBox="1">
            <a:spLocks noChangeArrowheads="1"/>
          </p:cNvSpPr>
          <p:nvPr/>
        </p:nvSpPr>
        <p:spPr bwMode="auto">
          <a:xfrm>
            <a:off x="2383929" y="1901417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62" name="Text Box 154"/>
          <p:cNvSpPr txBox="1">
            <a:spLocks noChangeArrowheads="1"/>
          </p:cNvSpPr>
          <p:nvPr/>
        </p:nvSpPr>
        <p:spPr bwMode="auto">
          <a:xfrm>
            <a:off x="3622179" y="1864905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63" name="Text Box 155"/>
          <p:cNvSpPr txBox="1">
            <a:spLocks noChangeArrowheads="1"/>
          </p:cNvSpPr>
          <p:nvPr/>
        </p:nvSpPr>
        <p:spPr bwMode="auto">
          <a:xfrm>
            <a:off x="4919166" y="1872842"/>
            <a:ext cx="438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</a:t>
            </a:r>
          </a:p>
        </p:txBody>
      </p:sp>
      <p:sp>
        <p:nvSpPr>
          <p:cNvPr id="64" name="Text Box 156"/>
          <p:cNvSpPr txBox="1">
            <a:spLocks noChangeArrowheads="1"/>
          </p:cNvSpPr>
          <p:nvPr/>
        </p:nvSpPr>
        <p:spPr bwMode="auto">
          <a:xfrm>
            <a:off x="6157416" y="1880780"/>
            <a:ext cx="44132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25</a:t>
            </a:r>
            <a:endParaRPr lang="en-US"/>
          </a:p>
        </p:txBody>
      </p:sp>
      <p:sp>
        <p:nvSpPr>
          <p:cNvPr id="65" name="Text Box 157"/>
          <p:cNvSpPr txBox="1">
            <a:spLocks noChangeArrowheads="1"/>
          </p:cNvSpPr>
          <p:nvPr/>
        </p:nvSpPr>
        <p:spPr bwMode="auto">
          <a:xfrm>
            <a:off x="1174254" y="2448129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6" name="Line 158"/>
          <p:cNvSpPr>
            <a:spLocks noChangeShapeType="1"/>
          </p:cNvSpPr>
          <p:nvPr/>
        </p:nvSpPr>
        <p:spPr bwMode="auto">
          <a:xfrm>
            <a:off x="1734641" y="2052230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" name="Rectangle 159"/>
          <p:cNvSpPr>
            <a:spLocks noChangeArrowheads="1"/>
          </p:cNvSpPr>
          <p:nvPr/>
        </p:nvSpPr>
        <p:spPr bwMode="auto">
          <a:xfrm>
            <a:off x="1013916" y="177600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Box 161"/>
          <p:cNvSpPr txBox="1">
            <a:spLocks noChangeArrowheads="1"/>
          </p:cNvSpPr>
          <p:nvPr/>
        </p:nvSpPr>
        <p:spPr bwMode="auto">
          <a:xfrm>
            <a:off x="1080591" y="1896655"/>
            <a:ext cx="3873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-1</a:t>
            </a:r>
          </a:p>
        </p:txBody>
      </p:sp>
      <p:sp>
        <p:nvSpPr>
          <p:cNvPr id="69" name="Rectangle 162"/>
          <p:cNvSpPr>
            <a:spLocks noChangeArrowheads="1"/>
          </p:cNvSpPr>
          <p:nvPr/>
        </p:nvSpPr>
        <p:spPr bwMode="auto">
          <a:xfrm>
            <a:off x="7319466" y="178076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Line 164"/>
          <p:cNvSpPr>
            <a:spLocks noChangeShapeType="1"/>
          </p:cNvSpPr>
          <p:nvPr/>
        </p:nvSpPr>
        <p:spPr bwMode="auto">
          <a:xfrm>
            <a:off x="6763841" y="205381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" name="Line 165"/>
          <p:cNvSpPr>
            <a:spLocks noChangeShapeType="1"/>
          </p:cNvSpPr>
          <p:nvPr/>
        </p:nvSpPr>
        <p:spPr bwMode="auto">
          <a:xfrm rot="3123701">
            <a:off x="7899203" y="1788218"/>
            <a:ext cx="268373" cy="565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Box 166"/>
          <p:cNvSpPr txBox="1">
            <a:spLocks noChangeArrowheads="1"/>
          </p:cNvSpPr>
          <p:nvPr/>
        </p:nvSpPr>
        <p:spPr bwMode="auto">
          <a:xfrm>
            <a:off x="7308354" y="1880780"/>
            <a:ext cx="5651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101</a:t>
            </a:r>
          </a:p>
        </p:txBody>
      </p:sp>
      <p:sp>
        <p:nvSpPr>
          <p:cNvPr id="73" name="Text Box 167"/>
          <p:cNvSpPr txBox="1">
            <a:spLocks noChangeArrowheads="1"/>
          </p:cNvSpPr>
          <p:nvPr/>
        </p:nvSpPr>
        <p:spPr bwMode="auto">
          <a:xfrm>
            <a:off x="7498854" y="2421142"/>
            <a:ext cx="457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600">
                <a:cs typeface="Times New Roman" pitchFamily="18" charset="0"/>
              </a:rPr>
              <a:t>Ekor</a:t>
            </a:r>
            <a:endParaRPr lang="en-US" sz="1600"/>
          </a:p>
        </p:txBody>
      </p:sp>
      <p:sp>
        <p:nvSpPr>
          <p:cNvPr id="74" name="Text Box 169"/>
          <p:cNvSpPr txBox="1">
            <a:spLocks noChangeArrowheads="1"/>
          </p:cNvSpPr>
          <p:nvPr/>
        </p:nvSpPr>
        <p:spPr bwMode="auto">
          <a:xfrm>
            <a:off x="3822204" y="2459242"/>
            <a:ext cx="1728788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600" smtClean="0">
                <a:cs typeface="Times New Roman" pitchFamily="18" charset="0"/>
              </a:rPr>
              <a:t>Elemen List</a:t>
            </a:r>
            <a:endParaRPr lang="en-US" sz="1600"/>
          </a:p>
        </p:txBody>
      </p:sp>
      <p:cxnSp>
        <p:nvCxnSpPr>
          <p:cNvPr id="75" name="Straight Connector 74"/>
          <p:cNvCxnSpPr/>
          <p:nvPr/>
        </p:nvCxnSpPr>
        <p:spPr bwMode="auto">
          <a:xfrm>
            <a:off x="1611721" y="1776005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>
            <a:off x="2883563" y="1781729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4140401" y="177400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5412243" y="1779728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>
            <a:off x="6660232" y="1781955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7884368" y="1787679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45" name="Text Box 107"/>
          <p:cNvSpPr txBox="1">
            <a:spLocks noChangeArrowheads="1"/>
          </p:cNvSpPr>
          <p:nvPr/>
        </p:nvSpPr>
        <p:spPr bwMode="auto">
          <a:xfrm>
            <a:off x="716339" y="5249398"/>
            <a:ext cx="8135937" cy="963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tIns="180000" bIns="180000">
            <a:spAutoFit/>
          </a:bodyPr>
          <a:lstStyle/>
          <a:p>
            <a:pPr>
              <a:spcAft>
                <a:spcPct val="20000"/>
              </a:spcAft>
              <a:buSzPct val="85000"/>
              <a:buFont typeface="Wingdings" pitchFamily="2" charset="2"/>
              <a:buChar char="v"/>
            </a:pPr>
            <a:r>
              <a:rPr lang="en-US">
                <a:solidFill>
                  <a:srgbClr val="000000"/>
                </a:solidFill>
              </a:rPr>
              <a:t>  </a:t>
            </a:r>
            <a:r>
              <a:rPr lang="en-US" b="1" smtClean="0">
                <a:solidFill>
                  <a:srgbClr val="000000"/>
                </a:solidFill>
              </a:rPr>
              <a:t>Keuntungan</a:t>
            </a:r>
            <a:r>
              <a:rPr lang="en-US" smtClean="0">
                <a:solidFill>
                  <a:srgbClr val="000000"/>
                </a:solidFill>
              </a:rPr>
              <a:t>:   </a:t>
            </a:r>
            <a:endParaRPr lang="en-US">
              <a:solidFill>
                <a:srgbClr val="000000"/>
              </a:solidFill>
            </a:endParaRPr>
          </a:p>
          <a:p>
            <a:pPr marL="285750"/>
            <a:r>
              <a:rPr lang="en-US" smtClean="0">
                <a:solidFill>
                  <a:srgbClr val="000000"/>
                </a:solidFill>
              </a:rPr>
              <a:t>Penyisipan </a:t>
            </a:r>
            <a:r>
              <a:rPr lang="en-US">
                <a:solidFill>
                  <a:srgbClr val="000000"/>
                </a:solidFill>
              </a:rPr>
              <a:t>dan penghapusan selalu terjadi ditengah. !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615751" y="1071546"/>
            <a:ext cx="169790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a.  Sisip Node</a:t>
            </a:r>
            <a:endParaRPr lang="en-US" b="1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503613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4767263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18"/>
          <p:cNvSpPr>
            <a:spLocks noChangeShapeType="1"/>
          </p:cNvSpPr>
          <p:nvPr/>
        </p:nvSpPr>
        <p:spPr bwMode="auto">
          <a:xfrm>
            <a:off x="4211638" y="22812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6024563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5468938" y="22812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 rot="3123701">
            <a:off x="6594572" y="1996295"/>
            <a:ext cx="264734" cy="58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2243138" y="2008176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2944813" y="228122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2341563" y="2128826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3579813" y="209231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4876800" y="2100251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30</a:t>
            </a:r>
            <a:endParaRPr lang="en-US"/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6012160" y="2108188"/>
            <a:ext cx="57606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mtClean="0"/>
              <a:t>101</a:t>
            </a:r>
            <a:endParaRPr lang="en-US"/>
          </a:p>
        </p:txBody>
      </p:sp>
      <p:sp>
        <p:nvSpPr>
          <p:cNvPr id="19" name="Text Box 30"/>
          <p:cNvSpPr txBox="1">
            <a:spLocks noChangeArrowheads="1"/>
          </p:cNvSpPr>
          <p:nvPr/>
        </p:nvSpPr>
        <p:spPr bwMode="auto">
          <a:xfrm>
            <a:off x="1115616" y="2640001"/>
            <a:ext cx="648072" cy="21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6203950" y="2640001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Ekor</a:t>
            </a:r>
            <a:endParaRPr lang="en-US" sz="1400"/>
          </a:p>
        </p:txBody>
      </p:sp>
      <p:sp>
        <p:nvSpPr>
          <p:cNvPr id="21" name="Line 32"/>
          <p:cNvSpPr>
            <a:spLocks noChangeShapeType="1"/>
          </p:cNvSpPr>
          <p:nvPr/>
        </p:nvSpPr>
        <p:spPr bwMode="auto">
          <a:xfrm>
            <a:off x="1692275" y="227963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971550" y="200341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1548062" y="2000817"/>
            <a:ext cx="279400" cy="561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Box 35"/>
          <p:cNvSpPr txBox="1">
            <a:spLocks noChangeArrowheads="1"/>
          </p:cNvSpPr>
          <p:nvPr/>
        </p:nvSpPr>
        <p:spPr bwMode="auto">
          <a:xfrm>
            <a:off x="1038224" y="2124063"/>
            <a:ext cx="50943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-1</a:t>
            </a:r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4140200" y="3863963"/>
            <a:ext cx="457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NB</a:t>
            </a:r>
            <a:endParaRPr lang="en-US" sz="1400"/>
          </a:p>
        </p:txBody>
      </p:sp>
      <p:sp>
        <p:nvSpPr>
          <p:cNvPr id="26" name="Rectangle 37"/>
          <p:cNvSpPr>
            <a:spLocks noChangeArrowheads="1"/>
          </p:cNvSpPr>
          <p:nvPr/>
        </p:nvSpPr>
        <p:spPr bwMode="auto">
          <a:xfrm>
            <a:off x="3924300" y="3255951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4501358" y="3258890"/>
            <a:ext cx="279400" cy="5571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3990975" y="3376601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5</a:t>
            </a:r>
            <a:endParaRPr lang="en-US"/>
          </a:p>
        </p:txBody>
      </p:sp>
      <p:sp>
        <p:nvSpPr>
          <p:cNvPr id="29" name="Line 40"/>
          <p:cNvSpPr>
            <a:spLocks noChangeShapeType="1"/>
          </p:cNvSpPr>
          <p:nvPr/>
        </p:nvSpPr>
        <p:spPr bwMode="auto">
          <a:xfrm rot="3123701">
            <a:off x="4503596" y="3250791"/>
            <a:ext cx="277851" cy="565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111601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32" name="Line 43"/>
          <p:cNvSpPr>
            <a:spLocks noChangeShapeType="1"/>
          </p:cNvSpPr>
          <p:nvPr/>
        </p:nvSpPr>
        <p:spPr bwMode="auto">
          <a:xfrm>
            <a:off x="4638675" y="3543288"/>
            <a:ext cx="36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44"/>
          <p:cNvSpPr>
            <a:spLocks noChangeShapeType="1"/>
          </p:cNvSpPr>
          <p:nvPr/>
        </p:nvSpPr>
        <p:spPr bwMode="auto">
          <a:xfrm rot="16200000">
            <a:off x="4567238" y="31114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45"/>
          <p:cNvSpPr>
            <a:spLocks noChangeShapeType="1"/>
          </p:cNvSpPr>
          <p:nvPr/>
        </p:nvSpPr>
        <p:spPr bwMode="auto">
          <a:xfrm rot="5400000">
            <a:off x="3753644" y="2737632"/>
            <a:ext cx="922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69"/>
          <p:cNvSpPr>
            <a:spLocks noChangeArrowheads="1"/>
          </p:cNvSpPr>
          <p:nvPr/>
        </p:nvSpPr>
        <p:spPr bwMode="auto">
          <a:xfrm>
            <a:off x="893763" y="440688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63" name="Rectangle 77"/>
          <p:cNvSpPr>
            <a:spLocks noChangeArrowheads="1"/>
          </p:cNvSpPr>
          <p:nvPr/>
        </p:nvSpPr>
        <p:spPr bwMode="auto">
          <a:xfrm>
            <a:off x="1000100" y="3000372"/>
            <a:ext cx="16081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Sisipnode(25</a:t>
            </a:r>
            <a:r>
              <a:rPr lang="en-US"/>
              <a:t>)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1014413" y="5027601"/>
            <a:ext cx="7293195" cy="849671"/>
            <a:chOff x="1014413" y="5027601"/>
            <a:chExt cx="7293195" cy="849671"/>
          </a:xfrm>
        </p:grpSpPr>
        <p:sp>
          <p:nvSpPr>
            <p:cNvPr id="37" name="Rectangle 47"/>
            <p:cNvSpPr>
              <a:spLocks noChangeArrowheads="1"/>
            </p:cNvSpPr>
            <p:nvPr/>
          </p:nvSpPr>
          <p:spPr bwMode="auto">
            <a:xfrm>
              <a:off x="3546476" y="503236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49"/>
            <p:cNvSpPr>
              <a:spLocks noChangeArrowheads="1"/>
            </p:cNvSpPr>
            <p:nvPr/>
          </p:nvSpPr>
          <p:spPr bwMode="auto">
            <a:xfrm>
              <a:off x="4810126" y="503236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51"/>
            <p:cNvSpPr>
              <a:spLocks noChangeShapeType="1"/>
            </p:cNvSpPr>
            <p:nvPr/>
          </p:nvSpPr>
          <p:spPr bwMode="auto">
            <a:xfrm>
              <a:off x="4254501" y="53054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Rectangle 52"/>
            <p:cNvSpPr>
              <a:spLocks noChangeArrowheads="1"/>
            </p:cNvSpPr>
            <p:nvPr/>
          </p:nvSpPr>
          <p:spPr bwMode="auto">
            <a:xfrm>
              <a:off x="6067426" y="503236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54"/>
            <p:cNvSpPr>
              <a:spLocks noChangeShapeType="1"/>
            </p:cNvSpPr>
            <p:nvPr/>
          </p:nvSpPr>
          <p:spPr bwMode="auto">
            <a:xfrm>
              <a:off x="5511801" y="53054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56"/>
            <p:cNvSpPr>
              <a:spLocks noChangeArrowheads="1"/>
            </p:cNvSpPr>
            <p:nvPr/>
          </p:nvSpPr>
          <p:spPr bwMode="auto">
            <a:xfrm>
              <a:off x="2286001" y="503236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58"/>
            <p:cNvSpPr>
              <a:spLocks noChangeShapeType="1"/>
            </p:cNvSpPr>
            <p:nvPr/>
          </p:nvSpPr>
          <p:spPr bwMode="auto">
            <a:xfrm>
              <a:off x="2987676" y="53054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 Box 59"/>
            <p:cNvSpPr txBox="1">
              <a:spLocks noChangeArrowheads="1"/>
            </p:cNvSpPr>
            <p:nvPr/>
          </p:nvSpPr>
          <p:spPr bwMode="auto">
            <a:xfrm>
              <a:off x="2384426" y="5153013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49" name="Text Box 60"/>
            <p:cNvSpPr txBox="1">
              <a:spLocks noChangeArrowheads="1"/>
            </p:cNvSpPr>
            <p:nvPr/>
          </p:nvSpPr>
          <p:spPr bwMode="auto">
            <a:xfrm>
              <a:off x="3622676" y="5116501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50" name="Text Box 61"/>
            <p:cNvSpPr txBox="1">
              <a:spLocks noChangeArrowheads="1"/>
            </p:cNvSpPr>
            <p:nvPr/>
          </p:nvSpPr>
          <p:spPr bwMode="auto">
            <a:xfrm>
              <a:off x="4919663" y="5124438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r>
                <a:rPr lang="en-US" smtClean="0"/>
                <a:t>5</a:t>
              </a:r>
              <a:endParaRPr lang="en-US"/>
            </a:p>
          </p:txBody>
        </p:sp>
        <p:sp>
          <p:nvSpPr>
            <p:cNvPr id="51" name="Text Box 62"/>
            <p:cNvSpPr txBox="1">
              <a:spLocks noChangeArrowheads="1"/>
            </p:cNvSpPr>
            <p:nvPr/>
          </p:nvSpPr>
          <p:spPr bwMode="auto">
            <a:xfrm>
              <a:off x="6157913" y="5132376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52" name="Text Box 63"/>
            <p:cNvSpPr txBox="1">
              <a:spLocks noChangeArrowheads="1"/>
            </p:cNvSpPr>
            <p:nvPr/>
          </p:nvSpPr>
          <p:spPr bwMode="auto">
            <a:xfrm>
              <a:off x="1115616" y="5664188"/>
              <a:ext cx="573485" cy="2130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smtClean="0">
                  <a:cs typeface="Times New Roman" pitchFamily="18" charset="0"/>
                </a:rPr>
                <a:t>Kepala</a:t>
              </a:r>
              <a:endParaRPr lang="en-US" sz="1400"/>
            </a:p>
          </p:txBody>
        </p:sp>
        <p:sp>
          <p:nvSpPr>
            <p:cNvPr id="53" name="Line 65"/>
            <p:cNvSpPr>
              <a:spLocks noChangeShapeType="1"/>
            </p:cNvSpPr>
            <p:nvPr/>
          </p:nvSpPr>
          <p:spPr bwMode="auto">
            <a:xfrm>
              <a:off x="1735138" y="5303826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66"/>
            <p:cNvSpPr>
              <a:spLocks noChangeArrowheads="1"/>
            </p:cNvSpPr>
            <p:nvPr/>
          </p:nvSpPr>
          <p:spPr bwMode="auto">
            <a:xfrm>
              <a:off x="1014413" y="5027601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68"/>
            <p:cNvSpPr txBox="1">
              <a:spLocks noChangeArrowheads="1"/>
            </p:cNvSpPr>
            <p:nvPr/>
          </p:nvSpPr>
          <p:spPr bwMode="auto">
            <a:xfrm>
              <a:off x="1081088" y="5148251"/>
              <a:ext cx="46657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mtClean="0"/>
                <a:t>-1</a:t>
              </a:r>
              <a:endParaRPr lang="en-US"/>
            </a:p>
          </p:txBody>
        </p:sp>
        <p:sp>
          <p:nvSpPr>
            <p:cNvPr id="57" name="Rectangle 70"/>
            <p:cNvSpPr>
              <a:spLocks noChangeArrowheads="1"/>
            </p:cNvSpPr>
            <p:nvPr/>
          </p:nvSpPr>
          <p:spPr bwMode="auto">
            <a:xfrm>
              <a:off x="7319963" y="5032363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72"/>
            <p:cNvSpPr>
              <a:spLocks noChangeShapeType="1"/>
            </p:cNvSpPr>
            <p:nvPr/>
          </p:nvSpPr>
          <p:spPr bwMode="auto">
            <a:xfrm>
              <a:off x="6764338" y="5305413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73"/>
            <p:cNvSpPr>
              <a:spLocks noChangeShapeType="1"/>
            </p:cNvSpPr>
            <p:nvPr/>
          </p:nvSpPr>
          <p:spPr bwMode="auto">
            <a:xfrm rot="3123701">
              <a:off x="7898373" y="5046880"/>
              <a:ext cx="266299" cy="552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74"/>
            <p:cNvSpPr txBox="1">
              <a:spLocks noChangeArrowheads="1"/>
            </p:cNvSpPr>
            <p:nvPr/>
          </p:nvSpPr>
          <p:spPr bwMode="auto">
            <a:xfrm>
              <a:off x="7308304" y="5132376"/>
              <a:ext cx="576064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mtClean="0"/>
                <a:t>101</a:t>
              </a:r>
              <a:endParaRPr lang="en-US"/>
            </a:p>
          </p:txBody>
        </p:sp>
        <p:sp>
          <p:nvSpPr>
            <p:cNvPr id="62" name="Text Box 75"/>
            <p:cNvSpPr txBox="1">
              <a:spLocks noChangeArrowheads="1"/>
            </p:cNvSpPr>
            <p:nvPr/>
          </p:nvSpPr>
          <p:spPr bwMode="auto">
            <a:xfrm>
              <a:off x="7452320" y="5664188"/>
              <a:ext cx="576063" cy="2130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smtClean="0">
                  <a:cs typeface="Times New Roman" pitchFamily="18" charset="0"/>
                </a:rPr>
                <a:t>Ekor</a:t>
              </a:r>
              <a:endParaRPr lang="en-US" sz="1400"/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1603770" y="50276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2884012" y="5029078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4147903" y="5029078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5404292" y="5029078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6660232" y="50276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7892319" y="50276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cxnSp>
        <p:nvCxnSpPr>
          <p:cNvPr id="73" name="Straight Connector 72"/>
          <p:cNvCxnSpPr/>
          <p:nvPr/>
        </p:nvCxnSpPr>
        <p:spPr bwMode="auto">
          <a:xfrm>
            <a:off x="6591372" y="2008176"/>
            <a:ext cx="0" cy="5603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356137" y="2004517"/>
            <a:ext cx="0" cy="5603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4083235" y="1998849"/>
            <a:ext cx="0" cy="5603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>
            <a:off x="2835300" y="2007890"/>
            <a:ext cx="0" cy="5603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46 L 0.12604 0.00046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04 0.00046 L 0.26649 0.0004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5" grpId="0"/>
      <p:bldP spid="26" grpId="0" animBg="1"/>
      <p:bldP spid="27" grpId="0" animBg="1"/>
      <p:bldP spid="28" grpId="0"/>
      <p:bldP spid="29" grpId="0" animBg="1"/>
      <p:bldP spid="29" grpId="1" animBg="1"/>
      <p:bldP spid="30" grpId="1"/>
      <p:bldP spid="30" grpId="2"/>
      <p:bldP spid="30" grpId="3"/>
      <p:bldP spid="32" grpId="0" animBg="1"/>
      <p:bldP spid="33" grpId="0" animBg="1"/>
      <p:bldP spid="34" grpId="0" animBg="1"/>
      <p:bldP spid="35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146966" y="1428736"/>
            <a:ext cx="5441258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Menyisipkan Node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75656" y="2060848"/>
            <a:ext cx="5256584" cy="313932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sisiptengah(tipeinfo IB)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NB, bantu;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NB=(node *) malloc(sizeof(node));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NB-&gt;info=IB;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NB-&gt;next=NULL;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bantu=kepala;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while(bantu-&gt;next-&gt;info&lt;IB)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	bantu=bantu-&gt;next;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NB-&gt;next=bantu-&gt;next;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bantu-&gt;next=NB;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615751" y="1261136"/>
            <a:ext cx="186461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Hapus Node</a:t>
            </a:r>
            <a:endParaRPr lang="en-US" b="1"/>
          </a:p>
        </p:txBody>
      </p:sp>
      <p:sp>
        <p:nvSpPr>
          <p:cNvPr id="3" name="Rectangle 40"/>
          <p:cNvSpPr>
            <a:spLocks noChangeArrowheads="1"/>
          </p:cNvSpPr>
          <p:nvPr/>
        </p:nvSpPr>
        <p:spPr bwMode="auto">
          <a:xfrm>
            <a:off x="900113" y="3211735"/>
            <a:ext cx="177484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Hapusnode(30</a:t>
            </a:r>
            <a:r>
              <a:rPr lang="en-US"/>
              <a:t>)</a:t>
            </a:r>
          </a:p>
        </p:txBody>
      </p:sp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3503613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45"/>
          <p:cNvSpPr>
            <a:spLocks noChangeArrowheads="1"/>
          </p:cNvSpPr>
          <p:nvPr/>
        </p:nvSpPr>
        <p:spPr bwMode="auto">
          <a:xfrm>
            <a:off x="4076700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4767263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47"/>
          <p:cNvSpPr>
            <a:spLocks noChangeArrowheads="1"/>
          </p:cNvSpPr>
          <p:nvPr/>
        </p:nvSpPr>
        <p:spPr bwMode="auto">
          <a:xfrm>
            <a:off x="5341938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48"/>
          <p:cNvSpPr>
            <a:spLocks noChangeShapeType="1"/>
          </p:cNvSpPr>
          <p:nvPr/>
        </p:nvSpPr>
        <p:spPr bwMode="auto">
          <a:xfrm>
            <a:off x="4211638" y="242592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6024563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50"/>
          <p:cNvSpPr>
            <a:spLocks noChangeArrowheads="1"/>
          </p:cNvSpPr>
          <p:nvPr/>
        </p:nvSpPr>
        <p:spPr bwMode="auto">
          <a:xfrm>
            <a:off x="6599238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51"/>
          <p:cNvSpPr>
            <a:spLocks noChangeShapeType="1"/>
          </p:cNvSpPr>
          <p:nvPr/>
        </p:nvSpPr>
        <p:spPr bwMode="auto">
          <a:xfrm>
            <a:off x="5468938" y="242592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53"/>
          <p:cNvSpPr>
            <a:spLocks noChangeArrowheads="1"/>
          </p:cNvSpPr>
          <p:nvPr/>
        </p:nvSpPr>
        <p:spPr bwMode="auto">
          <a:xfrm>
            <a:off x="2243138" y="2152873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54"/>
          <p:cNvSpPr>
            <a:spLocks noChangeArrowheads="1"/>
          </p:cNvSpPr>
          <p:nvPr/>
        </p:nvSpPr>
        <p:spPr bwMode="auto">
          <a:xfrm>
            <a:off x="2817813" y="2151285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55"/>
          <p:cNvSpPr>
            <a:spLocks noChangeShapeType="1"/>
          </p:cNvSpPr>
          <p:nvPr/>
        </p:nvSpPr>
        <p:spPr bwMode="auto">
          <a:xfrm>
            <a:off x="2944813" y="2425923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56"/>
          <p:cNvSpPr txBox="1">
            <a:spLocks noChangeArrowheads="1"/>
          </p:cNvSpPr>
          <p:nvPr/>
        </p:nvSpPr>
        <p:spPr bwMode="auto">
          <a:xfrm>
            <a:off x="2341563" y="227352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6" name="Text Box 57"/>
          <p:cNvSpPr txBox="1">
            <a:spLocks noChangeArrowheads="1"/>
          </p:cNvSpPr>
          <p:nvPr/>
        </p:nvSpPr>
        <p:spPr bwMode="auto">
          <a:xfrm>
            <a:off x="3579813" y="2237010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7" name="Text Box 58"/>
          <p:cNvSpPr txBox="1">
            <a:spLocks noChangeArrowheads="1"/>
          </p:cNvSpPr>
          <p:nvPr/>
        </p:nvSpPr>
        <p:spPr bwMode="auto">
          <a:xfrm>
            <a:off x="4876800" y="224494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8" name="Text Box 59"/>
          <p:cNvSpPr txBox="1">
            <a:spLocks noChangeArrowheads="1"/>
          </p:cNvSpPr>
          <p:nvPr/>
        </p:nvSpPr>
        <p:spPr bwMode="auto">
          <a:xfrm>
            <a:off x="6115050" y="225288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21" name="Line 62"/>
          <p:cNvSpPr>
            <a:spLocks noChangeShapeType="1"/>
          </p:cNvSpPr>
          <p:nvPr/>
        </p:nvSpPr>
        <p:spPr bwMode="auto">
          <a:xfrm>
            <a:off x="1692275" y="242433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63"/>
          <p:cNvSpPr>
            <a:spLocks noChangeArrowheads="1"/>
          </p:cNvSpPr>
          <p:nvPr/>
        </p:nvSpPr>
        <p:spPr bwMode="auto">
          <a:xfrm>
            <a:off x="971550" y="2148110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Box 65"/>
          <p:cNvSpPr txBox="1">
            <a:spLocks noChangeArrowheads="1"/>
          </p:cNvSpPr>
          <p:nvPr/>
        </p:nvSpPr>
        <p:spPr bwMode="auto">
          <a:xfrm>
            <a:off x="1038225" y="2268760"/>
            <a:ext cx="38985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-1</a:t>
            </a:r>
            <a:endParaRPr lang="en-US"/>
          </a:p>
        </p:txBody>
      </p:sp>
      <p:sp>
        <p:nvSpPr>
          <p:cNvPr id="25" name="Text Box 66"/>
          <p:cNvSpPr txBox="1">
            <a:spLocks noChangeArrowheads="1"/>
          </p:cNvSpPr>
          <p:nvPr/>
        </p:nvSpPr>
        <p:spPr bwMode="auto">
          <a:xfrm>
            <a:off x="1115616" y="1859185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27" name="Rectangle 68"/>
          <p:cNvSpPr>
            <a:spLocks noChangeArrowheads="1"/>
          </p:cNvSpPr>
          <p:nvPr/>
        </p:nvSpPr>
        <p:spPr bwMode="auto">
          <a:xfrm>
            <a:off x="7305675" y="2162398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Rectangle 69"/>
          <p:cNvSpPr>
            <a:spLocks noChangeArrowheads="1"/>
          </p:cNvSpPr>
          <p:nvPr/>
        </p:nvSpPr>
        <p:spPr bwMode="auto">
          <a:xfrm>
            <a:off x="7880350" y="2160810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70"/>
          <p:cNvSpPr>
            <a:spLocks noChangeShapeType="1"/>
          </p:cNvSpPr>
          <p:nvPr/>
        </p:nvSpPr>
        <p:spPr bwMode="auto">
          <a:xfrm>
            <a:off x="6735763" y="243544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71"/>
          <p:cNvSpPr>
            <a:spLocks noChangeShapeType="1"/>
          </p:cNvSpPr>
          <p:nvPr/>
        </p:nvSpPr>
        <p:spPr bwMode="auto">
          <a:xfrm rot="3123701">
            <a:off x="7873206" y="2156842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Box 72"/>
          <p:cNvSpPr txBox="1">
            <a:spLocks noChangeArrowheads="1"/>
          </p:cNvSpPr>
          <p:nvPr/>
        </p:nvSpPr>
        <p:spPr bwMode="auto">
          <a:xfrm>
            <a:off x="7308304" y="2262410"/>
            <a:ext cx="56938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101</a:t>
            </a:r>
            <a:endParaRPr lang="en-US"/>
          </a:p>
        </p:txBody>
      </p:sp>
      <p:sp>
        <p:nvSpPr>
          <p:cNvPr id="32" name="Text Box 73"/>
          <p:cNvSpPr txBox="1">
            <a:spLocks noChangeArrowheads="1"/>
          </p:cNvSpPr>
          <p:nvPr/>
        </p:nvSpPr>
        <p:spPr bwMode="auto">
          <a:xfrm>
            <a:off x="4864100" y="1844898"/>
            <a:ext cx="6016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33" name="Line 74"/>
          <p:cNvSpPr>
            <a:spLocks noChangeShapeType="1"/>
          </p:cNvSpPr>
          <p:nvPr/>
        </p:nvSpPr>
        <p:spPr bwMode="auto">
          <a:xfrm>
            <a:off x="4211638" y="242116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75"/>
          <p:cNvSpPr>
            <a:spLocks noChangeShapeType="1"/>
          </p:cNvSpPr>
          <p:nvPr/>
        </p:nvSpPr>
        <p:spPr bwMode="auto">
          <a:xfrm>
            <a:off x="4572000" y="2421160"/>
            <a:ext cx="0" cy="719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76"/>
          <p:cNvSpPr>
            <a:spLocks noChangeShapeType="1"/>
          </p:cNvSpPr>
          <p:nvPr/>
        </p:nvSpPr>
        <p:spPr bwMode="auto">
          <a:xfrm>
            <a:off x="4572000" y="314029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77"/>
          <p:cNvSpPr>
            <a:spLocks noChangeShapeType="1"/>
          </p:cNvSpPr>
          <p:nvPr/>
        </p:nvSpPr>
        <p:spPr bwMode="auto">
          <a:xfrm rot="-5400000">
            <a:off x="6192837" y="295932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Rectangle 101"/>
          <p:cNvSpPr>
            <a:spLocks noChangeArrowheads="1"/>
          </p:cNvSpPr>
          <p:nvPr/>
        </p:nvSpPr>
        <p:spPr bwMode="auto">
          <a:xfrm>
            <a:off x="916246" y="4077072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61" name="Text Box 30"/>
          <p:cNvSpPr txBox="1">
            <a:spLocks noChangeArrowheads="1"/>
          </p:cNvSpPr>
          <p:nvPr/>
        </p:nvSpPr>
        <p:spPr bwMode="auto">
          <a:xfrm>
            <a:off x="1083812" y="2808319"/>
            <a:ext cx="648072" cy="21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62" name="Text Box 31"/>
          <p:cNvSpPr txBox="1">
            <a:spLocks noChangeArrowheads="1"/>
          </p:cNvSpPr>
          <p:nvPr/>
        </p:nvSpPr>
        <p:spPr bwMode="auto">
          <a:xfrm>
            <a:off x="7427168" y="2808319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Ekor</a:t>
            </a:r>
            <a:endParaRPr lang="en-US" sz="1400"/>
          </a:p>
        </p:txBody>
      </p:sp>
      <p:sp>
        <p:nvSpPr>
          <p:cNvPr id="63" name="Rectangle 54"/>
          <p:cNvSpPr>
            <a:spLocks noChangeArrowheads="1"/>
          </p:cNvSpPr>
          <p:nvPr/>
        </p:nvSpPr>
        <p:spPr bwMode="auto">
          <a:xfrm>
            <a:off x="1547664" y="2148758"/>
            <a:ext cx="279400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1033657" y="4604755"/>
            <a:ext cx="6047558" cy="880673"/>
            <a:chOff x="1187558" y="4604755"/>
            <a:chExt cx="6047558" cy="880673"/>
          </a:xfrm>
        </p:grpSpPr>
        <p:sp>
          <p:nvSpPr>
            <p:cNvPr id="38" name="Rectangle 79"/>
            <p:cNvSpPr>
              <a:spLocks noChangeArrowheads="1"/>
            </p:cNvSpPr>
            <p:nvPr/>
          </p:nvSpPr>
          <p:spPr bwMode="auto">
            <a:xfrm>
              <a:off x="3719513" y="4616822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81"/>
            <p:cNvSpPr>
              <a:spLocks noChangeArrowheads="1"/>
            </p:cNvSpPr>
            <p:nvPr/>
          </p:nvSpPr>
          <p:spPr bwMode="auto">
            <a:xfrm>
              <a:off x="4983163" y="4616822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83"/>
            <p:cNvSpPr>
              <a:spLocks noChangeShapeType="1"/>
            </p:cNvSpPr>
            <p:nvPr/>
          </p:nvSpPr>
          <p:spPr bwMode="auto">
            <a:xfrm>
              <a:off x="4427538" y="488987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84"/>
            <p:cNvSpPr>
              <a:spLocks noChangeArrowheads="1"/>
            </p:cNvSpPr>
            <p:nvPr/>
          </p:nvSpPr>
          <p:spPr bwMode="auto">
            <a:xfrm>
              <a:off x="6240463" y="4616822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86"/>
            <p:cNvSpPr>
              <a:spLocks noChangeShapeType="1"/>
            </p:cNvSpPr>
            <p:nvPr/>
          </p:nvSpPr>
          <p:spPr bwMode="auto">
            <a:xfrm>
              <a:off x="5684838" y="488987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87"/>
            <p:cNvSpPr>
              <a:spLocks noChangeShapeType="1"/>
            </p:cNvSpPr>
            <p:nvPr/>
          </p:nvSpPr>
          <p:spPr bwMode="auto">
            <a:xfrm rot="3123701">
              <a:off x="6814486" y="4624429"/>
              <a:ext cx="289099" cy="5521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8"/>
            <p:cNvSpPr>
              <a:spLocks noChangeArrowheads="1"/>
            </p:cNvSpPr>
            <p:nvPr/>
          </p:nvSpPr>
          <p:spPr bwMode="auto">
            <a:xfrm>
              <a:off x="2459038" y="4616822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90"/>
            <p:cNvSpPr>
              <a:spLocks noChangeShapeType="1"/>
            </p:cNvSpPr>
            <p:nvPr/>
          </p:nvSpPr>
          <p:spPr bwMode="auto">
            <a:xfrm>
              <a:off x="3160713" y="488987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91"/>
            <p:cNvSpPr txBox="1">
              <a:spLocks noChangeArrowheads="1"/>
            </p:cNvSpPr>
            <p:nvPr/>
          </p:nvSpPr>
          <p:spPr bwMode="auto">
            <a:xfrm>
              <a:off x="2557463" y="473747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10</a:t>
              </a:r>
              <a:endParaRPr lang="en-US"/>
            </a:p>
          </p:txBody>
        </p:sp>
        <p:sp>
          <p:nvSpPr>
            <p:cNvPr id="51" name="Text Box 92"/>
            <p:cNvSpPr txBox="1">
              <a:spLocks noChangeArrowheads="1"/>
            </p:cNvSpPr>
            <p:nvPr/>
          </p:nvSpPr>
          <p:spPr bwMode="auto">
            <a:xfrm>
              <a:off x="3795713" y="4700960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52" name="Text Box 93"/>
            <p:cNvSpPr txBox="1">
              <a:spLocks noChangeArrowheads="1"/>
            </p:cNvSpPr>
            <p:nvPr/>
          </p:nvSpPr>
          <p:spPr bwMode="auto">
            <a:xfrm>
              <a:off x="5092700" y="4708897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53" name="Text Box 94"/>
            <p:cNvSpPr txBox="1">
              <a:spLocks noChangeArrowheads="1"/>
            </p:cNvSpPr>
            <p:nvPr/>
          </p:nvSpPr>
          <p:spPr bwMode="auto">
            <a:xfrm>
              <a:off x="6228184" y="4716835"/>
              <a:ext cx="648072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mtClean="0"/>
                <a:t>101</a:t>
              </a:r>
              <a:endParaRPr lang="en-US"/>
            </a:p>
          </p:txBody>
        </p:sp>
        <p:sp>
          <p:nvSpPr>
            <p:cNvPr id="56" name="Line 97"/>
            <p:cNvSpPr>
              <a:spLocks noChangeShapeType="1"/>
            </p:cNvSpPr>
            <p:nvPr/>
          </p:nvSpPr>
          <p:spPr bwMode="auto">
            <a:xfrm>
              <a:off x="1908175" y="4888285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100"/>
            <p:cNvSpPr txBox="1">
              <a:spLocks noChangeArrowheads="1"/>
            </p:cNvSpPr>
            <p:nvPr/>
          </p:nvSpPr>
          <p:spPr bwMode="auto">
            <a:xfrm>
              <a:off x="1254125" y="4732710"/>
              <a:ext cx="389850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-1</a:t>
              </a:r>
              <a:endParaRPr lang="en-US"/>
            </a:p>
          </p:txBody>
        </p:sp>
        <p:sp>
          <p:nvSpPr>
            <p:cNvPr id="64" name="Text Box 30"/>
            <p:cNvSpPr txBox="1">
              <a:spLocks noChangeArrowheads="1"/>
            </p:cNvSpPr>
            <p:nvPr/>
          </p:nvSpPr>
          <p:spPr bwMode="auto">
            <a:xfrm>
              <a:off x="1290518" y="5272493"/>
              <a:ext cx="648072" cy="212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smtClean="0">
                  <a:cs typeface="Times New Roman" pitchFamily="18" charset="0"/>
                </a:rPr>
                <a:t>Kepala</a:t>
              </a:r>
              <a:endParaRPr lang="en-US" sz="140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6378852" y="5272493"/>
              <a:ext cx="457200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smtClean="0">
                  <a:cs typeface="Times New Roman" pitchFamily="18" charset="0"/>
                </a:rPr>
                <a:t>Ekor</a:t>
              </a:r>
              <a:endParaRPr lang="en-US" sz="1400"/>
            </a:p>
          </p:txBody>
        </p:sp>
        <p:sp>
          <p:nvSpPr>
            <p:cNvPr id="70" name="Rectangle 63"/>
            <p:cNvSpPr>
              <a:spLocks noChangeArrowheads="1"/>
            </p:cNvSpPr>
            <p:nvPr/>
          </p:nvSpPr>
          <p:spPr bwMode="auto">
            <a:xfrm>
              <a:off x="1187558" y="4604755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72" name="Straight Connector 71"/>
            <p:cNvCxnSpPr/>
            <p:nvPr/>
          </p:nvCxnSpPr>
          <p:spPr bwMode="auto">
            <a:xfrm>
              <a:off x="1779590" y="4604755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>
              <a:off x="3059832" y="462065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4315772" y="461338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5596014" y="4621332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6828101" y="4621332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47675E-6 L 0.13247 3.47675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3.47675E-6 L 0.27431 3.47675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11" grpId="0" animBg="1"/>
      <p:bldP spid="17" grpId="0"/>
      <p:bldP spid="25" grpId="1"/>
      <p:bldP spid="25" grpId="2"/>
      <p:bldP spid="25" grpId="3"/>
      <p:bldP spid="32" grpId="0"/>
      <p:bldP spid="32" grpId="1"/>
      <p:bldP spid="33" grpId="0" animBg="1"/>
      <p:bldP spid="34" grpId="0" animBg="1"/>
      <p:bldP spid="35" grpId="0" animBg="1"/>
      <p:bldP spid="36" grpId="0" animBg="1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2339752" y="1893103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FF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3503613" y="2182565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14"/>
          <p:cNvSpPr>
            <a:spLocks noChangeArrowheads="1"/>
          </p:cNvSpPr>
          <p:nvPr/>
        </p:nvSpPr>
        <p:spPr bwMode="auto">
          <a:xfrm>
            <a:off x="4076700" y="2184110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4767263" y="2182565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5341938" y="2184110"/>
            <a:ext cx="279400" cy="5572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Line 17"/>
          <p:cNvSpPr>
            <a:spLocks noChangeShapeType="1"/>
          </p:cNvSpPr>
          <p:nvPr/>
        </p:nvSpPr>
        <p:spPr bwMode="auto">
          <a:xfrm>
            <a:off x="4211638" y="24556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Rectangle 18"/>
          <p:cNvSpPr>
            <a:spLocks noChangeArrowheads="1"/>
          </p:cNvSpPr>
          <p:nvPr/>
        </p:nvSpPr>
        <p:spPr bwMode="auto">
          <a:xfrm>
            <a:off x="6024563" y="2182565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" name="Rectangle 19"/>
          <p:cNvSpPr>
            <a:spLocks noChangeArrowheads="1"/>
          </p:cNvSpPr>
          <p:nvPr/>
        </p:nvSpPr>
        <p:spPr bwMode="auto">
          <a:xfrm>
            <a:off x="6599238" y="2184109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" name="Line 20"/>
          <p:cNvSpPr>
            <a:spLocks noChangeShapeType="1"/>
          </p:cNvSpPr>
          <p:nvPr/>
        </p:nvSpPr>
        <p:spPr bwMode="auto">
          <a:xfrm>
            <a:off x="5468938" y="24556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Rectangle 21"/>
          <p:cNvSpPr>
            <a:spLocks noChangeArrowheads="1"/>
          </p:cNvSpPr>
          <p:nvPr/>
        </p:nvSpPr>
        <p:spPr bwMode="auto">
          <a:xfrm>
            <a:off x="2243138" y="2182565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" name="Rectangle 22"/>
          <p:cNvSpPr>
            <a:spLocks noChangeArrowheads="1"/>
          </p:cNvSpPr>
          <p:nvPr/>
        </p:nvSpPr>
        <p:spPr bwMode="auto">
          <a:xfrm>
            <a:off x="2817813" y="2184109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5" name="Line 23"/>
          <p:cNvSpPr>
            <a:spLocks noChangeShapeType="1"/>
          </p:cNvSpPr>
          <p:nvPr/>
        </p:nvSpPr>
        <p:spPr bwMode="auto">
          <a:xfrm>
            <a:off x="2944813" y="24556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Text Box 24"/>
          <p:cNvSpPr txBox="1">
            <a:spLocks noChangeArrowheads="1"/>
          </p:cNvSpPr>
          <p:nvPr/>
        </p:nvSpPr>
        <p:spPr bwMode="auto">
          <a:xfrm>
            <a:off x="2341563" y="230321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117" name="Text Box 25"/>
          <p:cNvSpPr txBox="1">
            <a:spLocks noChangeArrowheads="1"/>
          </p:cNvSpPr>
          <p:nvPr/>
        </p:nvSpPr>
        <p:spPr bwMode="auto">
          <a:xfrm>
            <a:off x="3579813" y="231425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18" name="Text Box 26"/>
          <p:cNvSpPr txBox="1">
            <a:spLocks noChangeArrowheads="1"/>
          </p:cNvSpPr>
          <p:nvPr/>
        </p:nvSpPr>
        <p:spPr bwMode="auto">
          <a:xfrm>
            <a:off x="4876800" y="231425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19" name="Text Box 27"/>
          <p:cNvSpPr txBox="1">
            <a:spLocks noChangeArrowheads="1"/>
          </p:cNvSpPr>
          <p:nvPr/>
        </p:nvSpPr>
        <p:spPr bwMode="auto">
          <a:xfrm>
            <a:off x="6115050" y="228257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20" name="Text Box 28"/>
          <p:cNvSpPr txBox="1">
            <a:spLocks noChangeArrowheads="1"/>
          </p:cNvSpPr>
          <p:nvPr/>
        </p:nvSpPr>
        <p:spPr bwMode="auto">
          <a:xfrm>
            <a:off x="1043608" y="2814390"/>
            <a:ext cx="720080" cy="254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121" name="Text Box 29"/>
          <p:cNvSpPr txBox="1">
            <a:spLocks noChangeArrowheads="1"/>
          </p:cNvSpPr>
          <p:nvPr/>
        </p:nvSpPr>
        <p:spPr bwMode="auto">
          <a:xfrm>
            <a:off x="7451725" y="2814390"/>
            <a:ext cx="457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Ekor</a:t>
            </a:r>
            <a:endParaRPr lang="en-US" sz="1400"/>
          </a:p>
        </p:txBody>
      </p:sp>
      <p:sp>
        <p:nvSpPr>
          <p:cNvPr id="122" name="Line 30"/>
          <p:cNvSpPr>
            <a:spLocks noChangeShapeType="1"/>
          </p:cNvSpPr>
          <p:nvPr/>
        </p:nvSpPr>
        <p:spPr bwMode="auto">
          <a:xfrm>
            <a:off x="1692275" y="245402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" name="Rectangle 31"/>
          <p:cNvSpPr>
            <a:spLocks noChangeArrowheads="1"/>
          </p:cNvSpPr>
          <p:nvPr/>
        </p:nvSpPr>
        <p:spPr bwMode="auto">
          <a:xfrm>
            <a:off x="971550" y="2177802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" name="Rectangle 32"/>
          <p:cNvSpPr>
            <a:spLocks noChangeArrowheads="1"/>
          </p:cNvSpPr>
          <p:nvPr/>
        </p:nvSpPr>
        <p:spPr bwMode="auto">
          <a:xfrm>
            <a:off x="1547664" y="2176215"/>
            <a:ext cx="279400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" name="Text Box 33"/>
          <p:cNvSpPr txBox="1">
            <a:spLocks noChangeArrowheads="1"/>
          </p:cNvSpPr>
          <p:nvPr/>
        </p:nvSpPr>
        <p:spPr bwMode="auto">
          <a:xfrm>
            <a:off x="971600" y="2298452"/>
            <a:ext cx="57606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-1</a:t>
            </a:r>
            <a:endParaRPr lang="en-US"/>
          </a:p>
        </p:txBody>
      </p:sp>
      <p:sp>
        <p:nvSpPr>
          <p:cNvPr id="126" name="Rectangle 35"/>
          <p:cNvSpPr>
            <a:spLocks noChangeArrowheads="1"/>
          </p:cNvSpPr>
          <p:nvPr/>
        </p:nvSpPr>
        <p:spPr bwMode="auto">
          <a:xfrm>
            <a:off x="7305675" y="2192090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" name="Rectangle 36"/>
          <p:cNvSpPr>
            <a:spLocks noChangeArrowheads="1"/>
          </p:cNvSpPr>
          <p:nvPr/>
        </p:nvSpPr>
        <p:spPr bwMode="auto">
          <a:xfrm>
            <a:off x="7880135" y="2189982"/>
            <a:ext cx="279400" cy="5568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" name="Line 37"/>
          <p:cNvSpPr>
            <a:spLocks noChangeShapeType="1"/>
          </p:cNvSpPr>
          <p:nvPr/>
        </p:nvSpPr>
        <p:spPr bwMode="auto">
          <a:xfrm>
            <a:off x="6735763" y="2465140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9" name="Line 38"/>
          <p:cNvSpPr>
            <a:spLocks noChangeShapeType="1"/>
          </p:cNvSpPr>
          <p:nvPr/>
        </p:nvSpPr>
        <p:spPr bwMode="auto">
          <a:xfrm rot="3123701">
            <a:off x="7873206" y="2186534"/>
            <a:ext cx="2873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" name="Text Box 39"/>
          <p:cNvSpPr txBox="1">
            <a:spLocks noChangeArrowheads="1"/>
          </p:cNvSpPr>
          <p:nvPr/>
        </p:nvSpPr>
        <p:spPr bwMode="auto">
          <a:xfrm>
            <a:off x="7308304" y="2292102"/>
            <a:ext cx="576064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101</a:t>
            </a:r>
            <a:endParaRPr lang="en-US"/>
          </a:p>
        </p:txBody>
      </p:sp>
      <p:sp>
        <p:nvSpPr>
          <p:cNvPr id="131" name="Text Box 43"/>
          <p:cNvSpPr txBox="1">
            <a:spLocks noChangeArrowheads="1"/>
          </p:cNvSpPr>
          <p:nvPr/>
        </p:nvSpPr>
        <p:spPr bwMode="auto">
          <a:xfrm>
            <a:off x="2341563" y="230072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132" name="Text Box 44"/>
          <p:cNvSpPr txBox="1">
            <a:spLocks noChangeArrowheads="1"/>
          </p:cNvSpPr>
          <p:nvPr/>
        </p:nvSpPr>
        <p:spPr bwMode="auto">
          <a:xfrm>
            <a:off x="3579813" y="231573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33" name="Text Box 45"/>
          <p:cNvSpPr txBox="1">
            <a:spLocks noChangeArrowheads="1"/>
          </p:cNvSpPr>
          <p:nvPr/>
        </p:nvSpPr>
        <p:spPr bwMode="auto">
          <a:xfrm>
            <a:off x="4876800" y="2317076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34" name="Text Box 46"/>
          <p:cNvSpPr txBox="1">
            <a:spLocks noChangeArrowheads="1"/>
          </p:cNvSpPr>
          <p:nvPr/>
        </p:nvSpPr>
        <p:spPr bwMode="auto">
          <a:xfrm>
            <a:off x="6115050" y="228482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137" name="Rectangle 59"/>
          <p:cNvSpPr>
            <a:spLocks noChangeArrowheads="1"/>
          </p:cNvSpPr>
          <p:nvPr/>
        </p:nvSpPr>
        <p:spPr bwMode="auto">
          <a:xfrm>
            <a:off x="899592" y="4221088"/>
            <a:ext cx="1980029" cy="75405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</a:t>
            </a:r>
            <a:r>
              <a:rPr lang="en-US" sz="1600" smtClean="0"/>
              <a:t>:</a:t>
            </a:r>
            <a:endParaRPr lang="en-US" b="1"/>
          </a:p>
          <a:p>
            <a:pPr>
              <a:lnSpc>
                <a:spcPct val="150000"/>
              </a:lnSpc>
            </a:pPr>
            <a:r>
              <a:rPr lang="en-US"/>
              <a:t>  10   20   30   40 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15751" y="1277989"/>
            <a:ext cx="280076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c.  Cetak Isi Linked List 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2948E-6 L 8.33333E-7 0.14682 " pathEditMode="relative" ptsTypes="AA">
                                      <p:cBhvr>
                                        <p:cTn id="11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115 L 0.14218 0.0011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6162E-7 L 5E-6 0.1475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45 0.00116 L 0.27274 0.00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69942E-6 L -1.66667E-6 0.1458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274 0.00116 L 0.40659 0.0011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24855E-7 L -4.16667E-6 0.14682 " pathEditMode="relative" ptsTypes="AA">
                                      <p:cBhvr>
                                        <p:cTn id="3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659 0.00116 L 0.54982 0.0011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5" grpId="1"/>
      <p:bldP spid="55" grpId="3"/>
      <p:bldP spid="55" grpId="4"/>
      <p:bldP spid="55" grpId="5"/>
      <p:bldP spid="131" grpId="0"/>
      <p:bldP spid="132" grpId="0"/>
      <p:bldP spid="133" grpId="0"/>
      <p:bldP spid="134" grpId="0"/>
      <p:bldP spid="1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7"/>
          <p:cNvSpPr txBox="1">
            <a:spLocks noChangeArrowheads="1"/>
          </p:cNvSpPr>
          <p:nvPr/>
        </p:nvSpPr>
        <p:spPr bwMode="auto">
          <a:xfrm>
            <a:off x="1074958" y="1428736"/>
            <a:ext cx="4865194" cy="4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smtClean="0">
                <a:cs typeface="Times New Roman" pitchFamily="18" charset="0"/>
              </a:rPr>
              <a:t>Fungsi Mencetak dari Depan (bahasa C).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03648" y="2060848"/>
            <a:ext cx="5256584" cy="2308324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void cetaklist()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{ tipeptr bantu;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bantu=kepala-&gt;next;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while (bantu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!=Ekor)</a:t>
            </a: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   { printf("%d ",bantu-&gt;info);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       bantu=bantu-&gt;next; </a:t>
            </a:r>
          </a:p>
          <a:p>
            <a:pPr>
              <a:tabLst>
                <a:tab pos="746125" algn="l"/>
              </a:tabLst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}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2180</TotalTime>
  <Words>316</Words>
  <Application>Microsoft Office PowerPoint</Application>
  <PresentationFormat>On-screen Show (4:3)</PresentationFormat>
  <Paragraphs>115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171</cp:revision>
  <dcterms:created xsi:type="dcterms:W3CDTF">2005-09-11T15:39:59Z</dcterms:created>
  <dcterms:modified xsi:type="dcterms:W3CDTF">2016-09-26T01:42:29Z</dcterms:modified>
</cp:coreProperties>
</file>