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7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01D4-BECC-439C-9B1D-F56EA8E5D3BC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C3F5-A029-496E-8743-ED0F1FE3FF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01D4-BECC-439C-9B1D-F56EA8E5D3BC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C3F5-A029-496E-8743-ED0F1FE3FF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01D4-BECC-439C-9B1D-F56EA8E5D3BC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C3F5-A029-496E-8743-ED0F1FE3FF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01D4-BECC-439C-9B1D-F56EA8E5D3BC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C3F5-A029-496E-8743-ED0F1FE3FF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01D4-BECC-439C-9B1D-F56EA8E5D3BC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C3F5-A029-496E-8743-ED0F1FE3FF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01D4-BECC-439C-9B1D-F56EA8E5D3BC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C3F5-A029-496E-8743-ED0F1FE3FF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01D4-BECC-439C-9B1D-F56EA8E5D3BC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C3F5-A029-496E-8743-ED0F1FE3FF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01D4-BECC-439C-9B1D-F56EA8E5D3BC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C3F5-A029-496E-8743-ED0F1FE3FF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01D4-BECC-439C-9B1D-F56EA8E5D3BC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C3F5-A029-496E-8743-ED0F1FE3FF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01D4-BECC-439C-9B1D-F56EA8E5D3BC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C3F5-A029-496E-8743-ED0F1FE3FF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01D4-BECC-439C-9B1D-F56EA8E5D3BC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68AC3F5-A029-496E-8743-ED0F1FE3FF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F0E01D4-BECC-439C-9B1D-F56EA8E5D3BC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68AC3F5-A029-496E-8743-ED0F1FE3FF2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"/>
            <a:ext cx="7772400" cy="928670"/>
          </a:xfrm>
        </p:spPr>
        <p:txBody>
          <a:bodyPr/>
          <a:lstStyle/>
          <a:p>
            <a:pPr algn="ctr"/>
            <a:r>
              <a:rPr lang="en-US" dirty="0" smtClean="0"/>
              <a:t>KERJA (W)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857232"/>
            <a:ext cx="8858280" cy="6000768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W = F x s    Joule (J)</a:t>
            </a:r>
          </a:p>
          <a:p>
            <a:pPr algn="l"/>
            <a:r>
              <a:rPr lang="en-US" dirty="0" smtClean="0"/>
              <a:t>1 J = 1 N m ;   1 ft lb = 1,356 J  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                                           F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                             </a:t>
            </a:r>
            <a:r>
              <a:rPr lang="az-Cyrl-AZ" dirty="0" smtClean="0"/>
              <a:t>Ф</a:t>
            </a:r>
            <a:endParaRPr lang="en-US" dirty="0" smtClean="0"/>
          </a:p>
          <a:p>
            <a:pPr algn="l"/>
            <a:r>
              <a:rPr lang="en-US" dirty="0" smtClean="0"/>
              <a:t>W = F s </a:t>
            </a:r>
            <a:r>
              <a:rPr lang="en-US" dirty="0" err="1" smtClean="0"/>
              <a:t>cos</a:t>
            </a:r>
            <a:r>
              <a:rPr lang="en-US" dirty="0" smtClean="0"/>
              <a:t> </a:t>
            </a:r>
            <a:r>
              <a:rPr lang="az-Cyrl-AZ" dirty="0" smtClean="0"/>
              <a:t>Ф</a:t>
            </a:r>
            <a:endParaRPr lang="en-US" dirty="0" smtClean="0"/>
          </a:p>
          <a:p>
            <a:pPr algn="l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Contoh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Seorang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petani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menarik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kayu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traktor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kayu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14700 N,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traktor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5000 N,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gesek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kayu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tanah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3500 N,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penarik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membentuk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sudut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36,9.</a:t>
            </a:r>
          </a:p>
          <a:p>
            <a:pPr algn="l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Berapa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menarik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kayu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20 m</a:t>
            </a:r>
          </a:p>
          <a:p>
            <a:pPr algn="l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00166" y="2357430"/>
            <a:ext cx="500066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4" idx="2"/>
          </p:cNvCxnSpPr>
          <p:nvPr/>
        </p:nvCxnSpPr>
        <p:spPr>
          <a:xfrm rot="16200000" flipH="1">
            <a:off x="2946786" y="1518032"/>
            <a:ext cx="1588" cy="239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4" idx="2"/>
          </p:cNvCxnSpPr>
          <p:nvPr/>
        </p:nvCxnSpPr>
        <p:spPr>
          <a:xfrm rot="5400000" flipH="1" flipV="1">
            <a:off x="2411000" y="1196562"/>
            <a:ext cx="857256" cy="21788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08533" y="1500174"/>
            <a:ext cx="4292623" cy="1812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96" y="0"/>
            <a:ext cx="7851648" cy="92867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 err="1" smtClean="0"/>
              <a:t>Penyelesaian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57166"/>
            <a:ext cx="8610600" cy="6215106"/>
          </a:xfrm>
        </p:spPr>
        <p:txBody>
          <a:bodyPr/>
          <a:lstStyle/>
          <a:p>
            <a:pPr algn="l"/>
            <a:r>
              <a:rPr lang="en-US" dirty="0" smtClean="0"/>
              <a:t>W = m g h</a:t>
            </a:r>
          </a:p>
          <a:p>
            <a:pPr algn="l"/>
            <a:r>
              <a:rPr lang="en-US" dirty="0" smtClean="0"/>
              <a:t>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50 kg 9,8 m/s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443 m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= 2,17 x 10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J </a:t>
            </a:r>
          </a:p>
          <a:p>
            <a:pPr algn="l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15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60 s/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900 s</a:t>
            </a:r>
          </a:p>
          <a:p>
            <a:pPr algn="l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(power) =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2,17 x 10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J /900 s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= 241 W 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 = 241 W /746 W/Hp = 0,323  Hp</a:t>
            </a:r>
          </a:p>
          <a:p>
            <a:pPr algn="l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v =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jarak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443 m/900 s = 0,492 m/s</a:t>
            </a:r>
          </a:p>
          <a:p>
            <a:pPr algn="l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baseline="-25000" dirty="0" err="1" smtClean="0">
                <a:latin typeface="Times New Roman" pitchFamily="18" charset="0"/>
                <a:cs typeface="Times New Roman" pitchFamily="18" charset="0"/>
              </a:rPr>
              <a:t>rata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-rata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= F  v = m g v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= 50 kg . 9,8 m/s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.  0,492 m/s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= 241 W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0"/>
            <a:ext cx="7851648" cy="714356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 err="1" smtClean="0"/>
              <a:t>Soal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162484"/>
            <a:ext cx="8610600" cy="4266780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pompa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memompa</a:t>
            </a:r>
            <a:r>
              <a:rPr lang="en-US" dirty="0" smtClean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600 </a:t>
            </a:r>
            <a:r>
              <a:rPr lang="en-US" dirty="0" smtClean="0"/>
              <a:t>l BBM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tangki</a:t>
            </a:r>
            <a:r>
              <a:rPr lang="en-US" dirty="0" smtClean="0"/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20 </a:t>
            </a:r>
            <a:r>
              <a:rPr lang="en-US" dirty="0" smtClean="0"/>
              <a:t>m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pompa</a:t>
            </a:r>
            <a:r>
              <a:rPr lang="en-US" dirty="0" smtClean="0"/>
              <a:t>, </a:t>
            </a:r>
            <a:r>
              <a:rPr lang="en-US" dirty="0" err="1" smtClean="0"/>
              <a:t>densitas</a:t>
            </a:r>
            <a:r>
              <a:rPr lang="en-US" dirty="0" smtClean="0"/>
              <a:t>  BBM =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0,82</a:t>
            </a:r>
            <a:r>
              <a:rPr lang="en-US" dirty="0" smtClean="0"/>
              <a:t> g/cm</a:t>
            </a:r>
            <a:r>
              <a:rPr lang="en-US" baseline="30000" dirty="0" smtClean="0"/>
              <a:t>3</a:t>
            </a:r>
            <a:r>
              <a:rPr lang="en-US" dirty="0" smtClean="0"/>
              <a:t>  </a:t>
            </a:r>
          </a:p>
          <a:p>
            <a:pPr algn="l"/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pompa</a:t>
            </a:r>
            <a:r>
              <a:rPr lang="en-US" dirty="0" smtClean="0"/>
              <a:t> ?</a:t>
            </a:r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Mobil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massa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1200 </a:t>
            </a:r>
            <a:r>
              <a:rPr lang="en-US" dirty="0" smtClean="0"/>
              <a:t>kg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dipercepat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berkecepatan</a:t>
            </a:r>
            <a:r>
              <a:rPr lang="en-US" dirty="0" smtClean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en-US" dirty="0" smtClean="0"/>
              <a:t> m/s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8 </a:t>
            </a:r>
            <a:r>
              <a:rPr lang="en-US" dirty="0" err="1" smtClean="0"/>
              <a:t>detik</a:t>
            </a:r>
            <a:r>
              <a:rPr lang="en-US" dirty="0" smtClean="0"/>
              <a:t>.</a:t>
            </a:r>
          </a:p>
          <a:p>
            <a:pPr algn="l"/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rata-rata yang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mobil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?</a:t>
            </a:r>
          </a:p>
          <a:p>
            <a:pPr algn="l"/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mobil</a:t>
            </a:r>
            <a:r>
              <a:rPr lang="en-US" dirty="0" smtClean="0"/>
              <a:t> </a:t>
            </a:r>
            <a:r>
              <a:rPr lang="en-US" dirty="0" err="1" smtClean="0"/>
              <a:t>bergerak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kemiringan</a:t>
            </a:r>
            <a:r>
              <a:rPr lang="en-US" dirty="0" smtClean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baseline="30000" dirty="0" smtClean="0"/>
              <a:t>0</a:t>
            </a:r>
            <a:r>
              <a:rPr lang="en-US" dirty="0" smtClean="0"/>
              <a:t>  </a:t>
            </a:r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mobil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158" y="1"/>
            <a:ext cx="7415242" cy="571480"/>
          </a:xfrm>
        </p:spPr>
        <p:txBody>
          <a:bodyPr>
            <a:noAutofit/>
          </a:bodyPr>
          <a:lstStyle/>
          <a:p>
            <a:pPr algn="l"/>
            <a:r>
              <a:rPr lang="en-US" sz="3200" dirty="0" err="1" smtClean="0"/>
              <a:t>Jawab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571480"/>
            <a:ext cx="8858248" cy="5929354"/>
          </a:xfrm>
        </p:spPr>
        <p:txBody>
          <a:bodyPr/>
          <a:lstStyle/>
          <a:p>
            <a:pPr algn="l"/>
            <a:r>
              <a:rPr lang="en-US" dirty="0" smtClean="0"/>
              <a:t>                              </a:t>
            </a:r>
            <a:r>
              <a:rPr lang="el-GR" dirty="0" smtClean="0"/>
              <a:t>η</a:t>
            </a:r>
            <a:endParaRPr lang="en-US" dirty="0" smtClean="0"/>
          </a:p>
          <a:p>
            <a:pPr algn="l"/>
            <a:r>
              <a:rPr lang="en-US" dirty="0" smtClean="0"/>
              <a:t>                                                                                       F = 5000 N</a:t>
            </a:r>
            <a:endParaRPr lang="en-US" dirty="0"/>
          </a:p>
          <a:p>
            <a:pPr algn="l"/>
            <a:endParaRPr lang="en-US" dirty="0" smtClean="0"/>
          </a:p>
          <a:p>
            <a:pPr algn="l">
              <a:spcBef>
                <a:spcPts val="0"/>
              </a:spcBef>
            </a:pPr>
            <a:r>
              <a:rPr lang="en-US" dirty="0" smtClean="0"/>
              <a:t>                        14700 N</a:t>
            </a:r>
            <a:endParaRPr lang="en-US" dirty="0"/>
          </a:p>
          <a:p>
            <a:pPr algn="l"/>
            <a:r>
              <a:rPr lang="en-US" dirty="0" smtClean="0"/>
              <a:t>					 36,9</a:t>
            </a:r>
            <a:r>
              <a:rPr lang="en-US" baseline="30000" dirty="0" smtClean="0"/>
              <a:t>0</a:t>
            </a:r>
            <a:r>
              <a:rPr lang="en-US" dirty="0" smtClean="0"/>
              <a:t>                    20 m</a:t>
            </a:r>
          </a:p>
          <a:p>
            <a:pPr algn="l"/>
            <a:r>
              <a:rPr lang="en-US" dirty="0" smtClean="0"/>
              <a:t>              ƒ  = 3500 N</a:t>
            </a:r>
          </a:p>
          <a:p>
            <a:pPr algn="l"/>
            <a:endParaRPr lang="en-US" dirty="0" smtClean="0"/>
          </a:p>
          <a:p>
            <a:pPr algn="l"/>
            <a:r>
              <a:rPr lang="en-US" dirty="0"/>
              <a:t> </a:t>
            </a:r>
            <a:r>
              <a:rPr lang="en-US" dirty="0" smtClean="0"/>
              <a:t>                                W = 14700 N</a:t>
            </a:r>
          </a:p>
          <a:p>
            <a:pPr algn="l"/>
            <a:r>
              <a:rPr lang="en-US" dirty="0" smtClean="0"/>
              <a:t>W</a:t>
            </a:r>
            <a:r>
              <a:rPr lang="en-US" baseline="-25000" dirty="0" smtClean="0"/>
              <a:t>N</a:t>
            </a:r>
            <a:r>
              <a:rPr lang="en-US" dirty="0" smtClean="0"/>
              <a:t>  = W s </a:t>
            </a:r>
            <a:r>
              <a:rPr lang="en-US" dirty="0" err="1" smtClean="0"/>
              <a:t>cos</a:t>
            </a:r>
            <a:r>
              <a:rPr lang="en-US" dirty="0" smtClean="0"/>
              <a:t> 90 = 0 = W</a:t>
            </a:r>
            <a:r>
              <a:rPr lang="el-GR" baseline="-25000" dirty="0" smtClean="0"/>
              <a:t>η</a:t>
            </a:r>
            <a:r>
              <a:rPr lang="en-US" dirty="0" smtClean="0"/>
              <a:t>  </a:t>
            </a:r>
          </a:p>
          <a:p>
            <a:pPr algn="l"/>
            <a:r>
              <a:rPr lang="en-US" dirty="0" smtClean="0"/>
              <a:t>W   = F   s </a:t>
            </a:r>
            <a:r>
              <a:rPr lang="en-US" dirty="0" err="1" smtClean="0"/>
              <a:t>cos</a:t>
            </a:r>
            <a:r>
              <a:rPr lang="en-US" dirty="0" smtClean="0"/>
              <a:t> 36,9 = 5000 N 20 m </a:t>
            </a:r>
            <a:r>
              <a:rPr lang="en-US" dirty="0" err="1" smtClean="0"/>
              <a:t>cos</a:t>
            </a:r>
            <a:r>
              <a:rPr lang="en-US" dirty="0" smtClean="0"/>
              <a:t> 36,9 = 80 kJ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85918" y="2000240"/>
            <a:ext cx="2286016" cy="857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57158" y="2855908"/>
            <a:ext cx="81439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0800000">
            <a:off x="1214415" y="2855907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4071934" y="1928802"/>
            <a:ext cx="3071834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143372" y="2857496"/>
            <a:ext cx="37147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929058" y="2855908"/>
            <a:ext cx="2071702" cy="158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1000100" y="1928008"/>
            <a:ext cx="3857652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158" y="0"/>
            <a:ext cx="7129522" cy="642918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/>
              <a:t>Kerja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friksi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642918"/>
            <a:ext cx="8858280" cy="6215082"/>
          </a:xfrm>
        </p:spPr>
        <p:txBody>
          <a:bodyPr/>
          <a:lstStyle/>
          <a:p>
            <a:pPr algn="l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baseline="-25000" dirty="0" err="1" smtClean="0">
                <a:latin typeface="Times New Roman" pitchFamily="18" charset="0"/>
                <a:cs typeface="Times New Roman" pitchFamily="18" charset="0"/>
              </a:rPr>
              <a:t>ƒ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= ƒ 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180 = 3500 N . 20 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180</a:t>
            </a:r>
          </a:p>
          <a:p>
            <a:pPr algn="l"/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- 70.000 N m</a:t>
            </a:r>
          </a:p>
          <a:p>
            <a:pPr algn="l"/>
            <a:r>
              <a:rPr lang="en-US" dirty="0" err="1" smtClean="0"/>
              <a:t>W</a:t>
            </a:r>
            <a:r>
              <a:rPr lang="en-US" baseline="-25000" dirty="0" err="1" smtClean="0"/>
              <a:t>Total</a:t>
            </a:r>
            <a:r>
              <a:rPr lang="en-US" dirty="0" smtClean="0"/>
              <a:t> = W</a:t>
            </a:r>
            <a:r>
              <a:rPr lang="en-US" baseline="-25000" dirty="0" smtClean="0"/>
              <a:t>W</a:t>
            </a:r>
            <a:r>
              <a:rPr lang="en-US" dirty="0" smtClean="0"/>
              <a:t> + W</a:t>
            </a:r>
            <a:r>
              <a:rPr lang="el-GR" baseline="-25000" dirty="0" smtClean="0"/>
              <a:t>η</a:t>
            </a:r>
            <a:r>
              <a:rPr lang="en-US" dirty="0" smtClean="0"/>
              <a:t>  + W</a:t>
            </a:r>
            <a:r>
              <a:rPr lang="en-US" baseline="-25000" dirty="0" smtClean="0"/>
              <a:t>T</a:t>
            </a:r>
            <a:r>
              <a:rPr lang="en-US" dirty="0" smtClean="0"/>
              <a:t> +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ƒ</a:t>
            </a:r>
            <a:r>
              <a:rPr lang="en-US" dirty="0" smtClean="0"/>
              <a:t>  </a:t>
            </a:r>
          </a:p>
          <a:p>
            <a:pPr algn="l"/>
            <a:r>
              <a:rPr lang="en-US" dirty="0" smtClean="0"/>
              <a:t>	=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0 + 0 + + 80 kJ + (-70kJ)</a:t>
            </a:r>
          </a:p>
          <a:p>
            <a:pPr algn="l"/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10 kJ</a:t>
            </a:r>
          </a:p>
          <a:p>
            <a:pPr algn="l"/>
            <a:r>
              <a:rPr lang="en-US" dirty="0" err="1" smtClean="0"/>
              <a:t>Energi</a:t>
            </a:r>
            <a:r>
              <a:rPr lang="en-US" dirty="0" smtClean="0"/>
              <a:t> </a:t>
            </a:r>
            <a:r>
              <a:rPr lang="en-US" dirty="0" err="1" smtClean="0"/>
              <a:t>kinetik</a:t>
            </a:r>
            <a:r>
              <a:rPr lang="en-US" dirty="0" smtClean="0"/>
              <a:t> ½ m v</a:t>
            </a:r>
            <a:r>
              <a:rPr lang="en-US" baseline="30000" dirty="0" smtClean="0"/>
              <a:t>2</a:t>
            </a:r>
            <a:r>
              <a:rPr lang="en-US" dirty="0" smtClean="0"/>
              <a:t>  </a:t>
            </a:r>
          </a:p>
          <a:p>
            <a:pPr algn="l"/>
            <a:r>
              <a:rPr lang="en-US" dirty="0" err="1" smtClean="0"/>
              <a:t>Rumus</a:t>
            </a:r>
            <a:r>
              <a:rPr lang="en-US" dirty="0" smtClean="0"/>
              <a:t> 6 :  v</a:t>
            </a:r>
            <a:r>
              <a:rPr lang="en-US" baseline="30000" dirty="0" smtClean="0"/>
              <a:t>2</a:t>
            </a:r>
            <a:r>
              <a:rPr lang="en-US" dirty="0" smtClean="0"/>
              <a:t> = v</a:t>
            </a:r>
            <a:r>
              <a:rPr lang="en-US" baseline="-25000" dirty="0" smtClean="0"/>
              <a:t>0</a:t>
            </a:r>
            <a:r>
              <a:rPr lang="en-US" baseline="30000" dirty="0" smtClean="0"/>
              <a:t>2</a:t>
            </a:r>
            <a:r>
              <a:rPr lang="en-US" dirty="0" smtClean="0"/>
              <a:t> + 2a(x-x</a:t>
            </a:r>
            <a:r>
              <a:rPr lang="en-US" baseline="-25000" dirty="0" smtClean="0"/>
              <a:t>0</a:t>
            </a:r>
            <a:r>
              <a:rPr lang="en-US" dirty="0" smtClean="0"/>
              <a:t> )  </a:t>
            </a:r>
            <a:r>
              <a:rPr lang="en-US" dirty="0" err="1" smtClean="0"/>
              <a:t>menjadi</a:t>
            </a:r>
            <a:r>
              <a:rPr lang="en-US" dirty="0" smtClean="0"/>
              <a:t> :</a:t>
            </a:r>
          </a:p>
          <a:p>
            <a:pPr algn="l"/>
            <a:r>
              <a:rPr lang="en-US" dirty="0"/>
              <a:t>	</a:t>
            </a:r>
            <a:r>
              <a:rPr lang="en-US" dirty="0" smtClean="0"/>
              <a:t>	v</a:t>
            </a:r>
            <a:r>
              <a:rPr lang="en-US" baseline="30000" dirty="0" smtClean="0"/>
              <a:t>2</a:t>
            </a:r>
            <a:r>
              <a:rPr lang="en-US" dirty="0" smtClean="0"/>
              <a:t> = v</a:t>
            </a:r>
            <a:r>
              <a:rPr lang="en-US" baseline="-25000" dirty="0" smtClean="0"/>
              <a:t>0</a:t>
            </a:r>
            <a:r>
              <a:rPr lang="en-US" baseline="30000" dirty="0" smtClean="0"/>
              <a:t>2</a:t>
            </a:r>
            <a:r>
              <a:rPr lang="en-US" dirty="0" smtClean="0"/>
              <a:t> + 2a s            </a:t>
            </a:r>
            <a:r>
              <a:rPr lang="en-US" dirty="0" err="1" smtClean="0"/>
              <a:t>sehingga</a:t>
            </a:r>
            <a:endParaRPr lang="en-US" dirty="0" smtClean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3" y="4572008"/>
            <a:ext cx="2307997" cy="10001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20" y="0"/>
            <a:ext cx="7772400" cy="500042"/>
          </a:xfrm>
        </p:spPr>
        <p:txBody>
          <a:bodyPr>
            <a:noAutofit/>
          </a:bodyPr>
          <a:lstStyle/>
          <a:p>
            <a:pPr algn="l"/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gaya</a:t>
            </a:r>
            <a:r>
              <a:rPr lang="en-US" sz="2800" dirty="0" smtClean="0"/>
              <a:t>   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571480"/>
            <a:ext cx="8858280" cy="628652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F = m a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                       </a:t>
            </a:r>
          </a:p>
          <a:p>
            <a:pPr algn="l"/>
            <a:endParaRPr lang="en-US" dirty="0" smtClean="0"/>
          </a:p>
          <a:p>
            <a:pPr algn="l"/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 F s =                                </a:t>
            </a:r>
            <a:r>
              <a:rPr lang="en-US" dirty="0" err="1" smtClean="0"/>
              <a:t>atau</a:t>
            </a:r>
            <a:endParaRPr lang="en-US" dirty="0" smtClean="0"/>
          </a:p>
          <a:p>
            <a:pPr algn="l"/>
            <a:r>
              <a:rPr lang="en-US" dirty="0"/>
              <a:t> </a:t>
            </a:r>
            <a:r>
              <a:rPr lang="en-US" dirty="0" smtClean="0"/>
              <a:t>    </a:t>
            </a:r>
          </a:p>
          <a:p>
            <a:pPr algn="l"/>
            <a:r>
              <a:rPr lang="en-US" dirty="0" smtClean="0"/>
              <a:t>F s = ½ m v</a:t>
            </a:r>
            <a:r>
              <a:rPr lang="en-US" baseline="-25000" dirty="0" smtClean="0"/>
              <a:t>2</a:t>
            </a:r>
            <a:r>
              <a:rPr lang="en-US" baseline="30000" dirty="0" smtClean="0"/>
              <a:t>2</a:t>
            </a:r>
            <a:r>
              <a:rPr lang="en-US" dirty="0" smtClean="0"/>
              <a:t>  -  ½ m v</a:t>
            </a:r>
            <a:r>
              <a:rPr lang="en-US" baseline="-25000" dirty="0" smtClean="0"/>
              <a:t>1</a:t>
            </a:r>
            <a:r>
              <a:rPr lang="en-US" baseline="30000" dirty="0" smtClean="0"/>
              <a:t>2</a:t>
            </a:r>
            <a:r>
              <a:rPr lang="en-US" dirty="0" smtClean="0"/>
              <a:t>   </a:t>
            </a:r>
          </a:p>
          <a:p>
            <a:pPr algn="l">
              <a:spcBef>
                <a:spcPts val="0"/>
              </a:spcBef>
            </a:pPr>
            <a:r>
              <a:rPr lang="en-US" dirty="0" smtClean="0"/>
              <a:t>  </a:t>
            </a:r>
          </a:p>
          <a:p>
            <a:pPr algn="l"/>
            <a:r>
              <a:rPr lang="en-US" dirty="0" smtClean="0"/>
              <a:t> ½ m v</a:t>
            </a:r>
            <a:r>
              <a:rPr lang="en-US" baseline="30000" dirty="0" smtClean="0"/>
              <a:t>2</a:t>
            </a:r>
            <a:r>
              <a:rPr lang="en-US" dirty="0" smtClean="0"/>
              <a:t> = </a:t>
            </a:r>
            <a:r>
              <a:rPr lang="en-US" dirty="0" err="1" smtClean="0"/>
              <a:t>energi</a:t>
            </a:r>
            <a:r>
              <a:rPr lang="en-US" dirty="0" smtClean="0"/>
              <a:t> </a:t>
            </a:r>
            <a:r>
              <a:rPr lang="en-US" dirty="0" err="1" smtClean="0"/>
              <a:t>kinetik</a:t>
            </a:r>
            <a:r>
              <a:rPr lang="en-US" dirty="0" smtClean="0"/>
              <a:t> (K)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partikel</a:t>
            </a:r>
            <a:endParaRPr lang="en-US" dirty="0" smtClean="0"/>
          </a:p>
          <a:p>
            <a:pPr algn="l"/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total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partikel</a:t>
            </a:r>
            <a:r>
              <a:rPr lang="en-US" dirty="0" smtClean="0"/>
              <a:t> =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energi</a:t>
            </a:r>
            <a:r>
              <a:rPr lang="en-US" dirty="0" smtClean="0"/>
              <a:t> </a:t>
            </a:r>
            <a:r>
              <a:rPr lang="en-US" dirty="0" err="1" smtClean="0"/>
              <a:t>kinetik</a:t>
            </a:r>
            <a:r>
              <a:rPr lang="en-US" dirty="0" smtClean="0"/>
              <a:t> </a:t>
            </a:r>
            <a:r>
              <a:rPr lang="en-US" dirty="0" err="1" smtClean="0"/>
              <a:t>partikel</a:t>
            </a:r>
            <a:endParaRPr lang="en-US" dirty="0" smtClean="0"/>
          </a:p>
          <a:p>
            <a:pPr algn="l"/>
            <a:r>
              <a:rPr lang="en-US" dirty="0" smtClean="0"/>
              <a:t>K = ½ m v</a:t>
            </a:r>
            <a:r>
              <a:rPr lang="en-US" baseline="30000" dirty="0" smtClean="0"/>
              <a:t>2</a:t>
            </a:r>
            <a:r>
              <a:rPr lang="en-US" dirty="0" smtClean="0"/>
              <a:t>  kg(m/s)</a:t>
            </a:r>
            <a:r>
              <a:rPr lang="en-US" baseline="30000" dirty="0" smtClean="0"/>
              <a:t>2</a:t>
            </a:r>
          </a:p>
          <a:p>
            <a:pPr algn="l"/>
            <a:endParaRPr lang="en-US" dirty="0" smtClean="0"/>
          </a:p>
          <a:p>
            <a:pPr algn="l"/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r>
              <a:rPr lang="en-US" dirty="0" smtClean="0"/>
              <a:t> 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endParaRPr lang="en-US" dirty="0" smtClean="0"/>
          </a:p>
          <a:p>
            <a:pPr algn="l"/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kereta</a:t>
            </a:r>
            <a:r>
              <a:rPr lang="en-US" dirty="0" smtClean="0"/>
              <a:t> (v</a:t>
            </a:r>
            <a:r>
              <a:rPr lang="en-US" baseline="-25000" dirty="0" smtClean="0"/>
              <a:t>1</a:t>
            </a:r>
            <a:r>
              <a:rPr lang="en-US" dirty="0" smtClean="0"/>
              <a:t>)=2 m/s, </a:t>
            </a:r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r>
              <a:rPr lang="en-US" dirty="0" smtClean="0"/>
              <a:t>  </a:t>
            </a:r>
            <a:r>
              <a:rPr lang="en-US" dirty="0" err="1" smtClean="0"/>
              <a:t>akhir</a:t>
            </a:r>
            <a:r>
              <a:rPr lang="en-US" dirty="0" smtClean="0"/>
              <a:t> (v</a:t>
            </a:r>
            <a:r>
              <a:rPr lang="en-US" baseline="-25000" dirty="0" smtClean="0"/>
              <a:t>2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7141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90978" y="500042"/>
            <a:ext cx="1866906" cy="7143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1500174"/>
            <a:ext cx="2214579" cy="6022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2952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66363" y="1428736"/>
            <a:ext cx="2377603" cy="7858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868" y="4714884"/>
            <a:ext cx="5290691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20" y="0"/>
            <a:ext cx="7772400" cy="512757"/>
          </a:xfrm>
        </p:spPr>
        <p:txBody>
          <a:bodyPr>
            <a:noAutofit/>
          </a:bodyPr>
          <a:lstStyle/>
          <a:p>
            <a:pPr algn="l"/>
            <a:r>
              <a:rPr lang="en-US" sz="2800" dirty="0" err="1" smtClean="0"/>
              <a:t>Penyelesaian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642918"/>
            <a:ext cx="8858280" cy="6215082"/>
          </a:xfrm>
        </p:spPr>
        <p:txBody>
          <a:bodyPr/>
          <a:lstStyle/>
          <a:p>
            <a:pPr algn="l"/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  = W/g = 14700 N/9,8 m/s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= 1500 kg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½ m v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½ (1500 kg ) (2m/s)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dirty="0" smtClean="0"/>
              <a:t> = 3000 kg (m/s)</a:t>
            </a:r>
            <a:r>
              <a:rPr lang="en-US" baseline="30000" dirty="0" smtClean="0"/>
              <a:t>2</a:t>
            </a:r>
            <a:r>
              <a:rPr lang="en-US" dirty="0" smtClean="0"/>
              <a:t>  = 3000 J</a:t>
            </a:r>
          </a:p>
          <a:p>
            <a:pPr algn="l"/>
            <a:r>
              <a:rPr lang="en-US" dirty="0" err="1" smtClean="0"/>
              <a:t>Energi</a:t>
            </a:r>
            <a:r>
              <a:rPr lang="en-US" dirty="0" smtClean="0"/>
              <a:t> </a:t>
            </a:r>
            <a:r>
              <a:rPr lang="en-US" dirty="0" err="1" smtClean="0"/>
              <a:t>kinetik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(k</a:t>
            </a:r>
            <a:r>
              <a:rPr lang="en-US" baseline="-25000" dirty="0" smtClean="0"/>
              <a:t>2</a:t>
            </a:r>
            <a:r>
              <a:rPr lang="en-US" dirty="0" smtClean="0"/>
              <a:t>)</a:t>
            </a:r>
          </a:p>
          <a:p>
            <a:pPr algn="l"/>
            <a:r>
              <a:rPr lang="en-US" dirty="0" smtClean="0"/>
              <a:t>K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½ m v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½ (1500 kg) v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/>
              <a:t> </a:t>
            </a:r>
          </a:p>
          <a:p>
            <a:pPr algn="l"/>
            <a:r>
              <a:rPr lang="en-US" dirty="0" err="1" smtClean="0"/>
              <a:t>W</a:t>
            </a:r>
            <a:r>
              <a:rPr lang="en-US" baseline="-25000" dirty="0" err="1" smtClean="0"/>
              <a:t>Total</a:t>
            </a:r>
            <a:r>
              <a:rPr lang="en-US" dirty="0" smtClean="0"/>
              <a:t> = K</a:t>
            </a:r>
            <a:r>
              <a:rPr lang="en-US" baseline="-25000" dirty="0" smtClean="0"/>
              <a:t>2</a:t>
            </a:r>
            <a:r>
              <a:rPr lang="en-US" dirty="0" smtClean="0"/>
              <a:t> - K</a:t>
            </a:r>
            <a:r>
              <a:rPr lang="en-US" baseline="-25000" dirty="0" smtClean="0"/>
              <a:t>1                      </a:t>
            </a:r>
            <a:r>
              <a:rPr lang="en-US" dirty="0" smtClean="0"/>
              <a:t>K</a:t>
            </a:r>
            <a:r>
              <a:rPr lang="en-US" baseline="-25000" dirty="0" smtClean="0"/>
              <a:t>2 </a:t>
            </a:r>
            <a:r>
              <a:rPr lang="en-US" dirty="0" smtClean="0"/>
              <a:t>=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Total</a:t>
            </a:r>
            <a:r>
              <a:rPr lang="en-US" dirty="0" smtClean="0"/>
              <a:t>  +K</a:t>
            </a:r>
            <a:r>
              <a:rPr lang="en-US" baseline="-25000" dirty="0" smtClean="0"/>
              <a:t>1</a:t>
            </a:r>
            <a:endParaRPr lang="en-US" dirty="0" smtClean="0"/>
          </a:p>
          <a:p>
            <a:pPr algn="l"/>
            <a:r>
              <a:rPr lang="en-US" dirty="0" smtClean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10.000 J + 3000 J = 13.000 J 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½ m v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½ (1500 kg ) v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13.000 J</a:t>
            </a:r>
          </a:p>
          <a:p>
            <a:pPr algn="l"/>
            <a:r>
              <a:rPr lang="en-US" dirty="0" smtClean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2 (13.000 kg.m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/s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)/ 1500 kg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428860" y="3286124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20" y="1"/>
            <a:ext cx="8858280" cy="928670"/>
          </a:xfrm>
        </p:spPr>
        <p:txBody>
          <a:bodyPr anchor="t">
            <a:normAutofit/>
          </a:bodyPr>
          <a:lstStyle/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V</a:t>
            </a:r>
            <a:r>
              <a:rPr lang="en-US" sz="2800" baseline="-25000" dirty="0" smtClean="0">
                <a:solidFill>
                  <a:schemeClr val="tx1"/>
                </a:solidFill>
              </a:rPr>
              <a:t>2</a:t>
            </a:r>
            <a:r>
              <a:rPr lang="en-US" sz="2800" baseline="300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= SQR [2 (13.000 kg.m</a:t>
            </a:r>
            <a:r>
              <a:rPr lang="en-US" sz="2800" baseline="30000" dirty="0" smtClean="0">
                <a:solidFill>
                  <a:schemeClr val="tx1"/>
                </a:solidFill>
              </a:rPr>
              <a:t>2</a:t>
            </a:r>
            <a:r>
              <a:rPr lang="en-US" sz="2800" dirty="0" smtClean="0">
                <a:solidFill>
                  <a:schemeClr val="tx1"/>
                </a:solidFill>
              </a:rPr>
              <a:t> /s</a:t>
            </a:r>
            <a:r>
              <a:rPr lang="en-US" sz="2800" baseline="30000" dirty="0" smtClean="0">
                <a:solidFill>
                  <a:schemeClr val="tx1"/>
                </a:solidFill>
              </a:rPr>
              <a:t>2</a:t>
            </a:r>
            <a:r>
              <a:rPr lang="en-US" sz="2800" dirty="0" smtClean="0">
                <a:solidFill>
                  <a:schemeClr val="tx1"/>
                </a:solidFill>
              </a:rPr>
              <a:t> )/ 1500 kg]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857232"/>
            <a:ext cx="8501122" cy="6000768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4,16 m/s</a:t>
            </a:r>
          </a:p>
          <a:p>
            <a:pPr algn="l"/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a = a</a:t>
            </a:r>
            <a:r>
              <a:rPr lang="en-US" baseline="-25000" dirty="0" smtClean="0"/>
              <a:t>x</a:t>
            </a:r>
            <a:r>
              <a:rPr lang="en-US" dirty="0" smtClean="0"/>
              <a:t> = </a:t>
            </a:r>
            <a:r>
              <a:rPr lang="en-US" dirty="0" err="1" smtClean="0"/>
              <a:t>F</a:t>
            </a:r>
            <a:r>
              <a:rPr lang="en-US" baseline="-25000" dirty="0" err="1" smtClean="0"/>
              <a:t>x</a:t>
            </a:r>
            <a:r>
              <a:rPr lang="en-US" dirty="0" smtClean="0"/>
              <a:t> /m 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(5000 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36,9 – 3500 N)/1500 N</a:t>
            </a:r>
          </a:p>
          <a:p>
            <a:pPr algn="l"/>
            <a:r>
              <a:rPr lang="en-US" dirty="0"/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0,333 m/s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v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+ 2a s = (2m/s)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+ 2 (0,333 m/s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 20 m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17,3 (m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/s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= 4,16 m/s  </a:t>
            </a:r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20" y="0"/>
            <a:ext cx="7772400" cy="500042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>
                <a:solidFill>
                  <a:schemeClr val="tx1"/>
                </a:solidFill>
              </a:rPr>
              <a:t>Jika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gaya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ber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ubah-ubah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571480"/>
            <a:ext cx="8858280" cy="5067320"/>
          </a:xfrm>
        </p:spPr>
        <p:txBody>
          <a:bodyPr/>
          <a:lstStyle/>
          <a:p>
            <a:pPr algn="l"/>
            <a:r>
              <a:rPr lang="en-US" dirty="0" smtClean="0"/>
              <a:t> W = ∫ F </a:t>
            </a:r>
            <a:r>
              <a:rPr lang="en-US" dirty="0" err="1" smtClean="0"/>
              <a:t>ds</a:t>
            </a:r>
            <a:r>
              <a:rPr lang="en-US" dirty="0" smtClean="0"/>
              <a:t> </a:t>
            </a:r>
          </a:p>
          <a:p>
            <a:pPr algn="l"/>
            <a:r>
              <a:rPr lang="en-US" b="1" dirty="0" smtClean="0"/>
              <a:t>DAYA</a:t>
            </a:r>
          </a:p>
          <a:p>
            <a:pPr algn="l"/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(∆W)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selang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∆ t,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rata-rata </a:t>
            </a:r>
            <a:r>
              <a:rPr lang="en-US" dirty="0" err="1" smtClean="0"/>
              <a:t>persatuan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(</a:t>
            </a:r>
            <a:r>
              <a:rPr lang="en-US" dirty="0" err="1" smtClean="0"/>
              <a:t>daya</a:t>
            </a:r>
            <a:r>
              <a:rPr lang="en-US" dirty="0" smtClean="0"/>
              <a:t> rata-rata) </a:t>
            </a:r>
            <a:r>
              <a:rPr lang="en-US" dirty="0" err="1" smtClean="0"/>
              <a:t>adalah</a:t>
            </a:r>
            <a:endParaRPr lang="en-US" dirty="0" smtClean="0"/>
          </a:p>
          <a:p>
            <a:pPr algn="l"/>
            <a:r>
              <a:rPr lang="en-US" dirty="0" err="1" smtClean="0"/>
              <a:t>P</a:t>
            </a:r>
            <a:r>
              <a:rPr lang="en-US" baseline="-25000" dirty="0" err="1" smtClean="0"/>
              <a:t>rt</a:t>
            </a:r>
            <a:r>
              <a:rPr lang="en-US" dirty="0" smtClean="0"/>
              <a:t> = ∆W/ ∆ t</a:t>
            </a:r>
          </a:p>
          <a:p>
            <a:pPr algn="l"/>
            <a:r>
              <a:rPr lang="en-US" dirty="0" err="1" smtClean="0"/>
              <a:t>P</a:t>
            </a:r>
            <a:r>
              <a:rPr lang="en-US" baseline="-25000" dirty="0" err="1" smtClean="0"/>
              <a:t>rt</a:t>
            </a:r>
            <a:r>
              <a:rPr lang="en-US" dirty="0" smtClean="0"/>
              <a:t> = F (∆s/∆ t) = F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rt</a:t>
            </a:r>
            <a:r>
              <a:rPr lang="en-US" dirty="0" smtClean="0"/>
              <a:t> </a:t>
            </a:r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20" y="0"/>
            <a:ext cx="7486680" cy="1470025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/>
              <a:t>Daya</a:t>
            </a:r>
            <a:r>
              <a:rPr lang="en-US" sz="3200" dirty="0" smtClean="0"/>
              <a:t> </a:t>
            </a:r>
            <a:r>
              <a:rPr lang="en-US" sz="3200" dirty="0" err="1" smtClean="0"/>
              <a:t>sesaat</a:t>
            </a:r>
            <a:r>
              <a:rPr lang="en-US" sz="3200" dirty="0" smtClean="0"/>
              <a:t> </a:t>
            </a:r>
            <a:br>
              <a:rPr lang="en-US" sz="3200" dirty="0" smtClean="0"/>
            </a:b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1071546"/>
            <a:ext cx="8858280" cy="5786454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 = Watt (W) = 1 J/s</a:t>
            </a:r>
          </a:p>
          <a:p>
            <a:pPr algn="l"/>
            <a:r>
              <a:rPr lang="en-US" dirty="0" smtClean="0"/>
              <a:t>British </a:t>
            </a:r>
            <a:r>
              <a:rPr lang="en-US" dirty="0" err="1" smtClean="0"/>
              <a:t>Daya</a:t>
            </a:r>
            <a:r>
              <a:rPr lang="en-US" dirty="0" smtClean="0"/>
              <a:t> = HP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 HP = 550 ft lb/s = 746 W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   	P = F v</a:t>
            </a:r>
          </a:p>
          <a:p>
            <a:pPr algn="l"/>
            <a:endParaRPr lang="en-US" dirty="0" smtClean="0"/>
          </a:p>
          <a:p>
            <a:pPr algn="l"/>
            <a:r>
              <a:rPr lang="en-US" sz="2800" dirty="0" err="1" smtClean="0"/>
              <a:t>contoh</a:t>
            </a:r>
            <a:endParaRPr lang="en-US" sz="2800" dirty="0" smtClean="0"/>
          </a:p>
          <a:p>
            <a:pPr algn="l"/>
            <a:r>
              <a:rPr lang="en-US" sz="2800" dirty="0" err="1" smtClean="0"/>
              <a:t>Pesawat</a:t>
            </a:r>
            <a:r>
              <a:rPr lang="en-US" sz="2800" dirty="0" smtClean="0"/>
              <a:t> </a:t>
            </a:r>
            <a:r>
              <a:rPr lang="en-US" sz="2800" dirty="0" err="1" smtClean="0"/>
              <a:t>Boeng</a:t>
            </a:r>
            <a:r>
              <a:rPr lang="en-US" sz="2800" dirty="0" smtClean="0"/>
              <a:t> 7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67</a:t>
            </a:r>
            <a:r>
              <a:rPr lang="en-US" sz="2800" dirty="0" smtClean="0"/>
              <a:t> </a:t>
            </a:r>
            <a:r>
              <a:rPr lang="en-US" sz="2800" dirty="0" err="1" smtClean="0"/>
              <a:t>mempunyai</a:t>
            </a:r>
            <a:r>
              <a:rPr lang="en-US" sz="2800" dirty="0" smtClean="0"/>
              <a:t> </a:t>
            </a:r>
            <a:r>
              <a:rPr lang="en-US" sz="2800" dirty="0" err="1" smtClean="0"/>
              <a:t>dua</a:t>
            </a:r>
            <a:r>
              <a:rPr lang="en-US" sz="2800" dirty="0" smtClean="0"/>
              <a:t> </a:t>
            </a:r>
            <a:r>
              <a:rPr lang="en-US" sz="2800" dirty="0" err="1" smtClean="0"/>
              <a:t>mesin</a:t>
            </a:r>
            <a:r>
              <a:rPr lang="en-US" sz="2800" dirty="0" smtClean="0"/>
              <a:t> jet, </a:t>
            </a:r>
            <a:r>
              <a:rPr lang="en-US" sz="2800" dirty="0" err="1" smtClean="0"/>
              <a:t>setiap</a:t>
            </a:r>
            <a:r>
              <a:rPr lang="en-US" sz="2800" dirty="0" smtClean="0"/>
              <a:t> </a:t>
            </a:r>
            <a:r>
              <a:rPr lang="en-US" sz="2800" dirty="0" err="1" smtClean="0"/>
              <a:t>mesin</a:t>
            </a:r>
            <a:r>
              <a:rPr lang="en-US" sz="2800" dirty="0" smtClean="0"/>
              <a:t> </a:t>
            </a:r>
            <a:r>
              <a:rPr lang="en-US" sz="2800" dirty="0" err="1" smtClean="0"/>
              <a:t>menghasilkan</a:t>
            </a:r>
            <a:r>
              <a:rPr lang="en-US" sz="2800" dirty="0" smtClean="0"/>
              <a:t> </a:t>
            </a:r>
            <a:r>
              <a:rPr lang="en-US" sz="2800" dirty="0" err="1" smtClean="0"/>
              <a:t>daya</a:t>
            </a:r>
            <a:r>
              <a:rPr lang="en-US" sz="2800" dirty="0" smtClean="0"/>
              <a:t> </a:t>
            </a:r>
            <a:r>
              <a:rPr lang="en-US" sz="2800" dirty="0" err="1" smtClean="0"/>
              <a:t>sebesar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197000</a:t>
            </a:r>
            <a:r>
              <a:rPr lang="en-US" sz="2800" dirty="0" smtClean="0"/>
              <a:t> 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( 44.300 </a:t>
            </a:r>
            <a:r>
              <a:rPr lang="en-US" sz="2800" dirty="0" err="1" smtClean="0"/>
              <a:t>lbf</a:t>
            </a:r>
            <a:r>
              <a:rPr lang="en-US" sz="2800" dirty="0" smtClean="0"/>
              <a:t>). </a:t>
            </a: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pesawat</a:t>
            </a:r>
            <a:r>
              <a:rPr lang="en-US" sz="2800" dirty="0" smtClean="0"/>
              <a:t> </a:t>
            </a:r>
            <a:r>
              <a:rPr lang="en-US" sz="2800" dirty="0" err="1" smtClean="0"/>
              <a:t>tsb</a:t>
            </a:r>
            <a:r>
              <a:rPr lang="en-US" sz="2800" dirty="0" smtClean="0"/>
              <a:t> </a:t>
            </a:r>
            <a:r>
              <a:rPr lang="en-US" sz="2800" dirty="0" err="1" smtClean="0"/>
              <a:t>terbang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kecepatan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250 m/s (900 </a:t>
            </a:r>
            <a:r>
              <a:rPr lang="en-US" sz="2800" dirty="0" smtClean="0"/>
              <a:t>km/j)</a:t>
            </a:r>
          </a:p>
          <a:p>
            <a:pPr algn="l"/>
            <a:r>
              <a:rPr lang="en-US" sz="2800" dirty="0" err="1" smtClean="0"/>
              <a:t>Berapa</a:t>
            </a:r>
            <a:r>
              <a:rPr lang="en-US" sz="2800" dirty="0" smtClean="0"/>
              <a:t> HP </a:t>
            </a:r>
            <a:r>
              <a:rPr lang="en-US" sz="2800" dirty="0" err="1" smtClean="0"/>
              <a:t>tenaga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dihasilkan</a:t>
            </a:r>
            <a:r>
              <a:rPr lang="en-US" sz="2800" dirty="0" smtClean="0"/>
              <a:t> </a:t>
            </a:r>
            <a:r>
              <a:rPr lang="en-US" sz="2800" dirty="0" err="1" smtClean="0"/>
              <a:t>tiap</a:t>
            </a:r>
            <a:r>
              <a:rPr lang="en-US" sz="2800" dirty="0" smtClean="0"/>
              <a:t> </a:t>
            </a:r>
            <a:r>
              <a:rPr lang="en-US" sz="2800" dirty="0" err="1" smtClean="0"/>
              <a:t>mesin</a:t>
            </a:r>
            <a:r>
              <a:rPr lang="en-US" sz="2800" dirty="0" smtClean="0"/>
              <a:t> ?</a:t>
            </a:r>
            <a:endParaRPr lang="en-US" sz="2800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6069" y="142876"/>
            <a:ext cx="3198939" cy="8572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20" y="0"/>
            <a:ext cx="7772400" cy="500042"/>
          </a:xfrm>
        </p:spPr>
        <p:txBody>
          <a:bodyPr>
            <a:normAutofit/>
          </a:bodyPr>
          <a:lstStyle/>
          <a:p>
            <a:pPr algn="l"/>
            <a:r>
              <a:rPr lang="en-US" sz="2800" dirty="0" err="1" smtClean="0"/>
              <a:t>Jawab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642918"/>
            <a:ext cx="8858280" cy="6215082"/>
          </a:xfrm>
        </p:spPr>
        <p:txBody>
          <a:bodyPr/>
          <a:lstStyle/>
          <a:p>
            <a:pPr algn="l"/>
            <a:r>
              <a:rPr lang="en-US" dirty="0" smtClean="0"/>
              <a:t>P= F v</a:t>
            </a:r>
          </a:p>
          <a:p>
            <a:pPr algn="l"/>
            <a:r>
              <a:rPr lang="en-US" dirty="0" smtClean="0"/>
              <a:t>P =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197000 N x 250 m/s = 49.250 .000 W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= 49.250 .000 W ( 1 HP/756 W) = 66.000 HP </a:t>
            </a:r>
          </a:p>
          <a:p>
            <a:pPr algn="l"/>
            <a:endParaRPr lang="en-US" dirty="0" smtClean="0"/>
          </a:p>
          <a:p>
            <a:pPr algn="l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Contoh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Seorang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pelari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tangga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tinggi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443 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massa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oarng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tsb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50 N.</a:t>
            </a:r>
          </a:p>
          <a:p>
            <a:pPr algn="l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Berapa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rata-rata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pelari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tsb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algn="l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Berapa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massa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oarang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tsb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50 kg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4929198"/>
            <a:ext cx="4939265" cy="1793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255</TotalTime>
  <Words>636</Words>
  <Application>Microsoft Office PowerPoint</Application>
  <PresentationFormat>On-screen Show (4:3)</PresentationFormat>
  <Paragraphs>109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KERJA (W)</vt:lpstr>
      <vt:lpstr>Jawab</vt:lpstr>
      <vt:lpstr>Kerja dari friksi</vt:lpstr>
      <vt:lpstr>Untuk gaya   </vt:lpstr>
      <vt:lpstr>Penyelesaian</vt:lpstr>
      <vt:lpstr>V2 = SQR [2 (13.000 kg.m2 /s2 )/ 1500 kg]</vt:lpstr>
      <vt:lpstr>Jika gaya ber ubah-ubah</vt:lpstr>
      <vt:lpstr>Daya sesaat   </vt:lpstr>
      <vt:lpstr>Jawab</vt:lpstr>
      <vt:lpstr>Penyelesaian</vt:lpstr>
      <vt:lpstr>Soal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KERJA (W)</dc:title>
  <dc:creator>MyComp</dc:creator>
  <cp:lastModifiedBy>MY COMP</cp:lastModifiedBy>
  <cp:revision>28</cp:revision>
  <dcterms:created xsi:type="dcterms:W3CDTF">2011-10-06T14:14:23Z</dcterms:created>
  <dcterms:modified xsi:type="dcterms:W3CDTF">2014-10-13T13:05:13Z</dcterms:modified>
</cp:coreProperties>
</file>