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0E01D4-BECC-439C-9B1D-F56EA8E5D3B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AC3F5-A029-496E-8743-ED0F1FE3FF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928670"/>
          </a:xfrm>
        </p:spPr>
        <p:txBody>
          <a:bodyPr/>
          <a:lstStyle/>
          <a:p>
            <a:pPr algn="ctr"/>
            <a:r>
              <a:rPr lang="en-US" dirty="0" smtClean="0"/>
              <a:t>KERJA (W)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858280" cy="600076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 = F x s    Joule (J)</a:t>
            </a:r>
          </a:p>
          <a:p>
            <a:pPr algn="l"/>
            <a:r>
              <a:rPr lang="en-US" dirty="0" smtClean="0"/>
              <a:t>1 J = 1 N m ;   1 ft lb = 1,356 J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  F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az-Cyrl-AZ" dirty="0" smtClean="0"/>
              <a:t>Ф</a:t>
            </a:r>
            <a:endParaRPr lang="en-US" dirty="0" smtClean="0"/>
          </a:p>
          <a:p>
            <a:pPr algn="l"/>
            <a:r>
              <a:rPr lang="en-US" dirty="0" smtClean="0"/>
              <a:t>W = F s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az-Cyrl-AZ" dirty="0" smtClean="0"/>
              <a:t>Ф</a:t>
            </a:r>
            <a:endParaRPr lang="en-US" dirty="0" smtClean="0"/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petani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14700 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5000 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gesek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3500 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36,9.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m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0166" y="2357430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2"/>
          </p:cNvCxnSpPr>
          <p:nvPr/>
        </p:nvCxnSpPr>
        <p:spPr>
          <a:xfrm rot="16200000" flipH="1">
            <a:off x="2946786" y="1518032"/>
            <a:ext cx="1588" cy="239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 flipH="1" flipV="1">
            <a:off x="2411000" y="1196562"/>
            <a:ext cx="857256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533" y="1500174"/>
            <a:ext cx="4292623" cy="181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92867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8610600" cy="6215106"/>
          </a:xfrm>
        </p:spPr>
        <p:txBody>
          <a:bodyPr/>
          <a:lstStyle/>
          <a:p>
            <a:pPr algn="l"/>
            <a:r>
              <a:rPr lang="en-US" dirty="0" smtClean="0"/>
              <a:t>W = m g h</a:t>
            </a:r>
          </a:p>
          <a:p>
            <a:pPr algn="l"/>
            <a:r>
              <a:rPr lang="en-US" dirty="0" smtClean="0"/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50 kg 9,8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443 m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= 2,17 x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J 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60 s/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900 s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(power)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2,17 x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J /900 s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= 241 W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= 241 W /746 W/Hp = 0,323  Hp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v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443 m/900 s = 0,492 m/s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rata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F  v = m g v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= 50 kg . 9,8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 0,492 m/s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= 241 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71435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err="1" smtClean="0"/>
              <a:t>Soal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62484"/>
            <a:ext cx="8610600" cy="426678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memompa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en-US" dirty="0" smtClean="0"/>
              <a:t>l BBM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tangki</a:t>
            </a:r>
            <a:r>
              <a:rPr lang="en-US" dirty="0" smtClean="0"/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dirty="0" smtClean="0"/>
              <a:t>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, </a:t>
            </a:r>
            <a:r>
              <a:rPr lang="en-US" dirty="0" err="1" smtClean="0"/>
              <a:t>densitas</a:t>
            </a:r>
            <a:r>
              <a:rPr lang="en-US" dirty="0" smtClean="0"/>
              <a:t>  BBM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0,82</a:t>
            </a:r>
            <a:r>
              <a:rPr lang="en-US" dirty="0" smtClean="0"/>
              <a:t> g/cm</a:t>
            </a:r>
            <a:r>
              <a:rPr lang="en-US" baseline="30000" dirty="0" smtClean="0"/>
              <a:t>3</a:t>
            </a:r>
            <a:r>
              <a:rPr lang="en-US" dirty="0" smtClean="0"/>
              <a:t>  </a:t>
            </a:r>
          </a:p>
          <a:p>
            <a:pPr algn="l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?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Mobil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en-US" dirty="0" smtClean="0"/>
              <a:t>kg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berkecepatan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dirty="0" smtClean="0"/>
              <a:t> m/s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8 </a:t>
            </a:r>
            <a:r>
              <a:rPr lang="en-US" dirty="0" err="1" smtClean="0"/>
              <a:t>detik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rata-rata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?</a:t>
            </a:r>
          </a:p>
          <a:p>
            <a:pPr algn="l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baseline="30000" dirty="0" smtClean="0"/>
              <a:t>0</a:t>
            </a:r>
            <a:r>
              <a:rPr lang="en-US" dirty="0" smtClean="0"/>
              <a:t>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"/>
            <a:ext cx="7415242" cy="57148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Jawab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858248" cy="5929354"/>
          </a:xfrm>
        </p:spPr>
        <p:txBody>
          <a:bodyPr/>
          <a:lstStyle/>
          <a:p>
            <a:pPr algn="l"/>
            <a:r>
              <a:rPr lang="en-US" dirty="0" smtClean="0"/>
              <a:t>                              </a:t>
            </a:r>
            <a:r>
              <a:rPr lang="el-GR" dirty="0" smtClean="0"/>
              <a:t>η</a:t>
            </a:r>
            <a:endParaRPr lang="en-US" dirty="0" smtClean="0"/>
          </a:p>
          <a:p>
            <a:pPr algn="l"/>
            <a:r>
              <a:rPr lang="en-US" dirty="0" smtClean="0"/>
              <a:t>                                                                                       F = 5000 N</a:t>
            </a:r>
            <a:endParaRPr lang="en-US" dirty="0"/>
          </a:p>
          <a:p>
            <a:pPr algn="l"/>
            <a:endParaRPr lang="en-US" dirty="0" smtClean="0"/>
          </a:p>
          <a:p>
            <a:pPr algn="l">
              <a:spcBef>
                <a:spcPts val="0"/>
              </a:spcBef>
            </a:pPr>
            <a:r>
              <a:rPr lang="en-US" dirty="0" smtClean="0"/>
              <a:t>                        14700 N</a:t>
            </a:r>
            <a:endParaRPr lang="en-US" dirty="0"/>
          </a:p>
          <a:p>
            <a:pPr algn="l"/>
            <a:r>
              <a:rPr lang="en-US" dirty="0" smtClean="0"/>
              <a:t>					 36,9</a:t>
            </a:r>
            <a:r>
              <a:rPr lang="en-US" baseline="30000" dirty="0" smtClean="0"/>
              <a:t>0</a:t>
            </a:r>
            <a:r>
              <a:rPr lang="en-US" dirty="0" smtClean="0"/>
              <a:t>                    20 m</a:t>
            </a:r>
          </a:p>
          <a:p>
            <a:pPr algn="l"/>
            <a:r>
              <a:rPr lang="en-US" dirty="0" smtClean="0"/>
              <a:t>              ƒ  = 3500 N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W = 14700 N</a:t>
            </a:r>
          </a:p>
          <a:p>
            <a:pPr algn="l"/>
            <a:r>
              <a:rPr lang="en-US" dirty="0" smtClean="0"/>
              <a:t>W</a:t>
            </a:r>
            <a:r>
              <a:rPr lang="en-US" baseline="-25000" dirty="0" smtClean="0"/>
              <a:t>N</a:t>
            </a:r>
            <a:r>
              <a:rPr lang="en-US" dirty="0" smtClean="0"/>
              <a:t>  = W s </a:t>
            </a:r>
            <a:r>
              <a:rPr lang="en-US" dirty="0" err="1" smtClean="0"/>
              <a:t>cos</a:t>
            </a:r>
            <a:r>
              <a:rPr lang="en-US" dirty="0" smtClean="0"/>
              <a:t> 90 = 0 = W</a:t>
            </a:r>
            <a:r>
              <a:rPr lang="el-GR" baseline="-25000" dirty="0" smtClean="0"/>
              <a:t>η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W   = F   s </a:t>
            </a:r>
            <a:r>
              <a:rPr lang="en-US" dirty="0" err="1" smtClean="0"/>
              <a:t>cos</a:t>
            </a:r>
            <a:r>
              <a:rPr lang="en-US" dirty="0" smtClean="0"/>
              <a:t> 36,9 = 5000 N 20 m </a:t>
            </a:r>
            <a:r>
              <a:rPr lang="en-US" dirty="0" err="1" smtClean="0"/>
              <a:t>cos</a:t>
            </a:r>
            <a:r>
              <a:rPr lang="en-US" dirty="0" smtClean="0"/>
              <a:t> 36,9 = 80 kJ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5918" y="2000240"/>
            <a:ext cx="228601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57158" y="2855908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214415" y="285590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71934" y="1928802"/>
            <a:ext cx="307183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43372" y="2857496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058" y="2855908"/>
            <a:ext cx="207170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000100" y="1928008"/>
            <a:ext cx="38576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7129522" cy="642918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friksi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858280" cy="6215082"/>
          </a:xfrm>
        </p:spPr>
        <p:txBody>
          <a:bodyPr/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ƒ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180 = 3500 N . 20 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180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- 70.000 N m</a:t>
            </a:r>
          </a:p>
          <a:p>
            <a:pPr algn="l"/>
            <a:r>
              <a:rPr lang="en-US" dirty="0" err="1" smtClean="0"/>
              <a:t>W</a:t>
            </a:r>
            <a:r>
              <a:rPr lang="en-US" baseline="-25000" dirty="0" err="1" smtClean="0"/>
              <a:t>Total</a:t>
            </a:r>
            <a:r>
              <a:rPr lang="en-US" dirty="0" smtClean="0"/>
              <a:t> = W</a:t>
            </a:r>
            <a:r>
              <a:rPr lang="en-US" baseline="-25000" dirty="0" smtClean="0"/>
              <a:t>W</a:t>
            </a:r>
            <a:r>
              <a:rPr lang="en-US" dirty="0" smtClean="0"/>
              <a:t> + W</a:t>
            </a:r>
            <a:r>
              <a:rPr lang="el-GR" baseline="-25000" dirty="0" smtClean="0"/>
              <a:t>η</a:t>
            </a:r>
            <a:r>
              <a:rPr lang="en-US" dirty="0" smtClean="0"/>
              <a:t>  + W</a:t>
            </a:r>
            <a:r>
              <a:rPr lang="en-US" baseline="-25000" dirty="0" smtClean="0"/>
              <a:t>T</a:t>
            </a:r>
            <a:r>
              <a:rPr lang="en-US" dirty="0" smtClean="0"/>
              <a:t> +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ƒ</a:t>
            </a: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	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+ 0 + + 80 kJ + (-70kJ)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10 kJ</a:t>
            </a:r>
          </a:p>
          <a:p>
            <a:pPr algn="l"/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½ m v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</a:p>
          <a:p>
            <a:pPr algn="l"/>
            <a:r>
              <a:rPr lang="en-US" dirty="0" err="1" smtClean="0"/>
              <a:t>Rumus</a:t>
            </a:r>
            <a:r>
              <a:rPr lang="en-US" dirty="0" smtClean="0"/>
              <a:t> 6 :  v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+ 2a(x-x</a:t>
            </a:r>
            <a:r>
              <a:rPr lang="en-US" baseline="-25000" dirty="0" smtClean="0"/>
              <a:t>0</a:t>
            </a:r>
            <a:r>
              <a:rPr lang="en-US" dirty="0" smtClean="0"/>
              <a:t> ) 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v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+ 2a s            </a:t>
            </a:r>
            <a:r>
              <a:rPr lang="en-US" dirty="0" err="1" smtClean="0"/>
              <a:t>sehingga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3" y="4572008"/>
            <a:ext cx="2307997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50004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 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858280" cy="628652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 = m a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                    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F s =                               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algn="l"/>
            <a:r>
              <a:rPr lang="en-US" dirty="0" smtClean="0"/>
              <a:t>F s = ½ m v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 -  ½ m v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  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  </a:t>
            </a:r>
          </a:p>
          <a:p>
            <a:pPr algn="l"/>
            <a:r>
              <a:rPr lang="en-US" dirty="0" smtClean="0"/>
              <a:t> ½ m v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(K)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=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endParaRPr lang="en-US" dirty="0" smtClean="0"/>
          </a:p>
          <a:p>
            <a:pPr algn="l"/>
            <a:r>
              <a:rPr lang="en-US" dirty="0" smtClean="0"/>
              <a:t>K = ½ m v</a:t>
            </a:r>
            <a:r>
              <a:rPr lang="en-US" baseline="30000" dirty="0" smtClean="0"/>
              <a:t>2</a:t>
            </a:r>
            <a:r>
              <a:rPr lang="en-US" dirty="0" smtClean="0"/>
              <a:t>  kg(m/s)</a:t>
            </a:r>
            <a:r>
              <a:rPr lang="en-US" baseline="30000" dirty="0" smtClean="0"/>
              <a:t>2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 algn="l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(v</a:t>
            </a:r>
            <a:r>
              <a:rPr lang="en-US" baseline="-25000" dirty="0" smtClean="0"/>
              <a:t>1</a:t>
            </a:r>
            <a:r>
              <a:rPr lang="en-US" dirty="0" smtClean="0"/>
              <a:t>)=2 m/s,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 </a:t>
            </a:r>
            <a:r>
              <a:rPr lang="en-US" dirty="0" err="1" smtClean="0"/>
              <a:t>akhir</a:t>
            </a:r>
            <a:r>
              <a:rPr lang="en-US" dirty="0" smtClean="0"/>
              <a:t> (v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714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0978" y="500042"/>
            <a:ext cx="1866906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500174"/>
            <a:ext cx="2214579" cy="602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6363" y="1428736"/>
            <a:ext cx="2377603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714884"/>
            <a:ext cx="529069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512757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Penyelesaian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858280" cy="6215082"/>
          </a:xfrm>
        </p:spPr>
        <p:txBody>
          <a:bodyPr/>
          <a:lstStyle/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 = W/g = 14700 N/9,8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1500 kg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½ m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½ (1500 kg ) (2m/s)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/>
              <a:t> = 3000 kg (m/s)</a:t>
            </a:r>
            <a:r>
              <a:rPr lang="en-US" baseline="30000" dirty="0" smtClean="0"/>
              <a:t>2</a:t>
            </a:r>
            <a:r>
              <a:rPr lang="en-US" dirty="0" smtClean="0"/>
              <a:t>  = 3000 J</a:t>
            </a:r>
          </a:p>
          <a:p>
            <a:pPr algn="l"/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(k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½ m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½ (1500 kg)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W</a:t>
            </a:r>
            <a:r>
              <a:rPr lang="en-US" baseline="-25000" dirty="0" err="1" smtClean="0"/>
              <a:t>Total</a:t>
            </a:r>
            <a:r>
              <a:rPr lang="en-US" dirty="0" smtClean="0"/>
              <a:t> = K</a:t>
            </a:r>
            <a:r>
              <a:rPr lang="en-US" baseline="-25000" dirty="0" smtClean="0"/>
              <a:t>2</a:t>
            </a:r>
            <a:r>
              <a:rPr lang="en-US" dirty="0" smtClean="0"/>
              <a:t> - K</a:t>
            </a:r>
            <a:r>
              <a:rPr lang="en-US" baseline="-25000" dirty="0" smtClean="0"/>
              <a:t>1                      </a:t>
            </a:r>
            <a:r>
              <a:rPr lang="en-US" dirty="0" smtClean="0"/>
              <a:t>K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Total</a:t>
            </a:r>
            <a:r>
              <a:rPr lang="en-US" dirty="0" smtClean="0"/>
              <a:t>  +K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10.000 J + 3000 J = 13.000 J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½ m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½ (1500 kg )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13.000 J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 (13.000 kg.m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)/ 1500 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28860" y="328612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"/>
            <a:ext cx="8858280" cy="92867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V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aseline="300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 SQR [2 (13.000 kg.m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/s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)/ 1500 kg]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501122" cy="600076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4,16 m/s</a:t>
            </a:r>
          </a:p>
          <a:p>
            <a:pPr algn="l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a = a</a:t>
            </a:r>
            <a:r>
              <a:rPr lang="en-US" baseline="-25000" dirty="0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/m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(5000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36,9 – 3500 N)/1500 N</a:t>
            </a:r>
          </a:p>
          <a:p>
            <a:pPr algn="l"/>
            <a:r>
              <a:rPr lang="en-US" dirty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0,333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+ 2a s = (2m/s)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 (0,333 m/s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20 m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17,3 (m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4,16 m/s 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50004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gaya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ubah-ubah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858280" cy="5067320"/>
          </a:xfrm>
        </p:spPr>
        <p:txBody>
          <a:bodyPr/>
          <a:lstStyle/>
          <a:p>
            <a:pPr algn="l"/>
            <a:r>
              <a:rPr lang="en-US" dirty="0" smtClean="0"/>
              <a:t> W = ∫ F </a:t>
            </a:r>
            <a:r>
              <a:rPr lang="en-US" dirty="0" err="1" smtClean="0"/>
              <a:t>ds</a:t>
            </a:r>
            <a:r>
              <a:rPr lang="en-US" dirty="0" smtClean="0"/>
              <a:t> </a:t>
            </a:r>
          </a:p>
          <a:p>
            <a:pPr algn="l"/>
            <a:r>
              <a:rPr lang="en-US" b="1" dirty="0" smtClean="0"/>
              <a:t>DAYA</a:t>
            </a:r>
          </a:p>
          <a:p>
            <a:pPr algn="l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(∆W)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∆ 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rata-rata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daya</a:t>
            </a:r>
            <a:r>
              <a:rPr lang="en-US" dirty="0" smtClean="0"/>
              <a:t> rata-rata)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l"/>
            <a:r>
              <a:rPr lang="en-US" dirty="0" err="1" smtClean="0"/>
              <a:t>P</a:t>
            </a:r>
            <a:r>
              <a:rPr lang="en-US" baseline="-25000" dirty="0" err="1" smtClean="0"/>
              <a:t>rt</a:t>
            </a:r>
            <a:r>
              <a:rPr lang="en-US" dirty="0" smtClean="0"/>
              <a:t> = ∆W/ ∆ t</a:t>
            </a:r>
          </a:p>
          <a:p>
            <a:pPr algn="l"/>
            <a:r>
              <a:rPr lang="en-US" dirty="0" err="1" smtClean="0"/>
              <a:t>P</a:t>
            </a:r>
            <a:r>
              <a:rPr lang="en-US" baseline="-25000" dirty="0" err="1" smtClean="0"/>
              <a:t>rt</a:t>
            </a:r>
            <a:r>
              <a:rPr lang="en-US" dirty="0" smtClean="0"/>
              <a:t> = F (∆s/∆ t) = 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rt</a:t>
            </a:r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748668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sesaat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858280" cy="578645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= Watt (W) = 1 J/s</a:t>
            </a:r>
          </a:p>
          <a:p>
            <a:pPr algn="l"/>
            <a:r>
              <a:rPr lang="en-US" dirty="0" smtClean="0"/>
              <a:t>British </a:t>
            </a:r>
            <a:r>
              <a:rPr lang="en-US" dirty="0" err="1" smtClean="0"/>
              <a:t>Daya</a:t>
            </a:r>
            <a:r>
              <a:rPr lang="en-US" dirty="0" smtClean="0"/>
              <a:t> = HP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HP = 550 ft lb/s = 746 W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	P = F v</a:t>
            </a:r>
          </a:p>
          <a:p>
            <a:pPr algn="l"/>
            <a:endParaRPr lang="en-US" dirty="0" smtClean="0"/>
          </a:p>
          <a:p>
            <a:pPr algn="l"/>
            <a:r>
              <a:rPr lang="en-US" sz="2800" dirty="0" err="1" smtClean="0"/>
              <a:t>contoh</a:t>
            </a:r>
            <a:endParaRPr lang="en-US" sz="2800" dirty="0" smtClean="0"/>
          </a:p>
          <a:p>
            <a:pPr algn="l"/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Boeng</a:t>
            </a:r>
            <a:r>
              <a:rPr lang="en-US" sz="2800" dirty="0" smtClean="0"/>
              <a:t> 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jet,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197000</a:t>
            </a:r>
            <a:r>
              <a:rPr lang="en-US" sz="2800" dirty="0" smtClean="0"/>
              <a:t> 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( 44.300 </a:t>
            </a:r>
            <a:r>
              <a:rPr lang="en-US" sz="2800" dirty="0" err="1" smtClean="0"/>
              <a:t>lbf</a:t>
            </a:r>
            <a:r>
              <a:rPr lang="en-US" sz="2800" dirty="0" smtClean="0"/>
              <a:t>).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pesawat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terbang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250 m/s (900 </a:t>
            </a:r>
            <a:r>
              <a:rPr lang="en-US" sz="2800" dirty="0" smtClean="0"/>
              <a:t>km/j)</a:t>
            </a:r>
          </a:p>
          <a:p>
            <a:pPr algn="l"/>
            <a:r>
              <a:rPr lang="en-US" sz="2800" dirty="0" err="1" smtClean="0"/>
              <a:t>Berapa</a:t>
            </a:r>
            <a:r>
              <a:rPr lang="en-US" sz="2800" dirty="0" smtClean="0"/>
              <a:t> HP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6069" y="142876"/>
            <a:ext cx="3198939" cy="857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0"/>
            <a:ext cx="7772400" cy="50004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Jawab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858280" cy="6215082"/>
          </a:xfrm>
        </p:spPr>
        <p:txBody>
          <a:bodyPr/>
          <a:lstStyle/>
          <a:p>
            <a:pPr algn="l"/>
            <a:r>
              <a:rPr lang="en-US" dirty="0" smtClean="0"/>
              <a:t>P= F v</a:t>
            </a:r>
          </a:p>
          <a:p>
            <a:pPr algn="l"/>
            <a:r>
              <a:rPr lang="en-US" dirty="0" smtClean="0"/>
              <a:t>P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197000 N x 250 m/s = 49.250 .000 W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= 49.250 .000 W ( 1 HP/756 W) = 66.000 HP 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443 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oarng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N.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rata-rata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oarang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929198"/>
            <a:ext cx="4939265" cy="17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636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KERJA (W)</vt:lpstr>
      <vt:lpstr>Jawab</vt:lpstr>
      <vt:lpstr>Kerja dari friksi</vt:lpstr>
      <vt:lpstr>Untuk gaya   </vt:lpstr>
      <vt:lpstr>Penyelesaian</vt:lpstr>
      <vt:lpstr>V2 = SQR [2 (13.000 kg.m2 /s2 )/ 1500 kg]</vt:lpstr>
      <vt:lpstr>Jika gaya ber ubah-ubah</vt:lpstr>
      <vt:lpstr>Daya sesaat   </vt:lpstr>
      <vt:lpstr>Jawab</vt:lpstr>
      <vt:lpstr>Penyelesaian</vt:lpstr>
      <vt:lpstr>Soal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KERJA (W)</dc:title>
  <dc:creator>MyComp</dc:creator>
  <cp:lastModifiedBy>MY COMP</cp:lastModifiedBy>
  <cp:revision>28</cp:revision>
  <dcterms:created xsi:type="dcterms:W3CDTF">2011-10-06T14:14:23Z</dcterms:created>
  <dcterms:modified xsi:type="dcterms:W3CDTF">2014-10-13T13:05:13Z</dcterms:modified>
</cp:coreProperties>
</file>