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handoutMasterIdLst>
    <p:handoutMasterId r:id="rId23"/>
  </p:handout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81" r:id="rId11"/>
    <p:sldId id="267" r:id="rId12"/>
    <p:sldId id="268" r:id="rId13"/>
    <p:sldId id="282" r:id="rId14"/>
    <p:sldId id="269" r:id="rId15"/>
    <p:sldId id="283" r:id="rId16"/>
    <p:sldId id="285" r:id="rId17"/>
    <p:sldId id="284" r:id="rId18"/>
    <p:sldId id="270" r:id="rId19"/>
    <p:sldId id="277" r:id="rId20"/>
    <p:sldId id="271" r:id="rId21"/>
    <p:sldId id="272" r:id="rId22"/>
  </p:sldIdLst>
  <p:sldSz cx="9144000" cy="6858000" type="screen4x3"/>
  <p:notesSz cx="6997700" cy="92837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Font typeface="Wingdings" pitchFamily="2" charset="2"/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Font typeface="Wingdings" pitchFamily="2" charset="2"/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Font typeface="Wingdings" pitchFamily="2" charset="2"/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Font typeface="Wingdings" pitchFamily="2" charset="2"/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Font typeface="Wingdings" pitchFamily="2" charset="2"/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1AAF82C3-0370-4C3E-B517-4CFD105355C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F8D610-6229-4047-81AA-0C1DD65586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CB5CBA-9C05-4271-ACC8-4CAAE0C75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BFE66B-5756-4D04-8233-29E3F3675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21856C4-094E-4A5C-9E86-F00251B596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DF84F06-0075-4C05-B55A-7AF25A503E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8B48D-75C4-4556-AFF4-32896D70D1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CD48E-4E21-4131-B459-60CF1E0F10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2A567-F7BC-43AF-BFED-A62C57C68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54BE5C-AD28-449A-878C-2F2A63199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A3B2B4-DBD5-4EB5-AEB8-663FC4A712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753827-B48B-4DC0-AC3A-7F37055CC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253AC5-A863-4EF8-86D2-58F1875F0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05A4AA-E04E-4CBF-A38F-8A49CECA2C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E49C2D6-AE3C-4BE1-BDDD-04CD182D5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905000"/>
            <a:ext cx="8382000" cy="2133600"/>
          </a:xfrm>
        </p:spPr>
        <p:txBody>
          <a:bodyPr>
            <a:normAutofit fontScale="90000"/>
          </a:bodyPr>
          <a:lstStyle/>
          <a:p>
            <a:r>
              <a:rPr lang="en-US" sz="6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Fungsi Pembangkit (</a:t>
            </a:r>
            <a:r>
              <a:rPr lang="en-US" sz="60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Generating Functions</a:t>
            </a:r>
            <a:r>
              <a:rPr lang="en-US" sz="6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635000" algn="l"/>
              </a:tabLst>
            </a:pPr>
            <a:r>
              <a:rPr lang="en-AU">
                <a:cs typeface="Arial" charset="0"/>
              </a:rPr>
              <a:t>Tentukan koefisien x</a:t>
            </a:r>
            <a:r>
              <a:rPr lang="en-AU" baseline="30000">
                <a:cs typeface="Arial" charset="0"/>
              </a:rPr>
              <a:t>10</a:t>
            </a:r>
            <a:r>
              <a:rPr lang="en-AU">
                <a:cs typeface="Arial" charset="0"/>
              </a:rPr>
              <a:t> dalam deret pangkat fungsi-fungsi berikut ini: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635000" algn="l"/>
              </a:tabLst>
            </a:pPr>
            <a:endParaRPr lang="en-AU">
              <a:cs typeface="Arial" charset="0"/>
            </a:endParaRPr>
          </a:p>
          <a:p>
            <a:pPr marL="1084263" lvl="1" indent="-514350">
              <a:lnSpc>
                <a:spcPct val="80000"/>
              </a:lnSpc>
              <a:buFont typeface="Wingdings" pitchFamily="2" charset="2"/>
              <a:buAutoNum type="alphaLcPeriod"/>
              <a:tabLst>
                <a:tab pos="635000" algn="l"/>
              </a:tabLst>
            </a:pPr>
            <a:r>
              <a:rPr lang="en-AU" sz="3200">
                <a:cs typeface="Arial" charset="0"/>
              </a:rPr>
              <a:t>1/(1+x)</a:t>
            </a:r>
            <a:r>
              <a:rPr lang="en-AU" sz="3200" baseline="30000">
                <a:cs typeface="Arial" charset="0"/>
              </a:rPr>
              <a:t>2</a:t>
            </a:r>
          </a:p>
          <a:p>
            <a:pPr marL="1084263" lvl="1" indent="-514350">
              <a:lnSpc>
                <a:spcPct val="80000"/>
              </a:lnSpc>
              <a:buFont typeface="Wingdings" pitchFamily="2" charset="2"/>
              <a:buAutoNum type="alphaLcPeriod"/>
              <a:tabLst>
                <a:tab pos="635000" algn="l"/>
              </a:tabLst>
            </a:pPr>
            <a:endParaRPr lang="en-AU" sz="3200">
              <a:cs typeface="Arial" charset="0"/>
            </a:endParaRPr>
          </a:p>
          <a:p>
            <a:pPr marL="1084263" lvl="1" indent="-514350">
              <a:lnSpc>
                <a:spcPct val="80000"/>
              </a:lnSpc>
              <a:buFont typeface="Wingdings" pitchFamily="2" charset="2"/>
              <a:buAutoNum type="alphaLcPeriod"/>
              <a:tabLst>
                <a:tab pos="635000" algn="l"/>
              </a:tabLst>
            </a:pPr>
            <a:r>
              <a:rPr lang="en-AU" sz="3200">
                <a:cs typeface="Arial" charset="0"/>
              </a:rPr>
              <a:t>1/(1-2x)</a:t>
            </a:r>
          </a:p>
          <a:p>
            <a:pPr marL="1084263" lvl="1" indent="-514350">
              <a:lnSpc>
                <a:spcPct val="80000"/>
              </a:lnSpc>
              <a:buFont typeface="Wingdings" pitchFamily="2" charset="2"/>
              <a:buAutoNum type="alphaLcPeriod"/>
              <a:tabLst>
                <a:tab pos="635000" algn="l"/>
              </a:tabLst>
            </a:pPr>
            <a:endParaRPr lang="en-AU" sz="3200">
              <a:cs typeface="Arial" charset="0"/>
            </a:endParaRPr>
          </a:p>
          <a:p>
            <a:pPr marL="1084263" lvl="1" indent="-514350">
              <a:lnSpc>
                <a:spcPct val="80000"/>
              </a:lnSpc>
              <a:buFont typeface="Wingdings" pitchFamily="2" charset="2"/>
              <a:buAutoNum type="alphaLcPeriod"/>
              <a:tabLst>
                <a:tab pos="635000" algn="l"/>
              </a:tabLst>
            </a:pPr>
            <a:r>
              <a:rPr lang="en-AU" sz="3200">
                <a:cs typeface="Arial" charset="0"/>
              </a:rPr>
              <a:t>x</a:t>
            </a:r>
            <a:r>
              <a:rPr lang="en-AU" sz="3200" baseline="30000">
                <a:cs typeface="Arial" charset="0"/>
              </a:rPr>
              <a:t>4</a:t>
            </a:r>
            <a:r>
              <a:rPr lang="en-AU" sz="3200">
                <a:cs typeface="Arial" charset="0"/>
              </a:rPr>
              <a:t>/(1-3x)</a:t>
            </a:r>
            <a:r>
              <a:rPr lang="en-AU" sz="3200" baseline="30000">
                <a:cs typeface="Arial" charset="0"/>
              </a:rPr>
              <a:t>3</a:t>
            </a:r>
            <a:endParaRPr lang="en-AU" sz="3200">
              <a:cs typeface="Arial" charset="0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635000" algn="l"/>
              </a:tabLst>
            </a:pPr>
            <a:r>
              <a:rPr lang="en-AU">
                <a:cs typeface="Arial" charset="0"/>
              </a:rPr>
              <a:t> </a:t>
            </a: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AU" sz="4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Soal 1</a:t>
            </a:r>
            <a:endParaRPr lang="en-US" sz="44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uiExpand="1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 b="1">
                <a:solidFill>
                  <a:schemeClr val="hlink"/>
                </a:solidFill>
                <a:cs typeface="Arial" charset="0"/>
              </a:rPr>
              <a:t>Contoh 8.</a:t>
            </a:r>
            <a:r>
              <a:rPr lang="en-AU" sz="2400">
                <a:cs typeface="Arial" charset="0"/>
              </a:rPr>
              <a:t>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Tentukan banyaknya solusi dari n</a:t>
            </a:r>
            <a:r>
              <a:rPr lang="en-AU" sz="2400" baseline="-25000">
                <a:cs typeface="Arial" charset="0"/>
              </a:rPr>
              <a:t>1</a:t>
            </a:r>
            <a:r>
              <a:rPr lang="en-AU" sz="2400">
                <a:cs typeface="Arial" charset="0"/>
              </a:rPr>
              <a:t> + n</a:t>
            </a:r>
            <a:r>
              <a:rPr lang="en-AU" sz="2400" baseline="-25000">
                <a:cs typeface="Arial" charset="0"/>
              </a:rPr>
              <a:t>2</a:t>
            </a:r>
            <a:r>
              <a:rPr lang="en-AU" sz="2400">
                <a:cs typeface="Arial" charset="0"/>
              </a:rPr>
              <a:t> + n</a:t>
            </a:r>
            <a:r>
              <a:rPr lang="en-AU" sz="2400" baseline="-25000">
                <a:cs typeface="Arial" charset="0"/>
              </a:rPr>
              <a:t>3</a:t>
            </a:r>
            <a:r>
              <a:rPr lang="en-AU" sz="2400">
                <a:cs typeface="Arial" charset="0"/>
              </a:rPr>
              <a:t> = 17, bila n</a:t>
            </a:r>
            <a:r>
              <a:rPr lang="en-AU" sz="2400" baseline="-25000">
                <a:cs typeface="Arial" charset="0"/>
              </a:rPr>
              <a:t>1</a:t>
            </a:r>
            <a:r>
              <a:rPr lang="en-AU" sz="2400">
                <a:cs typeface="Arial" charset="0"/>
              </a:rPr>
              <a:t>, n</a:t>
            </a:r>
            <a:r>
              <a:rPr lang="en-AU" sz="2400" baseline="-25000">
                <a:cs typeface="Arial" charset="0"/>
              </a:rPr>
              <a:t>2</a:t>
            </a:r>
            <a:r>
              <a:rPr lang="en-AU" sz="2400">
                <a:cs typeface="Arial" charset="0"/>
              </a:rPr>
              <a:t> dan n</a:t>
            </a:r>
            <a:r>
              <a:rPr lang="en-AU" sz="2400" baseline="-25000">
                <a:cs typeface="Arial" charset="0"/>
              </a:rPr>
              <a:t>3</a:t>
            </a:r>
            <a:r>
              <a:rPr lang="en-AU" sz="2400">
                <a:cs typeface="Arial" charset="0"/>
              </a:rPr>
              <a:t> bilangan bulat taknegatif dengan 2 </a:t>
            </a:r>
            <a:r>
              <a:rPr lang="en-AU" sz="2400">
                <a:cs typeface="Arial" charset="0"/>
                <a:sym typeface="Symbol" pitchFamily="18" charset="2"/>
              </a:rPr>
              <a:t></a:t>
            </a:r>
            <a:r>
              <a:rPr lang="en-AU" sz="2400">
                <a:cs typeface="Arial" charset="0"/>
              </a:rPr>
              <a:t> n</a:t>
            </a:r>
            <a:r>
              <a:rPr lang="en-AU" sz="2400" baseline="-25000">
                <a:cs typeface="Arial" charset="0"/>
              </a:rPr>
              <a:t>1</a:t>
            </a:r>
            <a:r>
              <a:rPr lang="en-AU" sz="2400">
                <a:cs typeface="Arial" charset="0"/>
              </a:rPr>
              <a:t> </a:t>
            </a:r>
            <a:r>
              <a:rPr lang="en-AU" sz="2400">
                <a:cs typeface="Arial" charset="0"/>
                <a:sym typeface="Symbol" pitchFamily="18" charset="2"/>
              </a:rPr>
              <a:t></a:t>
            </a:r>
            <a:r>
              <a:rPr lang="en-AU" sz="2400">
                <a:cs typeface="Arial" charset="0"/>
              </a:rPr>
              <a:t> 5, 3 </a:t>
            </a:r>
            <a:r>
              <a:rPr lang="en-AU" sz="2400">
                <a:cs typeface="Arial" charset="0"/>
                <a:sym typeface="Symbol" pitchFamily="18" charset="2"/>
              </a:rPr>
              <a:t></a:t>
            </a:r>
            <a:r>
              <a:rPr lang="en-AU" sz="2400">
                <a:cs typeface="Arial" charset="0"/>
              </a:rPr>
              <a:t> n</a:t>
            </a:r>
            <a:r>
              <a:rPr lang="en-AU" sz="2400" baseline="-25000">
                <a:cs typeface="Arial" charset="0"/>
              </a:rPr>
              <a:t>2</a:t>
            </a:r>
            <a:r>
              <a:rPr lang="en-AU" sz="2400">
                <a:cs typeface="Arial" charset="0"/>
              </a:rPr>
              <a:t> </a:t>
            </a:r>
            <a:r>
              <a:rPr lang="en-AU" sz="2400">
                <a:cs typeface="Arial" charset="0"/>
                <a:sym typeface="Symbol" pitchFamily="18" charset="2"/>
              </a:rPr>
              <a:t></a:t>
            </a:r>
            <a:r>
              <a:rPr lang="en-AU" sz="2400">
                <a:cs typeface="Arial" charset="0"/>
              </a:rPr>
              <a:t> 6 dan 4 </a:t>
            </a:r>
            <a:r>
              <a:rPr lang="en-AU" sz="2400">
                <a:cs typeface="Arial" charset="0"/>
                <a:sym typeface="Symbol" pitchFamily="18" charset="2"/>
              </a:rPr>
              <a:t></a:t>
            </a:r>
            <a:r>
              <a:rPr lang="en-AU" sz="2400">
                <a:cs typeface="Arial" charset="0"/>
              </a:rPr>
              <a:t> n</a:t>
            </a:r>
            <a:r>
              <a:rPr lang="en-AU" sz="2400" baseline="-25000">
                <a:cs typeface="Arial" charset="0"/>
              </a:rPr>
              <a:t>3</a:t>
            </a:r>
            <a:r>
              <a:rPr lang="en-AU" sz="2400">
                <a:cs typeface="Arial" charset="0"/>
              </a:rPr>
              <a:t> </a:t>
            </a:r>
            <a:r>
              <a:rPr lang="en-AU" sz="2400">
                <a:cs typeface="Arial" charset="0"/>
                <a:sym typeface="Symbol" pitchFamily="18" charset="2"/>
              </a:rPr>
              <a:t></a:t>
            </a:r>
            <a:r>
              <a:rPr lang="en-AU" sz="2400">
                <a:cs typeface="Arial" charset="0"/>
              </a:rPr>
              <a:t> 7.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 b="1">
                <a:solidFill>
                  <a:schemeClr val="hlink"/>
                </a:solidFill>
                <a:cs typeface="Arial" charset="0"/>
              </a:rPr>
              <a:t>Solusi.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Banyaknya solusi dinyatakan oleh koefisien x</a:t>
            </a:r>
            <a:r>
              <a:rPr lang="en-AU" sz="2400" baseline="30000">
                <a:cs typeface="Arial" charset="0"/>
              </a:rPr>
              <a:t>17</a:t>
            </a:r>
            <a:r>
              <a:rPr lang="en-AU" sz="2400">
                <a:cs typeface="Arial" charset="0"/>
              </a:rPr>
              <a:t> dalam ekspansi: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(x</a:t>
            </a:r>
            <a:r>
              <a:rPr lang="en-AU" sz="2400" baseline="30000">
                <a:cs typeface="Arial" charset="0"/>
              </a:rPr>
              <a:t>2</a:t>
            </a:r>
            <a:r>
              <a:rPr lang="en-AU" sz="2400">
                <a:cs typeface="Arial" charset="0"/>
              </a:rPr>
              <a:t>+x</a:t>
            </a:r>
            <a:r>
              <a:rPr lang="en-AU" sz="2400" baseline="30000">
                <a:cs typeface="Arial" charset="0"/>
              </a:rPr>
              <a:t>3</a:t>
            </a:r>
            <a:r>
              <a:rPr lang="en-AU" sz="2400">
                <a:cs typeface="Arial" charset="0"/>
              </a:rPr>
              <a:t>+x</a:t>
            </a:r>
            <a:r>
              <a:rPr lang="en-AU" sz="2400" baseline="30000">
                <a:cs typeface="Arial" charset="0"/>
              </a:rPr>
              <a:t>4</a:t>
            </a:r>
            <a:r>
              <a:rPr lang="en-AU" sz="2400">
                <a:cs typeface="Arial" charset="0"/>
              </a:rPr>
              <a:t>+x</a:t>
            </a:r>
            <a:r>
              <a:rPr lang="en-AU" sz="2400" baseline="30000">
                <a:cs typeface="Arial" charset="0"/>
              </a:rPr>
              <a:t>5</a:t>
            </a:r>
            <a:r>
              <a:rPr lang="en-AU" sz="2400">
                <a:cs typeface="Arial" charset="0"/>
              </a:rPr>
              <a:t>) (x</a:t>
            </a:r>
            <a:r>
              <a:rPr lang="en-AU" sz="2400" baseline="30000">
                <a:cs typeface="Arial" charset="0"/>
              </a:rPr>
              <a:t>3</a:t>
            </a:r>
            <a:r>
              <a:rPr lang="en-AU" sz="2400">
                <a:cs typeface="Arial" charset="0"/>
              </a:rPr>
              <a:t>+x</a:t>
            </a:r>
            <a:r>
              <a:rPr lang="en-AU" sz="2400" baseline="30000">
                <a:cs typeface="Arial" charset="0"/>
              </a:rPr>
              <a:t>4</a:t>
            </a:r>
            <a:r>
              <a:rPr lang="en-AU" sz="2400">
                <a:cs typeface="Arial" charset="0"/>
              </a:rPr>
              <a:t>+x</a:t>
            </a:r>
            <a:r>
              <a:rPr lang="en-AU" sz="2400" baseline="30000">
                <a:cs typeface="Arial" charset="0"/>
              </a:rPr>
              <a:t>5</a:t>
            </a:r>
            <a:r>
              <a:rPr lang="en-AU" sz="2400">
                <a:cs typeface="Arial" charset="0"/>
              </a:rPr>
              <a:t>+x</a:t>
            </a:r>
            <a:r>
              <a:rPr lang="en-AU" sz="2400" baseline="30000">
                <a:cs typeface="Arial" charset="0"/>
              </a:rPr>
              <a:t>6</a:t>
            </a:r>
            <a:r>
              <a:rPr lang="en-AU" sz="2400">
                <a:cs typeface="Arial" charset="0"/>
              </a:rPr>
              <a:t>) (x</a:t>
            </a:r>
            <a:r>
              <a:rPr lang="en-AU" sz="2400" baseline="30000">
                <a:cs typeface="Arial" charset="0"/>
              </a:rPr>
              <a:t>4</a:t>
            </a:r>
            <a:r>
              <a:rPr lang="en-AU" sz="2400">
                <a:cs typeface="Arial" charset="0"/>
              </a:rPr>
              <a:t>+x</a:t>
            </a:r>
            <a:r>
              <a:rPr lang="en-AU" sz="2400" baseline="30000">
                <a:cs typeface="Arial" charset="0"/>
              </a:rPr>
              <a:t>5</a:t>
            </a:r>
            <a:r>
              <a:rPr lang="en-AU" sz="2400">
                <a:cs typeface="Arial" charset="0"/>
              </a:rPr>
              <a:t>+x</a:t>
            </a:r>
            <a:r>
              <a:rPr lang="en-AU" sz="2400" baseline="30000">
                <a:cs typeface="Arial" charset="0"/>
              </a:rPr>
              <a:t>6</a:t>
            </a:r>
            <a:r>
              <a:rPr lang="en-AU" sz="2400">
                <a:cs typeface="Arial" charset="0"/>
              </a:rPr>
              <a:t>+x</a:t>
            </a:r>
            <a:r>
              <a:rPr lang="en-AU" sz="2400" baseline="30000">
                <a:cs typeface="Arial" charset="0"/>
              </a:rPr>
              <a:t>7</a:t>
            </a:r>
            <a:r>
              <a:rPr lang="en-AU" sz="2400">
                <a:cs typeface="Arial" charset="0"/>
              </a:rPr>
              <a:t>).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Setiap bentuk x</a:t>
            </a:r>
            <a:r>
              <a:rPr lang="en-AU" sz="2400" baseline="30000">
                <a:cs typeface="Arial" charset="0"/>
              </a:rPr>
              <a:t>17 </a:t>
            </a:r>
            <a:r>
              <a:rPr lang="en-AU" sz="2400">
                <a:cs typeface="Arial" charset="0"/>
              </a:rPr>
              <a:t>dalam perkalian ini didapat dengan mengalikan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x</a:t>
            </a:r>
            <a:r>
              <a:rPr lang="en-AU" sz="2400" baseline="30000">
                <a:cs typeface="Arial" charset="0"/>
              </a:rPr>
              <a:t>n1 </a:t>
            </a:r>
            <a:r>
              <a:rPr lang="en-AU" sz="2400">
                <a:cs typeface="Arial" charset="0"/>
              </a:rPr>
              <a:t>pada faktor pertama dengan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x</a:t>
            </a:r>
            <a:r>
              <a:rPr lang="en-AU" sz="2400" baseline="30000">
                <a:cs typeface="Arial" charset="0"/>
              </a:rPr>
              <a:t>n2</a:t>
            </a:r>
            <a:r>
              <a:rPr lang="en-AU" sz="2400">
                <a:cs typeface="Arial" charset="0"/>
              </a:rPr>
              <a:t> pd faktor kedua dan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x</a:t>
            </a:r>
            <a:r>
              <a:rPr lang="en-AU" sz="2400" baseline="30000">
                <a:cs typeface="Arial" charset="0"/>
              </a:rPr>
              <a:t>n3</a:t>
            </a:r>
            <a:r>
              <a:rPr lang="en-AU" sz="2400">
                <a:cs typeface="Arial" charset="0"/>
              </a:rPr>
              <a:t> pada faktor ketiga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yang memenuhi:  n</a:t>
            </a:r>
            <a:r>
              <a:rPr lang="en-AU" sz="2400" baseline="-25000">
                <a:cs typeface="Arial" charset="0"/>
              </a:rPr>
              <a:t>1</a:t>
            </a:r>
            <a:r>
              <a:rPr lang="en-AU" sz="2400">
                <a:cs typeface="Arial" charset="0"/>
              </a:rPr>
              <a:t> + n</a:t>
            </a:r>
            <a:r>
              <a:rPr lang="en-AU" sz="2400" baseline="-25000">
                <a:cs typeface="Arial" charset="0"/>
              </a:rPr>
              <a:t>2</a:t>
            </a:r>
            <a:r>
              <a:rPr lang="en-AU" sz="2400">
                <a:cs typeface="Arial" charset="0"/>
              </a:rPr>
              <a:t> + n</a:t>
            </a:r>
            <a:r>
              <a:rPr lang="en-AU" sz="2400" baseline="-25000">
                <a:cs typeface="Arial" charset="0"/>
              </a:rPr>
              <a:t>3</a:t>
            </a:r>
            <a:r>
              <a:rPr lang="en-AU" sz="2400">
                <a:cs typeface="Arial" charset="0"/>
              </a:rPr>
              <a:t>   = 17.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Bila dihitung, didapat koefisien x</a:t>
            </a:r>
            <a:r>
              <a:rPr lang="en-AU" sz="2400" baseline="30000">
                <a:cs typeface="Arial" charset="0"/>
              </a:rPr>
              <a:t>17</a:t>
            </a:r>
            <a:r>
              <a:rPr lang="en-AU" sz="2400">
                <a:cs typeface="Arial" charset="0"/>
              </a:rPr>
              <a:t> adalah 3.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Jadi, ada tepat 3 solusi. </a:t>
            </a: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32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Masalah Counting dan Fungsi Pembangkit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uiExpand="1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Ada berapa cara untuk membagikan 8 kue yang identik kepada 3 anak jika setiap anak menerima sedikitnya 2 kue dan tidak lebih dari 4 kue?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endParaRPr lang="en-AU" sz="2400" b="1">
              <a:solidFill>
                <a:schemeClr val="hlink"/>
              </a:solidFill>
              <a:cs typeface="Arial" charset="0"/>
            </a:endParaRP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 b="1">
                <a:solidFill>
                  <a:schemeClr val="hlink"/>
                </a:solidFill>
                <a:cs typeface="Arial" charset="0"/>
              </a:rPr>
              <a:t>Solusi.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Misalkan </a:t>
            </a:r>
            <a:r>
              <a:rPr lang="en-AU" sz="2400" i="1">
                <a:cs typeface="Times New Roman" pitchFamily="18" charset="0"/>
              </a:rPr>
              <a:t>c</a:t>
            </a:r>
            <a:r>
              <a:rPr lang="en-AU" sz="2400" i="1" baseline="-25000">
                <a:cs typeface="Times New Roman" pitchFamily="18" charset="0"/>
              </a:rPr>
              <a:t>n</a:t>
            </a:r>
            <a:r>
              <a:rPr lang="en-AU" sz="2400">
                <a:cs typeface="Times New Roman" pitchFamily="18" charset="0"/>
              </a:rPr>
              <a:t>: banyaknya cara membagikan </a:t>
            </a:r>
            <a:r>
              <a:rPr lang="en-AU" sz="2400" i="1">
                <a:cs typeface="Times New Roman" pitchFamily="18" charset="0"/>
              </a:rPr>
              <a:t>n</a:t>
            </a:r>
            <a:r>
              <a:rPr lang="en-AU" sz="2400">
                <a:cs typeface="Times New Roman" pitchFamily="18" charset="0"/>
              </a:rPr>
              <a:t> kue.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Karena setiap anak menerima sedikitnya 2 kue dan tidak lebih dari 4 kue, maka untuk setiap anak ada suatu faktor yang berbentuk: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(x</a:t>
            </a:r>
            <a:r>
              <a:rPr lang="en-AU" sz="2400" baseline="30000">
                <a:cs typeface="Times New Roman" pitchFamily="18" charset="0"/>
              </a:rPr>
              <a:t>2</a:t>
            </a:r>
            <a:r>
              <a:rPr lang="en-AU" sz="2400">
                <a:cs typeface="Times New Roman" pitchFamily="18" charset="0"/>
              </a:rPr>
              <a:t> + x</a:t>
            </a:r>
            <a:r>
              <a:rPr lang="en-AU" sz="2400" baseline="30000">
                <a:cs typeface="Times New Roman" pitchFamily="18" charset="0"/>
              </a:rPr>
              <a:t>3</a:t>
            </a:r>
            <a:r>
              <a:rPr lang="en-AU" sz="2400">
                <a:cs typeface="Times New Roman" pitchFamily="18" charset="0"/>
              </a:rPr>
              <a:t> + x</a:t>
            </a:r>
            <a:r>
              <a:rPr lang="en-AU" sz="2400" baseline="30000">
                <a:cs typeface="Times New Roman" pitchFamily="18" charset="0"/>
              </a:rPr>
              <a:t>4</a:t>
            </a:r>
            <a:r>
              <a:rPr lang="en-AU" sz="2400">
                <a:cs typeface="Times New Roman" pitchFamily="18" charset="0"/>
              </a:rPr>
              <a:t>)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dalam fungsi pembangkit barisan {</a:t>
            </a:r>
            <a:r>
              <a:rPr lang="en-AU" sz="2400" i="1">
                <a:cs typeface="Times New Roman" pitchFamily="18" charset="0"/>
              </a:rPr>
              <a:t>c</a:t>
            </a:r>
            <a:r>
              <a:rPr lang="en-AU" sz="2400" i="1" baseline="-25000">
                <a:cs typeface="Times New Roman" pitchFamily="18" charset="0"/>
              </a:rPr>
              <a:t>n</a:t>
            </a:r>
            <a:r>
              <a:rPr lang="en-AU" sz="2400">
                <a:cs typeface="Times New Roman" pitchFamily="18" charset="0"/>
              </a:rPr>
              <a:t>}.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Karena ada 3 anak maka fungsi pembangkitnya adalah: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(x</a:t>
            </a:r>
            <a:r>
              <a:rPr lang="en-AU" sz="2400" baseline="30000">
                <a:cs typeface="Times New Roman" pitchFamily="18" charset="0"/>
              </a:rPr>
              <a:t>2</a:t>
            </a:r>
            <a:r>
              <a:rPr lang="en-AU" sz="2400">
                <a:cs typeface="Times New Roman" pitchFamily="18" charset="0"/>
              </a:rPr>
              <a:t> + x</a:t>
            </a:r>
            <a:r>
              <a:rPr lang="en-AU" sz="2400" baseline="30000">
                <a:cs typeface="Times New Roman" pitchFamily="18" charset="0"/>
              </a:rPr>
              <a:t>3</a:t>
            </a:r>
            <a:r>
              <a:rPr lang="en-AU" sz="2400">
                <a:cs typeface="Times New Roman" pitchFamily="18" charset="0"/>
              </a:rPr>
              <a:t> + x</a:t>
            </a:r>
            <a:r>
              <a:rPr lang="en-AU" sz="2400" baseline="30000">
                <a:cs typeface="Times New Roman" pitchFamily="18" charset="0"/>
              </a:rPr>
              <a:t>4</a:t>
            </a:r>
            <a:r>
              <a:rPr lang="en-AU" sz="2400">
                <a:cs typeface="Times New Roman" pitchFamily="18" charset="0"/>
              </a:rPr>
              <a:t>)</a:t>
            </a:r>
            <a:r>
              <a:rPr lang="en-AU" sz="2400" baseline="30000">
                <a:cs typeface="Times New Roman" pitchFamily="18" charset="0"/>
              </a:rPr>
              <a:t>3</a:t>
            </a:r>
            <a:r>
              <a:rPr lang="en-AU" sz="2400">
                <a:cs typeface="Times New Roman" pitchFamily="18" charset="0"/>
              </a:rPr>
              <a:t>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Cara untuk membagikan 8 kue adalah koefisien dari x</a:t>
            </a:r>
            <a:r>
              <a:rPr lang="en-AU" sz="2400" baseline="30000">
                <a:cs typeface="Times New Roman" pitchFamily="18" charset="0"/>
              </a:rPr>
              <a:t>8</a:t>
            </a:r>
            <a:r>
              <a:rPr lang="en-AU" sz="2400">
                <a:cs typeface="Times New Roman" pitchFamily="18" charset="0"/>
              </a:rPr>
              <a:t>, yakni 6. Jadi,  ada 6 cara untuk membagikan 8 kue kepada 3 anak tadi.</a:t>
            </a: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AU" sz="3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Contoh 9</a:t>
            </a:r>
            <a:endParaRPr lang="en-US" sz="34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uiExpand="1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3581400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3600">
                <a:cs typeface="Arial" charset="0"/>
              </a:rPr>
              <a:t>Gunakan fungsi pembangkit untuk menentukan banyaknya cara mendistribusikan 25 donat identik kepada 4 polisi sehingga setiap polisi mendapatkan sedikitnya 3 dan tidak lebih dari 7 donat.</a:t>
            </a:r>
            <a:endParaRPr lang="en-AU" sz="3600">
              <a:cs typeface="Times New Roman" pitchFamily="18" charset="0"/>
            </a:endParaRPr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noFill/>
          <a:ln/>
        </p:spPr>
        <p:txBody>
          <a:bodyPr/>
          <a:lstStyle/>
          <a:p>
            <a:r>
              <a:rPr lang="en-AU" sz="4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Soal 2</a:t>
            </a:r>
            <a:endParaRPr lang="en-US" sz="44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229600" cy="54102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Gunakan fungsi pembangkit untuk menentukan banyaknya cara memilih pecahan mata uang bernilai Rp. 100, Rp. 500 dan Rp. 1000 jika kita ingin membayar suatu barang yang bernilai  Rp. r, apabila: </a:t>
            </a:r>
          </a:p>
          <a:p>
            <a:pPr marL="566738" lvl="1" indent="-452438">
              <a:lnSpc>
                <a:spcPct val="80000"/>
              </a:lnSpc>
              <a:buFont typeface="Wingdings" pitchFamily="2" charset="2"/>
              <a:buAutoNum type="alphaLcPeriod"/>
            </a:pPr>
            <a:r>
              <a:rPr lang="en-AU" sz="2400">
                <a:cs typeface="Arial" charset="0"/>
              </a:rPr>
              <a:t>urutan pemilihan diperhatikan atau </a:t>
            </a:r>
          </a:p>
          <a:p>
            <a:pPr marL="566738" lvl="1" indent="-452438">
              <a:lnSpc>
                <a:spcPct val="80000"/>
              </a:lnSpc>
              <a:buFont typeface="Wingdings" pitchFamily="2" charset="2"/>
              <a:buAutoNum type="alphaLcPeriod"/>
            </a:pPr>
            <a:r>
              <a:rPr lang="en-AU" sz="2400">
                <a:cs typeface="Arial" charset="0"/>
              </a:rPr>
              <a:t>tidak diperhatikan.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AU" sz="2400">
              <a:cs typeface="Arial" charset="0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Contoh.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Untuk membayar Rp. 600, ada 2 cara bila urutan tidak diperhatikan, yaitu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(Rp. 100, Rp. 100, Rp. 100, Rp. 100, Rp. 100, Rp. 100) atau (Rp. 100, Rp. 500)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dan ada 3 cara bila urutan diperhatikan, yaitu</a:t>
            </a:r>
          </a:p>
          <a:p>
            <a:pPr marL="0" indent="0" eaLnBrk="0" hangingPunct="0">
              <a:spcBef>
                <a:spcPct val="0"/>
              </a:spcBef>
              <a:buClrTx/>
              <a:buFontTx/>
              <a:buNone/>
            </a:pPr>
            <a:r>
              <a:rPr lang="en-AU" sz="2400">
                <a:cs typeface="Arial" charset="0"/>
              </a:rPr>
              <a:t>(Rp. 100, Rp. 100, Rp. 100, Rp. 100, Rp. 100, Rp. 100), (Rp. 100, Rp. 500), atau </a:t>
            </a:r>
          </a:p>
          <a:p>
            <a:pPr marL="0" indent="0" eaLnBrk="0" hangingPunct="0">
              <a:spcBef>
                <a:spcPct val="0"/>
              </a:spcBef>
              <a:buClrTx/>
              <a:buFontTx/>
              <a:buNone/>
            </a:pPr>
            <a:r>
              <a:rPr lang="en-AU" sz="2400">
                <a:cs typeface="Arial" charset="0"/>
              </a:rPr>
              <a:t>(Rp. 500, Rp. 100)</a:t>
            </a:r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143000"/>
          </a:xfrm>
          <a:noFill/>
          <a:ln/>
        </p:spPr>
        <p:txBody>
          <a:bodyPr/>
          <a:lstStyle/>
          <a:p>
            <a:r>
              <a:rPr lang="en-AU" sz="4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Contoh 10</a:t>
            </a:r>
            <a:endParaRPr lang="en-US" sz="40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54102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AutoNum type="alphaLcPeriod" startAt="2"/>
              <a:tabLst>
                <a:tab pos="168275" algn="l"/>
              </a:tabLst>
            </a:pPr>
            <a:r>
              <a:rPr lang="en-AU" sz="2400">
                <a:cs typeface="Arial" charset="0"/>
              </a:rPr>
              <a:t>  Jika urutan pemilihan tidak diperhatikan.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168275" algn="l"/>
              </a:tabLst>
            </a:pPr>
            <a:r>
              <a:rPr lang="en-AU" sz="2400">
                <a:cs typeface="Arial" charset="0"/>
              </a:rPr>
              <a:t>Karena masing-masing pecahan dapat dipergunakan       berkali-kali, maka </a:t>
            </a:r>
          </a:p>
          <a:p>
            <a:pPr marL="455613" lvl="2" indent="-227013">
              <a:lnSpc>
                <a:spcPct val="80000"/>
              </a:lnSpc>
              <a:buFontTx/>
              <a:buChar char="•"/>
              <a:tabLst>
                <a:tab pos="168275" algn="l"/>
              </a:tabLst>
            </a:pPr>
            <a:r>
              <a:rPr lang="en-AU" sz="2400">
                <a:cs typeface="Arial" charset="0"/>
              </a:rPr>
              <a:t>faktor yang merepresentasikan penggunaan Rp. 100 adalah </a:t>
            </a:r>
          </a:p>
          <a:p>
            <a:pPr marL="455613" lvl="2" indent="-227013" algn="ctr">
              <a:lnSpc>
                <a:spcPct val="80000"/>
              </a:lnSpc>
              <a:buFontTx/>
              <a:buNone/>
              <a:tabLst>
                <a:tab pos="168275" algn="l"/>
              </a:tabLst>
            </a:pPr>
            <a:r>
              <a:rPr lang="en-AU" sz="2400">
                <a:cs typeface="Arial" charset="0"/>
              </a:rPr>
              <a:t>1 + x + x</a:t>
            </a:r>
            <a:r>
              <a:rPr lang="en-AU" sz="2400" baseline="30000">
                <a:cs typeface="Arial" charset="0"/>
              </a:rPr>
              <a:t>2</a:t>
            </a:r>
            <a:r>
              <a:rPr lang="en-AU" sz="2400">
                <a:cs typeface="Arial" charset="0"/>
              </a:rPr>
              <a:t> + x</a:t>
            </a:r>
            <a:r>
              <a:rPr lang="en-AU" sz="2400" baseline="30000">
                <a:cs typeface="Arial" charset="0"/>
              </a:rPr>
              <a:t>3</a:t>
            </a:r>
            <a:r>
              <a:rPr lang="en-AU" sz="2400">
                <a:cs typeface="Arial" charset="0"/>
              </a:rPr>
              <a:t> + …,</a:t>
            </a:r>
          </a:p>
          <a:p>
            <a:pPr marL="455613" lvl="2" indent="-227013">
              <a:lnSpc>
                <a:spcPct val="80000"/>
              </a:lnSpc>
              <a:buFontTx/>
              <a:buChar char="•"/>
              <a:tabLst>
                <a:tab pos="168275" algn="l"/>
              </a:tabLst>
            </a:pPr>
            <a:r>
              <a:rPr lang="en-AU" sz="2400">
                <a:cs typeface="Arial" charset="0"/>
              </a:rPr>
              <a:t>faktor yang merepresentasikan penggunaan Rp. 500 adalah </a:t>
            </a:r>
          </a:p>
          <a:p>
            <a:pPr marL="455613" lvl="2" indent="-227013" algn="ctr">
              <a:lnSpc>
                <a:spcPct val="80000"/>
              </a:lnSpc>
              <a:buFontTx/>
              <a:buNone/>
              <a:tabLst>
                <a:tab pos="168275" algn="l"/>
              </a:tabLst>
            </a:pPr>
            <a:r>
              <a:rPr lang="en-AU" sz="2400">
                <a:cs typeface="Arial" charset="0"/>
              </a:rPr>
              <a:t>1 + x</a:t>
            </a:r>
            <a:r>
              <a:rPr lang="en-AU" sz="2400" baseline="30000">
                <a:cs typeface="Arial" charset="0"/>
              </a:rPr>
              <a:t>5</a:t>
            </a:r>
            <a:r>
              <a:rPr lang="en-AU" sz="2400">
                <a:cs typeface="Arial" charset="0"/>
              </a:rPr>
              <a:t> + x</a:t>
            </a:r>
            <a:r>
              <a:rPr lang="en-AU" sz="2400" baseline="30000">
                <a:cs typeface="Arial" charset="0"/>
              </a:rPr>
              <a:t>10</a:t>
            </a:r>
            <a:r>
              <a:rPr lang="en-AU" sz="2400">
                <a:cs typeface="Arial" charset="0"/>
              </a:rPr>
              <a:t> + …, </a:t>
            </a:r>
          </a:p>
          <a:p>
            <a:pPr marL="455613" lvl="2" indent="-227013">
              <a:lnSpc>
                <a:spcPct val="80000"/>
              </a:lnSpc>
              <a:buFontTx/>
              <a:buChar char="•"/>
              <a:tabLst>
                <a:tab pos="168275" algn="l"/>
              </a:tabLst>
            </a:pPr>
            <a:r>
              <a:rPr lang="en-AU" sz="2400">
                <a:cs typeface="Arial" charset="0"/>
              </a:rPr>
              <a:t>faktor yang merepresentasikan penggunaan Rp. 1000 adalah </a:t>
            </a:r>
          </a:p>
          <a:p>
            <a:pPr marL="455613" lvl="2" indent="-227013" algn="ctr">
              <a:lnSpc>
                <a:spcPct val="80000"/>
              </a:lnSpc>
              <a:buFontTx/>
              <a:buNone/>
              <a:tabLst>
                <a:tab pos="168275" algn="l"/>
              </a:tabLst>
            </a:pPr>
            <a:r>
              <a:rPr lang="en-AU" sz="2400">
                <a:cs typeface="Arial" charset="0"/>
              </a:rPr>
              <a:t>1 + x</a:t>
            </a:r>
            <a:r>
              <a:rPr lang="en-AU" sz="2400" baseline="30000">
                <a:cs typeface="Arial" charset="0"/>
              </a:rPr>
              <a:t>10</a:t>
            </a:r>
            <a:r>
              <a:rPr lang="en-AU" sz="2400">
                <a:cs typeface="Arial" charset="0"/>
              </a:rPr>
              <a:t> + x</a:t>
            </a:r>
            <a:r>
              <a:rPr lang="en-AU" sz="2400" baseline="30000">
                <a:cs typeface="Arial" charset="0"/>
              </a:rPr>
              <a:t>20</a:t>
            </a:r>
            <a:r>
              <a:rPr lang="en-AU" sz="2400">
                <a:cs typeface="Arial" charset="0"/>
              </a:rPr>
              <a:t> + … </a:t>
            </a:r>
          </a:p>
          <a:p>
            <a:pPr marL="0" indent="0">
              <a:lnSpc>
                <a:spcPct val="80000"/>
              </a:lnSpc>
              <a:buFontTx/>
              <a:buNone/>
              <a:tabLst>
                <a:tab pos="168275" algn="l"/>
              </a:tabLst>
            </a:pPr>
            <a:r>
              <a:rPr lang="en-AU" sz="2400">
                <a:cs typeface="Arial" charset="0"/>
              </a:rPr>
              <a:t>Jadi, banyaknya cara pemilihan pecahan mata uang untuk membayar seharga Rp. r adalah koefisien dari x</a:t>
            </a:r>
            <a:r>
              <a:rPr lang="en-AU" sz="2400" baseline="30000">
                <a:cs typeface="Arial" charset="0"/>
              </a:rPr>
              <a:t>r/100</a:t>
            </a:r>
            <a:r>
              <a:rPr lang="en-AU" sz="2400">
                <a:cs typeface="Arial" charset="0"/>
              </a:rPr>
              <a:t> dalam fungsi pembangkit</a:t>
            </a:r>
          </a:p>
          <a:p>
            <a:pPr marL="0" indent="0" algn="ctr">
              <a:lnSpc>
                <a:spcPct val="80000"/>
              </a:lnSpc>
              <a:buFontTx/>
              <a:buNone/>
              <a:tabLst>
                <a:tab pos="168275" algn="l"/>
              </a:tabLst>
            </a:pPr>
            <a:r>
              <a:rPr lang="en-AU" sz="2400">
                <a:cs typeface="Arial" charset="0"/>
              </a:rPr>
              <a:t>(1 + x + x</a:t>
            </a:r>
            <a:r>
              <a:rPr lang="en-AU" sz="2400" baseline="30000">
                <a:cs typeface="Arial" charset="0"/>
              </a:rPr>
              <a:t>2</a:t>
            </a:r>
            <a:r>
              <a:rPr lang="en-AU" sz="2400">
                <a:cs typeface="Arial" charset="0"/>
              </a:rPr>
              <a:t> + x</a:t>
            </a:r>
            <a:r>
              <a:rPr lang="en-AU" sz="2400" baseline="30000">
                <a:cs typeface="Arial" charset="0"/>
              </a:rPr>
              <a:t>3</a:t>
            </a:r>
            <a:r>
              <a:rPr lang="en-AU" sz="2400">
                <a:cs typeface="Arial" charset="0"/>
              </a:rPr>
              <a:t> + …) (1 + x</a:t>
            </a:r>
            <a:r>
              <a:rPr lang="en-AU" sz="2400" baseline="30000">
                <a:cs typeface="Arial" charset="0"/>
              </a:rPr>
              <a:t>5</a:t>
            </a:r>
            <a:r>
              <a:rPr lang="en-AU" sz="2400">
                <a:cs typeface="Arial" charset="0"/>
              </a:rPr>
              <a:t> + x</a:t>
            </a:r>
            <a:r>
              <a:rPr lang="en-AU" sz="2400" baseline="30000">
                <a:cs typeface="Arial" charset="0"/>
              </a:rPr>
              <a:t>10</a:t>
            </a:r>
            <a:r>
              <a:rPr lang="en-AU" sz="2400">
                <a:cs typeface="Arial" charset="0"/>
              </a:rPr>
              <a:t> + …) ( 1 + x</a:t>
            </a:r>
            <a:r>
              <a:rPr lang="en-AU" sz="2400" baseline="30000">
                <a:cs typeface="Arial" charset="0"/>
              </a:rPr>
              <a:t>10</a:t>
            </a:r>
            <a:r>
              <a:rPr lang="en-AU" sz="2400">
                <a:cs typeface="Arial" charset="0"/>
              </a:rPr>
              <a:t> + x</a:t>
            </a:r>
            <a:r>
              <a:rPr lang="en-AU" sz="2400" baseline="30000">
                <a:cs typeface="Arial" charset="0"/>
              </a:rPr>
              <a:t>20</a:t>
            </a:r>
            <a:r>
              <a:rPr lang="en-AU" sz="2400">
                <a:cs typeface="Arial" charset="0"/>
              </a:rPr>
              <a:t> + …)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  <a:noFill/>
          <a:ln/>
        </p:spPr>
        <p:txBody>
          <a:bodyPr/>
          <a:lstStyle/>
          <a:p>
            <a:r>
              <a:rPr lang="en-AU" sz="4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Contoh 10…</a:t>
            </a:r>
            <a:endParaRPr lang="en-US" sz="40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build="p" bldLvl="3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51054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AutoNum type="alphaLcPeriod"/>
              <a:tabLst>
                <a:tab pos="234950" algn="l"/>
              </a:tabLst>
            </a:pPr>
            <a:r>
              <a:rPr lang="en-AU" sz="2800">
                <a:cs typeface="Arial" charset="0"/>
              </a:rPr>
              <a:t>  Jika urutan pemilihan diperhatikan.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234950" algn="l"/>
              </a:tabLst>
            </a:pPr>
            <a:r>
              <a:rPr lang="en-AU" sz="2800">
                <a:cs typeface="Arial" charset="0"/>
              </a:rPr>
              <a:t>Banyaknya cara untuk menggunakan tepat n pecahan untuk membayar seharga Rp. r adalah koefisien x</a:t>
            </a:r>
            <a:r>
              <a:rPr lang="en-AU" sz="2800" baseline="30000">
                <a:cs typeface="Arial" charset="0"/>
              </a:rPr>
              <a:t>r/100</a:t>
            </a:r>
            <a:r>
              <a:rPr lang="en-AU" sz="2800">
                <a:cs typeface="Arial" charset="0"/>
              </a:rPr>
              <a:t> dalam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  <a:tabLst>
                <a:tab pos="234950" algn="l"/>
              </a:tabLst>
            </a:pPr>
            <a:r>
              <a:rPr lang="en-AU" sz="2800">
                <a:cs typeface="Arial" charset="0"/>
              </a:rPr>
              <a:t>(x + x</a:t>
            </a:r>
            <a:r>
              <a:rPr lang="en-AU" sz="2800" baseline="30000">
                <a:cs typeface="Arial" charset="0"/>
              </a:rPr>
              <a:t>5 </a:t>
            </a:r>
            <a:r>
              <a:rPr lang="en-AU" sz="2800">
                <a:cs typeface="Arial" charset="0"/>
              </a:rPr>
              <a:t>+ x</a:t>
            </a:r>
            <a:r>
              <a:rPr lang="en-AU" sz="2800" baseline="30000">
                <a:cs typeface="Arial" charset="0"/>
              </a:rPr>
              <a:t>10</a:t>
            </a:r>
            <a:r>
              <a:rPr lang="en-AU" sz="2800">
                <a:cs typeface="Arial" charset="0"/>
              </a:rPr>
              <a:t>)</a:t>
            </a:r>
            <a:r>
              <a:rPr lang="en-AU" sz="2800" baseline="30000">
                <a:cs typeface="Arial" charset="0"/>
              </a:rPr>
              <a:t>n</a:t>
            </a:r>
            <a:endParaRPr lang="en-AU" sz="2800">
              <a:cs typeface="Arial" charset="0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234950" algn="l"/>
              </a:tabLst>
            </a:pPr>
            <a:r>
              <a:rPr lang="en-AU" sz="2800">
                <a:cs typeface="Arial" charset="0"/>
              </a:rPr>
              <a:t>Karena kita dapat menggunakan berapa pun jumlah pecahan, maka banyaknya cara pemilihan pecahan mata uang untuk membayar seharga Rp. r adalah koefisien dari x</a:t>
            </a:r>
            <a:r>
              <a:rPr lang="en-AU" sz="2800" baseline="30000">
                <a:cs typeface="Arial" charset="0"/>
              </a:rPr>
              <a:t>r/100</a:t>
            </a:r>
            <a:r>
              <a:rPr lang="en-AU" sz="2800">
                <a:cs typeface="Arial" charset="0"/>
              </a:rPr>
              <a:t> dalam</a:t>
            </a:r>
          </a:p>
          <a:p>
            <a:pPr marL="0" indent="0" algn="ctr">
              <a:lnSpc>
                <a:spcPct val="60000"/>
              </a:lnSpc>
              <a:buFont typeface="Wingdings" pitchFamily="2" charset="2"/>
              <a:buNone/>
              <a:tabLst>
                <a:tab pos="234950" algn="l"/>
              </a:tabLst>
            </a:pPr>
            <a:r>
              <a:rPr lang="en-AU" sz="2800">
                <a:cs typeface="Arial" charset="0"/>
              </a:rPr>
              <a:t>1 + (x + x</a:t>
            </a:r>
            <a:r>
              <a:rPr lang="en-AU" sz="2800" baseline="30000">
                <a:cs typeface="Arial" charset="0"/>
              </a:rPr>
              <a:t>5 </a:t>
            </a:r>
            <a:r>
              <a:rPr lang="en-AU" sz="2800">
                <a:cs typeface="Arial" charset="0"/>
              </a:rPr>
              <a:t>+ x</a:t>
            </a:r>
            <a:r>
              <a:rPr lang="en-AU" sz="2800" baseline="30000">
                <a:cs typeface="Arial" charset="0"/>
              </a:rPr>
              <a:t>10</a:t>
            </a:r>
            <a:r>
              <a:rPr lang="en-AU" sz="2800">
                <a:cs typeface="Arial" charset="0"/>
              </a:rPr>
              <a:t>)</a:t>
            </a:r>
            <a:r>
              <a:rPr lang="en-AU" sz="2800" baseline="30000">
                <a:cs typeface="Arial" charset="0"/>
              </a:rPr>
              <a:t> </a:t>
            </a:r>
            <a:r>
              <a:rPr lang="en-AU" sz="2800">
                <a:cs typeface="Arial" charset="0"/>
              </a:rPr>
              <a:t>+ (x + x</a:t>
            </a:r>
            <a:r>
              <a:rPr lang="en-AU" sz="2800" baseline="30000">
                <a:cs typeface="Arial" charset="0"/>
              </a:rPr>
              <a:t>5 </a:t>
            </a:r>
            <a:r>
              <a:rPr lang="en-AU" sz="2800">
                <a:cs typeface="Arial" charset="0"/>
              </a:rPr>
              <a:t>+ x</a:t>
            </a:r>
            <a:r>
              <a:rPr lang="en-AU" sz="2800" baseline="30000">
                <a:cs typeface="Arial" charset="0"/>
              </a:rPr>
              <a:t>10</a:t>
            </a:r>
            <a:r>
              <a:rPr lang="en-AU" sz="2800">
                <a:cs typeface="Arial" charset="0"/>
              </a:rPr>
              <a:t>)</a:t>
            </a:r>
            <a:r>
              <a:rPr lang="en-AU" sz="2800" baseline="30000">
                <a:cs typeface="Arial" charset="0"/>
              </a:rPr>
              <a:t>2</a:t>
            </a:r>
            <a:r>
              <a:rPr lang="en-AU" sz="2800">
                <a:cs typeface="Arial" charset="0"/>
              </a:rPr>
              <a:t> + … 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  <a:noFill/>
          <a:ln/>
        </p:spPr>
        <p:txBody>
          <a:bodyPr/>
          <a:lstStyle/>
          <a:p>
            <a:r>
              <a:rPr lang="en-AU" sz="4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Contoh 10…</a:t>
            </a:r>
            <a:endParaRPr lang="en-US" sz="40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graphicFrame>
        <p:nvGraphicFramePr>
          <p:cNvPr id="79876" name="Object 4"/>
          <p:cNvGraphicFramePr>
            <a:graphicFrameLocks noChangeAspect="1"/>
          </p:cNvGraphicFramePr>
          <p:nvPr/>
        </p:nvGraphicFramePr>
        <p:xfrm>
          <a:off x="1981200" y="5181600"/>
          <a:ext cx="4975225" cy="990600"/>
        </p:xfrm>
        <a:graphic>
          <a:graphicData uri="http://schemas.openxmlformats.org/presentationml/2006/ole">
            <p:oleObj spid="_x0000_s79876" name="Equation" r:id="rId3" imgW="210816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uiExpand="1" build="p" bldLvl="3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458200" cy="47244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400050" algn="l"/>
              </a:tabLst>
            </a:pPr>
            <a:r>
              <a:rPr lang="en-AU">
                <a:cs typeface="Arial" charset="0"/>
              </a:rPr>
              <a:t>Gunakan fungsi pembangkit untuk menentukan banyaknya cara untuk menukar uang $100 dengan menggunakan pecahan: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400050" algn="l"/>
              </a:tabLst>
            </a:pPr>
            <a:r>
              <a:rPr lang="en-AU">
                <a:cs typeface="Arial" charset="0"/>
              </a:rPr>
              <a:t>a) $10, $20 dan $50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400050" algn="l"/>
              </a:tabLst>
            </a:pPr>
            <a:r>
              <a:rPr lang="en-AU">
                <a:cs typeface="Arial" charset="0"/>
              </a:rPr>
              <a:t>b) $5, $10, $20 dan $50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400050" algn="l"/>
              </a:tabLst>
            </a:pPr>
            <a:r>
              <a:rPr lang="en-AU">
                <a:cs typeface="Arial" charset="0"/>
              </a:rPr>
              <a:t>c) $5, $10, $20 dan $50; bila setiap pecahan 	digunakan sedikitnya sekali.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400050" algn="l"/>
              </a:tabLst>
            </a:pPr>
            <a:r>
              <a:rPr lang="en-AU">
                <a:cs typeface="Arial" charset="0"/>
              </a:rPr>
              <a:t>d) $5, $10 dan $20; bila setiap pecahan 	digunakan sedikitnya sekali tapi tidak lebih 	dari 4 kali. </a:t>
            </a:r>
            <a:endParaRPr lang="en-AU">
              <a:cs typeface="Times New Roman" pitchFamily="18" charset="0"/>
            </a:endParaRPr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noFill/>
          <a:ln/>
        </p:spPr>
        <p:txBody>
          <a:bodyPr/>
          <a:lstStyle/>
          <a:p>
            <a:r>
              <a:rPr lang="en-AU" sz="4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Soal 3</a:t>
            </a:r>
            <a:endParaRPr lang="en-US" sz="44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uiExpand="1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51054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1822450" algn="l"/>
                <a:tab pos="2692400" algn="l"/>
              </a:tabLst>
            </a:pPr>
            <a:r>
              <a:rPr lang="en-AU" sz="2400">
                <a:cs typeface="Arial" charset="0"/>
              </a:rPr>
              <a:t>Gunakan fungsi pembangkit untuk menghitung banyaknya cara memilih r obyek dari n jenis benda berbeda jika kita harus memilih sedikitnya satu obyek dari setiap jenisnya.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1822450" algn="l"/>
                <a:tab pos="2692400" algn="l"/>
              </a:tabLst>
            </a:pPr>
            <a:r>
              <a:rPr lang="en-AU" sz="2400" b="1">
                <a:solidFill>
                  <a:schemeClr val="hlink"/>
                </a:solidFill>
                <a:cs typeface="Arial" charset="0"/>
              </a:rPr>
              <a:t>Solusi</a:t>
            </a:r>
            <a:r>
              <a:rPr lang="en-AU" sz="2400">
                <a:solidFill>
                  <a:schemeClr val="hlink"/>
                </a:solidFill>
                <a:cs typeface="Arial" charset="0"/>
              </a:rPr>
              <a:t>.</a:t>
            </a:r>
            <a:r>
              <a:rPr lang="en-AU" sz="2400">
                <a:cs typeface="Arial" charset="0"/>
              </a:rPr>
              <a:t>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1822450" algn="l"/>
                <a:tab pos="2692400" algn="l"/>
              </a:tabLst>
            </a:pPr>
            <a:r>
              <a:rPr lang="en-AU" sz="2400">
                <a:cs typeface="Arial" charset="0"/>
              </a:rPr>
              <a:t>Misalkan a</a:t>
            </a:r>
            <a:r>
              <a:rPr lang="en-AU" sz="2400" baseline="-25000">
                <a:cs typeface="Arial" charset="0"/>
              </a:rPr>
              <a:t>r</a:t>
            </a:r>
            <a:r>
              <a:rPr lang="en-AU" sz="2400">
                <a:cs typeface="Arial" charset="0"/>
              </a:rPr>
              <a:t>: banyaknya cara memilih r obyek dari n 	jenis benda bila dari setiap jenis terpilih 	sedikitnya satu objek.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1822450" algn="l"/>
                <a:tab pos="2692400" algn="l"/>
              </a:tabLst>
            </a:pPr>
            <a:r>
              <a:rPr lang="en-AU" sz="2400">
                <a:cs typeface="Arial" charset="0"/>
              </a:rPr>
              <a:t>Karena kita perlu memilih sedikitnya satu obyek dari setiap jenis, maka setiap jenis menyumbangkan faktor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  <a:tabLst>
                <a:tab pos="1822450" algn="l"/>
                <a:tab pos="2692400" algn="l"/>
              </a:tabLst>
            </a:pPr>
            <a:r>
              <a:rPr lang="en-AU" sz="2400">
                <a:cs typeface="Arial" charset="0"/>
              </a:rPr>
              <a:t>(x + x</a:t>
            </a:r>
            <a:r>
              <a:rPr lang="en-AU" sz="2400" baseline="30000">
                <a:cs typeface="Arial" charset="0"/>
              </a:rPr>
              <a:t>2</a:t>
            </a:r>
            <a:r>
              <a:rPr lang="en-AU" sz="2400">
                <a:cs typeface="Arial" charset="0"/>
              </a:rPr>
              <a:t> + x</a:t>
            </a:r>
            <a:r>
              <a:rPr lang="en-AU" sz="2400" baseline="30000">
                <a:cs typeface="Arial" charset="0"/>
              </a:rPr>
              <a:t>3</a:t>
            </a:r>
            <a:r>
              <a:rPr lang="en-AU" sz="2400">
                <a:cs typeface="Arial" charset="0"/>
              </a:rPr>
              <a:t> + …)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tabLst>
                <a:tab pos="1822450" algn="l"/>
                <a:tab pos="2692400" algn="l"/>
              </a:tabLst>
            </a:pPr>
            <a:r>
              <a:rPr lang="en-AU" sz="2400">
                <a:cs typeface="Arial" charset="0"/>
              </a:rPr>
              <a:t>pada fungsi pembangkit.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1822450" algn="l"/>
                <a:tab pos="2692400" algn="l"/>
              </a:tabLst>
            </a:pPr>
            <a:r>
              <a:rPr lang="en-AU" sz="2400">
                <a:cs typeface="Arial" charset="0"/>
              </a:rPr>
              <a:t>Akibatnya, fungsi pembangkit G(x) dari barisan {a</a:t>
            </a:r>
            <a:r>
              <a:rPr lang="en-AU" sz="2400" baseline="-25000">
                <a:cs typeface="Arial" charset="0"/>
              </a:rPr>
              <a:t>r</a:t>
            </a:r>
            <a:r>
              <a:rPr lang="en-AU" sz="2400">
                <a:cs typeface="Arial" charset="0"/>
              </a:rPr>
              <a:t>} adalah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1822450" algn="l"/>
                <a:tab pos="2692400" algn="l"/>
              </a:tabLst>
            </a:pPr>
            <a:r>
              <a:rPr lang="en-AU" sz="2400">
                <a:cs typeface="Arial" charset="0"/>
              </a:rPr>
              <a:t>	G(x)  	= (x+x</a:t>
            </a:r>
            <a:r>
              <a:rPr lang="en-AU" sz="2400" baseline="30000">
                <a:cs typeface="Arial" charset="0"/>
              </a:rPr>
              <a:t>2</a:t>
            </a:r>
            <a:r>
              <a:rPr lang="en-AU" sz="2400">
                <a:cs typeface="Arial" charset="0"/>
              </a:rPr>
              <a:t> + x</a:t>
            </a:r>
            <a:r>
              <a:rPr lang="en-AU" sz="2400" baseline="30000">
                <a:cs typeface="Arial" charset="0"/>
              </a:rPr>
              <a:t>3</a:t>
            </a:r>
            <a:r>
              <a:rPr lang="en-AU" sz="2400">
                <a:cs typeface="Arial" charset="0"/>
              </a:rPr>
              <a:t> + …)</a:t>
            </a:r>
            <a:r>
              <a:rPr lang="en-AU" sz="2400" baseline="30000">
                <a:cs typeface="Arial" charset="0"/>
              </a:rPr>
              <a:t>n</a:t>
            </a:r>
            <a:endParaRPr lang="en-AU" sz="2400">
              <a:cs typeface="Arial" charset="0"/>
            </a:endParaRP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1822450" algn="l"/>
                <a:tab pos="2692400" algn="l"/>
              </a:tabLst>
            </a:pPr>
            <a:r>
              <a:rPr lang="en-AU" sz="2400">
                <a:cs typeface="Arial" charset="0"/>
              </a:rPr>
              <a:t>	 	= x</a:t>
            </a:r>
            <a:r>
              <a:rPr lang="en-AU" sz="2400" baseline="30000">
                <a:cs typeface="Arial" charset="0"/>
              </a:rPr>
              <a:t>n</a:t>
            </a:r>
            <a:r>
              <a:rPr lang="en-AU" sz="2400">
                <a:cs typeface="Arial" charset="0"/>
              </a:rPr>
              <a:t>(1+x+x</a:t>
            </a:r>
            <a:r>
              <a:rPr lang="en-AU" sz="2400" baseline="30000">
                <a:cs typeface="Arial" charset="0"/>
              </a:rPr>
              <a:t>2</a:t>
            </a:r>
            <a:r>
              <a:rPr lang="en-AU" sz="2400">
                <a:cs typeface="Arial" charset="0"/>
              </a:rPr>
              <a:t> + x</a:t>
            </a:r>
            <a:r>
              <a:rPr lang="en-AU" sz="2400" baseline="30000">
                <a:cs typeface="Arial" charset="0"/>
              </a:rPr>
              <a:t>3</a:t>
            </a:r>
            <a:r>
              <a:rPr lang="en-AU" sz="2400">
                <a:cs typeface="Arial" charset="0"/>
              </a:rPr>
              <a:t> + …)</a:t>
            </a:r>
            <a:r>
              <a:rPr lang="en-AU" sz="2400" baseline="30000">
                <a:cs typeface="Arial" charset="0"/>
              </a:rPr>
              <a:t>n</a:t>
            </a:r>
            <a:r>
              <a:rPr lang="en-AU" sz="2400">
                <a:cs typeface="Arial" charset="0"/>
              </a:rPr>
              <a:t> = x</a:t>
            </a:r>
            <a:r>
              <a:rPr lang="en-AU" sz="2400" baseline="30000">
                <a:cs typeface="Arial" charset="0"/>
              </a:rPr>
              <a:t>n</a:t>
            </a:r>
            <a:r>
              <a:rPr lang="en-AU" sz="2400">
                <a:cs typeface="Arial" charset="0"/>
              </a:rPr>
              <a:t> / (1-x)</a:t>
            </a:r>
            <a:r>
              <a:rPr lang="en-AU" sz="2400" baseline="30000">
                <a:cs typeface="Arial" charset="0"/>
              </a:rPr>
              <a:t>n</a:t>
            </a:r>
            <a:r>
              <a:rPr lang="en-AU" sz="2400">
                <a:cs typeface="Arial" charset="0"/>
              </a:rPr>
              <a:t> .</a:t>
            </a:r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AU" sz="4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Contoh 11</a:t>
            </a:r>
            <a:endParaRPr lang="en-US" sz="40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uiExpand="1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6096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Arial" charset="0"/>
              </a:rPr>
              <a:t>Dengan menggunakan Teorema Binomial Diperluas:</a:t>
            </a:r>
          </a:p>
        </p:txBody>
      </p:sp>
      <p:sp>
        <p:nvSpPr>
          <p:cNvPr id="65544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14400"/>
          </a:xfrm>
          <a:noFill/>
          <a:ln/>
        </p:spPr>
        <p:txBody>
          <a:bodyPr/>
          <a:lstStyle/>
          <a:p>
            <a:r>
              <a:rPr lang="en-AU" sz="4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Contoh 11…</a:t>
            </a:r>
            <a:endParaRPr lang="en-US" sz="40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3352800" y="2185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533400" y="1905000"/>
          <a:ext cx="8305800" cy="4133850"/>
        </p:xfrm>
        <a:graphic>
          <a:graphicData uri="http://schemas.openxmlformats.org/presentationml/2006/ole">
            <p:oleObj spid="_x0000_s65540" name="Equation" r:id="rId3" imgW="3670200" imgH="1828800" progId="Equation.3">
              <p:embed/>
            </p:oleObj>
          </a:graphicData>
        </a:graphic>
      </p:graphicFrame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533400" y="6172200"/>
            <a:ext cx="80772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Jadi, ada C(r-1,r-n) cara memilih.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utoUpdateAnimBg="0"/>
      <p:bldP spid="6554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/>
              <a:t>Fungsi pembangkit digunakan untuk merepresentasikan barisan secara efisien dengan </a:t>
            </a:r>
            <a:r>
              <a:rPr lang="en-AU">
                <a:solidFill>
                  <a:schemeClr val="hlink"/>
                </a:solidFill>
              </a:rPr>
              <a:t>mengkodekan</a:t>
            </a:r>
            <a:r>
              <a:rPr lang="en-AU"/>
              <a:t> </a:t>
            </a:r>
            <a:r>
              <a:rPr lang="en-AU">
                <a:solidFill>
                  <a:srgbClr val="66CCFF"/>
                </a:solidFill>
              </a:rPr>
              <a:t>unsur barisan</a:t>
            </a:r>
            <a:r>
              <a:rPr lang="en-AU"/>
              <a:t> sebagai </a:t>
            </a:r>
            <a:r>
              <a:rPr lang="en-AU">
                <a:solidFill>
                  <a:srgbClr val="66CCFF"/>
                </a:solidFill>
              </a:rPr>
              <a:t>koefisien</a:t>
            </a:r>
            <a:r>
              <a:rPr lang="en-AU"/>
              <a:t> dalam deret pangkat suatu variabel x 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AU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/>
              <a:t>Fungsi pembangkit dapat digunakan untuk:</a:t>
            </a:r>
          </a:p>
          <a:p>
            <a:pPr marL="566738" lvl="1" indent="-452438">
              <a:lnSpc>
                <a:spcPct val="80000"/>
              </a:lnSpc>
            </a:pPr>
            <a:r>
              <a:rPr lang="en-AU" sz="3200"/>
              <a:t>memecahkan berbagai masalah counting, </a:t>
            </a:r>
          </a:p>
          <a:p>
            <a:pPr marL="566738" lvl="1" indent="-452438">
              <a:lnSpc>
                <a:spcPct val="80000"/>
              </a:lnSpc>
            </a:pPr>
            <a:r>
              <a:rPr lang="en-AU" sz="3200"/>
              <a:t>memecahkan relasi </a:t>
            </a:r>
            <a:r>
              <a:rPr lang="en-AU" sz="3200" i="1"/>
              <a:t>recurrence</a:t>
            </a:r>
            <a:r>
              <a:rPr lang="en-AU" sz="3200"/>
              <a:t>, dan </a:t>
            </a:r>
          </a:p>
          <a:p>
            <a:pPr marL="566738" lvl="1" indent="-452438">
              <a:lnSpc>
                <a:spcPct val="80000"/>
              </a:lnSpc>
            </a:pPr>
            <a:r>
              <a:rPr lang="en-AU" sz="3200"/>
              <a:t>membuktikan identitas kombinatorik. 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Fungsi pembangkit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uiExpand="1" build="p" bldLvl="2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382000" cy="2209800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795338" algn="l"/>
              </a:tabLst>
            </a:pPr>
            <a:r>
              <a:rPr lang="en-AU" sz="2400" b="1">
                <a:solidFill>
                  <a:schemeClr val="hlink"/>
                </a:solidFill>
                <a:cs typeface="Times New Roman" pitchFamily="18" charset="0"/>
              </a:rPr>
              <a:t>Contoh 12.</a:t>
            </a:r>
            <a:r>
              <a:rPr lang="en-AU" sz="2400"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795338" algn="l"/>
              </a:tabLst>
            </a:pPr>
            <a:r>
              <a:rPr lang="en-AU" sz="2400">
                <a:cs typeface="Times New Roman" pitchFamily="18" charset="0"/>
              </a:rPr>
              <a:t>Cari solusi relasi </a:t>
            </a:r>
            <a:r>
              <a:rPr lang="en-AU" sz="2400" i="1">
                <a:cs typeface="Times New Roman" pitchFamily="18" charset="0"/>
              </a:rPr>
              <a:t>recurrence</a:t>
            </a:r>
            <a:r>
              <a:rPr lang="en-AU" sz="2400">
                <a:cs typeface="Times New Roman" pitchFamily="18" charset="0"/>
              </a:rPr>
              <a:t> a</a:t>
            </a:r>
            <a:r>
              <a:rPr lang="en-AU" sz="2400" baseline="-25000">
                <a:cs typeface="Times New Roman" pitchFamily="18" charset="0"/>
              </a:rPr>
              <a:t>k</a:t>
            </a:r>
            <a:r>
              <a:rPr lang="en-AU" sz="2400">
                <a:cs typeface="Times New Roman" pitchFamily="18" charset="0"/>
              </a:rPr>
              <a:t> = 3a</a:t>
            </a:r>
            <a:r>
              <a:rPr lang="en-AU" sz="2400" baseline="-25000">
                <a:cs typeface="Times New Roman" pitchFamily="18" charset="0"/>
              </a:rPr>
              <a:t>k-1</a:t>
            </a:r>
            <a:r>
              <a:rPr lang="en-AU" sz="2400">
                <a:cs typeface="Times New Roman" pitchFamily="18" charset="0"/>
              </a:rPr>
              <a:t> untuk k = 1, 2, 3, … dengan kondisi awal a</a:t>
            </a:r>
            <a:r>
              <a:rPr lang="en-AU" sz="2400" baseline="-25000">
                <a:cs typeface="Times New Roman" pitchFamily="18" charset="0"/>
              </a:rPr>
              <a:t>0</a:t>
            </a:r>
            <a:r>
              <a:rPr lang="en-AU" sz="2400">
                <a:cs typeface="Times New Roman" pitchFamily="18" charset="0"/>
              </a:rPr>
              <a:t> = 2.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795338" algn="l"/>
              </a:tabLst>
            </a:pPr>
            <a:r>
              <a:rPr lang="en-AU" sz="2400" b="1">
                <a:solidFill>
                  <a:schemeClr val="hlink"/>
                </a:solidFill>
                <a:cs typeface="Times New Roman" pitchFamily="18" charset="0"/>
              </a:rPr>
              <a:t>Solusi.</a:t>
            </a:r>
            <a:r>
              <a:rPr lang="en-AU" sz="2400" b="1"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795338" algn="l"/>
              </a:tabLst>
            </a:pPr>
            <a:r>
              <a:rPr lang="en-AU" sz="2400">
                <a:cs typeface="Times New Roman" pitchFamily="18" charset="0"/>
              </a:rPr>
              <a:t>Misal	G(x): fungsi pembangkit untuk barisan {a</a:t>
            </a:r>
            <a:r>
              <a:rPr lang="en-AU" sz="2400" baseline="-25000">
                <a:cs typeface="Times New Roman" pitchFamily="18" charset="0"/>
              </a:rPr>
              <a:t>k</a:t>
            </a:r>
            <a:r>
              <a:rPr lang="en-AU" sz="2400">
                <a:cs typeface="Times New Roman" pitchFamily="18" charset="0"/>
              </a:rPr>
              <a:t>},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795338" algn="l"/>
              </a:tabLst>
            </a:pPr>
            <a:r>
              <a:rPr lang="en-AU" sz="2400">
                <a:cs typeface="Times New Roman" pitchFamily="18" charset="0"/>
                <a:sym typeface="Symbol" pitchFamily="18" charset="2"/>
              </a:rPr>
              <a:t>Maka,</a:t>
            </a: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382000" cy="1143000"/>
          </a:xfrm>
        </p:spPr>
        <p:txBody>
          <a:bodyPr/>
          <a:lstStyle/>
          <a:p>
            <a:r>
              <a:rPr lang="en-AU" sz="36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Fungsi Pembangkit dan Solusi Relasi </a:t>
            </a:r>
            <a:r>
              <a:rPr lang="en-AU" sz="36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Recurrence</a:t>
            </a:r>
            <a:r>
              <a:rPr lang="en-US" sz="3200" b="1" i="1">
                <a:cs typeface="Times New Roman" pitchFamily="18" charset="0"/>
              </a:rPr>
              <a:t> </a:t>
            </a:r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524000" y="3138488"/>
          <a:ext cx="6172200" cy="3719512"/>
        </p:xfrm>
        <a:graphic>
          <a:graphicData uri="http://schemas.openxmlformats.org/presentationml/2006/ole">
            <p:oleObj spid="_x0000_s58372" name="Equation" r:id="rId3" imgW="3288960" imgH="1981080" progId="Equation.3">
              <p:embed/>
            </p:oleObj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7010400" y="2667000"/>
          <a:ext cx="2133600" cy="566738"/>
        </p:xfrm>
        <a:graphic>
          <a:graphicData uri="http://schemas.openxmlformats.org/presentationml/2006/ole">
            <p:oleObj spid="_x0000_s58374" name="Equation" r:id="rId4" imgW="1104840" imgH="29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uiExpand="1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9906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AU" sz="2400" b="1">
                <a:solidFill>
                  <a:schemeClr val="hlink"/>
                </a:solidFill>
                <a:cs typeface="Times New Roman" pitchFamily="18" charset="0"/>
              </a:rPr>
              <a:t>Contoh 13.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Gunakan fungsi pembangkit untuk membuktikan:</a:t>
            </a: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r>
              <a:rPr lang="en-AU" sz="36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Fungsi Pembangkit dan Pembuktian Identitas</a:t>
            </a:r>
            <a:endParaRPr lang="en-US" sz="3600" i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2092325" y="2133600"/>
          <a:ext cx="4348163" cy="552450"/>
        </p:xfrm>
        <a:graphic>
          <a:graphicData uri="http://schemas.openxmlformats.org/presentationml/2006/ole">
            <p:oleObj spid="_x0000_s59396" name="Equation" r:id="rId3" imgW="2323800" imgH="291960" progId="Equation.3">
              <p:embed/>
            </p:oleObj>
          </a:graphicData>
        </a:graphic>
      </p:graphicFrame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457200" y="2743200"/>
            <a:ext cx="84582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2687638" algn="l"/>
              </a:tabLst>
            </a:pPr>
            <a:r>
              <a:rPr lang="en-US" sz="2400" b="1">
                <a:solidFill>
                  <a:schemeClr val="hlink"/>
                </a:solidFill>
              </a:rPr>
              <a:t>Solusi.</a:t>
            </a:r>
            <a:r>
              <a:rPr lang="en-US" sz="2400"/>
              <a:t> </a:t>
            </a:r>
          </a:p>
          <a:p>
            <a:pPr>
              <a:tabLst>
                <a:tab pos="2687638" algn="l"/>
              </a:tabLst>
            </a:pPr>
            <a:r>
              <a:rPr lang="en-US" sz="2400"/>
              <a:t>C(2n,n) adalah koefisien x</a:t>
            </a:r>
            <a:r>
              <a:rPr lang="en-US" sz="2400" baseline="30000"/>
              <a:t>n</a:t>
            </a:r>
            <a:r>
              <a:rPr lang="en-US" sz="2400"/>
              <a:t> dlm ekspansi (1+x)</a:t>
            </a:r>
            <a:r>
              <a:rPr lang="en-US" sz="2400" baseline="30000"/>
              <a:t>2n</a:t>
            </a:r>
            <a:r>
              <a:rPr lang="en-US" sz="2400"/>
              <a:t>. </a:t>
            </a:r>
          </a:p>
          <a:p>
            <a:pPr>
              <a:tabLst>
                <a:tab pos="2687638" algn="l"/>
              </a:tabLst>
            </a:pPr>
            <a:r>
              <a:rPr lang="en-US" sz="2400"/>
              <a:t>Akan tetapi, (1+x)</a:t>
            </a:r>
            <a:r>
              <a:rPr lang="en-US" sz="2400" baseline="30000"/>
              <a:t>2n</a:t>
            </a:r>
            <a:r>
              <a:rPr lang="en-US" sz="2400"/>
              <a:t> = [(1+x)</a:t>
            </a:r>
            <a:r>
              <a:rPr lang="en-US" sz="2400" baseline="30000"/>
              <a:t>n</a:t>
            </a:r>
            <a:r>
              <a:rPr lang="en-US" sz="2400"/>
              <a:t>]</a:t>
            </a:r>
            <a:r>
              <a:rPr lang="en-US" sz="2400" baseline="30000"/>
              <a:t>2</a:t>
            </a:r>
            <a:r>
              <a:rPr lang="en-US" sz="2400"/>
              <a:t>.</a:t>
            </a:r>
          </a:p>
          <a:p>
            <a:pPr>
              <a:tabLst>
                <a:tab pos="2687638" algn="l"/>
              </a:tabLst>
            </a:pPr>
            <a:r>
              <a:rPr lang="en-US" sz="2400"/>
              <a:t>	= [C(n,0)+C(n,1)x+ … + C(n,n)x</a:t>
            </a:r>
            <a:r>
              <a:rPr lang="en-US" sz="2400" baseline="30000"/>
              <a:t>n</a:t>
            </a:r>
            <a:r>
              <a:rPr lang="en-US" sz="2400"/>
              <a:t>]</a:t>
            </a:r>
            <a:r>
              <a:rPr lang="en-US" sz="2400" baseline="30000"/>
              <a:t>2</a:t>
            </a:r>
            <a:r>
              <a:rPr lang="en-US" sz="2400"/>
              <a:t>.</a:t>
            </a:r>
          </a:p>
          <a:p>
            <a:pPr>
              <a:tabLst>
                <a:tab pos="2687638" algn="l"/>
              </a:tabLst>
            </a:pPr>
            <a:r>
              <a:rPr lang="en-US" sz="2400"/>
              <a:t>Koefisien dari x</a:t>
            </a:r>
            <a:r>
              <a:rPr lang="en-US" sz="2400" baseline="30000"/>
              <a:t>n</a:t>
            </a:r>
            <a:r>
              <a:rPr lang="en-US" sz="2400"/>
              <a:t> dlm ekspansi ini: </a:t>
            </a:r>
          </a:p>
          <a:p>
            <a:pPr>
              <a:tabLst>
                <a:tab pos="2687638" algn="l"/>
              </a:tabLst>
            </a:pPr>
            <a:r>
              <a:rPr lang="en-US" sz="2400"/>
              <a:t>C(n,0)C(n,n) + C(n,1)C(n,n-1) + … + C(n,n)C(n,0). </a:t>
            </a:r>
          </a:p>
          <a:p>
            <a:pPr>
              <a:tabLst>
                <a:tab pos="2687638" algn="l"/>
              </a:tabLst>
            </a:pPr>
            <a:r>
              <a:rPr lang="en-US" sz="2400"/>
              <a:t>Ini sama dgn </a:t>
            </a:r>
            <a:r>
              <a:rPr lang="en-US" sz="2400">
                <a:sym typeface="Symbol" pitchFamily="18" charset="2"/>
              </a:rPr>
              <a:t> C(n,k)</a:t>
            </a:r>
            <a:r>
              <a:rPr lang="en-US" sz="2400" baseline="30000"/>
              <a:t>2</a:t>
            </a:r>
            <a:r>
              <a:rPr lang="en-US" sz="2400">
                <a:sym typeface="Symbol" pitchFamily="18" charset="2"/>
              </a:rPr>
              <a:t>, krn C(n,n-k) = C(n,k). </a:t>
            </a:r>
          </a:p>
          <a:p>
            <a:pPr>
              <a:tabLst>
                <a:tab pos="2687638" algn="l"/>
              </a:tabLst>
            </a:pPr>
            <a:r>
              <a:rPr lang="en-US" sz="2400">
                <a:sym typeface="Symbol" pitchFamily="18" charset="2"/>
              </a:rPr>
              <a:t>Karena C(2n,n) dan  C(n,k)</a:t>
            </a:r>
            <a:r>
              <a:rPr lang="en-US" sz="2400" baseline="30000"/>
              <a:t>2</a:t>
            </a:r>
            <a:r>
              <a:rPr lang="en-US" sz="2400">
                <a:sym typeface="Symbol" pitchFamily="18" charset="2"/>
              </a:rPr>
              <a:t> menyatakan koefisien x</a:t>
            </a:r>
            <a:r>
              <a:rPr lang="en-US" sz="2400" baseline="30000"/>
              <a:t>n</a:t>
            </a:r>
            <a:r>
              <a:rPr lang="en-US" sz="2400">
                <a:sym typeface="Symbol" pitchFamily="18" charset="2"/>
              </a:rPr>
              <a:t> dlm (1+x)</a:t>
            </a:r>
            <a:r>
              <a:rPr lang="en-US" sz="2400" baseline="30000"/>
              <a:t>2n</a:t>
            </a:r>
            <a:r>
              <a:rPr lang="en-US" sz="2400">
                <a:sym typeface="Symbol" pitchFamily="18" charset="2"/>
              </a:rPr>
              <a:t> maka haruslah </a:t>
            </a:r>
          </a:p>
        </p:txBody>
      </p:sp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2819400" y="6019800"/>
          <a:ext cx="2922588" cy="552450"/>
        </p:xfrm>
        <a:graphic>
          <a:graphicData uri="http://schemas.openxmlformats.org/presentationml/2006/ole">
            <p:oleObj spid="_x0000_s59399" name="Equation" r:id="rId4" imgW="1562040" imgH="29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uiExpand="1" build="p" autoUpdateAnimBg="0"/>
      <p:bldP spid="59398" grpId="0" build="allAtOnce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14478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 sz="2400" b="1">
                <a:solidFill>
                  <a:schemeClr val="hlink"/>
                </a:solidFill>
              </a:rPr>
              <a:t>Definisi.</a:t>
            </a:r>
            <a:r>
              <a:rPr lang="en-AU" sz="2400"/>
              <a:t>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solidFill>
                  <a:schemeClr val="folHlink"/>
                </a:solidFill>
              </a:rPr>
              <a:t>Fungsi pembangkit (</a:t>
            </a:r>
            <a:r>
              <a:rPr lang="en-AU" sz="2400" i="1">
                <a:solidFill>
                  <a:schemeClr val="folHlink"/>
                </a:solidFill>
              </a:rPr>
              <a:t>generating function</a:t>
            </a:r>
            <a:r>
              <a:rPr lang="en-AU" sz="2400">
                <a:solidFill>
                  <a:schemeClr val="folHlink"/>
                </a:solidFill>
              </a:rPr>
              <a:t>)</a:t>
            </a:r>
            <a:r>
              <a:rPr lang="en-AU" sz="2400"/>
              <a:t> untuk barisan bilangan real: a</a:t>
            </a:r>
            <a:r>
              <a:rPr lang="en-AU" sz="2400" baseline="-25000"/>
              <a:t>0</a:t>
            </a:r>
            <a:r>
              <a:rPr lang="en-AU" sz="2400"/>
              <a:t>, a</a:t>
            </a:r>
            <a:r>
              <a:rPr lang="en-AU" sz="2400" baseline="-25000"/>
              <a:t>1</a:t>
            </a:r>
            <a:r>
              <a:rPr lang="en-AU" sz="2400"/>
              <a:t>, …, a</a:t>
            </a:r>
            <a:r>
              <a:rPr lang="en-AU" sz="2400" baseline="-25000"/>
              <a:t>k</a:t>
            </a:r>
            <a:r>
              <a:rPr lang="en-AU" sz="2400"/>
              <a:t>, … adalah deret pangkat tak hingga: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Definisi dan contoh</a:t>
            </a:r>
          </a:p>
        </p:txBody>
      </p:sp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676400" y="2286000"/>
          <a:ext cx="5562600" cy="915988"/>
        </p:xfrm>
        <a:graphic>
          <a:graphicData uri="http://schemas.openxmlformats.org/presentationml/2006/ole">
            <p:oleObj spid="_x0000_s41989" r:id="rId3" imgW="2603500" imgH="431800" progId="Equation.3">
              <p:embed/>
            </p:oleObj>
          </a:graphicData>
        </a:graphic>
      </p:graphicFrame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457200" y="30480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n-AU" sz="2400" b="1">
                <a:solidFill>
                  <a:schemeClr val="hlink"/>
                </a:solidFill>
              </a:rPr>
              <a:t>Contoh 1.</a:t>
            </a:r>
            <a:r>
              <a:rPr lang="en-AU" sz="2400"/>
              <a:t> </a:t>
            </a:r>
          </a:p>
          <a:p>
            <a:pPr marL="342900" indent="-342900">
              <a:buFont typeface="Wingdings" pitchFamily="2" charset="2"/>
              <a:buAutoNum type="alphaLcPeriod"/>
            </a:pPr>
            <a:r>
              <a:rPr lang="en-AU" sz="2400"/>
              <a:t>Fungsi pembangkit dari barisan {a</a:t>
            </a:r>
            <a:r>
              <a:rPr lang="en-AU" sz="2400" baseline="-25000"/>
              <a:t>n</a:t>
            </a:r>
            <a:r>
              <a:rPr lang="en-AU" sz="2400"/>
              <a:t>} dengan a</a:t>
            </a:r>
            <a:r>
              <a:rPr lang="en-AU" sz="2400" baseline="-25000"/>
              <a:t>k</a:t>
            </a:r>
            <a:r>
              <a:rPr lang="en-AU" sz="2400"/>
              <a:t> = 5 adalah</a:t>
            </a:r>
          </a:p>
        </p:txBody>
      </p:sp>
      <p:graphicFrame>
        <p:nvGraphicFramePr>
          <p:cNvPr id="41994" name="Object 10"/>
          <p:cNvGraphicFramePr>
            <a:graphicFrameLocks noChangeAspect="1"/>
          </p:cNvGraphicFramePr>
          <p:nvPr/>
        </p:nvGraphicFramePr>
        <p:xfrm>
          <a:off x="3352800" y="4876800"/>
          <a:ext cx="1600200" cy="885825"/>
        </p:xfrm>
        <a:graphic>
          <a:graphicData uri="http://schemas.openxmlformats.org/presentationml/2006/ole">
            <p:oleObj spid="_x0000_s41994" name="Equation" r:id="rId4" imgW="774360" imgH="431640" progId="Equation.3">
              <p:embed/>
            </p:oleObj>
          </a:graphicData>
        </a:graphic>
      </p:graphicFrame>
      <p:graphicFrame>
        <p:nvGraphicFramePr>
          <p:cNvPr id="41996" name="Object 12"/>
          <p:cNvGraphicFramePr>
            <a:graphicFrameLocks noChangeAspect="1"/>
          </p:cNvGraphicFramePr>
          <p:nvPr/>
        </p:nvGraphicFramePr>
        <p:xfrm>
          <a:off x="3657600" y="5961063"/>
          <a:ext cx="1036638" cy="896937"/>
        </p:xfrm>
        <a:graphic>
          <a:graphicData uri="http://schemas.openxmlformats.org/presentationml/2006/ole">
            <p:oleObj spid="_x0000_s41996" name="Equation" r:id="rId5" imgW="495000" imgH="431640" progId="Equation.3">
              <p:embed/>
            </p:oleObj>
          </a:graphicData>
        </a:graphic>
      </p:graphicFrame>
      <p:graphicFrame>
        <p:nvGraphicFramePr>
          <p:cNvPr id="41997" name="Object 13"/>
          <p:cNvGraphicFramePr>
            <a:graphicFrameLocks noChangeAspect="1"/>
          </p:cNvGraphicFramePr>
          <p:nvPr/>
        </p:nvGraphicFramePr>
        <p:xfrm>
          <a:off x="3657600" y="3657600"/>
          <a:ext cx="914400" cy="884238"/>
        </p:xfrm>
        <a:graphic>
          <a:graphicData uri="http://schemas.openxmlformats.org/presentationml/2006/ole">
            <p:oleObj spid="_x0000_s41997" name="Equation" r:id="rId6" imgW="444240" imgH="431640" progId="Equation.3">
              <p:embed/>
            </p:oleObj>
          </a:graphicData>
        </a:graphic>
      </p:graphicFrame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457200" y="45720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Font typeface="Wingdings" pitchFamily="2" charset="2"/>
              <a:buAutoNum type="alphaLcPeriod" startAt="2"/>
            </a:pPr>
            <a:r>
              <a:rPr lang="en-AU" sz="2400"/>
              <a:t>Fungsi pembangkit dari barisan {a</a:t>
            </a:r>
            <a:r>
              <a:rPr lang="en-AU" sz="2400" baseline="-25000"/>
              <a:t>n</a:t>
            </a:r>
            <a:r>
              <a:rPr lang="en-AU" sz="2400"/>
              <a:t>} dengan a</a:t>
            </a:r>
            <a:r>
              <a:rPr lang="en-AU" sz="2400" baseline="-25000"/>
              <a:t>k</a:t>
            </a:r>
            <a:r>
              <a:rPr lang="en-AU" sz="2400"/>
              <a:t> = k+3 adalah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457200" y="57150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Font typeface="Wingdings" pitchFamily="2" charset="2"/>
              <a:buAutoNum type="alphaLcPeriod" startAt="3"/>
            </a:pPr>
            <a:r>
              <a:rPr lang="en-AU" sz="2400"/>
              <a:t>Fungsi pembangkit dari barisan {a</a:t>
            </a:r>
            <a:r>
              <a:rPr lang="en-AU" sz="2400" baseline="-25000"/>
              <a:t>n</a:t>
            </a:r>
            <a:r>
              <a:rPr lang="en-AU" sz="2400"/>
              <a:t>} dengan a</a:t>
            </a:r>
            <a:r>
              <a:rPr lang="en-AU" sz="2400" baseline="-25000"/>
              <a:t>k</a:t>
            </a:r>
            <a:r>
              <a:rPr lang="en-AU" sz="2400"/>
              <a:t> = 3</a:t>
            </a:r>
            <a:r>
              <a:rPr lang="en-AU" sz="2400" baseline="30000"/>
              <a:t>k</a:t>
            </a:r>
            <a:r>
              <a:rPr lang="en-AU" sz="2400"/>
              <a:t> adalah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3" grpId="0" autoUpdateAnimBg="0"/>
      <p:bldP spid="41998" grpId="0" autoUpdateAnimBg="0"/>
      <p:bldP spid="4199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Contoh 2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876800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en-AU">
                <a:cs typeface="Times New Roman" pitchFamily="18" charset="0"/>
              </a:rPr>
              <a:t>Tentukan fungsi pembangkit dari barisan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AU">
                <a:cs typeface="Times New Roman" pitchFamily="18" charset="0"/>
              </a:rPr>
              <a:t>1, 1, 1, 1, 1, 1  </a:t>
            </a:r>
          </a:p>
          <a:p>
            <a:pPr marL="0" indent="0" algn="just">
              <a:buFont typeface="Wingdings" pitchFamily="2" charset="2"/>
              <a:buNone/>
            </a:pPr>
            <a:endParaRPr lang="en-AU" b="1">
              <a:solidFill>
                <a:schemeClr val="hlink"/>
              </a:solidFill>
              <a:cs typeface="Times New Roman" pitchFamily="18" charset="0"/>
            </a:endParaRPr>
          </a:p>
          <a:p>
            <a:pPr marL="0" indent="0" algn="just">
              <a:buFont typeface="Wingdings" pitchFamily="2" charset="2"/>
              <a:buNone/>
            </a:pPr>
            <a:r>
              <a:rPr lang="en-AU" b="1">
                <a:solidFill>
                  <a:schemeClr val="hlink"/>
                </a:solidFill>
                <a:cs typeface="Times New Roman" pitchFamily="18" charset="0"/>
              </a:rPr>
              <a:t>Solusi.</a:t>
            </a:r>
            <a:r>
              <a:rPr lang="en-AU">
                <a:solidFill>
                  <a:schemeClr val="hlink"/>
                </a:solidFill>
                <a:cs typeface="Times New Roman" pitchFamily="18" charset="0"/>
              </a:rPr>
              <a:t> </a:t>
            </a:r>
          </a:p>
          <a:p>
            <a:pPr marL="0" indent="0">
              <a:buFont typeface="Wingdings" pitchFamily="2" charset="2"/>
              <a:buNone/>
            </a:pPr>
            <a:r>
              <a:rPr lang="en-AU">
                <a:cs typeface="Times New Roman" pitchFamily="18" charset="0"/>
              </a:rPr>
              <a:t>Fungsi pembangkit dari barisan 1,1,1,1,1,1 adalah:           	</a:t>
            </a:r>
          </a:p>
          <a:p>
            <a:pPr marL="0" indent="0">
              <a:buFont typeface="Wingdings" pitchFamily="2" charset="2"/>
              <a:buNone/>
            </a:pPr>
            <a:r>
              <a:rPr lang="en-AU">
                <a:cs typeface="Times New Roman" pitchFamily="18" charset="0"/>
              </a:rPr>
              <a:t>     1 + x + x</a:t>
            </a:r>
            <a:r>
              <a:rPr lang="en-AU" baseline="30000">
                <a:cs typeface="Times New Roman" pitchFamily="18" charset="0"/>
              </a:rPr>
              <a:t>2</a:t>
            </a:r>
            <a:r>
              <a:rPr lang="en-AU">
                <a:cs typeface="Times New Roman" pitchFamily="18" charset="0"/>
              </a:rPr>
              <a:t> + x</a:t>
            </a:r>
            <a:r>
              <a:rPr lang="en-AU" baseline="30000">
                <a:cs typeface="Times New Roman" pitchFamily="18" charset="0"/>
              </a:rPr>
              <a:t>3</a:t>
            </a:r>
            <a:r>
              <a:rPr lang="en-AU">
                <a:cs typeface="Times New Roman" pitchFamily="18" charset="0"/>
              </a:rPr>
              <a:t> + x</a:t>
            </a:r>
            <a:r>
              <a:rPr lang="en-AU" baseline="30000">
                <a:cs typeface="Times New Roman" pitchFamily="18" charset="0"/>
              </a:rPr>
              <a:t>4</a:t>
            </a:r>
            <a:r>
              <a:rPr lang="en-AU">
                <a:cs typeface="Times New Roman" pitchFamily="18" charset="0"/>
              </a:rPr>
              <a:t> + x</a:t>
            </a:r>
            <a:r>
              <a:rPr lang="en-AU" baseline="30000">
                <a:cs typeface="Times New Roman" pitchFamily="18" charset="0"/>
              </a:rPr>
              <a:t>5 				</a:t>
            </a:r>
            <a:endParaRPr lang="en-AU">
              <a:cs typeface="Times New Roman" pitchFamily="18" charset="0"/>
            </a:endParaRP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5410200" y="4724400"/>
          <a:ext cx="1447800" cy="1165225"/>
        </p:xfrm>
        <a:graphic>
          <a:graphicData uri="http://schemas.openxmlformats.org/presentationml/2006/ole">
            <p:oleObj spid="_x0000_s48133" name="Equation" r:id="rId3" imgW="52056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uiExpand="1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Contoh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n-AU" sz="2400" b="1">
                <a:solidFill>
                  <a:schemeClr val="hlink"/>
                </a:solidFill>
                <a:cs typeface="Times New Roman" pitchFamily="18" charset="0"/>
              </a:rPr>
              <a:t>Contoh 3.</a:t>
            </a:r>
            <a:r>
              <a:rPr lang="en-AU" sz="2400"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Fungsi pembangkit dari barisan 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1, 1, 1, 1, …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adalah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		1 + x + x</a:t>
            </a:r>
            <a:r>
              <a:rPr lang="en-AU" sz="2400" baseline="30000">
                <a:cs typeface="Times New Roman" pitchFamily="18" charset="0"/>
              </a:rPr>
              <a:t>2</a:t>
            </a:r>
            <a:r>
              <a:rPr lang="en-AU" sz="2400">
                <a:cs typeface="Times New Roman" pitchFamily="18" charset="0"/>
              </a:rPr>
              <a:t> + x</a:t>
            </a:r>
            <a:r>
              <a:rPr lang="en-AU" sz="2400" baseline="30000">
                <a:cs typeface="Times New Roman" pitchFamily="18" charset="0"/>
              </a:rPr>
              <a:t>3</a:t>
            </a:r>
            <a:r>
              <a:rPr lang="en-AU" sz="2400">
                <a:cs typeface="Times New Roman" pitchFamily="18" charset="0"/>
              </a:rPr>
              <a:t> + …</a:t>
            </a:r>
          </a:p>
          <a:p>
            <a:pPr marL="0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n-AU" sz="2400" b="1">
                <a:solidFill>
                  <a:schemeClr val="hlink"/>
                </a:solidFill>
                <a:cs typeface="Times New Roman" pitchFamily="18" charset="0"/>
              </a:rPr>
              <a:t>Contoh 4.</a:t>
            </a:r>
            <a:r>
              <a:rPr lang="en-AU" sz="2400"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Fungsi pembangkit dari barisan 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1, a, a</a:t>
            </a:r>
            <a:r>
              <a:rPr lang="en-AU" sz="2400" baseline="30000">
                <a:cs typeface="Times New Roman" pitchFamily="18" charset="0"/>
              </a:rPr>
              <a:t>2</a:t>
            </a:r>
            <a:r>
              <a:rPr lang="en-AU" sz="2400">
                <a:cs typeface="Times New Roman" pitchFamily="18" charset="0"/>
              </a:rPr>
              <a:t>, a</a:t>
            </a:r>
            <a:r>
              <a:rPr lang="en-AU" sz="2400" baseline="30000">
                <a:cs typeface="Times New Roman" pitchFamily="18" charset="0"/>
              </a:rPr>
              <a:t>3</a:t>
            </a:r>
            <a:r>
              <a:rPr lang="en-AU" sz="2400">
                <a:cs typeface="Times New Roman" pitchFamily="18" charset="0"/>
              </a:rPr>
              <a:t>, …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adalah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		1 + ax + a</a:t>
            </a:r>
            <a:r>
              <a:rPr lang="en-AU" sz="2400" baseline="30000">
                <a:cs typeface="Times New Roman" pitchFamily="18" charset="0"/>
              </a:rPr>
              <a:t>2</a:t>
            </a:r>
            <a:r>
              <a:rPr lang="en-AU" sz="2400">
                <a:cs typeface="Times New Roman" pitchFamily="18" charset="0"/>
              </a:rPr>
              <a:t>x</a:t>
            </a:r>
            <a:r>
              <a:rPr lang="en-AU" sz="2400" baseline="30000">
                <a:cs typeface="Times New Roman" pitchFamily="18" charset="0"/>
              </a:rPr>
              <a:t>2</a:t>
            </a:r>
            <a:r>
              <a:rPr lang="en-AU" sz="2400">
                <a:cs typeface="Times New Roman" pitchFamily="18" charset="0"/>
              </a:rPr>
              <a:t> + a</a:t>
            </a:r>
            <a:r>
              <a:rPr lang="en-AU" sz="2400" baseline="30000">
                <a:cs typeface="Times New Roman" pitchFamily="18" charset="0"/>
              </a:rPr>
              <a:t>3</a:t>
            </a:r>
            <a:r>
              <a:rPr lang="en-AU" sz="2400">
                <a:cs typeface="Times New Roman" pitchFamily="18" charset="0"/>
              </a:rPr>
              <a:t>x</a:t>
            </a:r>
            <a:r>
              <a:rPr lang="en-AU" sz="2400" baseline="30000">
                <a:cs typeface="Times New Roman" pitchFamily="18" charset="0"/>
              </a:rPr>
              <a:t>3</a:t>
            </a:r>
            <a:r>
              <a:rPr lang="en-AU" sz="2400">
                <a:cs typeface="Times New Roman" pitchFamily="18" charset="0"/>
              </a:rPr>
              <a:t> + … </a:t>
            </a:r>
          </a:p>
        </p:txBody>
      </p:sp>
      <p:graphicFrame>
        <p:nvGraphicFramePr>
          <p:cNvPr id="49158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5029200" y="3048000"/>
          <a:ext cx="2284413" cy="769938"/>
        </p:xfrm>
        <a:graphic>
          <a:graphicData uri="http://schemas.openxmlformats.org/presentationml/2006/ole">
            <p:oleObj spid="_x0000_s49158" name="Equation" r:id="rId3" imgW="1168200" imgH="393480" progId="Equation.3">
              <p:embed/>
            </p:oleObj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6013450" y="4840288"/>
          <a:ext cx="1308100" cy="393700"/>
        </p:xfrm>
        <a:graphic>
          <a:graphicData uri="http://schemas.openxmlformats.org/presentationml/2006/ole">
            <p:oleObj spid="_x0000_s49160" name="Equation" r:id="rId4" imgW="1307880" imgH="393480" progId="Equation.3">
              <p:embed/>
            </p:oleObj>
          </a:graphicData>
        </a:graphic>
      </p:graphicFrame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2362200" y="312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uiExpand="1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3657600"/>
            <a:ext cx="8229600" cy="1524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 b="1">
                <a:solidFill>
                  <a:schemeClr val="hlink"/>
                </a:solidFill>
                <a:cs typeface="Times New Roman" pitchFamily="18" charset="0"/>
              </a:rPr>
              <a:t>Contoh 5.</a:t>
            </a:r>
            <a:r>
              <a:rPr lang="en-AU" sz="2400" b="1"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Misal f(x) = 1/(1-x)</a:t>
            </a:r>
            <a:r>
              <a:rPr lang="en-AU" sz="2400" baseline="30000">
                <a:cs typeface="Times New Roman" pitchFamily="18" charset="0"/>
              </a:rPr>
              <a:t>2</a:t>
            </a:r>
            <a:r>
              <a:rPr lang="en-AU" sz="2400">
                <a:cs typeface="Times New Roman" pitchFamily="18" charset="0"/>
              </a:rPr>
              <a:t>.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>
                <a:cs typeface="Times New Roman" pitchFamily="18" charset="0"/>
              </a:rPr>
              <a:t>Tentukan koefisien a</a:t>
            </a:r>
            <a:r>
              <a:rPr lang="en-AU" sz="2400" baseline="-25000">
                <a:cs typeface="Times New Roman" pitchFamily="18" charset="0"/>
              </a:rPr>
              <a:t>0</a:t>
            </a:r>
            <a:r>
              <a:rPr lang="en-AU" sz="2400">
                <a:cs typeface="Times New Roman" pitchFamily="18" charset="0"/>
              </a:rPr>
              <a:t>, a</a:t>
            </a:r>
            <a:r>
              <a:rPr lang="en-AU" sz="2400" baseline="-25000">
                <a:cs typeface="Times New Roman" pitchFamily="18" charset="0"/>
              </a:rPr>
              <a:t>1</a:t>
            </a:r>
            <a:r>
              <a:rPr lang="en-AU" sz="2400">
                <a:cs typeface="Times New Roman" pitchFamily="18" charset="0"/>
              </a:rPr>
              <a:t>, … dalam ekspansi f(x) = </a:t>
            </a:r>
            <a:r>
              <a:rPr lang="en-AU" sz="2400">
                <a:cs typeface="Times New Roman" pitchFamily="18" charset="0"/>
                <a:sym typeface="Symbol" pitchFamily="18" charset="2"/>
              </a:rPr>
              <a:t> </a:t>
            </a:r>
            <a:r>
              <a:rPr lang="en-AU" sz="2400">
                <a:cs typeface="Times New Roman" pitchFamily="18" charset="0"/>
              </a:rPr>
              <a:t>a</a:t>
            </a:r>
            <a:r>
              <a:rPr lang="en-AU" sz="2400" baseline="-25000">
                <a:cs typeface="Times New Roman" pitchFamily="18" charset="0"/>
              </a:rPr>
              <a:t>k</a:t>
            </a:r>
            <a:r>
              <a:rPr lang="en-AU" sz="2400">
                <a:cs typeface="Times New Roman" pitchFamily="18" charset="0"/>
              </a:rPr>
              <a:t>x</a:t>
            </a:r>
            <a:r>
              <a:rPr lang="en-AU" sz="2400" baseline="30000">
                <a:cs typeface="Times New Roman" pitchFamily="18" charset="0"/>
              </a:rPr>
              <a:t>k</a:t>
            </a:r>
            <a:r>
              <a:rPr lang="en-AU" sz="2400"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400" b="1">
                <a:solidFill>
                  <a:schemeClr val="hlink"/>
                </a:solidFill>
                <a:cs typeface="Times New Roman" pitchFamily="18" charset="0"/>
              </a:rPr>
              <a:t>Solusi.</a:t>
            </a:r>
            <a:r>
              <a:rPr lang="en-AU" sz="2400"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endParaRPr lang="en-AU" sz="2400"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endParaRPr lang="en-AU" sz="2400"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endParaRPr lang="en-AU" sz="2400">
              <a:cs typeface="Times New Roman" pitchFamily="18" charset="0"/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Teorema 1</a:t>
            </a:r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219200" y="5105400"/>
          <a:ext cx="6548438" cy="958850"/>
        </p:xfrm>
        <a:graphic>
          <a:graphicData uri="http://schemas.openxmlformats.org/presentationml/2006/ole">
            <p:oleObj spid="_x0000_s50180" name="Equation" r:id="rId3" imgW="3314520" imgH="482400" progId="Equation.3">
              <p:embed/>
            </p:oleObj>
          </a:graphicData>
        </a:graphic>
      </p:graphicFrame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609600" y="6248400"/>
            <a:ext cx="219868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Jadi,  a</a:t>
            </a:r>
            <a:r>
              <a:rPr lang="en-US" sz="2400" baseline="-25000"/>
              <a:t>k</a:t>
            </a:r>
            <a:r>
              <a:rPr lang="en-US" sz="2400"/>
              <a:t> = k+1.</a:t>
            </a:r>
          </a:p>
        </p:txBody>
      </p:sp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533400" y="1524000"/>
          <a:ext cx="7062788" cy="1941513"/>
        </p:xfrm>
        <a:graphic>
          <a:graphicData uri="http://schemas.openxmlformats.org/presentationml/2006/ole">
            <p:oleObj spid="_x0000_s50183" name="Equation" r:id="rId4" imgW="3327120" imgH="914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uiExpand="1" build="p" autoUpdateAnimBg="0"/>
      <p:bldP spid="5018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15240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 sz="2800">
                <a:cs typeface="Times New Roman" pitchFamily="18" charset="0"/>
              </a:rPr>
              <a:t>Misalkan </a:t>
            </a:r>
            <a:r>
              <a:rPr lang="en-AU" sz="2800" i="1">
                <a:cs typeface="Times New Roman" pitchFamily="18" charset="0"/>
              </a:rPr>
              <a:t>u</a:t>
            </a:r>
            <a:r>
              <a:rPr lang="en-AU" sz="2800">
                <a:cs typeface="Times New Roman" pitchFamily="18" charset="0"/>
              </a:rPr>
              <a:t> bilangan real dan </a:t>
            </a:r>
            <a:r>
              <a:rPr lang="en-AU" sz="2800" i="1">
                <a:cs typeface="Times New Roman" pitchFamily="18" charset="0"/>
              </a:rPr>
              <a:t>k</a:t>
            </a:r>
            <a:r>
              <a:rPr lang="en-AU" sz="2800">
                <a:cs typeface="Times New Roman" pitchFamily="18" charset="0"/>
              </a:rPr>
              <a:t> bilangan bulat tak negatif.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 sz="2800">
                <a:cs typeface="Times New Roman" pitchFamily="18" charset="0"/>
              </a:rPr>
              <a:t>Maka </a:t>
            </a:r>
            <a:r>
              <a:rPr lang="en-AU" sz="2800">
                <a:solidFill>
                  <a:schemeClr val="hlink"/>
                </a:solidFill>
                <a:cs typeface="Times New Roman" pitchFamily="18" charset="0"/>
              </a:rPr>
              <a:t>koefisien binomial diperluas</a:t>
            </a:r>
            <a:r>
              <a:rPr lang="en-AU" sz="2800" b="1" i="1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AU" sz="2800">
                <a:cs typeface="Times New Roman" pitchFamily="18" charset="0"/>
              </a:rPr>
              <a:t>didefinisikan sebagai:</a:t>
            </a:r>
            <a:r>
              <a:rPr lang="en-AU" sz="2400">
                <a:cs typeface="Times New Roman" pitchFamily="18" charset="0"/>
              </a:rPr>
              <a:t> </a:t>
            </a: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Koefisien Binomial Diperluas</a:t>
            </a:r>
          </a:p>
        </p:txBody>
      </p:sp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2286000" y="2590800"/>
          <a:ext cx="5410200" cy="1379538"/>
        </p:xfrm>
        <a:graphic>
          <a:graphicData uri="http://schemas.openxmlformats.org/presentationml/2006/ole">
            <p:oleObj spid="_x0000_s51204" name="Equation" r:id="rId3" imgW="2387520" imgH="609480" progId="Equation.3">
              <p:embed/>
            </p:oleObj>
          </a:graphicData>
        </a:graphic>
      </p:graphicFrame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457200" y="4002088"/>
            <a:ext cx="27622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sz="2400" b="1">
                <a:solidFill>
                  <a:schemeClr val="hlink"/>
                </a:solidFill>
              </a:rPr>
              <a:t>Contoh 6.</a:t>
            </a:r>
            <a:r>
              <a:rPr lang="en-US" sz="2400"/>
              <a:t> </a:t>
            </a:r>
          </a:p>
          <a:p>
            <a:pPr marL="342900" indent="-342900"/>
            <a:r>
              <a:rPr lang="en-US" sz="2400"/>
              <a:t>Tentukan nilai dari:</a:t>
            </a:r>
          </a:p>
          <a:p>
            <a:pPr marL="342900" indent="-342900">
              <a:buFont typeface="Wingdings" pitchFamily="2" charset="2"/>
              <a:buAutoNum type="alphaLcPeriod"/>
            </a:pPr>
            <a:r>
              <a:rPr lang="en-US" sz="2400"/>
              <a:t> </a:t>
            </a:r>
          </a:p>
        </p:txBody>
      </p:sp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990600" y="5562600"/>
          <a:ext cx="735013" cy="757238"/>
        </p:xfrm>
        <a:graphic>
          <a:graphicData uri="http://schemas.openxmlformats.org/presentationml/2006/ole">
            <p:oleObj spid="_x0000_s51207" name="Equation" r:id="rId4" imgW="444240" imgH="457200" progId="Equation.3">
              <p:embed/>
            </p:oleObj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2819400" y="4648200"/>
          <a:ext cx="3282950" cy="873125"/>
        </p:xfrm>
        <a:graphic>
          <a:graphicData uri="http://schemas.openxmlformats.org/presentationml/2006/ole">
            <p:oleObj spid="_x0000_s51209" name="Equation" r:id="rId5" imgW="1726920" imgH="457200" progId="Equation.3">
              <p:embed/>
            </p:oleObj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/>
        </p:nvGraphicFramePr>
        <p:xfrm>
          <a:off x="990600" y="4724400"/>
          <a:ext cx="693738" cy="757238"/>
        </p:xfrm>
        <a:graphic>
          <a:graphicData uri="http://schemas.openxmlformats.org/presentationml/2006/ole">
            <p:oleObj spid="_x0000_s51211" name="Equation" r:id="rId6" imgW="419040" imgH="457200" progId="Equation.3">
              <p:embed/>
            </p:oleObj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/>
        </p:nvGraphicFramePr>
        <p:xfrm>
          <a:off x="2819400" y="5562600"/>
          <a:ext cx="5770563" cy="873125"/>
        </p:xfrm>
        <a:graphic>
          <a:graphicData uri="http://schemas.openxmlformats.org/presentationml/2006/ole">
            <p:oleObj spid="_x0000_s51212" name="Equation" r:id="rId7" imgW="3035160" imgH="457200" progId="Equation.3">
              <p:embed/>
            </p:oleObj>
          </a:graphicData>
        </a:graphic>
      </p:graphicFrame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533400" y="5715000"/>
            <a:ext cx="23622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1"/>
                </a:solidFill>
              </a:rPr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  <p:bldP spid="51206" grpId="0" autoUpdateAnimBg="0"/>
      <p:bldP spid="5121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1905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1023938" algn="l"/>
              </a:tabLst>
            </a:pPr>
            <a:r>
              <a:rPr lang="en-AU" b="1">
                <a:solidFill>
                  <a:schemeClr val="hlink"/>
                </a:solidFill>
                <a:cs typeface="Times New Roman" pitchFamily="18" charset="0"/>
              </a:rPr>
              <a:t>Teorema 2.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1023938" algn="l"/>
              </a:tabLst>
            </a:pPr>
            <a:r>
              <a:rPr lang="en-AU">
                <a:cs typeface="Times New Roman" pitchFamily="18" charset="0"/>
              </a:rPr>
              <a:t>Misal </a:t>
            </a:r>
            <a:r>
              <a:rPr lang="en-AU" i="1">
                <a:cs typeface="Times New Roman" pitchFamily="18" charset="0"/>
              </a:rPr>
              <a:t>x</a:t>
            </a:r>
            <a:r>
              <a:rPr lang="en-AU">
                <a:cs typeface="Times New Roman" pitchFamily="18" charset="0"/>
              </a:rPr>
              <a:t> bilangan real dengan |</a:t>
            </a:r>
            <a:r>
              <a:rPr lang="en-AU" i="1">
                <a:cs typeface="Times New Roman" pitchFamily="18" charset="0"/>
              </a:rPr>
              <a:t>x</a:t>
            </a:r>
            <a:r>
              <a:rPr lang="en-AU">
                <a:cs typeface="Times New Roman" pitchFamily="18" charset="0"/>
              </a:rPr>
              <a:t>| &lt; 1 dan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1023938" algn="l"/>
              </a:tabLst>
            </a:pPr>
            <a:r>
              <a:rPr lang="en-AU" i="1">
                <a:cs typeface="Times New Roman" pitchFamily="18" charset="0"/>
              </a:rPr>
              <a:t>	u</a:t>
            </a:r>
            <a:r>
              <a:rPr lang="en-AU">
                <a:cs typeface="Times New Roman" pitchFamily="18" charset="0"/>
              </a:rPr>
              <a:t> bilangan real. 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1023938" algn="l"/>
              </a:tabLst>
            </a:pPr>
            <a:r>
              <a:rPr lang="en-AU">
                <a:cs typeface="Times New Roman" pitchFamily="18" charset="0"/>
              </a:rPr>
              <a:t>Maka,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1023938" algn="l"/>
              </a:tabLst>
            </a:pPr>
            <a:endParaRPr lang="en-AU"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  <a:tabLst>
                <a:tab pos="1023938" algn="l"/>
              </a:tabLst>
            </a:pPr>
            <a:r>
              <a:rPr lang="en-AU">
                <a:cs typeface="Times New Roman" pitchFamily="18" charset="0"/>
              </a:rPr>
              <a:t>	 </a:t>
            </a:r>
            <a:endParaRPr lang="en-AU">
              <a:solidFill>
                <a:schemeClr val="hlink"/>
              </a:solidFill>
              <a:cs typeface="Times New Roman" pitchFamily="18" charset="0"/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Teorema Binomial Diperluas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92430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1981200" y="3048000"/>
          <a:ext cx="3733800" cy="1317625"/>
        </p:xfrm>
        <a:graphic>
          <a:graphicData uri="http://schemas.openxmlformats.org/presentationml/2006/ole">
            <p:oleObj spid="_x0000_s52228" r:id="rId3" imgW="1295400" imgH="457200" progId="Equation.3">
              <p:embed/>
            </p:oleObj>
          </a:graphicData>
        </a:graphic>
      </p:graphicFrame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457200" y="4724400"/>
            <a:ext cx="7848600" cy="175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</a:rPr>
              <a:t>Catatan.</a:t>
            </a:r>
          </a:p>
          <a:p>
            <a:r>
              <a:rPr lang="en-US" sz="3200"/>
              <a:t>Jika </a:t>
            </a:r>
            <a:r>
              <a:rPr lang="en-US" sz="3200" i="1"/>
              <a:t>u</a:t>
            </a:r>
            <a:r>
              <a:rPr lang="en-US" sz="3200"/>
              <a:t> </a:t>
            </a:r>
            <a:r>
              <a:rPr lang="en-US" sz="3200">
                <a:solidFill>
                  <a:schemeClr val="bg2"/>
                </a:solidFill>
              </a:rPr>
              <a:t>bilangan bulat positif</a:t>
            </a:r>
            <a:r>
              <a:rPr lang="en-US" sz="3200"/>
              <a:t> maka Teorema Binomial Diperluas menjadi Teorema Binomial.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uiExpand="1" build="p" autoUpdateAnimBg="0"/>
      <p:bldP spid="5223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1828800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800">
                <a:cs typeface="Arial" charset="0"/>
              </a:rPr>
              <a:t>Tentukan fungsi pembangkit untuk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AU" sz="2800">
                <a:cs typeface="Arial" charset="0"/>
              </a:rPr>
              <a:t>(1+x)</a:t>
            </a:r>
            <a:r>
              <a:rPr lang="en-AU" sz="2800" baseline="30000">
                <a:cs typeface="Arial" charset="0"/>
              </a:rPr>
              <a:t>-n</a:t>
            </a:r>
            <a:r>
              <a:rPr lang="en-AU" sz="2800">
                <a:cs typeface="Arial" charset="0"/>
              </a:rPr>
              <a:t> dan (1-x)</a:t>
            </a:r>
            <a:r>
              <a:rPr lang="en-AU" sz="2800" baseline="30000">
                <a:cs typeface="Arial" charset="0"/>
              </a:rPr>
              <a:t>-n</a:t>
            </a:r>
            <a:r>
              <a:rPr lang="en-AU" sz="2800">
                <a:cs typeface="Arial" charset="0"/>
              </a:rPr>
              <a:t>,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AU" sz="2800">
                <a:cs typeface="Arial" charset="0"/>
              </a:rPr>
              <a:t>dengan n bilangan bulat positif.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AU" sz="2800">
              <a:cs typeface="Arial" charset="0"/>
            </a:endParaRP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en-AU" sz="2800" b="1">
                <a:solidFill>
                  <a:schemeClr val="hlink"/>
                </a:solidFill>
                <a:cs typeface="Arial" charset="0"/>
              </a:rPr>
              <a:t>Solusi.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AU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Contoh 7</a:t>
            </a:r>
            <a:endParaRPr lang="en-US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graphicFrame>
        <p:nvGraphicFramePr>
          <p:cNvPr id="81920" name="Object 0"/>
          <p:cNvGraphicFramePr>
            <a:graphicFrameLocks noChangeAspect="1"/>
          </p:cNvGraphicFramePr>
          <p:nvPr/>
        </p:nvGraphicFramePr>
        <p:xfrm>
          <a:off x="457200" y="3352800"/>
          <a:ext cx="6207125" cy="2041525"/>
        </p:xfrm>
        <a:graphic>
          <a:graphicData uri="http://schemas.openxmlformats.org/presentationml/2006/ole">
            <p:oleObj spid="_x0000_s81920" name="Equation" r:id="rId3" imgW="2781000" imgH="914400" progId="Equation.3">
              <p:embed/>
            </p:oleObj>
          </a:graphicData>
        </a:graphic>
      </p:graphicFrame>
      <p:graphicFrame>
        <p:nvGraphicFramePr>
          <p:cNvPr id="81921" name="Object 1"/>
          <p:cNvGraphicFramePr>
            <a:graphicFrameLocks noChangeAspect="1"/>
          </p:cNvGraphicFramePr>
          <p:nvPr/>
        </p:nvGraphicFramePr>
        <p:xfrm>
          <a:off x="457200" y="5384800"/>
          <a:ext cx="4194175" cy="1473200"/>
        </p:xfrm>
        <a:graphic>
          <a:graphicData uri="http://schemas.openxmlformats.org/presentationml/2006/ole">
            <p:oleObj spid="_x0000_s81921" name="Equation" r:id="rId4" imgW="1879560" imgH="660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684</TotalTime>
  <Words>1092</Words>
  <Application>Microsoft Office PowerPoint</Application>
  <PresentationFormat>On-screen Show (4:3)</PresentationFormat>
  <Paragraphs>162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Concourse</vt:lpstr>
      <vt:lpstr>Microsoft Equation 3.0</vt:lpstr>
      <vt:lpstr>Equation</vt:lpstr>
      <vt:lpstr>Fungsi Pembangkit (Generating Functions)</vt:lpstr>
      <vt:lpstr>Fungsi pembangkit</vt:lpstr>
      <vt:lpstr>Definisi dan contoh</vt:lpstr>
      <vt:lpstr>Contoh 2</vt:lpstr>
      <vt:lpstr>Contoh</vt:lpstr>
      <vt:lpstr>Teorema 1</vt:lpstr>
      <vt:lpstr>Koefisien Binomial Diperluas</vt:lpstr>
      <vt:lpstr>Teorema Binomial Diperluas</vt:lpstr>
      <vt:lpstr>Contoh 7</vt:lpstr>
      <vt:lpstr>Soal 1</vt:lpstr>
      <vt:lpstr>Masalah Counting dan Fungsi Pembangkit</vt:lpstr>
      <vt:lpstr>Contoh 9</vt:lpstr>
      <vt:lpstr>Soal 2</vt:lpstr>
      <vt:lpstr>Contoh 10</vt:lpstr>
      <vt:lpstr>Contoh 10…</vt:lpstr>
      <vt:lpstr>Contoh 10…</vt:lpstr>
      <vt:lpstr>Soal 3</vt:lpstr>
      <vt:lpstr>Contoh 11</vt:lpstr>
      <vt:lpstr>Contoh 11…</vt:lpstr>
      <vt:lpstr>Fungsi Pembangkit dan Solusi Relasi Recurrence </vt:lpstr>
      <vt:lpstr>Fungsi Pembangkit dan Pembuktian Identitas</vt:lpstr>
    </vt:vector>
  </TitlesOfParts>
  <Company>maitb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REPORT</dc:title>
  <dc:creator>Dosen</dc:creator>
  <cp:lastModifiedBy>HERU</cp:lastModifiedBy>
  <cp:revision>97</cp:revision>
  <dcterms:created xsi:type="dcterms:W3CDTF">2004-03-20T15:49:36Z</dcterms:created>
  <dcterms:modified xsi:type="dcterms:W3CDTF">2011-08-21T01:12:41Z</dcterms:modified>
</cp:coreProperties>
</file>