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0" r:id="rId1"/>
  </p:sldMasterIdLst>
  <p:sldIdLst>
    <p:sldId id="256" r:id="rId2"/>
    <p:sldId id="257" r:id="rId3"/>
    <p:sldId id="258" r:id="rId4"/>
    <p:sldId id="259" r:id="rId5"/>
    <p:sldId id="260" r:id="rId6"/>
    <p:sldId id="261" r:id="rId7"/>
    <p:sldId id="262" r:id="rId8"/>
    <p:sldId id="263" r:id="rId9"/>
    <p:sldId id="264" r:id="rId10"/>
    <p:sldId id="268" r:id="rId11"/>
    <p:sldId id="269" r:id="rId12"/>
    <p:sldId id="270" r:id="rId13"/>
    <p:sldId id="265" r:id="rId14"/>
    <p:sldId id="271" r:id="rId15"/>
    <p:sldId id="272" r:id="rId16"/>
    <p:sldId id="273" r:id="rId17"/>
    <p:sldId id="266" r:id="rId18"/>
    <p:sldId id="274" r:id="rId19"/>
    <p:sldId id="275" r:id="rId20"/>
    <p:sldId id="276" r:id="rId21"/>
    <p:sldId id="277" r:id="rId22"/>
    <p:sldId id="278" r:id="rId23"/>
    <p:sldId id="267" r:id="rId24"/>
    <p:sldId id="279"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6" d="100"/>
          <a:sy n="76" d="100"/>
        </p:scale>
        <p:origin x="-1194" y="20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7010400" y="2052960"/>
            <a:ext cx="1981200" cy="1828800"/>
          </a:xfrm>
        </p:spPr>
        <p:txBody>
          <a:bodyPr anchor="ctr">
            <a:normAutofit/>
          </a:bodyPr>
          <a:lstStyle>
            <a:lvl1pPr marL="0" indent="0" algn="l">
              <a:buNone/>
              <a:defRPr sz="190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10" name="Date Placeholder 9"/>
          <p:cNvSpPr>
            <a:spLocks noGrp="1"/>
          </p:cNvSpPr>
          <p:nvPr>
            <p:ph type="dt" sz="half" idx="10"/>
          </p:nvPr>
        </p:nvSpPr>
        <p:spPr/>
        <p:txBody>
          <a:bodyPr/>
          <a:lstStyle>
            <a:lvl1pPr>
              <a:defRPr>
                <a:solidFill>
                  <a:schemeClr val="bg2"/>
                </a:solidFill>
              </a:defRPr>
            </a:lvl1pPr>
          </a:lstStyle>
          <a:p>
            <a:fld id="{A0AC9FB5-84A7-4B73-ABD8-A9369A4C5619}" type="datetimeFigureOut">
              <a:rPr lang="en-US" smtClean="0"/>
              <a:t>11/19/2017</a:t>
            </a:fld>
            <a:endParaRPr lang="en-US"/>
          </a:p>
        </p:txBody>
      </p:sp>
      <p:sp>
        <p:nvSpPr>
          <p:cNvPr id="11" name="Slide Number Placeholder 10"/>
          <p:cNvSpPr>
            <a:spLocks noGrp="1"/>
          </p:cNvSpPr>
          <p:nvPr>
            <p:ph type="sldNum" sz="quarter" idx="11"/>
          </p:nvPr>
        </p:nvSpPr>
        <p:spPr/>
        <p:txBody>
          <a:bodyPr/>
          <a:lstStyle>
            <a:lvl1pPr>
              <a:defRPr>
                <a:solidFill>
                  <a:srgbClr val="FFFFFF"/>
                </a:solidFill>
              </a:defRPr>
            </a:lvl1pPr>
          </a:lstStyle>
          <a:p>
            <a:fld id="{AEF29760-6CE6-4E6C-8BC8-F473132D217A}" type="slidenum">
              <a:rPr lang="en-US" smtClean="0"/>
              <a:t>‹#›</a:t>
            </a:fld>
            <a:endParaRPr lang="en-US"/>
          </a:p>
        </p:txBody>
      </p:sp>
      <p:sp>
        <p:nvSpPr>
          <p:cNvPr id="12" name="Footer Placeholder 11"/>
          <p:cNvSpPr>
            <a:spLocks noGrp="1"/>
          </p:cNvSpPr>
          <p:nvPr>
            <p:ph type="ftr" sz="quarter" idx="12"/>
          </p:nvPr>
        </p:nvSpPr>
        <p:spPr/>
        <p:txBody>
          <a:bodyPr/>
          <a:lstStyle>
            <a:lvl1pPr>
              <a:defRPr>
                <a:solidFill>
                  <a:schemeClr val="bg2"/>
                </a:solidFill>
              </a:defRPr>
            </a:lvl1pPr>
          </a:lstStyle>
          <a:p>
            <a:endParaRPr lang="en-US"/>
          </a:p>
        </p:txBody>
      </p:sp>
      <p:sp>
        <p:nvSpPr>
          <p:cNvPr id="13" name="Title 12"/>
          <p:cNvSpPr>
            <a:spLocks noGrp="1"/>
          </p:cNvSpPr>
          <p:nvPr>
            <p:ph type="title"/>
          </p:nvPr>
        </p:nvSpPr>
        <p:spPr>
          <a:xfrm>
            <a:off x="457200" y="2052960"/>
            <a:ext cx="6324600" cy="182880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0AC9FB5-84A7-4B73-ABD8-A9369A4C5619}" type="datetimeFigureOut">
              <a:rPr lang="en-US" smtClean="0"/>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29760-6CE6-4E6C-8BC8-F473132D217A}"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7" name="Rectangle 6"/>
          <p:cNvSpPr/>
          <p:nvPr/>
        </p:nvSpPr>
        <p:spPr>
          <a:xfrm>
            <a:off x="152400" y="147319"/>
            <a:ext cx="6705600"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47319"/>
            <a:ext cx="1956046"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162800" y="274638"/>
            <a:ext cx="1676400" cy="5851525"/>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AC9FB5-84A7-4B73-ABD8-A9369A4C5619}" type="datetimeFigureOut">
              <a:rPr lang="en-US" smtClean="0"/>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lvl1pPr>
              <a:defRPr>
                <a:solidFill>
                  <a:schemeClr val="bg2"/>
                </a:solidFill>
              </a:defRPr>
            </a:lvl1pPr>
          </a:lstStyle>
          <a:p>
            <a:fld id="{AEF29760-6CE6-4E6C-8BC8-F473132D217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A0AC9FB5-84A7-4B73-ABD8-A9369A4C5619}" type="datetimeFigureOut">
              <a:rPr lang="en-US" smtClean="0"/>
              <a:t>11/19/2017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EF29760-6CE6-4E6C-8BC8-F473132D217A}" type="slidenum">
              <a:rPr lang="en-US" smtClean="0"/>
              <a:t>‹#›</a:t>
            </a:fld>
            <a:endParaRPr lang="en-US"/>
          </a:p>
        </p:txBody>
      </p:sp>
      <p:sp>
        <p:nvSpPr>
          <p:cNvPr id="7" name="Title 6"/>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010400" y="152399"/>
            <a:ext cx="1981200" cy="6556248"/>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400" y="153923"/>
            <a:ext cx="6705600" cy="6553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162799" y="2892277"/>
            <a:ext cx="1600201" cy="1645920"/>
          </a:xfrm>
        </p:spPr>
        <p:txBody>
          <a:bodyPr anchor="ctr"/>
          <a:lstStyle>
            <a:lvl1pPr marL="0" indent="0">
              <a:buNone/>
              <a:defRPr sz="2000">
                <a:solidFill>
                  <a:schemeClr val="bg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9" name="Date Placeholder 8"/>
          <p:cNvSpPr>
            <a:spLocks noGrp="1"/>
          </p:cNvSpPr>
          <p:nvPr>
            <p:ph type="dt" sz="half" idx="10"/>
          </p:nvPr>
        </p:nvSpPr>
        <p:spPr/>
        <p:txBody>
          <a:bodyPr/>
          <a:lstStyle>
            <a:lvl1pPr>
              <a:defRPr>
                <a:solidFill>
                  <a:srgbClr val="FFFFFF"/>
                </a:solidFill>
              </a:defRPr>
            </a:lvl1pPr>
          </a:lstStyle>
          <a:p>
            <a:fld id="{A0AC9FB5-84A7-4B73-ABD8-A9369A4C5619}" type="datetimeFigureOut">
              <a:rPr lang="en-US" smtClean="0"/>
              <a:t>11/19/2017</a:t>
            </a:fld>
            <a:endParaRPr lang="en-US"/>
          </a:p>
        </p:txBody>
      </p:sp>
      <p:sp>
        <p:nvSpPr>
          <p:cNvPr id="10" name="Slide Number Placeholder 9"/>
          <p:cNvSpPr>
            <a:spLocks noGrp="1"/>
          </p:cNvSpPr>
          <p:nvPr>
            <p:ph type="sldNum" sz="quarter" idx="11"/>
          </p:nvPr>
        </p:nvSpPr>
        <p:spPr/>
        <p:txBody>
          <a:bodyPr/>
          <a:lstStyle>
            <a:lvl1pPr>
              <a:defRPr>
                <a:solidFill>
                  <a:schemeClr val="bg2"/>
                </a:solidFill>
              </a:defRPr>
            </a:lvl1pPr>
          </a:lstStyle>
          <a:p>
            <a:fld id="{AEF29760-6CE6-4E6C-8BC8-F473132D217A}" type="slidenum">
              <a:rPr lang="en-US" smtClean="0"/>
              <a:t>‹#›</a:t>
            </a:fld>
            <a:endParaRPr lang="en-US"/>
          </a:p>
        </p:txBody>
      </p:sp>
      <p:sp>
        <p:nvSpPr>
          <p:cNvPr id="11" name="Footer Placeholder 10"/>
          <p:cNvSpPr>
            <a:spLocks noGrp="1"/>
          </p:cNvSpPr>
          <p:nvPr>
            <p:ph type="ftr" sz="quarter" idx="12"/>
          </p:nvPr>
        </p:nvSpPr>
        <p:spPr/>
        <p:txBody>
          <a:bodyPr/>
          <a:lstStyle>
            <a:lvl1pPr>
              <a:defRPr>
                <a:solidFill>
                  <a:srgbClr val="FFFFFF"/>
                </a:solidFill>
              </a:defRPr>
            </a:lvl1pPr>
          </a:lstStyle>
          <a:p>
            <a:endParaRPr lang="en-US"/>
          </a:p>
        </p:txBody>
      </p:sp>
      <p:sp>
        <p:nvSpPr>
          <p:cNvPr id="12" name="Title 11"/>
          <p:cNvSpPr>
            <a:spLocks noGrp="1"/>
          </p:cNvSpPr>
          <p:nvPr>
            <p:ph type="title"/>
          </p:nvPr>
        </p:nvSpPr>
        <p:spPr>
          <a:xfrm>
            <a:off x="381000" y="2892277"/>
            <a:ext cx="6324600" cy="1645920"/>
          </a:xfrm>
        </p:spPr>
        <p:txBody>
          <a:bodyPr/>
          <a:lstStyle>
            <a:lvl1pPr algn="r">
              <a:defRPr sz="4200" spc="150" baseline="0"/>
            </a:lvl1pPr>
          </a:lstStyle>
          <a:p>
            <a:r>
              <a:rPr lang="en-US" smtClean="0"/>
              <a:t>Click to edit Master title style</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719072"/>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A0AC9FB5-84A7-4B73-ABD8-A9369A4C5619}" type="datetimeFigureOut">
              <a:rPr lang="en-US" smtClean="0"/>
              <a:t>11/19/2017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29760-6CE6-4E6C-8BC8-F473132D217A}" type="slidenum">
              <a:rPr lang="en-US" smtClean="0"/>
              <a:t>‹#›</a:t>
            </a:fld>
            <a:endParaRPr lang="en-US"/>
          </a:p>
        </p:txBody>
      </p:sp>
      <p:sp>
        <p:nvSpPr>
          <p:cNvPr id="8" name="Title 7"/>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457200" y="1722438"/>
            <a:ext cx="4040188"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399"/>
            <a:ext cx="4040188"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025" y="1722438"/>
            <a:ext cx="4041775" cy="639762"/>
          </a:xfrm>
        </p:spPr>
        <p:txBody>
          <a:bodyPr anchor="b"/>
          <a:lstStyle>
            <a:lvl1pPr marL="0" indent="0" algn="ctr">
              <a:buNone/>
              <a:defRPr sz="24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438399"/>
            <a:ext cx="4041775" cy="36877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A0AC9FB5-84A7-4B73-ABD8-A9369A4C5619}" type="datetimeFigureOut">
              <a:rPr lang="en-US" smtClean="0"/>
              <a:t>11/19/2017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EF29760-6CE6-4E6C-8BC8-F473132D217A}" type="slidenum">
              <a:rPr lang="en-US" smtClean="0"/>
              <a:t>‹#›</a:t>
            </a:fld>
            <a:endParaRPr lang="en-US"/>
          </a:p>
        </p:txBody>
      </p:sp>
      <p:sp>
        <p:nvSpPr>
          <p:cNvPr id="10" name="Title 9"/>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A0AC9FB5-84A7-4B73-ABD8-A9369A4C5619}" type="datetimeFigureOut">
              <a:rPr lang="en-US" smtClean="0"/>
              <a:t>11/19/2017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EF29760-6CE6-4E6C-8BC8-F473132D217A}" type="slidenum">
              <a:rPr lang="en-US" smtClean="0"/>
              <a:t>‹#›</a:t>
            </a:fld>
            <a:endParaRPr lang="en-US"/>
          </a:p>
        </p:txBody>
      </p:sp>
      <p:sp>
        <p:nvSpPr>
          <p:cNvPr id="6" name="Title 5"/>
          <p:cNvSpPr>
            <a:spLocks noGrp="1"/>
          </p:cNvSpPr>
          <p:nvPr>
            <p:ph type="title"/>
          </p:nvPr>
        </p:nvSpPr>
        <p:spPr/>
        <p:txBody>
          <a:bodyPr/>
          <a:lstStyle/>
          <a:p>
            <a:r>
              <a:rPr lang="en-US" smtClean="0"/>
              <a:t>Click to edit Master title style</a:t>
            </a:r>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52400" y="150919"/>
            <a:ext cx="8831802" cy="6556248"/>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A0AC9FB5-84A7-4B73-ABD8-A9369A4C5619}" type="datetimeFigureOut">
              <a:rPr lang="en-US" smtClean="0"/>
              <a:t>11/19/2017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EF29760-6CE6-4E6C-8BC8-F473132D217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2"/>
      </p:bgRef>
    </p:bg>
    <p:spTree>
      <p:nvGrpSpPr>
        <p:cNvPr id="1" name=""/>
        <p:cNvGrpSpPr/>
        <p:nvPr/>
      </p:nvGrpSpPr>
      <p:grpSpPr>
        <a:xfrm>
          <a:off x="0" y="0"/>
          <a:ext cx="0" cy="0"/>
          <a:chOff x="0" y="0"/>
          <a:chExt cx="0" cy="0"/>
        </a:xfrm>
      </p:grpSpPr>
      <p:sp>
        <p:nvSpPr>
          <p:cNvPr id="10" name="Rectangle 9"/>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7010400" y="150876"/>
            <a:ext cx="1981200" cy="655624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152400" y="152400"/>
            <a:ext cx="6705600" cy="655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609600" y="304800"/>
            <a:ext cx="58674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7159752" y="2130552"/>
            <a:ext cx="1673352" cy="2816352"/>
          </a:xfrm>
        </p:spPr>
        <p:txBody>
          <a:bodyPr tIns="0"/>
          <a:lstStyle>
            <a:lvl1pPr marL="0" indent="0">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AC9FB5-84A7-4B73-ABD8-A9369A4C5619}" type="datetimeFigureOut">
              <a:rPr lang="en-US" smtClean="0"/>
              <a:t>11/19/2017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ln>
            <a:noFill/>
          </a:ln>
        </p:spPr>
        <p:txBody>
          <a:bodyPr/>
          <a:lstStyle>
            <a:lvl1pPr>
              <a:defRPr>
                <a:solidFill>
                  <a:srgbClr val="FFFFFF"/>
                </a:solidFill>
              </a:defRPr>
            </a:lvl1pPr>
          </a:lstStyle>
          <a:p>
            <a:fld id="{AEF29760-6CE6-4E6C-8BC8-F473132D217A}" type="slidenum">
              <a:rPr lang="en-US" smtClean="0"/>
              <a:t>‹#›</a:t>
            </a:fld>
            <a:endParaRPr lang="en-US"/>
          </a:p>
        </p:txBody>
      </p:sp>
      <p:sp>
        <p:nvSpPr>
          <p:cNvPr id="11" name="Title 10"/>
          <p:cNvSpPr>
            <a:spLocks noGrp="1"/>
          </p:cNvSpPr>
          <p:nvPr>
            <p:ph type="title"/>
          </p:nvPr>
        </p:nvSpPr>
        <p:spPr>
          <a:xfrm>
            <a:off x="7159752" y="457200"/>
            <a:ext cx="1675660" cy="1673352"/>
          </a:xfrm>
        </p:spPr>
        <p:txBody>
          <a:bodyPr anchor="b"/>
          <a:lstStyle>
            <a:lvl1pPr algn="l">
              <a:defRPr sz="2000" spc="150" baseline="0"/>
            </a:lvl1pPr>
          </a:lstStyle>
          <a:p>
            <a:r>
              <a:rPr lang="en-US" smtClean="0"/>
              <a:t>Click to edit Master title style</a:t>
            </a:r>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1">
        <a:schemeClr val="bg2"/>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ectangle 8"/>
          <p:cNvSpPr/>
          <p:nvPr/>
        </p:nvSpPr>
        <p:spPr>
          <a:xfrm>
            <a:off x="7010400" y="150876"/>
            <a:ext cx="1981200" cy="655624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52400" y="152400"/>
            <a:ext cx="6705600" cy="6553200"/>
          </a:xfrm>
        </p:spPr>
        <p:txBody>
          <a:bodyPr anchor="ctr"/>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7162800" y="2133600"/>
            <a:ext cx="1676400" cy="2971800"/>
          </a:xfrm>
        </p:spPr>
        <p:txBody>
          <a:bodyPr tIns="0"/>
          <a:lstStyle>
            <a:lvl1pPr marL="0" indent="0">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0AC9FB5-84A7-4B73-ABD8-A9369A4C5619}" type="datetimeFigureOut">
              <a:rPr lang="en-US" smtClean="0"/>
              <a:t>11/19/2017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EF29760-6CE6-4E6C-8BC8-F473132D217A}" type="slidenum">
              <a:rPr lang="en-US" smtClean="0"/>
              <a:t>‹#›</a:t>
            </a:fld>
            <a:endParaRPr lang="en-US"/>
          </a:p>
        </p:txBody>
      </p:sp>
      <p:sp>
        <p:nvSpPr>
          <p:cNvPr id="10" name="Title 9"/>
          <p:cNvSpPr>
            <a:spLocks noGrp="1"/>
          </p:cNvSpPr>
          <p:nvPr>
            <p:ph type="title"/>
          </p:nvPr>
        </p:nvSpPr>
        <p:spPr>
          <a:xfrm>
            <a:off x="7162800" y="460248"/>
            <a:ext cx="1676400" cy="1673352"/>
          </a:xfrm>
        </p:spPr>
        <p:txBody>
          <a:bodyPr anchor="b"/>
          <a:lstStyle>
            <a:lvl1pPr algn="l">
              <a:defRPr sz="2000" spc="150" baseline="0">
                <a:solidFill>
                  <a:schemeClr val="tx2"/>
                </a:solidFill>
              </a:defRPr>
            </a:lvl1pPr>
          </a:lstStyle>
          <a:p>
            <a:r>
              <a:rPr lang="en-US" smtClean="0"/>
              <a:t>Click to edit Master title style</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a:off x="152400" y="1634971"/>
            <a:ext cx="8831802" cy="5045476"/>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152399" y="152400"/>
            <a:ext cx="8814047" cy="1346447"/>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381000" y="355847"/>
            <a:ext cx="8381260" cy="1054394"/>
          </a:xfrm>
          <a:prstGeom prst="rect">
            <a:avLst/>
          </a:prstGeom>
        </p:spPr>
        <p:txBody>
          <a:bodyPr vert="horz" lIns="91440" tIns="45720" rIns="91440" bIns="45720" rtlCol="0" anchor="ctr">
            <a:noAutofit/>
          </a:bodyPr>
          <a:lstStyle/>
          <a:p>
            <a:r>
              <a:rPr lang="en-US" smtClean="0"/>
              <a:t>Click to edit Master title style</a:t>
            </a:r>
            <a:endParaRPr lang="en-US" dirty="0"/>
          </a:p>
        </p:txBody>
      </p:sp>
      <p:sp>
        <p:nvSpPr>
          <p:cNvPr id="3" name="Text Placeholder 2"/>
          <p:cNvSpPr>
            <a:spLocks noGrp="1"/>
          </p:cNvSpPr>
          <p:nvPr>
            <p:ph type="body" idx="1"/>
          </p:nvPr>
        </p:nvSpPr>
        <p:spPr>
          <a:xfrm>
            <a:off x="380999" y="1719071"/>
            <a:ext cx="8407893" cy="440740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370888" y="6356350"/>
            <a:ext cx="2133600" cy="274320"/>
          </a:xfrm>
          <a:prstGeom prst="rect">
            <a:avLst/>
          </a:prstGeom>
        </p:spPr>
        <p:txBody>
          <a:bodyPr vert="horz" lIns="91440" tIns="45720" rIns="91440" bIns="45720" rtlCol="0" anchor="ctr"/>
          <a:lstStyle>
            <a:lvl1pPr algn="l">
              <a:defRPr sz="1100">
                <a:solidFill>
                  <a:schemeClr val="tx2"/>
                </a:solidFill>
              </a:defRPr>
            </a:lvl1pPr>
          </a:lstStyle>
          <a:p>
            <a:fld id="{A0AC9FB5-84A7-4B73-ABD8-A9369A4C5619}" type="datetimeFigureOut">
              <a:rPr lang="en-US" smtClean="0"/>
              <a:t>11/19/2017</a:t>
            </a:fld>
            <a:endParaRPr lang="en-US"/>
          </a:p>
        </p:txBody>
      </p:sp>
      <p:sp>
        <p:nvSpPr>
          <p:cNvPr id="5" name="Footer Placeholder 4"/>
          <p:cNvSpPr>
            <a:spLocks noGrp="1"/>
          </p:cNvSpPr>
          <p:nvPr>
            <p:ph type="ftr" sz="quarter" idx="3"/>
          </p:nvPr>
        </p:nvSpPr>
        <p:spPr>
          <a:xfrm>
            <a:off x="3048000" y="6356350"/>
            <a:ext cx="3352800" cy="274320"/>
          </a:xfrm>
          <a:prstGeom prst="rect">
            <a:avLst/>
          </a:prstGeom>
        </p:spPr>
        <p:txBody>
          <a:bodyPr vert="horz" lIns="91440" tIns="45720" rIns="91440" bIns="45720" rtlCol="0" anchor="ctr"/>
          <a:lstStyle>
            <a:lvl1pPr algn="ctr">
              <a:defRPr sz="1100">
                <a:solidFill>
                  <a:schemeClr val="tx2"/>
                </a:solidFill>
              </a:defRPr>
            </a:lvl1pPr>
          </a:lstStyle>
          <a:p>
            <a:endParaRPr lang="en-US"/>
          </a:p>
        </p:txBody>
      </p:sp>
      <p:sp>
        <p:nvSpPr>
          <p:cNvPr id="6" name="Slide Number Placeholder 5"/>
          <p:cNvSpPr>
            <a:spLocks noGrp="1"/>
          </p:cNvSpPr>
          <p:nvPr>
            <p:ph type="sldNum" sz="quarter" idx="4"/>
          </p:nvPr>
        </p:nvSpPr>
        <p:spPr>
          <a:xfrm>
            <a:off x="8234680" y="6355080"/>
            <a:ext cx="582966" cy="274320"/>
          </a:xfrm>
          <a:prstGeom prst="rect">
            <a:avLst/>
          </a:prstGeom>
          <a:ln w="19050">
            <a:noFill/>
          </a:ln>
        </p:spPr>
        <p:txBody>
          <a:bodyPr vert="horz" lIns="91440" tIns="45720" rIns="91440" bIns="45720" rtlCol="0" anchor="ctr"/>
          <a:lstStyle>
            <a:lvl1pPr algn="ctr">
              <a:defRPr sz="1100">
                <a:solidFill>
                  <a:schemeClr val="tx2"/>
                </a:solidFill>
              </a:defRPr>
            </a:lvl1pPr>
          </a:lstStyle>
          <a:p>
            <a:fld id="{AEF29760-6CE6-4E6C-8BC8-F473132D217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21" r:id="rId1"/>
    <p:sldLayoutId id="2147483722" r:id="rId2"/>
    <p:sldLayoutId id="2147483723" r:id="rId3"/>
    <p:sldLayoutId id="2147483724" r:id="rId4"/>
    <p:sldLayoutId id="2147483725" r:id="rId5"/>
    <p:sldLayoutId id="2147483726" r:id="rId6"/>
    <p:sldLayoutId id="2147483727" r:id="rId7"/>
    <p:sldLayoutId id="2147483728" r:id="rId8"/>
    <p:sldLayoutId id="2147483729" r:id="rId9"/>
    <p:sldLayoutId id="2147483730" r:id="rId10"/>
    <p:sldLayoutId id="2147483731" r:id="rId11"/>
  </p:sldLayoutIdLst>
  <p:txStyles>
    <p:titleStyle>
      <a:lvl1pPr algn="ctr" defTabSz="914400" rtl="0" eaLnBrk="1" latinLnBrk="0" hangingPunct="1">
        <a:spcBef>
          <a:spcPct val="0"/>
        </a:spcBef>
        <a:buNone/>
        <a:defRPr sz="3200" kern="1200" cap="all" spc="200" baseline="0">
          <a:ln>
            <a:noFill/>
          </a:ln>
          <a:solidFill>
            <a:schemeClr val="bg1"/>
          </a:solidFill>
          <a:effectLst/>
          <a:latin typeface="+mj-lt"/>
          <a:ea typeface="+mj-ea"/>
          <a:cs typeface="+mj-cs"/>
        </a:defRPr>
      </a:lvl1pPr>
    </p:titleStyle>
    <p:bodyStyle>
      <a:lvl1pPr marL="274320" indent="-228600" algn="l" defTabSz="914400" rtl="0" eaLnBrk="1" latinLnBrk="0" hangingPunct="1">
        <a:spcBef>
          <a:spcPct val="20000"/>
        </a:spcBef>
        <a:buClr>
          <a:schemeClr val="accent1"/>
        </a:buClr>
        <a:buFont typeface="Wingdings 2" pitchFamily="18" charset="2"/>
        <a:buChar char=""/>
        <a:defRPr sz="2000" kern="1200" spc="150" baseline="0">
          <a:solidFill>
            <a:schemeClr val="tx2"/>
          </a:solidFill>
          <a:latin typeface="+mn-lt"/>
          <a:ea typeface="+mn-ea"/>
          <a:cs typeface="+mn-cs"/>
        </a:defRPr>
      </a:lvl1pPr>
      <a:lvl2pPr marL="548640" indent="-182880" algn="l" defTabSz="914400" rtl="0" eaLnBrk="1" latinLnBrk="0" hangingPunct="1">
        <a:spcBef>
          <a:spcPct val="20000"/>
        </a:spcBef>
        <a:buClr>
          <a:schemeClr val="accent2"/>
        </a:buClr>
        <a:buFont typeface="Wingdings" pitchFamily="2" charset="2"/>
        <a:buChar char="§"/>
        <a:defRPr sz="1800" kern="1200" spc="100" baseline="0">
          <a:solidFill>
            <a:schemeClr val="tx2"/>
          </a:solidFill>
          <a:latin typeface="+mn-lt"/>
          <a:ea typeface="+mn-ea"/>
          <a:cs typeface="+mn-cs"/>
        </a:defRPr>
      </a:lvl2pPr>
      <a:lvl3pPr marL="822960" indent="-182880" algn="l" defTabSz="914400" rtl="0" eaLnBrk="1" latinLnBrk="0" hangingPunct="1">
        <a:spcBef>
          <a:spcPct val="20000"/>
        </a:spcBef>
        <a:buClr>
          <a:schemeClr val="accent3"/>
        </a:buClr>
        <a:buFont typeface="Wingdings" pitchFamily="2" charset="2"/>
        <a:buChar char="§"/>
        <a:defRPr sz="1600" kern="1200" spc="100" baseline="0">
          <a:solidFill>
            <a:schemeClr val="tx2"/>
          </a:solidFill>
          <a:latin typeface="+mn-lt"/>
          <a:ea typeface="+mn-ea"/>
          <a:cs typeface="+mn-cs"/>
        </a:defRPr>
      </a:lvl3pPr>
      <a:lvl4pPr marL="1097280" indent="-182880" algn="l" defTabSz="914400" rtl="0" eaLnBrk="1" latinLnBrk="0" hangingPunct="1">
        <a:spcBef>
          <a:spcPct val="20000"/>
        </a:spcBef>
        <a:buClr>
          <a:schemeClr val="accent4"/>
        </a:buClr>
        <a:buFont typeface="Wingdings" pitchFamily="2" charset="2"/>
        <a:buChar char="§"/>
        <a:defRPr sz="1400" kern="1200">
          <a:solidFill>
            <a:schemeClr val="tx2"/>
          </a:solidFill>
          <a:latin typeface="+mn-lt"/>
          <a:ea typeface="+mn-ea"/>
          <a:cs typeface="+mn-cs"/>
        </a:defRPr>
      </a:lvl4pPr>
      <a:lvl5pPr marL="1280160" indent="-182880" algn="l" defTabSz="914400" rtl="0" eaLnBrk="1" latinLnBrk="0" hangingPunct="1">
        <a:spcBef>
          <a:spcPct val="20000"/>
        </a:spcBef>
        <a:buClr>
          <a:schemeClr val="accent6"/>
        </a:buClr>
        <a:buFont typeface="Wingdings" pitchFamily="2" charset="2"/>
        <a:buChar char="§"/>
        <a:defRPr sz="1300" kern="1200" spc="100" baseline="0">
          <a:solidFill>
            <a:schemeClr val="tx2"/>
          </a:solidFill>
          <a:latin typeface="+mn-lt"/>
          <a:ea typeface="+mn-ea"/>
          <a:cs typeface="+mn-cs"/>
        </a:defRPr>
      </a:lvl5pPr>
      <a:lvl6pPr marL="1554480" indent="-182880" algn="l" defTabSz="914400" rtl="0" eaLnBrk="1" latinLnBrk="0" hangingPunct="1">
        <a:spcBef>
          <a:spcPct val="20000"/>
        </a:spcBef>
        <a:buClr>
          <a:schemeClr val="accent1"/>
        </a:buClr>
        <a:buFont typeface="Wingdings" pitchFamily="2" charset="2"/>
        <a:buChar char="§"/>
        <a:defRPr sz="1200" kern="1200">
          <a:solidFill>
            <a:schemeClr val="tx2"/>
          </a:solidFill>
          <a:latin typeface="+mn-lt"/>
          <a:ea typeface="+mn-ea"/>
          <a:cs typeface="+mn-cs"/>
        </a:defRPr>
      </a:lvl6pPr>
      <a:lvl7pPr marL="1828800" indent="-182880" algn="l" defTabSz="914400" rtl="0" eaLnBrk="1" latinLnBrk="0" hangingPunct="1">
        <a:spcBef>
          <a:spcPct val="20000"/>
        </a:spcBef>
        <a:buClr>
          <a:schemeClr val="accent2"/>
        </a:buClr>
        <a:buFont typeface="Wingdings" pitchFamily="2" charset="2"/>
        <a:buChar char="§"/>
        <a:defRPr sz="1200" kern="1200">
          <a:solidFill>
            <a:schemeClr val="tx2"/>
          </a:solidFill>
          <a:latin typeface="+mn-lt"/>
          <a:ea typeface="+mn-ea"/>
          <a:cs typeface="+mn-cs"/>
        </a:defRPr>
      </a:lvl7pPr>
      <a:lvl8pPr marL="2103120" indent="-182880" algn="l" defTabSz="914400" rtl="0" eaLnBrk="1" latinLnBrk="0" hangingPunct="1">
        <a:spcBef>
          <a:spcPct val="20000"/>
        </a:spcBef>
        <a:buClr>
          <a:schemeClr val="accent3"/>
        </a:buClr>
        <a:buFont typeface="Wingdings" pitchFamily="2" charset="2"/>
        <a:buChar char="§"/>
        <a:defRPr sz="1200" kern="1200">
          <a:solidFill>
            <a:schemeClr val="tx2"/>
          </a:solidFill>
          <a:latin typeface="+mn-lt"/>
          <a:ea typeface="+mn-ea"/>
          <a:cs typeface="+mn-cs"/>
        </a:defRPr>
      </a:lvl8pPr>
      <a:lvl9pPr marL="2377440" indent="-182880" algn="l" defTabSz="914400" rtl="0" eaLnBrk="1" latinLnBrk="0" hangingPunct="1">
        <a:spcBef>
          <a:spcPct val="20000"/>
        </a:spcBef>
        <a:buClr>
          <a:schemeClr val="accent5"/>
        </a:buClr>
        <a:buFont typeface="Wingdings" pitchFamily="2" charset="2"/>
        <a:buChar char="§"/>
        <a:defRPr sz="12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0" y="4038600"/>
            <a:ext cx="5257800" cy="1828800"/>
          </a:xfrm>
        </p:spPr>
        <p:txBody>
          <a:bodyPr>
            <a:normAutofit/>
          </a:bodyPr>
          <a:lstStyle/>
          <a:p>
            <a:r>
              <a:rPr lang="en-US" sz="1600" dirty="0" err="1" smtClean="0"/>
              <a:t>Anggota</a:t>
            </a:r>
            <a:r>
              <a:rPr lang="en-US" sz="1600" dirty="0" smtClean="0"/>
              <a:t> </a:t>
            </a:r>
            <a:r>
              <a:rPr lang="en-US" sz="1600" dirty="0" err="1" smtClean="0"/>
              <a:t>Kelompok</a:t>
            </a:r>
            <a:r>
              <a:rPr lang="en-US" sz="1600" dirty="0" smtClean="0"/>
              <a:t>:</a:t>
            </a:r>
          </a:p>
          <a:p>
            <a:pPr marL="457200" indent="-457200">
              <a:buAutoNum type="arabicPeriod"/>
            </a:pPr>
            <a:r>
              <a:rPr lang="en-US" sz="1600" dirty="0" err="1" smtClean="0"/>
              <a:t>Oktavia</a:t>
            </a:r>
            <a:r>
              <a:rPr lang="en-US" sz="1600" dirty="0" smtClean="0"/>
              <a:t> </a:t>
            </a:r>
            <a:r>
              <a:rPr lang="en-US" sz="1600" dirty="0" err="1" smtClean="0"/>
              <a:t>Dewi</a:t>
            </a:r>
            <a:r>
              <a:rPr lang="en-US" sz="1600" dirty="0" smtClean="0"/>
              <a:t> </a:t>
            </a:r>
            <a:r>
              <a:rPr lang="en-US" sz="1600" dirty="0" err="1" smtClean="0"/>
              <a:t>Savitri</a:t>
            </a:r>
            <a:r>
              <a:rPr lang="en-US" sz="1600" dirty="0"/>
              <a:t>	</a:t>
            </a:r>
            <a:r>
              <a:rPr lang="en-US" sz="1600" dirty="0" smtClean="0"/>
              <a:t>	(142150161)</a:t>
            </a:r>
          </a:p>
          <a:p>
            <a:pPr marL="457200" indent="-457200">
              <a:buAutoNum type="arabicPeriod"/>
            </a:pPr>
            <a:r>
              <a:rPr lang="en-US" sz="1600" dirty="0" err="1" smtClean="0"/>
              <a:t>Rifka</a:t>
            </a:r>
            <a:r>
              <a:rPr lang="en-US" sz="1600" dirty="0" smtClean="0"/>
              <a:t> </a:t>
            </a:r>
            <a:r>
              <a:rPr lang="en-US" sz="1600" dirty="0" err="1" smtClean="0"/>
              <a:t>Khairunnisa</a:t>
            </a:r>
            <a:r>
              <a:rPr lang="en-US" sz="1600" dirty="0" smtClean="0"/>
              <a:t> 		(142150162)</a:t>
            </a:r>
          </a:p>
          <a:p>
            <a:pPr marL="457200" indent="-457200">
              <a:buAutoNum type="arabicPeriod"/>
            </a:pPr>
            <a:r>
              <a:rPr lang="en-US" sz="1600" dirty="0" err="1" smtClean="0"/>
              <a:t>Dewanti</a:t>
            </a:r>
            <a:r>
              <a:rPr lang="en-US" sz="1600" dirty="0" smtClean="0"/>
              <a:t> Tri </a:t>
            </a:r>
            <a:r>
              <a:rPr lang="en-US" sz="1600" dirty="0" err="1" smtClean="0"/>
              <a:t>Andayani</a:t>
            </a:r>
            <a:r>
              <a:rPr lang="en-US" sz="1600" dirty="0" smtClean="0"/>
              <a:t>		(142150163</a:t>
            </a:r>
            <a:r>
              <a:rPr lang="en-US" dirty="0" smtClean="0"/>
              <a:t>)</a:t>
            </a:r>
            <a:endParaRPr lang="en-US" dirty="0"/>
          </a:p>
        </p:txBody>
      </p:sp>
      <p:sp>
        <p:nvSpPr>
          <p:cNvPr id="2" name="Title 1"/>
          <p:cNvSpPr>
            <a:spLocks noGrp="1"/>
          </p:cNvSpPr>
          <p:nvPr>
            <p:ph type="title"/>
          </p:nvPr>
        </p:nvSpPr>
        <p:spPr>
          <a:xfrm>
            <a:off x="457200" y="762000"/>
            <a:ext cx="6324600" cy="1828800"/>
          </a:xfrm>
        </p:spPr>
        <p:txBody>
          <a:bodyPr/>
          <a:lstStyle/>
          <a:p>
            <a:pPr algn="l"/>
            <a:r>
              <a:rPr lang="en-US" dirty="0" smtClean="0"/>
              <a:t>PAJAK PENGHASILAN PASAL 24</a:t>
            </a:r>
            <a:endParaRPr lang="en-US" dirty="0"/>
          </a:p>
        </p:txBody>
      </p:sp>
    </p:spTree>
    <p:extLst>
      <p:ext uri="{BB962C8B-B14F-4D97-AF65-F5344CB8AC3E}">
        <p14:creationId xmlns:p14="http://schemas.microsoft.com/office/powerpoint/2010/main" val="118600313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GB" dirty="0" smtClean="0"/>
              <a:t>	</a:t>
            </a:r>
            <a:r>
              <a:rPr lang="id-ID" dirty="0" smtClean="0"/>
              <a:t>PT </a:t>
            </a:r>
            <a:r>
              <a:rPr lang="id-ID" dirty="0"/>
              <a:t>Ananda Raya, yang berkantor di Indonesia, memperoleh penghasillan neto pada tahun 2016 sebagai berikut.</a:t>
            </a:r>
            <a:endParaRPr lang="en-GB" dirty="0"/>
          </a:p>
          <a:p>
            <a:pPr lvl="0"/>
            <a:r>
              <a:rPr lang="id-ID" dirty="0"/>
              <a:t>Di Negara A, PT Ananda Raya memperoleh penghasilan berupa laba usaha sebesar Rp500.000.000. (Tarif pajak yang berlaku adalah 30%).</a:t>
            </a:r>
            <a:endParaRPr lang="en-GB" dirty="0"/>
          </a:p>
          <a:p>
            <a:pPr lvl="0"/>
            <a:r>
              <a:rPr lang="id-ID" dirty="0"/>
              <a:t>Di dalam negeri, PT Ananda Raya menderita kerugian sebesar Rp100.000.000.</a:t>
            </a:r>
            <a:endParaRPr lang="en-GB" dirty="0"/>
          </a:p>
          <a:p>
            <a:pPr marL="45720" indent="0">
              <a:buNone/>
            </a:pPr>
            <a:r>
              <a:rPr lang="en-GB" dirty="0" smtClean="0"/>
              <a:t>	</a:t>
            </a:r>
            <a:r>
              <a:rPr lang="id-ID" dirty="0" smtClean="0"/>
              <a:t>Peredaran </a:t>
            </a:r>
            <a:r>
              <a:rPr lang="id-ID" dirty="0"/>
              <a:t>bruto dari kegiatan usaha dalam dan luar negeri sebesar Rp5.000.000.000. Berikut ini penghitungan kredit pajak luar negeri diperbolehkan (PPh Pasal 24).</a:t>
            </a:r>
            <a:endParaRPr lang="en-GB" dirty="0"/>
          </a:p>
          <a:p>
            <a:pPr marL="45720" indent="0">
              <a:buNone/>
            </a:pPr>
            <a:endParaRPr lang="en-GB" dirty="0"/>
          </a:p>
        </p:txBody>
      </p:sp>
      <p:sp>
        <p:nvSpPr>
          <p:cNvPr id="3" name="Title 2"/>
          <p:cNvSpPr>
            <a:spLocks noGrp="1"/>
          </p:cNvSpPr>
          <p:nvPr>
            <p:ph type="title"/>
          </p:nvPr>
        </p:nvSpPr>
        <p:spPr/>
        <p:txBody>
          <a:bodyPr/>
          <a:lstStyle/>
          <a:p>
            <a:r>
              <a:rPr lang="en-GB" dirty="0" smtClean="0"/>
              <a:t>CONTOH</a:t>
            </a:r>
            <a:endParaRPr lang="en-GB" dirty="0"/>
          </a:p>
        </p:txBody>
      </p:sp>
    </p:spTree>
    <p:extLst>
      <p:ext uri="{BB962C8B-B14F-4D97-AF65-F5344CB8AC3E}">
        <p14:creationId xmlns:p14="http://schemas.microsoft.com/office/powerpoint/2010/main" val="2312365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45720" lvl="0" indent="0">
              <a:buNone/>
            </a:pPr>
            <a:r>
              <a:rPr lang="en-GB" dirty="0" smtClean="0"/>
              <a:t>1. </a:t>
            </a:r>
            <a:r>
              <a:rPr lang="id-ID" dirty="0" smtClean="0"/>
              <a:t>Menghitung </a:t>
            </a:r>
            <a:r>
              <a:rPr lang="id-ID" dirty="0"/>
              <a:t>Total PKP</a:t>
            </a:r>
            <a:endParaRPr lang="en-GB" dirty="0"/>
          </a:p>
          <a:p>
            <a:pPr marL="45720" indent="0">
              <a:buNone/>
            </a:pPr>
            <a:r>
              <a:rPr lang="id-ID" dirty="0"/>
              <a:t>Penghasilan dari Negara A berupa laba usaha		Rp500.000.000</a:t>
            </a:r>
            <a:endParaRPr lang="en-GB" dirty="0"/>
          </a:p>
          <a:p>
            <a:pPr marL="45720" indent="0">
              <a:buNone/>
            </a:pPr>
            <a:r>
              <a:rPr lang="id-ID" dirty="0"/>
              <a:t>Kerugian usaha di dalam negeri				</a:t>
            </a:r>
            <a:r>
              <a:rPr lang="id-ID" u="sng" dirty="0"/>
              <a:t>Rp100.000.000</a:t>
            </a:r>
            <a:r>
              <a:rPr lang="id-ID" dirty="0"/>
              <a:t> (-)</a:t>
            </a:r>
            <a:endParaRPr lang="en-GB" dirty="0"/>
          </a:p>
          <a:p>
            <a:pPr marL="45720" indent="0">
              <a:buNone/>
            </a:pPr>
            <a:r>
              <a:rPr lang="id-ID" dirty="0"/>
              <a:t>Jumlah penghasilan neto					Rp400.000.000</a:t>
            </a:r>
            <a:endParaRPr lang="en-GB" dirty="0"/>
          </a:p>
          <a:p>
            <a:pPr marL="45720" indent="0">
              <a:buNone/>
            </a:pPr>
            <a:r>
              <a:rPr lang="id-ID" dirty="0"/>
              <a:t>Jumlah penghasilan neto sama dengan PKP karena tidak terdapat kompensasi kerugian atau pengurangan yang lain</a:t>
            </a:r>
            <a:r>
              <a:rPr lang="id-ID" dirty="0" smtClean="0"/>
              <a:t>.</a:t>
            </a:r>
            <a:endParaRPr lang="en-GB" dirty="0" smtClean="0"/>
          </a:p>
          <a:p>
            <a:pPr marL="45720" indent="0">
              <a:buNone/>
            </a:pPr>
            <a:endParaRPr lang="en-GB" dirty="0"/>
          </a:p>
          <a:p>
            <a:pPr marL="45720" lvl="0" indent="0">
              <a:buNone/>
            </a:pPr>
            <a:r>
              <a:rPr lang="en-GB" dirty="0" smtClean="0"/>
              <a:t>2. </a:t>
            </a:r>
            <a:r>
              <a:rPr lang="id-ID" dirty="0" smtClean="0"/>
              <a:t>Menghitung </a:t>
            </a:r>
            <a:r>
              <a:rPr lang="id-ID" dirty="0"/>
              <a:t>Total PPh Terutang</a:t>
            </a:r>
            <a:endParaRPr lang="en-GB" dirty="0"/>
          </a:p>
          <a:p>
            <a:pPr marL="45720" indent="0">
              <a:buNone/>
            </a:pPr>
            <a:r>
              <a:rPr lang="id-ID" dirty="0" smtClean="0"/>
              <a:t>PKP </a:t>
            </a:r>
            <a:r>
              <a:rPr lang="id-ID" dirty="0"/>
              <a:t>yang mendapat fasilitas pengurangan tarif:</a:t>
            </a:r>
            <a:endParaRPr lang="en-GB" dirty="0"/>
          </a:p>
          <a:p>
            <a:pPr marL="45720" indent="0">
              <a:buNone/>
            </a:pPr>
            <a:r>
              <a:rPr lang="en-GB" u="sng" dirty="0" smtClean="0"/>
              <a:t>	</a:t>
            </a:r>
            <a:r>
              <a:rPr lang="id-ID" u="sng" dirty="0" smtClean="0"/>
              <a:t>Rp4.800.000.000</a:t>
            </a:r>
            <a:r>
              <a:rPr lang="id-ID" dirty="0" smtClean="0"/>
              <a:t> </a:t>
            </a:r>
            <a:r>
              <a:rPr lang="id-ID" dirty="0"/>
              <a:t>× Rp400.000.000	= Rp384.000.000</a:t>
            </a:r>
            <a:endParaRPr lang="en-GB" dirty="0"/>
          </a:p>
          <a:p>
            <a:pPr marL="45720" indent="0">
              <a:buNone/>
            </a:pPr>
            <a:r>
              <a:rPr lang="en-GB" dirty="0" smtClean="0"/>
              <a:t>	</a:t>
            </a:r>
            <a:r>
              <a:rPr lang="id-ID" dirty="0" smtClean="0"/>
              <a:t>Rp5.000.000.000</a:t>
            </a:r>
            <a:endParaRPr lang="en-GB" dirty="0"/>
          </a:p>
          <a:p>
            <a:pPr marL="45720" indent="0">
              <a:buNone/>
            </a:pPr>
            <a:r>
              <a:rPr lang="id-ID" dirty="0" smtClean="0"/>
              <a:t>PKP </a:t>
            </a:r>
            <a:r>
              <a:rPr lang="id-ID" dirty="0"/>
              <a:t>yang tidak mendapat fasilitas pengurangan tarif:</a:t>
            </a:r>
            <a:endParaRPr lang="en-GB" dirty="0"/>
          </a:p>
          <a:p>
            <a:pPr marL="45720" indent="0">
              <a:buNone/>
            </a:pPr>
            <a:r>
              <a:rPr lang="en-GB" dirty="0" smtClean="0"/>
              <a:t>	</a:t>
            </a:r>
            <a:r>
              <a:rPr lang="id-ID" dirty="0" smtClean="0"/>
              <a:t>Rp400.000.000 </a:t>
            </a:r>
            <a:r>
              <a:rPr lang="id-ID" dirty="0"/>
              <a:t>- Rp384.000.000	</a:t>
            </a:r>
            <a:r>
              <a:rPr lang="en-GB" dirty="0" smtClean="0"/>
              <a:t>	</a:t>
            </a:r>
            <a:r>
              <a:rPr lang="id-ID" dirty="0" smtClean="0"/>
              <a:t>= </a:t>
            </a:r>
            <a:r>
              <a:rPr lang="id-ID" dirty="0"/>
              <a:t>Rp16.000.000</a:t>
            </a:r>
            <a:endParaRPr lang="en-GB" dirty="0"/>
          </a:p>
          <a:p>
            <a:pPr marL="45720" indent="0">
              <a:buNone/>
            </a:pPr>
            <a:r>
              <a:rPr lang="id-ID" dirty="0" smtClean="0"/>
              <a:t>PPh </a:t>
            </a:r>
            <a:r>
              <a:rPr lang="id-ID" dirty="0"/>
              <a:t>terutang:</a:t>
            </a:r>
            <a:endParaRPr lang="en-GB" dirty="0"/>
          </a:p>
          <a:p>
            <a:pPr marL="45720" indent="0">
              <a:buNone/>
            </a:pPr>
            <a:r>
              <a:rPr lang="en-GB" dirty="0" smtClean="0"/>
              <a:t>	</a:t>
            </a:r>
            <a:r>
              <a:rPr lang="id-ID" dirty="0" smtClean="0"/>
              <a:t>50</a:t>
            </a:r>
            <a:r>
              <a:rPr lang="id-ID" dirty="0"/>
              <a:t>% × 25% × Rp384.000.000.000	</a:t>
            </a:r>
            <a:r>
              <a:rPr lang="en-GB" dirty="0" smtClean="0"/>
              <a:t>	</a:t>
            </a:r>
            <a:r>
              <a:rPr lang="id-ID" dirty="0" smtClean="0"/>
              <a:t>= Rp48.000.00</a:t>
            </a:r>
            <a:endParaRPr lang="en-GB" dirty="0"/>
          </a:p>
          <a:p>
            <a:pPr marL="45720" indent="0">
              <a:buNone/>
            </a:pPr>
            <a:r>
              <a:rPr lang="en-GB" dirty="0" smtClean="0"/>
              <a:t>	</a:t>
            </a:r>
            <a:r>
              <a:rPr lang="id-ID" dirty="0" smtClean="0"/>
              <a:t>25</a:t>
            </a:r>
            <a:r>
              <a:rPr lang="id-ID" dirty="0"/>
              <a:t>% × Rp16.000.000			= </a:t>
            </a:r>
            <a:r>
              <a:rPr lang="id-ID" u="sng" dirty="0"/>
              <a:t>Rp  4.000.000</a:t>
            </a:r>
            <a:r>
              <a:rPr lang="id-ID" dirty="0"/>
              <a:t> (+)</a:t>
            </a:r>
            <a:endParaRPr lang="en-GB" dirty="0"/>
          </a:p>
          <a:p>
            <a:pPr marL="45720" indent="0">
              <a:buNone/>
            </a:pPr>
            <a:r>
              <a:rPr lang="en-GB" dirty="0" smtClean="0"/>
              <a:t>	</a:t>
            </a:r>
            <a:r>
              <a:rPr lang="id-ID" dirty="0" smtClean="0"/>
              <a:t>Tarif </a:t>
            </a:r>
            <a:r>
              <a:rPr lang="id-ID" dirty="0"/>
              <a:t>PPh terutang			= Rp52.000.000</a:t>
            </a:r>
            <a:endParaRPr lang="en-GB" dirty="0"/>
          </a:p>
          <a:p>
            <a:pPr marL="45720" indent="0">
              <a:buNone/>
            </a:pPr>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518762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86529"/>
          </a:xfrm>
        </p:spPr>
        <p:txBody>
          <a:bodyPr>
            <a:normAutofit fontScale="92500" lnSpcReduction="20000"/>
          </a:bodyPr>
          <a:lstStyle/>
          <a:p>
            <a:pPr marL="45720" lvl="0" indent="0">
              <a:buNone/>
            </a:pPr>
            <a:r>
              <a:rPr lang="en-GB" dirty="0" smtClean="0"/>
              <a:t>3. </a:t>
            </a:r>
            <a:r>
              <a:rPr lang="id-ID" dirty="0" smtClean="0"/>
              <a:t>Menghitung </a:t>
            </a:r>
            <a:r>
              <a:rPr lang="id-ID" dirty="0"/>
              <a:t>PPh Maksimum Dikreditkan sesuai Perbandingan Penghasilan</a:t>
            </a:r>
            <a:endParaRPr lang="en-GB" dirty="0"/>
          </a:p>
          <a:p>
            <a:pPr marL="45720" indent="0">
              <a:buNone/>
            </a:pPr>
            <a:r>
              <a:rPr lang="id-ID" u="sng" dirty="0" smtClean="0"/>
              <a:t>Penghasilan </a:t>
            </a:r>
            <a:r>
              <a:rPr lang="id-ID" u="sng" dirty="0"/>
              <a:t>luar negeri (Negara A)</a:t>
            </a:r>
            <a:r>
              <a:rPr lang="id-ID" dirty="0"/>
              <a:t>	× Total PPh terutang</a:t>
            </a:r>
            <a:endParaRPr lang="en-GB" dirty="0"/>
          </a:p>
          <a:p>
            <a:pPr marL="45720" indent="0">
              <a:buNone/>
            </a:pPr>
            <a:r>
              <a:rPr lang="id-ID" dirty="0" smtClean="0"/>
              <a:t>Penghasilan </a:t>
            </a:r>
            <a:r>
              <a:rPr lang="id-ID" dirty="0"/>
              <a:t>kena pajak</a:t>
            </a:r>
            <a:endParaRPr lang="en-GB" dirty="0"/>
          </a:p>
          <a:p>
            <a:pPr marL="45720" indent="0">
              <a:buNone/>
            </a:pPr>
            <a:r>
              <a:rPr lang="id-ID" u="sng" dirty="0" smtClean="0"/>
              <a:t>Rp   </a:t>
            </a:r>
            <a:r>
              <a:rPr lang="id-ID" u="sng" dirty="0"/>
              <a:t>500.000.000</a:t>
            </a:r>
            <a:r>
              <a:rPr lang="id-ID" dirty="0"/>
              <a:t> × Rp52.000.000	= Rp65.000.000</a:t>
            </a:r>
            <a:endParaRPr lang="en-GB" dirty="0"/>
          </a:p>
          <a:p>
            <a:pPr marL="45720" indent="0">
              <a:buNone/>
            </a:pPr>
            <a:r>
              <a:rPr lang="id-ID" dirty="0" smtClean="0"/>
              <a:t>Rp   400.000.000</a:t>
            </a:r>
            <a:endParaRPr lang="en-GB" dirty="0" smtClean="0"/>
          </a:p>
          <a:p>
            <a:pPr marL="45720" indent="0">
              <a:buNone/>
            </a:pPr>
            <a:endParaRPr lang="en-GB" dirty="0"/>
          </a:p>
          <a:p>
            <a:pPr marL="45720" lvl="0" indent="0">
              <a:buNone/>
            </a:pPr>
            <a:r>
              <a:rPr lang="en-GB" dirty="0" smtClean="0"/>
              <a:t>3. </a:t>
            </a:r>
            <a:r>
              <a:rPr lang="id-ID" dirty="0" smtClean="0"/>
              <a:t>Menghitung </a:t>
            </a:r>
            <a:r>
              <a:rPr lang="id-ID" dirty="0"/>
              <a:t>PPh yang Dipotong atau Dibayar di Luar Negeri</a:t>
            </a:r>
            <a:endParaRPr lang="en-GB" dirty="0"/>
          </a:p>
          <a:p>
            <a:pPr marL="45720" indent="0">
              <a:buNone/>
            </a:pPr>
            <a:r>
              <a:rPr lang="id-ID" dirty="0"/>
              <a:t>Tarif Pajak di luar negeri × Penghasilan luar negeri</a:t>
            </a:r>
            <a:endParaRPr lang="en-GB" dirty="0"/>
          </a:p>
          <a:p>
            <a:pPr marL="45720" indent="0">
              <a:buNone/>
            </a:pPr>
            <a:r>
              <a:rPr lang="id-ID" dirty="0"/>
              <a:t>30%      × Rp500.000.000		= Rp150.000.000</a:t>
            </a:r>
            <a:endParaRPr lang="en-GB" dirty="0"/>
          </a:p>
          <a:p>
            <a:pPr marL="45720" indent="0">
              <a:buNone/>
            </a:pPr>
            <a:endParaRPr lang="en-GB" dirty="0" smtClean="0"/>
          </a:p>
          <a:p>
            <a:pPr marL="45720" indent="0">
              <a:buNone/>
            </a:pPr>
            <a:r>
              <a:rPr lang="en-GB" dirty="0"/>
              <a:t>	</a:t>
            </a:r>
            <a:r>
              <a:rPr lang="id-ID" dirty="0" smtClean="0"/>
              <a:t>Kredit </a:t>
            </a:r>
            <a:r>
              <a:rPr lang="id-ID" dirty="0"/>
              <a:t>pajak luar negeri diperbolehkan (PPh Pasal 24) adalah Rp52.000.000 atau sebesar total PPh terutang. Jumlah ini diperoleh dengan membandingkan penghitungan total PPh terutang, PPh maksimum dikreditkan sesuai perbandingan penghasilan, dan PPh  terutang atau dibayar di luar negeri. Kemudian, dipilih nilai terendah di antara ketiganya.</a:t>
            </a:r>
            <a:endParaRPr lang="en-GB" dirty="0"/>
          </a:p>
          <a:p>
            <a:pPr marL="45720" indent="0">
              <a:buNone/>
            </a:pPr>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22087795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lgn="just">
              <a:buNone/>
            </a:pPr>
            <a:r>
              <a:rPr lang="en-GB" dirty="0" smtClean="0"/>
              <a:t>	</a:t>
            </a:r>
            <a:r>
              <a:rPr lang="id-ID" dirty="0" smtClean="0"/>
              <a:t>Jika </a:t>
            </a:r>
            <a:r>
              <a:rPr lang="id-ID" dirty="0"/>
              <a:t>terjadi kerugian yang diderita di luar negeri maka kerugian tersebut tidak boleh digabungkan/dikompensasikan dengan penghasilan yang diterima atau diperoleh dari Indonesia.</a:t>
            </a:r>
            <a:endParaRPr lang="en-GB" dirty="0"/>
          </a:p>
          <a:p>
            <a:pPr marL="45720" indent="0">
              <a:buNone/>
            </a:pPr>
            <a:endParaRPr lang="en-GB" dirty="0"/>
          </a:p>
        </p:txBody>
      </p:sp>
      <p:sp>
        <p:nvSpPr>
          <p:cNvPr id="3" name="Title 2"/>
          <p:cNvSpPr>
            <a:spLocks noGrp="1"/>
          </p:cNvSpPr>
          <p:nvPr>
            <p:ph type="title"/>
          </p:nvPr>
        </p:nvSpPr>
        <p:spPr/>
        <p:txBody>
          <a:bodyPr/>
          <a:lstStyle/>
          <a:p>
            <a:r>
              <a:rPr lang="id-ID" b="1" dirty="0"/>
              <a:t>Penghitungan PPh Pasal 24 Jika Terjadi Kerugian Usaha Luar Negeri</a:t>
            </a:r>
            <a:r>
              <a:rPr lang="en-GB" dirty="0"/>
              <a:t/>
            </a:r>
            <a:br>
              <a:rPr lang="en-GB" dirty="0"/>
            </a:br>
            <a:endParaRPr lang="en-GB" dirty="0"/>
          </a:p>
        </p:txBody>
      </p:sp>
    </p:spTree>
    <p:extLst>
      <p:ext uri="{BB962C8B-B14F-4D97-AF65-F5344CB8AC3E}">
        <p14:creationId xmlns:p14="http://schemas.microsoft.com/office/powerpoint/2010/main" val="19713154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GB" dirty="0" smtClean="0"/>
              <a:t>	</a:t>
            </a:r>
            <a:r>
              <a:rPr lang="id-ID" dirty="0" smtClean="0"/>
              <a:t>Amalia </a:t>
            </a:r>
            <a:r>
              <a:rPr lang="id-ID" dirty="0"/>
              <a:t>(TK/0), berdomisili di Surabaya, memperoleh dan menerima penghasilan neto tahun 2016 sebagai berikut.</a:t>
            </a:r>
            <a:endParaRPr lang="en-GB" dirty="0"/>
          </a:p>
          <a:p>
            <a:pPr lvl="0"/>
            <a:r>
              <a:rPr lang="id-ID" dirty="0"/>
              <a:t>Di Negara A, ia menerima penghasilan berupa sewa sebesar Rp200.000.000 (tarif pajak yang berlaku adalah 40%).</a:t>
            </a:r>
            <a:endParaRPr lang="en-GB" dirty="0"/>
          </a:p>
          <a:p>
            <a:pPr lvl="0"/>
            <a:r>
              <a:rPr lang="id-ID" dirty="0"/>
              <a:t>Di Negara B, ia mengalami kerugian usaha sebesar Rp100.000.000 (tarif pajak yang berlaku adalah 25%).</a:t>
            </a:r>
            <a:endParaRPr lang="en-GB" dirty="0"/>
          </a:p>
          <a:p>
            <a:pPr lvl="0"/>
            <a:r>
              <a:rPr lang="id-ID" dirty="0"/>
              <a:t>Di dalam negeri, ia memperoleh laba usaha sebesar Rp200.000.000</a:t>
            </a:r>
            <a:r>
              <a:rPr lang="id-ID" dirty="0" smtClean="0"/>
              <a:t>.</a:t>
            </a:r>
            <a:endParaRPr lang="en-GB" dirty="0" smtClean="0"/>
          </a:p>
          <a:p>
            <a:pPr marL="45720" lvl="0" indent="0">
              <a:buNone/>
            </a:pPr>
            <a:endParaRPr lang="en-GB" dirty="0"/>
          </a:p>
          <a:p>
            <a:pPr marL="45720" indent="0">
              <a:buNone/>
            </a:pPr>
            <a:r>
              <a:rPr lang="en-GB" dirty="0" smtClean="0"/>
              <a:t>	</a:t>
            </a:r>
            <a:r>
              <a:rPr lang="id-ID" dirty="0" smtClean="0"/>
              <a:t>Berikut </a:t>
            </a:r>
            <a:r>
              <a:rPr lang="id-ID" dirty="0"/>
              <a:t>ini penghitungan kredit pajak luar negeri diperbolehkan (PPh Pasal 24).</a:t>
            </a:r>
            <a:endParaRPr lang="en-GB" dirty="0"/>
          </a:p>
          <a:p>
            <a:pPr marL="45720" indent="0">
              <a:buNone/>
            </a:pPr>
            <a:endParaRPr lang="en-GB" dirty="0"/>
          </a:p>
        </p:txBody>
      </p:sp>
      <p:sp>
        <p:nvSpPr>
          <p:cNvPr id="3" name="Title 2"/>
          <p:cNvSpPr>
            <a:spLocks noGrp="1"/>
          </p:cNvSpPr>
          <p:nvPr>
            <p:ph type="title"/>
          </p:nvPr>
        </p:nvSpPr>
        <p:spPr/>
        <p:txBody>
          <a:bodyPr/>
          <a:lstStyle/>
          <a:p>
            <a:r>
              <a:rPr lang="en-GB" dirty="0" err="1" smtClean="0"/>
              <a:t>contoh</a:t>
            </a:r>
            <a:endParaRPr lang="en-GB" dirty="0"/>
          </a:p>
        </p:txBody>
      </p:sp>
    </p:spTree>
    <p:extLst>
      <p:ext uri="{BB962C8B-B14F-4D97-AF65-F5344CB8AC3E}">
        <p14:creationId xmlns:p14="http://schemas.microsoft.com/office/powerpoint/2010/main" val="20834208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77500" lnSpcReduction="20000"/>
          </a:bodyPr>
          <a:lstStyle/>
          <a:p>
            <a:pPr marL="45720" lvl="0" indent="0">
              <a:buNone/>
            </a:pPr>
            <a:r>
              <a:rPr lang="en-GB" dirty="0" smtClean="0"/>
              <a:t>1. </a:t>
            </a:r>
            <a:r>
              <a:rPr lang="id-ID" dirty="0" smtClean="0"/>
              <a:t>Menghitung </a:t>
            </a:r>
            <a:r>
              <a:rPr lang="id-ID" dirty="0"/>
              <a:t>Total PKP</a:t>
            </a:r>
            <a:endParaRPr lang="en-GB" dirty="0"/>
          </a:p>
          <a:p>
            <a:pPr marL="45720" indent="0">
              <a:buNone/>
            </a:pPr>
            <a:r>
              <a:rPr lang="id-ID" dirty="0"/>
              <a:t>Penghasilan dari Negara A berupa sewa			Rp200.000.000</a:t>
            </a:r>
            <a:endParaRPr lang="en-GB" dirty="0"/>
          </a:p>
          <a:p>
            <a:pPr marL="45720" indent="0">
              <a:buNone/>
            </a:pPr>
            <a:r>
              <a:rPr lang="id-ID" dirty="0"/>
              <a:t>Penghasilan dari dalam negeri berupa laba usaha	</a:t>
            </a:r>
            <a:r>
              <a:rPr lang="en-GB" dirty="0" smtClean="0"/>
              <a:t>	</a:t>
            </a:r>
            <a:r>
              <a:rPr lang="id-ID" u="sng" dirty="0" smtClean="0"/>
              <a:t>Rp200.000.000</a:t>
            </a:r>
            <a:r>
              <a:rPr lang="id-ID" dirty="0" smtClean="0"/>
              <a:t> </a:t>
            </a:r>
            <a:r>
              <a:rPr lang="id-ID" dirty="0"/>
              <a:t>(-)</a:t>
            </a:r>
            <a:endParaRPr lang="en-GB" dirty="0"/>
          </a:p>
          <a:p>
            <a:pPr marL="45720" indent="0">
              <a:buNone/>
            </a:pPr>
            <a:r>
              <a:rPr lang="id-ID" dirty="0"/>
              <a:t>Jumlah penghasilan neto					Rp400.000.000</a:t>
            </a:r>
            <a:endParaRPr lang="en-GB" dirty="0"/>
          </a:p>
          <a:p>
            <a:pPr marL="45720" indent="0">
              <a:buNone/>
            </a:pPr>
            <a:r>
              <a:rPr lang="id-ID" dirty="0"/>
              <a:t>PTKP (TK/0)						</a:t>
            </a:r>
            <a:r>
              <a:rPr lang="id-ID" u="sng" dirty="0"/>
              <a:t>Rp  </a:t>
            </a:r>
            <a:r>
              <a:rPr lang="id-ID" u="sng" dirty="0" smtClean="0"/>
              <a:t>54.000.000</a:t>
            </a:r>
            <a:r>
              <a:rPr lang="id-ID" dirty="0" smtClean="0"/>
              <a:t> (-)</a:t>
            </a:r>
            <a:endParaRPr lang="en-GB" dirty="0"/>
          </a:p>
          <a:p>
            <a:pPr marL="45720" indent="0">
              <a:buNone/>
            </a:pPr>
            <a:r>
              <a:rPr lang="id-ID" dirty="0"/>
              <a:t>PKP							Rp346.000.000</a:t>
            </a:r>
            <a:endParaRPr lang="en-GB" dirty="0"/>
          </a:p>
          <a:p>
            <a:pPr marL="45720" indent="0">
              <a:buNone/>
            </a:pPr>
            <a:r>
              <a:rPr lang="id-ID" dirty="0"/>
              <a:t>Jumlah penghasilan neto sama dengan PKP karena tidak terdapat kompensasi kerugian atau pengurangan yang lain</a:t>
            </a:r>
            <a:r>
              <a:rPr lang="id-ID" dirty="0" smtClean="0"/>
              <a:t>.</a:t>
            </a:r>
            <a:endParaRPr lang="en-GB" dirty="0" smtClean="0"/>
          </a:p>
          <a:p>
            <a:pPr marL="45720" indent="0">
              <a:buNone/>
            </a:pPr>
            <a:endParaRPr lang="en-GB" dirty="0"/>
          </a:p>
          <a:p>
            <a:pPr marL="45720" lvl="0" indent="0">
              <a:buNone/>
            </a:pPr>
            <a:r>
              <a:rPr lang="en-GB" dirty="0" smtClean="0"/>
              <a:t>2. </a:t>
            </a:r>
            <a:r>
              <a:rPr lang="id-ID" dirty="0" smtClean="0"/>
              <a:t>Menghitung </a:t>
            </a:r>
            <a:r>
              <a:rPr lang="id-ID" dirty="0"/>
              <a:t>Total PPh Terutang</a:t>
            </a:r>
            <a:endParaRPr lang="en-GB" dirty="0"/>
          </a:p>
          <a:p>
            <a:pPr marL="45720" indent="0">
              <a:buNone/>
            </a:pPr>
            <a:r>
              <a:rPr lang="id-ID" dirty="0"/>
              <a:t>PPh terutang:</a:t>
            </a:r>
            <a:endParaRPr lang="en-GB" dirty="0"/>
          </a:p>
          <a:p>
            <a:pPr marL="45720" lvl="0" indent="0">
              <a:buNone/>
            </a:pPr>
            <a:r>
              <a:rPr lang="id-ID" dirty="0"/>
              <a:t>  5% × Rp 50.000.000.000		          </a:t>
            </a:r>
            <a:r>
              <a:rPr lang="en-GB" dirty="0" smtClean="0"/>
              <a:t> </a:t>
            </a:r>
            <a:r>
              <a:rPr lang="id-ID" dirty="0" smtClean="0"/>
              <a:t>  </a:t>
            </a:r>
            <a:r>
              <a:rPr lang="id-ID" dirty="0"/>
              <a:t>=Rp  2.500.000</a:t>
            </a:r>
            <a:endParaRPr lang="en-GB" dirty="0"/>
          </a:p>
          <a:p>
            <a:pPr marL="45720" lvl="0" indent="0">
              <a:buNone/>
            </a:pPr>
            <a:r>
              <a:rPr lang="en-GB" dirty="0" smtClean="0"/>
              <a:t>  </a:t>
            </a:r>
            <a:r>
              <a:rPr lang="id-ID" dirty="0" smtClean="0"/>
              <a:t>15</a:t>
            </a:r>
            <a:r>
              <a:rPr lang="id-ID" dirty="0"/>
              <a:t>% × Rp200.000.000			</a:t>
            </a:r>
            <a:r>
              <a:rPr lang="en-GB" dirty="0" smtClean="0"/>
              <a:t>	</a:t>
            </a:r>
            <a:r>
              <a:rPr lang="id-ID" dirty="0" smtClean="0"/>
              <a:t>= </a:t>
            </a:r>
            <a:r>
              <a:rPr lang="id-ID" dirty="0"/>
              <a:t>Rp30.000.000 </a:t>
            </a:r>
            <a:endParaRPr lang="en-GB" dirty="0"/>
          </a:p>
          <a:p>
            <a:pPr marL="45720" lvl="0" indent="0">
              <a:buNone/>
            </a:pPr>
            <a:r>
              <a:rPr lang="en-GB" dirty="0" smtClean="0"/>
              <a:t>  </a:t>
            </a:r>
            <a:r>
              <a:rPr lang="id-ID" dirty="0" smtClean="0"/>
              <a:t>25</a:t>
            </a:r>
            <a:r>
              <a:rPr lang="id-ID" dirty="0"/>
              <a:t>% × Rp   96.000.000			</a:t>
            </a:r>
            <a:r>
              <a:rPr lang="en-GB" dirty="0" smtClean="0"/>
              <a:t>	</a:t>
            </a:r>
            <a:r>
              <a:rPr lang="id-ID" dirty="0" smtClean="0"/>
              <a:t>= </a:t>
            </a:r>
            <a:r>
              <a:rPr lang="id-ID" u="sng" dirty="0"/>
              <a:t>Rp24.000.000</a:t>
            </a:r>
            <a:r>
              <a:rPr lang="id-ID" dirty="0"/>
              <a:t> (+)</a:t>
            </a:r>
            <a:endParaRPr lang="en-GB" dirty="0"/>
          </a:p>
          <a:p>
            <a:pPr marL="45720" indent="0">
              <a:buNone/>
            </a:pPr>
            <a:r>
              <a:rPr lang="id-ID" dirty="0"/>
              <a:t>			</a:t>
            </a:r>
            <a:r>
              <a:rPr lang="en-GB" dirty="0" smtClean="0"/>
              <a:t>			</a:t>
            </a:r>
            <a:r>
              <a:rPr lang="id-ID" dirty="0" smtClean="0"/>
              <a:t>= </a:t>
            </a:r>
            <a:r>
              <a:rPr lang="id-ID" dirty="0"/>
              <a:t>Rp56.500.000</a:t>
            </a:r>
            <a:endParaRPr lang="en-GB" dirty="0"/>
          </a:p>
          <a:p>
            <a:pPr marL="45720" indent="0">
              <a:buNone/>
            </a:pPr>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16472571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fontScale="92500" lnSpcReduction="20000"/>
          </a:bodyPr>
          <a:lstStyle/>
          <a:p>
            <a:pPr marL="45720" lvl="0" indent="0">
              <a:buNone/>
            </a:pPr>
            <a:r>
              <a:rPr lang="en-GB" dirty="0" smtClean="0"/>
              <a:t>3. </a:t>
            </a:r>
            <a:r>
              <a:rPr lang="id-ID" dirty="0" smtClean="0"/>
              <a:t>Menghitung </a:t>
            </a:r>
            <a:r>
              <a:rPr lang="id-ID" dirty="0"/>
              <a:t>PPh Maksimum Dikreditkan di Negara A sesuai Perbandingan Penghasilan</a:t>
            </a:r>
            <a:endParaRPr lang="en-GB" dirty="0"/>
          </a:p>
          <a:p>
            <a:pPr marL="45720" indent="0">
              <a:buNone/>
            </a:pPr>
            <a:r>
              <a:rPr lang="id-ID" u="sng" dirty="0"/>
              <a:t>Penghasilan luar negeri (Negara A)</a:t>
            </a:r>
            <a:r>
              <a:rPr lang="id-ID" dirty="0"/>
              <a:t>	× Total PPh terutang</a:t>
            </a:r>
            <a:endParaRPr lang="en-GB" dirty="0"/>
          </a:p>
          <a:p>
            <a:pPr marL="45720" indent="0">
              <a:buNone/>
            </a:pPr>
            <a:r>
              <a:rPr lang="id-ID" dirty="0"/>
              <a:t>Penghasilan kena pajak</a:t>
            </a:r>
            <a:endParaRPr lang="en-GB" dirty="0"/>
          </a:p>
          <a:p>
            <a:pPr marL="45720" indent="0">
              <a:buNone/>
            </a:pPr>
            <a:r>
              <a:rPr lang="id-ID" u="sng" dirty="0"/>
              <a:t>Rp   200.000.000</a:t>
            </a:r>
            <a:r>
              <a:rPr lang="id-ID" dirty="0"/>
              <a:t> × Rp56.500.000	= Rp32.658.960</a:t>
            </a:r>
            <a:endParaRPr lang="en-GB" dirty="0"/>
          </a:p>
          <a:p>
            <a:pPr marL="45720" indent="0">
              <a:buNone/>
            </a:pPr>
            <a:r>
              <a:rPr lang="id-ID" dirty="0"/>
              <a:t>Rp   </a:t>
            </a:r>
            <a:r>
              <a:rPr lang="id-ID" dirty="0" smtClean="0"/>
              <a:t>346.000.000</a:t>
            </a:r>
            <a:endParaRPr lang="en-GB" dirty="0" smtClean="0"/>
          </a:p>
          <a:p>
            <a:pPr marL="45720" indent="0">
              <a:buNone/>
            </a:pPr>
            <a:endParaRPr lang="en-GB" dirty="0"/>
          </a:p>
          <a:p>
            <a:pPr marL="45720" lvl="0" indent="0">
              <a:buNone/>
            </a:pPr>
            <a:r>
              <a:rPr lang="en-GB" dirty="0" smtClean="0"/>
              <a:t>4. </a:t>
            </a:r>
            <a:r>
              <a:rPr lang="id-ID" dirty="0" smtClean="0"/>
              <a:t>Menghitung </a:t>
            </a:r>
            <a:r>
              <a:rPr lang="id-ID" dirty="0"/>
              <a:t>PPh yang Dipotong atau Dibayar di Negara A</a:t>
            </a:r>
            <a:endParaRPr lang="en-GB" dirty="0"/>
          </a:p>
          <a:p>
            <a:pPr marL="45720" indent="0">
              <a:buNone/>
            </a:pPr>
            <a:r>
              <a:rPr lang="id-ID" dirty="0"/>
              <a:t>40%      × Rp200.000.000		= </a:t>
            </a:r>
            <a:r>
              <a:rPr lang="id-ID" dirty="0" smtClean="0"/>
              <a:t>Rp80.000.000</a:t>
            </a:r>
            <a:endParaRPr lang="en-GB" dirty="0" smtClean="0"/>
          </a:p>
          <a:p>
            <a:pPr marL="45720" indent="0">
              <a:buNone/>
            </a:pPr>
            <a:endParaRPr lang="en-GB" dirty="0"/>
          </a:p>
          <a:p>
            <a:pPr marL="45720" indent="0">
              <a:buNone/>
            </a:pPr>
            <a:r>
              <a:rPr lang="en-GB" dirty="0" smtClean="0"/>
              <a:t>	</a:t>
            </a:r>
            <a:r>
              <a:rPr lang="id-ID" dirty="0" smtClean="0"/>
              <a:t>Kredit </a:t>
            </a:r>
            <a:r>
              <a:rPr lang="id-ID" dirty="0"/>
              <a:t>pajak luar negeri diperbolehkan (PPh Pasal 24) adalah Rp32.658.960 atau PPh maksimum sesuai perbandingan penghasilan. Jumlah ini diperoleh dengan membandingkan penghitungan total PPh terutang, PPh maksimum dikreditkan sesuai perbandingan penghasilan, dan PPh  terutang atau dibayar di luar negeri. Kemudian, dipilih nilai terendah di antara ketiganya.</a:t>
            </a:r>
            <a:endParaRPr lang="en-GB" dirty="0"/>
          </a:p>
          <a:p>
            <a:pPr marL="45720" indent="0">
              <a:buNone/>
            </a:pPr>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13738780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buNone/>
            </a:pPr>
            <a:r>
              <a:rPr lang="en-GB" dirty="0" smtClean="0"/>
              <a:t>	</a:t>
            </a:r>
            <a:r>
              <a:rPr lang="id-ID" dirty="0" smtClean="0"/>
              <a:t>Jika </a:t>
            </a:r>
            <a:r>
              <a:rPr lang="id-ID" dirty="0"/>
              <a:t>diperoleh penghasilan luar negeri yang berasal dari beberapa negara maka besarnya batas maksimum kredit pajak luar negeri dihitung untuk masing-masing negara (</a:t>
            </a:r>
            <a:r>
              <a:rPr lang="id-ID" i="1" dirty="0"/>
              <a:t>per country limitation</a:t>
            </a:r>
            <a:r>
              <a:rPr lang="id-ID" dirty="0"/>
              <a:t>).</a:t>
            </a:r>
            <a:endParaRPr lang="en-GB" dirty="0"/>
          </a:p>
          <a:p>
            <a:pPr marL="45720" indent="0">
              <a:buNone/>
            </a:pPr>
            <a:endParaRPr lang="en-GB" dirty="0"/>
          </a:p>
        </p:txBody>
      </p:sp>
      <p:sp>
        <p:nvSpPr>
          <p:cNvPr id="3" name="Title 2"/>
          <p:cNvSpPr>
            <a:spLocks noGrp="1"/>
          </p:cNvSpPr>
          <p:nvPr>
            <p:ph type="title"/>
          </p:nvPr>
        </p:nvSpPr>
        <p:spPr/>
        <p:txBody>
          <a:bodyPr/>
          <a:lstStyle/>
          <a:p>
            <a:r>
              <a:rPr lang="id-ID" b="1" dirty="0"/>
              <a:t>Penghitungan PPh Pasal 24 Jika Penghasilan Luar Negeri Berasal dari Beberapa Negara</a:t>
            </a:r>
            <a:r>
              <a:rPr lang="en-GB" dirty="0"/>
              <a:t/>
            </a:r>
            <a:br>
              <a:rPr lang="en-GB" dirty="0"/>
            </a:br>
            <a:endParaRPr lang="en-GB" dirty="0"/>
          </a:p>
        </p:txBody>
      </p:sp>
    </p:spTree>
    <p:extLst>
      <p:ext uri="{BB962C8B-B14F-4D97-AF65-F5344CB8AC3E}">
        <p14:creationId xmlns:p14="http://schemas.microsoft.com/office/powerpoint/2010/main" val="23743285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45720" indent="0">
              <a:buNone/>
            </a:pPr>
            <a:r>
              <a:rPr lang="en-GB" dirty="0" smtClean="0"/>
              <a:t>	</a:t>
            </a:r>
            <a:r>
              <a:rPr lang="id-ID" dirty="0" smtClean="0"/>
              <a:t>PT </a:t>
            </a:r>
            <a:r>
              <a:rPr lang="id-ID" dirty="0"/>
              <a:t>Yogananta, yang berkantor di Jakarta, memperoleh dan menerima penghasilan neto pada tahun 2016 sebagai berikut.</a:t>
            </a:r>
            <a:endParaRPr lang="en-GB" dirty="0"/>
          </a:p>
          <a:p>
            <a:pPr lvl="0"/>
            <a:r>
              <a:rPr lang="id-ID" dirty="0"/>
              <a:t>Di Negara P, PT Yogananta memperoleh penghasilan berupa laba usaha sebesar Rp300.000.00 (tarif pajak yang berlaku adalah 20%).</a:t>
            </a:r>
            <a:endParaRPr lang="en-GB" dirty="0"/>
          </a:p>
          <a:p>
            <a:pPr lvl="0"/>
            <a:r>
              <a:rPr lang="id-ID" dirty="0"/>
              <a:t>Di Negara Q, PT Yogananta memperoleh penghasilan berupa laba usaha sebesar Rp400.000.000 (tarif pajak yang berlaku adalah 25%).</a:t>
            </a:r>
            <a:endParaRPr lang="en-GB" dirty="0"/>
          </a:p>
          <a:p>
            <a:pPr lvl="0"/>
            <a:r>
              <a:rPr lang="id-ID" dirty="0"/>
              <a:t>Di Negara R, PT Yogananta menerima penghasilan berupa bunga sebesar Rp100.000.000 (tarif pajak yang berlaku adalah 35%).</a:t>
            </a:r>
            <a:endParaRPr lang="en-GB" dirty="0"/>
          </a:p>
          <a:p>
            <a:pPr lvl="0"/>
            <a:r>
              <a:rPr lang="id-ID" dirty="0"/>
              <a:t>Di dalam negeri, PT Yogananta memperoleh penghasilan berupa laba usaha sebesar Rp200.000.000</a:t>
            </a:r>
            <a:r>
              <a:rPr lang="id-ID" dirty="0" smtClean="0"/>
              <a:t>.</a:t>
            </a:r>
            <a:endParaRPr lang="en-GB" dirty="0" smtClean="0"/>
          </a:p>
          <a:p>
            <a:pPr lvl="0"/>
            <a:r>
              <a:rPr lang="en-GB" dirty="0" err="1" smtClean="0"/>
              <a:t>Peredaran</a:t>
            </a:r>
            <a:r>
              <a:rPr lang="en-GB" dirty="0" smtClean="0"/>
              <a:t> </a:t>
            </a:r>
            <a:r>
              <a:rPr lang="en-GB" dirty="0" err="1" smtClean="0"/>
              <a:t>bruto</a:t>
            </a:r>
            <a:r>
              <a:rPr lang="en-GB" dirty="0" smtClean="0"/>
              <a:t> </a:t>
            </a:r>
            <a:r>
              <a:rPr lang="en-GB" dirty="0" err="1" smtClean="0"/>
              <a:t>sebesar</a:t>
            </a:r>
            <a:r>
              <a:rPr lang="en-GB" dirty="0" smtClean="0"/>
              <a:t> Rp50.000.000.000</a:t>
            </a:r>
            <a:endParaRPr lang="en-GB" dirty="0"/>
          </a:p>
          <a:p>
            <a:pPr marL="45720" indent="0">
              <a:buNone/>
            </a:pPr>
            <a:endParaRPr lang="en-GB" dirty="0" smtClean="0"/>
          </a:p>
          <a:p>
            <a:pPr marL="45720" indent="0">
              <a:buNone/>
            </a:pPr>
            <a:r>
              <a:rPr lang="en-GB" dirty="0"/>
              <a:t>	</a:t>
            </a:r>
            <a:r>
              <a:rPr lang="id-ID" dirty="0" smtClean="0"/>
              <a:t>Berikut </a:t>
            </a:r>
            <a:r>
              <a:rPr lang="id-ID" dirty="0"/>
              <a:t>ini penghitungan kredit pajak luar </a:t>
            </a:r>
            <a:r>
              <a:rPr lang="id-ID" dirty="0" smtClean="0"/>
              <a:t>negeri</a:t>
            </a:r>
            <a:r>
              <a:rPr lang="en-GB" dirty="0" smtClean="0"/>
              <a:t> </a:t>
            </a:r>
            <a:r>
              <a:rPr lang="id-ID" dirty="0" smtClean="0"/>
              <a:t>diperbolehkan </a:t>
            </a:r>
            <a:r>
              <a:rPr lang="id-ID" dirty="0"/>
              <a:t>(PPh Pasal 24).</a:t>
            </a:r>
            <a:endParaRPr lang="en-GB" dirty="0"/>
          </a:p>
          <a:p>
            <a:pPr marL="45720" indent="0">
              <a:buNone/>
            </a:pPr>
            <a:endParaRPr lang="en-GB" dirty="0"/>
          </a:p>
        </p:txBody>
      </p:sp>
      <p:sp>
        <p:nvSpPr>
          <p:cNvPr id="3" name="Title 2"/>
          <p:cNvSpPr>
            <a:spLocks noGrp="1"/>
          </p:cNvSpPr>
          <p:nvPr>
            <p:ph type="title"/>
          </p:nvPr>
        </p:nvSpPr>
        <p:spPr/>
        <p:txBody>
          <a:bodyPr/>
          <a:lstStyle/>
          <a:p>
            <a:r>
              <a:rPr lang="en-GB" dirty="0" err="1" smtClean="0"/>
              <a:t>contoh</a:t>
            </a:r>
            <a:endParaRPr lang="en-GB" dirty="0"/>
          </a:p>
        </p:txBody>
      </p:sp>
    </p:spTree>
    <p:extLst>
      <p:ext uri="{BB962C8B-B14F-4D97-AF65-F5344CB8AC3E}">
        <p14:creationId xmlns:p14="http://schemas.microsoft.com/office/powerpoint/2010/main" val="342578597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85000" lnSpcReduction="10000"/>
          </a:bodyPr>
          <a:lstStyle/>
          <a:p>
            <a:pPr marL="45720" lvl="0" indent="0">
              <a:buNone/>
            </a:pPr>
            <a:r>
              <a:rPr lang="en-GB" dirty="0" smtClean="0"/>
              <a:t>1. </a:t>
            </a:r>
            <a:r>
              <a:rPr lang="id-ID" dirty="0" smtClean="0"/>
              <a:t>Menghitung </a:t>
            </a:r>
            <a:r>
              <a:rPr lang="id-ID" dirty="0"/>
              <a:t>Total PKP</a:t>
            </a:r>
            <a:endParaRPr lang="en-GB" dirty="0"/>
          </a:p>
          <a:p>
            <a:pPr marL="45720" indent="0">
              <a:buNone/>
            </a:pPr>
            <a:r>
              <a:rPr lang="id-ID" dirty="0"/>
              <a:t>Penghasilan dari Negara P berupa laba usaha	</a:t>
            </a:r>
            <a:r>
              <a:rPr lang="en-GB" dirty="0" smtClean="0"/>
              <a:t>  </a:t>
            </a:r>
            <a:r>
              <a:rPr lang="id-ID" dirty="0" smtClean="0"/>
              <a:t>Rp  300.000.000</a:t>
            </a:r>
            <a:endParaRPr lang="en-GB" dirty="0"/>
          </a:p>
          <a:p>
            <a:pPr marL="45720" indent="0">
              <a:buNone/>
            </a:pPr>
            <a:r>
              <a:rPr lang="id-ID" dirty="0"/>
              <a:t>Penghasilan dari Negara Q berupa laba usaha	</a:t>
            </a:r>
            <a:r>
              <a:rPr lang="en-GB" dirty="0" smtClean="0"/>
              <a:t>  </a:t>
            </a:r>
            <a:r>
              <a:rPr lang="id-ID" dirty="0" smtClean="0"/>
              <a:t>Rp  400.000.000</a:t>
            </a:r>
            <a:endParaRPr lang="en-GB" dirty="0"/>
          </a:p>
          <a:p>
            <a:pPr marL="45720" indent="0">
              <a:buNone/>
            </a:pPr>
            <a:r>
              <a:rPr lang="id-ID" dirty="0"/>
              <a:t>Penghasilan dari Negara R berupa bunga		</a:t>
            </a:r>
            <a:r>
              <a:rPr lang="en-GB" dirty="0" smtClean="0"/>
              <a:t>  </a:t>
            </a:r>
            <a:r>
              <a:rPr lang="id-ID" dirty="0" smtClean="0"/>
              <a:t>Rp   </a:t>
            </a:r>
            <a:r>
              <a:rPr lang="id-ID" dirty="0"/>
              <a:t>100.000.000</a:t>
            </a:r>
            <a:endParaRPr lang="en-GB" dirty="0"/>
          </a:p>
          <a:p>
            <a:pPr marL="45720" indent="0">
              <a:buNone/>
            </a:pPr>
            <a:r>
              <a:rPr lang="id-ID" dirty="0"/>
              <a:t>Penghasilan dari dalam negeri berupa laba </a:t>
            </a:r>
            <a:r>
              <a:rPr lang="id-ID" dirty="0" smtClean="0"/>
              <a:t>usaha</a:t>
            </a:r>
            <a:r>
              <a:rPr lang="en-GB" dirty="0" smtClean="0"/>
              <a:t> </a:t>
            </a:r>
            <a:r>
              <a:rPr lang="id-ID" u="sng" dirty="0" smtClean="0"/>
              <a:t>Rp   </a:t>
            </a:r>
            <a:r>
              <a:rPr lang="id-ID" u="sng" dirty="0"/>
              <a:t>200.000.000</a:t>
            </a:r>
            <a:endParaRPr lang="en-GB" dirty="0"/>
          </a:p>
          <a:p>
            <a:pPr marL="45720" indent="0">
              <a:buNone/>
            </a:pPr>
            <a:r>
              <a:rPr lang="id-ID" dirty="0" smtClean="0"/>
              <a:t>Jumlah penghasilan neto</a:t>
            </a:r>
            <a:r>
              <a:rPr lang="id-ID" dirty="0"/>
              <a:t>		</a:t>
            </a:r>
            <a:r>
              <a:rPr lang="en-GB" dirty="0"/>
              <a:t>	 </a:t>
            </a:r>
            <a:r>
              <a:rPr lang="en-GB" dirty="0" smtClean="0"/>
              <a:t> </a:t>
            </a:r>
            <a:r>
              <a:rPr lang="id-ID" dirty="0" smtClean="0"/>
              <a:t>Rp</a:t>
            </a:r>
            <a:r>
              <a:rPr lang="en-GB" dirty="0" smtClean="0"/>
              <a:t> </a:t>
            </a:r>
            <a:r>
              <a:rPr lang="id-ID" dirty="0" smtClean="0"/>
              <a:t>1.000.000.000</a:t>
            </a:r>
            <a:r>
              <a:rPr lang="en-GB" dirty="0" smtClean="0"/>
              <a:t>						</a:t>
            </a:r>
            <a:endParaRPr lang="en-GB" dirty="0"/>
          </a:p>
          <a:p>
            <a:pPr marL="45720" indent="0">
              <a:buNone/>
            </a:pPr>
            <a:r>
              <a:rPr lang="id-ID" dirty="0"/>
              <a:t>Jumlah penghasilan neto sama dengan Penghasilan Kena Pajak karena tidak terdapat kompensasi kerugian atau pengurangan yang lain</a:t>
            </a:r>
            <a:r>
              <a:rPr lang="id-ID" dirty="0" smtClean="0"/>
              <a:t>.</a:t>
            </a:r>
            <a:endParaRPr lang="en-GB" dirty="0" smtClean="0"/>
          </a:p>
          <a:p>
            <a:pPr marL="45720" indent="0">
              <a:buNone/>
            </a:pPr>
            <a:endParaRPr lang="en-GB" dirty="0"/>
          </a:p>
          <a:p>
            <a:pPr marL="45720" lvl="0" indent="0">
              <a:buNone/>
            </a:pPr>
            <a:r>
              <a:rPr lang="en-GB" dirty="0" smtClean="0"/>
              <a:t>2. </a:t>
            </a:r>
            <a:r>
              <a:rPr lang="id-ID" dirty="0" smtClean="0"/>
              <a:t>Menghitung </a:t>
            </a:r>
            <a:r>
              <a:rPr lang="id-ID" dirty="0"/>
              <a:t>Total PPh Terutang</a:t>
            </a:r>
            <a:endParaRPr lang="en-GB" dirty="0"/>
          </a:p>
          <a:p>
            <a:pPr marL="45720" indent="0">
              <a:buNone/>
            </a:pPr>
            <a:r>
              <a:rPr lang="id-ID" dirty="0"/>
              <a:t>PPh terutang:</a:t>
            </a:r>
            <a:endParaRPr lang="en-GB" dirty="0"/>
          </a:p>
          <a:p>
            <a:pPr marL="45720" indent="0">
              <a:buNone/>
            </a:pPr>
            <a:r>
              <a:rPr lang="id-ID" dirty="0"/>
              <a:t>25% × Rp1.000.000.000			= Rp250.000.000</a:t>
            </a:r>
            <a:endParaRPr lang="en-GB" dirty="0"/>
          </a:p>
          <a:p>
            <a:pPr marL="45720" indent="0">
              <a:buNone/>
            </a:pPr>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5771478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algn="just"/>
            <a:r>
              <a:rPr lang="en-US" sz="1900" dirty="0" err="1"/>
              <a:t>M</a:t>
            </a:r>
            <a:r>
              <a:rPr lang="en-US" sz="1900" dirty="0" err="1" smtClean="0"/>
              <a:t>erupakan</a:t>
            </a:r>
            <a:r>
              <a:rPr lang="en-US" sz="1900" dirty="0" smtClean="0"/>
              <a:t> </a:t>
            </a:r>
            <a:r>
              <a:rPr lang="en-US" sz="1900" dirty="0" err="1"/>
              <a:t>pajak</a:t>
            </a:r>
            <a:r>
              <a:rPr lang="en-US" sz="1900" dirty="0"/>
              <a:t> yang </a:t>
            </a:r>
            <a:r>
              <a:rPr lang="en-US" sz="1900" dirty="0" err="1"/>
              <a:t>dibayar</a:t>
            </a:r>
            <a:r>
              <a:rPr lang="en-US" sz="1900" dirty="0"/>
              <a:t> </a:t>
            </a:r>
            <a:r>
              <a:rPr lang="en-US" sz="1900" dirty="0" err="1"/>
              <a:t>atau</a:t>
            </a:r>
            <a:r>
              <a:rPr lang="en-US" sz="1900" dirty="0"/>
              <a:t> </a:t>
            </a:r>
            <a:r>
              <a:rPr lang="en-US" sz="1900" dirty="0" err="1"/>
              <a:t>terutang</a:t>
            </a:r>
            <a:r>
              <a:rPr lang="en-US" sz="1900" dirty="0"/>
              <a:t> di </a:t>
            </a:r>
            <a:r>
              <a:rPr lang="en-US" sz="1900" dirty="0" err="1"/>
              <a:t>luar</a:t>
            </a:r>
            <a:r>
              <a:rPr lang="en-US" sz="1900" dirty="0"/>
              <a:t> </a:t>
            </a:r>
            <a:r>
              <a:rPr lang="en-US" sz="1900" dirty="0" err="1"/>
              <a:t>negeri</a:t>
            </a:r>
            <a:r>
              <a:rPr lang="en-US" sz="1900" dirty="0"/>
              <a:t> </a:t>
            </a:r>
            <a:r>
              <a:rPr lang="en-US" sz="1900" dirty="0" err="1"/>
              <a:t>atas</a:t>
            </a:r>
            <a:r>
              <a:rPr lang="en-US" sz="1900" dirty="0"/>
              <a:t> </a:t>
            </a:r>
            <a:r>
              <a:rPr lang="en-US" sz="1900" dirty="0" err="1"/>
              <a:t>penghasilan</a:t>
            </a:r>
            <a:r>
              <a:rPr lang="en-US" sz="1900" dirty="0"/>
              <a:t> </a:t>
            </a:r>
            <a:r>
              <a:rPr lang="en-US" sz="1900" dirty="0" err="1"/>
              <a:t>dari</a:t>
            </a:r>
            <a:r>
              <a:rPr lang="en-US" sz="1900" dirty="0"/>
              <a:t> </a:t>
            </a:r>
            <a:r>
              <a:rPr lang="en-US" sz="1900" dirty="0" err="1"/>
              <a:t>luar</a:t>
            </a:r>
            <a:r>
              <a:rPr lang="en-US" sz="1900" dirty="0"/>
              <a:t> </a:t>
            </a:r>
            <a:r>
              <a:rPr lang="en-US" sz="1900" dirty="0" err="1"/>
              <a:t>negeri</a:t>
            </a:r>
            <a:r>
              <a:rPr lang="en-US" sz="1900" dirty="0"/>
              <a:t> yang </a:t>
            </a:r>
            <a:r>
              <a:rPr lang="en-US" sz="1900" dirty="0" err="1"/>
              <a:t>diterima</a:t>
            </a:r>
            <a:r>
              <a:rPr lang="en-US" sz="1900" dirty="0"/>
              <a:t> </a:t>
            </a:r>
            <a:r>
              <a:rPr lang="en-US" sz="1900" dirty="0" err="1"/>
              <a:t>atau</a:t>
            </a:r>
            <a:r>
              <a:rPr lang="en-US" sz="1900" dirty="0"/>
              <a:t> </a:t>
            </a:r>
            <a:r>
              <a:rPr lang="en-US" sz="1900" dirty="0" err="1"/>
              <a:t>diperoleh</a:t>
            </a:r>
            <a:r>
              <a:rPr lang="en-US" sz="1900" dirty="0"/>
              <a:t> </a:t>
            </a:r>
            <a:r>
              <a:rPr lang="id-ID" sz="1900" dirty="0"/>
              <a:t>W</a:t>
            </a:r>
            <a:r>
              <a:rPr lang="en-US" sz="1900" dirty="0" err="1"/>
              <a:t>ajib</a:t>
            </a:r>
            <a:r>
              <a:rPr lang="en-US" sz="1900" dirty="0"/>
              <a:t> </a:t>
            </a:r>
            <a:r>
              <a:rPr lang="id-ID" sz="1900" dirty="0"/>
              <a:t>P</a:t>
            </a:r>
            <a:r>
              <a:rPr lang="en-US" sz="1900" dirty="0" err="1"/>
              <a:t>ajak</a:t>
            </a:r>
            <a:r>
              <a:rPr lang="en-US" sz="1900" dirty="0"/>
              <a:t> </a:t>
            </a:r>
            <a:r>
              <a:rPr lang="en-US" sz="1900" dirty="0" err="1"/>
              <a:t>dalam</a:t>
            </a:r>
            <a:r>
              <a:rPr lang="en-US" sz="1900" dirty="0"/>
              <a:t> </a:t>
            </a:r>
            <a:r>
              <a:rPr lang="en-US" sz="1900" dirty="0" err="1"/>
              <a:t>negeri</a:t>
            </a:r>
            <a:r>
              <a:rPr lang="en-US" sz="1900" dirty="0"/>
              <a:t>. </a:t>
            </a:r>
            <a:r>
              <a:rPr lang="en-US" sz="1900" dirty="0" err="1"/>
              <a:t>PPh</a:t>
            </a:r>
            <a:r>
              <a:rPr lang="en-US" sz="1900" dirty="0"/>
              <a:t> </a:t>
            </a:r>
            <a:r>
              <a:rPr lang="en-US" sz="1900" dirty="0" err="1"/>
              <a:t>pasal</a:t>
            </a:r>
            <a:r>
              <a:rPr lang="en-US" sz="1900" dirty="0"/>
              <a:t> 24 </a:t>
            </a:r>
            <a:r>
              <a:rPr lang="en-US" sz="1900" dirty="0" err="1"/>
              <a:t>ini</a:t>
            </a:r>
            <a:r>
              <a:rPr lang="en-US" sz="1900" dirty="0"/>
              <a:t> </a:t>
            </a:r>
            <a:r>
              <a:rPr lang="en-US" sz="1900" dirty="0" err="1"/>
              <a:t>boleh</a:t>
            </a:r>
            <a:r>
              <a:rPr lang="en-US" sz="1900" dirty="0"/>
              <a:t> </a:t>
            </a:r>
            <a:r>
              <a:rPr lang="en-US" sz="1900" dirty="0" err="1"/>
              <a:t>dikreditkan</a:t>
            </a:r>
            <a:r>
              <a:rPr lang="en-US" sz="1900" dirty="0"/>
              <a:t> </a:t>
            </a:r>
            <a:r>
              <a:rPr lang="en-US" sz="1900" dirty="0" err="1"/>
              <a:t>terhadap</a:t>
            </a:r>
            <a:r>
              <a:rPr lang="en-US" sz="1900" dirty="0"/>
              <a:t> total </a:t>
            </a:r>
            <a:r>
              <a:rPr lang="en-US" sz="1900" dirty="0" err="1"/>
              <a:t>pajak</a:t>
            </a:r>
            <a:r>
              <a:rPr lang="en-US" sz="1900" dirty="0"/>
              <a:t> </a:t>
            </a:r>
            <a:r>
              <a:rPr lang="en-US" sz="1900" dirty="0" err="1"/>
              <a:t>penghasilan</a:t>
            </a:r>
            <a:r>
              <a:rPr lang="en-US" sz="1900" dirty="0"/>
              <a:t> </a:t>
            </a:r>
            <a:r>
              <a:rPr lang="en-US" sz="1900" dirty="0" err="1"/>
              <a:t>terutang</a:t>
            </a:r>
            <a:r>
              <a:rPr lang="en-US" sz="1900" dirty="0"/>
              <a:t> </a:t>
            </a:r>
            <a:r>
              <a:rPr lang="en-US" sz="1900" dirty="0" err="1"/>
              <a:t>dalam</a:t>
            </a:r>
            <a:r>
              <a:rPr lang="en-US" sz="1900" dirty="0"/>
              <a:t> </a:t>
            </a:r>
            <a:r>
              <a:rPr lang="en-US" sz="1900" dirty="0" err="1"/>
              <a:t>suatu</a:t>
            </a:r>
            <a:r>
              <a:rPr lang="en-US" sz="1900" dirty="0"/>
              <a:t> </a:t>
            </a:r>
            <a:r>
              <a:rPr lang="en-US" sz="1900" dirty="0" err="1"/>
              <a:t>tahun</a:t>
            </a:r>
            <a:r>
              <a:rPr lang="en-US" sz="1900" dirty="0"/>
              <a:t> </a:t>
            </a:r>
            <a:r>
              <a:rPr lang="en-US" sz="1900" dirty="0" err="1"/>
              <a:t>pajak</a:t>
            </a:r>
            <a:r>
              <a:rPr lang="en-US" sz="1900" dirty="0"/>
              <a:t>. </a:t>
            </a:r>
            <a:endParaRPr lang="en-US" sz="1900" dirty="0" smtClean="0"/>
          </a:p>
          <a:p>
            <a:pPr marL="45720" indent="0" algn="just">
              <a:buNone/>
            </a:pPr>
            <a:endParaRPr lang="en-US" sz="1900" dirty="0"/>
          </a:p>
          <a:p>
            <a:pPr algn="just"/>
            <a:r>
              <a:rPr lang="en-US" sz="1900" dirty="0" err="1"/>
              <a:t>Pada</a:t>
            </a:r>
            <a:r>
              <a:rPr lang="en-US" sz="1900" dirty="0"/>
              <a:t> </a:t>
            </a:r>
            <a:r>
              <a:rPr lang="en-US" sz="1900" dirty="0" err="1"/>
              <a:t>dasarnya</a:t>
            </a:r>
            <a:r>
              <a:rPr lang="en-US" sz="1900" dirty="0"/>
              <a:t> </a:t>
            </a:r>
            <a:r>
              <a:rPr lang="id-ID" sz="1900" dirty="0"/>
              <a:t>W</a:t>
            </a:r>
            <a:r>
              <a:rPr lang="en-US" sz="1900" dirty="0" err="1"/>
              <a:t>ajib</a:t>
            </a:r>
            <a:r>
              <a:rPr lang="en-US" sz="1900" dirty="0"/>
              <a:t> </a:t>
            </a:r>
            <a:r>
              <a:rPr lang="id-ID" sz="1900" dirty="0"/>
              <a:t>P</a:t>
            </a:r>
            <a:r>
              <a:rPr lang="en-US" sz="1900" dirty="0" err="1"/>
              <a:t>ajak</a:t>
            </a:r>
            <a:r>
              <a:rPr lang="en-US" sz="1900" dirty="0"/>
              <a:t> </a:t>
            </a:r>
            <a:r>
              <a:rPr lang="en-US" sz="1900" dirty="0" err="1"/>
              <a:t>dalam</a:t>
            </a:r>
            <a:r>
              <a:rPr lang="en-US" sz="1900" dirty="0"/>
              <a:t> </a:t>
            </a:r>
            <a:r>
              <a:rPr lang="en-US" sz="1900" dirty="0" err="1"/>
              <a:t>negeri</a:t>
            </a:r>
            <a:r>
              <a:rPr lang="en-US" sz="1900" dirty="0"/>
              <a:t> </a:t>
            </a:r>
            <a:r>
              <a:rPr lang="en-US" sz="1900" dirty="0" err="1"/>
              <a:t>terutang</a:t>
            </a:r>
            <a:r>
              <a:rPr lang="en-US" sz="1900" dirty="0"/>
              <a:t> </a:t>
            </a:r>
            <a:r>
              <a:rPr lang="en-US" sz="1900" dirty="0" err="1"/>
              <a:t>pajak</a:t>
            </a:r>
            <a:r>
              <a:rPr lang="en-US" sz="1900" dirty="0"/>
              <a:t> </a:t>
            </a:r>
            <a:r>
              <a:rPr lang="en-US" sz="1900" dirty="0" err="1"/>
              <a:t>atas</a:t>
            </a:r>
            <a:r>
              <a:rPr lang="en-US" sz="1900" dirty="0"/>
              <a:t> </a:t>
            </a:r>
            <a:r>
              <a:rPr lang="en-US" sz="1900" dirty="0" err="1"/>
              <a:t>seluruh</a:t>
            </a:r>
            <a:r>
              <a:rPr lang="en-US" sz="1900" dirty="0"/>
              <a:t> </a:t>
            </a:r>
            <a:r>
              <a:rPr lang="en-US" sz="1900" dirty="0" err="1"/>
              <a:t>penghasilan</a:t>
            </a:r>
            <a:r>
              <a:rPr lang="id-ID" sz="1900" dirty="0"/>
              <a:t>, baik penghasilan</a:t>
            </a:r>
            <a:r>
              <a:rPr lang="en-US" sz="1900" dirty="0"/>
              <a:t> yang </a:t>
            </a:r>
            <a:r>
              <a:rPr lang="en-US" sz="1900" dirty="0" err="1"/>
              <a:t>diterima</a:t>
            </a:r>
            <a:r>
              <a:rPr lang="en-US" sz="1900" dirty="0"/>
              <a:t> </a:t>
            </a:r>
            <a:r>
              <a:rPr lang="en-US" sz="1900" dirty="0" err="1"/>
              <a:t>atau</a:t>
            </a:r>
            <a:r>
              <a:rPr lang="en-US" sz="1900" dirty="0"/>
              <a:t> </a:t>
            </a:r>
            <a:r>
              <a:rPr lang="en-US" sz="1900" dirty="0" err="1"/>
              <a:t>diperoleh</a:t>
            </a:r>
            <a:r>
              <a:rPr lang="en-US" sz="1900" dirty="0"/>
              <a:t> </a:t>
            </a:r>
            <a:r>
              <a:rPr lang="en-US" sz="1900" dirty="0" err="1"/>
              <a:t>didalam</a:t>
            </a:r>
            <a:r>
              <a:rPr lang="en-US" sz="1900" dirty="0"/>
              <a:t> </a:t>
            </a:r>
            <a:r>
              <a:rPr lang="en-US" sz="1900" dirty="0" err="1"/>
              <a:t>negeri</a:t>
            </a:r>
            <a:r>
              <a:rPr lang="en-US" sz="1900" dirty="0"/>
              <a:t> </a:t>
            </a:r>
            <a:r>
              <a:rPr lang="en-US" sz="1900" dirty="0" err="1"/>
              <a:t>maupun</a:t>
            </a:r>
            <a:r>
              <a:rPr lang="en-US" sz="1900" dirty="0"/>
              <a:t> </a:t>
            </a:r>
            <a:r>
              <a:rPr lang="en-US" sz="1900" dirty="0" err="1"/>
              <a:t>penghasilan</a:t>
            </a:r>
            <a:r>
              <a:rPr lang="en-US" sz="1900" dirty="0"/>
              <a:t> yang </a:t>
            </a:r>
            <a:r>
              <a:rPr lang="en-US" sz="1900" dirty="0" err="1"/>
              <a:t>diterima</a:t>
            </a:r>
            <a:r>
              <a:rPr lang="en-US" sz="1900" dirty="0"/>
              <a:t> </a:t>
            </a:r>
            <a:r>
              <a:rPr lang="en-US" sz="1900" dirty="0" err="1"/>
              <a:t>atau</a:t>
            </a:r>
            <a:r>
              <a:rPr lang="en-US" sz="1900" dirty="0"/>
              <a:t> </a:t>
            </a:r>
            <a:r>
              <a:rPr lang="en-US" sz="1900" dirty="0" err="1"/>
              <a:t>diperoleh</a:t>
            </a:r>
            <a:r>
              <a:rPr lang="en-US" sz="1900" dirty="0"/>
              <a:t> </a:t>
            </a:r>
            <a:r>
              <a:rPr lang="en-US" sz="1900" dirty="0" err="1"/>
              <a:t>diluar</a:t>
            </a:r>
            <a:r>
              <a:rPr lang="en-US" sz="1900" dirty="0"/>
              <a:t> </a:t>
            </a:r>
            <a:r>
              <a:rPr lang="en-US" sz="1900" dirty="0" err="1"/>
              <a:t>negeri</a:t>
            </a:r>
            <a:r>
              <a:rPr lang="en-US" sz="1900" dirty="0"/>
              <a:t>. </a:t>
            </a:r>
            <a:r>
              <a:rPr lang="en-US" sz="1900" dirty="0" err="1"/>
              <a:t>Jika</a:t>
            </a:r>
            <a:r>
              <a:rPr lang="en-US" sz="1900" dirty="0"/>
              <a:t> </a:t>
            </a:r>
            <a:r>
              <a:rPr lang="en-US" sz="1900" dirty="0" err="1"/>
              <a:t>negara</a:t>
            </a:r>
            <a:r>
              <a:rPr lang="en-US" sz="1900" dirty="0"/>
              <a:t> lain </a:t>
            </a:r>
            <a:r>
              <a:rPr lang="en-US" sz="1900" dirty="0" err="1"/>
              <a:t>tempat</a:t>
            </a:r>
            <a:r>
              <a:rPr lang="en-US" sz="1900" dirty="0"/>
              <a:t> </a:t>
            </a:r>
            <a:r>
              <a:rPr lang="id-ID" sz="1900" dirty="0"/>
              <a:t>W</a:t>
            </a:r>
            <a:r>
              <a:rPr lang="en-US" sz="1900" dirty="0" err="1"/>
              <a:t>ajib</a:t>
            </a:r>
            <a:r>
              <a:rPr lang="en-US" sz="1900" dirty="0"/>
              <a:t> </a:t>
            </a:r>
            <a:r>
              <a:rPr lang="id-ID" sz="1900" dirty="0"/>
              <a:t>P</a:t>
            </a:r>
            <a:r>
              <a:rPr lang="en-US" sz="1900" dirty="0" err="1"/>
              <a:t>ajak</a:t>
            </a:r>
            <a:r>
              <a:rPr lang="en-US" sz="1900" dirty="0"/>
              <a:t> </a:t>
            </a:r>
            <a:r>
              <a:rPr lang="id-ID" sz="1900" dirty="0"/>
              <a:t>dalam negeri </a:t>
            </a:r>
            <a:r>
              <a:rPr lang="en-US" sz="1900" dirty="0" err="1"/>
              <a:t>tersebut</a:t>
            </a:r>
            <a:r>
              <a:rPr lang="en-US" sz="1900" dirty="0"/>
              <a:t> </a:t>
            </a:r>
            <a:r>
              <a:rPr lang="id-ID" sz="1900" dirty="0"/>
              <a:t>mengenakan pajak penghasilan maka Wajib Pajak tersebut </a:t>
            </a:r>
            <a:r>
              <a:rPr lang="en-US" sz="1900" dirty="0" err="1"/>
              <a:t>akan</a:t>
            </a:r>
            <a:r>
              <a:rPr lang="en-US" sz="1900" dirty="0"/>
              <a:t> </a:t>
            </a:r>
            <a:r>
              <a:rPr lang="en-US" sz="1900" dirty="0" err="1"/>
              <a:t>membayar</a:t>
            </a:r>
            <a:r>
              <a:rPr lang="en-US" sz="1900" dirty="0"/>
              <a:t> </a:t>
            </a:r>
            <a:r>
              <a:rPr lang="en-US" sz="1900" dirty="0" err="1"/>
              <a:t>atau</a:t>
            </a:r>
            <a:r>
              <a:rPr lang="en-US" sz="1900" dirty="0"/>
              <a:t> </a:t>
            </a:r>
            <a:r>
              <a:rPr lang="en-US" sz="1900" dirty="0" err="1"/>
              <a:t>terutang</a:t>
            </a:r>
            <a:r>
              <a:rPr lang="en-US" sz="1900" dirty="0"/>
              <a:t> </a:t>
            </a:r>
            <a:r>
              <a:rPr lang="en-US" sz="1900" dirty="0" err="1"/>
              <a:t>pajak</a:t>
            </a:r>
            <a:r>
              <a:rPr lang="en-US" sz="1900" dirty="0"/>
              <a:t> </a:t>
            </a:r>
            <a:r>
              <a:rPr lang="en-US" sz="1900" dirty="0" err="1"/>
              <a:t>atas</a:t>
            </a:r>
            <a:r>
              <a:rPr lang="en-US" sz="1900" dirty="0"/>
              <a:t> </a:t>
            </a:r>
            <a:r>
              <a:rPr lang="en-US" sz="1900" dirty="0" err="1"/>
              <a:t>penghasilann</a:t>
            </a:r>
            <a:r>
              <a:rPr lang="id-ID" sz="1900" dirty="0"/>
              <a:t>ya itu</a:t>
            </a:r>
            <a:r>
              <a:rPr lang="en-US" sz="1900" dirty="0"/>
              <a:t> di </a:t>
            </a:r>
            <a:r>
              <a:rPr lang="en-US" sz="1900" dirty="0" err="1"/>
              <a:t>negara</a:t>
            </a:r>
            <a:r>
              <a:rPr lang="en-US" sz="1900" dirty="0"/>
              <a:t> yang </a:t>
            </a:r>
            <a:r>
              <a:rPr lang="en-US" sz="1900" dirty="0" err="1"/>
              <a:t>bersangkutan</a:t>
            </a:r>
            <a:r>
              <a:rPr lang="en-US" sz="1900" dirty="0"/>
              <a:t>.</a:t>
            </a:r>
          </a:p>
          <a:p>
            <a:endParaRPr lang="en-US" dirty="0"/>
          </a:p>
        </p:txBody>
      </p:sp>
      <p:sp>
        <p:nvSpPr>
          <p:cNvPr id="3" name="Title 2"/>
          <p:cNvSpPr>
            <a:spLocks noGrp="1"/>
          </p:cNvSpPr>
          <p:nvPr>
            <p:ph type="title"/>
          </p:nvPr>
        </p:nvSpPr>
        <p:spPr/>
        <p:txBody>
          <a:bodyPr/>
          <a:lstStyle/>
          <a:p>
            <a:r>
              <a:rPr lang="en-US" dirty="0" err="1" smtClean="0"/>
              <a:t>Pengertian</a:t>
            </a:r>
            <a:r>
              <a:rPr lang="en-US" dirty="0" smtClean="0"/>
              <a:t> </a:t>
            </a:r>
            <a:endParaRPr lang="en-US" dirty="0"/>
          </a:p>
        </p:txBody>
      </p:sp>
    </p:spTree>
    <p:extLst>
      <p:ext uri="{BB962C8B-B14F-4D97-AF65-F5344CB8AC3E}">
        <p14:creationId xmlns:p14="http://schemas.microsoft.com/office/powerpoint/2010/main" val="89889530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fontScale="85000" lnSpcReduction="20000"/>
          </a:bodyPr>
          <a:lstStyle/>
          <a:p>
            <a:pPr marL="45720" lvl="0" indent="0">
              <a:buNone/>
            </a:pPr>
            <a:r>
              <a:rPr lang="en-GB" dirty="0" smtClean="0"/>
              <a:t>3. </a:t>
            </a:r>
            <a:r>
              <a:rPr lang="id-ID" dirty="0" smtClean="0"/>
              <a:t>Menghitung </a:t>
            </a:r>
            <a:r>
              <a:rPr lang="id-ID" dirty="0"/>
              <a:t>PPh Maksimum Dikreditkan sesuai Perbandingan Penghasilan masing-masing </a:t>
            </a:r>
            <a:r>
              <a:rPr lang="id-ID" dirty="0" smtClean="0"/>
              <a:t>negara</a:t>
            </a:r>
            <a:endParaRPr lang="en-GB" dirty="0" smtClean="0"/>
          </a:p>
          <a:p>
            <a:pPr marL="45720" lvl="0" indent="0">
              <a:buNone/>
            </a:pPr>
            <a:endParaRPr lang="en-GB" dirty="0"/>
          </a:p>
          <a:p>
            <a:pPr marL="45720" lvl="0" indent="0">
              <a:buNone/>
            </a:pPr>
            <a:r>
              <a:rPr lang="en-GB" b="1" dirty="0" smtClean="0"/>
              <a:t>a. </a:t>
            </a:r>
            <a:r>
              <a:rPr lang="id-ID" b="1" dirty="0" smtClean="0"/>
              <a:t>PPh </a:t>
            </a:r>
            <a:r>
              <a:rPr lang="id-ID" b="1" dirty="0"/>
              <a:t>Maksimum untuk Negara P</a:t>
            </a:r>
            <a:endParaRPr lang="en-GB" b="1" dirty="0"/>
          </a:p>
          <a:p>
            <a:pPr marL="45720" indent="0">
              <a:buNone/>
            </a:pPr>
            <a:r>
              <a:rPr lang="id-ID" u="sng" dirty="0" smtClean="0"/>
              <a:t>Penghasilan </a:t>
            </a:r>
            <a:r>
              <a:rPr lang="id-ID" u="sng" dirty="0"/>
              <a:t>Negara P</a:t>
            </a:r>
            <a:r>
              <a:rPr lang="id-ID" dirty="0"/>
              <a:t>	× Total PPh terutang</a:t>
            </a:r>
            <a:endParaRPr lang="en-GB" dirty="0"/>
          </a:p>
          <a:p>
            <a:pPr marL="45720" indent="0">
              <a:buNone/>
            </a:pPr>
            <a:r>
              <a:rPr lang="id-ID" dirty="0" smtClean="0"/>
              <a:t>Penghasilan </a:t>
            </a:r>
            <a:r>
              <a:rPr lang="id-ID" dirty="0"/>
              <a:t>kena pajak</a:t>
            </a:r>
            <a:endParaRPr lang="en-GB" dirty="0"/>
          </a:p>
          <a:p>
            <a:pPr marL="45720" indent="0">
              <a:buNone/>
            </a:pPr>
            <a:r>
              <a:rPr lang="id-ID" u="sng" dirty="0"/>
              <a:t>Rp   300.000.000</a:t>
            </a:r>
            <a:r>
              <a:rPr lang="id-ID" dirty="0"/>
              <a:t> × Rp250.000.000	= Rp75.000.000</a:t>
            </a:r>
            <a:endParaRPr lang="en-GB" dirty="0"/>
          </a:p>
          <a:p>
            <a:pPr marL="45720" indent="0">
              <a:buNone/>
            </a:pPr>
            <a:r>
              <a:rPr lang="id-ID" dirty="0"/>
              <a:t>Rp1.000.000.000</a:t>
            </a:r>
            <a:endParaRPr lang="en-GB" dirty="0"/>
          </a:p>
          <a:p>
            <a:pPr marL="45720" lvl="0" indent="0">
              <a:buNone/>
            </a:pPr>
            <a:r>
              <a:rPr lang="en-GB" b="1" dirty="0" smtClean="0"/>
              <a:t>b. </a:t>
            </a:r>
            <a:r>
              <a:rPr lang="id-ID" b="1" dirty="0" smtClean="0"/>
              <a:t>PPh </a:t>
            </a:r>
            <a:r>
              <a:rPr lang="id-ID" b="1" dirty="0"/>
              <a:t>Maksimum untuk Negara Q</a:t>
            </a:r>
            <a:endParaRPr lang="en-GB" b="1" dirty="0"/>
          </a:p>
          <a:p>
            <a:pPr marL="45720" indent="0">
              <a:buNone/>
            </a:pPr>
            <a:r>
              <a:rPr lang="id-ID" u="sng" dirty="0"/>
              <a:t>Penghasilan Negara Q</a:t>
            </a:r>
            <a:r>
              <a:rPr lang="id-ID" dirty="0"/>
              <a:t>	× Total PPh terutang</a:t>
            </a:r>
            <a:endParaRPr lang="en-GB" dirty="0"/>
          </a:p>
          <a:p>
            <a:pPr marL="45720" indent="0">
              <a:buNone/>
            </a:pPr>
            <a:r>
              <a:rPr lang="id-ID" dirty="0"/>
              <a:t>Penghasilan kena pajak</a:t>
            </a:r>
            <a:endParaRPr lang="en-GB" dirty="0"/>
          </a:p>
          <a:p>
            <a:pPr marL="45720" indent="0">
              <a:buNone/>
            </a:pPr>
            <a:r>
              <a:rPr lang="id-ID" u="sng" dirty="0"/>
              <a:t>Rp   400.000.000</a:t>
            </a:r>
            <a:r>
              <a:rPr lang="id-ID" dirty="0"/>
              <a:t> × Rp250.000.000	= Rp100.000.000</a:t>
            </a:r>
            <a:endParaRPr lang="en-GB" dirty="0"/>
          </a:p>
          <a:p>
            <a:pPr marL="45720" indent="0">
              <a:buNone/>
            </a:pPr>
            <a:r>
              <a:rPr lang="id-ID" dirty="0"/>
              <a:t>Rp1.000.000.000</a:t>
            </a:r>
            <a:endParaRPr lang="en-GB" dirty="0"/>
          </a:p>
          <a:p>
            <a:pPr marL="45720" lvl="0" indent="0">
              <a:buNone/>
            </a:pPr>
            <a:r>
              <a:rPr lang="en-GB" b="1" dirty="0" smtClean="0"/>
              <a:t>c. </a:t>
            </a:r>
            <a:r>
              <a:rPr lang="id-ID" b="1" dirty="0" smtClean="0"/>
              <a:t>PPh </a:t>
            </a:r>
            <a:r>
              <a:rPr lang="id-ID" b="1" dirty="0"/>
              <a:t>Maksimum untuk Negara R</a:t>
            </a:r>
            <a:endParaRPr lang="en-GB" b="1" dirty="0"/>
          </a:p>
          <a:p>
            <a:pPr marL="45720" indent="0">
              <a:buNone/>
            </a:pPr>
            <a:r>
              <a:rPr lang="id-ID" u="sng" dirty="0"/>
              <a:t>Penghasilan Negara R</a:t>
            </a:r>
            <a:r>
              <a:rPr lang="id-ID" dirty="0"/>
              <a:t>	× Total PPh terutang</a:t>
            </a:r>
            <a:endParaRPr lang="en-GB" dirty="0"/>
          </a:p>
          <a:p>
            <a:pPr marL="45720" indent="0">
              <a:buNone/>
            </a:pPr>
            <a:r>
              <a:rPr lang="id-ID" dirty="0"/>
              <a:t>Penghasilan kena pajak</a:t>
            </a:r>
            <a:endParaRPr lang="en-GB" dirty="0"/>
          </a:p>
          <a:p>
            <a:pPr marL="45720" indent="0">
              <a:buNone/>
            </a:pPr>
            <a:r>
              <a:rPr lang="id-ID" u="sng" dirty="0"/>
              <a:t>Rp   100.000.000</a:t>
            </a:r>
            <a:r>
              <a:rPr lang="id-ID" dirty="0"/>
              <a:t> × Rp250.000.000	= Rp25.000.000</a:t>
            </a:r>
            <a:endParaRPr lang="en-GB" dirty="0"/>
          </a:p>
          <a:p>
            <a:pPr marL="45720" indent="0">
              <a:buNone/>
            </a:pPr>
            <a:r>
              <a:rPr lang="id-ID" dirty="0"/>
              <a:t>Rp1.000.000.000</a:t>
            </a:r>
            <a:endParaRPr lang="en-GB" dirty="0"/>
          </a:p>
          <a:p>
            <a:pPr marL="45720" indent="0">
              <a:buNone/>
            </a:pPr>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11481764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lnSpcReduction="20000"/>
          </a:bodyPr>
          <a:lstStyle/>
          <a:p>
            <a:pPr marL="45720" lvl="0" indent="0">
              <a:buNone/>
            </a:pPr>
            <a:r>
              <a:rPr lang="en-GB" dirty="0" smtClean="0"/>
              <a:t>4. </a:t>
            </a:r>
            <a:r>
              <a:rPr lang="id-ID" dirty="0" smtClean="0"/>
              <a:t>Menghitung </a:t>
            </a:r>
            <a:r>
              <a:rPr lang="id-ID" dirty="0"/>
              <a:t>PPh yang Dipotong atau Dibayar di Luar Negeri untuk Masing-Masing Negara </a:t>
            </a:r>
            <a:endParaRPr lang="en-GB" dirty="0" smtClean="0"/>
          </a:p>
          <a:p>
            <a:pPr marL="45720" lvl="0" indent="0">
              <a:buNone/>
            </a:pPr>
            <a:endParaRPr lang="en-GB" dirty="0"/>
          </a:p>
          <a:p>
            <a:pPr marL="45720" lvl="0" indent="0">
              <a:buNone/>
            </a:pPr>
            <a:r>
              <a:rPr lang="en-GB" dirty="0" smtClean="0"/>
              <a:t>a. </a:t>
            </a:r>
            <a:r>
              <a:rPr lang="id-ID" b="1" dirty="0" smtClean="0"/>
              <a:t>PPh </a:t>
            </a:r>
            <a:r>
              <a:rPr lang="id-ID" b="1" dirty="0"/>
              <a:t>Terutang atau Dibayar di Negara P</a:t>
            </a:r>
            <a:endParaRPr lang="en-GB" b="1" dirty="0"/>
          </a:p>
          <a:p>
            <a:pPr marL="45720" indent="0">
              <a:buNone/>
            </a:pPr>
            <a:r>
              <a:rPr lang="id-ID" dirty="0"/>
              <a:t>Tarif Pajak Negara P × Penghasilan Negara P</a:t>
            </a:r>
            <a:endParaRPr lang="en-GB" dirty="0"/>
          </a:p>
          <a:p>
            <a:pPr marL="45720" indent="0">
              <a:buNone/>
            </a:pPr>
            <a:r>
              <a:rPr lang="id-ID" dirty="0"/>
              <a:t>20%    × Rp300.000.000		= Rp  60.000.000</a:t>
            </a:r>
            <a:endParaRPr lang="en-GB" dirty="0"/>
          </a:p>
          <a:p>
            <a:pPr marL="45720" lvl="0" indent="0">
              <a:buNone/>
            </a:pPr>
            <a:r>
              <a:rPr lang="en-GB" b="1" dirty="0" smtClean="0"/>
              <a:t>b. </a:t>
            </a:r>
            <a:r>
              <a:rPr lang="id-ID" b="1" dirty="0" smtClean="0"/>
              <a:t>PPh </a:t>
            </a:r>
            <a:r>
              <a:rPr lang="id-ID" b="1" dirty="0"/>
              <a:t>Terutang atau Dibayar di Negara Q</a:t>
            </a:r>
            <a:endParaRPr lang="en-GB" b="1" dirty="0"/>
          </a:p>
          <a:p>
            <a:pPr marL="45720" indent="0">
              <a:buNone/>
            </a:pPr>
            <a:r>
              <a:rPr lang="id-ID" dirty="0"/>
              <a:t>Tarif Pajak Negara Q × Penghasilan Negara Q</a:t>
            </a:r>
            <a:endParaRPr lang="en-GB" dirty="0"/>
          </a:p>
          <a:p>
            <a:pPr marL="45720" indent="0">
              <a:buNone/>
            </a:pPr>
            <a:r>
              <a:rPr lang="id-ID" dirty="0"/>
              <a:t>25%    × Rp400.000.000		= Rp100.000.000</a:t>
            </a:r>
            <a:endParaRPr lang="en-GB" dirty="0"/>
          </a:p>
          <a:p>
            <a:pPr marL="45720" lvl="0" indent="0">
              <a:buNone/>
            </a:pPr>
            <a:r>
              <a:rPr lang="en-GB" dirty="0" smtClean="0"/>
              <a:t>c</a:t>
            </a:r>
            <a:r>
              <a:rPr lang="en-GB" b="1" dirty="0" smtClean="0"/>
              <a:t>. </a:t>
            </a:r>
            <a:r>
              <a:rPr lang="id-ID" b="1" dirty="0" smtClean="0"/>
              <a:t>PPh </a:t>
            </a:r>
            <a:r>
              <a:rPr lang="id-ID" b="1" dirty="0"/>
              <a:t>Terutang atau Dibayar di Negara R</a:t>
            </a:r>
            <a:endParaRPr lang="en-GB" b="1" dirty="0"/>
          </a:p>
          <a:p>
            <a:pPr marL="45720" indent="0">
              <a:buNone/>
            </a:pPr>
            <a:r>
              <a:rPr lang="id-ID" dirty="0"/>
              <a:t>Tarif Pajak Negara R × Penghasilan Negara R</a:t>
            </a:r>
            <a:endParaRPr lang="en-GB" dirty="0"/>
          </a:p>
          <a:p>
            <a:pPr marL="45720" indent="0">
              <a:buNone/>
            </a:pPr>
            <a:r>
              <a:rPr lang="id-ID" dirty="0"/>
              <a:t>35%    × Rp100.000.000		= Rp  35.000.000</a:t>
            </a:r>
            <a:endParaRPr lang="en-GB" dirty="0"/>
          </a:p>
          <a:p>
            <a:pPr marL="45720" indent="0">
              <a:buNone/>
            </a:pPr>
            <a:r>
              <a:rPr lang="id-ID" dirty="0"/>
              <a:t>  </a:t>
            </a:r>
            <a:endParaRPr lang="en-GB" dirty="0"/>
          </a:p>
          <a:p>
            <a:pPr marL="45720" indent="0">
              <a:buNone/>
            </a:pPr>
            <a:r>
              <a:rPr lang="id-ID" dirty="0"/>
              <a:t> </a:t>
            </a:r>
            <a:endParaRPr lang="en-GB" dirty="0"/>
          </a:p>
          <a:p>
            <a:pPr marL="45720" indent="0">
              <a:buNone/>
            </a:pPr>
            <a:r>
              <a:rPr lang="id-ID" dirty="0"/>
              <a:t> </a:t>
            </a:r>
            <a:endParaRPr lang="en-GB" dirty="0"/>
          </a:p>
          <a:p>
            <a:pPr marL="45720" indent="0">
              <a:buNone/>
            </a:pPr>
            <a:endParaRPr lang="en-GB" dirty="0"/>
          </a:p>
        </p:txBody>
      </p:sp>
      <p:sp>
        <p:nvSpPr>
          <p:cNvPr id="3" name="Title 2"/>
          <p:cNvSpPr>
            <a:spLocks noGrp="1"/>
          </p:cNvSpPr>
          <p:nvPr>
            <p:ph type="title"/>
          </p:nvPr>
        </p:nvSpPr>
        <p:spPr/>
        <p:txBody>
          <a:bodyPr/>
          <a:lstStyle/>
          <a:p>
            <a:endParaRPr lang="en-GB"/>
          </a:p>
        </p:txBody>
      </p:sp>
    </p:spTree>
    <p:extLst>
      <p:ext uri="{BB962C8B-B14F-4D97-AF65-F5344CB8AC3E}">
        <p14:creationId xmlns:p14="http://schemas.microsoft.com/office/powerpoint/2010/main" val="1908142238"/>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67294212"/>
              </p:ext>
            </p:extLst>
          </p:nvPr>
        </p:nvGraphicFramePr>
        <p:xfrm>
          <a:off x="727618" y="2258861"/>
          <a:ext cx="7686675" cy="4218139"/>
        </p:xfrm>
        <a:graphic>
          <a:graphicData uri="http://schemas.openxmlformats.org/drawingml/2006/table">
            <a:tbl>
              <a:tblPr firstRow="1" firstCol="1" bandRow="1">
                <a:tableStyleId>{1FECB4D8-DB02-4DC6-A0A2-4F2EBAE1DC90}</a:tableStyleId>
              </a:tblPr>
              <a:tblGrid>
                <a:gridCol w="1138332"/>
                <a:gridCol w="1419981"/>
                <a:gridCol w="1619483"/>
                <a:gridCol w="1599141"/>
                <a:gridCol w="1909738"/>
              </a:tblGrid>
              <a:tr h="1676440">
                <a:tc>
                  <a:txBody>
                    <a:bodyPr/>
                    <a:lstStyle/>
                    <a:p>
                      <a:pPr algn="ctr">
                        <a:lnSpc>
                          <a:spcPct val="150000"/>
                        </a:lnSpc>
                        <a:spcAft>
                          <a:spcPts val="600"/>
                        </a:spcAft>
                      </a:pPr>
                      <a:r>
                        <a:rPr lang="id-ID" sz="1200" dirty="0">
                          <a:effectLst/>
                        </a:rPr>
                        <a:t>Negara</a:t>
                      </a:r>
                      <a:endParaRPr lang="en-GB" sz="1200" dirty="0">
                        <a:effectLst/>
                        <a:latin typeface="Times New Roman"/>
                        <a:ea typeface="Calibri"/>
                        <a:cs typeface="Times New Roman"/>
                      </a:endParaRPr>
                    </a:p>
                  </a:txBody>
                  <a:tcPr marL="68580" marR="68580" marT="0" marB="0" anchor="ctr"/>
                </a:tc>
                <a:tc>
                  <a:txBody>
                    <a:bodyPr/>
                    <a:lstStyle/>
                    <a:p>
                      <a:pPr algn="ctr">
                        <a:lnSpc>
                          <a:spcPct val="150000"/>
                        </a:lnSpc>
                        <a:spcAft>
                          <a:spcPts val="600"/>
                        </a:spcAft>
                      </a:pPr>
                      <a:r>
                        <a:rPr lang="id-ID" sz="1200" dirty="0">
                          <a:effectLst/>
                        </a:rPr>
                        <a:t>Total PPh Terutang</a:t>
                      </a:r>
                      <a:endParaRPr lang="en-GB" sz="1200" dirty="0">
                        <a:effectLst/>
                        <a:latin typeface="Times New Roman"/>
                        <a:ea typeface="Calibri"/>
                        <a:cs typeface="Times New Roman"/>
                      </a:endParaRPr>
                    </a:p>
                  </a:txBody>
                  <a:tcPr marL="68580" marR="68580" marT="0" marB="0" anchor="ctr"/>
                </a:tc>
                <a:tc>
                  <a:txBody>
                    <a:bodyPr/>
                    <a:lstStyle/>
                    <a:p>
                      <a:pPr algn="ctr">
                        <a:lnSpc>
                          <a:spcPct val="150000"/>
                        </a:lnSpc>
                        <a:spcAft>
                          <a:spcPts val="600"/>
                        </a:spcAft>
                      </a:pPr>
                      <a:r>
                        <a:rPr lang="id-ID" sz="1200" dirty="0">
                          <a:effectLst/>
                        </a:rPr>
                        <a:t>PPh Maksimum Dikreditkan Sesuai Perbandingan Penghasilan</a:t>
                      </a:r>
                      <a:endParaRPr lang="en-GB" sz="1200" dirty="0">
                        <a:effectLst/>
                        <a:latin typeface="Times New Roman"/>
                        <a:ea typeface="Calibri"/>
                        <a:cs typeface="Times New Roman"/>
                      </a:endParaRPr>
                    </a:p>
                  </a:txBody>
                  <a:tcPr marL="68580" marR="68580" marT="0" marB="0" anchor="ctr"/>
                </a:tc>
                <a:tc>
                  <a:txBody>
                    <a:bodyPr/>
                    <a:lstStyle/>
                    <a:p>
                      <a:pPr algn="ctr">
                        <a:lnSpc>
                          <a:spcPct val="150000"/>
                        </a:lnSpc>
                        <a:spcAft>
                          <a:spcPts val="600"/>
                        </a:spcAft>
                      </a:pPr>
                      <a:r>
                        <a:rPr lang="id-ID" sz="1200">
                          <a:effectLst/>
                        </a:rPr>
                        <a:t>PPh Terutang/Dibayar di Luar Negeri</a:t>
                      </a:r>
                      <a:endParaRPr lang="en-GB" sz="1200">
                        <a:effectLst/>
                        <a:latin typeface="Times New Roman"/>
                        <a:ea typeface="Calibri"/>
                        <a:cs typeface="Times New Roman"/>
                      </a:endParaRPr>
                    </a:p>
                  </a:txBody>
                  <a:tcPr marL="68580" marR="68580" marT="0" marB="0" anchor="ctr"/>
                </a:tc>
                <a:tc>
                  <a:txBody>
                    <a:bodyPr/>
                    <a:lstStyle/>
                    <a:p>
                      <a:pPr algn="ctr">
                        <a:lnSpc>
                          <a:spcPct val="150000"/>
                        </a:lnSpc>
                        <a:spcAft>
                          <a:spcPts val="600"/>
                        </a:spcAft>
                      </a:pPr>
                      <a:r>
                        <a:rPr lang="id-ID" sz="1200" dirty="0">
                          <a:effectLst/>
                        </a:rPr>
                        <a:t>PPh Pasal 24:</a:t>
                      </a:r>
                      <a:endParaRPr lang="en-GB" sz="1200" dirty="0">
                        <a:effectLst/>
                      </a:endParaRPr>
                    </a:p>
                    <a:p>
                      <a:pPr algn="ctr">
                        <a:lnSpc>
                          <a:spcPct val="150000"/>
                        </a:lnSpc>
                        <a:spcAft>
                          <a:spcPts val="600"/>
                        </a:spcAft>
                      </a:pPr>
                      <a:r>
                        <a:rPr lang="id-ID" sz="1200" dirty="0">
                          <a:effectLst/>
                        </a:rPr>
                        <a:t>Terendah Kolom</a:t>
                      </a:r>
                      <a:endParaRPr lang="en-GB" sz="1200" dirty="0">
                        <a:effectLst/>
                      </a:endParaRPr>
                    </a:p>
                    <a:p>
                      <a:pPr algn="ctr">
                        <a:lnSpc>
                          <a:spcPct val="150000"/>
                        </a:lnSpc>
                        <a:spcAft>
                          <a:spcPts val="600"/>
                        </a:spcAft>
                      </a:pPr>
                      <a:r>
                        <a:rPr lang="id-ID" sz="1200" dirty="0">
                          <a:effectLst/>
                        </a:rPr>
                        <a:t>(1), (2), (3)</a:t>
                      </a:r>
                      <a:endParaRPr lang="en-GB" sz="1200" dirty="0">
                        <a:effectLst/>
                        <a:latin typeface="Times New Roman"/>
                        <a:ea typeface="Calibri"/>
                        <a:cs typeface="Times New Roman"/>
                      </a:endParaRPr>
                    </a:p>
                  </a:txBody>
                  <a:tcPr marL="68580" marR="68580" marT="0" marB="0" anchor="ctr"/>
                </a:tc>
              </a:tr>
              <a:tr h="302205">
                <a:tc>
                  <a:txBody>
                    <a:bodyPr/>
                    <a:lstStyle/>
                    <a:p>
                      <a:pPr algn="ctr">
                        <a:lnSpc>
                          <a:spcPct val="150000"/>
                        </a:lnSpc>
                        <a:spcAft>
                          <a:spcPts val="600"/>
                        </a:spcAft>
                      </a:pPr>
                      <a:r>
                        <a:rPr lang="id-ID" sz="1200">
                          <a:effectLst/>
                        </a:rPr>
                        <a:t> </a:t>
                      </a:r>
                      <a:endParaRPr lang="en-GB" sz="1200">
                        <a:effectLst/>
                        <a:latin typeface="Times New Roman"/>
                        <a:ea typeface="Calibri"/>
                        <a:cs typeface="Times New Roman"/>
                      </a:endParaRPr>
                    </a:p>
                  </a:txBody>
                  <a:tcPr marL="68580" marR="68580" marT="0" marB="0" anchor="ctr"/>
                </a:tc>
                <a:tc>
                  <a:txBody>
                    <a:bodyPr/>
                    <a:lstStyle/>
                    <a:p>
                      <a:pPr algn="ctr">
                        <a:lnSpc>
                          <a:spcPct val="150000"/>
                        </a:lnSpc>
                        <a:spcAft>
                          <a:spcPts val="600"/>
                        </a:spcAft>
                      </a:pPr>
                      <a:r>
                        <a:rPr lang="id-ID" sz="1200">
                          <a:effectLst/>
                        </a:rPr>
                        <a:t>(1)</a:t>
                      </a:r>
                      <a:endParaRPr lang="en-GB" sz="1200">
                        <a:effectLst/>
                        <a:latin typeface="Times New Roman"/>
                        <a:ea typeface="Calibri"/>
                        <a:cs typeface="Times New Roman"/>
                      </a:endParaRPr>
                    </a:p>
                  </a:txBody>
                  <a:tcPr marL="68580" marR="68580" marT="0" marB="0" anchor="ctr"/>
                </a:tc>
                <a:tc>
                  <a:txBody>
                    <a:bodyPr/>
                    <a:lstStyle/>
                    <a:p>
                      <a:pPr algn="ctr">
                        <a:lnSpc>
                          <a:spcPct val="150000"/>
                        </a:lnSpc>
                        <a:spcAft>
                          <a:spcPts val="600"/>
                        </a:spcAft>
                      </a:pPr>
                      <a:r>
                        <a:rPr lang="id-ID" sz="1200">
                          <a:effectLst/>
                        </a:rPr>
                        <a:t>(2)</a:t>
                      </a:r>
                      <a:endParaRPr lang="en-GB" sz="1200">
                        <a:effectLst/>
                        <a:latin typeface="Times New Roman"/>
                        <a:ea typeface="Calibri"/>
                        <a:cs typeface="Times New Roman"/>
                      </a:endParaRPr>
                    </a:p>
                  </a:txBody>
                  <a:tcPr marL="68580" marR="68580" marT="0" marB="0" anchor="ctr"/>
                </a:tc>
                <a:tc>
                  <a:txBody>
                    <a:bodyPr/>
                    <a:lstStyle/>
                    <a:p>
                      <a:pPr algn="ctr">
                        <a:lnSpc>
                          <a:spcPct val="150000"/>
                        </a:lnSpc>
                        <a:spcAft>
                          <a:spcPts val="600"/>
                        </a:spcAft>
                      </a:pPr>
                      <a:r>
                        <a:rPr lang="id-ID" sz="1200">
                          <a:effectLst/>
                        </a:rPr>
                        <a:t>(3)</a:t>
                      </a:r>
                      <a:endParaRPr lang="en-GB" sz="1200">
                        <a:effectLst/>
                        <a:latin typeface="Times New Roman"/>
                        <a:ea typeface="Calibri"/>
                        <a:cs typeface="Times New Roman"/>
                      </a:endParaRPr>
                    </a:p>
                  </a:txBody>
                  <a:tcPr marL="68580" marR="68580" marT="0" marB="0" anchor="ctr"/>
                </a:tc>
                <a:tc>
                  <a:txBody>
                    <a:bodyPr/>
                    <a:lstStyle/>
                    <a:p>
                      <a:pPr algn="ctr">
                        <a:lnSpc>
                          <a:spcPct val="150000"/>
                        </a:lnSpc>
                        <a:spcAft>
                          <a:spcPts val="600"/>
                        </a:spcAft>
                      </a:pPr>
                      <a:r>
                        <a:rPr lang="id-ID" sz="1200">
                          <a:effectLst/>
                        </a:rPr>
                        <a:t>(4)</a:t>
                      </a:r>
                      <a:endParaRPr lang="en-GB" sz="1200">
                        <a:effectLst/>
                        <a:latin typeface="Times New Roman"/>
                        <a:ea typeface="Calibri"/>
                        <a:cs typeface="Times New Roman"/>
                      </a:endParaRPr>
                    </a:p>
                  </a:txBody>
                  <a:tcPr marL="68580" marR="68580" marT="0" marB="0" anchor="ctr"/>
                </a:tc>
              </a:tr>
              <a:tr h="645763">
                <a:tc>
                  <a:txBody>
                    <a:bodyPr/>
                    <a:lstStyle/>
                    <a:p>
                      <a:pPr algn="ctr">
                        <a:lnSpc>
                          <a:spcPct val="150000"/>
                        </a:lnSpc>
                        <a:spcAft>
                          <a:spcPts val="600"/>
                        </a:spcAft>
                      </a:pPr>
                      <a:r>
                        <a:rPr lang="id-ID" sz="1200">
                          <a:effectLst/>
                        </a:rPr>
                        <a:t>P</a:t>
                      </a:r>
                      <a:endParaRPr lang="en-GB" sz="1200">
                        <a:effectLst/>
                        <a:latin typeface="Times New Roman"/>
                        <a:ea typeface="Calibri"/>
                        <a:cs typeface="Times New Roman"/>
                      </a:endParaRPr>
                    </a:p>
                  </a:txBody>
                  <a:tcPr marL="68580" marR="68580" marT="0" marB="0" anchor="ctr"/>
                </a:tc>
                <a:tc>
                  <a:txBody>
                    <a:bodyPr/>
                    <a:lstStyle/>
                    <a:p>
                      <a:pPr indent="152400" algn="just">
                        <a:lnSpc>
                          <a:spcPct val="150000"/>
                        </a:lnSpc>
                        <a:spcAft>
                          <a:spcPts val="600"/>
                        </a:spcAft>
                      </a:pPr>
                      <a:r>
                        <a:rPr lang="id-ID" sz="1200">
                          <a:effectLst/>
                        </a:rPr>
                        <a:t>Rp250.000.000</a:t>
                      </a:r>
                      <a:endParaRPr lang="en-GB" sz="1200">
                        <a:effectLst/>
                        <a:latin typeface="Times New Roman"/>
                        <a:ea typeface="Calibri"/>
                        <a:cs typeface="Times New Roman"/>
                      </a:endParaRPr>
                    </a:p>
                  </a:txBody>
                  <a:tcPr marL="68580" marR="68580" marT="0" marB="0"/>
                </a:tc>
                <a:tc>
                  <a:txBody>
                    <a:bodyPr/>
                    <a:lstStyle/>
                    <a:p>
                      <a:pPr algn="just">
                        <a:lnSpc>
                          <a:spcPct val="150000"/>
                        </a:lnSpc>
                        <a:spcAft>
                          <a:spcPts val="600"/>
                        </a:spcAft>
                      </a:pPr>
                      <a:r>
                        <a:rPr lang="id-ID" sz="1200">
                          <a:effectLst/>
                        </a:rPr>
                        <a:t>Rp  75.000.000</a:t>
                      </a:r>
                      <a:endParaRPr lang="en-GB" sz="1200">
                        <a:effectLst/>
                        <a:latin typeface="Times New Roman"/>
                        <a:ea typeface="Calibri"/>
                        <a:cs typeface="Times New Roman"/>
                      </a:endParaRPr>
                    </a:p>
                  </a:txBody>
                  <a:tcPr marL="68580" marR="68580" marT="0" marB="0"/>
                </a:tc>
                <a:tc>
                  <a:txBody>
                    <a:bodyPr/>
                    <a:lstStyle/>
                    <a:p>
                      <a:pPr algn="just">
                        <a:lnSpc>
                          <a:spcPct val="150000"/>
                        </a:lnSpc>
                        <a:spcAft>
                          <a:spcPts val="600"/>
                        </a:spcAft>
                      </a:pPr>
                      <a:r>
                        <a:rPr lang="id-ID" sz="1200">
                          <a:effectLst/>
                        </a:rPr>
                        <a:t>Rp  60.000.000</a:t>
                      </a:r>
                      <a:endParaRPr lang="en-GB" sz="1200">
                        <a:effectLst/>
                        <a:latin typeface="Times New Roman"/>
                        <a:ea typeface="Calibri"/>
                        <a:cs typeface="Times New Roman"/>
                      </a:endParaRPr>
                    </a:p>
                  </a:txBody>
                  <a:tcPr marL="68580" marR="68580" marT="0" marB="0"/>
                </a:tc>
                <a:tc>
                  <a:txBody>
                    <a:bodyPr/>
                    <a:lstStyle/>
                    <a:p>
                      <a:pPr algn="just">
                        <a:lnSpc>
                          <a:spcPct val="150000"/>
                        </a:lnSpc>
                        <a:spcAft>
                          <a:spcPts val="600"/>
                        </a:spcAft>
                      </a:pPr>
                      <a:r>
                        <a:rPr lang="id-ID" sz="1200" dirty="0">
                          <a:effectLst/>
                        </a:rPr>
                        <a:t>Rp60.000.000</a:t>
                      </a:r>
                      <a:endParaRPr lang="en-GB" sz="1200" dirty="0">
                        <a:effectLst/>
                        <a:latin typeface="Times New Roman"/>
                        <a:ea typeface="Calibri"/>
                        <a:cs typeface="Times New Roman"/>
                      </a:endParaRPr>
                    </a:p>
                  </a:txBody>
                  <a:tcPr marL="68580" marR="68580" marT="0" marB="0"/>
                </a:tc>
              </a:tr>
              <a:tr h="645763">
                <a:tc>
                  <a:txBody>
                    <a:bodyPr/>
                    <a:lstStyle/>
                    <a:p>
                      <a:pPr algn="ctr">
                        <a:lnSpc>
                          <a:spcPct val="150000"/>
                        </a:lnSpc>
                        <a:spcAft>
                          <a:spcPts val="600"/>
                        </a:spcAft>
                      </a:pPr>
                      <a:r>
                        <a:rPr lang="id-ID" sz="1200">
                          <a:effectLst/>
                        </a:rPr>
                        <a:t>Q</a:t>
                      </a:r>
                      <a:endParaRPr lang="en-GB" sz="1200">
                        <a:effectLst/>
                        <a:latin typeface="Times New Roman"/>
                        <a:ea typeface="Calibri"/>
                        <a:cs typeface="Times New Roman"/>
                      </a:endParaRPr>
                    </a:p>
                  </a:txBody>
                  <a:tcPr marL="68580" marR="68580" marT="0" marB="0" anchor="ctr"/>
                </a:tc>
                <a:tc>
                  <a:txBody>
                    <a:bodyPr/>
                    <a:lstStyle/>
                    <a:p>
                      <a:pPr algn="just">
                        <a:lnSpc>
                          <a:spcPct val="150000"/>
                        </a:lnSpc>
                        <a:spcAft>
                          <a:spcPts val="600"/>
                        </a:spcAft>
                      </a:pPr>
                      <a:r>
                        <a:rPr lang="id-ID" sz="1200">
                          <a:effectLst/>
                        </a:rPr>
                        <a:t>Rp250.000.000</a:t>
                      </a:r>
                      <a:endParaRPr lang="en-GB" sz="1200">
                        <a:effectLst/>
                        <a:latin typeface="Times New Roman"/>
                        <a:ea typeface="Calibri"/>
                        <a:cs typeface="Times New Roman"/>
                      </a:endParaRPr>
                    </a:p>
                  </a:txBody>
                  <a:tcPr marL="68580" marR="68580" marT="0" marB="0"/>
                </a:tc>
                <a:tc>
                  <a:txBody>
                    <a:bodyPr/>
                    <a:lstStyle/>
                    <a:p>
                      <a:pPr algn="just">
                        <a:lnSpc>
                          <a:spcPct val="150000"/>
                        </a:lnSpc>
                        <a:spcAft>
                          <a:spcPts val="600"/>
                        </a:spcAft>
                      </a:pPr>
                      <a:r>
                        <a:rPr lang="id-ID" sz="1200">
                          <a:effectLst/>
                        </a:rPr>
                        <a:t>Rp100.000.000</a:t>
                      </a:r>
                      <a:endParaRPr lang="en-GB" sz="1200">
                        <a:effectLst/>
                        <a:latin typeface="Times New Roman"/>
                        <a:ea typeface="Calibri"/>
                        <a:cs typeface="Times New Roman"/>
                      </a:endParaRPr>
                    </a:p>
                  </a:txBody>
                  <a:tcPr marL="68580" marR="68580" marT="0" marB="0"/>
                </a:tc>
                <a:tc>
                  <a:txBody>
                    <a:bodyPr/>
                    <a:lstStyle/>
                    <a:p>
                      <a:pPr algn="just">
                        <a:lnSpc>
                          <a:spcPct val="150000"/>
                        </a:lnSpc>
                        <a:spcAft>
                          <a:spcPts val="600"/>
                        </a:spcAft>
                      </a:pPr>
                      <a:r>
                        <a:rPr lang="id-ID" sz="1200">
                          <a:effectLst/>
                        </a:rPr>
                        <a:t>Rp100.000.000</a:t>
                      </a:r>
                      <a:endParaRPr lang="en-GB" sz="1200">
                        <a:effectLst/>
                        <a:latin typeface="Times New Roman"/>
                        <a:ea typeface="Calibri"/>
                        <a:cs typeface="Times New Roman"/>
                      </a:endParaRPr>
                    </a:p>
                  </a:txBody>
                  <a:tcPr marL="68580" marR="68580" marT="0" marB="0"/>
                </a:tc>
                <a:tc>
                  <a:txBody>
                    <a:bodyPr/>
                    <a:lstStyle/>
                    <a:p>
                      <a:pPr algn="just">
                        <a:lnSpc>
                          <a:spcPct val="150000"/>
                        </a:lnSpc>
                        <a:spcAft>
                          <a:spcPts val="600"/>
                        </a:spcAft>
                      </a:pPr>
                      <a:r>
                        <a:rPr lang="id-ID" sz="1200">
                          <a:effectLst/>
                        </a:rPr>
                        <a:t>Rp100.000.000</a:t>
                      </a:r>
                      <a:endParaRPr lang="en-GB" sz="1200">
                        <a:effectLst/>
                        <a:latin typeface="Times New Roman"/>
                        <a:ea typeface="Calibri"/>
                        <a:cs typeface="Times New Roman"/>
                      </a:endParaRPr>
                    </a:p>
                  </a:txBody>
                  <a:tcPr marL="68580" marR="68580" marT="0" marB="0"/>
                </a:tc>
              </a:tr>
              <a:tr h="645763">
                <a:tc>
                  <a:txBody>
                    <a:bodyPr/>
                    <a:lstStyle/>
                    <a:p>
                      <a:pPr algn="ctr">
                        <a:lnSpc>
                          <a:spcPct val="150000"/>
                        </a:lnSpc>
                        <a:spcAft>
                          <a:spcPts val="600"/>
                        </a:spcAft>
                      </a:pPr>
                      <a:r>
                        <a:rPr lang="id-ID" sz="1200">
                          <a:effectLst/>
                        </a:rPr>
                        <a:t>R</a:t>
                      </a:r>
                      <a:endParaRPr lang="en-GB" sz="1200">
                        <a:effectLst/>
                        <a:latin typeface="Times New Roman"/>
                        <a:ea typeface="Calibri"/>
                        <a:cs typeface="Times New Roman"/>
                      </a:endParaRPr>
                    </a:p>
                  </a:txBody>
                  <a:tcPr marL="68580" marR="68580" marT="0" marB="0" anchor="ctr"/>
                </a:tc>
                <a:tc>
                  <a:txBody>
                    <a:bodyPr/>
                    <a:lstStyle/>
                    <a:p>
                      <a:pPr algn="just">
                        <a:lnSpc>
                          <a:spcPct val="150000"/>
                        </a:lnSpc>
                        <a:spcAft>
                          <a:spcPts val="600"/>
                        </a:spcAft>
                      </a:pPr>
                      <a:r>
                        <a:rPr lang="id-ID" sz="1200">
                          <a:effectLst/>
                        </a:rPr>
                        <a:t>Rp250.000.000</a:t>
                      </a:r>
                      <a:endParaRPr lang="en-GB" sz="1200">
                        <a:effectLst/>
                        <a:latin typeface="Times New Roman"/>
                        <a:ea typeface="Calibri"/>
                        <a:cs typeface="Times New Roman"/>
                      </a:endParaRPr>
                    </a:p>
                  </a:txBody>
                  <a:tcPr marL="68580" marR="68580" marT="0" marB="0"/>
                </a:tc>
                <a:tc>
                  <a:txBody>
                    <a:bodyPr/>
                    <a:lstStyle/>
                    <a:p>
                      <a:pPr algn="just">
                        <a:lnSpc>
                          <a:spcPct val="150000"/>
                        </a:lnSpc>
                        <a:spcAft>
                          <a:spcPts val="600"/>
                        </a:spcAft>
                      </a:pPr>
                      <a:r>
                        <a:rPr lang="id-ID" sz="1200">
                          <a:effectLst/>
                        </a:rPr>
                        <a:t>Rp  25.000.000</a:t>
                      </a:r>
                      <a:endParaRPr lang="en-GB" sz="1200">
                        <a:effectLst/>
                        <a:latin typeface="Times New Roman"/>
                        <a:ea typeface="Calibri"/>
                        <a:cs typeface="Times New Roman"/>
                      </a:endParaRPr>
                    </a:p>
                  </a:txBody>
                  <a:tcPr marL="68580" marR="68580" marT="0" marB="0"/>
                </a:tc>
                <a:tc>
                  <a:txBody>
                    <a:bodyPr/>
                    <a:lstStyle/>
                    <a:p>
                      <a:pPr algn="just">
                        <a:lnSpc>
                          <a:spcPct val="150000"/>
                        </a:lnSpc>
                        <a:spcAft>
                          <a:spcPts val="600"/>
                        </a:spcAft>
                      </a:pPr>
                      <a:r>
                        <a:rPr lang="id-ID" sz="1200">
                          <a:effectLst/>
                        </a:rPr>
                        <a:t>Rp  35.000.000</a:t>
                      </a:r>
                      <a:endParaRPr lang="en-GB" sz="1200">
                        <a:effectLst/>
                        <a:latin typeface="Times New Roman"/>
                        <a:ea typeface="Calibri"/>
                        <a:cs typeface="Times New Roman"/>
                      </a:endParaRPr>
                    </a:p>
                  </a:txBody>
                  <a:tcPr marL="68580" marR="68580" marT="0" marB="0"/>
                </a:tc>
                <a:tc>
                  <a:txBody>
                    <a:bodyPr/>
                    <a:lstStyle/>
                    <a:p>
                      <a:pPr algn="just">
                        <a:lnSpc>
                          <a:spcPct val="150000"/>
                        </a:lnSpc>
                        <a:spcAft>
                          <a:spcPts val="600"/>
                        </a:spcAft>
                      </a:pPr>
                      <a:r>
                        <a:rPr lang="id-ID" sz="1200" dirty="0">
                          <a:effectLst/>
                        </a:rPr>
                        <a:t>Rp  25.000.000</a:t>
                      </a:r>
                      <a:endParaRPr lang="en-GB" sz="1200" dirty="0">
                        <a:effectLst/>
                        <a:latin typeface="Times New Roman"/>
                        <a:ea typeface="Calibri"/>
                        <a:cs typeface="Times New Roman"/>
                      </a:endParaRPr>
                    </a:p>
                  </a:txBody>
                  <a:tcPr marL="68580" marR="68580" marT="0" marB="0"/>
                </a:tc>
              </a:tr>
              <a:tr h="302205">
                <a:tc gridSpan="4">
                  <a:txBody>
                    <a:bodyPr/>
                    <a:lstStyle/>
                    <a:p>
                      <a:pPr algn="just">
                        <a:lnSpc>
                          <a:spcPct val="150000"/>
                        </a:lnSpc>
                        <a:spcAft>
                          <a:spcPts val="600"/>
                        </a:spcAft>
                      </a:pPr>
                      <a:r>
                        <a:rPr lang="id-ID" sz="1200" b="0" dirty="0">
                          <a:effectLst/>
                        </a:rPr>
                        <a:t>Total Kredit Pajak Luar Negeri diperbolehkan</a:t>
                      </a:r>
                      <a:endParaRPr lang="en-GB" sz="1200" b="0" dirty="0">
                        <a:effectLst/>
                        <a:latin typeface="Times New Roman"/>
                        <a:ea typeface="Calibri"/>
                        <a:cs typeface="Times New Roman"/>
                      </a:endParaRPr>
                    </a:p>
                  </a:txBody>
                  <a:tcPr marL="68580" marR="68580" marT="0" marB="0"/>
                </a:tc>
                <a:tc hMerge="1">
                  <a:txBody>
                    <a:bodyPr/>
                    <a:lstStyle/>
                    <a:p>
                      <a:endParaRPr lang="en-GB"/>
                    </a:p>
                  </a:txBody>
                  <a:tcPr/>
                </a:tc>
                <a:tc hMerge="1">
                  <a:txBody>
                    <a:bodyPr/>
                    <a:lstStyle/>
                    <a:p>
                      <a:endParaRPr lang="en-GB"/>
                    </a:p>
                  </a:txBody>
                  <a:tcPr/>
                </a:tc>
                <a:tc hMerge="1">
                  <a:txBody>
                    <a:bodyPr/>
                    <a:lstStyle/>
                    <a:p>
                      <a:endParaRPr lang="en-GB"/>
                    </a:p>
                  </a:txBody>
                  <a:tcPr/>
                </a:tc>
                <a:tc>
                  <a:txBody>
                    <a:bodyPr/>
                    <a:lstStyle/>
                    <a:p>
                      <a:pPr algn="just">
                        <a:lnSpc>
                          <a:spcPct val="150000"/>
                        </a:lnSpc>
                        <a:spcAft>
                          <a:spcPts val="600"/>
                        </a:spcAft>
                      </a:pPr>
                      <a:r>
                        <a:rPr lang="id-ID" sz="1200" dirty="0">
                          <a:effectLst/>
                        </a:rPr>
                        <a:t>Rp185.000.000</a:t>
                      </a:r>
                      <a:endParaRPr lang="en-GB" sz="1200" dirty="0">
                        <a:effectLst/>
                        <a:latin typeface="Times New Roman"/>
                        <a:ea typeface="Calibri"/>
                        <a:cs typeface="Times New Roman"/>
                      </a:endParaRPr>
                    </a:p>
                  </a:txBody>
                  <a:tcPr marL="68580" marR="68580" marT="0" marB="0"/>
                </a:tc>
              </a:tr>
            </a:tbl>
          </a:graphicData>
        </a:graphic>
      </p:graphicFrame>
      <p:sp>
        <p:nvSpPr>
          <p:cNvPr id="3" name="Title 2"/>
          <p:cNvSpPr>
            <a:spLocks noGrp="1"/>
          </p:cNvSpPr>
          <p:nvPr>
            <p:ph type="title"/>
          </p:nvPr>
        </p:nvSpPr>
        <p:spPr/>
        <p:txBody>
          <a:bodyPr/>
          <a:lstStyle/>
          <a:p>
            <a:endParaRPr lang="en-GB"/>
          </a:p>
        </p:txBody>
      </p:sp>
      <p:sp>
        <p:nvSpPr>
          <p:cNvPr id="5" name="Rectangle 1"/>
          <p:cNvSpPr>
            <a:spLocks noChangeArrowheads="1"/>
          </p:cNvSpPr>
          <p:nvPr/>
        </p:nvSpPr>
        <p:spPr bwMode="auto">
          <a:xfrm>
            <a:off x="-1044" y="1589762"/>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609600" algn="l" defTabSz="914400" rtl="0" eaLnBrk="1" fontAlgn="base" latinLnBrk="0" hangingPunct="1">
              <a:lnSpc>
                <a:spcPct val="100000"/>
              </a:lnSpc>
              <a:spcBef>
                <a:spcPct val="0"/>
              </a:spcBef>
              <a:spcAft>
                <a:spcPct val="0"/>
              </a:spcAft>
              <a:buClrTx/>
              <a:buSzTx/>
              <a:buFontTx/>
              <a:buNone/>
              <a:tabLst/>
            </a:pPr>
            <a:r>
              <a:rPr kumimoji="0" lang="id-ID" sz="1200" b="0" i="0" u="none" strike="noStrike" cap="none" normalizeH="0" baseline="0" dirty="0" smtClean="0">
                <a:ln>
                  <a:noFill/>
                </a:ln>
                <a:solidFill>
                  <a:schemeClr val="tx1"/>
                </a:solidFill>
                <a:effectLst/>
                <a:latin typeface="Arial" pitchFamily="34" charset="0"/>
                <a:ea typeface="Times New Roman" pitchFamily="18" charset="0"/>
                <a:cs typeface="Times New Roman" pitchFamily="18" charset="0"/>
              </a:rPr>
              <a:t>Kredit pajak luar negeri diperbolehkan (PPh Pasal 24) bagi PT Yogananta tahun 2016 dihitung sebagai berikut.</a:t>
            </a: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78924006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lgn="just">
              <a:buNone/>
            </a:pPr>
            <a:r>
              <a:rPr lang="en-GB" dirty="0" smtClean="0"/>
              <a:t>	</a:t>
            </a:r>
            <a:r>
              <a:rPr lang="id-ID" dirty="0" smtClean="0"/>
              <a:t>Jika </a:t>
            </a:r>
            <a:r>
              <a:rPr lang="id-ID" dirty="0"/>
              <a:t>terjadi pengurangan atau pengembalian pajak atas penghasilan yang dibayar di luar negeri, sehingga besarnya pajak yang dapat dikreditkan di Indonesia menjadi lebih kecil daripada besarnya penghitungan semula, maka selisihnya ditambahkan pada PPh yang terutang atas seluruh penghasilan Wajib Pajak dalam negeri pada tahun pengurangan atau pengembalian dilakukan. Sebagai contoh: Dalam Tahun Pajak 2016, Wajib Pajak mendapatkan pengurangan pajak atas penghasilan luar negeri Tahun Pajak 2015 sebesar Rp7.000.000; yang semula telah termasuk dalam jumlah pajak yang dikreditkan terhadap pajak yang terutang Tahun Pajak 2016. Jumlah tersebut dimasukkan dalam induk SPT Tahunn setelah menghitung PPh yang terutang sebelum menentukan PPh jumlah yang terutang.</a:t>
            </a:r>
            <a:endParaRPr lang="en-GB" dirty="0"/>
          </a:p>
          <a:p>
            <a:pPr marL="45720" indent="0">
              <a:buNone/>
            </a:pPr>
            <a:endParaRPr lang="en-GB" dirty="0"/>
          </a:p>
        </p:txBody>
      </p:sp>
      <p:sp>
        <p:nvSpPr>
          <p:cNvPr id="3" name="Title 2"/>
          <p:cNvSpPr>
            <a:spLocks noGrp="1"/>
          </p:cNvSpPr>
          <p:nvPr>
            <p:ph type="title"/>
          </p:nvPr>
        </p:nvSpPr>
        <p:spPr/>
        <p:txBody>
          <a:bodyPr/>
          <a:lstStyle/>
          <a:p>
            <a:pPr lvl="0"/>
            <a:r>
              <a:rPr lang="id-ID" b="1" dirty="0"/>
              <a:t>PENGURANGAN</a:t>
            </a:r>
            <a:r>
              <a:rPr lang="en-GB" b="1" dirty="0"/>
              <a:t>/</a:t>
            </a:r>
            <a:r>
              <a:rPr lang="id-ID" b="1" dirty="0"/>
              <a:t>PENGEMBALIAN PPh LUAR NEGERI</a:t>
            </a:r>
            <a:r>
              <a:rPr lang="en-GB" dirty="0"/>
              <a:t/>
            </a:r>
            <a:br>
              <a:rPr lang="en-GB" dirty="0"/>
            </a:br>
            <a:endParaRPr lang="en-GB" dirty="0"/>
          </a:p>
        </p:txBody>
      </p:sp>
    </p:spTree>
    <p:extLst>
      <p:ext uri="{BB962C8B-B14F-4D97-AF65-F5344CB8AC3E}">
        <p14:creationId xmlns:p14="http://schemas.microsoft.com/office/powerpoint/2010/main" val="1828943541"/>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marL="45720" indent="0" algn="ctr">
              <a:buNone/>
            </a:pPr>
            <a:endParaRPr lang="en-GB" sz="5400" dirty="0" smtClean="0"/>
          </a:p>
          <a:p>
            <a:pPr marL="45720" indent="0" algn="ctr">
              <a:buNone/>
            </a:pPr>
            <a:r>
              <a:rPr lang="en-GB" sz="6000" dirty="0" smtClean="0"/>
              <a:t>TERIMAKASIH</a:t>
            </a:r>
            <a:endParaRPr lang="en-GB" sz="6000" dirty="0"/>
          </a:p>
        </p:txBody>
      </p:sp>
    </p:spTree>
    <p:extLst>
      <p:ext uri="{BB962C8B-B14F-4D97-AF65-F5344CB8AC3E}">
        <p14:creationId xmlns:p14="http://schemas.microsoft.com/office/powerpoint/2010/main" val="386937142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fontScale="92500"/>
          </a:bodyPr>
          <a:lstStyle/>
          <a:p>
            <a:pPr marL="45720" indent="0">
              <a:buNone/>
            </a:pPr>
            <a:r>
              <a:rPr lang="en-US" dirty="0" smtClean="0"/>
              <a:t>	</a:t>
            </a:r>
            <a:r>
              <a:rPr lang="id-ID" dirty="0" smtClean="0"/>
              <a:t>Pajak </a:t>
            </a:r>
            <a:r>
              <a:rPr lang="id-ID" dirty="0"/>
              <a:t>yang terutang atau dibayar di luar negeri akan dapat dikreditkan, tetapi dengan syarat Wajib Pajak menampaikan surat permohonan kepada Direktur Jendral Pajak dengan dilampiri:</a:t>
            </a:r>
            <a:endParaRPr lang="en-US" dirty="0"/>
          </a:p>
          <a:p>
            <a:pPr lvl="0"/>
            <a:r>
              <a:rPr lang="id-ID" dirty="0"/>
              <a:t>laporan keuangan tentang penghasilan yang berasal dari luar negeri;</a:t>
            </a:r>
            <a:endParaRPr lang="en-US" dirty="0"/>
          </a:p>
          <a:p>
            <a:pPr lvl="0"/>
            <a:r>
              <a:rPr lang="id-ID" dirty="0"/>
              <a:t>fotokopi Surat Pemberitahuan Pajak yang disampaikan di luar negeri; dan</a:t>
            </a:r>
            <a:endParaRPr lang="en-US" dirty="0"/>
          </a:p>
          <a:p>
            <a:pPr lvl="0"/>
            <a:r>
              <a:rPr lang="id-ID" dirty="0"/>
              <a:t>dokumen  pembayaran pajak di luar negeri.</a:t>
            </a:r>
            <a:endParaRPr lang="en-US" dirty="0"/>
          </a:p>
          <a:p>
            <a:pPr marL="45720" indent="0">
              <a:buNone/>
            </a:pPr>
            <a:r>
              <a:rPr lang="en-US" dirty="0" smtClean="0"/>
              <a:t>	</a:t>
            </a:r>
            <a:r>
              <a:rPr lang="id-ID" dirty="0" smtClean="0"/>
              <a:t>Permohonan </a:t>
            </a:r>
            <a:r>
              <a:rPr lang="id-ID" dirty="0"/>
              <a:t>kredit pajak luar negeri tersebut harus disampaikan bersamaan dengan penyampaian Surat Pemberitahuan (SPT) Tahunan PPh. Direktur Jenderal Pajak bisa memperpanjang jangka waktu penyampaian lampiran-lampiran permohonan tersebut karena alasan-alasan di luar kekuasaan Wajib Pajak.</a:t>
            </a:r>
            <a:endParaRPr lang="en-US" dirty="0"/>
          </a:p>
          <a:p>
            <a:endParaRPr lang="en-US" dirty="0"/>
          </a:p>
        </p:txBody>
      </p:sp>
      <p:sp>
        <p:nvSpPr>
          <p:cNvPr id="3" name="Title 2"/>
          <p:cNvSpPr>
            <a:spLocks noGrp="1"/>
          </p:cNvSpPr>
          <p:nvPr>
            <p:ph type="title"/>
          </p:nvPr>
        </p:nvSpPr>
        <p:spPr>
          <a:xfrm>
            <a:off x="381000" y="533400"/>
            <a:ext cx="8381260" cy="1054394"/>
          </a:xfrm>
        </p:spPr>
        <p:txBody>
          <a:bodyPr/>
          <a:lstStyle/>
          <a:p>
            <a:pPr lvl="0"/>
            <a:r>
              <a:rPr lang="id-ID" b="1" dirty="0"/>
              <a:t>PERMOHONAN KREDIT PAJAK LUAR NEGERI</a:t>
            </a:r>
            <a:r>
              <a:rPr lang="en-US" dirty="0"/>
              <a:t/>
            </a:r>
            <a:br>
              <a:rPr lang="en-US" dirty="0"/>
            </a:br>
            <a:endParaRPr lang="en-US" dirty="0"/>
          </a:p>
        </p:txBody>
      </p:sp>
    </p:spTree>
    <p:extLst>
      <p:ext uri="{BB962C8B-B14F-4D97-AF65-F5344CB8AC3E}">
        <p14:creationId xmlns:p14="http://schemas.microsoft.com/office/powerpoint/2010/main" val="2515617038"/>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5062729"/>
          </a:xfrm>
        </p:spPr>
        <p:txBody>
          <a:bodyPr>
            <a:normAutofit fontScale="92500" lnSpcReduction="10000"/>
          </a:bodyPr>
          <a:lstStyle/>
          <a:p>
            <a:pPr marL="45720" indent="0" algn="just">
              <a:buNone/>
            </a:pPr>
            <a:r>
              <a:rPr lang="en-US" dirty="0" smtClean="0"/>
              <a:t>	</a:t>
            </a:r>
            <a:r>
              <a:rPr lang="id-ID" dirty="0" smtClean="0"/>
              <a:t>Langkah </a:t>
            </a:r>
            <a:r>
              <a:rPr lang="id-ID" dirty="0"/>
              <a:t>pertama yang harus dilakukan dalam menghitung total PPh terutang dalam suatu tahun pajak adalah menentukan jumlah penghasilan (baik penghasilan da</a:t>
            </a:r>
            <a:r>
              <a:rPr lang="en-US" dirty="0"/>
              <a:t>r</a:t>
            </a:r>
            <a:r>
              <a:rPr lang="id-ID" dirty="0"/>
              <a:t>i dalam negeri maupun penghasilan dari luar negeri) yang digunakan sebagai dasar untuk menghitung PPh </a:t>
            </a:r>
            <a:r>
              <a:rPr lang="id-ID" dirty="0" smtClean="0"/>
              <a:t>tersebut</a:t>
            </a:r>
            <a:r>
              <a:rPr lang="en-US" dirty="0" smtClean="0"/>
              <a:t>.</a:t>
            </a:r>
          </a:p>
          <a:p>
            <a:pPr lvl="0"/>
            <a:r>
              <a:rPr lang="id-ID" dirty="0"/>
              <a:t>Penghasilan yang berasal dari usaha. Penggabungan penghasilan dilakukan dalam tahun </a:t>
            </a:r>
            <a:r>
              <a:rPr lang="id-ID" b="1" dirty="0"/>
              <a:t>diperolehnya</a:t>
            </a:r>
            <a:r>
              <a:rPr lang="id-ID" dirty="0"/>
              <a:t> penghasilan tersebut (</a:t>
            </a:r>
            <a:r>
              <a:rPr lang="id-ID" i="1" dirty="0"/>
              <a:t>accrual basis</a:t>
            </a:r>
            <a:r>
              <a:rPr lang="id-ID" dirty="0"/>
              <a:t>).</a:t>
            </a:r>
            <a:endParaRPr lang="en-GB" dirty="0"/>
          </a:p>
          <a:p>
            <a:pPr lvl="0"/>
            <a:r>
              <a:rPr lang="id-ID" dirty="0"/>
              <a:t>Penghasilan lainnya, seperti sewa, bunga, royalti, dan lain-lain. Penggabungan penghasilan dilakukan dalam tahun pajak </a:t>
            </a:r>
            <a:r>
              <a:rPr lang="id-ID" b="1" dirty="0"/>
              <a:t>diterimanya</a:t>
            </a:r>
            <a:r>
              <a:rPr lang="id-ID" dirty="0"/>
              <a:t> penghasilan tersebut (</a:t>
            </a:r>
            <a:r>
              <a:rPr lang="id-ID" i="1" dirty="0"/>
              <a:t>cash basis</a:t>
            </a:r>
            <a:r>
              <a:rPr lang="id-ID" dirty="0"/>
              <a:t>).</a:t>
            </a:r>
            <a:endParaRPr lang="en-GB" dirty="0"/>
          </a:p>
          <a:p>
            <a:pPr lvl="0"/>
            <a:r>
              <a:rPr lang="id-ID" dirty="0"/>
              <a:t>Penghasilan berupa dividen yang diperoleh Wajib Pajak dalam negeri dari penyertaan modal sekurang-kurangnya 50% dari jumlah saham disetor atau secara bersama-sama dengan Wajib Pajak dalam negeri sekurang-kurangnya 50% dari jumlah saham disetor pada badan usaha di luar negeri yang sahamnya tidak diperdagangkan di bursa efek. Penggabungan penghasilan dilakukan dalam tahun pajak saat dividen tersebut diperoleh.</a:t>
            </a:r>
            <a:endParaRPr lang="en-GB" dirty="0"/>
          </a:p>
          <a:p>
            <a:pPr marL="45720" indent="0" algn="just">
              <a:buNone/>
            </a:pPr>
            <a:endParaRPr lang="en-US" dirty="0"/>
          </a:p>
        </p:txBody>
      </p:sp>
      <p:sp>
        <p:nvSpPr>
          <p:cNvPr id="3" name="Title 2"/>
          <p:cNvSpPr>
            <a:spLocks noGrp="1"/>
          </p:cNvSpPr>
          <p:nvPr>
            <p:ph type="title"/>
          </p:nvPr>
        </p:nvSpPr>
        <p:spPr/>
        <p:txBody>
          <a:bodyPr/>
          <a:lstStyle/>
          <a:p>
            <a:r>
              <a:rPr lang="en-US" dirty="0" smtClean="0"/>
              <a:t>PENGGABUNGAN PENGHASILAN</a:t>
            </a:r>
            <a:endParaRPr lang="en-US" dirty="0"/>
          </a:p>
        </p:txBody>
      </p:sp>
    </p:spTree>
    <p:extLst>
      <p:ext uri="{BB962C8B-B14F-4D97-AF65-F5344CB8AC3E}">
        <p14:creationId xmlns:p14="http://schemas.microsoft.com/office/powerpoint/2010/main" val="290112067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1000" y="1723373"/>
            <a:ext cx="8407893" cy="5105400"/>
          </a:xfrm>
        </p:spPr>
        <p:txBody>
          <a:bodyPr>
            <a:normAutofit/>
          </a:bodyPr>
          <a:lstStyle/>
          <a:p>
            <a:pPr marL="45720" indent="0">
              <a:buNone/>
            </a:pPr>
            <a:r>
              <a:rPr lang="en-GB" dirty="0" smtClean="0"/>
              <a:t>	</a:t>
            </a:r>
            <a:r>
              <a:rPr lang="id-ID" dirty="0" smtClean="0"/>
              <a:t>Saat </a:t>
            </a:r>
            <a:r>
              <a:rPr lang="id-ID" dirty="0"/>
              <a:t>perolehan dividen dalam rangka penggabungan penghasilan tersebut ditetapkan sesuai dengan Keputusan Menteri Keuangan, yaitu:</a:t>
            </a:r>
            <a:endParaRPr lang="en-GB" dirty="0"/>
          </a:p>
          <a:p>
            <a:pPr lvl="0"/>
            <a:r>
              <a:rPr lang="id-ID" dirty="0"/>
              <a:t>pada bulan keempat setelah akhir batas waktu kewajiban untuk menyampaikan Surat Pemberitahuan Tahunan Pajak Penghasilan (SPT Tahunan PPh) badan usaha di luar negeri untuk tahun pajak yang bersangkutan, atau;</a:t>
            </a:r>
            <a:endParaRPr lang="en-GB" dirty="0"/>
          </a:p>
          <a:p>
            <a:pPr lvl="0"/>
            <a:r>
              <a:rPr lang="id-ID" dirty="0"/>
              <a:t>jika tidak ditentukan batas waktu penyampaian SPT Tahunan PPh, atau tidak ada kewajiban penyampaian SPT PPh, saat diperolehnya dividen adalah pada bulan ketujuh setelah tahun pajak berakhir.</a:t>
            </a:r>
            <a:endParaRPr lang="en-GB" dirty="0"/>
          </a:p>
          <a:p>
            <a:pPr marL="45720" indent="0" algn="just">
              <a:buNone/>
            </a:pPr>
            <a:endParaRPr lang="en-US" dirty="0"/>
          </a:p>
        </p:txBody>
      </p:sp>
    </p:spTree>
    <p:extLst>
      <p:ext uri="{BB962C8B-B14F-4D97-AF65-F5344CB8AC3E}">
        <p14:creationId xmlns:p14="http://schemas.microsoft.com/office/powerpoint/2010/main" val="28186239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a:xfrm>
            <a:off x="380999" y="1719070"/>
            <a:ext cx="8407893" cy="4910329"/>
          </a:xfrm>
        </p:spPr>
        <p:txBody>
          <a:bodyPr>
            <a:normAutofit fontScale="85000" lnSpcReduction="10000"/>
          </a:bodyPr>
          <a:lstStyle/>
          <a:p>
            <a:pPr marL="45720" indent="0" algn="just">
              <a:buNone/>
            </a:pPr>
            <a:r>
              <a:rPr lang="en-US" dirty="0" smtClean="0"/>
              <a:t>	</a:t>
            </a:r>
            <a:r>
              <a:rPr lang="id-ID" dirty="0" smtClean="0"/>
              <a:t>Dalam </a:t>
            </a:r>
            <a:r>
              <a:rPr lang="id-ID" dirty="0"/>
              <a:t>menentukan batas jumlah pajak atas penghasilan yang dibayarkan atau terutang di luar negeri yang boleh dikreditkan, perlu diperhatikan penentuan sumber penghasilan sebagai berikut.</a:t>
            </a:r>
            <a:endParaRPr lang="en-US" dirty="0"/>
          </a:p>
          <a:p>
            <a:pPr marL="502920" lvl="0" indent="-457200" algn="just">
              <a:buFont typeface="+mj-lt"/>
              <a:buAutoNum type="arabicPeriod"/>
            </a:pPr>
            <a:r>
              <a:rPr lang="id-ID" dirty="0"/>
              <a:t>Penghasilan dari saham dan sekuritas lainnya, maka sumber penghasilan adalah negara tempat badan yang menerbitkan saham atau sekuritas tersebut berkedudukan.</a:t>
            </a:r>
            <a:endParaRPr lang="en-US" dirty="0"/>
          </a:p>
          <a:p>
            <a:pPr marL="502920" lvl="0" indent="-457200" algn="just">
              <a:buFont typeface="+mj-lt"/>
              <a:buAutoNum type="arabicPeriod"/>
            </a:pPr>
            <a:r>
              <a:rPr lang="id-ID" dirty="0"/>
              <a:t>Penghasilan berupa bunga, royalti, dan sewa sehubungan dengan penggunaan harus bergerak, maka sumber penghasilan adalah negara tempat pihak yang membayar (atau dibebani bunga, royalti, atau penggunaan harta) tersebut berada atau berkedudukan.</a:t>
            </a:r>
            <a:endParaRPr lang="en-US" dirty="0"/>
          </a:p>
          <a:p>
            <a:pPr marL="502920" lvl="0" indent="-457200" algn="just">
              <a:buFont typeface="+mj-lt"/>
              <a:buAutoNum type="arabicPeriod"/>
            </a:pPr>
            <a:r>
              <a:rPr lang="id-ID" dirty="0"/>
              <a:t>Penghasilan berupa sewa sehubungan dengan penggunaan harta tak bergerak, maka sumber penghasilan adalah negara tempat harta tersebu terletak.</a:t>
            </a:r>
            <a:endParaRPr lang="en-US" dirty="0"/>
          </a:p>
          <a:p>
            <a:pPr marL="502920" lvl="0" indent="-457200" algn="just">
              <a:buFont typeface="+mj-lt"/>
              <a:buAutoNum type="arabicPeriod"/>
            </a:pPr>
            <a:r>
              <a:rPr lang="id-ID" dirty="0"/>
              <a:t>Penghasilan berupa imbalan sehubungan dengan jasa, pekerjaan, dan kegiatan, maka sumber penghasilan adalah negara tempat pihak yang membayar (atau dibebani imbalan) tersebut berada atau berkedudukan.</a:t>
            </a:r>
            <a:endParaRPr lang="en-US" dirty="0"/>
          </a:p>
          <a:p>
            <a:pPr marL="502920" lvl="0" indent="-457200" algn="just">
              <a:buFont typeface="+mj-lt"/>
              <a:buAutoNum type="arabicPeriod"/>
            </a:pPr>
            <a:r>
              <a:rPr lang="id-ID" dirty="0"/>
              <a:t>Penghasilan berupa bentuk usaha tetap tersebut menjalankan usaha atau melakukan kegiatan.</a:t>
            </a:r>
            <a:endParaRPr lang="en-US" dirty="0"/>
          </a:p>
          <a:p>
            <a:pPr marL="45720" indent="0">
              <a:buNone/>
            </a:pPr>
            <a:endParaRPr lang="en-US" dirty="0"/>
          </a:p>
        </p:txBody>
      </p:sp>
      <p:sp>
        <p:nvSpPr>
          <p:cNvPr id="3" name="Title 2"/>
          <p:cNvSpPr>
            <a:spLocks noGrp="1"/>
          </p:cNvSpPr>
          <p:nvPr>
            <p:ph type="title"/>
          </p:nvPr>
        </p:nvSpPr>
        <p:spPr/>
        <p:txBody>
          <a:bodyPr/>
          <a:lstStyle/>
          <a:p>
            <a:pPr lvl="0"/>
            <a:r>
              <a:rPr lang="id-ID" b="1" dirty="0"/>
              <a:t>PENETUAN SUMBER PENGHASILAN</a:t>
            </a:r>
            <a:r>
              <a:rPr lang="en-US" dirty="0"/>
              <a:t/>
            </a:r>
            <a:br>
              <a:rPr lang="en-US" dirty="0"/>
            </a:br>
            <a:endParaRPr lang="en-US" dirty="0"/>
          </a:p>
        </p:txBody>
      </p:sp>
    </p:spTree>
    <p:extLst>
      <p:ext uri="{BB962C8B-B14F-4D97-AF65-F5344CB8AC3E}">
        <p14:creationId xmlns:p14="http://schemas.microsoft.com/office/powerpoint/2010/main" val="3916029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lnSpcReduction="10000"/>
          </a:bodyPr>
          <a:lstStyle/>
          <a:p>
            <a:pPr marL="45720" indent="0" algn="just">
              <a:buNone/>
            </a:pPr>
            <a:r>
              <a:rPr lang="id-ID" b="1" dirty="0" smtClean="0"/>
              <a:t>Ketentuan </a:t>
            </a:r>
            <a:r>
              <a:rPr lang="id-ID" b="1" dirty="0"/>
              <a:t>Kredit Pajak Luar Negeri</a:t>
            </a:r>
            <a:endParaRPr lang="en-US" dirty="0"/>
          </a:p>
          <a:p>
            <a:pPr marL="45720" indent="0" algn="just">
              <a:buNone/>
            </a:pPr>
            <a:r>
              <a:rPr lang="en-US" dirty="0" smtClean="0"/>
              <a:t>	</a:t>
            </a:r>
            <a:r>
              <a:rPr lang="id-ID" dirty="0" smtClean="0"/>
              <a:t>Berikut </a:t>
            </a:r>
            <a:r>
              <a:rPr lang="id-ID" dirty="0"/>
              <a:t>ini ketentuan tentang jumlah kredit pajak luar negeri diperbolehkan.</a:t>
            </a:r>
            <a:endParaRPr lang="en-US" dirty="0"/>
          </a:p>
          <a:p>
            <a:pPr marL="45720" lvl="0" indent="0" algn="just">
              <a:buNone/>
            </a:pPr>
            <a:r>
              <a:rPr lang="en-US" dirty="0" smtClean="0"/>
              <a:t>1. </a:t>
            </a:r>
            <a:r>
              <a:rPr lang="id-ID" dirty="0" smtClean="0"/>
              <a:t>Pajak </a:t>
            </a:r>
            <a:r>
              <a:rPr lang="id-ID" dirty="0"/>
              <a:t>atas penghasilan yang terutang atau dibayar di luar negeri yang dapat dikreditkan terhadap total PPh terutang di Indonesia hanya </a:t>
            </a:r>
            <a:r>
              <a:rPr lang="id-ID" i="1" dirty="0"/>
              <a:t>pajak yang langsung dikenakan atas penghasilan yang diterima atau diperoleh  Wajib Pajak dari luar negeri tersebut</a:t>
            </a:r>
            <a:r>
              <a:rPr lang="id-ID" dirty="0"/>
              <a:t>. </a:t>
            </a:r>
            <a:r>
              <a:rPr lang="id-ID" i="1" dirty="0"/>
              <a:t>Pajak atas penghasilan yang terutang di luar negeri</a:t>
            </a:r>
            <a:r>
              <a:rPr lang="id-ID" dirty="0"/>
              <a:t> adalah pajak atas penghasilan berkenaan dengan usaha atau pekerjaan di luar negeri, sedangkan yang dimaksud dengan </a:t>
            </a:r>
            <a:r>
              <a:rPr lang="id-ID" i="1" dirty="0"/>
              <a:t>pajak atas penghasilan yang dibayar di luar negeri</a:t>
            </a:r>
            <a:r>
              <a:rPr lang="id-ID" dirty="0"/>
              <a:t> adalah pajak atas penghasilan dari modal dan penghasilan lainnya di luar negeri, seperti bunga, dividen, royalti, swa, dan sebagainya</a:t>
            </a:r>
            <a:endParaRPr lang="en-US" dirty="0"/>
          </a:p>
          <a:p>
            <a:endParaRPr lang="en-US" dirty="0"/>
          </a:p>
        </p:txBody>
      </p:sp>
      <p:sp>
        <p:nvSpPr>
          <p:cNvPr id="3" name="Title 2"/>
          <p:cNvSpPr>
            <a:spLocks noGrp="1"/>
          </p:cNvSpPr>
          <p:nvPr>
            <p:ph type="title"/>
          </p:nvPr>
        </p:nvSpPr>
        <p:spPr/>
        <p:txBody>
          <a:bodyPr/>
          <a:lstStyle/>
          <a:p>
            <a:pPr lvl="0"/>
            <a:r>
              <a:rPr lang="id-ID" b="1" dirty="0"/>
              <a:t>BESARNYA KREDIT PAJAK YANG DIPERBOLEHKAN</a:t>
            </a:r>
            <a:r>
              <a:rPr lang="en-US" dirty="0"/>
              <a:t/>
            </a:r>
            <a:br>
              <a:rPr lang="en-US" dirty="0"/>
            </a:br>
            <a:endParaRPr lang="en-US" dirty="0"/>
          </a:p>
        </p:txBody>
      </p:sp>
    </p:spTree>
    <p:extLst>
      <p:ext uri="{BB962C8B-B14F-4D97-AF65-F5344CB8AC3E}">
        <p14:creationId xmlns:p14="http://schemas.microsoft.com/office/powerpoint/2010/main" val="39346065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lvl="0" indent="0" algn="just">
              <a:buNone/>
            </a:pPr>
            <a:r>
              <a:rPr lang="en-US" dirty="0" smtClean="0"/>
              <a:t>2. </a:t>
            </a:r>
            <a:r>
              <a:rPr lang="id-ID" dirty="0"/>
              <a:t>Besarnya kredit pajak yang diperbolehkan adalah setinggi-tingginya sama dengan jumlah pajak yang dibayar atau terutang di luar negeri, tetapi tidak boleh melebihi jumlah yang dihitung menurut perbandungan antara penghasilan dari luar negeri dan Penghasilan Kena Pajak (PKP), atau setinggi-tingginya sama dengan pajak yang terutang atas PKP jika PKP lebih kecil dari penghasilan luar negeri (menganut Metode Pengkreditan Pajak Terbatas atau </a:t>
            </a:r>
            <a:r>
              <a:rPr lang="id-ID" i="1" dirty="0"/>
              <a:t>Ordinary Credit Method</a:t>
            </a:r>
            <a:r>
              <a:rPr lang="id-ID" dirty="0"/>
              <a:t>).</a:t>
            </a:r>
            <a:endParaRPr lang="en-US" dirty="0"/>
          </a:p>
          <a:p>
            <a:pPr marL="45720" indent="0">
              <a:buNone/>
            </a:pPr>
            <a:endParaRPr lang="en-US" dirty="0" smtClean="0"/>
          </a:p>
          <a:p>
            <a:pPr marL="45720" indent="0">
              <a:buNone/>
            </a:pPr>
            <a:endParaRPr lang="en-US" dirty="0"/>
          </a:p>
        </p:txBody>
      </p:sp>
      <p:sp>
        <p:nvSpPr>
          <p:cNvPr id="3" name="Title 2"/>
          <p:cNvSpPr>
            <a:spLocks noGrp="1"/>
          </p:cNvSpPr>
          <p:nvPr>
            <p:ph type="title"/>
          </p:nvPr>
        </p:nvSpPr>
        <p:spPr/>
        <p:txBody>
          <a:bodyPr/>
          <a:lstStyle/>
          <a:p>
            <a:endParaRPr lang="en-US"/>
          </a:p>
        </p:txBody>
      </p:sp>
    </p:spTree>
    <p:extLst>
      <p:ext uri="{BB962C8B-B14F-4D97-AF65-F5344CB8AC3E}">
        <p14:creationId xmlns:p14="http://schemas.microsoft.com/office/powerpoint/2010/main" val="26203507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lstStyle/>
          <a:p>
            <a:pPr marL="45720" indent="0" algn="just">
              <a:buNone/>
            </a:pPr>
            <a:r>
              <a:rPr lang="en-GB" dirty="0" smtClean="0"/>
              <a:t>	</a:t>
            </a:r>
            <a:r>
              <a:rPr lang="id-ID" dirty="0" smtClean="0"/>
              <a:t>Jika </a:t>
            </a:r>
            <a:r>
              <a:rPr lang="id-ID" dirty="0"/>
              <a:t>terjadi kerugian usaha di dalam negeri maka sejumlah kerugian yang diderita tersebut dapat digunakan atau dikompensasikan dengan penghasilan yang diterima atau diperoleh di Indonesia (dalam negeri).</a:t>
            </a:r>
            <a:endParaRPr lang="en-GB" dirty="0"/>
          </a:p>
          <a:p>
            <a:pPr marL="45720" indent="0">
              <a:buNone/>
            </a:pPr>
            <a:endParaRPr lang="en-GB" dirty="0"/>
          </a:p>
        </p:txBody>
      </p:sp>
      <p:sp>
        <p:nvSpPr>
          <p:cNvPr id="3" name="Title 2"/>
          <p:cNvSpPr>
            <a:spLocks noGrp="1"/>
          </p:cNvSpPr>
          <p:nvPr>
            <p:ph type="title"/>
          </p:nvPr>
        </p:nvSpPr>
        <p:spPr/>
        <p:txBody>
          <a:bodyPr/>
          <a:lstStyle/>
          <a:p>
            <a:r>
              <a:rPr lang="id-ID" b="1" dirty="0"/>
              <a:t>Penghitungan PPh Pasal 24 Jika Terjadi Kerugian Usaha Dalam Negeri</a:t>
            </a:r>
            <a:r>
              <a:rPr lang="en-GB" dirty="0"/>
              <a:t/>
            </a:r>
            <a:br>
              <a:rPr lang="en-GB" dirty="0"/>
            </a:br>
            <a:endParaRPr lang="en-GB" dirty="0"/>
          </a:p>
        </p:txBody>
      </p:sp>
    </p:spTree>
    <p:extLst>
      <p:ext uri="{BB962C8B-B14F-4D97-AF65-F5344CB8AC3E}">
        <p14:creationId xmlns:p14="http://schemas.microsoft.com/office/powerpoint/2010/main" val="2477461119"/>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Grid">
  <a:themeElements>
    <a:clrScheme name="Grid">
      <a:dk1>
        <a:sysClr val="windowText" lastClr="000000"/>
      </a:dk1>
      <a:lt1>
        <a:sysClr val="window" lastClr="FFFFFF"/>
      </a:lt1>
      <a:dk2>
        <a:srgbClr val="534949"/>
      </a:dk2>
      <a:lt2>
        <a:srgbClr val="CCD1B9"/>
      </a:lt2>
      <a:accent1>
        <a:srgbClr val="C66951"/>
      </a:accent1>
      <a:accent2>
        <a:srgbClr val="BF974D"/>
      </a:accent2>
      <a:accent3>
        <a:srgbClr val="928B70"/>
      </a:accent3>
      <a:accent4>
        <a:srgbClr val="87706B"/>
      </a:accent4>
      <a:accent5>
        <a:srgbClr val="94734E"/>
      </a:accent5>
      <a:accent6>
        <a:srgbClr val="6F777D"/>
      </a:accent6>
      <a:hlink>
        <a:srgbClr val="CC9900"/>
      </a:hlink>
      <a:folHlink>
        <a:srgbClr val="C0C0C0"/>
      </a:folHlink>
    </a:clrScheme>
    <a:fontScheme name="Grid">
      <a:maj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ajorFont>
      <a:minorFont>
        <a:latin typeface="Franklin Gothic Medium"/>
        <a:ea typeface=""/>
        <a:cs typeface=""/>
        <a:font script="Jpan" typeface="HG創英角ｺﾞｼｯｸUB"/>
        <a:font script="Hang" typeface="HY견고딕"/>
        <a:font script="Hans" typeface="微软雅黑"/>
        <a:font script="Hant" typeface="微軟正黑體"/>
        <a:font script="Arab" typeface="Arial Bold"/>
        <a:font script="Hebr" typeface="Arial Bold"/>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Bold"/>
        <a:font script="Uigh" typeface="Microsoft Uighur"/>
        <a:font script="Geor" typeface="Sylfaen"/>
      </a:minorFont>
    </a:fontScheme>
    <a:fmtScheme name="Grid">
      <a:fillStyleLst>
        <a:solidFill>
          <a:schemeClr val="phClr"/>
        </a:solidFill>
        <a:solidFill>
          <a:schemeClr val="phClr">
            <a:tint val="50000"/>
          </a:schemeClr>
        </a:solidFill>
        <a:gradFill rotWithShape="1">
          <a:gsLst>
            <a:gs pos="0">
              <a:schemeClr val="phClr"/>
            </a:gs>
            <a:gs pos="90000">
              <a:schemeClr val="phClr">
                <a:shade val="100000"/>
              </a:schemeClr>
            </a:gs>
            <a:gs pos="100000">
              <a:schemeClr val="phClr">
                <a:shade val="85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effectStyle>
        <a:effectStyle>
          <a:effectLst>
            <a:outerShdw blurRad="31750" dist="25400" dir="5400000" rotWithShape="0">
              <a:srgbClr val="000000">
                <a:alpha val="50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30000"/>
              </a:schemeClr>
            </a:contourClr>
          </a:sp3d>
        </a:effectStyle>
      </a:effectStyleLst>
      <a:bgFillStyleLst>
        <a:solidFill>
          <a:schemeClr val="phClr"/>
        </a:solidFill>
        <a:solidFill>
          <a:schemeClr val="phClr">
            <a:tint val="90000"/>
            <a:shade val="93000"/>
            <a:satMod val="150000"/>
          </a:schemeClr>
        </a:solidFill>
        <a:blipFill rotWithShape="1">
          <a:blip xmlns:r="http://schemas.openxmlformats.org/officeDocument/2006/relationships" r:embed="rId1">
            <a:duotone>
              <a:schemeClr val="phClr">
                <a:tint val="95000"/>
              </a:schemeClr>
              <a:schemeClr val="phClr">
                <a:shade val="93000"/>
                <a:satMod val="110000"/>
              </a:schemeClr>
            </a:duotone>
          </a:blip>
          <a:tile tx="0" ty="0" sx="100000" sy="10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Grid</Template>
  <TotalTime>58</TotalTime>
  <Words>461</Words>
  <Application>Microsoft Office PowerPoint</Application>
  <PresentationFormat>On-screen Show (4:3)</PresentationFormat>
  <Paragraphs>189</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Grid</vt:lpstr>
      <vt:lpstr>PAJAK PENGHASILAN PASAL 24</vt:lpstr>
      <vt:lpstr>Pengertian </vt:lpstr>
      <vt:lpstr>PERMOHONAN KREDIT PAJAK LUAR NEGERI </vt:lpstr>
      <vt:lpstr>PENGGABUNGAN PENGHASILAN</vt:lpstr>
      <vt:lpstr>PowerPoint Presentation</vt:lpstr>
      <vt:lpstr>PENETUAN SUMBER PENGHASILAN </vt:lpstr>
      <vt:lpstr>BESARNYA KREDIT PAJAK YANG DIPERBOLEHKAN </vt:lpstr>
      <vt:lpstr>PowerPoint Presentation</vt:lpstr>
      <vt:lpstr>Penghitungan PPh Pasal 24 Jika Terjadi Kerugian Usaha Dalam Negeri </vt:lpstr>
      <vt:lpstr>CONTOH</vt:lpstr>
      <vt:lpstr>PowerPoint Presentation</vt:lpstr>
      <vt:lpstr>PowerPoint Presentation</vt:lpstr>
      <vt:lpstr>Penghitungan PPh Pasal 24 Jika Terjadi Kerugian Usaha Luar Negeri </vt:lpstr>
      <vt:lpstr>contoh</vt:lpstr>
      <vt:lpstr>PowerPoint Presentation</vt:lpstr>
      <vt:lpstr>PowerPoint Presentation</vt:lpstr>
      <vt:lpstr>Penghitungan PPh Pasal 24 Jika Penghasilan Luar Negeri Berasal dari Beberapa Negara </vt:lpstr>
      <vt:lpstr>contoh</vt:lpstr>
      <vt:lpstr>PowerPoint Presentation</vt:lpstr>
      <vt:lpstr>PowerPoint Presentation</vt:lpstr>
      <vt:lpstr>PowerPoint Presentation</vt:lpstr>
      <vt:lpstr>PowerPoint Presentation</vt:lpstr>
      <vt:lpstr>PENGURANGAN/PENGEMBALIAN PPh LUAR NEGERI </vt:lpstr>
      <vt:lpstr>PowerPoint Presentation</vt:lpstr>
    </vt:vector>
  </TitlesOfParts>
  <Company>home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PAJAK PENGHASILAN PASAL 24</dc:title>
  <dc:creator>ismail - [2010]</dc:creator>
  <cp:lastModifiedBy>ismail - [2010]</cp:lastModifiedBy>
  <cp:revision>8</cp:revision>
  <dcterms:created xsi:type="dcterms:W3CDTF">2017-11-18T17:11:26Z</dcterms:created>
  <dcterms:modified xsi:type="dcterms:W3CDTF">2017-11-19T05:48:31Z</dcterms:modified>
</cp:coreProperties>
</file>