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65" r:id="rId2"/>
    <p:sldId id="285" r:id="rId3"/>
    <p:sldId id="286" r:id="rId4"/>
    <p:sldId id="287" r:id="rId5"/>
    <p:sldId id="288" r:id="rId6"/>
    <p:sldId id="289" r:id="rId7"/>
    <p:sldId id="290" r:id="rId8"/>
    <p:sldId id="291" r:id="rId9"/>
    <p:sldId id="292" r:id="rId10"/>
    <p:sldId id="295" r:id="rId11"/>
    <p:sldId id="294" r:id="rId12"/>
    <p:sldId id="293" r:id="rId13"/>
    <p:sldId id="296" r:id="rId14"/>
    <p:sldId id="297" r:id="rId15"/>
    <p:sldId id="299" r:id="rId16"/>
    <p:sldId id="298" r:id="rId17"/>
    <p:sldId id="300" r:id="rId18"/>
    <p:sldId id="301" r:id="rId19"/>
    <p:sldId id="302" r:id="rId20"/>
    <p:sldId id="304" r:id="rId21"/>
    <p:sldId id="305" r:id="rId22"/>
    <p:sldId id="306" r:id="rId23"/>
    <p:sldId id="303" r:id="rId24"/>
    <p:sldId id="307" r:id="rId25"/>
    <p:sldId id="308" r:id="rId26"/>
    <p:sldId id="30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1" d="100"/>
          <a:sy n="71" d="100"/>
        </p:scale>
        <p:origin x="-72" y="-72"/>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86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52314E-E29D-4F77-9BB3-FA1B6B60F921}" type="datetimeFigureOut">
              <a:rPr lang="en-US" smtClean="0"/>
              <a:t>2/28/2017</a:t>
            </a:fld>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666548-2A6B-4517-BD6E-CEAE09E74EB8}" type="slidenum">
              <a:rPr lang="en-US" smtClean="0"/>
              <a:t>‹#›</a:t>
            </a:fld>
            <a:endParaRPr lang="en-US"/>
          </a:p>
        </p:txBody>
      </p:sp>
    </p:spTree>
    <p:extLst>
      <p:ext uri="{BB962C8B-B14F-4D97-AF65-F5344CB8AC3E}">
        <p14:creationId xmlns:p14="http://schemas.microsoft.com/office/powerpoint/2010/main" val="75146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BA37D4-27EF-40AC-9ACC-90F16C1B4267}" type="datetimeFigureOut">
              <a:rPr lang="id-ID" smtClean="0"/>
              <a:t>28/02/2017</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26A4F-48CC-435E-86F0-4E65D3E7E89F}" type="slidenum">
              <a:rPr lang="id-ID" smtClean="0"/>
              <a:t>‹#›</a:t>
            </a:fld>
            <a:endParaRPr lang="id-ID"/>
          </a:p>
        </p:txBody>
      </p:sp>
    </p:spTree>
    <p:extLst>
      <p:ext uri="{BB962C8B-B14F-4D97-AF65-F5344CB8AC3E}">
        <p14:creationId xmlns:p14="http://schemas.microsoft.com/office/powerpoint/2010/main" val="188367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 Placeholder 10"/>
          <p:cNvSpPr>
            <a:spLocks noGrp="1"/>
          </p:cNvSpPr>
          <p:nvPr>
            <p:ph type="body" sz="quarter" idx="11" hasCustomPrompt="1"/>
          </p:nvPr>
        </p:nvSpPr>
        <p:spPr>
          <a:xfrm>
            <a:off x="381000" y="609600"/>
            <a:ext cx="3810000" cy="609600"/>
          </a:xfrm>
        </p:spPr>
        <p:txBody>
          <a:bodyPr>
            <a:noAutofit/>
          </a:bodyPr>
          <a:lstStyle>
            <a:lvl1pPr marL="0" indent="0">
              <a:buNone/>
              <a:defRPr sz="3600" b="1" baseline="0">
                <a:latin typeface="+mn-lt"/>
                <a:ea typeface="Tahoma" pitchFamily="34" charset="0"/>
                <a:cs typeface="Tahoma" pitchFamily="34" charset="0"/>
              </a:defRPr>
            </a:lvl1pPr>
          </a:lstStyle>
          <a:p>
            <a:pPr lvl="0"/>
            <a:r>
              <a:rPr lang="en-US" dirty="0" err="1" smtClean="0"/>
              <a:t>Nama</a:t>
            </a:r>
            <a:r>
              <a:rPr lang="en-US" dirty="0" smtClean="0"/>
              <a:t> Mata </a:t>
            </a:r>
            <a:r>
              <a:rPr lang="en-US" dirty="0" err="1" smtClean="0"/>
              <a:t>Kuliah</a:t>
            </a:r>
            <a:endParaRPr lang="en-US" dirty="0"/>
          </a:p>
        </p:txBody>
      </p:sp>
      <p:sp>
        <p:nvSpPr>
          <p:cNvPr id="31" name="Text Placeholder 30"/>
          <p:cNvSpPr>
            <a:spLocks noGrp="1"/>
          </p:cNvSpPr>
          <p:nvPr>
            <p:ph type="body" sz="quarter" idx="12" hasCustomPrompt="1"/>
          </p:nvPr>
        </p:nvSpPr>
        <p:spPr>
          <a:xfrm>
            <a:off x="381000" y="1295400"/>
            <a:ext cx="2286000" cy="457200"/>
          </a:xfrm>
        </p:spPr>
        <p:txBody>
          <a:bodyPr>
            <a:normAutofit/>
          </a:bodyPr>
          <a:lstStyle>
            <a:lvl1pPr marL="0" indent="0">
              <a:buNone/>
              <a:defRPr sz="2400" b="1" baseline="0">
                <a:latin typeface="+mn-lt"/>
              </a:defRPr>
            </a:lvl1pPr>
          </a:lstStyle>
          <a:p>
            <a:pPr lvl="0"/>
            <a:r>
              <a:rPr lang="en-US" dirty="0" err="1" smtClean="0"/>
              <a:t>Pokok</a:t>
            </a:r>
            <a:r>
              <a:rPr lang="en-US" dirty="0" smtClean="0"/>
              <a:t> </a:t>
            </a:r>
            <a:r>
              <a:rPr lang="en-US" dirty="0" err="1" smtClean="0"/>
              <a:t>Bahasan</a:t>
            </a:r>
            <a:endParaRPr lang="en-US" dirty="0"/>
          </a:p>
        </p:txBody>
      </p:sp>
      <p:sp>
        <p:nvSpPr>
          <p:cNvPr id="37" name="Text Placeholder 36"/>
          <p:cNvSpPr>
            <a:spLocks noGrp="1"/>
          </p:cNvSpPr>
          <p:nvPr>
            <p:ph type="body" sz="quarter" idx="17" hasCustomPrompt="1"/>
          </p:nvPr>
        </p:nvSpPr>
        <p:spPr>
          <a:xfrm>
            <a:off x="403412" y="3429000"/>
            <a:ext cx="1676400" cy="381000"/>
          </a:xfrm>
        </p:spPr>
        <p:txBody>
          <a:bodyPr>
            <a:normAutofit/>
          </a:bodyPr>
          <a:lstStyle>
            <a:lvl1pPr marL="0" indent="0">
              <a:buNone/>
              <a:defRPr sz="1800">
                <a:latin typeface="+mj-lt"/>
              </a:defRPr>
            </a:lvl1pPr>
          </a:lstStyle>
          <a:p>
            <a:pPr lvl="0"/>
            <a:r>
              <a:rPr lang="en-US" dirty="0" err="1" smtClean="0"/>
              <a:t>Pertemuan</a:t>
            </a:r>
            <a:r>
              <a:rPr lang="en-US" dirty="0" smtClean="0"/>
              <a:t> </a:t>
            </a:r>
            <a:r>
              <a:rPr lang="en-US" dirty="0" err="1" smtClean="0"/>
              <a:t>ke</a:t>
            </a:r>
            <a:r>
              <a:rPr lang="en-US" dirty="0" smtClean="0"/>
              <a:t> </a:t>
            </a:r>
            <a:endParaRPr lang="en-US" dirty="0"/>
          </a:p>
        </p:txBody>
      </p:sp>
      <p:sp>
        <p:nvSpPr>
          <p:cNvPr id="39" name="Text Placeholder 38"/>
          <p:cNvSpPr>
            <a:spLocks noGrp="1"/>
          </p:cNvSpPr>
          <p:nvPr>
            <p:ph type="body" sz="quarter" idx="18" hasCustomPrompt="1"/>
          </p:nvPr>
        </p:nvSpPr>
        <p:spPr>
          <a:xfrm>
            <a:off x="403412" y="3886200"/>
            <a:ext cx="1676400" cy="381000"/>
          </a:xfrm>
        </p:spPr>
        <p:txBody>
          <a:bodyPr>
            <a:normAutofit/>
          </a:bodyPr>
          <a:lstStyle>
            <a:lvl1pPr marL="0" indent="0">
              <a:buNone/>
              <a:defRPr sz="1800">
                <a:latin typeface="+mn-lt"/>
              </a:defRPr>
            </a:lvl1pPr>
          </a:lstStyle>
          <a:p>
            <a:pPr lvl="0"/>
            <a:r>
              <a:rPr lang="en-US" dirty="0" smtClean="0"/>
              <a:t>Semester</a:t>
            </a:r>
            <a:endParaRPr lang="en-US" dirty="0"/>
          </a:p>
        </p:txBody>
      </p:sp>
      <p:sp>
        <p:nvSpPr>
          <p:cNvPr id="41" name="Text Placeholder 40"/>
          <p:cNvSpPr>
            <a:spLocks noGrp="1"/>
          </p:cNvSpPr>
          <p:nvPr>
            <p:ph type="body" sz="quarter" idx="19" hasCustomPrompt="1"/>
          </p:nvPr>
        </p:nvSpPr>
        <p:spPr>
          <a:xfrm>
            <a:off x="398929" y="4724400"/>
            <a:ext cx="1658471" cy="381000"/>
          </a:xfrm>
        </p:spPr>
        <p:txBody>
          <a:bodyPr>
            <a:normAutofit/>
          </a:bodyPr>
          <a:lstStyle>
            <a:lvl1pPr marL="0" indent="0">
              <a:buNone/>
              <a:defRPr sz="1800">
                <a:latin typeface="+mn-lt"/>
              </a:defRPr>
            </a:lvl1pPr>
          </a:lstStyle>
          <a:p>
            <a:pPr lvl="0"/>
            <a:r>
              <a:rPr lang="en-US" dirty="0" err="1" smtClean="0"/>
              <a:t>Nama</a:t>
            </a:r>
            <a:r>
              <a:rPr lang="en-US" dirty="0" smtClean="0"/>
              <a:t> </a:t>
            </a:r>
            <a:r>
              <a:rPr lang="en-US" dirty="0" err="1" smtClean="0"/>
              <a:t>Dosen</a:t>
            </a:r>
            <a:endParaRPr lang="en-US" dirty="0"/>
          </a:p>
        </p:txBody>
      </p:sp>
      <p:sp>
        <p:nvSpPr>
          <p:cNvPr id="43" name="Text Placeholder 42"/>
          <p:cNvSpPr>
            <a:spLocks noGrp="1"/>
          </p:cNvSpPr>
          <p:nvPr>
            <p:ph type="body" sz="quarter" idx="20" hasCustomPrompt="1"/>
          </p:nvPr>
        </p:nvSpPr>
        <p:spPr>
          <a:xfrm>
            <a:off x="7467600" y="6324600"/>
            <a:ext cx="1371600" cy="381000"/>
          </a:xfrm>
        </p:spPr>
        <p:txBody>
          <a:bodyPr>
            <a:noAutofit/>
          </a:bodyPr>
          <a:lstStyle>
            <a:lvl1pPr marL="0" indent="0">
              <a:buNone/>
              <a:defRPr sz="1400" b="1">
                <a:latin typeface="+mn-lt"/>
              </a:defRPr>
            </a:lvl1pPr>
          </a:lstStyle>
          <a:p>
            <a:pPr lvl="0"/>
            <a:r>
              <a:rPr lang="en-US" dirty="0" smtClean="0"/>
              <a:t>Program </a:t>
            </a:r>
            <a:r>
              <a:rPr lang="en-US" dirty="0" err="1" smtClean="0"/>
              <a:t>Studi</a:t>
            </a:r>
            <a:r>
              <a:rPr lang="en-US" dirty="0" smtClean="0"/>
              <a:t> </a:t>
            </a:r>
            <a:endParaRPr lang="en-US" dirty="0"/>
          </a:p>
        </p:txBody>
      </p:sp>
    </p:spTree>
    <p:extLst>
      <p:ext uri="{BB962C8B-B14F-4D97-AF65-F5344CB8AC3E}">
        <p14:creationId xmlns:p14="http://schemas.microsoft.com/office/powerpoint/2010/main" val="4394998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944249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41368089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676400" y="6858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762000" y="1905000"/>
            <a:ext cx="7543800" cy="39624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1295400" y="6019800"/>
            <a:ext cx="1402976" cy="304800"/>
          </a:xfrm>
        </p:spPr>
        <p:txBody>
          <a:bodyPr>
            <a:normAutofit/>
          </a:bodyPr>
          <a:lstStyle>
            <a:lvl1pPr marL="0" indent="0" algn="l">
              <a:buNone/>
              <a:defRPr sz="1400" b="1">
                <a:solidFill>
                  <a:schemeClr val="bg1"/>
                </a:solidFill>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924827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524000" y="457200"/>
            <a:ext cx="3657600" cy="5334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609600" y="1524000"/>
            <a:ext cx="7543800" cy="45720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990600" y="6324600"/>
            <a:ext cx="1402976" cy="304800"/>
          </a:xfrm>
        </p:spPr>
        <p:txBody>
          <a:bodyPr>
            <a:normAutofit/>
          </a:bodyPr>
          <a:lstStyle>
            <a:lvl1pPr marL="0" indent="0" algn="r">
              <a:buNone/>
              <a:defRPr sz="1400" b="1">
                <a:solidFill>
                  <a:schemeClr val="bg1"/>
                </a:solidFill>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74201879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447800" y="381000"/>
            <a:ext cx="3657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533400" y="1524000"/>
            <a:ext cx="7696200" cy="45720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5334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1959757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1447800" y="381000"/>
            <a:ext cx="3657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533400" y="1600200"/>
            <a:ext cx="7620000" cy="44196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5334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2364761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381000" y="3048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8" name="Text Placeholder 9"/>
          <p:cNvSpPr>
            <a:spLocks noGrp="1"/>
          </p:cNvSpPr>
          <p:nvPr>
            <p:ph type="body" sz="quarter" idx="11"/>
          </p:nvPr>
        </p:nvSpPr>
        <p:spPr>
          <a:xfrm>
            <a:off x="381000" y="1143000"/>
            <a:ext cx="7315200" cy="4648200"/>
          </a:xfrm>
        </p:spPr>
        <p:txBody>
          <a:bodyPr/>
          <a:lstStyle>
            <a:lvl1pPr marL="0" indent="0" algn="l">
              <a:buNone/>
              <a:defRPr>
                <a:latin typeface="+mj-lt"/>
              </a:defRPr>
            </a:lvl1pPr>
          </a:lstStyle>
          <a:p>
            <a:pPr lvl="0"/>
            <a:endParaRPr lang="en-US" dirty="0"/>
          </a:p>
        </p:txBody>
      </p:sp>
      <p:sp>
        <p:nvSpPr>
          <p:cNvPr id="9" name="Text Placeholder 17"/>
          <p:cNvSpPr>
            <a:spLocks noGrp="1"/>
          </p:cNvSpPr>
          <p:nvPr>
            <p:ph type="body" sz="quarter" idx="15" hasCustomPrompt="1"/>
          </p:nvPr>
        </p:nvSpPr>
        <p:spPr>
          <a:xfrm>
            <a:off x="3810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5905588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0" hasCustomPrompt="1"/>
          </p:nvPr>
        </p:nvSpPr>
        <p:spPr>
          <a:xfrm>
            <a:off x="457200" y="381000"/>
            <a:ext cx="3657600" cy="685800"/>
          </a:xfrm>
        </p:spPr>
        <p:txBody>
          <a:bodyPr/>
          <a:lstStyle>
            <a:lvl1pPr marL="0" indent="0" algn="l">
              <a:buNone/>
              <a:defRPr b="1">
                <a:latin typeface="+mj-lt"/>
              </a:defRPr>
            </a:lvl1pPr>
          </a:lstStyle>
          <a:p>
            <a:pPr lvl="0"/>
            <a:r>
              <a:rPr lang="en-US" dirty="0" err="1" smtClean="0"/>
              <a:t>Pembahasan</a:t>
            </a:r>
            <a:endParaRPr lang="en-US" dirty="0"/>
          </a:p>
        </p:txBody>
      </p:sp>
      <p:sp>
        <p:nvSpPr>
          <p:cNvPr id="9" name="Text Placeholder 17"/>
          <p:cNvSpPr>
            <a:spLocks noGrp="1"/>
          </p:cNvSpPr>
          <p:nvPr>
            <p:ph type="body" sz="quarter" idx="15" hasCustomPrompt="1"/>
          </p:nvPr>
        </p:nvSpPr>
        <p:spPr>
          <a:xfrm>
            <a:off x="457200" y="6400800"/>
            <a:ext cx="1402976"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
        <p:nvSpPr>
          <p:cNvPr id="10" name="Text Placeholder 9"/>
          <p:cNvSpPr>
            <a:spLocks noGrp="1"/>
          </p:cNvSpPr>
          <p:nvPr>
            <p:ph type="body" sz="quarter" idx="11"/>
          </p:nvPr>
        </p:nvSpPr>
        <p:spPr>
          <a:xfrm>
            <a:off x="381000" y="1143000"/>
            <a:ext cx="7315200" cy="4648200"/>
          </a:xfrm>
        </p:spPr>
        <p:txBody>
          <a:bodyPr/>
          <a:lstStyle>
            <a:lvl1pPr marL="0" indent="0" algn="l">
              <a:buNone/>
              <a:defRPr>
                <a:latin typeface="+mj-lt"/>
              </a:defRPr>
            </a:lvl1pPr>
          </a:lstStyle>
          <a:p>
            <a:pPr lvl="0"/>
            <a:endParaRPr lang="en-US" dirty="0"/>
          </a:p>
        </p:txBody>
      </p:sp>
    </p:spTree>
    <p:extLst>
      <p:ext uri="{BB962C8B-B14F-4D97-AF65-F5344CB8AC3E}">
        <p14:creationId xmlns:p14="http://schemas.microsoft.com/office/powerpoint/2010/main" val="28831511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Nama Program Studi - UPN[V]Yk</a:t>
            </a:r>
          </a:p>
        </p:txBody>
      </p:sp>
      <p:sp>
        <p:nvSpPr>
          <p:cNvPr id="6" name="Rectangle 6"/>
          <p:cNvSpPr>
            <a:spLocks noGrp="1" noChangeArrowheads="1"/>
          </p:cNvSpPr>
          <p:nvPr>
            <p:ph type="sldNum" sz="quarter" idx="12"/>
          </p:nvPr>
        </p:nvSpPr>
        <p:spPr>
          <a:ln/>
        </p:spPr>
        <p:txBody>
          <a:bodyPr/>
          <a:lstStyle>
            <a:lvl1pPr>
              <a:defRPr/>
            </a:lvl1pPr>
          </a:lstStyle>
          <a:p>
            <a:pPr>
              <a:defRPr/>
            </a:pPr>
            <a:fld id="{60BF59A4-A744-45A3-B237-90E4272F7839}" type="slidenum">
              <a:rPr lang="en-US"/>
              <a:pPr>
                <a:defRPr/>
              </a:pPr>
              <a:t>‹#›</a:t>
            </a:fld>
            <a:endParaRPr lang="en-US"/>
          </a:p>
        </p:txBody>
      </p:sp>
    </p:spTree>
    <p:extLst>
      <p:ext uri="{BB962C8B-B14F-4D97-AF65-F5344CB8AC3E}">
        <p14:creationId xmlns:p14="http://schemas.microsoft.com/office/powerpoint/2010/main" val="353536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Placeholder 10"/>
          <p:cNvSpPr>
            <a:spLocks noGrp="1"/>
          </p:cNvSpPr>
          <p:nvPr>
            <p:ph type="body" sz="quarter" idx="10" hasCustomPrompt="1"/>
          </p:nvPr>
        </p:nvSpPr>
        <p:spPr>
          <a:xfrm>
            <a:off x="428065" y="457200"/>
            <a:ext cx="3733800" cy="533400"/>
          </a:xfrm>
        </p:spPr>
        <p:txBody>
          <a:bodyPr>
            <a:normAutofit/>
          </a:bodyPr>
          <a:lstStyle>
            <a:lvl1pPr marL="0" indent="0">
              <a:buNone/>
              <a:defRPr sz="3200" b="1" baseline="0">
                <a:latin typeface="+mn-lt"/>
              </a:defRPr>
            </a:lvl1pPr>
          </a:lstStyle>
          <a:p>
            <a:pPr lvl="0"/>
            <a:r>
              <a:rPr lang="en-US" dirty="0" err="1" smtClean="0"/>
              <a:t>Nama</a:t>
            </a:r>
            <a:r>
              <a:rPr lang="en-US" dirty="0" smtClean="0"/>
              <a:t> Mata </a:t>
            </a:r>
            <a:r>
              <a:rPr lang="en-US" dirty="0" err="1" smtClean="0"/>
              <a:t>Kuliah</a:t>
            </a:r>
            <a:endParaRPr lang="en-US" dirty="0"/>
          </a:p>
        </p:txBody>
      </p:sp>
      <p:sp>
        <p:nvSpPr>
          <p:cNvPr id="17" name="Text Placeholder 16"/>
          <p:cNvSpPr>
            <a:spLocks noGrp="1"/>
          </p:cNvSpPr>
          <p:nvPr>
            <p:ph type="body" sz="quarter" idx="11" hasCustomPrompt="1"/>
          </p:nvPr>
        </p:nvSpPr>
        <p:spPr>
          <a:xfrm>
            <a:off x="470927" y="1066800"/>
            <a:ext cx="3720073" cy="381000"/>
          </a:xfrm>
        </p:spPr>
        <p:txBody>
          <a:bodyPr>
            <a:normAutofit/>
          </a:bodyPr>
          <a:lstStyle>
            <a:lvl1pPr marL="0" indent="0">
              <a:buNone/>
              <a:defRPr sz="2400" b="1" baseline="0">
                <a:latin typeface="+mn-lt"/>
              </a:defRPr>
            </a:lvl1pPr>
          </a:lstStyle>
          <a:p>
            <a:pPr lvl="0"/>
            <a:r>
              <a:rPr lang="en-US" dirty="0" err="1" smtClean="0"/>
              <a:t>Pokok</a:t>
            </a:r>
            <a:r>
              <a:rPr lang="en-US" dirty="0" smtClean="0"/>
              <a:t> </a:t>
            </a:r>
            <a:r>
              <a:rPr lang="en-US" dirty="0" err="1" smtClean="0"/>
              <a:t>Bahasan</a:t>
            </a:r>
            <a:endParaRPr lang="en-US" dirty="0"/>
          </a:p>
        </p:txBody>
      </p:sp>
      <p:sp>
        <p:nvSpPr>
          <p:cNvPr id="19" name="Text Placeholder 18"/>
          <p:cNvSpPr>
            <a:spLocks noGrp="1"/>
          </p:cNvSpPr>
          <p:nvPr>
            <p:ph type="body" sz="quarter" idx="12" hasCustomPrompt="1"/>
          </p:nvPr>
        </p:nvSpPr>
        <p:spPr>
          <a:xfrm>
            <a:off x="457201" y="2895600"/>
            <a:ext cx="1905000" cy="381000"/>
          </a:xfrm>
        </p:spPr>
        <p:txBody>
          <a:bodyPr>
            <a:normAutofit/>
          </a:bodyPr>
          <a:lstStyle>
            <a:lvl1pPr>
              <a:defRPr sz="1800">
                <a:latin typeface="+mn-lt"/>
              </a:defRPr>
            </a:lvl1pPr>
          </a:lstStyle>
          <a:p>
            <a:pPr lvl="0"/>
            <a:r>
              <a:rPr lang="en-US" dirty="0" err="1" smtClean="0"/>
              <a:t>Pertemuan</a:t>
            </a:r>
            <a:r>
              <a:rPr lang="en-US" dirty="0" smtClean="0"/>
              <a:t> </a:t>
            </a:r>
            <a:r>
              <a:rPr lang="en-US" dirty="0" err="1" smtClean="0"/>
              <a:t>ke</a:t>
            </a:r>
            <a:endParaRPr lang="en-US" dirty="0"/>
          </a:p>
        </p:txBody>
      </p:sp>
      <p:sp>
        <p:nvSpPr>
          <p:cNvPr id="21" name="Text Placeholder 20"/>
          <p:cNvSpPr>
            <a:spLocks noGrp="1"/>
          </p:cNvSpPr>
          <p:nvPr>
            <p:ph type="body" sz="quarter" idx="13" hasCustomPrompt="1"/>
          </p:nvPr>
        </p:nvSpPr>
        <p:spPr>
          <a:xfrm>
            <a:off x="457200" y="3352800"/>
            <a:ext cx="1905000" cy="381000"/>
          </a:xfrm>
        </p:spPr>
        <p:txBody>
          <a:bodyPr/>
          <a:lstStyle>
            <a:lvl1pPr>
              <a:defRPr sz="1800">
                <a:latin typeface="+mn-lt"/>
              </a:defRPr>
            </a:lvl1pPr>
          </a:lstStyle>
          <a:p>
            <a:pPr lvl="0"/>
            <a:r>
              <a:rPr lang="en-US" dirty="0" smtClean="0"/>
              <a:t>Semester</a:t>
            </a:r>
            <a:endParaRPr lang="en-US" dirty="0"/>
          </a:p>
        </p:txBody>
      </p:sp>
      <p:sp>
        <p:nvSpPr>
          <p:cNvPr id="23" name="Text Placeholder 22"/>
          <p:cNvSpPr>
            <a:spLocks noGrp="1"/>
          </p:cNvSpPr>
          <p:nvPr>
            <p:ph type="body" sz="quarter" idx="14" hasCustomPrompt="1"/>
          </p:nvPr>
        </p:nvSpPr>
        <p:spPr>
          <a:xfrm>
            <a:off x="457200" y="4191000"/>
            <a:ext cx="1895475" cy="381000"/>
          </a:xfrm>
        </p:spPr>
        <p:txBody>
          <a:bodyPr>
            <a:noAutofit/>
          </a:bodyPr>
          <a:lstStyle>
            <a:lvl1pPr>
              <a:defRPr sz="1800">
                <a:latin typeface="+mn-lt"/>
              </a:defRPr>
            </a:lvl1pPr>
          </a:lstStyle>
          <a:p>
            <a:pPr lvl="0"/>
            <a:r>
              <a:rPr lang="en-US" dirty="0" err="1" smtClean="0"/>
              <a:t>Nama</a:t>
            </a:r>
            <a:r>
              <a:rPr lang="en-US" dirty="0" smtClean="0"/>
              <a:t> </a:t>
            </a:r>
            <a:r>
              <a:rPr lang="en-US" dirty="0" err="1" smtClean="0"/>
              <a:t>Dosen</a:t>
            </a:r>
            <a:endParaRPr lang="en-US" dirty="0"/>
          </a:p>
        </p:txBody>
      </p:sp>
      <p:sp>
        <p:nvSpPr>
          <p:cNvPr id="25" name="Text Placeholder 24"/>
          <p:cNvSpPr>
            <a:spLocks noGrp="1"/>
          </p:cNvSpPr>
          <p:nvPr>
            <p:ph type="body" sz="quarter" idx="15" hasCustomPrompt="1"/>
          </p:nvPr>
        </p:nvSpPr>
        <p:spPr>
          <a:xfrm>
            <a:off x="6400800" y="6400800"/>
            <a:ext cx="1752600" cy="228600"/>
          </a:xfrm>
        </p:spPr>
        <p:txBody>
          <a:bodyPr>
            <a:noAutofit/>
          </a:bodyPr>
          <a:lstStyle>
            <a:lvl1pPr marL="0" indent="0">
              <a:buNone/>
              <a:defRPr sz="1400" b="1" baseline="0">
                <a:latin typeface="+mn-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7022713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Placeholder 8"/>
          <p:cNvSpPr>
            <a:spLocks noGrp="1"/>
          </p:cNvSpPr>
          <p:nvPr>
            <p:ph type="body" sz="quarter" idx="10" hasCustomPrompt="1"/>
          </p:nvPr>
        </p:nvSpPr>
        <p:spPr>
          <a:xfrm>
            <a:off x="457200" y="457200"/>
            <a:ext cx="3962400" cy="609600"/>
          </a:xfrm>
        </p:spPr>
        <p:txBody>
          <a:bodyPr>
            <a:normAutofit/>
          </a:bodyPr>
          <a:lstStyle>
            <a:lvl1pPr marL="0" indent="0">
              <a:buNone/>
              <a:defRPr sz="3200" b="1" baseline="0">
                <a:latin typeface="+mj-lt"/>
              </a:defRPr>
            </a:lvl1pPr>
          </a:lstStyle>
          <a:p>
            <a:pPr lvl="0"/>
            <a:r>
              <a:rPr lang="en-US" dirty="0" err="1" smtClean="0"/>
              <a:t>Nama</a:t>
            </a:r>
            <a:r>
              <a:rPr lang="en-US" dirty="0" smtClean="0"/>
              <a:t> Mata </a:t>
            </a:r>
            <a:r>
              <a:rPr lang="en-US" dirty="0" err="1" smtClean="0"/>
              <a:t>Kuliah</a:t>
            </a:r>
            <a:endParaRPr lang="en-US" dirty="0"/>
          </a:p>
        </p:txBody>
      </p:sp>
      <p:sp>
        <p:nvSpPr>
          <p:cNvPr id="13" name="Text Placeholder 12"/>
          <p:cNvSpPr>
            <a:spLocks noGrp="1"/>
          </p:cNvSpPr>
          <p:nvPr>
            <p:ph type="body" sz="quarter" idx="11" hasCustomPrompt="1"/>
          </p:nvPr>
        </p:nvSpPr>
        <p:spPr>
          <a:xfrm>
            <a:off x="457200" y="1066800"/>
            <a:ext cx="2514600" cy="457200"/>
          </a:xfrm>
        </p:spPr>
        <p:txBody>
          <a:bodyPr>
            <a:normAutofit/>
          </a:bodyPr>
          <a:lstStyle>
            <a:lvl1pPr marL="0" indent="0">
              <a:buNone/>
              <a:defRPr sz="2400" b="1" baseline="0">
                <a:latin typeface="+mj-lt"/>
              </a:defRPr>
            </a:lvl1pPr>
          </a:lstStyle>
          <a:p>
            <a:pPr lvl="0"/>
            <a:r>
              <a:rPr lang="en-US" dirty="0" err="1" smtClean="0"/>
              <a:t>Pokok</a:t>
            </a:r>
            <a:r>
              <a:rPr lang="en-US" dirty="0" smtClean="0"/>
              <a:t> </a:t>
            </a:r>
            <a:r>
              <a:rPr lang="en-US" dirty="0" err="1" smtClean="0"/>
              <a:t>Bahasan</a:t>
            </a:r>
            <a:endParaRPr lang="en-US" dirty="0"/>
          </a:p>
        </p:txBody>
      </p:sp>
      <p:sp>
        <p:nvSpPr>
          <p:cNvPr id="18" name="Text Placeholder 17"/>
          <p:cNvSpPr>
            <a:spLocks noGrp="1"/>
          </p:cNvSpPr>
          <p:nvPr>
            <p:ph type="body" sz="quarter" idx="12" hasCustomPrompt="1"/>
          </p:nvPr>
        </p:nvSpPr>
        <p:spPr>
          <a:xfrm>
            <a:off x="457200" y="2895600"/>
            <a:ext cx="1752600" cy="381000"/>
          </a:xfrm>
        </p:spPr>
        <p:txBody>
          <a:bodyPr/>
          <a:lstStyle>
            <a:lvl1pPr marL="0" indent="0">
              <a:buNone/>
              <a:defRPr sz="1800" baseline="0">
                <a:latin typeface="+mj-lt"/>
              </a:defRPr>
            </a:lvl1pPr>
          </a:lstStyle>
          <a:p>
            <a:pPr lvl="0"/>
            <a:r>
              <a:rPr lang="en-US" dirty="0" err="1" smtClean="0"/>
              <a:t>Pertemuan</a:t>
            </a:r>
            <a:r>
              <a:rPr lang="en-US" dirty="0" smtClean="0"/>
              <a:t> </a:t>
            </a:r>
            <a:r>
              <a:rPr lang="en-US" dirty="0" err="1" smtClean="0"/>
              <a:t>ke</a:t>
            </a:r>
            <a:endParaRPr lang="en-US" dirty="0"/>
          </a:p>
        </p:txBody>
      </p:sp>
      <p:sp>
        <p:nvSpPr>
          <p:cNvPr id="20" name="Text Placeholder 19"/>
          <p:cNvSpPr>
            <a:spLocks noGrp="1"/>
          </p:cNvSpPr>
          <p:nvPr>
            <p:ph type="body" sz="quarter" idx="13" hasCustomPrompt="1"/>
          </p:nvPr>
        </p:nvSpPr>
        <p:spPr>
          <a:xfrm>
            <a:off x="457200" y="3352800"/>
            <a:ext cx="1752600" cy="355600"/>
          </a:xfrm>
        </p:spPr>
        <p:txBody>
          <a:bodyPr/>
          <a:lstStyle>
            <a:lvl1pPr marL="0" indent="0">
              <a:buNone/>
              <a:defRPr sz="1800">
                <a:latin typeface="+mj-lt"/>
              </a:defRPr>
            </a:lvl1pPr>
          </a:lstStyle>
          <a:p>
            <a:pPr lvl="0"/>
            <a:r>
              <a:rPr lang="en-US" dirty="0" smtClean="0"/>
              <a:t>Semester</a:t>
            </a:r>
            <a:endParaRPr lang="en-US" dirty="0"/>
          </a:p>
        </p:txBody>
      </p:sp>
      <p:sp>
        <p:nvSpPr>
          <p:cNvPr id="22" name="Text Placeholder 21"/>
          <p:cNvSpPr>
            <a:spLocks noGrp="1"/>
          </p:cNvSpPr>
          <p:nvPr>
            <p:ph type="body" sz="quarter" idx="14" hasCustomPrompt="1"/>
          </p:nvPr>
        </p:nvSpPr>
        <p:spPr>
          <a:xfrm>
            <a:off x="457200" y="4191000"/>
            <a:ext cx="1752600" cy="381000"/>
          </a:xfrm>
        </p:spPr>
        <p:txBody>
          <a:bodyPr/>
          <a:lstStyle>
            <a:lvl1pPr marL="0" indent="0">
              <a:buNone/>
              <a:defRPr sz="1800" baseline="0">
                <a:latin typeface="+mj-lt"/>
              </a:defRPr>
            </a:lvl1pPr>
          </a:lstStyle>
          <a:p>
            <a:pPr lvl="0"/>
            <a:r>
              <a:rPr lang="en-US" dirty="0" err="1" smtClean="0"/>
              <a:t>Nama</a:t>
            </a:r>
            <a:r>
              <a:rPr lang="en-US" dirty="0" smtClean="0"/>
              <a:t> </a:t>
            </a:r>
            <a:r>
              <a:rPr lang="en-US" dirty="0" err="1" smtClean="0"/>
              <a:t>Dosen</a:t>
            </a:r>
            <a:endParaRPr lang="en-US" dirty="0"/>
          </a:p>
        </p:txBody>
      </p:sp>
      <p:sp>
        <p:nvSpPr>
          <p:cNvPr id="24" name="Text Placeholder 23"/>
          <p:cNvSpPr>
            <a:spLocks noGrp="1"/>
          </p:cNvSpPr>
          <p:nvPr>
            <p:ph type="body" sz="quarter" idx="15" hasCustomPrompt="1"/>
          </p:nvPr>
        </p:nvSpPr>
        <p:spPr>
          <a:xfrm>
            <a:off x="6781800" y="6400800"/>
            <a:ext cx="1905000" cy="304800"/>
          </a:xfrm>
        </p:spPr>
        <p:txBody>
          <a:bodyPr>
            <a:normAutofit/>
          </a:bodyPr>
          <a:lstStyle>
            <a:lvl1pPr marL="0" indent="0" algn="ctr">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300733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304800" y="381000"/>
            <a:ext cx="2743200" cy="685800"/>
          </a:xfrm>
        </p:spPr>
        <p:txBody>
          <a:bodyPr/>
          <a:lstStyle>
            <a:lvl1pPr marL="0" indent="0">
              <a:buNone/>
              <a:defRPr b="1">
                <a:latin typeface="+mn-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304800" y="1143000"/>
            <a:ext cx="6477000" cy="4876800"/>
          </a:xfrm>
        </p:spPr>
        <p:txBody>
          <a:bodyPr/>
          <a:lstStyle>
            <a:lvl1pPr marL="0" indent="0">
              <a:buNone/>
              <a:defRPr>
                <a:latin typeface="+mn-lt"/>
              </a:defRPr>
            </a:lvl1pPr>
          </a:lstStyle>
          <a:p>
            <a:pPr lvl="0"/>
            <a:endParaRPr lang="en-US" dirty="0"/>
          </a:p>
        </p:txBody>
      </p:sp>
      <p:sp>
        <p:nvSpPr>
          <p:cNvPr id="12" name="Text Placeholder 11"/>
          <p:cNvSpPr>
            <a:spLocks noGrp="1"/>
          </p:cNvSpPr>
          <p:nvPr>
            <p:ph type="body" sz="quarter" idx="12" hasCustomPrompt="1"/>
          </p:nvPr>
        </p:nvSpPr>
        <p:spPr>
          <a:xfrm>
            <a:off x="7620000" y="6477000"/>
            <a:ext cx="1295400" cy="228600"/>
          </a:xfrm>
        </p:spPr>
        <p:txBody>
          <a:bodyPr>
            <a:noAutofit/>
          </a:bodyPr>
          <a:lstStyle>
            <a:lvl1pPr marL="0" indent="0">
              <a:buNone/>
              <a:defRPr sz="1400" b="1">
                <a:latin typeface="+mn-lt"/>
              </a:defRPr>
            </a:lvl1pPr>
          </a:lstStyle>
          <a:p>
            <a:pPr lvl="0"/>
            <a:r>
              <a:rPr lang="en-US" dirty="0" smtClean="0"/>
              <a:t>Program </a:t>
            </a:r>
            <a:r>
              <a:rPr lang="en-US" dirty="0" err="1" smtClean="0"/>
              <a:t>Studi</a:t>
            </a:r>
            <a:endParaRPr lang="en-US" dirty="0"/>
          </a:p>
        </p:txBody>
      </p:sp>
      <p:sp>
        <p:nvSpPr>
          <p:cNvPr id="4" name="Picture Placeholder 3"/>
          <p:cNvSpPr>
            <a:spLocks noGrp="1"/>
          </p:cNvSpPr>
          <p:nvPr>
            <p:ph type="pic" sz="quarter" idx="13"/>
          </p:nvPr>
        </p:nvSpPr>
        <p:spPr>
          <a:xfrm>
            <a:off x="7162800" y="2743200"/>
            <a:ext cx="1828800" cy="1371600"/>
          </a:xfrm>
        </p:spPr>
        <p:txBody>
          <a:bodyPr>
            <a:normAutofit/>
          </a:bodyPr>
          <a:lstStyle>
            <a:lvl1pPr>
              <a:defRPr sz="1400">
                <a:solidFill>
                  <a:schemeClr val="bg1"/>
                </a:solidFill>
              </a:defRPr>
            </a:lvl1pPr>
          </a:lstStyle>
          <a:p>
            <a:endParaRPr lang="en-US" dirty="0"/>
          </a:p>
        </p:txBody>
      </p:sp>
      <p:sp>
        <p:nvSpPr>
          <p:cNvPr id="6" name="Picture Placeholder 5"/>
          <p:cNvSpPr>
            <a:spLocks noGrp="1"/>
          </p:cNvSpPr>
          <p:nvPr>
            <p:ph type="pic" sz="quarter" idx="14"/>
          </p:nvPr>
        </p:nvSpPr>
        <p:spPr>
          <a:xfrm>
            <a:off x="7162800" y="4419600"/>
            <a:ext cx="1828800" cy="1524000"/>
          </a:xfrm>
        </p:spPr>
        <p:txBody>
          <a:bodyPr>
            <a:normAutofit/>
          </a:bodyPr>
          <a:lstStyle>
            <a:lvl1pPr>
              <a:defRPr sz="1400">
                <a:solidFill>
                  <a:schemeClr val="bg1"/>
                </a:solidFill>
              </a:defRPr>
            </a:lvl1pPr>
          </a:lstStyle>
          <a:p>
            <a:endParaRPr lang="en-US"/>
          </a:p>
        </p:txBody>
      </p:sp>
    </p:spTree>
    <p:extLst>
      <p:ext uri="{BB962C8B-B14F-4D97-AF65-F5344CB8AC3E}">
        <p14:creationId xmlns:p14="http://schemas.microsoft.com/office/powerpoint/2010/main" val="33585179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ext Placeholder 11"/>
          <p:cNvSpPr>
            <a:spLocks noGrp="1"/>
          </p:cNvSpPr>
          <p:nvPr>
            <p:ph type="body" sz="quarter" idx="10" hasCustomPrompt="1"/>
          </p:nvPr>
        </p:nvSpPr>
        <p:spPr>
          <a:xfrm>
            <a:off x="381000" y="533400"/>
            <a:ext cx="2895600" cy="609600"/>
          </a:xfrm>
        </p:spPr>
        <p:txBody>
          <a:bodyPr/>
          <a:lstStyle>
            <a:lvl1pPr marL="0" indent="0" algn="l">
              <a:buNone/>
              <a:defRPr b="1">
                <a:latin typeface="+mj-lt"/>
              </a:defRPr>
            </a:lvl1pPr>
          </a:lstStyle>
          <a:p>
            <a:pPr lvl="0"/>
            <a:r>
              <a:rPr lang="en-US" dirty="0" err="1" smtClean="0"/>
              <a:t>Pembahasan</a:t>
            </a:r>
            <a:endParaRPr lang="en-US" dirty="0"/>
          </a:p>
        </p:txBody>
      </p:sp>
      <p:sp>
        <p:nvSpPr>
          <p:cNvPr id="14" name="Text Placeholder 13"/>
          <p:cNvSpPr>
            <a:spLocks noGrp="1"/>
          </p:cNvSpPr>
          <p:nvPr>
            <p:ph type="body" sz="quarter" idx="11"/>
          </p:nvPr>
        </p:nvSpPr>
        <p:spPr>
          <a:xfrm>
            <a:off x="381000" y="1219200"/>
            <a:ext cx="6324600" cy="5105400"/>
          </a:xfrm>
        </p:spPr>
        <p:txBody>
          <a:bodyPr/>
          <a:lstStyle>
            <a:lvl1pPr marL="0" indent="0" algn="l">
              <a:buNone/>
              <a:defRPr>
                <a:latin typeface="+mj-lt"/>
              </a:defRPr>
            </a:lvl1pPr>
          </a:lstStyle>
          <a:p>
            <a:pPr lvl="0"/>
            <a:endParaRPr lang="en-US" dirty="0"/>
          </a:p>
        </p:txBody>
      </p:sp>
      <p:sp>
        <p:nvSpPr>
          <p:cNvPr id="16" name="Text Placeholder 15"/>
          <p:cNvSpPr>
            <a:spLocks noGrp="1"/>
          </p:cNvSpPr>
          <p:nvPr>
            <p:ph type="body" sz="quarter" idx="12" hasCustomPrompt="1"/>
          </p:nvPr>
        </p:nvSpPr>
        <p:spPr>
          <a:xfrm>
            <a:off x="7543800" y="6400800"/>
            <a:ext cx="1371600" cy="304800"/>
          </a:xfrm>
        </p:spPr>
        <p:txBody>
          <a:bodyPr>
            <a:normAutofit/>
          </a:bodyPr>
          <a:lstStyle>
            <a:lvl1pPr marL="0" indent="0" algn="l">
              <a:buNone/>
              <a:defRPr sz="1400" b="1">
                <a:latin typeface="+mj-lt"/>
              </a:defRPr>
            </a:lvl1pPr>
          </a:lstStyle>
          <a:p>
            <a:pPr lvl="0"/>
            <a:r>
              <a:rPr lang="en-US" dirty="0" smtClean="0"/>
              <a:t>Program </a:t>
            </a:r>
            <a:r>
              <a:rPr lang="en-US" dirty="0" err="1" smtClean="0"/>
              <a:t>Studi</a:t>
            </a:r>
            <a:endParaRPr lang="en-US" dirty="0"/>
          </a:p>
        </p:txBody>
      </p:sp>
      <p:sp>
        <p:nvSpPr>
          <p:cNvPr id="4" name="Picture Placeholder 3"/>
          <p:cNvSpPr>
            <a:spLocks noGrp="1"/>
          </p:cNvSpPr>
          <p:nvPr>
            <p:ph type="pic" sz="quarter" idx="13"/>
          </p:nvPr>
        </p:nvSpPr>
        <p:spPr>
          <a:xfrm>
            <a:off x="7239000" y="2667000"/>
            <a:ext cx="1676400" cy="1447800"/>
          </a:xfrm>
        </p:spPr>
        <p:txBody>
          <a:bodyPr>
            <a:normAutofit/>
          </a:bodyPr>
          <a:lstStyle>
            <a:lvl1pPr>
              <a:defRPr sz="1400"/>
            </a:lvl1pPr>
          </a:lstStyle>
          <a:p>
            <a:endParaRPr lang="en-US" dirty="0"/>
          </a:p>
        </p:txBody>
      </p:sp>
      <p:sp>
        <p:nvSpPr>
          <p:cNvPr id="6" name="Picture Placeholder 5"/>
          <p:cNvSpPr>
            <a:spLocks noGrp="1"/>
          </p:cNvSpPr>
          <p:nvPr>
            <p:ph type="pic" sz="quarter" idx="14"/>
          </p:nvPr>
        </p:nvSpPr>
        <p:spPr>
          <a:xfrm>
            <a:off x="7239000" y="4572000"/>
            <a:ext cx="1676400" cy="1371600"/>
          </a:xfrm>
        </p:spPr>
        <p:txBody>
          <a:bodyPr>
            <a:normAutofit/>
          </a:bodyPr>
          <a:lstStyle>
            <a:lvl1pPr>
              <a:defRPr sz="1400"/>
            </a:lvl1pPr>
          </a:lstStyle>
          <a:p>
            <a:endParaRPr lang="en-US" dirty="0"/>
          </a:p>
        </p:txBody>
      </p:sp>
    </p:spTree>
    <p:extLst>
      <p:ext uri="{BB962C8B-B14F-4D97-AF65-F5344CB8AC3E}">
        <p14:creationId xmlns:p14="http://schemas.microsoft.com/office/powerpoint/2010/main" val="8040201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6"/>
          <p:cNvSpPr>
            <a:spLocks noGrp="1"/>
          </p:cNvSpPr>
          <p:nvPr>
            <p:ph type="body" sz="quarter" idx="10" hasCustomPrompt="1"/>
          </p:nvPr>
        </p:nvSpPr>
        <p:spPr>
          <a:xfrm>
            <a:off x="304800" y="381000"/>
            <a:ext cx="2895600" cy="609600"/>
          </a:xfrm>
        </p:spPr>
        <p:txBody>
          <a:bodyPr/>
          <a:lstStyle>
            <a:lvl1pPr marL="0" indent="0">
              <a:buNone/>
              <a:defRPr b="1">
                <a:latin typeface="+mj-lt"/>
              </a:defRPr>
            </a:lvl1pPr>
          </a:lstStyle>
          <a:p>
            <a:pPr lvl="0"/>
            <a:r>
              <a:rPr lang="en-US" dirty="0" err="1" smtClean="0"/>
              <a:t>Pembahasan</a:t>
            </a:r>
            <a:endParaRPr lang="en-US" dirty="0"/>
          </a:p>
        </p:txBody>
      </p:sp>
      <p:sp>
        <p:nvSpPr>
          <p:cNvPr id="9" name="Text Placeholder 8"/>
          <p:cNvSpPr>
            <a:spLocks noGrp="1"/>
          </p:cNvSpPr>
          <p:nvPr>
            <p:ph type="body" sz="quarter" idx="11"/>
          </p:nvPr>
        </p:nvSpPr>
        <p:spPr>
          <a:xfrm>
            <a:off x="304800" y="1143000"/>
            <a:ext cx="8229600" cy="4648200"/>
          </a:xfrm>
        </p:spPr>
        <p:txBody>
          <a:bodyPr/>
          <a:lstStyle>
            <a:lvl1pPr marL="0" indent="0">
              <a:buNone/>
              <a:defRPr>
                <a:latin typeface="+mj-lt"/>
              </a:defRPr>
            </a:lvl1pPr>
          </a:lstStyle>
          <a:p>
            <a:pPr lvl="0"/>
            <a:endParaRPr lang="en-US" dirty="0"/>
          </a:p>
        </p:txBody>
      </p:sp>
      <p:sp>
        <p:nvSpPr>
          <p:cNvPr id="11" name="Text Placeholder 10"/>
          <p:cNvSpPr>
            <a:spLocks noGrp="1"/>
          </p:cNvSpPr>
          <p:nvPr>
            <p:ph type="body" sz="quarter" idx="12" hasCustomPrompt="1"/>
          </p:nvPr>
        </p:nvSpPr>
        <p:spPr>
          <a:xfrm>
            <a:off x="7162800" y="6324600"/>
            <a:ext cx="1371600" cy="304800"/>
          </a:xfrm>
        </p:spPr>
        <p:txBody>
          <a:bodyPr>
            <a:normAutofit/>
          </a:bodyPr>
          <a:lstStyle>
            <a:lvl1pPr marL="0" indent="0">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377237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 Placeholder 13"/>
          <p:cNvSpPr>
            <a:spLocks noGrp="1"/>
          </p:cNvSpPr>
          <p:nvPr>
            <p:ph type="body" sz="quarter" idx="15" hasCustomPrompt="1"/>
          </p:nvPr>
        </p:nvSpPr>
        <p:spPr>
          <a:xfrm>
            <a:off x="762000" y="6477000"/>
            <a:ext cx="1447800" cy="381000"/>
          </a:xfrm>
        </p:spPr>
        <p:txBody>
          <a:bodyPr>
            <a:normAutofit/>
          </a:bodyPr>
          <a:lstStyle>
            <a:lvl1pPr marL="0" indent="0">
              <a:buNone/>
              <a:defRPr sz="1400" b="1" baseline="0">
                <a:latin typeface="Cambria" pitchFamily="18" charset="0"/>
              </a:defRPr>
            </a:lvl1pPr>
          </a:lstStyle>
          <a:p>
            <a:pPr lvl="0"/>
            <a:r>
              <a:rPr lang="en-US" dirty="0" smtClean="0"/>
              <a:t>Program </a:t>
            </a:r>
            <a:r>
              <a:rPr lang="en-US" dirty="0" err="1" smtClean="0"/>
              <a:t>Studi</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Placeholder 9"/>
          <p:cNvSpPr>
            <a:spLocks noGrp="1"/>
          </p:cNvSpPr>
          <p:nvPr>
            <p:ph type="body" sz="quarter" idx="13" hasCustomPrompt="1"/>
          </p:nvPr>
        </p:nvSpPr>
        <p:spPr>
          <a:xfrm>
            <a:off x="381000" y="381000"/>
            <a:ext cx="2819400" cy="609600"/>
          </a:xfrm>
        </p:spPr>
        <p:txBody>
          <a:bodyPr/>
          <a:lstStyle>
            <a:lvl1pPr marL="0" indent="0">
              <a:buNone/>
              <a:defRPr b="1">
                <a:latin typeface="+mj-lt"/>
              </a:defRPr>
            </a:lvl1pPr>
          </a:lstStyle>
          <a:p>
            <a:pPr lvl="0"/>
            <a:r>
              <a:rPr lang="en-US" dirty="0" err="1" smtClean="0"/>
              <a:t>Pembahasan</a:t>
            </a:r>
            <a:endParaRPr lang="en-US" dirty="0"/>
          </a:p>
        </p:txBody>
      </p:sp>
      <p:sp>
        <p:nvSpPr>
          <p:cNvPr id="12" name="Text Placeholder 11"/>
          <p:cNvSpPr>
            <a:spLocks noGrp="1"/>
          </p:cNvSpPr>
          <p:nvPr>
            <p:ph type="body" sz="quarter" idx="14"/>
          </p:nvPr>
        </p:nvSpPr>
        <p:spPr>
          <a:xfrm>
            <a:off x="381000" y="1066800"/>
            <a:ext cx="8229600" cy="4724400"/>
          </a:xfrm>
        </p:spPr>
        <p:txBody>
          <a:bodyPr/>
          <a:lstStyle>
            <a:lvl1pPr marL="0" indent="0">
              <a:buNone/>
              <a:defRPr>
                <a:latin typeface="+mj-lt"/>
              </a:defRPr>
            </a:lvl1pPr>
          </a:lstStyle>
          <a:p>
            <a:pPr lvl="0"/>
            <a:endParaRPr lang="en-US" dirty="0"/>
          </a:p>
        </p:txBody>
      </p:sp>
      <p:sp>
        <p:nvSpPr>
          <p:cNvPr id="9" name="Text Placeholder 10"/>
          <p:cNvSpPr>
            <a:spLocks noGrp="1"/>
          </p:cNvSpPr>
          <p:nvPr>
            <p:ph type="body" sz="quarter" idx="12" hasCustomPrompt="1"/>
          </p:nvPr>
        </p:nvSpPr>
        <p:spPr>
          <a:xfrm>
            <a:off x="7162800" y="6324600"/>
            <a:ext cx="1371600" cy="304800"/>
          </a:xfrm>
        </p:spPr>
        <p:txBody>
          <a:bodyPr>
            <a:normAutofit/>
          </a:bodyPr>
          <a:lstStyle>
            <a:lvl1pPr marL="0" indent="0">
              <a:buNone/>
              <a:defRPr sz="1400" b="1" baseline="0">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30518948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18"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25036971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4953000" y="990600"/>
            <a:ext cx="3657600" cy="685800"/>
          </a:xfrm>
        </p:spPr>
        <p:txBody>
          <a:bodyPr/>
          <a:lstStyle>
            <a:lvl1pPr marL="0" indent="0" algn="r">
              <a:buNone/>
              <a:defRPr b="1">
                <a:latin typeface="+mj-lt"/>
              </a:defRPr>
            </a:lvl1pPr>
          </a:lstStyle>
          <a:p>
            <a:pPr lvl="0"/>
            <a:r>
              <a:rPr lang="en-US" dirty="0" err="1" smtClean="0"/>
              <a:t>Pembahasan</a:t>
            </a:r>
            <a:endParaRPr lang="en-US" dirty="0"/>
          </a:p>
        </p:txBody>
      </p:sp>
      <p:sp>
        <p:nvSpPr>
          <p:cNvPr id="10" name="Text Placeholder 9"/>
          <p:cNvSpPr>
            <a:spLocks noGrp="1"/>
          </p:cNvSpPr>
          <p:nvPr>
            <p:ph type="body" sz="quarter" idx="11"/>
          </p:nvPr>
        </p:nvSpPr>
        <p:spPr>
          <a:xfrm>
            <a:off x="2209800" y="1752600"/>
            <a:ext cx="6400800" cy="4724400"/>
          </a:xfrm>
        </p:spPr>
        <p:txBody>
          <a:bodyPr/>
          <a:lstStyle>
            <a:lvl1pPr marL="0" indent="0" algn="r">
              <a:buNone/>
              <a:defRPr>
                <a:latin typeface="+mj-lt"/>
              </a:defRPr>
            </a:lvl1pPr>
          </a:lstStyle>
          <a:p>
            <a:pPr lvl="0"/>
            <a:endParaRPr lang="en-US" dirty="0"/>
          </a:p>
        </p:txBody>
      </p:sp>
      <p:sp>
        <p:nvSpPr>
          <p:cNvPr id="18" name="Text Placeholder 17"/>
          <p:cNvSpPr>
            <a:spLocks noGrp="1"/>
          </p:cNvSpPr>
          <p:nvPr>
            <p:ph type="body" sz="quarter" idx="15" hasCustomPrompt="1"/>
          </p:nvPr>
        </p:nvSpPr>
        <p:spPr>
          <a:xfrm>
            <a:off x="7239000" y="152400"/>
            <a:ext cx="1402976" cy="304800"/>
          </a:xfrm>
        </p:spPr>
        <p:txBody>
          <a:bodyPr>
            <a:normAutofit/>
          </a:bodyPr>
          <a:lstStyle>
            <a:lvl1pPr marL="0" indent="0" algn="r">
              <a:buNone/>
              <a:defRPr sz="1400" b="1">
                <a:latin typeface="+mj-lt"/>
              </a:defRPr>
            </a:lvl1pPr>
          </a:lstStyle>
          <a:p>
            <a:pPr lvl="0"/>
            <a:r>
              <a:rPr lang="en-US" dirty="0" smtClean="0"/>
              <a:t>Program </a:t>
            </a:r>
            <a:r>
              <a:rPr lang="en-US" dirty="0" err="1" smtClean="0"/>
              <a:t>Studi</a:t>
            </a:r>
            <a:endParaRPr lang="en-US" dirty="0"/>
          </a:p>
        </p:txBody>
      </p:sp>
    </p:spTree>
    <p:extLst>
      <p:ext uri="{BB962C8B-B14F-4D97-AF65-F5344CB8AC3E}">
        <p14:creationId xmlns:p14="http://schemas.microsoft.com/office/powerpoint/2010/main" val="5160480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A2768-B7D7-4EC3-9221-3895F975A91C}" type="datetimeFigureOut">
              <a:rPr lang="en-US" smtClean="0"/>
              <a:t>2/28/2017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C4E55-E434-4624-8AF4-D7D044E8ED62}" type="slidenum">
              <a:rPr lang="en-US" smtClean="0"/>
              <a:t>‹#›</a:t>
            </a:fld>
            <a:endParaRPr lang="en-US"/>
          </a:p>
        </p:txBody>
      </p:sp>
      <p:pic>
        <p:nvPicPr>
          <p:cNvPr id="8" name="Picture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2537" y="0"/>
            <a:ext cx="9058926" cy="6858000"/>
          </a:xfrm>
          <a:prstGeom prst="rect">
            <a:avLst/>
          </a:prstGeom>
        </p:spPr>
      </p:pic>
    </p:spTree>
    <p:extLst>
      <p:ext uri="{BB962C8B-B14F-4D97-AF65-F5344CB8AC3E}">
        <p14:creationId xmlns:p14="http://schemas.microsoft.com/office/powerpoint/2010/main" val="429671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53" r:id="rId5"/>
    <p:sldLayoutId id="2147483655" r:id="rId6"/>
    <p:sldLayoutId id="2147483656" r:id="rId7"/>
    <p:sldLayoutId id="2147483658" r:id="rId8"/>
    <p:sldLayoutId id="2147483659" r:id="rId9"/>
    <p:sldLayoutId id="2147483660" r:id="rId10"/>
    <p:sldLayoutId id="2147483661" r:id="rId11"/>
    <p:sldLayoutId id="2147483662" r:id="rId12"/>
    <p:sldLayoutId id="2147483664" r:id="rId13"/>
    <p:sldLayoutId id="2147483663" r:id="rId14"/>
    <p:sldLayoutId id="2147483665" r:id="rId15"/>
    <p:sldLayoutId id="2147483666" r:id="rId16"/>
    <p:sldLayoutId id="2147483667" r:id="rId17"/>
    <p:sldLayoutId id="2147483668" r:id="rId1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3.xml"/><Relationship Id="rId5" Type="http://schemas.openxmlformats.org/officeDocument/2006/relationships/image" Target="../media/image25.emf"/><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id-ID" dirty="0" smtClean="0"/>
              <a:t>KIMIA ORGANIK</a:t>
            </a:r>
            <a:endParaRPr lang="en-US" dirty="0"/>
          </a:p>
        </p:txBody>
      </p:sp>
      <p:sp>
        <p:nvSpPr>
          <p:cNvPr id="3" name="Text Placeholder 2"/>
          <p:cNvSpPr>
            <a:spLocks noGrp="1"/>
          </p:cNvSpPr>
          <p:nvPr>
            <p:ph type="body" sz="quarter" idx="12"/>
          </p:nvPr>
        </p:nvSpPr>
        <p:spPr/>
        <p:txBody>
          <a:bodyPr/>
          <a:lstStyle/>
          <a:p>
            <a:r>
              <a:rPr lang="id-ID" dirty="0" smtClean="0"/>
              <a:t>TATA NAMA</a:t>
            </a:r>
            <a:endParaRPr lang="en-US" dirty="0"/>
          </a:p>
        </p:txBody>
      </p:sp>
      <p:sp>
        <p:nvSpPr>
          <p:cNvPr id="4" name="Text Placeholder 3"/>
          <p:cNvSpPr>
            <a:spLocks noGrp="1"/>
          </p:cNvSpPr>
          <p:nvPr>
            <p:ph type="body" sz="quarter" idx="17"/>
          </p:nvPr>
        </p:nvSpPr>
        <p:spPr/>
        <p:txBody>
          <a:bodyPr/>
          <a:lstStyle/>
          <a:p>
            <a:r>
              <a:rPr lang="id-ID" dirty="0" smtClean="0"/>
              <a:t>Pertemuan </a:t>
            </a:r>
            <a:r>
              <a:rPr lang="id-ID" smtClean="0"/>
              <a:t>ke </a:t>
            </a:r>
            <a:r>
              <a:rPr lang="id-ID" smtClean="0"/>
              <a:t>4</a:t>
            </a:r>
            <a:endParaRPr lang="en-US" dirty="0"/>
          </a:p>
        </p:txBody>
      </p:sp>
      <p:sp>
        <p:nvSpPr>
          <p:cNvPr id="5" name="Text Placeholder 4"/>
          <p:cNvSpPr>
            <a:spLocks noGrp="1"/>
          </p:cNvSpPr>
          <p:nvPr>
            <p:ph type="body" sz="quarter" idx="18"/>
          </p:nvPr>
        </p:nvSpPr>
        <p:spPr/>
        <p:txBody>
          <a:bodyPr/>
          <a:lstStyle/>
          <a:p>
            <a:r>
              <a:rPr lang="id-ID" dirty="0" smtClean="0"/>
              <a:t>Semester II</a:t>
            </a:r>
            <a:endParaRPr lang="en-US" dirty="0"/>
          </a:p>
        </p:txBody>
      </p:sp>
      <p:sp>
        <p:nvSpPr>
          <p:cNvPr id="6" name="Text Placeholder 5"/>
          <p:cNvSpPr>
            <a:spLocks noGrp="1"/>
          </p:cNvSpPr>
          <p:nvPr>
            <p:ph type="body" sz="quarter" idx="19"/>
          </p:nvPr>
        </p:nvSpPr>
        <p:spPr>
          <a:xfrm>
            <a:off x="398929" y="4724400"/>
            <a:ext cx="2496671" cy="381000"/>
          </a:xfrm>
        </p:spPr>
        <p:txBody>
          <a:bodyPr>
            <a:normAutofit fontScale="85000" lnSpcReduction="10000"/>
          </a:bodyPr>
          <a:lstStyle/>
          <a:p>
            <a:r>
              <a:rPr lang="id-ID" dirty="0" smtClean="0"/>
              <a:t>Retno Ringgani, S.T., M.Eng</a:t>
            </a:r>
            <a:endParaRPr lang="en-US" dirty="0"/>
          </a:p>
        </p:txBody>
      </p:sp>
      <p:sp>
        <p:nvSpPr>
          <p:cNvPr id="7" name="Text Placeholder 6"/>
          <p:cNvSpPr>
            <a:spLocks noGrp="1"/>
          </p:cNvSpPr>
          <p:nvPr>
            <p:ph type="body" sz="quarter" idx="20"/>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2484296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Contoh Soal</a:t>
            </a:r>
            <a:endParaRPr lang="id-ID" dirty="0"/>
          </a:p>
        </p:txBody>
      </p:sp>
      <p:pic>
        <p:nvPicPr>
          <p:cNvPr id="5"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00200"/>
            <a:ext cx="8229600" cy="1204913"/>
          </a:xfr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90909"/>
            <a:ext cx="8229600"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429000"/>
            <a:ext cx="75469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3"/>
          <p:cNvSpPr>
            <a:spLocks noGrp="1"/>
          </p:cNvSpPr>
          <p:nvPr>
            <p:ph type="body" sz="quarter" idx="15"/>
          </p:nvPr>
        </p:nvSpPr>
        <p:spPr/>
        <p:txBody>
          <a:bodyPr/>
          <a:lstStyle/>
          <a:p>
            <a:r>
              <a:rPr lang="id-ID" dirty="0" smtClean="0"/>
              <a:t>D3 Teknik Kimia</a:t>
            </a:r>
            <a:endParaRPr lang="en-US" dirty="0"/>
          </a:p>
        </p:txBody>
      </p:sp>
      <p:sp>
        <p:nvSpPr>
          <p:cNvPr id="3" name="Rectangle 2"/>
          <p:cNvSpPr/>
          <p:nvPr/>
        </p:nvSpPr>
        <p:spPr>
          <a:xfrm>
            <a:off x="2667000" y="3505200"/>
            <a:ext cx="2743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5410200" y="3505200"/>
            <a:ext cx="27432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63896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Soal Latihan</a:t>
            </a:r>
            <a:endParaRPr lang="id-ID" dirty="0"/>
          </a:p>
        </p:txBody>
      </p:sp>
      <p:sp>
        <p:nvSpPr>
          <p:cNvPr id="3" name="Text Placeholder 2"/>
          <p:cNvSpPr>
            <a:spLocks noGrp="1"/>
          </p:cNvSpPr>
          <p:nvPr>
            <p:ph type="body" sz="quarter" idx="11"/>
          </p:nvPr>
        </p:nvSpPr>
        <p:spPr/>
        <p:txBody>
          <a:bodyPr/>
          <a:lstStyle/>
          <a:p>
            <a:r>
              <a:rPr lang="en-US" dirty="0" err="1"/>
              <a:t>Beri</a:t>
            </a:r>
            <a:r>
              <a:rPr lang="en-US" dirty="0"/>
              <a:t> </a:t>
            </a:r>
            <a:r>
              <a:rPr lang="en-US" dirty="0" err="1"/>
              <a:t>nama</a:t>
            </a:r>
            <a:r>
              <a:rPr lang="en-US" dirty="0"/>
              <a:t> </a:t>
            </a:r>
            <a:r>
              <a:rPr lang="en-US" dirty="0" err="1"/>
              <a:t>senyawa</a:t>
            </a:r>
            <a:r>
              <a:rPr lang="en-US" dirty="0"/>
              <a:t> </a:t>
            </a:r>
            <a:r>
              <a:rPr lang="en-US" dirty="0" err="1"/>
              <a:t>berikut</a:t>
            </a:r>
            <a:r>
              <a:rPr lang="en-US" dirty="0"/>
              <a:t> </a:t>
            </a:r>
            <a:r>
              <a:rPr lang="en-US" dirty="0" err="1"/>
              <a:t>ini</a:t>
            </a:r>
            <a:r>
              <a:rPr lang="en-US" dirty="0"/>
              <a:t>.</a:t>
            </a:r>
            <a:endParaRPr lang="id-ID" b="1" dirty="0"/>
          </a:p>
          <a:p>
            <a:endParaRPr lang="id-ID"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0"/>
            <a:ext cx="70866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38817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4953000" cy="990600"/>
          </a:xfrm>
        </p:spPr>
        <p:txBody>
          <a:bodyPr>
            <a:normAutofit fontScale="92500" lnSpcReduction="20000"/>
          </a:bodyPr>
          <a:lstStyle/>
          <a:p>
            <a:r>
              <a:rPr lang="id-ID" sz="4300" cap="small" dirty="0">
                <a:solidFill>
                  <a:srgbClr val="C00000"/>
                </a:solidFill>
              </a:rPr>
              <a:t>2.3. Alkohol</a:t>
            </a:r>
            <a:r>
              <a:rPr lang="id-ID" cap="small" dirty="0"/>
              <a:t/>
            </a:r>
            <a:br>
              <a:rPr lang="id-ID" cap="small" dirty="0"/>
            </a:br>
            <a:endParaRPr lang="id-ID" dirty="0"/>
          </a:p>
        </p:txBody>
      </p:sp>
      <p:sp>
        <p:nvSpPr>
          <p:cNvPr id="3" name="Text Placeholder 2"/>
          <p:cNvSpPr>
            <a:spLocks noGrp="1"/>
          </p:cNvSpPr>
          <p:nvPr>
            <p:ph type="body" sz="quarter" idx="11"/>
          </p:nvPr>
        </p:nvSpPr>
        <p:spPr/>
        <p:txBody>
          <a:bodyPr/>
          <a:lstStyle/>
          <a:p>
            <a:r>
              <a:rPr lang="id-ID" dirty="0"/>
              <a:t>Dalam sistem IUPAC, nama alkohol adalah nama hidrokarbon induk dengan huruf akhir –a diubah menjadi </a:t>
            </a:r>
            <a:r>
              <a:rPr lang="id-ID" b="1" dirty="0"/>
              <a:t>–ol</a:t>
            </a:r>
            <a:r>
              <a:rPr lang="id-ID" dirty="0"/>
              <a:t>.</a:t>
            </a:r>
          </a:p>
          <a:p>
            <a:endParaRPr lang="id-ID" dirty="0"/>
          </a:p>
        </p:txBody>
      </p:sp>
      <p:pic>
        <p:nvPicPr>
          <p:cNvPr id="5"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00200"/>
            <a:ext cx="8229600" cy="1204913"/>
          </a:xfrm>
          <a:noFill/>
        </p:spPr>
      </p:pic>
      <p:pic>
        <p:nvPicPr>
          <p:cNvPr id="7"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362200"/>
            <a:ext cx="8229600" cy="1204913"/>
          </a:xfrm>
          <a:noFill/>
        </p:spPr>
      </p:pic>
      <p:pic>
        <p:nvPicPr>
          <p:cNvPr id="10"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447800"/>
            <a:ext cx="8229600" cy="1204913"/>
          </a:xfrm>
          <a:noFill/>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29000"/>
            <a:ext cx="73215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109601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4953000" cy="990600"/>
          </a:xfrm>
        </p:spPr>
        <p:txBody>
          <a:bodyPr>
            <a:normAutofit/>
          </a:bodyPr>
          <a:lstStyle/>
          <a:p>
            <a:r>
              <a:rPr lang="id-ID" sz="4300" cap="small" dirty="0" smtClean="0">
                <a:solidFill>
                  <a:srgbClr val="C00000"/>
                </a:solidFill>
              </a:rPr>
              <a:t>2.4. Amina</a:t>
            </a:r>
            <a:endParaRPr lang="id-ID" dirty="0"/>
          </a:p>
        </p:txBody>
      </p:sp>
      <p:sp>
        <p:nvSpPr>
          <p:cNvPr id="3" name="Text Placeholder 2"/>
          <p:cNvSpPr>
            <a:spLocks noGrp="1"/>
          </p:cNvSpPr>
          <p:nvPr>
            <p:ph type="body" sz="quarter" idx="11"/>
          </p:nvPr>
        </p:nvSpPr>
        <p:spPr/>
        <p:txBody>
          <a:bodyPr/>
          <a:lstStyle/>
          <a:p>
            <a:r>
              <a:rPr lang="en-US" dirty="0" err="1"/>
              <a:t>Penamaan</a:t>
            </a:r>
            <a:r>
              <a:rPr lang="en-US" dirty="0"/>
              <a:t> </a:t>
            </a:r>
            <a:r>
              <a:rPr lang="en-US" dirty="0" err="1"/>
              <a:t>amina</a:t>
            </a:r>
            <a:r>
              <a:rPr lang="en-US" dirty="0"/>
              <a:t> </a:t>
            </a:r>
            <a:r>
              <a:rPr lang="en-US" dirty="0" err="1"/>
              <a:t>sederhana</a:t>
            </a:r>
            <a:r>
              <a:rPr lang="en-US" dirty="0"/>
              <a:t> : </a:t>
            </a:r>
            <a:r>
              <a:rPr lang="en-US" dirty="0" err="1">
                <a:solidFill>
                  <a:srgbClr val="C00000"/>
                </a:solidFill>
              </a:rPr>
              <a:t>gugus</a:t>
            </a:r>
            <a:r>
              <a:rPr lang="en-US" dirty="0">
                <a:solidFill>
                  <a:srgbClr val="C00000"/>
                </a:solidFill>
              </a:rPr>
              <a:t> </a:t>
            </a:r>
            <a:r>
              <a:rPr lang="en-US" dirty="0" err="1">
                <a:solidFill>
                  <a:srgbClr val="C00000"/>
                </a:solidFill>
              </a:rPr>
              <a:t>alkil</a:t>
            </a:r>
            <a:r>
              <a:rPr lang="en-US" dirty="0">
                <a:solidFill>
                  <a:srgbClr val="C00000"/>
                </a:solidFill>
              </a:rPr>
              <a:t> </a:t>
            </a:r>
            <a:r>
              <a:rPr lang="en-US" dirty="0" err="1">
                <a:solidFill>
                  <a:srgbClr val="C00000"/>
                </a:solidFill>
              </a:rPr>
              <a:t>diikuti</a:t>
            </a:r>
            <a:r>
              <a:rPr lang="en-US" dirty="0">
                <a:solidFill>
                  <a:srgbClr val="C00000"/>
                </a:solidFill>
              </a:rPr>
              <a:t> </a:t>
            </a:r>
            <a:r>
              <a:rPr lang="en-US" dirty="0" err="1">
                <a:solidFill>
                  <a:srgbClr val="C00000"/>
                </a:solidFill>
              </a:rPr>
              <a:t>akhiran</a:t>
            </a:r>
            <a:r>
              <a:rPr lang="en-US" dirty="0">
                <a:solidFill>
                  <a:srgbClr val="C00000"/>
                </a:solidFill>
              </a:rPr>
              <a:t> </a:t>
            </a:r>
            <a:r>
              <a:rPr lang="en-US" dirty="0" err="1">
                <a:solidFill>
                  <a:srgbClr val="C00000"/>
                </a:solidFill>
              </a:rPr>
              <a:t>amina</a:t>
            </a:r>
            <a:endParaRPr lang="id-ID" b="1" dirty="0">
              <a:solidFill>
                <a:srgbClr val="C00000"/>
              </a:solidFill>
            </a:endParaRPr>
          </a:p>
          <a:p>
            <a:endParaRPr lang="id-ID"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43200"/>
            <a:ext cx="78914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21561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5715000" cy="990600"/>
          </a:xfrm>
        </p:spPr>
        <p:txBody>
          <a:bodyPr>
            <a:normAutofit/>
          </a:bodyPr>
          <a:lstStyle/>
          <a:p>
            <a:r>
              <a:rPr lang="id-ID" sz="4300" cap="small" dirty="0" smtClean="0">
                <a:solidFill>
                  <a:srgbClr val="C00000"/>
                </a:solidFill>
              </a:rPr>
              <a:t>2.5. aldehida dan keton</a:t>
            </a:r>
            <a:endParaRPr lang="id-ID" dirty="0"/>
          </a:p>
        </p:txBody>
      </p:sp>
      <p:sp>
        <p:nvSpPr>
          <p:cNvPr id="3" name="Text Placeholder 2"/>
          <p:cNvSpPr>
            <a:spLocks noGrp="1"/>
          </p:cNvSpPr>
          <p:nvPr>
            <p:ph type="body" sz="quarter" idx="11"/>
          </p:nvPr>
        </p:nvSpPr>
        <p:spPr/>
        <p:txBody>
          <a:bodyPr/>
          <a:lstStyle/>
          <a:p>
            <a:r>
              <a:rPr lang="id-ID" dirty="0"/>
              <a:t>Akhiran nama aldehida adalah </a:t>
            </a:r>
            <a:r>
              <a:rPr lang="id-ID" b="1" dirty="0"/>
              <a:t>–al</a:t>
            </a:r>
            <a:r>
              <a:rPr lang="id-ID" dirty="0"/>
              <a:t>, untuk keton adalah </a:t>
            </a:r>
            <a:r>
              <a:rPr lang="id-ID" b="1" dirty="0"/>
              <a:t>–on. </a:t>
            </a:r>
            <a:endParaRPr lang="id-ID" dirty="0"/>
          </a:p>
          <a:p>
            <a:endParaRPr lang="id-ID"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24200"/>
            <a:ext cx="70183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244501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5715000" cy="990600"/>
          </a:xfrm>
        </p:spPr>
        <p:txBody>
          <a:bodyPr>
            <a:normAutofit/>
          </a:bodyPr>
          <a:lstStyle/>
          <a:p>
            <a:r>
              <a:rPr lang="id-ID" sz="4300" cap="small" dirty="0" smtClean="0">
                <a:solidFill>
                  <a:srgbClr val="C00000"/>
                </a:solidFill>
              </a:rPr>
              <a:t>2.6. Asam Karboksilat</a:t>
            </a:r>
            <a:endParaRPr lang="id-ID" dirty="0"/>
          </a:p>
        </p:txBody>
      </p:sp>
      <p:sp>
        <p:nvSpPr>
          <p:cNvPr id="3" name="Text Placeholder 2"/>
          <p:cNvSpPr>
            <a:spLocks noGrp="1"/>
          </p:cNvSpPr>
          <p:nvPr>
            <p:ph type="body" sz="quarter" idx="11"/>
          </p:nvPr>
        </p:nvSpPr>
        <p:spPr/>
        <p:txBody>
          <a:bodyPr/>
          <a:lstStyle/>
          <a:p>
            <a:r>
              <a:rPr lang="id-ID" dirty="0"/>
              <a:t>Awalan dan akhiran untuk nama asam karboksilat adalah </a:t>
            </a:r>
            <a:r>
              <a:rPr lang="id-ID" b="1" dirty="0"/>
              <a:t>asam....-oat</a:t>
            </a:r>
            <a:r>
              <a:rPr lang="id-ID" dirty="0"/>
              <a:t>.</a:t>
            </a:r>
          </a:p>
          <a:p>
            <a:endParaRPr lang="id-ID"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95600"/>
            <a:ext cx="65865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32586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Soal Latihan</a:t>
            </a:r>
            <a:endParaRPr lang="id-ID" dirty="0"/>
          </a:p>
        </p:txBody>
      </p:sp>
      <p:sp>
        <p:nvSpPr>
          <p:cNvPr id="3" name="Text Placeholder 2"/>
          <p:cNvSpPr>
            <a:spLocks noGrp="1"/>
          </p:cNvSpPr>
          <p:nvPr>
            <p:ph type="body" sz="quarter" idx="11"/>
          </p:nvPr>
        </p:nvSpPr>
        <p:spPr/>
        <p:txBody>
          <a:bodyPr/>
          <a:lstStyle/>
          <a:p>
            <a:r>
              <a:rPr lang="en-US" dirty="0" err="1"/>
              <a:t>Tulislah</a:t>
            </a:r>
            <a:r>
              <a:rPr lang="en-US" dirty="0"/>
              <a:t> </a:t>
            </a:r>
            <a:r>
              <a:rPr lang="en-US" dirty="0" err="1"/>
              <a:t>struktur</a:t>
            </a:r>
            <a:r>
              <a:rPr lang="en-US" dirty="0"/>
              <a:t> </a:t>
            </a:r>
            <a:r>
              <a:rPr lang="en-US" dirty="0" err="1"/>
              <a:t>dan</a:t>
            </a:r>
            <a:r>
              <a:rPr lang="en-US" dirty="0"/>
              <a:t> </a:t>
            </a:r>
            <a:r>
              <a:rPr lang="en-US" dirty="0" err="1"/>
              <a:t>nama</a:t>
            </a:r>
            <a:r>
              <a:rPr lang="en-US" dirty="0"/>
              <a:t> </a:t>
            </a:r>
            <a:r>
              <a:rPr lang="en-US" dirty="0" err="1"/>
              <a:t>untuk</a:t>
            </a:r>
            <a:r>
              <a:rPr lang="en-US" dirty="0"/>
              <a:t> </a:t>
            </a:r>
            <a:r>
              <a:rPr lang="en-US" dirty="0" err="1"/>
              <a:t>sebuah</a:t>
            </a:r>
            <a:r>
              <a:rPr lang="en-US" dirty="0"/>
              <a:t> </a:t>
            </a:r>
            <a:r>
              <a:rPr lang="en-US" dirty="0" err="1"/>
              <a:t>aldehida</a:t>
            </a:r>
            <a:r>
              <a:rPr lang="en-US" dirty="0"/>
              <a:t>, </a:t>
            </a:r>
            <a:r>
              <a:rPr lang="en-US" dirty="0" err="1"/>
              <a:t>sebuah</a:t>
            </a:r>
            <a:r>
              <a:rPr lang="en-US" dirty="0"/>
              <a:t> </a:t>
            </a:r>
            <a:r>
              <a:rPr lang="en-US" dirty="0" err="1"/>
              <a:t>keton</a:t>
            </a:r>
            <a:r>
              <a:rPr lang="en-US" dirty="0"/>
              <a:t> </a:t>
            </a:r>
            <a:r>
              <a:rPr lang="en-US" dirty="0" err="1"/>
              <a:t>dan</a:t>
            </a:r>
            <a:r>
              <a:rPr lang="en-US" dirty="0"/>
              <a:t> </a:t>
            </a:r>
            <a:r>
              <a:rPr lang="en-US" dirty="0" err="1"/>
              <a:t>sebuah</a:t>
            </a:r>
            <a:r>
              <a:rPr lang="en-US" dirty="0"/>
              <a:t> </a:t>
            </a:r>
            <a:r>
              <a:rPr lang="en-US" dirty="0" err="1"/>
              <a:t>asam</a:t>
            </a:r>
            <a:r>
              <a:rPr lang="en-US" dirty="0"/>
              <a:t> </a:t>
            </a:r>
            <a:r>
              <a:rPr lang="en-US" dirty="0" err="1"/>
              <a:t>karboksilat</a:t>
            </a:r>
            <a:r>
              <a:rPr lang="en-US" dirty="0"/>
              <a:t> yang </a:t>
            </a:r>
            <a:r>
              <a:rPr lang="en-US" dirty="0" err="1"/>
              <a:t>masing-masing</a:t>
            </a:r>
            <a:r>
              <a:rPr lang="en-US" dirty="0"/>
              <a:t> </a:t>
            </a:r>
            <a:r>
              <a:rPr lang="en-US" dirty="0" err="1"/>
              <a:t>mengandung</a:t>
            </a:r>
            <a:r>
              <a:rPr lang="en-US" dirty="0"/>
              <a:t> lima </a:t>
            </a:r>
            <a:r>
              <a:rPr lang="en-US" dirty="0" err="1"/>
              <a:t>karbon</a:t>
            </a:r>
            <a:r>
              <a:rPr lang="en-US" dirty="0"/>
              <a:t> </a:t>
            </a:r>
            <a:r>
              <a:rPr lang="en-US" dirty="0" err="1"/>
              <a:t>rantai</a:t>
            </a:r>
            <a:r>
              <a:rPr lang="en-US" dirty="0"/>
              <a:t> </a:t>
            </a:r>
            <a:r>
              <a:rPr lang="en-US" dirty="0" err="1"/>
              <a:t>lurus</a:t>
            </a:r>
            <a:r>
              <a:rPr lang="en-US" dirty="0"/>
              <a:t>.</a:t>
            </a:r>
            <a:endParaRPr lang="id-ID" b="1" dirty="0"/>
          </a:p>
          <a:p>
            <a:endParaRPr lang="id-ID" dirty="0"/>
          </a:p>
        </p:txBody>
      </p:sp>
      <p:sp>
        <p:nvSpPr>
          <p:cNvPr id="5"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3512807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5715000" cy="990600"/>
          </a:xfrm>
        </p:spPr>
        <p:txBody>
          <a:bodyPr>
            <a:normAutofit/>
          </a:bodyPr>
          <a:lstStyle/>
          <a:p>
            <a:r>
              <a:rPr lang="id-ID" sz="4300" cap="small" dirty="0" smtClean="0">
                <a:solidFill>
                  <a:srgbClr val="C00000"/>
                </a:solidFill>
              </a:rPr>
              <a:t>2.7. Ester</a:t>
            </a:r>
            <a:endParaRPr lang="id-ID" dirty="0"/>
          </a:p>
        </p:txBody>
      </p:sp>
      <p:sp>
        <p:nvSpPr>
          <p:cNvPr id="3" name="Text Placeholder 2"/>
          <p:cNvSpPr>
            <a:spLocks noGrp="1"/>
          </p:cNvSpPr>
          <p:nvPr>
            <p:ph type="body" sz="quarter" idx="11"/>
          </p:nvPr>
        </p:nvSpPr>
        <p:spPr/>
        <p:txBody>
          <a:bodyPr/>
          <a:lstStyle/>
          <a:p>
            <a:r>
              <a:rPr lang="id-ID" dirty="0"/>
              <a:t>Nama ester terdiri dari 2 kata yaitu gugus </a:t>
            </a:r>
            <a:r>
              <a:rPr lang="id-ID" b="1" dirty="0"/>
              <a:t>alkil ester</a:t>
            </a:r>
            <a:r>
              <a:rPr lang="id-ID" dirty="0"/>
              <a:t> dan nama asam </a:t>
            </a:r>
            <a:r>
              <a:rPr lang="id-ID" b="1" dirty="0"/>
              <a:t>karboksilat</a:t>
            </a:r>
            <a:r>
              <a:rPr lang="id-ID" dirty="0"/>
              <a:t>, kata asam dihilangkan. </a:t>
            </a:r>
          </a:p>
          <a:p>
            <a:endParaRPr lang="id-ID"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505200"/>
            <a:ext cx="6416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37609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Contoh Soal</a:t>
            </a:r>
            <a:endParaRPr lang="id-ID" dirty="0"/>
          </a:p>
        </p:txBody>
      </p:sp>
      <p:sp>
        <p:nvSpPr>
          <p:cNvPr id="3" name="Text Placeholder 2"/>
          <p:cNvSpPr>
            <a:spLocks noGrp="1"/>
          </p:cNvSpPr>
          <p:nvPr>
            <p:ph type="body" sz="quarter" idx="11"/>
          </p:nvPr>
        </p:nvSpPr>
        <p:spPr/>
        <p:txBody>
          <a:bodyPr/>
          <a:lstStyle/>
          <a:p>
            <a:r>
              <a:rPr lang="en-US" dirty="0" err="1"/>
              <a:t>Beri</a:t>
            </a:r>
            <a:r>
              <a:rPr lang="en-US" dirty="0"/>
              <a:t> </a:t>
            </a:r>
            <a:r>
              <a:rPr lang="en-US" dirty="0" err="1"/>
              <a:t>nama</a:t>
            </a:r>
            <a:r>
              <a:rPr lang="en-US" dirty="0"/>
              <a:t> ester </a:t>
            </a:r>
            <a:r>
              <a:rPr lang="en-US" dirty="0" err="1"/>
              <a:t>berikut</a:t>
            </a:r>
            <a:r>
              <a:rPr lang="en-US" dirty="0"/>
              <a:t> </a:t>
            </a:r>
            <a:r>
              <a:rPr lang="en-US" dirty="0" err="1"/>
              <a:t>ini</a:t>
            </a:r>
            <a:endParaRPr lang="id-ID" b="1" dirty="0"/>
          </a:p>
          <a:p>
            <a:endParaRPr lang="id-ID"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33600"/>
            <a:ext cx="3997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05200"/>
            <a:ext cx="50006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175865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Soal Latihan</a:t>
            </a:r>
            <a:endParaRPr lang="id-ID" dirty="0"/>
          </a:p>
        </p:txBody>
      </p:sp>
      <p:sp>
        <p:nvSpPr>
          <p:cNvPr id="3" name="Text Placeholder 2"/>
          <p:cNvSpPr>
            <a:spLocks noGrp="1"/>
          </p:cNvSpPr>
          <p:nvPr>
            <p:ph type="body" sz="quarter" idx="11"/>
          </p:nvPr>
        </p:nvSpPr>
        <p:spPr/>
        <p:txBody>
          <a:bodyPr/>
          <a:lstStyle/>
          <a:p>
            <a:pPr marL="533400" indent="-533400"/>
            <a:r>
              <a:rPr lang="en-US" dirty="0" err="1"/>
              <a:t>Tulis</a:t>
            </a:r>
            <a:r>
              <a:rPr lang="en-US" dirty="0"/>
              <a:t> </a:t>
            </a:r>
            <a:r>
              <a:rPr lang="en-US" dirty="0" err="1"/>
              <a:t>struktur</a:t>
            </a:r>
            <a:r>
              <a:rPr lang="en-US" dirty="0"/>
              <a:t> </a:t>
            </a:r>
            <a:r>
              <a:rPr lang="en-US" dirty="0" err="1"/>
              <a:t>untuk</a:t>
            </a:r>
            <a:r>
              <a:rPr lang="id-ID" dirty="0"/>
              <a:t>:  </a:t>
            </a:r>
          </a:p>
          <a:p>
            <a:pPr marL="914400" lvl="1" indent="-457200">
              <a:buFont typeface="Wingdings" pitchFamily="2" charset="2"/>
              <a:buAutoNum type="alphaLcPeriod"/>
            </a:pPr>
            <a:r>
              <a:rPr lang="en-US" dirty="0" err="1"/>
              <a:t>Sikloheksil</a:t>
            </a:r>
            <a:r>
              <a:rPr lang="en-US" dirty="0"/>
              <a:t> </a:t>
            </a:r>
            <a:r>
              <a:rPr lang="en-US" dirty="0" err="1"/>
              <a:t>heksanoat</a:t>
            </a:r>
            <a:r>
              <a:rPr lang="en-US" dirty="0"/>
              <a:t> </a:t>
            </a:r>
          </a:p>
          <a:p>
            <a:pPr marL="914400" lvl="1" indent="-457200">
              <a:buFont typeface="Wingdings" pitchFamily="2" charset="2"/>
              <a:buAutoNum type="alphaLcPeriod"/>
            </a:pPr>
            <a:r>
              <a:rPr lang="en-US" dirty="0"/>
              <a:t>t-</a:t>
            </a:r>
            <a:r>
              <a:rPr lang="en-US" dirty="0" err="1"/>
              <a:t>butil</a:t>
            </a:r>
            <a:r>
              <a:rPr lang="en-US" dirty="0"/>
              <a:t> </a:t>
            </a:r>
            <a:r>
              <a:rPr lang="en-US" dirty="0" err="1"/>
              <a:t>butanoat</a:t>
            </a:r>
            <a:r>
              <a:rPr lang="en-US" dirty="0"/>
              <a:t> </a:t>
            </a:r>
            <a:endParaRPr lang="id-ID" b="1" dirty="0"/>
          </a:p>
          <a:p>
            <a:endParaRPr lang="id-ID" dirty="0"/>
          </a:p>
        </p:txBody>
      </p:sp>
      <p:sp>
        <p:nvSpPr>
          <p:cNvPr id="5"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3224210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6324600" cy="533400"/>
          </a:xfrm>
        </p:spPr>
        <p:txBody>
          <a:bodyPr>
            <a:normAutofit fontScale="92500" lnSpcReduction="10000"/>
          </a:bodyPr>
          <a:lstStyle/>
          <a:p>
            <a:r>
              <a:rPr lang="id-ID" cap="small" dirty="0"/>
              <a:t>2.1.3 Alkana dengan Cabang Ganda</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r>
              <a:rPr lang="id-ID" sz="2400" dirty="0" smtClean="0"/>
              <a:t>Rantai-rantai cabang merupakan nama awalan yang diurutkan secara alfabet</a:t>
            </a:r>
          </a:p>
          <a:p>
            <a:pPr>
              <a:buFont typeface="Wingdings" pitchFamily="2" charset="2"/>
              <a:buNone/>
            </a:pPr>
            <a:endParaRPr lang="id-ID" sz="2400" dirty="0" smtClean="0"/>
          </a:p>
          <a:p>
            <a:endParaRPr lang="id-ID" sz="2400" dirty="0" smtClean="0"/>
          </a:p>
          <a:p>
            <a:endParaRPr lang="id-ID" sz="2400" dirty="0" smtClean="0"/>
          </a:p>
          <a:p>
            <a:pPr>
              <a:buFont typeface="Wingdings" pitchFamily="2" charset="2"/>
              <a:buNone/>
            </a:pPr>
            <a:endParaRPr lang="id-ID" sz="2400" b="1" dirty="0" smtClean="0"/>
          </a:p>
          <a:p>
            <a:endParaRPr lang="id-ID" b="1" dirty="0" smtClean="0"/>
          </a:p>
        </p:txBody>
      </p:sp>
      <p:pic>
        <p:nvPicPr>
          <p:cNvPr id="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4025374"/>
            <a:ext cx="7475537" cy="975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514600"/>
            <a:ext cx="320040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9021" y="4953000"/>
            <a:ext cx="2814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12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5715000" cy="990600"/>
          </a:xfrm>
        </p:spPr>
        <p:txBody>
          <a:bodyPr>
            <a:normAutofit/>
          </a:bodyPr>
          <a:lstStyle/>
          <a:p>
            <a:r>
              <a:rPr lang="id-ID" sz="4300" cap="small" dirty="0" smtClean="0">
                <a:solidFill>
                  <a:srgbClr val="C00000"/>
                </a:solidFill>
              </a:rPr>
              <a:t>2.8. Aromatis</a:t>
            </a:r>
            <a:endParaRPr lang="id-ID" dirty="0"/>
          </a:p>
        </p:txBody>
      </p:sp>
      <p:sp>
        <p:nvSpPr>
          <p:cNvPr id="3" name="Text Placeholder 2"/>
          <p:cNvSpPr>
            <a:spLocks noGrp="1"/>
          </p:cNvSpPr>
          <p:nvPr>
            <p:ph type="body" sz="quarter" idx="11"/>
          </p:nvPr>
        </p:nvSpPr>
        <p:spPr/>
        <p:txBody>
          <a:bodyPr>
            <a:normAutofit fontScale="85000" lnSpcReduction="10000"/>
          </a:bodyPr>
          <a:lstStyle/>
          <a:p>
            <a:pPr marL="457200" indent="-457200">
              <a:buFont typeface="Wingdings" pitchFamily="2" charset="2"/>
              <a:buChar char="q"/>
            </a:pPr>
            <a:r>
              <a:rPr lang="id-ID" dirty="0"/>
              <a:t>Bila benzena terikat pada gugus fungsional lazim seperti tercantum pada tabel </a:t>
            </a:r>
            <a:r>
              <a:rPr lang="id-ID" sz="2800" dirty="0"/>
              <a:t>prioritas  tata nama </a:t>
            </a:r>
            <a:r>
              <a:rPr lang="id-ID" dirty="0"/>
              <a:t>atau rantai alkana kurang dari </a:t>
            </a:r>
            <a:r>
              <a:rPr lang="id-ID" dirty="0">
                <a:solidFill>
                  <a:srgbClr val="C00000"/>
                </a:solidFill>
              </a:rPr>
              <a:t>6 karbon</a:t>
            </a:r>
            <a:r>
              <a:rPr lang="id-ID" dirty="0"/>
              <a:t>, maka </a:t>
            </a:r>
            <a:r>
              <a:rPr lang="id-ID" dirty="0">
                <a:solidFill>
                  <a:srgbClr val="C00000"/>
                </a:solidFill>
              </a:rPr>
              <a:t>cincin benzena </a:t>
            </a:r>
            <a:r>
              <a:rPr lang="id-ID" dirty="0"/>
              <a:t>dianggap sebagai </a:t>
            </a:r>
            <a:r>
              <a:rPr lang="id-ID" dirty="0">
                <a:solidFill>
                  <a:srgbClr val="C00000"/>
                </a:solidFill>
              </a:rPr>
              <a:t>induk</a:t>
            </a:r>
            <a:r>
              <a:rPr lang="id-ID" dirty="0" smtClean="0"/>
              <a:t>.</a:t>
            </a:r>
          </a:p>
          <a:p>
            <a:endParaRPr lang="id-ID" b="1" dirty="0"/>
          </a:p>
          <a:p>
            <a:pPr marL="457200" indent="-457200">
              <a:buFont typeface="Wingdings" pitchFamily="2" charset="2"/>
              <a:buChar char="q"/>
            </a:pPr>
            <a:r>
              <a:rPr lang="id-ID" dirty="0"/>
              <a:t>Bila cincin benzena terikat pada rantai alkana yang terdiri dari </a:t>
            </a:r>
            <a:r>
              <a:rPr lang="id-ID" dirty="0">
                <a:solidFill>
                  <a:srgbClr val="C00000"/>
                </a:solidFill>
              </a:rPr>
              <a:t>7 atom karbon atau lebih</a:t>
            </a:r>
            <a:r>
              <a:rPr lang="id-ID" dirty="0"/>
              <a:t>, atau pada suatu rantai alkana yang memiliki gugus fungsional, maka benzena dianggap sebagai </a:t>
            </a:r>
            <a:r>
              <a:rPr lang="id-ID" dirty="0">
                <a:solidFill>
                  <a:srgbClr val="C00000"/>
                </a:solidFill>
              </a:rPr>
              <a:t>substituen</a:t>
            </a:r>
            <a:r>
              <a:rPr lang="id-ID" dirty="0"/>
              <a:t> dan disebut </a:t>
            </a:r>
            <a:r>
              <a:rPr lang="id-ID" dirty="0">
                <a:solidFill>
                  <a:srgbClr val="C00000"/>
                </a:solidFill>
              </a:rPr>
              <a:t>fenil</a:t>
            </a:r>
            <a:r>
              <a:rPr lang="id-ID" dirty="0"/>
              <a:t>. </a:t>
            </a:r>
            <a:endParaRPr lang="id-ID" b="1" dirty="0"/>
          </a:p>
          <a:p>
            <a:endParaRPr lang="id-ID" dirty="0"/>
          </a:p>
        </p:txBody>
      </p:sp>
      <p:sp>
        <p:nvSpPr>
          <p:cNvPr id="5"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75249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5715000" cy="990600"/>
          </a:xfrm>
        </p:spPr>
        <p:txBody>
          <a:bodyPr>
            <a:normAutofit/>
          </a:bodyPr>
          <a:lstStyle/>
          <a:p>
            <a:r>
              <a:rPr lang="id-ID" sz="4300" cap="small" dirty="0" smtClean="0">
                <a:solidFill>
                  <a:srgbClr val="C00000"/>
                </a:solidFill>
              </a:rPr>
              <a:t>2.9. Prioritas Nama</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r>
              <a:rPr lang="id-ID" dirty="0" smtClean="0"/>
              <a:t>Apabila suatu molekul mempunyai dua gugus fungsional, maka </a:t>
            </a:r>
            <a:r>
              <a:rPr lang="id-ID" dirty="0" smtClean="0">
                <a:solidFill>
                  <a:srgbClr val="C00000"/>
                </a:solidFill>
              </a:rPr>
              <a:t>gugus fungsional yang memiliki prioritas lebih tinggi </a:t>
            </a:r>
            <a:r>
              <a:rPr lang="id-ID" dirty="0" smtClean="0"/>
              <a:t>diberi </a:t>
            </a:r>
            <a:r>
              <a:rPr lang="id-ID" u="sng" dirty="0" smtClean="0">
                <a:solidFill>
                  <a:srgbClr val="C00000"/>
                </a:solidFill>
              </a:rPr>
              <a:t>nomor terendah </a:t>
            </a:r>
            <a:r>
              <a:rPr lang="id-ID" dirty="0" smtClean="0"/>
              <a:t>dan dijadikan sebagai </a:t>
            </a:r>
            <a:r>
              <a:rPr lang="id-ID" dirty="0" smtClean="0">
                <a:solidFill>
                  <a:srgbClr val="C00000"/>
                </a:solidFill>
              </a:rPr>
              <a:t>induk</a:t>
            </a:r>
            <a:r>
              <a:rPr lang="id-ID" dirty="0" smtClean="0"/>
              <a:t>. </a:t>
            </a:r>
            <a:endParaRPr lang="id-ID" b="1" dirty="0" smtClean="0"/>
          </a:p>
          <a:p>
            <a:endParaRPr lang="id-ID" dirty="0" smtClean="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605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14400" y="5029200"/>
            <a:ext cx="2667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p:nvSpPr>
        <p:spPr>
          <a:xfrm>
            <a:off x="4648200" y="5029200"/>
            <a:ext cx="2667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9384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7813"/>
            <a:ext cx="8229600" cy="560387"/>
          </a:xfrm>
        </p:spPr>
        <p:txBody>
          <a:bodyPr>
            <a:normAutofit fontScale="90000"/>
          </a:bodyPr>
          <a:lstStyle/>
          <a:p>
            <a:r>
              <a:rPr lang="en-US" sz="3200" b="1" dirty="0" err="1" smtClean="0"/>
              <a:t>Tabel</a:t>
            </a:r>
            <a:r>
              <a:rPr lang="en-US" sz="3200" b="1" dirty="0" smtClean="0"/>
              <a:t> </a:t>
            </a:r>
            <a:r>
              <a:rPr lang="id-ID" sz="3200" b="1" dirty="0" smtClean="0"/>
              <a:t>Prioritas  Tata Nama</a:t>
            </a:r>
            <a:r>
              <a:rPr lang="en-US" sz="4000" dirty="0" smtClean="0"/>
              <a:t> </a:t>
            </a:r>
          </a:p>
        </p:txBody>
      </p:sp>
      <p:pic>
        <p:nvPicPr>
          <p:cNvPr id="778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5943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48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edge">
                                      <p:cBhvr>
                                        <p:cTn id="7" dur="20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Contoh</a:t>
            </a:r>
            <a:endParaRPr lang="id-ID" dirty="0"/>
          </a:p>
        </p:txBody>
      </p:sp>
      <p:sp>
        <p:nvSpPr>
          <p:cNvPr id="3" name="Text Placeholder 2"/>
          <p:cNvSpPr>
            <a:spLocks noGrp="1"/>
          </p:cNvSpPr>
          <p:nvPr>
            <p:ph type="body" sz="quarter" idx="11"/>
          </p:nvPr>
        </p:nvSpPr>
        <p:spPr/>
        <p:txBody>
          <a:bodyPr/>
          <a:lstStyle/>
          <a:p>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438400"/>
            <a:ext cx="605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15"/>
          </p:nvPr>
        </p:nvSpPr>
        <p:spPr/>
        <p:txBody>
          <a:bodyPr/>
          <a:lstStyle/>
          <a:p>
            <a:r>
              <a:rPr lang="id-ID" dirty="0" smtClean="0"/>
              <a:t>D3 Teknik Kimia</a:t>
            </a:r>
            <a:endParaRPr lang="en-US" dirty="0"/>
          </a:p>
        </p:txBody>
      </p:sp>
      <p:sp>
        <p:nvSpPr>
          <p:cNvPr id="4" name="Rectangle 3"/>
          <p:cNvSpPr/>
          <p:nvPr/>
        </p:nvSpPr>
        <p:spPr>
          <a:xfrm>
            <a:off x="1143000" y="2895600"/>
            <a:ext cx="2438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p:nvSpPr>
        <p:spPr>
          <a:xfrm>
            <a:off x="4756150" y="2895600"/>
            <a:ext cx="2438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87995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body" sz="quarter" idx="11"/>
          </p:nvPr>
        </p:nvSpPr>
        <p:spPr/>
        <p:txBody>
          <a:bodyPr/>
          <a:lstStyle/>
          <a:p>
            <a:r>
              <a:rPr lang="id-ID" b="1" dirty="0" smtClean="0"/>
              <a:t>Soal latihan 2.6</a:t>
            </a:r>
          </a:p>
          <a:p>
            <a:pPr>
              <a:buFont typeface="Wingdings" pitchFamily="2" charset="2"/>
              <a:buNone/>
            </a:pPr>
            <a:r>
              <a:rPr lang="id-ID" dirty="0" smtClean="0"/>
              <a:t>Beri nama senyawa berikut ini:</a:t>
            </a:r>
          </a:p>
          <a:p>
            <a:pPr>
              <a:buFont typeface="Wingdings" pitchFamily="2" charset="2"/>
              <a:buNone/>
            </a:pPr>
            <a:endParaRPr lang="id-ID" b="1" dirty="0" smtClean="0"/>
          </a:p>
          <a:p>
            <a:pPr>
              <a:buFont typeface="Wingdings" pitchFamily="2" charset="2"/>
              <a:buNone/>
            </a:pPr>
            <a:endParaRPr lang="id-ID" b="1" dirty="0" smtClean="0"/>
          </a:p>
        </p:txBody>
      </p:sp>
      <p:pic>
        <p:nvPicPr>
          <p:cNvPr id="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19400"/>
            <a:ext cx="36258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62400"/>
            <a:ext cx="3263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308434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Ringkasan Materi</a:t>
            </a:r>
            <a:endParaRPr lang="id-ID" dirty="0"/>
          </a:p>
        </p:txBody>
      </p:sp>
      <p:sp>
        <p:nvSpPr>
          <p:cNvPr id="3" name="Text Placeholder 2"/>
          <p:cNvSpPr>
            <a:spLocks noGrp="1"/>
          </p:cNvSpPr>
          <p:nvPr>
            <p:ph type="body" sz="quarter" idx="11"/>
          </p:nvPr>
        </p:nvSpPr>
        <p:spPr/>
        <p:txBody>
          <a:bodyPr>
            <a:normAutofit lnSpcReduction="10000"/>
          </a:bodyPr>
          <a:lstStyle/>
          <a:p>
            <a:pPr algn="just"/>
            <a:r>
              <a:rPr lang="it-IT" dirty="0"/>
              <a:t>Sistem tata nama IUPAC didasarkan pada nama alkana rantai lurus sebagai induk. Percabangan dan gugus fungsional dinyatakan oleh awalan atau akhiran. Rantai lurus terpanjang yang mengandung gugus fungsional (jika ada) dijadikan sebagai induk. Rantai dinomori mulai yang lebih dekat ke cabang atau ke gugus fungsional (gugus fungsional dengan prioritas tertinggi).</a:t>
            </a:r>
            <a:endParaRPr lang="id-ID" b="1" dirty="0"/>
          </a:p>
          <a:p>
            <a:pPr algn="just"/>
            <a:endParaRPr lang="id-ID" dirty="0"/>
          </a:p>
        </p:txBody>
      </p:sp>
      <p:sp>
        <p:nvSpPr>
          <p:cNvPr id="5"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1162995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Referensi</a:t>
            </a:r>
            <a:endParaRPr lang="id-ID" dirty="0"/>
          </a:p>
        </p:txBody>
      </p:sp>
      <p:sp>
        <p:nvSpPr>
          <p:cNvPr id="5" name="Rectangle 3"/>
          <p:cNvSpPr>
            <a:spLocks noGrp="1" noChangeArrowheads="1"/>
          </p:cNvSpPr>
          <p:nvPr>
            <p:ph type="body" sz="quarter" idx="11"/>
          </p:nvPr>
        </p:nvSpPr>
        <p:spPr/>
        <p:txBody>
          <a:bodyPr>
            <a:normAutofit fontScale="92500" lnSpcReduction="20000"/>
          </a:bodyPr>
          <a:lstStyle/>
          <a:p>
            <a:pPr lvl="1" eaLnBrk="1" hangingPunct="1"/>
            <a:r>
              <a:rPr lang="it-IT" dirty="0" smtClean="0"/>
              <a:t>Fessenden, r.J. Dan j. S. Fessenden, 1986, </a:t>
            </a:r>
            <a:r>
              <a:rPr lang="it-IT" i="1" dirty="0" smtClean="0"/>
              <a:t>organic chemistry,</a:t>
            </a:r>
            <a:r>
              <a:rPr lang="it-IT" dirty="0" smtClean="0"/>
              <a:t> 3</a:t>
            </a:r>
            <a:r>
              <a:rPr lang="it-IT" baseline="30000" dirty="0" smtClean="0"/>
              <a:t>rd</a:t>
            </a:r>
            <a:r>
              <a:rPr lang="it-IT" dirty="0" smtClean="0"/>
              <a:t> edition. </a:t>
            </a:r>
            <a:r>
              <a:rPr lang="id-ID" dirty="0" smtClean="0"/>
              <a:t>Wadsworth, inc., Belmont, california. Alih bahasa : pudjatmaka, a.H. 1999, kimia organik. Penerbit erlangga, jakarta,  jilid 1</a:t>
            </a:r>
          </a:p>
          <a:p>
            <a:pPr marL="457200" lvl="1" indent="0" eaLnBrk="1" hangingPunct="1">
              <a:buNone/>
            </a:pPr>
            <a:endParaRPr lang="id-ID" b="1" dirty="0" smtClean="0"/>
          </a:p>
          <a:p>
            <a:pPr lvl="1" eaLnBrk="1" hangingPunct="1"/>
            <a:r>
              <a:rPr lang="id-ID" dirty="0" smtClean="0"/>
              <a:t>Solomons, t.W.G., 1988, </a:t>
            </a:r>
            <a:r>
              <a:rPr lang="id-ID" i="1" dirty="0" smtClean="0"/>
              <a:t>organic chemistry</a:t>
            </a:r>
            <a:r>
              <a:rPr lang="id-ID" dirty="0" smtClean="0"/>
              <a:t>, 3</a:t>
            </a:r>
            <a:r>
              <a:rPr lang="id-ID" baseline="30000" dirty="0" smtClean="0"/>
              <a:t>th</a:t>
            </a:r>
            <a:r>
              <a:rPr lang="id-ID" dirty="0" smtClean="0"/>
              <a:t>  edition, john wiley &amp; sons, inc., New york</a:t>
            </a:r>
          </a:p>
          <a:p>
            <a:pPr marL="457200" lvl="1" indent="0" eaLnBrk="1" hangingPunct="1">
              <a:buNone/>
            </a:pPr>
            <a:endParaRPr lang="id-ID" b="1" dirty="0" smtClean="0"/>
          </a:p>
          <a:p>
            <a:pPr lvl="1" eaLnBrk="1" hangingPunct="1"/>
            <a:r>
              <a:rPr lang="id-ID" dirty="0" smtClean="0"/>
              <a:t>Hart, h., L.E. Craine dan d.J. Hart, 2003, </a:t>
            </a:r>
            <a:r>
              <a:rPr lang="id-ID" i="1" dirty="0" smtClean="0"/>
              <a:t>organic chemistry</a:t>
            </a:r>
            <a:r>
              <a:rPr lang="id-ID" dirty="0" smtClean="0"/>
              <a:t>, 11</a:t>
            </a:r>
            <a:r>
              <a:rPr lang="id-ID" baseline="30000" dirty="0" smtClean="0"/>
              <a:t>th</a:t>
            </a:r>
            <a:r>
              <a:rPr lang="id-ID" dirty="0" smtClean="0"/>
              <a:t> edition. Wadsworth, inc., Belmont, california. Alih bahasa : suminar s.A., 2003, kimia organik, edisi 11, penerbit erlangga, jakarta</a:t>
            </a:r>
            <a:endParaRPr lang="id-ID" b="1" dirty="0" smtClean="0"/>
          </a:p>
        </p:txBody>
      </p:sp>
      <p:sp>
        <p:nvSpPr>
          <p:cNvPr id="6" name="Text Placeholder 3"/>
          <p:cNvSpPr>
            <a:spLocks noGrp="1"/>
          </p:cNvSpPr>
          <p:nvPr>
            <p:ph type="body" sz="quarter" idx="15"/>
          </p:nvPr>
        </p:nvSpPr>
        <p:spPr/>
        <p:txBody>
          <a:bodyPr/>
          <a:lstStyle/>
          <a:p>
            <a:r>
              <a:rPr lang="id-ID" dirty="0" smtClean="0"/>
              <a:t>D3 Teknik Kimia</a:t>
            </a:r>
            <a:endParaRPr lang="en-US" dirty="0"/>
          </a:p>
        </p:txBody>
      </p:sp>
    </p:spTree>
    <p:extLst>
      <p:ext uri="{BB962C8B-B14F-4D97-AF65-F5344CB8AC3E}">
        <p14:creationId xmlns:p14="http://schemas.microsoft.com/office/powerpoint/2010/main" val="2298287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6324600" cy="533400"/>
          </a:xfrm>
        </p:spPr>
        <p:txBody>
          <a:bodyPr>
            <a:normAutofit fontScale="92500" lnSpcReduction="10000"/>
          </a:bodyPr>
          <a:lstStyle/>
          <a:p>
            <a:r>
              <a:rPr lang="id-ID" cap="small" dirty="0" smtClean="0"/>
              <a:t>Contoh Soal</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pPr>
              <a:buFont typeface="Wingdings" pitchFamily="2" charset="2"/>
              <a:buNone/>
            </a:pPr>
            <a:endParaRPr lang="id-ID" sz="2400" dirty="0" smtClean="0"/>
          </a:p>
          <a:p>
            <a:endParaRPr lang="id-ID" sz="2400" dirty="0" smtClean="0"/>
          </a:p>
          <a:p>
            <a:endParaRPr lang="id-ID" sz="2400" dirty="0" smtClean="0"/>
          </a:p>
          <a:p>
            <a:pPr>
              <a:buFont typeface="Wingdings" pitchFamily="2" charset="2"/>
              <a:buNone/>
            </a:pPr>
            <a:endParaRPr lang="id-ID" sz="2400" b="1" dirty="0" smtClean="0"/>
          </a:p>
          <a:p>
            <a:endParaRPr lang="id-ID" b="1" dirty="0" smtClean="0"/>
          </a:p>
        </p:txBody>
      </p:sp>
      <p:sp>
        <p:nvSpPr>
          <p:cNvPr id="9" name="Content Placeholder 2"/>
          <p:cNvSpPr txBox="1">
            <a:spLocks/>
          </p:cNvSpPr>
          <p:nvPr/>
        </p:nvSpPr>
        <p:spPr>
          <a:xfrm>
            <a:off x="457200" y="16002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t>Beri nama senyawa berikut ini</a:t>
            </a:r>
          </a:p>
          <a:p>
            <a:endParaRPr lang="id-ID" b="1" dirty="0" smtClean="0"/>
          </a:p>
          <a:p>
            <a:endParaRPr lang="id-ID" b="1" dirty="0" smtClean="0"/>
          </a:p>
          <a:p>
            <a:endParaRPr lang="en-US" b="1" dirty="0" smtClean="0"/>
          </a:p>
          <a:p>
            <a:pPr>
              <a:buFont typeface="Wingdings" pitchFamily="2" charset="2"/>
              <a:buNone/>
            </a:pPr>
            <a:endParaRPr lang="id-ID" b="1" dirty="0" smtClean="0"/>
          </a:p>
          <a:p>
            <a:r>
              <a:rPr lang="en-US" b="1" dirty="0" err="1" smtClean="0"/>
              <a:t>Penyelesaian</a:t>
            </a:r>
            <a:r>
              <a:rPr lang="en-US" b="1" dirty="0" smtClean="0"/>
              <a:t>:</a:t>
            </a:r>
          </a:p>
          <a:p>
            <a:pPr>
              <a:buFont typeface="Wingdings" pitchFamily="2" charset="2"/>
              <a:buNone/>
            </a:pPr>
            <a:r>
              <a:rPr lang="en-US" b="1" dirty="0" smtClean="0"/>
              <a:t>	</a:t>
            </a:r>
            <a:r>
              <a:rPr lang="en-US" dirty="0" smtClean="0"/>
              <a:t>3,4-diisopropilheptana</a:t>
            </a:r>
            <a:endParaRPr lang="id-ID" dirty="0" smtClean="0"/>
          </a:p>
          <a:p>
            <a:pPr>
              <a:buFont typeface="Wingdings" pitchFamily="2" charset="2"/>
              <a:buNone/>
            </a:pPr>
            <a:endParaRPr lang="id-ID" dirty="0" smtClean="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570162"/>
            <a:ext cx="34813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99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500"/>
                                        <p:tgtEl>
                                          <p:spTgt spid="9">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7162800" cy="685800"/>
          </a:xfrm>
        </p:spPr>
        <p:txBody>
          <a:bodyPr>
            <a:normAutofit fontScale="70000" lnSpcReduction="20000"/>
          </a:bodyPr>
          <a:lstStyle/>
          <a:p>
            <a:r>
              <a:rPr lang="id-ID" dirty="0">
                <a:solidFill>
                  <a:srgbClr val="0D0D0D"/>
                </a:solidFill>
                <a:latin typeface="Verdana" pitchFamily="34" charset="0"/>
              </a:rPr>
              <a:t>2.1.4 A</a:t>
            </a:r>
            <a:r>
              <a:rPr lang="en-US" dirty="0" err="1">
                <a:solidFill>
                  <a:srgbClr val="0D0D0D"/>
                </a:solidFill>
                <a:latin typeface="Verdana" pitchFamily="34" charset="0"/>
              </a:rPr>
              <a:t>lkana</a:t>
            </a:r>
            <a:r>
              <a:rPr lang="en-US" dirty="0">
                <a:solidFill>
                  <a:srgbClr val="0D0D0D"/>
                </a:solidFill>
                <a:latin typeface="Verdana" pitchFamily="34" charset="0"/>
              </a:rPr>
              <a:t> </a:t>
            </a:r>
            <a:r>
              <a:rPr lang="en-US" dirty="0" err="1">
                <a:solidFill>
                  <a:srgbClr val="0D0D0D"/>
                </a:solidFill>
                <a:latin typeface="Verdana" pitchFamily="34" charset="0"/>
              </a:rPr>
              <a:t>dengan</a:t>
            </a:r>
            <a:r>
              <a:rPr lang="en-US" dirty="0">
                <a:solidFill>
                  <a:srgbClr val="0D0D0D"/>
                </a:solidFill>
                <a:latin typeface="Verdana" pitchFamily="34" charset="0"/>
              </a:rPr>
              <a:t> </a:t>
            </a:r>
            <a:r>
              <a:rPr lang="en-US" dirty="0" err="1">
                <a:solidFill>
                  <a:srgbClr val="0D0D0D"/>
                </a:solidFill>
                <a:latin typeface="Verdana" pitchFamily="34" charset="0"/>
              </a:rPr>
              <a:t>rantai</a:t>
            </a:r>
            <a:r>
              <a:rPr lang="en-US" dirty="0">
                <a:solidFill>
                  <a:srgbClr val="0D0D0D"/>
                </a:solidFill>
                <a:latin typeface="Verdana" pitchFamily="34" charset="0"/>
              </a:rPr>
              <a:t> </a:t>
            </a:r>
            <a:r>
              <a:rPr lang="en-US" dirty="0" err="1">
                <a:solidFill>
                  <a:srgbClr val="0D0D0D"/>
                </a:solidFill>
                <a:latin typeface="Verdana" pitchFamily="34" charset="0"/>
              </a:rPr>
              <a:t>samping</a:t>
            </a:r>
            <a:r>
              <a:rPr lang="en-US" dirty="0">
                <a:solidFill>
                  <a:srgbClr val="0D0D0D"/>
                </a:solidFill>
                <a:latin typeface="Verdana" pitchFamily="34" charset="0"/>
              </a:rPr>
              <a:t> </a:t>
            </a:r>
            <a:r>
              <a:rPr lang="en-US" dirty="0" err="1">
                <a:solidFill>
                  <a:srgbClr val="0D0D0D"/>
                </a:solidFill>
                <a:latin typeface="Verdana" pitchFamily="34" charset="0"/>
              </a:rPr>
              <a:t>bercabang</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pPr>
              <a:buFont typeface="Wingdings" pitchFamily="2" charset="2"/>
              <a:buNone/>
            </a:pPr>
            <a:endParaRPr lang="id-ID" sz="2400" dirty="0" smtClean="0"/>
          </a:p>
          <a:p>
            <a:endParaRPr lang="id-ID" sz="2400" dirty="0" smtClean="0"/>
          </a:p>
          <a:p>
            <a:endParaRPr lang="id-ID" sz="2400" dirty="0" smtClean="0"/>
          </a:p>
          <a:p>
            <a:pPr>
              <a:buFont typeface="Wingdings" pitchFamily="2" charset="2"/>
              <a:buNone/>
            </a:pPr>
            <a:endParaRPr lang="id-ID" sz="2400" b="1" dirty="0" smtClean="0"/>
          </a:p>
          <a:p>
            <a:endParaRPr lang="id-ID" b="1" dirty="0" smtClean="0"/>
          </a:p>
        </p:txBody>
      </p:sp>
      <p:sp>
        <p:nvSpPr>
          <p:cNvPr id="9" name="Content Placeholder 2"/>
          <p:cNvSpPr txBox="1">
            <a:spLocks/>
          </p:cNvSpPr>
          <p:nvPr/>
        </p:nvSpPr>
        <p:spPr>
          <a:xfrm>
            <a:off x="457200" y="16002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endParaRPr lang="id-ID" dirty="0" smtClean="0"/>
          </a:p>
        </p:txBody>
      </p:sp>
      <p:sp>
        <p:nvSpPr>
          <p:cNvPr id="7" name="Content Placeholder 2"/>
          <p:cNvSpPr txBox="1">
            <a:spLocks/>
          </p:cNvSpPr>
          <p:nvPr/>
        </p:nvSpPr>
        <p:spPr>
          <a:xfrm>
            <a:off x="685800" y="17526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solidFill>
                  <a:srgbClr val="00B050"/>
                </a:solidFill>
              </a:rPr>
              <a:t>Cabang 3 karbon</a:t>
            </a:r>
          </a:p>
          <a:p>
            <a:endParaRPr lang="id-ID" b="1" dirty="0" smtClean="0"/>
          </a:p>
          <a:p>
            <a:endParaRPr lang="id-ID" b="1" dirty="0" smtClean="0"/>
          </a:p>
          <a:p>
            <a:endParaRPr lang="id-ID" b="1" dirty="0" smtClean="0"/>
          </a:p>
          <a:p>
            <a:endParaRPr lang="id-ID" dirty="0" smtClean="0"/>
          </a:p>
        </p:txBody>
      </p:sp>
      <p:grpSp>
        <p:nvGrpSpPr>
          <p:cNvPr id="8" name="Group 2"/>
          <p:cNvGrpSpPr>
            <a:grpSpLocks/>
          </p:cNvGrpSpPr>
          <p:nvPr/>
        </p:nvGrpSpPr>
        <p:grpSpPr bwMode="auto">
          <a:xfrm>
            <a:off x="1085770" y="2874962"/>
            <a:ext cx="2514600" cy="990600"/>
            <a:chOff x="2343" y="7524"/>
            <a:chExt cx="1667" cy="69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 y="7524"/>
              <a:ext cx="1667"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5" y="7914"/>
              <a:ext cx="1365"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734468"/>
            <a:ext cx="16002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388" y="3535921"/>
            <a:ext cx="12954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03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strVal val="#ppt_w*0.05"/>
                                          </p:val>
                                        </p:tav>
                                        <p:tav tm="100000">
                                          <p:val>
                                            <p:strVal val="#ppt_w"/>
                                          </p:val>
                                        </p:tav>
                                      </p:tavLst>
                                    </p:anim>
                                    <p:anim calcmode="lin" valueType="num">
                                      <p:cBhvr>
                                        <p:cTn id="17" dur="500" fill="hold"/>
                                        <p:tgtEl>
                                          <p:spTgt spid="13"/>
                                        </p:tgtEl>
                                        <p:attrNameLst>
                                          <p:attrName>ppt_h</p:attrName>
                                        </p:attrNameLst>
                                      </p:cBhvr>
                                      <p:tavLst>
                                        <p:tav tm="0">
                                          <p:val>
                                            <p:strVal val="#ppt_h"/>
                                          </p:val>
                                        </p:tav>
                                        <p:tav tm="100000">
                                          <p:val>
                                            <p:strVal val="#ppt_h"/>
                                          </p:val>
                                        </p:tav>
                                      </p:tavLst>
                                    </p:anim>
                                    <p:anim calcmode="lin" valueType="num">
                                      <p:cBhvr>
                                        <p:cTn id="18" dur="500" fill="hold"/>
                                        <p:tgtEl>
                                          <p:spTgt spid="13"/>
                                        </p:tgtEl>
                                        <p:attrNameLst>
                                          <p:attrName>ppt_x</p:attrName>
                                        </p:attrNameLst>
                                      </p:cBhvr>
                                      <p:tavLst>
                                        <p:tav tm="0">
                                          <p:val>
                                            <p:strVal val="#ppt_x-.2"/>
                                          </p:val>
                                        </p:tav>
                                        <p:tav tm="100000">
                                          <p:val>
                                            <p:strVal val="#ppt_x"/>
                                          </p:val>
                                        </p:tav>
                                      </p:tavLst>
                                    </p:anim>
                                    <p:anim calcmode="lin" valueType="num">
                                      <p:cBhvr>
                                        <p:cTn id="19" dur="500" fill="hold"/>
                                        <p:tgtEl>
                                          <p:spTgt spid="13"/>
                                        </p:tgtEl>
                                        <p:attrNameLst>
                                          <p:attrName>ppt_y</p:attrName>
                                        </p:attrNameLst>
                                      </p:cBhvr>
                                      <p:tavLst>
                                        <p:tav tm="0">
                                          <p:val>
                                            <p:strVal val="#ppt_y"/>
                                          </p:val>
                                        </p:tav>
                                        <p:tav tm="100000">
                                          <p:val>
                                            <p:strVal val="#ppt_y"/>
                                          </p:val>
                                        </p:tav>
                                      </p:tavLst>
                                    </p:anim>
                                    <p:animEffect transition="in" filter="fade">
                                      <p:cBhvr>
                                        <p:cTn id="20" dur="500"/>
                                        <p:tgtEl>
                                          <p:spTgt spid="13"/>
                                        </p:tgtEl>
                                      </p:cBhvr>
                                    </p:animEffect>
                                  </p:childTnLst>
                                </p:cTn>
                              </p:par>
                              <p:par>
                                <p:cTn id="21" presetID="3"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7162800" cy="685800"/>
          </a:xfrm>
        </p:spPr>
        <p:txBody>
          <a:bodyPr>
            <a:normAutofit fontScale="70000" lnSpcReduction="20000"/>
          </a:bodyPr>
          <a:lstStyle/>
          <a:p>
            <a:r>
              <a:rPr lang="id-ID" dirty="0">
                <a:solidFill>
                  <a:srgbClr val="0D0D0D"/>
                </a:solidFill>
                <a:latin typeface="Verdana" pitchFamily="34" charset="0"/>
              </a:rPr>
              <a:t>2.1.4 A</a:t>
            </a:r>
            <a:r>
              <a:rPr lang="en-US" dirty="0" err="1">
                <a:solidFill>
                  <a:srgbClr val="0D0D0D"/>
                </a:solidFill>
                <a:latin typeface="Verdana" pitchFamily="34" charset="0"/>
              </a:rPr>
              <a:t>lkana</a:t>
            </a:r>
            <a:r>
              <a:rPr lang="en-US" dirty="0">
                <a:solidFill>
                  <a:srgbClr val="0D0D0D"/>
                </a:solidFill>
                <a:latin typeface="Verdana" pitchFamily="34" charset="0"/>
              </a:rPr>
              <a:t> </a:t>
            </a:r>
            <a:r>
              <a:rPr lang="en-US" dirty="0" err="1">
                <a:solidFill>
                  <a:srgbClr val="0D0D0D"/>
                </a:solidFill>
                <a:latin typeface="Verdana" pitchFamily="34" charset="0"/>
              </a:rPr>
              <a:t>dengan</a:t>
            </a:r>
            <a:r>
              <a:rPr lang="en-US" dirty="0">
                <a:solidFill>
                  <a:srgbClr val="0D0D0D"/>
                </a:solidFill>
                <a:latin typeface="Verdana" pitchFamily="34" charset="0"/>
              </a:rPr>
              <a:t> </a:t>
            </a:r>
            <a:r>
              <a:rPr lang="en-US" dirty="0" err="1">
                <a:solidFill>
                  <a:srgbClr val="0D0D0D"/>
                </a:solidFill>
                <a:latin typeface="Verdana" pitchFamily="34" charset="0"/>
              </a:rPr>
              <a:t>rantai</a:t>
            </a:r>
            <a:r>
              <a:rPr lang="en-US" dirty="0">
                <a:solidFill>
                  <a:srgbClr val="0D0D0D"/>
                </a:solidFill>
                <a:latin typeface="Verdana" pitchFamily="34" charset="0"/>
              </a:rPr>
              <a:t> </a:t>
            </a:r>
            <a:r>
              <a:rPr lang="en-US" dirty="0" err="1">
                <a:solidFill>
                  <a:srgbClr val="0D0D0D"/>
                </a:solidFill>
                <a:latin typeface="Verdana" pitchFamily="34" charset="0"/>
              </a:rPr>
              <a:t>samping</a:t>
            </a:r>
            <a:r>
              <a:rPr lang="en-US" dirty="0">
                <a:solidFill>
                  <a:srgbClr val="0D0D0D"/>
                </a:solidFill>
                <a:latin typeface="Verdana" pitchFamily="34" charset="0"/>
              </a:rPr>
              <a:t> </a:t>
            </a:r>
            <a:r>
              <a:rPr lang="en-US" dirty="0" err="1">
                <a:solidFill>
                  <a:srgbClr val="0D0D0D"/>
                </a:solidFill>
                <a:latin typeface="Verdana" pitchFamily="34" charset="0"/>
              </a:rPr>
              <a:t>bercabang</a:t>
            </a: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pPr>
              <a:buFont typeface="Wingdings" pitchFamily="2" charset="2"/>
              <a:buNone/>
            </a:pPr>
            <a:endParaRPr lang="id-ID" sz="2400" dirty="0" smtClean="0"/>
          </a:p>
          <a:p>
            <a:endParaRPr lang="id-ID" sz="2400" dirty="0" smtClean="0"/>
          </a:p>
          <a:p>
            <a:endParaRPr lang="id-ID" sz="2400" dirty="0" smtClean="0"/>
          </a:p>
          <a:p>
            <a:pPr>
              <a:buFont typeface="Wingdings" pitchFamily="2" charset="2"/>
              <a:buNone/>
            </a:pPr>
            <a:endParaRPr lang="id-ID" sz="2400" b="1" dirty="0" smtClean="0"/>
          </a:p>
          <a:p>
            <a:endParaRPr lang="id-ID" b="1" dirty="0" smtClean="0"/>
          </a:p>
        </p:txBody>
      </p:sp>
      <p:sp>
        <p:nvSpPr>
          <p:cNvPr id="9" name="Content Placeholder 2"/>
          <p:cNvSpPr txBox="1">
            <a:spLocks/>
          </p:cNvSpPr>
          <p:nvPr/>
        </p:nvSpPr>
        <p:spPr>
          <a:xfrm>
            <a:off x="457200" y="16002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endParaRPr lang="id-ID" dirty="0" smtClean="0"/>
          </a:p>
        </p:txBody>
      </p:sp>
      <p:sp>
        <p:nvSpPr>
          <p:cNvPr id="7" name="Content Placeholder 2"/>
          <p:cNvSpPr txBox="1">
            <a:spLocks/>
          </p:cNvSpPr>
          <p:nvPr/>
        </p:nvSpPr>
        <p:spPr>
          <a:xfrm>
            <a:off x="685800" y="17526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id-ID" dirty="0" smtClean="0">
                <a:solidFill>
                  <a:srgbClr val="00B050"/>
                </a:solidFill>
              </a:rPr>
              <a:t>Cabang 4 karbon</a:t>
            </a:r>
          </a:p>
          <a:p>
            <a:endParaRPr lang="id-ID" b="1" dirty="0" smtClean="0"/>
          </a:p>
          <a:p>
            <a:endParaRPr lang="id-ID" b="1" dirty="0" smtClean="0"/>
          </a:p>
          <a:p>
            <a:endParaRPr lang="id-ID" b="1" dirty="0" smtClean="0"/>
          </a:p>
          <a:p>
            <a:endParaRPr lang="id-ID" dirty="0" smtClean="0"/>
          </a:p>
        </p:txBody>
      </p:sp>
      <p:pic>
        <p:nvPicPr>
          <p:cNvPr id="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438400"/>
            <a:ext cx="2286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71" y="3883491"/>
            <a:ext cx="31321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438400"/>
            <a:ext cx="2590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038600"/>
            <a:ext cx="30527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5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id-ID" dirty="0" smtClean="0"/>
              <a:t>Contoh Soal</a:t>
            </a:r>
            <a:endParaRPr lang="en-US" dirty="0"/>
          </a:p>
        </p:txBody>
      </p:sp>
      <p:sp>
        <p:nvSpPr>
          <p:cNvPr id="5" name="Text Placeholder 3"/>
          <p:cNvSpPr>
            <a:spLocks noGrp="1"/>
          </p:cNvSpPr>
          <p:nvPr>
            <p:ph type="body" sz="quarter" idx="15"/>
          </p:nvPr>
        </p:nvSpPr>
        <p:spPr/>
        <p:txBody>
          <a:bodyPr/>
          <a:lstStyle/>
          <a:p>
            <a:r>
              <a:rPr lang="id-ID" dirty="0" smtClean="0"/>
              <a:t>D3 Teknik Kimia</a:t>
            </a:r>
            <a:endParaRPr lang="en-US" dirty="0"/>
          </a:p>
        </p:txBody>
      </p:sp>
      <p:sp>
        <p:nvSpPr>
          <p:cNvPr id="6" name="Content Placeholder 2"/>
          <p:cNvSpPr>
            <a:spLocks noGrp="1"/>
          </p:cNvSpPr>
          <p:nvPr>
            <p:ph type="body" sz="quarter" idx="11"/>
          </p:nvPr>
        </p:nvSpPr>
        <p:spPr/>
        <p:txBody>
          <a:bodyPr/>
          <a:lstStyle/>
          <a:p>
            <a:r>
              <a:rPr lang="id-ID" sz="2000" dirty="0"/>
              <a:t>Beri nama senyawa berikut ini.</a:t>
            </a:r>
            <a:endParaRPr lang="en-US" sz="2000" dirty="0"/>
          </a:p>
          <a:p>
            <a:endParaRPr lang="en-US" sz="2000" b="1" dirty="0"/>
          </a:p>
          <a:p>
            <a:endParaRPr lang="en-US" sz="2000" b="1" dirty="0"/>
          </a:p>
          <a:p>
            <a:endParaRPr lang="id-ID" sz="2000" b="1" dirty="0" smtClean="0"/>
          </a:p>
          <a:p>
            <a:endParaRPr lang="id-ID" sz="2000" b="1" dirty="0"/>
          </a:p>
          <a:p>
            <a:endParaRPr lang="id-ID" sz="2000" b="1" dirty="0" smtClean="0"/>
          </a:p>
          <a:p>
            <a:r>
              <a:rPr lang="en-US" sz="2000" b="1" dirty="0" err="1" smtClean="0"/>
              <a:t>Penyelesaian</a:t>
            </a:r>
            <a:r>
              <a:rPr lang="en-US" sz="2000" b="1" dirty="0"/>
              <a:t>:</a:t>
            </a:r>
          </a:p>
          <a:p>
            <a:r>
              <a:rPr lang="id-ID" sz="2000" dirty="0" smtClean="0"/>
              <a:t>a. </a:t>
            </a:r>
            <a:r>
              <a:rPr lang="en-US" sz="2000" dirty="0" err="1" smtClean="0"/>
              <a:t>isobutilsikloheksana</a:t>
            </a:r>
            <a:endParaRPr lang="en-US" sz="2000" dirty="0"/>
          </a:p>
          <a:p>
            <a:r>
              <a:rPr lang="id-ID" sz="2000" dirty="0" smtClean="0"/>
              <a:t>b. </a:t>
            </a:r>
            <a:r>
              <a:rPr lang="en-US" sz="2000" dirty="0" smtClean="0"/>
              <a:t>4-isopropilheptana</a:t>
            </a:r>
            <a:endParaRPr lang="en-US" sz="2000" dirty="0"/>
          </a:p>
          <a:p>
            <a:endParaRPr lang="id-ID" sz="2000" b="1" dirty="0" smtClean="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48681"/>
            <a:ext cx="79248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3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5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Effect transition="in" filter="fade">
                                      <p:cBhvr>
                                        <p:cTn id="17" dur="500"/>
                                        <p:tgtEl>
                                          <p:spTgt spid="6">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8" end="8"/>
                                            </p:txEl>
                                          </p:spTgt>
                                        </p:tgtEl>
                                        <p:attrNameLst>
                                          <p:attrName>style.visibility</p:attrName>
                                        </p:attrNameLst>
                                      </p:cBhvr>
                                      <p:to>
                                        <p:strVal val="visible"/>
                                      </p:to>
                                    </p:set>
                                    <p:animEffect transition="in" filter="fade">
                                      <p:cBhvr>
                                        <p:cTn id="2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533400"/>
            <a:ext cx="4800600" cy="838200"/>
          </a:xfrm>
        </p:spPr>
        <p:txBody>
          <a:bodyPr>
            <a:normAutofit fontScale="92500" lnSpcReduction="20000"/>
          </a:bodyPr>
          <a:lstStyle/>
          <a:p>
            <a:r>
              <a:rPr lang="id-ID" cap="small" dirty="0"/>
              <a:t>Soal latihan 2.2</a:t>
            </a:r>
            <a:r>
              <a:rPr lang="id-ID" sz="7200" cap="small" dirty="0"/>
              <a:t/>
            </a:r>
            <a:br>
              <a:rPr lang="id-ID" sz="7200" cap="small" dirty="0"/>
            </a:br>
            <a:endParaRPr lang="en-US" dirty="0"/>
          </a:p>
        </p:txBody>
      </p:sp>
      <p:sp>
        <p:nvSpPr>
          <p:cNvPr id="5" name="Text Placeholder 3"/>
          <p:cNvSpPr>
            <a:spLocks noGrp="1"/>
          </p:cNvSpPr>
          <p:nvPr>
            <p:ph type="body" sz="quarter" idx="15"/>
          </p:nvPr>
        </p:nvSpPr>
        <p:spPr/>
        <p:txBody>
          <a:bodyPr/>
          <a:lstStyle/>
          <a:p>
            <a:r>
              <a:rPr lang="id-ID" dirty="0" smtClean="0"/>
              <a:t>D3 Teknik Kimia</a:t>
            </a:r>
            <a:endParaRPr lang="en-US" dirty="0"/>
          </a:p>
        </p:txBody>
      </p:sp>
      <p:sp>
        <p:nvSpPr>
          <p:cNvPr id="6" name="Content Placeholder 2"/>
          <p:cNvSpPr>
            <a:spLocks noGrp="1"/>
          </p:cNvSpPr>
          <p:nvPr>
            <p:ph type="body" sz="quarter" idx="11"/>
          </p:nvPr>
        </p:nvSpPr>
        <p:spPr/>
        <p:txBody>
          <a:bodyPr/>
          <a:lstStyle/>
          <a:p>
            <a:r>
              <a:rPr lang="id-ID" dirty="0">
                <a:latin typeface="+mn-lt"/>
              </a:rPr>
              <a:t>Gambar struktur untuk: 4-t-butiloktana</a:t>
            </a:r>
            <a:endParaRPr lang="id-ID" b="1" dirty="0">
              <a:latin typeface="+mn-lt"/>
            </a:endParaRPr>
          </a:p>
          <a:p>
            <a:endParaRPr lang="id-ID" sz="2000" dirty="0"/>
          </a:p>
          <a:p>
            <a:endParaRPr lang="id-ID" sz="2000" b="1" dirty="0" smtClean="0"/>
          </a:p>
        </p:txBody>
      </p:sp>
    </p:spTree>
    <p:extLst>
      <p:ext uri="{BB962C8B-B14F-4D97-AF65-F5344CB8AC3E}">
        <p14:creationId xmlns:p14="http://schemas.microsoft.com/office/powerpoint/2010/main" val="4110618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7162800" cy="1143000"/>
          </a:xfrm>
        </p:spPr>
        <p:txBody>
          <a:bodyPr>
            <a:normAutofit fontScale="85000" lnSpcReduction="20000"/>
          </a:bodyPr>
          <a:lstStyle/>
          <a:p>
            <a:r>
              <a:rPr lang="id-ID" dirty="0">
                <a:solidFill>
                  <a:srgbClr val="0D0D0D"/>
                </a:solidFill>
                <a:latin typeface="Verdana" pitchFamily="34" charset="0"/>
              </a:rPr>
              <a:t>2.1. 5. Alkana dengan cabang gugus fungsional lain</a:t>
            </a:r>
            <a:r>
              <a:rPr lang="id-ID" dirty="0"/>
              <a:t/>
            </a:r>
            <a:br>
              <a:rPr lang="id-ID" dirty="0"/>
            </a:br>
            <a:endParaRPr lang="id-ID" dirty="0"/>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pPr>
              <a:buFont typeface="Wingdings" pitchFamily="2" charset="2"/>
              <a:buNone/>
            </a:pPr>
            <a:endParaRPr lang="id-ID" sz="2400" dirty="0" smtClean="0"/>
          </a:p>
          <a:p>
            <a:endParaRPr lang="id-ID" sz="2400" dirty="0" smtClean="0"/>
          </a:p>
          <a:p>
            <a:endParaRPr lang="id-ID" sz="2400" dirty="0" smtClean="0"/>
          </a:p>
          <a:p>
            <a:pPr>
              <a:buFont typeface="Wingdings" pitchFamily="2" charset="2"/>
              <a:buNone/>
            </a:pPr>
            <a:endParaRPr lang="id-ID" sz="2400" b="1" dirty="0" smtClean="0"/>
          </a:p>
          <a:p>
            <a:endParaRPr lang="id-ID" b="1" dirty="0" smtClean="0"/>
          </a:p>
        </p:txBody>
      </p:sp>
      <p:sp>
        <p:nvSpPr>
          <p:cNvPr id="9" name="Content Placeholder 2"/>
          <p:cNvSpPr txBox="1">
            <a:spLocks/>
          </p:cNvSpPr>
          <p:nvPr/>
        </p:nvSpPr>
        <p:spPr>
          <a:xfrm>
            <a:off x="457200" y="16002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endParaRPr lang="id-ID" dirty="0" smtClean="0"/>
          </a:p>
        </p:txBody>
      </p:sp>
      <p:sp>
        <p:nvSpPr>
          <p:cNvPr id="7" name="Content Placeholder 2"/>
          <p:cNvSpPr txBox="1">
            <a:spLocks/>
          </p:cNvSpPr>
          <p:nvPr/>
        </p:nvSpPr>
        <p:spPr>
          <a:xfrm>
            <a:off x="685800" y="17526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d-ID" b="1" dirty="0" smtClean="0"/>
          </a:p>
          <a:p>
            <a:endParaRPr lang="id-ID" dirty="0" smtClean="0"/>
          </a:p>
        </p:txBody>
      </p:sp>
      <p:pic>
        <p:nvPicPr>
          <p:cNvPr id="1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7200" y="1524000"/>
            <a:ext cx="8286750" cy="2971800"/>
          </a:xfrm>
          <a:prstGeom prst="rect">
            <a:avLst/>
          </a:prstGeom>
          <a:noFill/>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724400"/>
            <a:ext cx="487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27294" y="5826125"/>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p:nvSpPr>
        <p:spPr>
          <a:xfrm>
            <a:off x="3254188" y="6149788"/>
            <a:ext cx="1981200" cy="403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p:nvSpPr>
        <p:spPr>
          <a:xfrm>
            <a:off x="6454588" y="4883897"/>
            <a:ext cx="198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p:nvSpPr>
        <p:spPr>
          <a:xfrm>
            <a:off x="6454588" y="5798297"/>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6427694" y="6089650"/>
            <a:ext cx="1981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423346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457200"/>
            <a:ext cx="7162800" cy="1143000"/>
          </a:xfrm>
        </p:spPr>
        <p:txBody>
          <a:bodyPr>
            <a:normAutofit fontScale="85000" lnSpcReduction="20000"/>
          </a:bodyPr>
          <a:lstStyle/>
          <a:p>
            <a:r>
              <a:rPr lang="id-ID" dirty="0">
                <a:solidFill>
                  <a:srgbClr val="C00000"/>
                </a:solidFill>
              </a:rPr>
              <a:t>2.2 Hidrokarbon Ikatan Rangkap Dua (Alkena)  dan Ganda Tiga (Alkuna)</a:t>
            </a:r>
            <a:br>
              <a:rPr lang="id-ID" dirty="0">
                <a:solidFill>
                  <a:srgbClr val="C00000"/>
                </a:solidFill>
              </a:rPr>
            </a:br>
            <a:endParaRPr lang="id-ID" dirty="0">
              <a:solidFill>
                <a:srgbClr val="C00000"/>
              </a:solidFill>
            </a:endParaRPr>
          </a:p>
        </p:txBody>
      </p:sp>
      <p:sp>
        <p:nvSpPr>
          <p:cNvPr id="4" name="Text Placeholder 3"/>
          <p:cNvSpPr>
            <a:spLocks noGrp="1"/>
          </p:cNvSpPr>
          <p:nvPr>
            <p:ph type="body" sz="quarter" idx="15"/>
          </p:nvPr>
        </p:nvSpPr>
        <p:spPr/>
        <p:txBody>
          <a:bodyPr/>
          <a:lstStyle/>
          <a:p>
            <a:r>
              <a:rPr lang="id-ID" dirty="0" smtClean="0"/>
              <a:t>D3 Teknik Kimia</a:t>
            </a:r>
            <a:endParaRPr lang="id-ID" dirty="0"/>
          </a:p>
        </p:txBody>
      </p:sp>
      <p:sp>
        <p:nvSpPr>
          <p:cNvPr id="5" name="Content Placeholder 2"/>
          <p:cNvSpPr>
            <a:spLocks noGrp="1"/>
          </p:cNvSpPr>
          <p:nvPr>
            <p:ph type="body" sz="quarter" idx="11"/>
          </p:nvPr>
        </p:nvSpPr>
        <p:spPr/>
        <p:txBody>
          <a:bodyPr/>
          <a:lstStyle/>
          <a:p>
            <a:pPr>
              <a:buFont typeface="Wingdings" pitchFamily="2" charset="2"/>
              <a:buNone/>
            </a:pPr>
            <a:endParaRPr lang="id-ID" sz="2400" dirty="0" smtClean="0"/>
          </a:p>
          <a:p>
            <a:endParaRPr lang="id-ID" sz="2400" dirty="0" smtClean="0"/>
          </a:p>
          <a:p>
            <a:endParaRPr lang="id-ID" sz="2400" dirty="0" smtClean="0"/>
          </a:p>
          <a:p>
            <a:pPr>
              <a:buFont typeface="Wingdings" pitchFamily="2" charset="2"/>
              <a:buNone/>
            </a:pPr>
            <a:endParaRPr lang="id-ID" sz="2400" b="1" dirty="0" smtClean="0"/>
          </a:p>
          <a:p>
            <a:endParaRPr lang="id-ID" b="1" dirty="0" smtClean="0"/>
          </a:p>
        </p:txBody>
      </p:sp>
      <p:sp>
        <p:nvSpPr>
          <p:cNvPr id="9" name="Content Placeholder 2"/>
          <p:cNvSpPr txBox="1">
            <a:spLocks/>
          </p:cNvSpPr>
          <p:nvPr/>
        </p:nvSpPr>
        <p:spPr>
          <a:xfrm>
            <a:off x="488576" y="1752600"/>
            <a:ext cx="8229600" cy="4530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endParaRPr lang="id-ID" dirty="0" smtClean="0"/>
          </a:p>
        </p:txBody>
      </p:sp>
      <p:sp>
        <p:nvSpPr>
          <p:cNvPr id="7" name="Content Placeholder 2"/>
          <p:cNvSpPr txBox="1">
            <a:spLocks/>
          </p:cNvSpPr>
          <p:nvPr/>
        </p:nvSpPr>
        <p:spPr>
          <a:xfrm>
            <a:off x="488576" y="1447800"/>
            <a:ext cx="8884024" cy="5410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q"/>
            </a:pPr>
            <a:r>
              <a:rPr lang="id-ID" sz="2800" dirty="0">
                <a:latin typeface="Candara" pitchFamily="34" charset="0"/>
              </a:rPr>
              <a:t>Jika terdapat sebuah </a:t>
            </a:r>
            <a:r>
              <a:rPr lang="id-ID" sz="2800" dirty="0">
                <a:solidFill>
                  <a:srgbClr val="C00000"/>
                </a:solidFill>
                <a:latin typeface="Candara" pitchFamily="34" charset="0"/>
              </a:rPr>
              <a:t>ikatan rangkap</a:t>
            </a:r>
            <a:r>
              <a:rPr lang="id-ID" sz="2800" dirty="0">
                <a:latin typeface="Candara" pitchFamily="34" charset="0"/>
              </a:rPr>
              <a:t>, akhiran –ana diubah menjadi </a:t>
            </a:r>
            <a:r>
              <a:rPr lang="id-ID" sz="2800" dirty="0">
                <a:solidFill>
                  <a:srgbClr val="C00000"/>
                </a:solidFill>
                <a:latin typeface="Candara" pitchFamily="34" charset="0"/>
              </a:rPr>
              <a:t>–ena</a:t>
            </a:r>
            <a:r>
              <a:rPr lang="id-ID" sz="2800" dirty="0">
                <a:latin typeface="Candara" pitchFamily="34" charset="0"/>
              </a:rPr>
              <a:t>, nama umumnya </a:t>
            </a:r>
            <a:r>
              <a:rPr lang="id-ID" sz="2800" dirty="0">
                <a:solidFill>
                  <a:srgbClr val="C00000"/>
                </a:solidFill>
                <a:latin typeface="Candara" pitchFamily="34" charset="0"/>
              </a:rPr>
              <a:t>alkena. </a:t>
            </a:r>
          </a:p>
          <a:p>
            <a:pPr>
              <a:buFont typeface="Wingdings" pitchFamily="2" charset="2"/>
              <a:buChar char="q"/>
            </a:pPr>
            <a:r>
              <a:rPr lang="id-ID" sz="2800" dirty="0">
                <a:latin typeface="Candara" pitchFamily="34" charset="0"/>
              </a:rPr>
              <a:t>Sebuah </a:t>
            </a:r>
            <a:r>
              <a:rPr lang="id-ID" sz="2800" dirty="0">
                <a:solidFill>
                  <a:srgbClr val="C00000"/>
                </a:solidFill>
                <a:latin typeface="Candara" pitchFamily="34" charset="0"/>
              </a:rPr>
              <a:t>ikatan ganda 3 </a:t>
            </a:r>
            <a:r>
              <a:rPr lang="id-ID" sz="2800" dirty="0">
                <a:latin typeface="Candara" pitchFamily="34" charset="0"/>
              </a:rPr>
              <a:t>dinyatakan dengan </a:t>
            </a:r>
            <a:r>
              <a:rPr lang="id-ID" sz="2800" dirty="0">
                <a:solidFill>
                  <a:srgbClr val="C00000"/>
                </a:solidFill>
                <a:latin typeface="Candara" pitchFamily="34" charset="0"/>
              </a:rPr>
              <a:t>–una</a:t>
            </a:r>
            <a:r>
              <a:rPr lang="id-ID" sz="2800" dirty="0">
                <a:latin typeface="Candara" pitchFamily="34" charset="0"/>
              </a:rPr>
              <a:t>, nama umumnya </a:t>
            </a:r>
            <a:r>
              <a:rPr lang="id-ID" sz="2800" dirty="0">
                <a:solidFill>
                  <a:srgbClr val="C00000"/>
                </a:solidFill>
                <a:latin typeface="Candara" pitchFamily="34" charset="0"/>
              </a:rPr>
              <a:t>alkuna. </a:t>
            </a:r>
          </a:p>
          <a:p>
            <a:pPr>
              <a:buFont typeface="Wingdings" pitchFamily="2" charset="2"/>
              <a:buChar char="q"/>
            </a:pPr>
            <a:r>
              <a:rPr lang="id-ID" sz="2800" dirty="0">
                <a:latin typeface="Candara" pitchFamily="34" charset="0"/>
              </a:rPr>
              <a:t>Bila induk mengandung </a:t>
            </a:r>
            <a:r>
              <a:rPr lang="id-ID" sz="2800" dirty="0">
                <a:solidFill>
                  <a:srgbClr val="C00000"/>
                </a:solidFill>
                <a:latin typeface="Candara" pitchFamily="34" charset="0"/>
              </a:rPr>
              <a:t>4 karbon atau lebih</a:t>
            </a:r>
            <a:r>
              <a:rPr lang="id-ID" sz="2800" dirty="0">
                <a:latin typeface="Candara" pitchFamily="34" charset="0"/>
              </a:rPr>
              <a:t>, harus digunakan sebuah </a:t>
            </a:r>
            <a:r>
              <a:rPr lang="id-ID" sz="2800" dirty="0">
                <a:solidFill>
                  <a:srgbClr val="C00000"/>
                </a:solidFill>
                <a:latin typeface="Candara" pitchFamily="34" charset="0"/>
              </a:rPr>
              <a:t>nomor awalan </a:t>
            </a:r>
            <a:r>
              <a:rPr lang="id-ID" sz="2800" dirty="0">
                <a:latin typeface="Candara" pitchFamily="34" charset="0"/>
              </a:rPr>
              <a:t>untuk menunjukkan </a:t>
            </a:r>
            <a:r>
              <a:rPr lang="id-ID" sz="2800" dirty="0">
                <a:solidFill>
                  <a:srgbClr val="C00000"/>
                </a:solidFill>
                <a:latin typeface="Candara" pitchFamily="34" charset="0"/>
              </a:rPr>
              <a:t>posisi ikatan rangkap atau ganda tiga</a:t>
            </a:r>
            <a:r>
              <a:rPr lang="id-ID" sz="2800" dirty="0">
                <a:latin typeface="Candara" pitchFamily="34" charset="0"/>
              </a:rPr>
              <a:t>.</a:t>
            </a:r>
          </a:p>
          <a:p>
            <a:pPr>
              <a:buFont typeface="Wingdings" pitchFamily="2" charset="2"/>
              <a:buChar char="q"/>
            </a:pPr>
            <a:r>
              <a:rPr lang="id-ID" sz="2800" dirty="0">
                <a:latin typeface="Candara" pitchFamily="34" charset="0"/>
              </a:rPr>
              <a:t> Ikatan rangkap atau ganda tiga diberi </a:t>
            </a:r>
            <a:r>
              <a:rPr lang="id-ID" sz="2800" dirty="0">
                <a:solidFill>
                  <a:srgbClr val="C00000"/>
                </a:solidFill>
                <a:latin typeface="Candara" pitchFamily="34" charset="0"/>
              </a:rPr>
              <a:t>nomor serendah mungkin. </a:t>
            </a:r>
          </a:p>
          <a:p>
            <a:endParaRPr lang="id-ID" b="1" dirty="0" smtClean="0"/>
          </a:p>
          <a:p>
            <a:endParaRPr lang="id-ID" dirty="0" smtClean="0"/>
          </a:p>
        </p:txBody>
      </p:sp>
    </p:spTree>
    <p:extLst>
      <p:ext uri="{BB962C8B-B14F-4D97-AF65-F5344CB8AC3E}">
        <p14:creationId xmlns:p14="http://schemas.microsoft.com/office/powerpoint/2010/main" val="32078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669</Words>
  <Application>Microsoft Office PowerPoint</Application>
  <PresentationFormat>On-screen Show (4:3)</PresentationFormat>
  <Paragraphs>123</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Tabel Prioritas  Tata Nama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dewi</dc:creator>
  <cp:lastModifiedBy>Dell</cp:lastModifiedBy>
  <cp:revision>149</cp:revision>
  <dcterms:created xsi:type="dcterms:W3CDTF">2014-03-03T02:33:16Z</dcterms:created>
  <dcterms:modified xsi:type="dcterms:W3CDTF">2017-02-28T05:05:16Z</dcterms:modified>
</cp:coreProperties>
</file>