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74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297" r:id="rId13"/>
    <p:sldId id="298" r:id="rId14"/>
    <p:sldId id="299" r:id="rId15"/>
    <p:sldId id="300" r:id="rId16"/>
    <p:sldId id="301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273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AutoShape 2" descr="https://www.sigarch.org/wp-content/uploads/2017/03/Welcome.jpg"/>
          <p:cNvSpPr>
            <a:spLocks noChangeAspect="1" noChangeArrowheads="1"/>
          </p:cNvSpPr>
          <p:nvPr userDrawn="1"/>
        </p:nvSpPr>
        <p:spPr bwMode="auto">
          <a:xfrm>
            <a:off x="155575" y="-2986088"/>
            <a:ext cx="8296275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2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4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87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2094E-C958-4C62-9C93-8F5F0148556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1BEC7-DA09-46FA-8757-791F2DA9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5D3056-852C-4976-92F8-834CF953CC3F}" type="datetime1">
              <a:rPr lang="en-GB" altLang="en-US"/>
              <a:pPr/>
              <a:t>10/05/2019</a:t>
            </a:fld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90CA7-A284-453C-8C7A-81381BB02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81318C-35B5-4042-B517-0E5B83968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67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3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2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0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989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25C6-6DC5-4266-8C68-6553425EB7CC}" type="datetimeFigureOut">
              <a:rPr lang="id-ID" smtClean="0"/>
              <a:t>10/05/2019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795C-93D8-414E-BFE5-6CC913E86F08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-99392"/>
            <a:ext cx="9144000" cy="712879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97768" cy="674136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4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Arsitektur dan Organisasi Komputer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97768" cy="68580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44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D9A1E8E3-2D86-4349-B261-DA5FABEE9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7189B-365E-40B9-B77A-DFC70818C363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89460" name="Rectangle 20">
            <a:extLst>
              <a:ext uri="{FF2B5EF4-FFF2-40B4-BE49-F238E27FC236}">
                <a16:creationId xmlns:a16="http://schemas.microsoft.com/office/drawing/2014/main" id="{3D44FADD-1B73-4937-A3A6-FD4B0B7C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Register TMP, B dan C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TMP : pengganti register B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Register B dan C berfungsi sama untuk menyimpan data sementara selama operasi dilakukan.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Input Port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SAP-2 mempunyai 2 Input Port.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Encoder keyboard Hexa ke Input Port 1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Serial data ke Input Port 2 line 7</a:t>
            </a: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</p:txBody>
      </p:sp>
      <p:grpSp>
        <p:nvGrpSpPr>
          <p:cNvPr id="189545" name="Group 105">
            <a:extLst>
              <a:ext uri="{FF2B5EF4-FFF2-40B4-BE49-F238E27FC236}">
                <a16:creationId xmlns:a16="http://schemas.microsoft.com/office/drawing/2014/main" id="{C856F6D5-27EC-49AB-8BFE-AA49F92EF8AC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9546" name="Rectangle 106">
              <a:extLst>
                <a:ext uri="{FF2B5EF4-FFF2-40B4-BE49-F238E27FC236}">
                  <a16:creationId xmlns:a16="http://schemas.microsoft.com/office/drawing/2014/main" id="{2682DBDB-A24A-4A1A-B353-D77C8289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7" name="Rectangle 107">
              <a:extLst>
                <a:ext uri="{FF2B5EF4-FFF2-40B4-BE49-F238E27FC236}">
                  <a16:creationId xmlns:a16="http://schemas.microsoft.com/office/drawing/2014/main" id="{471FD047-1989-49DD-9CF9-35E602164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9548" name="Rectangle 108">
              <a:extLst>
                <a:ext uri="{FF2B5EF4-FFF2-40B4-BE49-F238E27FC236}">
                  <a16:creationId xmlns:a16="http://schemas.microsoft.com/office/drawing/2014/main" id="{162C3EE5-D4F9-4BF5-87BA-1D767F96D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9549" name="Rectangle 109">
              <a:extLst>
                <a:ext uri="{FF2B5EF4-FFF2-40B4-BE49-F238E27FC236}">
                  <a16:creationId xmlns:a16="http://schemas.microsoft.com/office/drawing/2014/main" id="{85AE90E5-9F37-4F75-8F40-CA106080B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9550" name="Rectangle 110">
              <a:extLst>
                <a:ext uri="{FF2B5EF4-FFF2-40B4-BE49-F238E27FC236}">
                  <a16:creationId xmlns:a16="http://schemas.microsoft.com/office/drawing/2014/main" id="{A09C61FB-ADC1-41DB-8884-CE48219A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9551" name="Rectangle 111">
              <a:extLst>
                <a:ext uri="{FF2B5EF4-FFF2-40B4-BE49-F238E27FC236}">
                  <a16:creationId xmlns:a16="http://schemas.microsoft.com/office/drawing/2014/main" id="{DA0FCE2B-3A10-4F5C-9F56-A942212D7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9552" name="Rectangle 112">
              <a:extLst>
                <a:ext uri="{FF2B5EF4-FFF2-40B4-BE49-F238E27FC236}">
                  <a16:creationId xmlns:a16="http://schemas.microsoft.com/office/drawing/2014/main" id="{90613BDF-B11D-472C-A18F-E1EB75341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9553" name="Rectangle 113">
              <a:extLst>
                <a:ext uri="{FF2B5EF4-FFF2-40B4-BE49-F238E27FC236}">
                  <a16:creationId xmlns:a16="http://schemas.microsoft.com/office/drawing/2014/main" id="{813DC6D0-A2D8-45D9-903B-7BBEF3104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9554" name="Rectangle 114">
              <a:extLst>
                <a:ext uri="{FF2B5EF4-FFF2-40B4-BE49-F238E27FC236}">
                  <a16:creationId xmlns:a16="http://schemas.microsoft.com/office/drawing/2014/main" id="{F8F98431-3B4D-419B-BF14-5B301D26B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9555" name="Rectangle 115">
              <a:extLst>
                <a:ext uri="{FF2B5EF4-FFF2-40B4-BE49-F238E27FC236}">
                  <a16:creationId xmlns:a16="http://schemas.microsoft.com/office/drawing/2014/main" id="{40232BBC-E576-47C6-8414-C5148907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9556" name="Rectangle 116">
              <a:extLst>
                <a:ext uri="{FF2B5EF4-FFF2-40B4-BE49-F238E27FC236}">
                  <a16:creationId xmlns:a16="http://schemas.microsoft.com/office/drawing/2014/main" id="{9812BC65-3ED3-4CDB-BB8C-349A44194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9557" name="AutoShape 117">
              <a:extLst>
                <a:ext uri="{FF2B5EF4-FFF2-40B4-BE49-F238E27FC236}">
                  <a16:creationId xmlns:a16="http://schemas.microsoft.com/office/drawing/2014/main" id="{ABBBE062-B6AD-44BB-8405-BCB686D57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58" name="AutoShape 118">
              <a:extLst>
                <a:ext uri="{FF2B5EF4-FFF2-40B4-BE49-F238E27FC236}">
                  <a16:creationId xmlns:a16="http://schemas.microsoft.com/office/drawing/2014/main" id="{DE016261-A42B-4AF2-A9F1-8CEC28AC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59" name="AutoShape 119">
              <a:extLst>
                <a:ext uri="{FF2B5EF4-FFF2-40B4-BE49-F238E27FC236}">
                  <a16:creationId xmlns:a16="http://schemas.microsoft.com/office/drawing/2014/main" id="{C5098B5E-375C-4037-B451-C69438323A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60" name="AutoShape 120">
              <a:extLst>
                <a:ext uri="{FF2B5EF4-FFF2-40B4-BE49-F238E27FC236}">
                  <a16:creationId xmlns:a16="http://schemas.microsoft.com/office/drawing/2014/main" id="{3EB71E3E-514E-4A93-BA18-DAAA4FC66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61" name="AutoShape 121">
              <a:extLst>
                <a:ext uri="{FF2B5EF4-FFF2-40B4-BE49-F238E27FC236}">
                  <a16:creationId xmlns:a16="http://schemas.microsoft.com/office/drawing/2014/main" id="{225C20C7-910B-4C19-8298-00D65085C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62" name="AutoShape 122">
              <a:extLst>
                <a:ext uri="{FF2B5EF4-FFF2-40B4-BE49-F238E27FC236}">
                  <a16:creationId xmlns:a16="http://schemas.microsoft.com/office/drawing/2014/main" id="{FE9256C2-69DD-4C5C-A9D1-89C970FB7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9563" name="Text Box 123">
              <a:extLst>
                <a:ext uri="{FF2B5EF4-FFF2-40B4-BE49-F238E27FC236}">
                  <a16:creationId xmlns:a16="http://schemas.microsoft.com/office/drawing/2014/main" id="{7A55B5AC-B93E-4D42-86F0-23919F7A4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9564" name="Rectangle 124">
              <a:extLst>
                <a:ext uri="{FF2B5EF4-FFF2-40B4-BE49-F238E27FC236}">
                  <a16:creationId xmlns:a16="http://schemas.microsoft.com/office/drawing/2014/main" id="{7C1388EB-A0EB-47A7-90AD-9EB8520E7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9565" name="Rectangle 125">
              <a:extLst>
                <a:ext uri="{FF2B5EF4-FFF2-40B4-BE49-F238E27FC236}">
                  <a16:creationId xmlns:a16="http://schemas.microsoft.com/office/drawing/2014/main" id="{CE9BAA64-FC1F-45A4-8334-0C4AB9F2C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9566" name="Rectangle 126">
              <a:extLst>
                <a:ext uri="{FF2B5EF4-FFF2-40B4-BE49-F238E27FC236}">
                  <a16:creationId xmlns:a16="http://schemas.microsoft.com/office/drawing/2014/main" id="{699C8149-D81E-4A7F-98E5-3196785A7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9567" name="Rectangle 127">
              <a:extLst>
                <a:ext uri="{FF2B5EF4-FFF2-40B4-BE49-F238E27FC236}">
                  <a16:creationId xmlns:a16="http://schemas.microsoft.com/office/drawing/2014/main" id="{7C0DBFF6-5BF7-4E5B-B710-4A3173B4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9568" name="Rectangle 128">
              <a:extLst>
                <a:ext uri="{FF2B5EF4-FFF2-40B4-BE49-F238E27FC236}">
                  <a16:creationId xmlns:a16="http://schemas.microsoft.com/office/drawing/2014/main" id="{115A0451-9F4D-4841-BE59-97743FAA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9569" name="Rectangle 129">
              <a:extLst>
                <a:ext uri="{FF2B5EF4-FFF2-40B4-BE49-F238E27FC236}">
                  <a16:creationId xmlns:a16="http://schemas.microsoft.com/office/drawing/2014/main" id="{6DFD8118-54ED-47D5-8565-6DB6807B5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9570" name="AutoShape 130">
              <a:extLst>
                <a:ext uri="{FF2B5EF4-FFF2-40B4-BE49-F238E27FC236}">
                  <a16:creationId xmlns:a16="http://schemas.microsoft.com/office/drawing/2014/main" id="{00B9F918-51F3-4F85-AA46-B0A6F3DF50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9571" name="AutoShape 131">
              <a:extLst>
                <a:ext uri="{FF2B5EF4-FFF2-40B4-BE49-F238E27FC236}">
                  <a16:creationId xmlns:a16="http://schemas.microsoft.com/office/drawing/2014/main" id="{5860050C-04EF-4E66-BE3D-876CF6C0CA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2" name="AutoShape 132">
              <a:extLst>
                <a:ext uri="{FF2B5EF4-FFF2-40B4-BE49-F238E27FC236}">
                  <a16:creationId xmlns:a16="http://schemas.microsoft.com/office/drawing/2014/main" id="{8B31B667-B242-4B99-81A3-91E098047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3" name="AutoShape 133">
              <a:extLst>
                <a:ext uri="{FF2B5EF4-FFF2-40B4-BE49-F238E27FC236}">
                  <a16:creationId xmlns:a16="http://schemas.microsoft.com/office/drawing/2014/main" id="{FB43390E-5826-475D-A3F2-D6C63EC61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4" name="AutoShape 134">
              <a:extLst>
                <a:ext uri="{FF2B5EF4-FFF2-40B4-BE49-F238E27FC236}">
                  <a16:creationId xmlns:a16="http://schemas.microsoft.com/office/drawing/2014/main" id="{6EC6E09D-ED5F-4566-BCA3-ADB5B3EC1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5" name="AutoShape 135">
              <a:extLst>
                <a:ext uri="{FF2B5EF4-FFF2-40B4-BE49-F238E27FC236}">
                  <a16:creationId xmlns:a16="http://schemas.microsoft.com/office/drawing/2014/main" id="{0A79198A-B3FA-4DC7-A9F4-0734A24E60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9576" name="AutoShape 136">
              <a:extLst>
                <a:ext uri="{FF2B5EF4-FFF2-40B4-BE49-F238E27FC236}">
                  <a16:creationId xmlns:a16="http://schemas.microsoft.com/office/drawing/2014/main" id="{FC9848D9-A72F-450D-9A3B-6F231B626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7" name="AutoShape 137">
              <a:extLst>
                <a:ext uri="{FF2B5EF4-FFF2-40B4-BE49-F238E27FC236}">
                  <a16:creationId xmlns:a16="http://schemas.microsoft.com/office/drawing/2014/main" id="{6ABFEDEC-D122-4294-8725-19DE47F144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9578" name="AutoShape 138">
              <a:extLst>
                <a:ext uri="{FF2B5EF4-FFF2-40B4-BE49-F238E27FC236}">
                  <a16:creationId xmlns:a16="http://schemas.microsoft.com/office/drawing/2014/main" id="{BD8B8760-217F-4D56-957C-CC36FCB312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79" name="AutoShape 139">
              <a:extLst>
                <a:ext uri="{FF2B5EF4-FFF2-40B4-BE49-F238E27FC236}">
                  <a16:creationId xmlns:a16="http://schemas.microsoft.com/office/drawing/2014/main" id="{365AE326-DB28-420C-A5B4-C10C5F19D8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0" name="AutoShape 140">
              <a:extLst>
                <a:ext uri="{FF2B5EF4-FFF2-40B4-BE49-F238E27FC236}">
                  <a16:creationId xmlns:a16="http://schemas.microsoft.com/office/drawing/2014/main" id="{CF209D73-F706-4997-8E93-DC3BDFC7A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1" name="AutoShape 141">
              <a:extLst>
                <a:ext uri="{FF2B5EF4-FFF2-40B4-BE49-F238E27FC236}">
                  <a16:creationId xmlns:a16="http://schemas.microsoft.com/office/drawing/2014/main" id="{45C92E7A-BC4B-4397-8D81-68A7C4E078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2" name="AutoShape 142">
              <a:extLst>
                <a:ext uri="{FF2B5EF4-FFF2-40B4-BE49-F238E27FC236}">
                  <a16:creationId xmlns:a16="http://schemas.microsoft.com/office/drawing/2014/main" id="{06C8B34C-2F77-46B3-93EF-254D4DFB7B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3" name="AutoShape 143">
              <a:extLst>
                <a:ext uri="{FF2B5EF4-FFF2-40B4-BE49-F238E27FC236}">
                  <a16:creationId xmlns:a16="http://schemas.microsoft.com/office/drawing/2014/main" id="{4FB4ACC6-0E0D-432D-81C6-A1897C8CB8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4" name="Rectangle 144">
              <a:extLst>
                <a:ext uri="{FF2B5EF4-FFF2-40B4-BE49-F238E27FC236}">
                  <a16:creationId xmlns:a16="http://schemas.microsoft.com/office/drawing/2014/main" id="{252A0062-1543-4898-AE9F-5B15FF2AB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9585" name="Rectangle 145">
              <a:extLst>
                <a:ext uri="{FF2B5EF4-FFF2-40B4-BE49-F238E27FC236}">
                  <a16:creationId xmlns:a16="http://schemas.microsoft.com/office/drawing/2014/main" id="{D3093CA7-68E1-477D-A2C7-D5C3455F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9586" name="AutoShape 146">
              <a:extLst>
                <a:ext uri="{FF2B5EF4-FFF2-40B4-BE49-F238E27FC236}">
                  <a16:creationId xmlns:a16="http://schemas.microsoft.com/office/drawing/2014/main" id="{0AC33FC0-E238-4DC0-9653-20CEF2302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9587" name="AutoShape 147">
              <a:extLst>
                <a:ext uri="{FF2B5EF4-FFF2-40B4-BE49-F238E27FC236}">
                  <a16:creationId xmlns:a16="http://schemas.microsoft.com/office/drawing/2014/main" id="{3971299D-2214-44BB-A63C-8C8B930B1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9588" name="Group 148">
              <a:extLst>
                <a:ext uri="{FF2B5EF4-FFF2-40B4-BE49-F238E27FC236}">
                  <a16:creationId xmlns:a16="http://schemas.microsoft.com/office/drawing/2014/main" id="{0829B528-9A76-4821-ABD0-038209E4C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9589" name="Line 149">
                <a:extLst>
                  <a:ext uri="{FF2B5EF4-FFF2-40B4-BE49-F238E27FC236}">
                    <a16:creationId xmlns:a16="http://schemas.microsoft.com/office/drawing/2014/main" id="{4158221D-DF98-498C-8A6E-9C6C4E844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0" name="Line 150">
                <a:extLst>
                  <a:ext uri="{FF2B5EF4-FFF2-40B4-BE49-F238E27FC236}">
                    <a16:creationId xmlns:a16="http://schemas.microsoft.com/office/drawing/2014/main" id="{B86BAD07-1A8B-4CD8-9BE3-5DC1F0BE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1" name="Line 151">
                <a:extLst>
                  <a:ext uri="{FF2B5EF4-FFF2-40B4-BE49-F238E27FC236}">
                    <a16:creationId xmlns:a16="http://schemas.microsoft.com/office/drawing/2014/main" id="{55208696-A191-419D-BD66-E77C9CF4F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9592" name="Line 152">
              <a:extLst>
                <a:ext uri="{FF2B5EF4-FFF2-40B4-BE49-F238E27FC236}">
                  <a16:creationId xmlns:a16="http://schemas.microsoft.com/office/drawing/2014/main" id="{6DD38CEF-7B38-4C68-8C3F-03486388C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93" name="Text Box 153">
              <a:extLst>
                <a:ext uri="{FF2B5EF4-FFF2-40B4-BE49-F238E27FC236}">
                  <a16:creationId xmlns:a16="http://schemas.microsoft.com/office/drawing/2014/main" id="{FA6E619F-DB20-4A51-98B2-EC3299F16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9594" name="Line 154">
              <a:extLst>
                <a:ext uri="{FF2B5EF4-FFF2-40B4-BE49-F238E27FC236}">
                  <a16:creationId xmlns:a16="http://schemas.microsoft.com/office/drawing/2014/main" id="{F0462D3B-2718-4FB3-A321-52033041D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95" name="Text Box 155">
              <a:extLst>
                <a:ext uri="{FF2B5EF4-FFF2-40B4-BE49-F238E27FC236}">
                  <a16:creationId xmlns:a16="http://schemas.microsoft.com/office/drawing/2014/main" id="{A470D731-71F9-4F5E-A57C-9AC5FB982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9596" name="Line 156">
              <a:extLst>
                <a:ext uri="{FF2B5EF4-FFF2-40B4-BE49-F238E27FC236}">
                  <a16:creationId xmlns:a16="http://schemas.microsoft.com/office/drawing/2014/main" id="{3D7F2E53-71BF-40E2-9EA6-571F0AFB2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97" name="Line 157">
              <a:extLst>
                <a:ext uri="{FF2B5EF4-FFF2-40B4-BE49-F238E27FC236}">
                  <a16:creationId xmlns:a16="http://schemas.microsoft.com/office/drawing/2014/main" id="{BB40C6A1-EED7-436B-973B-E8FC08D05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598" name="Text Box 158">
              <a:extLst>
                <a:ext uri="{FF2B5EF4-FFF2-40B4-BE49-F238E27FC236}">
                  <a16:creationId xmlns:a16="http://schemas.microsoft.com/office/drawing/2014/main" id="{3EE169FE-EEE4-4E35-BDFA-5CE2A74FE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9599" name="Text Box 159">
              <a:extLst>
                <a:ext uri="{FF2B5EF4-FFF2-40B4-BE49-F238E27FC236}">
                  <a16:creationId xmlns:a16="http://schemas.microsoft.com/office/drawing/2014/main" id="{DE189C4A-57BF-4F53-9FA0-11F8B6819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9600" name="Text Box 160">
              <a:extLst>
                <a:ext uri="{FF2B5EF4-FFF2-40B4-BE49-F238E27FC236}">
                  <a16:creationId xmlns:a16="http://schemas.microsoft.com/office/drawing/2014/main" id="{8F91A2B4-2B73-4C96-87F2-7811E6E70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9601" name="Text Box 161">
              <a:extLst>
                <a:ext uri="{FF2B5EF4-FFF2-40B4-BE49-F238E27FC236}">
                  <a16:creationId xmlns:a16="http://schemas.microsoft.com/office/drawing/2014/main" id="{91AFCAEE-CC81-410D-A7B1-2DF84921E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9602" name="Text Box 162">
              <a:extLst>
                <a:ext uri="{FF2B5EF4-FFF2-40B4-BE49-F238E27FC236}">
                  <a16:creationId xmlns:a16="http://schemas.microsoft.com/office/drawing/2014/main" id="{22EE7261-34A3-46EF-8DAD-442671738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9603" name="Text Box 163">
              <a:extLst>
                <a:ext uri="{FF2B5EF4-FFF2-40B4-BE49-F238E27FC236}">
                  <a16:creationId xmlns:a16="http://schemas.microsoft.com/office/drawing/2014/main" id="{49439291-EC95-488F-A0C5-6A8436EE8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9604" name="Text Box 164">
              <a:extLst>
                <a:ext uri="{FF2B5EF4-FFF2-40B4-BE49-F238E27FC236}">
                  <a16:creationId xmlns:a16="http://schemas.microsoft.com/office/drawing/2014/main" id="{8810B155-A71A-46D0-BAF2-874FFAA9D8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91F3342E-AD3A-4143-A52C-E6CBBBFFA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9926E-0E02-4241-90AE-B7873AF21C47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90484" name="Rectangle 20">
            <a:extLst>
              <a:ext uri="{FF2B5EF4-FFF2-40B4-BE49-F238E27FC236}">
                <a16:creationId xmlns:a16="http://schemas.microsoft.com/office/drawing/2014/main" id="{D37C2353-F663-4DE8-8E2F-123F8D10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Output Port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Mempunyai 2 Output Port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Output Port 3 ke Peraga Hexa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Output Port 4 ke Serial Out line 0</a:t>
            </a: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</p:txBody>
      </p:sp>
      <p:grpSp>
        <p:nvGrpSpPr>
          <p:cNvPr id="190569" name="Group 105">
            <a:extLst>
              <a:ext uri="{FF2B5EF4-FFF2-40B4-BE49-F238E27FC236}">
                <a16:creationId xmlns:a16="http://schemas.microsoft.com/office/drawing/2014/main" id="{81CF05CA-4A3C-4794-8321-2DF0BF239997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90570" name="Rectangle 106">
              <a:extLst>
                <a:ext uri="{FF2B5EF4-FFF2-40B4-BE49-F238E27FC236}">
                  <a16:creationId xmlns:a16="http://schemas.microsoft.com/office/drawing/2014/main" id="{69B93563-5054-4C1B-BF9F-60F251813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71" name="Rectangle 107">
              <a:extLst>
                <a:ext uri="{FF2B5EF4-FFF2-40B4-BE49-F238E27FC236}">
                  <a16:creationId xmlns:a16="http://schemas.microsoft.com/office/drawing/2014/main" id="{433CCAAA-0AD8-4249-9EBF-89A325466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90572" name="Rectangle 108">
              <a:extLst>
                <a:ext uri="{FF2B5EF4-FFF2-40B4-BE49-F238E27FC236}">
                  <a16:creationId xmlns:a16="http://schemas.microsoft.com/office/drawing/2014/main" id="{A65E67E1-D748-4C23-B053-0516993F5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90573" name="Rectangle 109">
              <a:extLst>
                <a:ext uri="{FF2B5EF4-FFF2-40B4-BE49-F238E27FC236}">
                  <a16:creationId xmlns:a16="http://schemas.microsoft.com/office/drawing/2014/main" id="{738E18D2-DD4E-45AB-A128-1673FB2EA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90574" name="Rectangle 110">
              <a:extLst>
                <a:ext uri="{FF2B5EF4-FFF2-40B4-BE49-F238E27FC236}">
                  <a16:creationId xmlns:a16="http://schemas.microsoft.com/office/drawing/2014/main" id="{03942411-2478-471F-B108-FB43EC7B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90575" name="Rectangle 111">
              <a:extLst>
                <a:ext uri="{FF2B5EF4-FFF2-40B4-BE49-F238E27FC236}">
                  <a16:creationId xmlns:a16="http://schemas.microsoft.com/office/drawing/2014/main" id="{FE93A63C-0DC0-4B36-A327-BA7F7A9B4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90576" name="Rectangle 112">
              <a:extLst>
                <a:ext uri="{FF2B5EF4-FFF2-40B4-BE49-F238E27FC236}">
                  <a16:creationId xmlns:a16="http://schemas.microsoft.com/office/drawing/2014/main" id="{309E57EE-4FA4-421E-A44E-A7C2C1335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90577" name="Rectangle 113">
              <a:extLst>
                <a:ext uri="{FF2B5EF4-FFF2-40B4-BE49-F238E27FC236}">
                  <a16:creationId xmlns:a16="http://schemas.microsoft.com/office/drawing/2014/main" id="{E86BB013-9D17-40C9-BB00-4507541AC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90578" name="Rectangle 114">
              <a:extLst>
                <a:ext uri="{FF2B5EF4-FFF2-40B4-BE49-F238E27FC236}">
                  <a16:creationId xmlns:a16="http://schemas.microsoft.com/office/drawing/2014/main" id="{415BE4E0-D538-4100-8E69-0AABF645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90579" name="Rectangle 115">
              <a:extLst>
                <a:ext uri="{FF2B5EF4-FFF2-40B4-BE49-F238E27FC236}">
                  <a16:creationId xmlns:a16="http://schemas.microsoft.com/office/drawing/2014/main" id="{A81B217B-E371-4D00-AC1E-488E5F170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90580" name="Rectangle 116">
              <a:extLst>
                <a:ext uri="{FF2B5EF4-FFF2-40B4-BE49-F238E27FC236}">
                  <a16:creationId xmlns:a16="http://schemas.microsoft.com/office/drawing/2014/main" id="{B5152297-63FC-4985-AC91-396DDB5AD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90581" name="AutoShape 117">
              <a:extLst>
                <a:ext uri="{FF2B5EF4-FFF2-40B4-BE49-F238E27FC236}">
                  <a16:creationId xmlns:a16="http://schemas.microsoft.com/office/drawing/2014/main" id="{909ECA6C-AB03-446D-A54B-A4022BB5C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82" name="AutoShape 118">
              <a:extLst>
                <a:ext uri="{FF2B5EF4-FFF2-40B4-BE49-F238E27FC236}">
                  <a16:creationId xmlns:a16="http://schemas.microsoft.com/office/drawing/2014/main" id="{35251A8C-36E4-409C-AAC6-FE84EA69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83" name="AutoShape 119">
              <a:extLst>
                <a:ext uri="{FF2B5EF4-FFF2-40B4-BE49-F238E27FC236}">
                  <a16:creationId xmlns:a16="http://schemas.microsoft.com/office/drawing/2014/main" id="{08CA3355-BB0D-4EEA-82DC-B44CC46CD0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84" name="AutoShape 120">
              <a:extLst>
                <a:ext uri="{FF2B5EF4-FFF2-40B4-BE49-F238E27FC236}">
                  <a16:creationId xmlns:a16="http://schemas.microsoft.com/office/drawing/2014/main" id="{80406A6E-A6F4-409C-A046-C33E24E253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85" name="AutoShape 121">
              <a:extLst>
                <a:ext uri="{FF2B5EF4-FFF2-40B4-BE49-F238E27FC236}">
                  <a16:creationId xmlns:a16="http://schemas.microsoft.com/office/drawing/2014/main" id="{7C7E4053-11C2-46DC-BBF9-219AC46702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86" name="AutoShape 122">
              <a:extLst>
                <a:ext uri="{FF2B5EF4-FFF2-40B4-BE49-F238E27FC236}">
                  <a16:creationId xmlns:a16="http://schemas.microsoft.com/office/drawing/2014/main" id="{3ACA8DD2-FDE3-497E-BEE7-9D52D75A44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90587" name="Text Box 123">
              <a:extLst>
                <a:ext uri="{FF2B5EF4-FFF2-40B4-BE49-F238E27FC236}">
                  <a16:creationId xmlns:a16="http://schemas.microsoft.com/office/drawing/2014/main" id="{16275054-7B10-497D-8248-E97D62EA9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90588" name="Rectangle 124">
              <a:extLst>
                <a:ext uri="{FF2B5EF4-FFF2-40B4-BE49-F238E27FC236}">
                  <a16:creationId xmlns:a16="http://schemas.microsoft.com/office/drawing/2014/main" id="{1BCCF46F-1C6F-4C84-B5A7-41A9CC2BB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90589" name="Rectangle 125">
              <a:extLst>
                <a:ext uri="{FF2B5EF4-FFF2-40B4-BE49-F238E27FC236}">
                  <a16:creationId xmlns:a16="http://schemas.microsoft.com/office/drawing/2014/main" id="{A9D75C9B-C666-4CC8-8B56-01AE4FA15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90590" name="Rectangle 126">
              <a:extLst>
                <a:ext uri="{FF2B5EF4-FFF2-40B4-BE49-F238E27FC236}">
                  <a16:creationId xmlns:a16="http://schemas.microsoft.com/office/drawing/2014/main" id="{83EDEECE-1B08-4A72-89F4-3D35F01E1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90591" name="Rectangle 127">
              <a:extLst>
                <a:ext uri="{FF2B5EF4-FFF2-40B4-BE49-F238E27FC236}">
                  <a16:creationId xmlns:a16="http://schemas.microsoft.com/office/drawing/2014/main" id="{9B5F1877-A6EB-484C-A1B7-05CDBAED4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90592" name="Rectangle 128">
              <a:extLst>
                <a:ext uri="{FF2B5EF4-FFF2-40B4-BE49-F238E27FC236}">
                  <a16:creationId xmlns:a16="http://schemas.microsoft.com/office/drawing/2014/main" id="{3106A93E-932F-4AA8-8EAB-2F8FF423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90593" name="Rectangle 129">
              <a:extLst>
                <a:ext uri="{FF2B5EF4-FFF2-40B4-BE49-F238E27FC236}">
                  <a16:creationId xmlns:a16="http://schemas.microsoft.com/office/drawing/2014/main" id="{21E62E80-2087-4CF5-A2F3-337C0317B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90594" name="AutoShape 130">
              <a:extLst>
                <a:ext uri="{FF2B5EF4-FFF2-40B4-BE49-F238E27FC236}">
                  <a16:creationId xmlns:a16="http://schemas.microsoft.com/office/drawing/2014/main" id="{5891DB8C-BA5E-4EB8-B310-063A81270B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90595" name="AutoShape 131">
              <a:extLst>
                <a:ext uri="{FF2B5EF4-FFF2-40B4-BE49-F238E27FC236}">
                  <a16:creationId xmlns:a16="http://schemas.microsoft.com/office/drawing/2014/main" id="{828CABFE-3774-4418-9493-448E88DA2B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96" name="AutoShape 132">
              <a:extLst>
                <a:ext uri="{FF2B5EF4-FFF2-40B4-BE49-F238E27FC236}">
                  <a16:creationId xmlns:a16="http://schemas.microsoft.com/office/drawing/2014/main" id="{74F782BE-9D05-4E10-9C96-77BF3727AE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97" name="AutoShape 133">
              <a:extLst>
                <a:ext uri="{FF2B5EF4-FFF2-40B4-BE49-F238E27FC236}">
                  <a16:creationId xmlns:a16="http://schemas.microsoft.com/office/drawing/2014/main" id="{5A8AADB4-C21F-4557-89E2-6D48BA3D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98" name="AutoShape 134">
              <a:extLst>
                <a:ext uri="{FF2B5EF4-FFF2-40B4-BE49-F238E27FC236}">
                  <a16:creationId xmlns:a16="http://schemas.microsoft.com/office/drawing/2014/main" id="{72DB8B6C-F458-4EA9-BDC4-1F41C4DF2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599" name="AutoShape 135">
              <a:extLst>
                <a:ext uri="{FF2B5EF4-FFF2-40B4-BE49-F238E27FC236}">
                  <a16:creationId xmlns:a16="http://schemas.microsoft.com/office/drawing/2014/main" id="{1176C414-A431-4C91-9F8D-F6434F44E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90600" name="AutoShape 136">
              <a:extLst>
                <a:ext uri="{FF2B5EF4-FFF2-40B4-BE49-F238E27FC236}">
                  <a16:creationId xmlns:a16="http://schemas.microsoft.com/office/drawing/2014/main" id="{F86602D2-322C-4CEB-9DFE-B8365C72B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1" name="AutoShape 137">
              <a:extLst>
                <a:ext uri="{FF2B5EF4-FFF2-40B4-BE49-F238E27FC236}">
                  <a16:creationId xmlns:a16="http://schemas.microsoft.com/office/drawing/2014/main" id="{0D7E0EC5-6EAB-4982-9059-4541B3F63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90602" name="AutoShape 138">
              <a:extLst>
                <a:ext uri="{FF2B5EF4-FFF2-40B4-BE49-F238E27FC236}">
                  <a16:creationId xmlns:a16="http://schemas.microsoft.com/office/drawing/2014/main" id="{86790375-89A6-40A4-BBAF-014A060D7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3" name="AutoShape 139">
              <a:extLst>
                <a:ext uri="{FF2B5EF4-FFF2-40B4-BE49-F238E27FC236}">
                  <a16:creationId xmlns:a16="http://schemas.microsoft.com/office/drawing/2014/main" id="{6535E64D-CB0F-47F4-941B-CE08DF1F4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4" name="AutoShape 140">
              <a:extLst>
                <a:ext uri="{FF2B5EF4-FFF2-40B4-BE49-F238E27FC236}">
                  <a16:creationId xmlns:a16="http://schemas.microsoft.com/office/drawing/2014/main" id="{C83BBB76-3EDF-4F11-AEC2-95D682786F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5" name="AutoShape 141">
              <a:extLst>
                <a:ext uri="{FF2B5EF4-FFF2-40B4-BE49-F238E27FC236}">
                  <a16:creationId xmlns:a16="http://schemas.microsoft.com/office/drawing/2014/main" id="{F2D6864F-E642-4AED-976A-AB28F36856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6" name="AutoShape 142">
              <a:extLst>
                <a:ext uri="{FF2B5EF4-FFF2-40B4-BE49-F238E27FC236}">
                  <a16:creationId xmlns:a16="http://schemas.microsoft.com/office/drawing/2014/main" id="{3DA05713-E715-489F-93B8-6AB350F51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7" name="AutoShape 143">
              <a:extLst>
                <a:ext uri="{FF2B5EF4-FFF2-40B4-BE49-F238E27FC236}">
                  <a16:creationId xmlns:a16="http://schemas.microsoft.com/office/drawing/2014/main" id="{8DBCE6E1-0518-4DD8-B39E-26779669A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08" name="Rectangle 144">
              <a:extLst>
                <a:ext uri="{FF2B5EF4-FFF2-40B4-BE49-F238E27FC236}">
                  <a16:creationId xmlns:a16="http://schemas.microsoft.com/office/drawing/2014/main" id="{1D397869-4175-419D-A011-37E015C65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90609" name="Rectangle 145">
              <a:extLst>
                <a:ext uri="{FF2B5EF4-FFF2-40B4-BE49-F238E27FC236}">
                  <a16:creationId xmlns:a16="http://schemas.microsoft.com/office/drawing/2014/main" id="{A73EBB7E-A44B-457E-A05C-53C7F8234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90610" name="AutoShape 146">
              <a:extLst>
                <a:ext uri="{FF2B5EF4-FFF2-40B4-BE49-F238E27FC236}">
                  <a16:creationId xmlns:a16="http://schemas.microsoft.com/office/drawing/2014/main" id="{92C9B986-30EE-491E-BA8E-1BD993487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90611" name="AutoShape 147">
              <a:extLst>
                <a:ext uri="{FF2B5EF4-FFF2-40B4-BE49-F238E27FC236}">
                  <a16:creationId xmlns:a16="http://schemas.microsoft.com/office/drawing/2014/main" id="{47F7F108-B368-4CB8-B516-2DE3D6DD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90612" name="Group 148">
              <a:extLst>
                <a:ext uri="{FF2B5EF4-FFF2-40B4-BE49-F238E27FC236}">
                  <a16:creationId xmlns:a16="http://schemas.microsoft.com/office/drawing/2014/main" id="{889FD9A7-A1DE-49A4-9584-7EF47EA85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90613" name="Line 149">
                <a:extLst>
                  <a:ext uri="{FF2B5EF4-FFF2-40B4-BE49-F238E27FC236}">
                    <a16:creationId xmlns:a16="http://schemas.microsoft.com/office/drawing/2014/main" id="{E076365B-B91F-4E9D-826E-4C1FB5A43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4" name="Line 150">
                <a:extLst>
                  <a:ext uri="{FF2B5EF4-FFF2-40B4-BE49-F238E27FC236}">
                    <a16:creationId xmlns:a16="http://schemas.microsoft.com/office/drawing/2014/main" id="{CC31379C-C9BC-40F7-AB07-2F97A9FF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5" name="Line 151">
                <a:extLst>
                  <a:ext uri="{FF2B5EF4-FFF2-40B4-BE49-F238E27FC236}">
                    <a16:creationId xmlns:a16="http://schemas.microsoft.com/office/drawing/2014/main" id="{E52D9B8B-412E-47DA-BBB3-D75C6CBEF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616" name="Line 152">
              <a:extLst>
                <a:ext uri="{FF2B5EF4-FFF2-40B4-BE49-F238E27FC236}">
                  <a16:creationId xmlns:a16="http://schemas.microsoft.com/office/drawing/2014/main" id="{94C6A1E0-738A-4CED-B34F-306480D39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17" name="Text Box 153">
              <a:extLst>
                <a:ext uri="{FF2B5EF4-FFF2-40B4-BE49-F238E27FC236}">
                  <a16:creationId xmlns:a16="http://schemas.microsoft.com/office/drawing/2014/main" id="{A693029C-16AC-41E5-868F-B1AA82086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90618" name="Line 154">
              <a:extLst>
                <a:ext uri="{FF2B5EF4-FFF2-40B4-BE49-F238E27FC236}">
                  <a16:creationId xmlns:a16="http://schemas.microsoft.com/office/drawing/2014/main" id="{B3771A65-18F0-477F-B899-E8E027A92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19" name="Text Box 155">
              <a:extLst>
                <a:ext uri="{FF2B5EF4-FFF2-40B4-BE49-F238E27FC236}">
                  <a16:creationId xmlns:a16="http://schemas.microsoft.com/office/drawing/2014/main" id="{7602D51F-5D7F-4DA0-8086-7C8F9574D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90620" name="Line 156">
              <a:extLst>
                <a:ext uri="{FF2B5EF4-FFF2-40B4-BE49-F238E27FC236}">
                  <a16:creationId xmlns:a16="http://schemas.microsoft.com/office/drawing/2014/main" id="{749BECE9-D11E-41B8-948A-83BB6B3AB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21" name="Line 157">
              <a:extLst>
                <a:ext uri="{FF2B5EF4-FFF2-40B4-BE49-F238E27FC236}">
                  <a16:creationId xmlns:a16="http://schemas.microsoft.com/office/drawing/2014/main" id="{59AFFC89-92AA-4C6C-8153-E8D69CB5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622" name="Text Box 158">
              <a:extLst>
                <a:ext uri="{FF2B5EF4-FFF2-40B4-BE49-F238E27FC236}">
                  <a16:creationId xmlns:a16="http://schemas.microsoft.com/office/drawing/2014/main" id="{7132155A-23C4-4286-8523-5B7F24CD2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90623" name="Text Box 159">
              <a:extLst>
                <a:ext uri="{FF2B5EF4-FFF2-40B4-BE49-F238E27FC236}">
                  <a16:creationId xmlns:a16="http://schemas.microsoft.com/office/drawing/2014/main" id="{A98AAA19-0C14-470C-8F05-079E64EA5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90624" name="Text Box 160">
              <a:extLst>
                <a:ext uri="{FF2B5EF4-FFF2-40B4-BE49-F238E27FC236}">
                  <a16:creationId xmlns:a16="http://schemas.microsoft.com/office/drawing/2014/main" id="{C62F99FA-5175-4688-956A-3AFF5552A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90625" name="Text Box 161">
              <a:extLst>
                <a:ext uri="{FF2B5EF4-FFF2-40B4-BE49-F238E27FC236}">
                  <a16:creationId xmlns:a16="http://schemas.microsoft.com/office/drawing/2014/main" id="{98E852D3-ECCC-4F17-9EF1-11C3BEF49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90626" name="Text Box 162">
              <a:extLst>
                <a:ext uri="{FF2B5EF4-FFF2-40B4-BE49-F238E27FC236}">
                  <a16:creationId xmlns:a16="http://schemas.microsoft.com/office/drawing/2014/main" id="{C4CF5995-E5F0-477E-97B5-8689E1BB9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90627" name="Text Box 163">
              <a:extLst>
                <a:ext uri="{FF2B5EF4-FFF2-40B4-BE49-F238E27FC236}">
                  <a16:creationId xmlns:a16="http://schemas.microsoft.com/office/drawing/2014/main" id="{855D6FF4-47ED-48EA-9317-F53DD1A1E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90628" name="Text Box 164">
              <a:extLst>
                <a:ext uri="{FF2B5EF4-FFF2-40B4-BE49-F238E27FC236}">
                  <a16:creationId xmlns:a16="http://schemas.microsoft.com/office/drawing/2014/main" id="{6A7A4482-57F2-409B-BCB5-7285FD883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B9A2652-8D92-4991-8C1E-700C4552F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A43BC-48FA-48EC-98CC-B63F330BFBB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E3FFAE82-CE26-4F44-82FC-8732150A4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86121D8-389D-4301-AD80-39FC6682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6A45F467-7C27-4BAF-AEF2-46ADC6F30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427" name="Rectangle 115">
            <a:extLst>
              <a:ext uri="{FF2B5EF4-FFF2-40B4-BE49-F238E27FC236}">
                <a16:creationId xmlns:a16="http://schemas.microsoft.com/office/drawing/2014/main" id="{92DCC4FF-B5C6-44B1-9797-F82425FA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Perangkat Instruksi &lt; Instruction Set &gt;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Operasi dasar yang dapat dilakukan dengan perintah / program.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LDA &lt; Load Data Accumulator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Isi Akumulator dengan isi dari lokasi memori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LDA 2000H ; /* Isikan Akumulator dengan isi alamat 2000H */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>
              <a:latin typeface="Eurostile" pitchFamily="34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STA &lt; Store Accumulator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Simpan Isi Akumulator ke lokasi memori yang ditunjuk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STA 7FFFH ; /* Simpan Isi Akumulator ke alamat 7FFFH */</a:t>
            </a:r>
            <a:endParaRPr lang="en-US" altLang="en-US">
              <a:latin typeface="Eurostile" pitchFamily="34" charset="0"/>
            </a:endParaRPr>
          </a:p>
        </p:txBody>
      </p:sp>
      <p:sp>
        <p:nvSpPr>
          <p:cNvPr id="141428" name="Line 116">
            <a:extLst>
              <a:ext uri="{FF2B5EF4-FFF2-40B4-BE49-F238E27FC236}">
                <a16:creationId xmlns:a16="http://schemas.microsoft.com/office/drawing/2014/main" id="{7C39FA02-9E7F-4941-A9C4-EE24BC820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5613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29" name="Line 117">
            <a:extLst>
              <a:ext uri="{FF2B5EF4-FFF2-40B4-BE49-F238E27FC236}">
                <a16:creationId xmlns:a16="http://schemas.microsoft.com/office/drawing/2014/main" id="{059EA972-A4A1-4FFB-B7BA-1CEA0016B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30" name="Line 118">
            <a:extLst>
              <a:ext uri="{FF2B5EF4-FFF2-40B4-BE49-F238E27FC236}">
                <a16:creationId xmlns:a16="http://schemas.microsoft.com/office/drawing/2014/main" id="{9AE4FEDE-EEA9-4CE6-B1A1-D3F962EE1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31" name="Line 119">
            <a:extLst>
              <a:ext uri="{FF2B5EF4-FFF2-40B4-BE49-F238E27FC236}">
                <a16:creationId xmlns:a16="http://schemas.microsoft.com/office/drawing/2014/main" id="{C3C9A5A3-9472-4442-ABA5-C56A3C975E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114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32" name="Text Box 120">
            <a:extLst>
              <a:ext uri="{FF2B5EF4-FFF2-40B4-BE49-F238E27FC236}">
                <a16:creationId xmlns:a16="http://schemas.microsoft.com/office/drawing/2014/main" id="{B27FBB15-5E3D-4B98-A089-5673EF49A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4327525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Eurostile" pitchFamily="34" charset="0"/>
              </a:rPr>
              <a:t>Operan</a:t>
            </a:r>
          </a:p>
        </p:txBody>
      </p:sp>
      <p:sp>
        <p:nvSpPr>
          <p:cNvPr id="141433" name="Text Box 121">
            <a:extLst>
              <a:ext uri="{FF2B5EF4-FFF2-40B4-BE49-F238E27FC236}">
                <a16:creationId xmlns:a16="http://schemas.microsoft.com/office/drawing/2014/main" id="{92F727F3-F19F-4F42-8C7F-8F69BEFBF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4641850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Eurostile" pitchFamily="34" charset="0"/>
              </a:rPr>
              <a:t>Operasi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3B3935-59C1-4318-B5F7-DEF2BDFAB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A5F33-DCA8-461A-934C-4F897B43F49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C045FC6-BA6B-466A-B6A9-88897120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5114C8B-9447-4F2E-A267-C214A6B5D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1275278C-26FB-434F-8C76-7BD4D2AC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5E44A8C8-5978-4D35-BE28-F91187F4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Perangkat Instruksi &lt; Instruction Set &gt;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MVI &lt; Move immediate &gt;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Pindahkan Segera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Mengisi Register dengan bilangan yang mengikutinya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MVI A, 37H ; /* Isikan Akumulator dengan bilangan 37H */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Jika eksekusi perintah ini, maka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               A =0011 0111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Format Instruksi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	MVI A, byte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	MVI B, byte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	MVI C, byte</a:t>
            </a:r>
            <a:endParaRPr lang="en-US" altLang="en-US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2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2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F2893F6-DA5E-4BE2-B580-642EDE7F1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0DF6A-8A43-40DD-B058-081B1A498D7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1CC0A171-1115-42BF-82F9-7519A857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8F88C96-EF0D-4E15-9B7C-E6FFCC889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938C8D32-E2AC-4F58-ADFB-A8B1BB83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B8A0FFE4-11D0-4636-B110-EB617D307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12954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400">
                <a:latin typeface="Eurostile" pitchFamily="34" charset="0"/>
              </a:rPr>
              <a:t>ADD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ADD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ANA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ANA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ANI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CALL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CMA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DCR A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DCR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DCR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HLT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IN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INR A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INR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INR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JM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JMP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JNZ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JZ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LDA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MOV A,B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MOV A,C</a:t>
            </a:r>
          </a:p>
        </p:txBody>
      </p:sp>
      <p:sp>
        <p:nvSpPr>
          <p:cNvPr id="143369" name="Rectangle 9">
            <a:extLst>
              <a:ext uri="{FF2B5EF4-FFF2-40B4-BE49-F238E27FC236}">
                <a16:creationId xmlns:a16="http://schemas.microsoft.com/office/drawing/2014/main" id="{BB952140-E18B-479A-AC90-08874E44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905000"/>
            <a:ext cx="1295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>
                <a:latin typeface="Eurostile" pitchFamily="34" charset="0"/>
              </a:rPr>
              <a:t>80</a:t>
            </a:r>
          </a:p>
          <a:p>
            <a:r>
              <a:rPr lang="en-US" altLang="en-US" sz="1400">
                <a:latin typeface="Eurostile" pitchFamily="34" charset="0"/>
              </a:rPr>
              <a:t>81</a:t>
            </a:r>
          </a:p>
          <a:p>
            <a:r>
              <a:rPr lang="en-US" altLang="en-US" sz="1400">
                <a:latin typeface="Eurostile" pitchFamily="34" charset="0"/>
              </a:rPr>
              <a:t>A0</a:t>
            </a:r>
          </a:p>
          <a:p>
            <a:r>
              <a:rPr lang="en-US" altLang="en-US" sz="1400">
                <a:latin typeface="Eurostile" pitchFamily="34" charset="0"/>
              </a:rPr>
              <a:t>A1</a:t>
            </a:r>
          </a:p>
          <a:p>
            <a:r>
              <a:rPr lang="en-US" altLang="en-US" sz="1400">
                <a:latin typeface="Eurostile" pitchFamily="34" charset="0"/>
              </a:rPr>
              <a:t>E6</a:t>
            </a:r>
          </a:p>
          <a:p>
            <a:r>
              <a:rPr lang="en-US" altLang="en-US" sz="1400">
                <a:latin typeface="Eurostile" pitchFamily="34" charset="0"/>
              </a:rPr>
              <a:t>CD</a:t>
            </a:r>
          </a:p>
          <a:p>
            <a:r>
              <a:rPr lang="en-US" altLang="en-US" sz="1400">
                <a:latin typeface="Eurostile" pitchFamily="34" charset="0"/>
              </a:rPr>
              <a:t>2F</a:t>
            </a:r>
          </a:p>
          <a:p>
            <a:r>
              <a:rPr lang="en-US" altLang="en-US" sz="1400">
                <a:latin typeface="Eurostile" pitchFamily="34" charset="0"/>
              </a:rPr>
              <a:t>3D</a:t>
            </a:r>
          </a:p>
          <a:p>
            <a:r>
              <a:rPr lang="en-US" altLang="en-US" sz="1400">
                <a:latin typeface="Eurostile" pitchFamily="34" charset="0"/>
              </a:rPr>
              <a:t>05</a:t>
            </a:r>
          </a:p>
          <a:p>
            <a:r>
              <a:rPr lang="en-US" altLang="en-US" sz="1400">
                <a:latin typeface="Eurostile" pitchFamily="34" charset="0"/>
              </a:rPr>
              <a:t>0D</a:t>
            </a:r>
          </a:p>
          <a:p>
            <a:r>
              <a:rPr lang="en-US" altLang="en-US" sz="1400">
                <a:latin typeface="Eurostile" pitchFamily="34" charset="0"/>
              </a:rPr>
              <a:t>76</a:t>
            </a:r>
          </a:p>
          <a:p>
            <a:r>
              <a:rPr lang="en-US" altLang="en-US" sz="1400">
                <a:latin typeface="Eurostile" pitchFamily="34" charset="0"/>
              </a:rPr>
              <a:t>DB</a:t>
            </a:r>
          </a:p>
          <a:p>
            <a:r>
              <a:rPr lang="en-US" altLang="en-US" sz="1400">
                <a:latin typeface="Eurostile" pitchFamily="34" charset="0"/>
              </a:rPr>
              <a:t>3C</a:t>
            </a:r>
          </a:p>
          <a:p>
            <a:r>
              <a:rPr lang="en-US" altLang="en-US" sz="1400">
                <a:latin typeface="Eurostile" pitchFamily="34" charset="0"/>
              </a:rPr>
              <a:t>04</a:t>
            </a:r>
          </a:p>
          <a:p>
            <a:r>
              <a:rPr lang="en-US" altLang="en-US" sz="1400">
                <a:latin typeface="Eurostile" pitchFamily="34" charset="0"/>
              </a:rPr>
              <a:t>0C</a:t>
            </a:r>
          </a:p>
          <a:p>
            <a:r>
              <a:rPr lang="en-US" altLang="en-US" sz="1400">
                <a:latin typeface="Eurostile" pitchFamily="34" charset="0"/>
              </a:rPr>
              <a:t>FA</a:t>
            </a:r>
          </a:p>
          <a:p>
            <a:r>
              <a:rPr lang="en-US" altLang="en-US" sz="1400">
                <a:latin typeface="Eurostile" pitchFamily="34" charset="0"/>
              </a:rPr>
              <a:t>C3</a:t>
            </a:r>
          </a:p>
          <a:p>
            <a:r>
              <a:rPr lang="en-US" altLang="en-US" sz="1400">
                <a:latin typeface="Eurostile" pitchFamily="34" charset="0"/>
              </a:rPr>
              <a:t>C2</a:t>
            </a:r>
          </a:p>
          <a:p>
            <a:r>
              <a:rPr lang="en-US" altLang="en-US" sz="1400">
                <a:latin typeface="Eurostile" pitchFamily="34" charset="0"/>
              </a:rPr>
              <a:t>CA</a:t>
            </a:r>
          </a:p>
          <a:p>
            <a:r>
              <a:rPr lang="en-US" altLang="en-US" sz="1400">
                <a:latin typeface="Eurostile" pitchFamily="34" charset="0"/>
              </a:rPr>
              <a:t>3A</a:t>
            </a:r>
          </a:p>
          <a:p>
            <a:r>
              <a:rPr lang="en-US" altLang="en-US" sz="1400">
                <a:latin typeface="Eurostile" pitchFamily="34" charset="0"/>
              </a:rPr>
              <a:t>78</a:t>
            </a:r>
          </a:p>
          <a:p>
            <a:r>
              <a:rPr lang="en-US" altLang="en-US" sz="1400">
                <a:latin typeface="Eurostile" pitchFamily="34" charset="0"/>
              </a:rPr>
              <a:t>79</a:t>
            </a:r>
          </a:p>
        </p:txBody>
      </p:sp>
      <p:sp>
        <p:nvSpPr>
          <p:cNvPr id="143370" name="Rectangle 10">
            <a:extLst>
              <a:ext uri="{FF2B5EF4-FFF2-40B4-BE49-F238E27FC236}">
                <a16:creationId xmlns:a16="http://schemas.microsoft.com/office/drawing/2014/main" id="{54B54EA4-3D9E-48C5-B76B-27FC15671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05000"/>
            <a:ext cx="12954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400">
                <a:latin typeface="Eurostile" pitchFamily="34" charset="0"/>
              </a:rPr>
              <a:t>MOV B,A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MOV B,C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MOV C,A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MOV C,B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MVI A,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MVI B,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MVI C,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NOP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ORA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ORA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ORI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OUT byte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RAL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RAR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RET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STA alamat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SUB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SUB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XRA B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XRA C</a:t>
            </a:r>
          </a:p>
          <a:p>
            <a:pPr algn="l"/>
            <a:r>
              <a:rPr lang="en-US" altLang="en-US" sz="1400">
                <a:latin typeface="Eurostile" pitchFamily="34" charset="0"/>
              </a:rPr>
              <a:t>XRI byte</a:t>
            </a:r>
          </a:p>
          <a:p>
            <a:pPr algn="l"/>
            <a:endParaRPr lang="en-US" altLang="en-US" sz="1400">
              <a:latin typeface="Eurostile" pitchFamily="34" charset="0"/>
            </a:endParaRPr>
          </a:p>
        </p:txBody>
      </p:sp>
      <p:sp>
        <p:nvSpPr>
          <p:cNvPr id="143371" name="Rectangle 11">
            <a:extLst>
              <a:ext uri="{FF2B5EF4-FFF2-40B4-BE49-F238E27FC236}">
                <a16:creationId xmlns:a16="http://schemas.microsoft.com/office/drawing/2014/main" id="{0F1D76C1-A747-487A-A71E-5DB81539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1295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>
                <a:latin typeface="Eurostile" pitchFamily="34" charset="0"/>
              </a:rPr>
              <a:t>47</a:t>
            </a:r>
          </a:p>
          <a:p>
            <a:r>
              <a:rPr lang="en-US" altLang="en-US" sz="1400">
                <a:latin typeface="Eurostile" pitchFamily="34" charset="0"/>
              </a:rPr>
              <a:t>41</a:t>
            </a:r>
          </a:p>
          <a:p>
            <a:r>
              <a:rPr lang="en-US" altLang="en-US" sz="1400">
                <a:latin typeface="Eurostile" pitchFamily="34" charset="0"/>
              </a:rPr>
              <a:t>4F</a:t>
            </a:r>
          </a:p>
          <a:p>
            <a:r>
              <a:rPr lang="en-US" altLang="en-US" sz="1400">
                <a:latin typeface="Eurostile" pitchFamily="34" charset="0"/>
              </a:rPr>
              <a:t>48</a:t>
            </a:r>
          </a:p>
          <a:p>
            <a:r>
              <a:rPr lang="en-US" altLang="en-US" sz="1400">
                <a:latin typeface="Eurostile" pitchFamily="34" charset="0"/>
              </a:rPr>
              <a:t>3E</a:t>
            </a:r>
          </a:p>
          <a:p>
            <a:r>
              <a:rPr lang="en-US" altLang="en-US" sz="1400">
                <a:latin typeface="Eurostile" pitchFamily="34" charset="0"/>
              </a:rPr>
              <a:t>06</a:t>
            </a:r>
          </a:p>
          <a:p>
            <a:r>
              <a:rPr lang="en-US" altLang="en-US" sz="1400">
                <a:latin typeface="Eurostile" pitchFamily="34" charset="0"/>
              </a:rPr>
              <a:t>0E</a:t>
            </a:r>
          </a:p>
          <a:p>
            <a:r>
              <a:rPr lang="en-US" altLang="en-US" sz="1400">
                <a:latin typeface="Eurostile" pitchFamily="34" charset="0"/>
              </a:rPr>
              <a:t>00</a:t>
            </a:r>
          </a:p>
          <a:p>
            <a:r>
              <a:rPr lang="en-US" altLang="en-US" sz="1400">
                <a:latin typeface="Eurostile" pitchFamily="34" charset="0"/>
              </a:rPr>
              <a:t>B0</a:t>
            </a:r>
          </a:p>
          <a:p>
            <a:r>
              <a:rPr lang="en-US" altLang="en-US" sz="1400">
                <a:latin typeface="Eurostile" pitchFamily="34" charset="0"/>
              </a:rPr>
              <a:t>B1</a:t>
            </a:r>
          </a:p>
          <a:p>
            <a:r>
              <a:rPr lang="en-US" altLang="en-US" sz="1400">
                <a:latin typeface="Eurostile" pitchFamily="34" charset="0"/>
              </a:rPr>
              <a:t>F6</a:t>
            </a:r>
          </a:p>
          <a:p>
            <a:r>
              <a:rPr lang="en-US" altLang="en-US" sz="1400">
                <a:latin typeface="Eurostile" pitchFamily="34" charset="0"/>
              </a:rPr>
              <a:t>D3</a:t>
            </a:r>
          </a:p>
          <a:p>
            <a:r>
              <a:rPr lang="en-US" altLang="en-US" sz="1400">
                <a:latin typeface="Eurostile" pitchFamily="34" charset="0"/>
              </a:rPr>
              <a:t>17</a:t>
            </a:r>
          </a:p>
          <a:p>
            <a:r>
              <a:rPr lang="en-US" altLang="en-US" sz="1400">
                <a:latin typeface="Eurostile" pitchFamily="34" charset="0"/>
              </a:rPr>
              <a:t>1F</a:t>
            </a:r>
          </a:p>
          <a:p>
            <a:r>
              <a:rPr lang="en-US" altLang="en-US" sz="1400">
                <a:latin typeface="Eurostile" pitchFamily="34" charset="0"/>
              </a:rPr>
              <a:t>C9</a:t>
            </a:r>
          </a:p>
          <a:p>
            <a:r>
              <a:rPr lang="en-US" altLang="en-US" sz="1400">
                <a:latin typeface="Eurostile" pitchFamily="34" charset="0"/>
              </a:rPr>
              <a:t>32</a:t>
            </a:r>
          </a:p>
          <a:p>
            <a:r>
              <a:rPr lang="en-US" altLang="en-US" sz="1400">
                <a:latin typeface="Eurostile" pitchFamily="34" charset="0"/>
              </a:rPr>
              <a:t>90</a:t>
            </a:r>
          </a:p>
          <a:p>
            <a:r>
              <a:rPr lang="en-US" altLang="en-US" sz="1400">
                <a:latin typeface="Eurostile" pitchFamily="34" charset="0"/>
              </a:rPr>
              <a:t>91</a:t>
            </a:r>
          </a:p>
          <a:p>
            <a:r>
              <a:rPr lang="en-US" altLang="en-US" sz="1400">
                <a:latin typeface="Eurostile" pitchFamily="34" charset="0"/>
              </a:rPr>
              <a:t>A8</a:t>
            </a:r>
          </a:p>
          <a:p>
            <a:r>
              <a:rPr lang="en-US" altLang="en-US" sz="1400">
                <a:latin typeface="Eurostile" pitchFamily="34" charset="0"/>
              </a:rPr>
              <a:t>A9</a:t>
            </a:r>
          </a:p>
          <a:p>
            <a:r>
              <a:rPr lang="en-US" altLang="en-US" sz="1400">
                <a:latin typeface="Eurostile" pitchFamily="34" charset="0"/>
              </a:rPr>
              <a:t>EE</a:t>
            </a:r>
          </a:p>
          <a:p>
            <a:endParaRPr lang="en-US" altLang="en-US" sz="1400">
              <a:latin typeface="Eurostile" pitchFamily="34" charset="0"/>
            </a:endParaRPr>
          </a:p>
        </p:txBody>
      </p:sp>
      <p:sp>
        <p:nvSpPr>
          <p:cNvPr id="143373" name="Rectangle 13">
            <a:extLst>
              <a:ext uri="{FF2B5EF4-FFF2-40B4-BE49-F238E27FC236}">
                <a16:creationId xmlns:a16="http://schemas.microsoft.com/office/drawing/2014/main" id="{E8F9109D-3B39-4CD0-A6F9-5BFA683CE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 b="1">
                <a:latin typeface="Eurostile" pitchFamily="34" charset="0"/>
              </a:rPr>
              <a:t>INSTRUKSI</a:t>
            </a:r>
          </a:p>
        </p:txBody>
      </p:sp>
      <p:sp>
        <p:nvSpPr>
          <p:cNvPr id="143374" name="Rectangle 14">
            <a:extLst>
              <a:ext uri="{FF2B5EF4-FFF2-40B4-BE49-F238E27FC236}">
                <a16:creationId xmlns:a16="http://schemas.microsoft.com/office/drawing/2014/main" id="{E0367DA0-5CCC-48AA-ABD2-EDD2E111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524000"/>
            <a:ext cx="1295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 b="1">
                <a:latin typeface="Eurostile" pitchFamily="34" charset="0"/>
              </a:rPr>
              <a:t>INSTRUKSI</a:t>
            </a:r>
          </a:p>
        </p:txBody>
      </p:sp>
      <p:sp>
        <p:nvSpPr>
          <p:cNvPr id="143375" name="Rectangle 15">
            <a:extLst>
              <a:ext uri="{FF2B5EF4-FFF2-40B4-BE49-F238E27FC236}">
                <a16:creationId xmlns:a16="http://schemas.microsoft.com/office/drawing/2014/main" id="{F81AE9BC-4BD8-493C-A5A3-379141FD6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 b="1">
                <a:latin typeface="Eurostile" pitchFamily="34" charset="0"/>
              </a:rPr>
              <a:t>OP CODE</a:t>
            </a:r>
          </a:p>
        </p:txBody>
      </p:sp>
      <p:sp>
        <p:nvSpPr>
          <p:cNvPr id="143376" name="Rectangle 16">
            <a:extLst>
              <a:ext uri="{FF2B5EF4-FFF2-40B4-BE49-F238E27FC236}">
                <a16:creationId xmlns:a16="http://schemas.microsoft.com/office/drawing/2014/main" id="{14F26939-68FB-4B08-9165-417F42E9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524000"/>
            <a:ext cx="1295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 b="1">
                <a:latin typeface="Eurostile" pitchFamily="34" charset="0"/>
              </a:rPr>
              <a:t>OP CODE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59EDF49-07DB-4744-8CC6-940B32E3C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8EC80-4112-499C-A3A8-AE28F6037DB8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639066C-224C-41EC-BE10-070BB300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5DFE11A-C6E9-44D0-986A-9D3EB219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FEBA317A-B028-43DD-AA5F-900EBA75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162BBE02-DFBB-479B-9AE9-4612DC6F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67000"/>
            <a:ext cx="26670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E77AE7EA-494C-496C-8E9B-B8E9EF94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Perangkat Instruksi &lt; Instruction Set &gt;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Contoh : Bahasa Mesin 8080/8085 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</a:t>
            </a:r>
            <a:r>
              <a:rPr lang="en-US" altLang="en-US" sz="2000">
                <a:latin typeface="Eurostile" pitchFamily="34" charset="0"/>
              </a:rPr>
              <a:t>Alamat	Isi		Mnemonik	Jumlah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2000H		3EH	MVI A, 49H	2-byte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2001H		49H	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2002H		06H	MVI B, 4AH	2-byte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2003H		4AH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2004H		0EH	MVI C, 4BH	2-byte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2005H		4BH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2005H		32H	STA 6285H	3-byte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2006H		85H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2007H		62H</a:t>
            </a:r>
          </a:p>
          <a:p>
            <a:pPr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2009H		76H	HLT		1-byte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4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4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4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4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4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4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4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5E580E2-C305-48F3-BAE3-A12E53ECC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CA4FC-5C24-4D43-8E75-8066B96BF5B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22CAC7A-E234-4633-9E09-139AB639F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C0F3F26-37D3-4E1D-A78D-4AD9AC8F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2CB1C204-9316-4F49-BA27-F7B98DDAE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4ECC2D03-B972-4D85-BD82-E9AEFFFB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Instruksi-Instruksi Register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i="1">
                <a:latin typeface="Eurostile" pitchFamily="34" charset="0"/>
              </a:rPr>
              <a:t>MRI=Memory Reference Instruction</a:t>
            </a:r>
            <a:r>
              <a:rPr lang="en-US" altLang="en-US" sz="2400">
                <a:latin typeface="Eurostile" pitchFamily="34" charset="0"/>
              </a:rPr>
              <a:t> Lebih lambat karena memerlukan lebih dari 1 operasi akses memori.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Sedangkan Instruksi Register memindahkan data dari Register ke Register yang lain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2400">
              <a:latin typeface="Eurostile" pitchFamily="34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b="1">
                <a:latin typeface="Eurostile" pitchFamily="34" charset="0"/>
              </a:rPr>
              <a:t>MOV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Memindahkan data dari satu register ke register yang lain.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Contoh : MOV A, B. /* Pindahkan data dalam Register B ke Akumulator */</a:t>
            </a:r>
          </a:p>
          <a:p>
            <a:pPr algn="just">
              <a:buFontTx/>
              <a:buBlip>
                <a:blip r:embed="rId2"/>
              </a:buBlip>
            </a:pPr>
            <a:endParaRPr lang="en-US" altLang="en-US" sz="24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5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3CBF38-0F91-470B-B281-510EA88A6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D3948-B7DB-4834-B947-F238C7A43B0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264669F1-6343-449B-89E1-34DDC9CA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2C0677E-B0AB-4AB7-AA1B-0C397BB42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492" name="Rectangle 4">
            <a:extLst>
              <a:ext uri="{FF2B5EF4-FFF2-40B4-BE49-F238E27FC236}">
                <a16:creationId xmlns:a16="http://schemas.microsoft.com/office/drawing/2014/main" id="{2AF077A8-9647-4D48-8086-99DA90A6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493" name="Rectangle 5">
            <a:extLst>
              <a:ext uri="{FF2B5EF4-FFF2-40B4-BE49-F238E27FC236}">
                <a16:creationId xmlns:a16="http://schemas.microsoft.com/office/drawing/2014/main" id="{1E0D2B30-8D72-48C6-A908-6C563F836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Instruksi-Instruksi Register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b="1">
                <a:latin typeface="Eurostile" pitchFamily="34" charset="0"/>
              </a:rPr>
              <a:t>ADD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Tambahkan isi Register dengan Isi Akumulator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Contoh : ADD B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Jika : A = 04 H dan B = 02 H, maka eksekusi ADD B menghasilkan :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     A = 06 H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b="1">
                <a:latin typeface="Eurostile" pitchFamily="34" charset="0"/>
              </a:rPr>
              <a:t>SUB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Kurangkan isi Register dengan Isi Akumulator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Jika : C = 03 H, maka eksekusi SUB C diperoleh 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    A = 03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1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14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B4AD26-90A6-4879-A1FC-1360D3F9F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55EA0F-1D19-4CC1-8FE4-42B3A54695DF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49130C30-007A-4CC0-8F94-2F8AD661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09A0B346-6E9D-4699-B996-BF66F6C0C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16" name="Rectangle 4">
            <a:extLst>
              <a:ext uri="{FF2B5EF4-FFF2-40B4-BE49-F238E27FC236}">
                <a16:creationId xmlns:a16="http://schemas.microsoft.com/office/drawing/2014/main" id="{17835BF0-29D6-4CCF-B785-ED5AA55F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17" name="Rectangle 5">
            <a:extLst>
              <a:ext uri="{FF2B5EF4-FFF2-40B4-BE49-F238E27FC236}">
                <a16:creationId xmlns:a16="http://schemas.microsoft.com/office/drawing/2014/main" id="{69762525-4BEE-4BF9-9B1B-20782F5A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200" b="1">
                <a:latin typeface="Eurostile" pitchFamily="34" charset="0"/>
              </a:rPr>
              <a:t>Instruksi-Instruksi Register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b="1">
                <a:latin typeface="Eurostile" pitchFamily="34" charset="0"/>
              </a:rPr>
              <a:t>INR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Penambahan isi Register dengan satu angka 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Contoh : INR B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Jika : B = 09 H, maka eksekusi INR B menghasilkan :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    B = 0A H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 b="1">
                <a:latin typeface="Eurostile" pitchFamily="34" charset="0"/>
              </a:rPr>
              <a:t>DCR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Pengurangan isi Register dengan satu angka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Jika : C = 03 H, maka eksekusi DCR C diperoleh 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    C = 02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2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D193D9-09F6-4B4F-A27A-A5FD2285B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0C883-D1FE-4F3A-9C21-5CF511B0CFCD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7564359F-35FB-48C0-9EDE-8B6CFB1DE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00400"/>
            <a:ext cx="7924800" cy="304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85A9D168-A93E-4153-9A6C-4B121F1EC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AA8D1B4A-8C23-40AA-A2A0-CC52B615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EAA3825A-8C9D-4381-B386-97C87329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4C948C7D-A24E-4911-B15A-36B63DBE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CONTOH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Tambahkan bilangan 25 dan 55, simpan hasilnya pada lokasi memori 5000 H dan tambahkan hasilnya dengan 1, serta simpan di register B.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MVI A, 19 H ; Isikan Accumulator dengan 25 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MVI B, 37 H ; Isikan Register B dengan 55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ADD B         ; Tambahkan Register B dengan Acc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STA 5000H  ; Simpan Acc pada alamat 5000H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INR A	         ; Tambahkan Isi Acc dengan 1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MOV B,A     ; Simpan Isi Acc pada Register B</a:t>
            </a:r>
          </a:p>
          <a:p>
            <a:pPr algn="just">
              <a:buFontTx/>
              <a:buNone/>
            </a:pPr>
            <a:r>
              <a:rPr lang="en-US" altLang="en-US" sz="2400">
                <a:latin typeface="Eurostile" pitchFamily="34" charset="0"/>
              </a:rPr>
              <a:t>	HLT	         ; Berhenti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3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3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3AA0AB1-1A82-4FFE-9806-FD03979B9C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93870E-4101-439E-AB9C-BCD9836E2A1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B5CB055B-7E4A-4388-964A-C80E3EC79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0213"/>
            <a:ext cx="792480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:: SAP - 2 ::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TEORI, IMPLEMENTASI &amp; APLIKASI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B8DA1DAF-B8C2-4A0D-97F2-F3380C64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60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9600">
                <a:solidFill>
                  <a:srgbClr val="003399"/>
                </a:solidFill>
                <a:latin typeface="Arial" panose="020B0604020202020204" pitchFamily="34" charset="0"/>
              </a:rPr>
              <a:t>[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56C4691-5B8C-4472-A575-40438E5F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667000"/>
            <a:ext cx="60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9600">
                <a:solidFill>
                  <a:srgbClr val="003399"/>
                </a:solidFill>
                <a:latin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3C6248F-9A67-40F2-BE9F-FE3CF143A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8D05F9-70EE-44CC-921D-43134E80C89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C9906700-BFB9-4B50-ACBA-E84CF0B07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3810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E42CDDD2-2A1A-4517-8F30-2F15BBCE2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49BB599B-09B9-42B7-8CAD-6BE84DAD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7E833087-79BC-4136-835A-362DD49B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48336FCA-3CDD-4486-9C3D-D97122E5C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JUMP DAN CALL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JMP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Mengambil Instruksi berikutnya pada Alamat yang ditunjuk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Selalu diikuti Alamat yang diisikan ke Pencacah Program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Tanpa syarat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JM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Jump if Minus &lt; Lompat ke Alamat yang ditunjuk Jika A bernilai Minus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SAP-2 mempunyai Zero Flag (Z) dan Sign Flag (S)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S = 0 jika A &gt;= 0 dan S = 1 jika A &lt; 0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Lompat dengan Syarat jika S = 1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20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17160B-A5AB-49D2-83A7-8663DB46C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9ACA7-ABC0-478F-83A2-1F83FB7F9BAB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A66177EB-00F0-441E-A88C-C8A233F8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3810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DBC03BE5-446B-4B89-98C5-892E3006C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027CCB93-F77E-4E24-9746-1BB4667C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1CE9FA50-F3B0-4C1E-8883-9FF52A54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371E79D-71A3-456B-9D16-953D5C20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JUMP DAN CALL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JZ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Jump if Zero &lt; lompat ke Alamat yang ditunjuk Jika A bernilai Nol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Z = 1 jika A = 0 dan Z = 0 jika A~= 0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Lompat dengan Syarat Z = 1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JNZ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Jump if Not Zero &lt; Lompat ke Alamat yang ditunjuk Jika A tidak sama dengan Nol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Lompat dengan Syarat jika Z = 0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20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20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5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5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5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5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5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5C7B154-8E7D-4BDA-9CB5-3F0B3019C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0507F-A044-4937-9FA7-4C16674E90E9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B827E9D3-24E8-43A8-960D-2687D53B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2" name="Rectangle 4">
            <a:extLst>
              <a:ext uri="{FF2B5EF4-FFF2-40B4-BE49-F238E27FC236}">
                <a16:creationId xmlns:a16="http://schemas.microsoft.com/office/drawing/2014/main" id="{179CC11B-BB5F-4A9F-B51A-A7F9966DF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6618" name="Group 10">
            <a:extLst>
              <a:ext uri="{FF2B5EF4-FFF2-40B4-BE49-F238E27FC236}">
                <a16:creationId xmlns:a16="http://schemas.microsoft.com/office/drawing/2014/main" id="{B01E024F-2F4F-4818-8CB4-E010A99BE6D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3505200" cy="3505200"/>
            <a:chOff x="432" y="1008"/>
            <a:chExt cx="2208" cy="2688"/>
          </a:xfrm>
        </p:grpSpPr>
        <p:sp>
          <p:nvSpPr>
            <p:cNvPr id="196610" name="Rectangle 2">
              <a:extLst>
                <a:ext uri="{FF2B5EF4-FFF2-40B4-BE49-F238E27FC236}">
                  <a16:creationId xmlns:a16="http://schemas.microsoft.com/office/drawing/2014/main" id="{4A0374CB-3F7B-4F30-BDC8-E4A106D8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4" name="Rectangle 6">
              <a:extLst>
                <a:ext uri="{FF2B5EF4-FFF2-40B4-BE49-F238E27FC236}">
                  <a16:creationId xmlns:a16="http://schemas.microsoft.com/office/drawing/2014/main" id="{87ACA659-5FC2-4852-9A8A-1B9C64CCD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JMP 3000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3000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-----------</a:t>
              </a:r>
            </a:p>
            <a:p>
              <a:pPr lvl="1" algn="just"/>
              <a:endParaRPr lang="en-US" altLang="en-US" sz="2000">
                <a:latin typeface="Eurostile" pitchFamily="34" charset="0"/>
              </a:endParaRPr>
            </a:p>
          </p:txBody>
        </p:sp>
      </p:grpSp>
      <p:sp>
        <p:nvSpPr>
          <p:cNvPr id="196615" name="Line 7">
            <a:extLst>
              <a:ext uri="{FF2B5EF4-FFF2-40B4-BE49-F238E27FC236}">
                <a16:creationId xmlns:a16="http://schemas.microsoft.com/office/drawing/2014/main" id="{944EE0C9-93AA-4FEA-BAEE-93092AA1F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6" name="Line 8">
            <a:extLst>
              <a:ext uri="{FF2B5EF4-FFF2-40B4-BE49-F238E27FC236}">
                <a16:creationId xmlns:a16="http://schemas.microsoft.com/office/drawing/2014/main" id="{25E7FAD8-9AA0-40D0-BBBB-50DBB8082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7" name="Line 9">
            <a:extLst>
              <a:ext uri="{FF2B5EF4-FFF2-40B4-BE49-F238E27FC236}">
                <a16:creationId xmlns:a16="http://schemas.microsoft.com/office/drawing/2014/main" id="{B2FDE5CE-D75D-4165-A39F-A13DC9CC4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619" name="Group 11">
            <a:extLst>
              <a:ext uri="{FF2B5EF4-FFF2-40B4-BE49-F238E27FC236}">
                <a16:creationId xmlns:a16="http://schemas.microsoft.com/office/drawing/2014/main" id="{92F507A6-82A4-47A0-A1A1-677D04104570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600200"/>
            <a:ext cx="3505200" cy="3505200"/>
            <a:chOff x="432" y="1008"/>
            <a:chExt cx="2208" cy="2688"/>
          </a:xfrm>
        </p:grpSpPr>
        <p:sp>
          <p:nvSpPr>
            <p:cNvPr id="196620" name="Rectangle 12">
              <a:extLst>
                <a:ext uri="{FF2B5EF4-FFF2-40B4-BE49-F238E27FC236}">
                  <a16:creationId xmlns:a16="http://schemas.microsoft.com/office/drawing/2014/main" id="{CB9C0D5E-504D-4488-999F-0FB111D43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1" name="Rectangle 13">
              <a:extLst>
                <a:ext uri="{FF2B5EF4-FFF2-40B4-BE49-F238E27FC236}">
                  <a16:creationId xmlns:a16="http://schemas.microsoft.com/office/drawing/2014/main" id="{F9E0A40E-A026-478D-B6DF-858F3DA85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JM 3000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3000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-----------</a:t>
              </a:r>
            </a:p>
            <a:p>
              <a:pPr lvl="1" algn="just"/>
              <a:endParaRPr lang="en-US" altLang="en-US" sz="2000">
                <a:latin typeface="Eurostile" pitchFamily="34" charset="0"/>
              </a:endParaRPr>
            </a:p>
          </p:txBody>
        </p:sp>
      </p:grpSp>
      <p:sp>
        <p:nvSpPr>
          <p:cNvPr id="196622" name="Line 14">
            <a:extLst>
              <a:ext uri="{FF2B5EF4-FFF2-40B4-BE49-F238E27FC236}">
                <a16:creationId xmlns:a16="http://schemas.microsoft.com/office/drawing/2014/main" id="{119A7724-5FB5-4A57-AFDC-74F6FE5FC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>
            <a:extLst>
              <a:ext uri="{FF2B5EF4-FFF2-40B4-BE49-F238E27FC236}">
                <a16:creationId xmlns:a16="http://schemas.microsoft.com/office/drawing/2014/main" id="{792A403E-6A11-451F-84D8-02500F283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>
            <a:extLst>
              <a:ext uri="{FF2B5EF4-FFF2-40B4-BE49-F238E27FC236}">
                <a16:creationId xmlns:a16="http://schemas.microsoft.com/office/drawing/2014/main" id="{8758DCD8-AFF1-46C8-B133-37AC14852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>
            <a:extLst>
              <a:ext uri="{FF2B5EF4-FFF2-40B4-BE49-F238E27FC236}">
                <a16:creationId xmlns:a16="http://schemas.microsoft.com/office/drawing/2014/main" id="{4FA9DEF1-02BC-4E3D-8EBB-2BEB007E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>
            <a:extLst>
              <a:ext uri="{FF2B5EF4-FFF2-40B4-BE49-F238E27FC236}">
                <a16:creationId xmlns:a16="http://schemas.microsoft.com/office/drawing/2014/main" id="{85CAF99A-F938-45DD-BE7A-57413E21A4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Text Box 19">
            <a:extLst>
              <a:ext uri="{FF2B5EF4-FFF2-40B4-BE49-F238E27FC236}">
                <a16:creationId xmlns:a16="http://schemas.microsoft.com/office/drawing/2014/main" id="{6335D1F5-40E1-424D-B5EF-4875C9B2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46675"/>
            <a:ext cx="179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Tanpa Syarat</a:t>
            </a:r>
          </a:p>
        </p:txBody>
      </p:sp>
      <p:sp>
        <p:nvSpPr>
          <p:cNvPr id="196628" name="Text Box 20">
            <a:extLst>
              <a:ext uri="{FF2B5EF4-FFF2-40B4-BE49-F238E27FC236}">
                <a16:creationId xmlns:a16="http://schemas.microsoft.com/office/drawing/2014/main" id="{91BEA27E-91FF-40D3-AB0D-D5A3C5BC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5181600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Jika S =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2970A95-8515-43F5-925C-9B5DAB6E5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9808D-E3CF-4560-B242-6E9FC0071C2D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84316184-B137-4894-8A30-382817E31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EDBF033D-149C-4A1A-90B4-5E7D617B2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7636" name="Group 4">
            <a:extLst>
              <a:ext uri="{FF2B5EF4-FFF2-40B4-BE49-F238E27FC236}">
                <a16:creationId xmlns:a16="http://schemas.microsoft.com/office/drawing/2014/main" id="{D8C55663-468B-4FE4-9D48-B18EBE56097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3505200" cy="3505200"/>
            <a:chOff x="432" y="1008"/>
            <a:chExt cx="2208" cy="2688"/>
          </a:xfrm>
        </p:grpSpPr>
        <p:sp>
          <p:nvSpPr>
            <p:cNvPr id="197637" name="Rectangle 5">
              <a:extLst>
                <a:ext uri="{FF2B5EF4-FFF2-40B4-BE49-F238E27FC236}">
                  <a16:creationId xmlns:a16="http://schemas.microsoft.com/office/drawing/2014/main" id="{EF8FD348-E7E6-4B4D-B468-3591C9435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8" name="Rectangle 6">
              <a:extLst>
                <a:ext uri="{FF2B5EF4-FFF2-40B4-BE49-F238E27FC236}">
                  <a16:creationId xmlns:a16="http://schemas.microsoft.com/office/drawing/2014/main" id="{C8DC1210-35BB-4B35-B84E-14A1AA81B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JZ 3000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3000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-----------</a:t>
              </a:r>
            </a:p>
            <a:p>
              <a:pPr lvl="1" algn="just"/>
              <a:endParaRPr lang="en-US" altLang="en-US" sz="2000">
                <a:latin typeface="Eurostile" pitchFamily="34" charset="0"/>
              </a:endParaRPr>
            </a:p>
          </p:txBody>
        </p:sp>
      </p:grpSp>
      <p:sp>
        <p:nvSpPr>
          <p:cNvPr id="197639" name="Line 7">
            <a:extLst>
              <a:ext uri="{FF2B5EF4-FFF2-40B4-BE49-F238E27FC236}">
                <a16:creationId xmlns:a16="http://schemas.microsoft.com/office/drawing/2014/main" id="{6E7955DE-5B7F-43B5-ADF0-72E53A292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0" name="Line 8">
            <a:extLst>
              <a:ext uri="{FF2B5EF4-FFF2-40B4-BE49-F238E27FC236}">
                <a16:creationId xmlns:a16="http://schemas.microsoft.com/office/drawing/2014/main" id="{8664BB3A-4C32-4BDA-AF92-83ABDC4E3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1" name="Line 9">
            <a:extLst>
              <a:ext uri="{FF2B5EF4-FFF2-40B4-BE49-F238E27FC236}">
                <a16:creationId xmlns:a16="http://schemas.microsoft.com/office/drawing/2014/main" id="{88D934A1-E52D-4B79-A49F-6DAC0B840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7642" name="Group 10">
            <a:extLst>
              <a:ext uri="{FF2B5EF4-FFF2-40B4-BE49-F238E27FC236}">
                <a16:creationId xmlns:a16="http://schemas.microsoft.com/office/drawing/2014/main" id="{33ABDF92-FBA9-4FE3-B481-001C671EB63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600200"/>
            <a:ext cx="3505200" cy="3505200"/>
            <a:chOff x="432" y="1008"/>
            <a:chExt cx="2208" cy="2688"/>
          </a:xfrm>
        </p:grpSpPr>
        <p:sp>
          <p:nvSpPr>
            <p:cNvPr id="197643" name="Rectangle 11">
              <a:extLst>
                <a:ext uri="{FF2B5EF4-FFF2-40B4-BE49-F238E27FC236}">
                  <a16:creationId xmlns:a16="http://schemas.microsoft.com/office/drawing/2014/main" id="{DD68C7C5-A690-4332-8E50-0CAB22C29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4" name="Rectangle 12">
              <a:extLst>
                <a:ext uri="{FF2B5EF4-FFF2-40B4-BE49-F238E27FC236}">
                  <a16:creationId xmlns:a16="http://schemas.microsoft.com/office/drawing/2014/main" id="{E83C3A0C-64A6-458B-9791-BF4BE5AD1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JNZ 3000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3000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-----------</a:t>
              </a:r>
            </a:p>
            <a:p>
              <a:pPr lvl="1" algn="just"/>
              <a:endParaRPr lang="en-US" altLang="en-US" sz="2000">
                <a:latin typeface="Eurostile" pitchFamily="34" charset="0"/>
              </a:endParaRPr>
            </a:p>
          </p:txBody>
        </p:sp>
      </p:grpSp>
      <p:sp>
        <p:nvSpPr>
          <p:cNvPr id="197645" name="Line 13">
            <a:extLst>
              <a:ext uri="{FF2B5EF4-FFF2-40B4-BE49-F238E27FC236}">
                <a16:creationId xmlns:a16="http://schemas.microsoft.com/office/drawing/2014/main" id="{A6041BFB-CD5E-4F4A-B661-D5CD2971C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971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6" name="Line 14">
            <a:extLst>
              <a:ext uri="{FF2B5EF4-FFF2-40B4-BE49-F238E27FC236}">
                <a16:creationId xmlns:a16="http://schemas.microsoft.com/office/drawing/2014/main" id="{59D48697-2CF3-4D27-B04C-7EF0DEC06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971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7" name="Line 15">
            <a:extLst>
              <a:ext uri="{FF2B5EF4-FFF2-40B4-BE49-F238E27FC236}">
                <a16:creationId xmlns:a16="http://schemas.microsoft.com/office/drawing/2014/main" id="{B2747D6E-1372-4C6C-90B6-8F7E3E33E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8" name="Line 16">
            <a:extLst>
              <a:ext uri="{FF2B5EF4-FFF2-40B4-BE49-F238E27FC236}">
                <a16:creationId xmlns:a16="http://schemas.microsoft.com/office/drawing/2014/main" id="{DE01FDEE-535D-4A1D-856C-796400158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9" name="Line 17">
            <a:extLst>
              <a:ext uri="{FF2B5EF4-FFF2-40B4-BE49-F238E27FC236}">
                <a16:creationId xmlns:a16="http://schemas.microsoft.com/office/drawing/2014/main" id="{9E552937-F751-4035-A1C7-4ED192D54D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0" name="Text Box 18">
            <a:extLst>
              <a:ext uri="{FF2B5EF4-FFF2-40B4-BE49-F238E27FC236}">
                <a16:creationId xmlns:a16="http://schemas.microsoft.com/office/drawing/2014/main" id="{D0BB42A2-432D-4439-90BF-9EFA1FC59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146675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Jika Z = 1</a:t>
            </a:r>
          </a:p>
        </p:txBody>
      </p:sp>
      <p:sp>
        <p:nvSpPr>
          <p:cNvPr id="197651" name="Text Box 19">
            <a:extLst>
              <a:ext uri="{FF2B5EF4-FFF2-40B4-BE49-F238E27FC236}">
                <a16:creationId xmlns:a16="http://schemas.microsoft.com/office/drawing/2014/main" id="{60030A91-307B-44E5-8BDB-5F28EF42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5181600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Jika Z = 0</a:t>
            </a:r>
          </a:p>
        </p:txBody>
      </p:sp>
      <p:sp>
        <p:nvSpPr>
          <p:cNvPr id="197652" name="Line 20">
            <a:extLst>
              <a:ext uri="{FF2B5EF4-FFF2-40B4-BE49-F238E27FC236}">
                <a16:creationId xmlns:a16="http://schemas.microsoft.com/office/drawing/2014/main" id="{3E3C9C93-49E2-4BFA-85FC-66AB3D64C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3" name="Line 21">
            <a:extLst>
              <a:ext uri="{FF2B5EF4-FFF2-40B4-BE49-F238E27FC236}">
                <a16:creationId xmlns:a16="http://schemas.microsoft.com/office/drawing/2014/main" id="{B17F873D-5CB0-4A92-8085-7CAD5C147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3352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70F3D48A-E6E4-40D4-B1DE-22B2E35E6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32EC15-D5B5-492C-9539-3BB9F9C36FCB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98DE0877-7F7F-4748-A72D-B08C301F3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8660" name="Group 4">
            <a:extLst>
              <a:ext uri="{FF2B5EF4-FFF2-40B4-BE49-F238E27FC236}">
                <a16:creationId xmlns:a16="http://schemas.microsoft.com/office/drawing/2014/main" id="{74494D37-B748-462B-B8FA-3D5571BFFEF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3505200" cy="4267200"/>
            <a:chOff x="432" y="1008"/>
            <a:chExt cx="2208" cy="2688"/>
          </a:xfrm>
        </p:grpSpPr>
        <p:sp>
          <p:nvSpPr>
            <p:cNvPr id="198661" name="Rectangle 5">
              <a:extLst>
                <a:ext uri="{FF2B5EF4-FFF2-40B4-BE49-F238E27FC236}">
                  <a16:creationId xmlns:a16="http://schemas.microsoft.com/office/drawing/2014/main" id="{E0D064D0-5CF4-4089-8C7D-D01435585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2" name="Rectangle 6">
              <a:extLst>
                <a:ext uri="{FF2B5EF4-FFF2-40B4-BE49-F238E27FC236}">
                  <a16:creationId xmlns:a16="http://schemas.microsoft.com/office/drawing/2014/main" id="{0C5A81A6-9CAD-463A-8229-974C23568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CALL 5000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5000 H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	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	        -----------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            RET</a:t>
              </a:r>
            </a:p>
            <a:p>
              <a:pPr lvl="1" algn="just"/>
              <a:endParaRPr lang="en-US" altLang="en-US" sz="2000">
                <a:latin typeface="Eurostile" pitchFamily="34" charset="0"/>
              </a:endParaRPr>
            </a:p>
          </p:txBody>
        </p:sp>
      </p:grpSp>
      <p:grpSp>
        <p:nvGrpSpPr>
          <p:cNvPr id="198678" name="Group 22">
            <a:extLst>
              <a:ext uri="{FF2B5EF4-FFF2-40B4-BE49-F238E27FC236}">
                <a16:creationId xmlns:a16="http://schemas.microsoft.com/office/drawing/2014/main" id="{1586208D-9135-4226-B520-DC0B296A2DDB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971800"/>
            <a:ext cx="838200" cy="1447800"/>
            <a:chOff x="1968" y="1872"/>
            <a:chExt cx="528" cy="912"/>
          </a:xfrm>
        </p:grpSpPr>
        <p:sp>
          <p:nvSpPr>
            <p:cNvPr id="198663" name="Line 7">
              <a:extLst>
                <a:ext uri="{FF2B5EF4-FFF2-40B4-BE49-F238E27FC236}">
                  <a16:creationId xmlns:a16="http://schemas.microsoft.com/office/drawing/2014/main" id="{3219177A-30C7-46CD-8E98-AC6EA7E26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4" name="Line 8">
              <a:extLst>
                <a:ext uri="{FF2B5EF4-FFF2-40B4-BE49-F238E27FC236}">
                  <a16:creationId xmlns:a16="http://schemas.microsoft.com/office/drawing/2014/main" id="{CD906078-A970-4F3B-B69E-6AA9FB049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7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Line 9">
              <a:extLst>
                <a:ext uri="{FF2B5EF4-FFF2-40B4-BE49-F238E27FC236}">
                  <a16:creationId xmlns:a16="http://schemas.microsoft.com/office/drawing/2014/main" id="{C08532CC-8FC2-4415-8004-8CBB485C7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7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8666" name="Group 10">
            <a:extLst>
              <a:ext uri="{FF2B5EF4-FFF2-40B4-BE49-F238E27FC236}">
                <a16:creationId xmlns:a16="http://schemas.microsoft.com/office/drawing/2014/main" id="{1649D689-F0B6-4FE1-8AAB-593B141E243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676400"/>
            <a:ext cx="4343400" cy="4572000"/>
            <a:chOff x="432" y="1008"/>
            <a:chExt cx="2208" cy="2688"/>
          </a:xfrm>
        </p:grpSpPr>
        <p:sp>
          <p:nvSpPr>
            <p:cNvPr id="198667" name="Rectangle 11">
              <a:extLst>
                <a:ext uri="{FF2B5EF4-FFF2-40B4-BE49-F238E27FC236}">
                  <a16:creationId xmlns:a16="http://schemas.microsoft.com/office/drawing/2014/main" id="{0A12F094-13D4-41FD-B140-29054E77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8" name="Rectangle 12">
              <a:extLst>
                <a:ext uri="{FF2B5EF4-FFF2-40B4-BE49-F238E27FC236}">
                  <a16:creationId xmlns:a16="http://schemas.microsoft.com/office/drawing/2014/main" id="{F09FA9EB-27C6-46A0-AABD-810A23278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   Alamat   Isi     Simbol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2000 H  0E H     MVI C,03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2001 H  03 H 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2002 H  0D H    DCR C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2003 H  CA H   JZ 2009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2004 H  09 H 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2005 H  20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2006 H  C3 H   JMP 2002H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2007 H  02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2008 H  20 H</a:t>
              </a:r>
            </a:p>
            <a:p>
              <a:pPr lvl="1" algn="just">
                <a:buFontTx/>
                <a:buNone/>
              </a:pPr>
              <a:r>
                <a:rPr lang="en-US" altLang="en-US" sz="2000">
                  <a:latin typeface="Eurostile" pitchFamily="34" charset="0"/>
                </a:rPr>
                <a:t>2009 H  76 H     HLT</a:t>
              </a:r>
            </a:p>
            <a:p>
              <a:pPr lvl="1" algn="just">
                <a:buFontTx/>
                <a:buNone/>
              </a:pPr>
              <a:endParaRPr lang="en-US" altLang="en-US" sz="2000">
                <a:latin typeface="Eurostile" pitchFamily="34" charset="0"/>
              </a:endParaRPr>
            </a:p>
            <a:p>
              <a:pPr lvl="1" algn="just">
                <a:buFontTx/>
                <a:buNone/>
              </a:pPr>
              <a:endParaRPr lang="en-US" altLang="en-US" sz="2000">
                <a:latin typeface="Eurostile" pitchFamily="34" charset="0"/>
              </a:endParaRPr>
            </a:p>
          </p:txBody>
        </p:sp>
      </p:grpSp>
      <p:grpSp>
        <p:nvGrpSpPr>
          <p:cNvPr id="198679" name="Group 23">
            <a:extLst>
              <a:ext uri="{FF2B5EF4-FFF2-40B4-BE49-F238E27FC236}">
                <a16:creationId xmlns:a16="http://schemas.microsoft.com/office/drawing/2014/main" id="{12E26C6F-E88D-4BE3-B302-51BA648D66C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276600" y="3352800"/>
            <a:ext cx="457200" cy="2209800"/>
            <a:chOff x="1968" y="1872"/>
            <a:chExt cx="528" cy="912"/>
          </a:xfrm>
        </p:grpSpPr>
        <p:sp>
          <p:nvSpPr>
            <p:cNvPr id="198680" name="Line 24">
              <a:extLst>
                <a:ext uri="{FF2B5EF4-FFF2-40B4-BE49-F238E27FC236}">
                  <a16:creationId xmlns:a16="http://schemas.microsoft.com/office/drawing/2014/main" id="{3129ED7D-86BA-42F3-A740-DBFF125C1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Line 25">
              <a:extLst>
                <a:ext uri="{FF2B5EF4-FFF2-40B4-BE49-F238E27FC236}">
                  <a16:creationId xmlns:a16="http://schemas.microsoft.com/office/drawing/2014/main" id="{11F4CC7B-BC87-42D2-B0FF-B8B3813B8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7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2" name="Line 26">
              <a:extLst>
                <a:ext uri="{FF2B5EF4-FFF2-40B4-BE49-F238E27FC236}">
                  <a16:creationId xmlns:a16="http://schemas.microsoft.com/office/drawing/2014/main" id="{729E4C7F-1126-4D6F-A0E9-67E01113A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7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683" name="Line 27">
            <a:extLst>
              <a:ext uri="{FF2B5EF4-FFF2-40B4-BE49-F238E27FC236}">
                <a16:creationId xmlns:a16="http://schemas.microsoft.com/office/drawing/2014/main" id="{CC0A3BA8-777C-4F73-B0A3-B77078B83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>
            <a:extLst>
              <a:ext uri="{FF2B5EF4-FFF2-40B4-BE49-F238E27FC236}">
                <a16:creationId xmlns:a16="http://schemas.microsoft.com/office/drawing/2014/main" id="{9E72E93F-65ED-435B-AFAB-2CBB39957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810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Line 29">
            <a:extLst>
              <a:ext uri="{FF2B5EF4-FFF2-40B4-BE49-F238E27FC236}">
                <a16:creationId xmlns:a16="http://schemas.microsoft.com/office/drawing/2014/main" id="{C2F941A9-B748-40CA-9A72-4D613AA16C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609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6" name="Line 30">
            <a:extLst>
              <a:ext uri="{FF2B5EF4-FFF2-40B4-BE49-F238E27FC236}">
                <a16:creationId xmlns:a16="http://schemas.microsoft.com/office/drawing/2014/main" id="{DAC7CE65-21F3-4EB7-B127-5C01C5DE8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7" name="Line 31">
            <a:extLst>
              <a:ext uri="{FF2B5EF4-FFF2-40B4-BE49-F238E27FC236}">
                <a16:creationId xmlns:a16="http://schemas.microsoft.com/office/drawing/2014/main" id="{628D7DA0-DB86-4736-B013-F2FCD105EA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8" name="Line 32">
            <a:extLst>
              <a:ext uri="{FF2B5EF4-FFF2-40B4-BE49-F238E27FC236}">
                <a16:creationId xmlns:a16="http://schemas.microsoft.com/office/drawing/2014/main" id="{6E7FD00B-DE46-4E0E-8F10-9B1CDBF4D5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3429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A7BAB59-64FE-4277-9753-4378A3A5D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A1494-C88F-48E4-BCAC-02152B8EBB2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40CB51E9-5BBE-4DCE-B5A4-00A18AA5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2743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E50DBA0-BEF0-45E1-9D12-9D9179E9D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AAED6155-F89C-458F-8D45-0858E625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10A7EC52-8684-4CAF-8ABB-12782E884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686" name="Rectangle 6">
            <a:extLst>
              <a:ext uri="{FF2B5EF4-FFF2-40B4-BE49-F238E27FC236}">
                <a16:creationId xmlns:a16="http://schemas.microsoft.com/office/drawing/2014/main" id="{7BC4B59B-F7D3-4310-A6A2-5222EE88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LOOP DAN LABEL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LOOP &lt; Simpal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Bagian dari Program yang diulang-ulang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Lihat Ilustrasi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LABEL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Tanda bantu yang digunakan untuk instruksi lompat dan panggil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Diakhiri dengan : &lt; titik dua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Terdiri dari 1 – 6 karakter, yang pertama selalau huruf.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20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2000">
              <a:latin typeface="Eurostil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9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9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9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9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9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E6CCA6-C9E0-447A-81F0-6163F309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0DB71-B9CF-4463-9AA1-5D99E8FCEC68}" type="slidenum">
              <a:rPr lang="en-GB" altLang="en-US"/>
              <a:pPr/>
              <a:t>26</a:t>
            </a:fld>
            <a:endParaRPr lang="en-GB" altLang="en-US"/>
          </a:p>
        </p:txBody>
      </p:sp>
      <p:grpSp>
        <p:nvGrpSpPr>
          <p:cNvPr id="200714" name="Group 10">
            <a:extLst>
              <a:ext uri="{FF2B5EF4-FFF2-40B4-BE49-F238E27FC236}">
                <a16:creationId xmlns:a16="http://schemas.microsoft.com/office/drawing/2014/main" id="{D84A5245-BE65-4AEA-964A-10D5F01FFD9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76400"/>
            <a:ext cx="7696200" cy="4572000"/>
            <a:chOff x="432" y="1008"/>
            <a:chExt cx="2208" cy="2688"/>
          </a:xfrm>
        </p:grpSpPr>
        <p:sp>
          <p:nvSpPr>
            <p:cNvPr id="200715" name="Rectangle 11">
              <a:extLst>
                <a:ext uri="{FF2B5EF4-FFF2-40B4-BE49-F238E27FC236}">
                  <a16:creationId xmlns:a16="http://schemas.microsoft.com/office/drawing/2014/main" id="{9F7F19A1-1730-4783-8B62-B952BF2DA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16" name="Rectangle 12">
              <a:extLst>
                <a:ext uri="{FF2B5EF4-FFF2-40B4-BE49-F238E27FC236}">
                  <a16:creationId xmlns:a16="http://schemas.microsoft.com/office/drawing/2014/main" id="{1BA394AE-61CB-4369-A089-739DE428C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   Label         Mnemonik          Komentar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A,00 H	; Kosongkan Akumulator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B,0C H 	; Isikan desimal 12 ke B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C,08 H	; Preset C dengan 8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REPEAT :	ADD B	; Tambahkan dengan 12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DCR C	; Kurangi isi C dengan 1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JZ DONE	; Lompat ke DONE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JMP REPEAT; Ulangi / Lompat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DONE	:	HLT		; Berhenti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E9257B2-89C2-498D-9E5B-AD0A30C02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28F44-CB92-4153-A12F-643E7AF82F1C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23BECB67-BA1D-4021-87DB-ADE56BAC3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3810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8E17FCFB-9322-4EEF-A206-9C41521B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2" name="Rectangle 4">
            <a:extLst>
              <a:ext uri="{FF2B5EF4-FFF2-40B4-BE49-F238E27FC236}">
                <a16:creationId xmlns:a16="http://schemas.microsoft.com/office/drawing/2014/main" id="{45FB8008-0ACE-4C41-96D7-69751B2E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3" name="Rectangle 5">
            <a:extLst>
              <a:ext uri="{FF2B5EF4-FFF2-40B4-BE49-F238E27FC236}">
                <a16:creationId xmlns:a16="http://schemas.microsoft.com/office/drawing/2014/main" id="{AB9E4E3B-587E-47C7-8F96-8FE141D9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4" name="Rectangle 6">
            <a:extLst>
              <a:ext uri="{FF2B5EF4-FFF2-40B4-BE49-F238E27FC236}">
                <a16:creationId xmlns:a16="http://schemas.microsoft.com/office/drawing/2014/main" id="{ACD17D67-EA16-4C57-BD9F-08E60E307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LOGIKA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CMA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Complement the Accumulator &lt; Komplemenkan isi Akumulator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Melakukan komplemen-1 pada Isi Akumulator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ANA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AND-kan Isi Akumulator dengan isi Register tertentu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ANA B ; AND-kan Isi Akumulator dengan isi Register B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Jika : A = 1110 1010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          B = 1000 0101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Maka Eksekusi dari ANA B menghasilkan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         A = 1000 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17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17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EBF668-125D-4FAA-BC32-6DBF7D6CF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11E19-146A-45ED-A72D-5D2D3F86B1BC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A9BDDD59-6DF7-478B-9417-0BFDB42D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419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C26F1FF-55AF-44F5-A33B-CE3B99B4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4794D641-52C3-443A-861D-5941CCF1D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FAD2C325-1CAD-4784-BF7C-608A3A8D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758" name="Rectangle 6">
            <a:extLst>
              <a:ext uri="{FF2B5EF4-FFF2-40B4-BE49-F238E27FC236}">
                <a16:creationId xmlns:a16="http://schemas.microsoft.com/office/drawing/2014/main" id="{84EFA72A-AD1A-4167-856E-9D1C0C6A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LOGIKA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ORA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OR –kan Isi Akumulator dengan Isi Register tertentu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Jika : A = 1110 1010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          B = 1000 0101 ; maka Eksekusi ORA B menghasilkan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         A = 1110 1111</a:t>
            </a:r>
          </a:p>
          <a:p>
            <a:pPr algn="just"/>
            <a:r>
              <a:rPr lang="en-US" altLang="en-US" sz="2400">
                <a:latin typeface="Eurostile" pitchFamily="34" charset="0"/>
              </a:rPr>
              <a:t>XRA</a:t>
            </a:r>
          </a:p>
          <a:p>
            <a:pPr lvl="1" algn="just"/>
            <a:r>
              <a:rPr lang="en-US" altLang="en-US" sz="2000">
                <a:latin typeface="Eurostile" pitchFamily="34" charset="0"/>
              </a:rPr>
              <a:t>XOR-kan Isi Akumulator dengan isi Register tertentu</a:t>
            </a:r>
          </a:p>
          <a:p>
            <a:pPr lvl="1" algn="just"/>
            <a:r>
              <a:rPr lang="en-US" altLang="en-US" sz="2000">
                <a:latin typeface="Eurostile" pitchFamily="34" charset="0"/>
              </a:rPr>
              <a:t>Contoh : XRA B ; AND-kan Isi Akumulator dengan isi Register B</a:t>
            </a:r>
          </a:p>
          <a:p>
            <a:pPr lvl="1" algn="just"/>
            <a:r>
              <a:rPr lang="en-US" altLang="en-US" sz="2000">
                <a:latin typeface="Eurostile" pitchFamily="34" charset="0"/>
              </a:rPr>
              <a:t>Jika : A = 1110 1010</a:t>
            </a:r>
          </a:p>
          <a:p>
            <a:pPr lvl="1" algn="just"/>
            <a:r>
              <a:rPr lang="en-US" altLang="en-US" sz="2000">
                <a:latin typeface="Eurostile" pitchFamily="34" charset="0"/>
              </a:rPr>
              <a:t>          B = 1000 0101 ; Maka Eksekusi XRA B menghasilkan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         A = 0110 1111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2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2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2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2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2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2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E9242EF-2FA8-4B70-A883-A7BC618FF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5E37A-2563-403F-8704-A9DE6B10CBA2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139C96A0-0354-4F7B-BDD6-866D1F2F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419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4965875A-313A-4B38-8420-8ED97E1E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3C4C6446-67B3-43B3-8955-60538CE9A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B7162DD7-0960-46DC-887A-B350B42B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2" name="Rectangle 6">
            <a:extLst>
              <a:ext uri="{FF2B5EF4-FFF2-40B4-BE49-F238E27FC236}">
                <a16:creationId xmlns:a16="http://schemas.microsoft.com/office/drawing/2014/main" id="{BE6B8AA7-9486-463C-B899-408F61CB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LOGIKA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ANI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AND –kan segera Isi Akumulator dengan Byte tertentu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Jika : A = 1110 1010, Maka Eksekusi ANI C7 H menghasilkan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            = 1100 0111 &lt; C7 H &gt;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		         A = 1100 0010</a:t>
            </a:r>
          </a:p>
          <a:p>
            <a:pPr algn="just"/>
            <a:r>
              <a:rPr lang="en-US" altLang="en-US" sz="2400">
                <a:latin typeface="Eurostile" pitchFamily="34" charset="0"/>
              </a:rPr>
              <a:t>ORI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OR-kan Segera Isi Akumulator dengan Byte tertentu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Eksekusi ORI C7 H menghasilkan :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         A = 1100 0111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XRI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XOR-kan Segera Isi Akumulator dengan Byte Tertentu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3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3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3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3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37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37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37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8BF4FD5F-66E5-4F19-8C4B-E41CE0032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B0DFC-0165-4D11-BCC3-5BA58722BB6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55E2F144-CE2A-4936-B271-C5A2D274FA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924800" cy="4097338"/>
          </a:xfrm>
          <a:noFill/>
          <a:ln/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en-US" sz="3600" b="1">
                <a:latin typeface="Eurostile" pitchFamily="34" charset="0"/>
              </a:rPr>
              <a:t>SAP - 2&lt; Evolusi ke Komputer Modern &gt;</a:t>
            </a:r>
          </a:p>
          <a:p>
            <a:pPr marL="0" indent="0" algn="just">
              <a:buFontTx/>
              <a:buBlip>
                <a:blip r:embed="rId2"/>
              </a:buBlip>
            </a:pPr>
            <a:r>
              <a:rPr lang="en-US" altLang="en-US" sz="2800">
                <a:latin typeface="Eurostile" pitchFamily="34" charset="0"/>
              </a:rPr>
              <a:t>Arsitektur lebih lengkap dibanding SAP-1</a:t>
            </a:r>
          </a:p>
          <a:p>
            <a:pPr marL="0" indent="0" algn="just">
              <a:buFontTx/>
              <a:buBlip>
                <a:blip r:embed="rId2"/>
              </a:buBlip>
            </a:pPr>
            <a:r>
              <a:rPr lang="en-US" altLang="en-US" sz="2800">
                <a:latin typeface="Eurostile" pitchFamily="34" charset="0"/>
              </a:rPr>
              <a:t>Instruksi lebih banyak termasuk </a:t>
            </a:r>
            <a:r>
              <a:rPr lang="en-US" altLang="en-US" sz="2800" i="1">
                <a:latin typeface="Eurostile" pitchFamily="34" charset="0"/>
              </a:rPr>
              <a:t>jump </a:t>
            </a:r>
            <a:r>
              <a:rPr lang="en-US" altLang="en-US" sz="2800">
                <a:latin typeface="Eurostile" pitchFamily="34" charset="0"/>
              </a:rPr>
              <a:t>(Lompat)</a:t>
            </a:r>
          </a:p>
          <a:p>
            <a:pPr marL="0" indent="0" algn="just">
              <a:buFontTx/>
              <a:buBlip>
                <a:blip r:embed="rId2"/>
              </a:buBlip>
            </a:pPr>
            <a:r>
              <a:rPr lang="en-US" altLang="en-US" sz="2800">
                <a:latin typeface="Eurostile" pitchFamily="34" charset="0"/>
              </a:rPr>
              <a:t>Menggunakan Register dua Arah</a:t>
            </a:r>
          </a:p>
          <a:p>
            <a:pPr marL="0" indent="0" algn="just">
              <a:buFontTx/>
              <a:buBlip>
                <a:blip r:embed="rId2"/>
              </a:buBlip>
            </a:pPr>
            <a:endParaRPr lang="en-US" altLang="en-US">
              <a:latin typeface="Eurostile" pitchFamily="34" charset="0"/>
            </a:endParaRPr>
          </a:p>
        </p:txBody>
      </p:sp>
      <p:sp>
        <p:nvSpPr>
          <p:cNvPr id="97379" name="Rectangle 99">
            <a:extLst>
              <a:ext uri="{FF2B5EF4-FFF2-40B4-BE49-F238E27FC236}">
                <a16:creationId xmlns:a16="http://schemas.microsoft.com/office/drawing/2014/main" id="{9D17491F-3FD2-4EDD-B904-4A0A4113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418" name="Group 138">
            <a:extLst>
              <a:ext uri="{FF2B5EF4-FFF2-40B4-BE49-F238E27FC236}">
                <a16:creationId xmlns:a16="http://schemas.microsoft.com/office/drawing/2014/main" id="{8475E854-4F77-4F65-AED8-41EED8844607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953000"/>
            <a:ext cx="1447800" cy="609600"/>
            <a:chOff x="1776" y="3120"/>
            <a:chExt cx="1872" cy="384"/>
          </a:xfrm>
        </p:grpSpPr>
        <p:grpSp>
          <p:nvGrpSpPr>
            <p:cNvPr id="97386" name="Group 106">
              <a:extLst>
                <a:ext uri="{FF2B5EF4-FFF2-40B4-BE49-F238E27FC236}">
                  <a16:creationId xmlns:a16="http://schemas.microsoft.com/office/drawing/2014/main" id="{318D115F-E2AC-46EE-9E7D-02FE386D4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120"/>
              <a:ext cx="1872" cy="240"/>
              <a:chOff x="1776" y="3120"/>
              <a:chExt cx="1872" cy="240"/>
            </a:xfrm>
          </p:grpSpPr>
          <p:sp>
            <p:nvSpPr>
              <p:cNvPr id="97380" name="Line 100">
                <a:extLst>
                  <a:ext uri="{FF2B5EF4-FFF2-40B4-BE49-F238E27FC236}">
                    <a16:creationId xmlns:a16="http://schemas.microsoft.com/office/drawing/2014/main" id="{3DCC931C-2289-406D-B860-6223B05B3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1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1" name="Line 101">
                <a:extLst>
                  <a:ext uri="{FF2B5EF4-FFF2-40B4-BE49-F238E27FC236}">
                    <a16:creationId xmlns:a16="http://schemas.microsoft.com/office/drawing/2014/main" id="{7AF49797-75AA-4395-9D64-62484A65E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3120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406" name="Line 126">
              <a:extLst>
                <a:ext uri="{FF2B5EF4-FFF2-40B4-BE49-F238E27FC236}">
                  <a16:creationId xmlns:a16="http://schemas.microsoft.com/office/drawing/2014/main" id="{4A6464B3-DFCE-4D51-874E-C23EA9820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7" name="Line 127">
              <a:extLst>
                <a:ext uri="{FF2B5EF4-FFF2-40B4-BE49-F238E27FC236}">
                  <a16:creationId xmlns:a16="http://schemas.microsoft.com/office/drawing/2014/main" id="{718B5B8D-BCD0-4A59-BF99-DD64668F2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6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09" name="Line 129">
              <a:extLst>
                <a:ext uri="{FF2B5EF4-FFF2-40B4-BE49-F238E27FC236}">
                  <a16:creationId xmlns:a16="http://schemas.microsoft.com/office/drawing/2014/main" id="{731D5F8A-06B7-4AE1-AF95-9120D96D0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0" name="Line 130">
              <a:extLst>
                <a:ext uri="{FF2B5EF4-FFF2-40B4-BE49-F238E27FC236}">
                  <a16:creationId xmlns:a16="http://schemas.microsoft.com/office/drawing/2014/main" id="{D6A44483-8944-4373-ADC7-13411685E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2" name="Line 132">
              <a:extLst>
                <a:ext uri="{FF2B5EF4-FFF2-40B4-BE49-F238E27FC236}">
                  <a16:creationId xmlns:a16="http://schemas.microsoft.com/office/drawing/2014/main" id="{C13333C1-7F93-48FF-B8FC-CEDF51B02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3" name="Line 133">
              <a:extLst>
                <a:ext uri="{FF2B5EF4-FFF2-40B4-BE49-F238E27FC236}">
                  <a16:creationId xmlns:a16="http://schemas.microsoft.com/office/drawing/2014/main" id="{77A65BB1-806D-460A-97D0-9994C7F5D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2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4" name="Line 134">
              <a:extLst>
                <a:ext uri="{FF2B5EF4-FFF2-40B4-BE49-F238E27FC236}">
                  <a16:creationId xmlns:a16="http://schemas.microsoft.com/office/drawing/2014/main" id="{562AEBC6-FA6A-4887-A2A8-852418A8E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5" name="Line 135">
              <a:extLst>
                <a:ext uri="{FF2B5EF4-FFF2-40B4-BE49-F238E27FC236}">
                  <a16:creationId xmlns:a16="http://schemas.microsoft.com/office/drawing/2014/main" id="{38409801-0DE0-425C-B8A3-555609EFC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6" name="Line 136">
              <a:extLst>
                <a:ext uri="{FF2B5EF4-FFF2-40B4-BE49-F238E27FC236}">
                  <a16:creationId xmlns:a16="http://schemas.microsoft.com/office/drawing/2014/main" id="{BC4945FD-8B0F-4B33-9BE8-9CEE3EF86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17" name="Line 137">
              <a:extLst>
                <a:ext uri="{FF2B5EF4-FFF2-40B4-BE49-F238E27FC236}">
                  <a16:creationId xmlns:a16="http://schemas.microsoft.com/office/drawing/2014/main" id="{C854A881-8F3A-4FD7-8612-7C2917AEC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419" name="Group 139">
            <a:extLst>
              <a:ext uri="{FF2B5EF4-FFF2-40B4-BE49-F238E27FC236}">
                <a16:creationId xmlns:a16="http://schemas.microsoft.com/office/drawing/2014/main" id="{332E9780-478A-4148-A81F-9EBF8FA5ECF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819400" y="5562600"/>
            <a:ext cx="1447800" cy="609600"/>
            <a:chOff x="1776" y="3120"/>
            <a:chExt cx="1872" cy="384"/>
          </a:xfrm>
        </p:grpSpPr>
        <p:grpSp>
          <p:nvGrpSpPr>
            <p:cNvPr id="97420" name="Group 140">
              <a:extLst>
                <a:ext uri="{FF2B5EF4-FFF2-40B4-BE49-F238E27FC236}">
                  <a16:creationId xmlns:a16="http://schemas.microsoft.com/office/drawing/2014/main" id="{31860A50-2DAF-47B0-BAF8-7F8646A79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120"/>
              <a:ext cx="1872" cy="240"/>
              <a:chOff x="1776" y="3120"/>
              <a:chExt cx="1872" cy="240"/>
            </a:xfrm>
          </p:grpSpPr>
          <p:sp>
            <p:nvSpPr>
              <p:cNvPr id="97421" name="Line 141">
                <a:extLst>
                  <a:ext uri="{FF2B5EF4-FFF2-40B4-BE49-F238E27FC236}">
                    <a16:creationId xmlns:a16="http://schemas.microsoft.com/office/drawing/2014/main" id="{73C93E8A-330B-448D-93A7-CA2A95FA7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1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22" name="Line 142">
                <a:extLst>
                  <a:ext uri="{FF2B5EF4-FFF2-40B4-BE49-F238E27FC236}">
                    <a16:creationId xmlns:a16="http://schemas.microsoft.com/office/drawing/2014/main" id="{8F184942-E263-47D5-A8A0-14E6B5CCF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3120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423" name="Line 143">
              <a:extLst>
                <a:ext uri="{FF2B5EF4-FFF2-40B4-BE49-F238E27FC236}">
                  <a16:creationId xmlns:a16="http://schemas.microsoft.com/office/drawing/2014/main" id="{F7AEA467-1637-4EFE-97FC-2DC0C45BC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4" name="Line 144">
              <a:extLst>
                <a:ext uri="{FF2B5EF4-FFF2-40B4-BE49-F238E27FC236}">
                  <a16:creationId xmlns:a16="http://schemas.microsoft.com/office/drawing/2014/main" id="{9C0F27D5-89BF-4EF2-88C7-A701E5A3E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168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5" name="Line 145">
              <a:extLst>
                <a:ext uri="{FF2B5EF4-FFF2-40B4-BE49-F238E27FC236}">
                  <a16:creationId xmlns:a16="http://schemas.microsoft.com/office/drawing/2014/main" id="{63853C95-6965-48E9-BA50-BEBF7AB49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6" name="Line 146">
              <a:extLst>
                <a:ext uri="{FF2B5EF4-FFF2-40B4-BE49-F238E27FC236}">
                  <a16:creationId xmlns:a16="http://schemas.microsoft.com/office/drawing/2014/main" id="{DE7652BB-05B5-4AF4-9EB1-A59E6DAE1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21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7" name="Line 147">
              <a:extLst>
                <a:ext uri="{FF2B5EF4-FFF2-40B4-BE49-F238E27FC236}">
                  <a16:creationId xmlns:a16="http://schemas.microsoft.com/office/drawing/2014/main" id="{EA257C01-D7C6-4BC6-A8C5-B0032E547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8" name="Line 148">
              <a:extLst>
                <a:ext uri="{FF2B5EF4-FFF2-40B4-BE49-F238E27FC236}">
                  <a16:creationId xmlns:a16="http://schemas.microsoft.com/office/drawing/2014/main" id="{044F1F58-AF3E-4C3D-9D73-BC93435F4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26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29" name="Line 149">
              <a:extLst>
                <a:ext uri="{FF2B5EF4-FFF2-40B4-BE49-F238E27FC236}">
                  <a16:creationId xmlns:a16="http://schemas.microsoft.com/office/drawing/2014/main" id="{E7467FBD-7884-45A8-B6E8-689777E30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0" name="Line 150">
              <a:extLst>
                <a:ext uri="{FF2B5EF4-FFF2-40B4-BE49-F238E27FC236}">
                  <a16:creationId xmlns:a16="http://schemas.microsoft.com/office/drawing/2014/main" id="{AC5B9611-ABA2-498C-966B-89E71EDAC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1" name="Line 151">
              <a:extLst>
                <a:ext uri="{FF2B5EF4-FFF2-40B4-BE49-F238E27FC236}">
                  <a16:creationId xmlns:a16="http://schemas.microsoft.com/office/drawing/2014/main" id="{3957BFFA-560A-4273-B85B-C28BE4319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1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32" name="Line 152">
              <a:extLst>
                <a:ext uri="{FF2B5EF4-FFF2-40B4-BE49-F238E27FC236}">
                  <a16:creationId xmlns:a16="http://schemas.microsoft.com/office/drawing/2014/main" id="{00E79A71-2FC1-42BB-80A7-4C1F1DA8F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1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433" name="Line 153">
            <a:extLst>
              <a:ext uri="{FF2B5EF4-FFF2-40B4-BE49-F238E27FC236}">
                <a16:creationId xmlns:a16="http://schemas.microsoft.com/office/drawing/2014/main" id="{CA75EBEB-B2FB-4E80-A64C-76B6546D9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34" name="Line 154">
            <a:extLst>
              <a:ext uri="{FF2B5EF4-FFF2-40B4-BE49-F238E27FC236}">
                <a16:creationId xmlns:a16="http://schemas.microsoft.com/office/drawing/2014/main" id="{187CBFCB-4B9C-4DC9-B840-7FDEA2E5A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35" name="Line 155">
            <a:extLst>
              <a:ext uri="{FF2B5EF4-FFF2-40B4-BE49-F238E27FC236}">
                <a16:creationId xmlns:a16="http://schemas.microsoft.com/office/drawing/2014/main" id="{49314F3A-6A18-40C0-A2A3-AE69045FC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36" name="Line 156">
            <a:extLst>
              <a:ext uri="{FF2B5EF4-FFF2-40B4-BE49-F238E27FC236}">
                <a16:creationId xmlns:a16="http://schemas.microsoft.com/office/drawing/2014/main" id="{29ADECEA-712F-4A6B-A8CE-0E4BE2608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150" y="4876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37" name="Line 157">
            <a:extLst>
              <a:ext uri="{FF2B5EF4-FFF2-40B4-BE49-F238E27FC236}">
                <a16:creationId xmlns:a16="http://schemas.microsoft.com/office/drawing/2014/main" id="{D500BCD9-860A-46CB-B298-F1BBD89FB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5334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39" name="Line 159">
            <a:extLst>
              <a:ext uri="{FF2B5EF4-FFF2-40B4-BE49-F238E27FC236}">
                <a16:creationId xmlns:a16="http://schemas.microsoft.com/office/drawing/2014/main" id="{CF551CCC-1DAE-426C-93F1-41A13E041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4387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0" name="Line 160">
            <a:extLst>
              <a:ext uri="{FF2B5EF4-FFF2-40B4-BE49-F238E27FC236}">
                <a16:creationId xmlns:a16="http://schemas.microsoft.com/office/drawing/2014/main" id="{D75A9FD9-C0B3-4043-92E7-9D98F3E7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55435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1" name="Line 161">
            <a:extLst>
              <a:ext uri="{FF2B5EF4-FFF2-40B4-BE49-F238E27FC236}">
                <a16:creationId xmlns:a16="http://schemas.microsoft.com/office/drawing/2014/main" id="{321A7421-2CC7-478A-ABC7-CBD1DBEE8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648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2" name="Line 162">
            <a:extLst>
              <a:ext uri="{FF2B5EF4-FFF2-40B4-BE49-F238E27FC236}">
                <a16:creationId xmlns:a16="http://schemas.microsoft.com/office/drawing/2014/main" id="{4984C966-F0C8-4656-BD46-F5FA8D6A3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419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3" name="Line 163">
            <a:extLst>
              <a:ext uri="{FF2B5EF4-FFF2-40B4-BE49-F238E27FC236}">
                <a16:creationId xmlns:a16="http://schemas.microsoft.com/office/drawing/2014/main" id="{31365B89-EBC7-43D8-9E32-366B8B667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686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4" name="Line 164">
            <a:extLst>
              <a:ext uri="{FF2B5EF4-FFF2-40B4-BE49-F238E27FC236}">
                <a16:creationId xmlns:a16="http://schemas.microsoft.com/office/drawing/2014/main" id="{2AD8FC02-9E9E-4140-B1F6-363865570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53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45" name="AutoShape 165">
            <a:extLst>
              <a:ext uri="{FF2B5EF4-FFF2-40B4-BE49-F238E27FC236}">
                <a16:creationId xmlns:a16="http://schemas.microsoft.com/office/drawing/2014/main" id="{5DD85274-24ED-4B3A-A549-36E0564E92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38425" y="5524500"/>
            <a:ext cx="152400" cy="76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46" name="Text Box 166">
            <a:extLst>
              <a:ext uri="{FF2B5EF4-FFF2-40B4-BE49-F238E27FC236}">
                <a16:creationId xmlns:a16="http://schemas.microsoft.com/office/drawing/2014/main" id="{8637C242-824D-4304-A64F-95E95F7E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5230813"/>
            <a:ext cx="606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LOAD</a:t>
            </a:r>
          </a:p>
        </p:txBody>
      </p:sp>
      <p:sp>
        <p:nvSpPr>
          <p:cNvPr id="97447" name="Text Box 167">
            <a:extLst>
              <a:ext uri="{FF2B5EF4-FFF2-40B4-BE49-F238E27FC236}">
                <a16:creationId xmlns:a16="http://schemas.microsoft.com/office/drawing/2014/main" id="{5BDBEBCB-42C0-4000-B18F-D013C53D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5383213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CLK</a:t>
            </a:r>
          </a:p>
        </p:txBody>
      </p:sp>
      <p:sp>
        <p:nvSpPr>
          <p:cNvPr id="97448" name="Text Box 168">
            <a:extLst>
              <a:ext uri="{FF2B5EF4-FFF2-40B4-BE49-F238E27FC236}">
                <a16:creationId xmlns:a16="http://schemas.microsoft.com/office/drawing/2014/main" id="{28DC1699-8B52-4663-A55F-05D2830A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535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Enable</a:t>
            </a:r>
          </a:p>
        </p:txBody>
      </p:sp>
      <p:sp>
        <p:nvSpPr>
          <p:cNvPr id="97449" name="Text Box 169">
            <a:extLst>
              <a:ext uri="{FF2B5EF4-FFF2-40B4-BE49-F238E27FC236}">
                <a16:creationId xmlns:a16="http://schemas.microsoft.com/office/drawing/2014/main" id="{5E9500D9-1A0B-409A-9E36-6FD1BFA99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62023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4D16DF-0832-41AA-8B4E-B0C7ACB91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31B414-4126-40AA-811E-F306DEA846A7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49A22CCC-9366-4462-A272-87C1CA1D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419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738EF6B-0B3B-42A3-9706-254D8A2C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14BD5926-AA60-40FF-8828-F9D587AA3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>
            <a:extLst>
              <a:ext uri="{FF2B5EF4-FFF2-40B4-BE49-F238E27FC236}">
                <a16:creationId xmlns:a16="http://schemas.microsoft.com/office/drawing/2014/main" id="{3C04FFFC-8EE0-4E6A-92A8-A2A5F8E5B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Rectangle 6">
            <a:extLst>
              <a:ext uri="{FF2B5EF4-FFF2-40B4-BE49-F238E27FC236}">
                <a16:creationId xmlns:a16="http://schemas.microsoft.com/office/drawing/2014/main" id="{D4E35CF6-F188-4981-A86E-652ACC8AC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LAINNYA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NOP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No Operation ( tidak ada oprasi )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Untuk pengaturan waktu atau Waktu tunda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Jika 1 NOP = 4 T, maka 100 NOP menunggu 400 T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IN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Instruksi untuk memberi masukan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Memindahkan data dari Input Port ke Akumulator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IN 02 H ; Memindahkan data dari Port 2 ke Akumulator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OUT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Memindahkan Isi Akumulator ke Output Port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Contoh : OUT 03 H ; Pindahkan Isi Akumulator ke Output Port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48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8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8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48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48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271D594A-4766-4877-92CD-12CB941DB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005375-C88F-4184-BE77-D7485A5E9699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C6BEB1E-7663-433C-B197-AC0FE283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8305800" cy="4191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6D2A07B-0458-4485-A161-BAA2C900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28" name="Rectangle 4">
            <a:extLst>
              <a:ext uri="{FF2B5EF4-FFF2-40B4-BE49-F238E27FC236}">
                <a16:creationId xmlns:a16="http://schemas.microsoft.com/office/drawing/2014/main" id="{EC1E16AA-135A-4CC8-9FA7-738426CC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29" name="Rectangle 5">
            <a:extLst>
              <a:ext uri="{FF2B5EF4-FFF2-40B4-BE49-F238E27FC236}">
                <a16:creationId xmlns:a16="http://schemas.microsoft.com/office/drawing/2014/main" id="{AD768FDD-46FF-43F0-85AA-F444DF0AE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0" name="Rectangle 6">
            <a:extLst>
              <a:ext uri="{FF2B5EF4-FFF2-40B4-BE49-F238E27FC236}">
                <a16:creationId xmlns:a16="http://schemas.microsoft.com/office/drawing/2014/main" id="{52EF407A-E69E-4377-9C2D-54D8E7A2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b="1">
                <a:latin typeface="Eurostile" pitchFamily="34" charset="0"/>
              </a:rPr>
              <a:t>INSTRUKSI LAINNYA :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RAL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Rotate the Accumulator Left &lt; Putar akumulator ke kiri &gt;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400">
                <a:latin typeface="Eurostile" pitchFamily="34" charset="0"/>
              </a:rPr>
              <a:t>RAR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Rotate the Accumulator Right &lt; Putar akumulator ke kanan &gt;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Jika A = 0100 1001, maka Eksekusi :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</a:rPr>
              <a:t>RAL </a:t>
            </a:r>
            <a:r>
              <a:rPr lang="en-US" altLang="en-US" sz="2000">
                <a:latin typeface="Eurostile" pitchFamily="34" charset="0"/>
                <a:sym typeface="Wingdings" panose="05000000000000000000" pitchFamily="2" charset="2"/>
              </a:rPr>
              <a:t> A = 1001 0010</a:t>
            </a:r>
          </a:p>
          <a:p>
            <a:pPr lvl="1" algn="just">
              <a:buFontTx/>
              <a:buNone/>
            </a:pPr>
            <a:r>
              <a:rPr lang="en-US" altLang="en-US" sz="2000">
                <a:latin typeface="Eurostile" pitchFamily="34" charset="0"/>
                <a:sym typeface="Wingdings" panose="05000000000000000000" pitchFamily="2" charset="2"/>
              </a:rPr>
              <a:t>RAR  A = 1010 0100</a:t>
            </a:r>
            <a:endParaRPr lang="en-US" altLang="en-US" sz="2000">
              <a:latin typeface="Eurostile" pitchFamily="34" charset="0"/>
            </a:endParaRPr>
          </a:p>
        </p:txBody>
      </p:sp>
      <p:grpSp>
        <p:nvGrpSpPr>
          <p:cNvPr id="205839" name="Group 15">
            <a:extLst>
              <a:ext uri="{FF2B5EF4-FFF2-40B4-BE49-F238E27FC236}">
                <a16:creationId xmlns:a16="http://schemas.microsoft.com/office/drawing/2014/main" id="{66284F25-4AD7-4F13-8B0D-AB1B8E21466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724400"/>
            <a:ext cx="3429000" cy="1143000"/>
            <a:chOff x="672" y="2976"/>
            <a:chExt cx="2160" cy="720"/>
          </a:xfrm>
        </p:grpSpPr>
        <p:sp>
          <p:nvSpPr>
            <p:cNvPr id="205831" name="Rectangle 7">
              <a:extLst>
                <a:ext uri="{FF2B5EF4-FFF2-40B4-BE49-F238E27FC236}">
                  <a16:creationId xmlns:a16="http://schemas.microsoft.com/office/drawing/2014/main" id="{E9E08F7A-8AC9-4A4E-A770-79A6BB0DF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1632" cy="3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2" name="Text Box 8">
              <a:extLst>
                <a:ext uri="{FF2B5EF4-FFF2-40B4-BE49-F238E27FC236}">
                  <a16:creationId xmlns:a16="http://schemas.microsoft.com/office/drawing/2014/main" id="{D23A45F9-DD7D-4DEC-ABB5-33104C344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" y="340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Eurostile" pitchFamily="34" charset="0"/>
                </a:rPr>
                <a:t>MSB</a:t>
              </a:r>
            </a:p>
          </p:txBody>
        </p:sp>
        <p:sp>
          <p:nvSpPr>
            <p:cNvPr id="205833" name="Text Box 9">
              <a:extLst>
                <a:ext uri="{FF2B5EF4-FFF2-40B4-BE49-F238E27FC236}">
                  <a16:creationId xmlns:a16="http://schemas.microsoft.com/office/drawing/2014/main" id="{02A15492-6D3E-49E6-B4D1-D04D7F7F0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40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Eurostile" pitchFamily="34" charset="0"/>
                </a:rPr>
                <a:t>LSB</a:t>
              </a:r>
            </a:p>
          </p:txBody>
        </p:sp>
        <p:sp>
          <p:nvSpPr>
            <p:cNvPr id="205834" name="Line 10">
              <a:extLst>
                <a:ext uri="{FF2B5EF4-FFF2-40B4-BE49-F238E27FC236}">
                  <a16:creationId xmlns:a16="http://schemas.microsoft.com/office/drawing/2014/main" id="{0A77F819-4365-4615-98BC-A3E0914C6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5" name="Line 11">
              <a:extLst>
                <a:ext uri="{FF2B5EF4-FFF2-40B4-BE49-F238E27FC236}">
                  <a16:creationId xmlns:a16="http://schemas.microsoft.com/office/drawing/2014/main" id="{52EECB1E-A802-40E7-8FB5-D8D67EA81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9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6" name="Line 12">
              <a:extLst>
                <a:ext uri="{FF2B5EF4-FFF2-40B4-BE49-F238E27FC236}">
                  <a16:creationId xmlns:a16="http://schemas.microsoft.com/office/drawing/2014/main" id="{F53B98E4-4B9F-4274-AE97-E0FD7C297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7" name="Line 13">
              <a:extLst>
                <a:ext uri="{FF2B5EF4-FFF2-40B4-BE49-F238E27FC236}">
                  <a16:creationId xmlns:a16="http://schemas.microsoft.com/office/drawing/2014/main" id="{3569DEF4-85E7-43E9-B740-540BDB7BA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8" name="Line 14">
              <a:extLst>
                <a:ext uri="{FF2B5EF4-FFF2-40B4-BE49-F238E27FC236}">
                  <a16:creationId xmlns:a16="http://schemas.microsoft.com/office/drawing/2014/main" id="{C835F47C-5B83-4AFB-A547-F12E7C7CF1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840" name="Group 16">
            <a:extLst>
              <a:ext uri="{FF2B5EF4-FFF2-40B4-BE49-F238E27FC236}">
                <a16:creationId xmlns:a16="http://schemas.microsoft.com/office/drawing/2014/main" id="{835B7ACD-D634-48A0-A247-3B8EF4B3C680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724400"/>
            <a:ext cx="3429000" cy="1143000"/>
            <a:chOff x="672" y="2976"/>
            <a:chExt cx="2160" cy="720"/>
          </a:xfrm>
        </p:grpSpPr>
        <p:sp>
          <p:nvSpPr>
            <p:cNvPr id="205841" name="Rectangle 17">
              <a:extLst>
                <a:ext uri="{FF2B5EF4-FFF2-40B4-BE49-F238E27FC236}">
                  <a16:creationId xmlns:a16="http://schemas.microsoft.com/office/drawing/2014/main" id="{422BE974-C288-4629-B167-F20611D8B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1632" cy="38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2" name="Text Box 18">
              <a:extLst>
                <a:ext uri="{FF2B5EF4-FFF2-40B4-BE49-F238E27FC236}">
                  <a16:creationId xmlns:a16="http://schemas.microsoft.com/office/drawing/2014/main" id="{6B3172EB-60D4-4CBC-9DCA-99682B902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" y="340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Eurostile" pitchFamily="34" charset="0"/>
                </a:rPr>
                <a:t>MSB</a:t>
              </a:r>
            </a:p>
          </p:txBody>
        </p:sp>
        <p:sp>
          <p:nvSpPr>
            <p:cNvPr id="205843" name="Text Box 19">
              <a:extLst>
                <a:ext uri="{FF2B5EF4-FFF2-40B4-BE49-F238E27FC236}">
                  <a16:creationId xmlns:a16="http://schemas.microsoft.com/office/drawing/2014/main" id="{1B53C9D4-8906-4D20-BE7E-2A03EC835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40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Eurostile" pitchFamily="34" charset="0"/>
                </a:rPr>
                <a:t>LSB</a:t>
              </a:r>
            </a:p>
          </p:txBody>
        </p:sp>
        <p:sp>
          <p:nvSpPr>
            <p:cNvPr id="205844" name="Line 20">
              <a:extLst>
                <a:ext uri="{FF2B5EF4-FFF2-40B4-BE49-F238E27FC236}">
                  <a16:creationId xmlns:a16="http://schemas.microsoft.com/office/drawing/2014/main" id="{C983CE3D-E503-4A9E-B1FA-F74D16612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3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5" name="Line 21">
              <a:extLst>
                <a:ext uri="{FF2B5EF4-FFF2-40B4-BE49-F238E27FC236}">
                  <a16:creationId xmlns:a16="http://schemas.microsoft.com/office/drawing/2014/main" id="{A0037C24-7A66-4CC3-8C26-FD18EECA7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97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6" name="Line 22">
              <a:extLst>
                <a:ext uri="{FF2B5EF4-FFF2-40B4-BE49-F238E27FC236}">
                  <a16:creationId xmlns:a16="http://schemas.microsoft.com/office/drawing/2014/main" id="{AF74354A-BA32-408C-B8A7-FB49A0D85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97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7" name="Line 23">
              <a:extLst>
                <a:ext uri="{FF2B5EF4-FFF2-40B4-BE49-F238E27FC236}">
                  <a16:creationId xmlns:a16="http://schemas.microsoft.com/office/drawing/2014/main" id="{8A86EF2A-F0E9-4FED-ADB9-F0B7C9F82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8" name="Line 24">
              <a:extLst>
                <a:ext uri="{FF2B5EF4-FFF2-40B4-BE49-F238E27FC236}">
                  <a16:creationId xmlns:a16="http://schemas.microsoft.com/office/drawing/2014/main" id="{00A4E512-3C49-40F1-A7BF-B05060300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B052079-2850-4A20-8808-EB3DD34F3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50892-C6BF-4BAC-AFB9-C02939B82CC3}" type="slidenum">
              <a:rPr lang="en-GB" altLang="en-US"/>
              <a:pPr/>
              <a:t>32</a:t>
            </a:fld>
            <a:endParaRPr lang="en-GB" altLang="en-US"/>
          </a:p>
        </p:txBody>
      </p:sp>
      <p:grpSp>
        <p:nvGrpSpPr>
          <p:cNvPr id="206850" name="Group 2">
            <a:extLst>
              <a:ext uri="{FF2B5EF4-FFF2-40B4-BE49-F238E27FC236}">
                <a16:creationId xmlns:a16="http://schemas.microsoft.com/office/drawing/2014/main" id="{4CC331BC-5E7D-4784-BF21-D78C807FF0C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76400"/>
            <a:ext cx="8229600" cy="4876800"/>
            <a:chOff x="432" y="1008"/>
            <a:chExt cx="2208" cy="2688"/>
          </a:xfrm>
        </p:grpSpPr>
        <p:sp>
          <p:nvSpPr>
            <p:cNvPr id="206851" name="Rectangle 3">
              <a:extLst>
                <a:ext uri="{FF2B5EF4-FFF2-40B4-BE49-F238E27FC236}">
                  <a16:creationId xmlns:a16="http://schemas.microsoft.com/office/drawing/2014/main" id="{C3A81C76-3A76-4488-94E2-7433FD9F4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296"/>
              <a:ext cx="2160" cy="24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2" name="Rectangle 4">
              <a:extLst>
                <a:ext uri="{FF2B5EF4-FFF2-40B4-BE49-F238E27FC236}">
                  <a16:creationId xmlns:a16="http://schemas.microsoft.com/office/drawing/2014/main" id="{137EFFEE-8CB1-4AFF-A4D6-6128F230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008"/>
              <a:ext cx="2208" cy="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ILUSTRASI :</a:t>
              </a:r>
            </a:p>
            <a:p>
              <a:pPr algn="just">
                <a:buFontTx/>
                <a:buNone/>
              </a:pPr>
              <a:r>
                <a:rPr lang="en-US" altLang="en-US" sz="2400" b="1">
                  <a:latin typeface="Eurostile" pitchFamily="34" charset="0"/>
                </a:rPr>
                <a:t>   Label         Mnemonik          Waktu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A,00 H	; 1 x 7 x 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B,0C H 	; 1 x 7 x 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MVI C,08 H	; 1 x 7 x 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REPEAT :	ADD B	; 4 x 8 x 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DCR C	; 4 x 8 x T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JZ DONE	; 7 x 7 x T (tanpa Lompatan)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		; 10 x 1 x T (dengan Lompatan) 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		JMP REPEAT; 10 x 7 x T (dengan Lompatan) </a:t>
              </a:r>
            </a:p>
            <a:p>
              <a:pPr algn="just">
                <a:buFontTx/>
                <a:buNone/>
              </a:pPr>
              <a:r>
                <a:rPr lang="en-US" altLang="en-US" sz="2400">
                  <a:latin typeface="Eurostile" pitchFamily="34" charset="0"/>
                </a:rPr>
                <a:t>DONE	:	HLT		; 5 x 1 x T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9C5CA-2658-483C-8753-233916119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1C273-C6FC-4E40-B7F6-453093286B08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C364A191-F8EB-4149-AFDB-DF678CC7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90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 indent="-3873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::. Terima Kasih .::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92DF93A8-4482-4279-91BE-B6670AF8A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AE32A-3554-4110-AA22-98D53144EEF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8501" name="Rectangle 133">
            <a:extLst>
              <a:ext uri="{FF2B5EF4-FFF2-40B4-BE49-F238E27FC236}">
                <a16:creationId xmlns:a16="http://schemas.microsoft.com/office/drawing/2014/main" id="{AF9B906B-DD73-4738-896A-9006CEF4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PC &lt; Program Counter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Memiliki saluran 16-bit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PC=0000 0000 0000 0000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Sampai :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PC=1111 1111 1111 1111</a:t>
            </a:r>
          </a:p>
          <a:p>
            <a:pPr lvl="1" algn="just">
              <a:buFontTx/>
              <a:buNone/>
            </a:pPr>
            <a:r>
              <a:rPr lang="en-US" altLang="en-US" sz="1800">
                <a:latin typeface="Eurostile" pitchFamily="34" charset="0"/>
              </a:rPr>
              <a:t>Atau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PC=0000 H – FFFF H</a:t>
            </a:r>
          </a:p>
          <a:p>
            <a:pPr lvl="1" algn="just">
              <a:buFontTx/>
              <a:buNone/>
            </a:pPr>
            <a:r>
              <a:rPr lang="en-US" altLang="en-US" sz="1800">
                <a:latin typeface="Eurostile" pitchFamily="34" charset="0"/>
              </a:rPr>
              <a:t>Instruksi selalu mulai : 0000 H</a:t>
            </a:r>
          </a:p>
          <a:p>
            <a:pPr lvl="1" algn="just">
              <a:buFontTx/>
              <a:buNone/>
            </a:pPr>
            <a:r>
              <a:rPr lang="en-US" altLang="en-US" sz="1800">
                <a:latin typeface="Eurostile" pitchFamily="34" charset="0"/>
              </a:rPr>
              <a:t>0000 H</a:t>
            </a:r>
            <a:r>
              <a:rPr lang="en-US" altLang="en-US" sz="1800">
                <a:latin typeface="Eurostile" pitchFamily="34" charset="0"/>
                <a:sym typeface="Wingdings" panose="05000000000000000000" pitchFamily="2" charset="2"/>
              </a:rPr>
              <a:t> Instruksi pertama</a:t>
            </a:r>
          </a:p>
          <a:p>
            <a:pPr lvl="1" algn="just">
              <a:buFontTx/>
              <a:buNone/>
            </a:pPr>
            <a:r>
              <a:rPr lang="en-US" altLang="en-US" sz="1800">
                <a:latin typeface="Eurostile" pitchFamily="34" charset="0"/>
                <a:sym typeface="Wingdings" panose="05000000000000000000" pitchFamily="2" charset="2"/>
              </a:rPr>
              <a:t>0001 H Instruksi kedua</a:t>
            </a:r>
          </a:p>
          <a:p>
            <a:pPr lvl="1" algn="just">
              <a:buFontTx/>
              <a:buNone/>
            </a:pPr>
            <a:r>
              <a:rPr lang="en-US" altLang="en-US" sz="1800">
                <a:latin typeface="Eurostile" pitchFamily="34" charset="0"/>
                <a:sym typeface="Wingdings" panose="05000000000000000000" pitchFamily="2" charset="2"/>
              </a:rPr>
              <a:t>0002 H Instruksi ketiga dst</a:t>
            </a:r>
            <a:endParaRPr lang="en-US" altLang="en-US" sz="1800">
              <a:latin typeface="Eurostile" pitchFamily="34" charset="0"/>
            </a:endParaRPr>
          </a:p>
        </p:txBody>
      </p:sp>
      <p:grpSp>
        <p:nvGrpSpPr>
          <p:cNvPr id="58578" name="Group 210">
            <a:extLst>
              <a:ext uri="{FF2B5EF4-FFF2-40B4-BE49-F238E27FC236}">
                <a16:creationId xmlns:a16="http://schemas.microsoft.com/office/drawing/2014/main" id="{E9C34614-46F7-4D85-90EE-92BABB8018D0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58579" name="Rectangle 211">
              <a:extLst>
                <a:ext uri="{FF2B5EF4-FFF2-40B4-BE49-F238E27FC236}">
                  <a16:creationId xmlns:a16="http://schemas.microsoft.com/office/drawing/2014/main" id="{5696C47F-1E50-4C1B-BD33-D28D28EDB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0" name="Rectangle 212">
              <a:extLst>
                <a:ext uri="{FF2B5EF4-FFF2-40B4-BE49-F238E27FC236}">
                  <a16:creationId xmlns:a16="http://schemas.microsoft.com/office/drawing/2014/main" id="{58962022-3BB4-4129-93BB-88F68632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58581" name="Rectangle 213">
              <a:extLst>
                <a:ext uri="{FF2B5EF4-FFF2-40B4-BE49-F238E27FC236}">
                  <a16:creationId xmlns:a16="http://schemas.microsoft.com/office/drawing/2014/main" id="{FACF595B-2AAA-4C64-A156-A39294169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58582" name="Rectangle 214">
              <a:extLst>
                <a:ext uri="{FF2B5EF4-FFF2-40B4-BE49-F238E27FC236}">
                  <a16:creationId xmlns:a16="http://schemas.microsoft.com/office/drawing/2014/main" id="{AB636992-63A8-4313-B424-68D359A35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58583" name="Rectangle 215">
              <a:extLst>
                <a:ext uri="{FF2B5EF4-FFF2-40B4-BE49-F238E27FC236}">
                  <a16:creationId xmlns:a16="http://schemas.microsoft.com/office/drawing/2014/main" id="{1C65027D-7331-43BD-9A50-B065B3A4C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58584" name="Rectangle 216">
              <a:extLst>
                <a:ext uri="{FF2B5EF4-FFF2-40B4-BE49-F238E27FC236}">
                  <a16:creationId xmlns:a16="http://schemas.microsoft.com/office/drawing/2014/main" id="{8A0E4EA3-B41C-4329-898E-9C478615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58585" name="Rectangle 217">
              <a:extLst>
                <a:ext uri="{FF2B5EF4-FFF2-40B4-BE49-F238E27FC236}">
                  <a16:creationId xmlns:a16="http://schemas.microsoft.com/office/drawing/2014/main" id="{6A1EEEDC-2FBF-41E4-8592-7EBA93A74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58586" name="Rectangle 218">
              <a:extLst>
                <a:ext uri="{FF2B5EF4-FFF2-40B4-BE49-F238E27FC236}">
                  <a16:creationId xmlns:a16="http://schemas.microsoft.com/office/drawing/2014/main" id="{C5334B22-A740-410B-97E2-75316F8C8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58587" name="Rectangle 219">
              <a:extLst>
                <a:ext uri="{FF2B5EF4-FFF2-40B4-BE49-F238E27FC236}">
                  <a16:creationId xmlns:a16="http://schemas.microsoft.com/office/drawing/2014/main" id="{687F0B3F-14C9-43D8-A256-1FD5DE8E3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58588" name="Rectangle 220">
              <a:extLst>
                <a:ext uri="{FF2B5EF4-FFF2-40B4-BE49-F238E27FC236}">
                  <a16:creationId xmlns:a16="http://schemas.microsoft.com/office/drawing/2014/main" id="{C63F7214-33C1-4B45-8FC8-222F7BA83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58589" name="Rectangle 221">
              <a:extLst>
                <a:ext uri="{FF2B5EF4-FFF2-40B4-BE49-F238E27FC236}">
                  <a16:creationId xmlns:a16="http://schemas.microsoft.com/office/drawing/2014/main" id="{34B90CB9-8BE9-4740-9225-E1EDC1E3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58590" name="AutoShape 222">
              <a:extLst>
                <a:ext uri="{FF2B5EF4-FFF2-40B4-BE49-F238E27FC236}">
                  <a16:creationId xmlns:a16="http://schemas.microsoft.com/office/drawing/2014/main" id="{A44F4566-3F97-4D82-B8B4-D6DADA0BD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591" name="AutoShape 223">
              <a:extLst>
                <a:ext uri="{FF2B5EF4-FFF2-40B4-BE49-F238E27FC236}">
                  <a16:creationId xmlns:a16="http://schemas.microsoft.com/office/drawing/2014/main" id="{86FC4237-A247-41F6-AD75-C56534BD7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592" name="AutoShape 224">
              <a:extLst>
                <a:ext uri="{FF2B5EF4-FFF2-40B4-BE49-F238E27FC236}">
                  <a16:creationId xmlns:a16="http://schemas.microsoft.com/office/drawing/2014/main" id="{8217117D-2ABF-493A-88E5-45E7F4538D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593" name="AutoShape 225">
              <a:extLst>
                <a:ext uri="{FF2B5EF4-FFF2-40B4-BE49-F238E27FC236}">
                  <a16:creationId xmlns:a16="http://schemas.microsoft.com/office/drawing/2014/main" id="{19B40BEB-335D-4C41-8955-9A58A5A9D3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594" name="AutoShape 226">
              <a:extLst>
                <a:ext uri="{FF2B5EF4-FFF2-40B4-BE49-F238E27FC236}">
                  <a16:creationId xmlns:a16="http://schemas.microsoft.com/office/drawing/2014/main" id="{3ACF8E1E-E68A-4997-A803-BF9A7F99A8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595" name="AutoShape 227">
              <a:extLst>
                <a:ext uri="{FF2B5EF4-FFF2-40B4-BE49-F238E27FC236}">
                  <a16:creationId xmlns:a16="http://schemas.microsoft.com/office/drawing/2014/main" id="{D89D217D-E707-4251-8704-4FCC6221F4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58596" name="Text Box 228">
              <a:extLst>
                <a:ext uri="{FF2B5EF4-FFF2-40B4-BE49-F238E27FC236}">
                  <a16:creationId xmlns:a16="http://schemas.microsoft.com/office/drawing/2014/main" id="{6A76BA3E-D0BC-46C1-AA2D-775FAB9CA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58597" name="Rectangle 229">
              <a:extLst>
                <a:ext uri="{FF2B5EF4-FFF2-40B4-BE49-F238E27FC236}">
                  <a16:creationId xmlns:a16="http://schemas.microsoft.com/office/drawing/2014/main" id="{7E0AA3AE-1055-4071-A8D7-E652B54F6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58598" name="Rectangle 230">
              <a:extLst>
                <a:ext uri="{FF2B5EF4-FFF2-40B4-BE49-F238E27FC236}">
                  <a16:creationId xmlns:a16="http://schemas.microsoft.com/office/drawing/2014/main" id="{98F7ECBB-A315-483B-A113-81E4BA0F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58599" name="Rectangle 231">
              <a:extLst>
                <a:ext uri="{FF2B5EF4-FFF2-40B4-BE49-F238E27FC236}">
                  <a16:creationId xmlns:a16="http://schemas.microsoft.com/office/drawing/2014/main" id="{EE553C47-7E6B-4C1F-B1D9-68DF53A6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58600" name="Rectangle 232">
              <a:extLst>
                <a:ext uri="{FF2B5EF4-FFF2-40B4-BE49-F238E27FC236}">
                  <a16:creationId xmlns:a16="http://schemas.microsoft.com/office/drawing/2014/main" id="{2A217FEF-56FA-425E-8B14-CE6EE42C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58601" name="Rectangle 233">
              <a:extLst>
                <a:ext uri="{FF2B5EF4-FFF2-40B4-BE49-F238E27FC236}">
                  <a16:creationId xmlns:a16="http://schemas.microsoft.com/office/drawing/2014/main" id="{EAD32F8C-42B1-4EB4-9A1F-0F29EE3AA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58602" name="Rectangle 234">
              <a:extLst>
                <a:ext uri="{FF2B5EF4-FFF2-40B4-BE49-F238E27FC236}">
                  <a16:creationId xmlns:a16="http://schemas.microsoft.com/office/drawing/2014/main" id="{A77B84DA-CDD8-4068-A19D-FB17C8C31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58603" name="AutoShape 235">
              <a:extLst>
                <a:ext uri="{FF2B5EF4-FFF2-40B4-BE49-F238E27FC236}">
                  <a16:creationId xmlns:a16="http://schemas.microsoft.com/office/drawing/2014/main" id="{1F251E57-CCDE-4E15-8E16-AA6EA9D3CF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58604" name="AutoShape 236">
              <a:extLst>
                <a:ext uri="{FF2B5EF4-FFF2-40B4-BE49-F238E27FC236}">
                  <a16:creationId xmlns:a16="http://schemas.microsoft.com/office/drawing/2014/main" id="{0CECF979-65BB-400B-876C-2B593C6308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05" name="AutoShape 237">
              <a:extLst>
                <a:ext uri="{FF2B5EF4-FFF2-40B4-BE49-F238E27FC236}">
                  <a16:creationId xmlns:a16="http://schemas.microsoft.com/office/drawing/2014/main" id="{8DFDB03C-21D5-48AC-AA33-D0989ABFA1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06" name="AutoShape 238">
              <a:extLst>
                <a:ext uri="{FF2B5EF4-FFF2-40B4-BE49-F238E27FC236}">
                  <a16:creationId xmlns:a16="http://schemas.microsoft.com/office/drawing/2014/main" id="{071A1ECA-8E0A-4307-AA04-DD1FCF78F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07" name="AutoShape 239">
              <a:extLst>
                <a:ext uri="{FF2B5EF4-FFF2-40B4-BE49-F238E27FC236}">
                  <a16:creationId xmlns:a16="http://schemas.microsoft.com/office/drawing/2014/main" id="{82714D91-1998-497C-B142-438C633E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08" name="AutoShape 240">
              <a:extLst>
                <a:ext uri="{FF2B5EF4-FFF2-40B4-BE49-F238E27FC236}">
                  <a16:creationId xmlns:a16="http://schemas.microsoft.com/office/drawing/2014/main" id="{642AC0F7-9222-437D-A280-0D488E941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58609" name="AutoShape 241">
              <a:extLst>
                <a:ext uri="{FF2B5EF4-FFF2-40B4-BE49-F238E27FC236}">
                  <a16:creationId xmlns:a16="http://schemas.microsoft.com/office/drawing/2014/main" id="{BE80E1E1-8FB6-495C-8703-A5078B1DD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0" name="AutoShape 242">
              <a:extLst>
                <a:ext uri="{FF2B5EF4-FFF2-40B4-BE49-F238E27FC236}">
                  <a16:creationId xmlns:a16="http://schemas.microsoft.com/office/drawing/2014/main" id="{1C875401-7EE8-4AB4-832A-73D9E5621A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58611" name="AutoShape 243">
              <a:extLst>
                <a:ext uri="{FF2B5EF4-FFF2-40B4-BE49-F238E27FC236}">
                  <a16:creationId xmlns:a16="http://schemas.microsoft.com/office/drawing/2014/main" id="{09C2120F-3602-4710-B8D1-7EDCD08A35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2" name="AutoShape 244">
              <a:extLst>
                <a:ext uri="{FF2B5EF4-FFF2-40B4-BE49-F238E27FC236}">
                  <a16:creationId xmlns:a16="http://schemas.microsoft.com/office/drawing/2014/main" id="{8D699B06-259A-416E-927C-1AE4C390AE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3" name="AutoShape 245">
              <a:extLst>
                <a:ext uri="{FF2B5EF4-FFF2-40B4-BE49-F238E27FC236}">
                  <a16:creationId xmlns:a16="http://schemas.microsoft.com/office/drawing/2014/main" id="{64F7C71D-6BFE-4261-BE36-853F70E293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4" name="AutoShape 246">
              <a:extLst>
                <a:ext uri="{FF2B5EF4-FFF2-40B4-BE49-F238E27FC236}">
                  <a16:creationId xmlns:a16="http://schemas.microsoft.com/office/drawing/2014/main" id="{A476CED0-54C8-4AEB-97A8-A2A1CE86B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5" name="AutoShape 247">
              <a:extLst>
                <a:ext uri="{FF2B5EF4-FFF2-40B4-BE49-F238E27FC236}">
                  <a16:creationId xmlns:a16="http://schemas.microsoft.com/office/drawing/2014/main" id="{38FB2EBD-EBEA-4AD7-A0FE-7A6E819F5F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6" name="AutoShape 248">
              <a:extLst>
                <a:ext uri="{FF2B5EF4-FFF2-40B4-BE49-F238E27FC236}">
                  <a16:creationId xmlns:a16="http://schemas.microsoft.com/office/drawing/2014/main" id="{26A171E3-77CF-47AE-90CB-5C98AEC82C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17" name="Rectangle 249">
              <a:extLst>
                <a:ext uri="{FF2B5EF4-FFF2-40B4-BE49-F238E27FC236}">
                  <a16:creationId xmlns:a16="http://schemas.microsoft.com/office/drawing/2014/main" id="{4EFCFE6E-9313-41D7-BF14-3600E66BC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58618" name="Rectangle 250">
              <a:extLst>
                <a:ext uri="{FF2B5EF4-FFF2-40B4-BE49-F238E27FC236}">
                  <a16:creationId xmlns:a16="http://schemas.microsoft.com/office/drawing/2014/main" id="{9C953487-A71F-4DA2-8353-EAA8623EF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58619" name="AutoShape 251">
              <a:extLst>
                <a:ext uri="{FF2B5EF4-FFF2-40B4-BE49-F238E27FC236}">
                  <a16:creationId xmlns:a16="http://schemas.microsoft.com/office/drawing/2014/main" id="{AA451CEC-8BE0-4477-9B70-094BAC1EE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58620" name="AutoShape 252">
              <a:extLst>
                <a:ext uri="{FF2B5EF4-FFF2-40B4-BE49-F238E27FC236}">
                  <a16:creationId xmlns:a16="http://schemas.microsoft.com/office/drawing/2014/main" id="{52A86D7F-3BF9-4C93-B7B9-8D7285E07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58621" name="Group 253">
              <a:extLst>
                <a:ext uri="{FF2B5EF4-FFF2-40B4-BE49-F238E27FC236}">
                  <a16:creationId xmlns:a16="http://schemas.microsoft.com/office/drawing/2014/main" id="{39141512-CA96-499D-B07C-D5A724B9C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58622" name="Line 254">
                <a:extLst>
                  <a:ext uri="{FF2B5EF4-FFF2-40B4-BE49-F238E27FC236}">
                    <a16:creationId xmlns:a16="http://schemas.microsoft.com/office/drawing/2014/main" id="{29DB6DEF-7A63-4E35-89F5-4115113C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3" name="Line 255">
                <a:extLst>
                  <a:ext uri="{FF2B5EF4-FFF2-40B4-BE49-F238E27FC236}">
                    <a16:creationId xmlns:a16="http://schemas.microsoft.com/office/drawing/2014/main" id="{8069B602-BB30-4CE8-87B3-29E35E1A2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24" name="Line 256">
                <a:extLst>
                  <a:ext uri="{FF2B5EF4-FFF2-40B4-BE49-F238E27FC236}">
                    <a16:creationId xmlns:a16="http://schemas.microsoft.com/office/drawing/2014/main" id="{BCC4065F-4BA5-4E06-9E9B-BD88A4681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625" name="Line 257">
              <a:extLst>
                <a:ext uri="{FF2B5EF4-FFF2-40B4-BE49-F238E27FC236}">
                  <a16:creationId xmlns:a16="http://schemas.microsoft.com/office/drawing/2014/main" id="{77430A62-8786-4187-92D6-C4517DE20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26" name="Text Box 258">
              <a:extLst>
                <a:ext uri="{FF2B5EF4-FFF2-40B4-BE49-F238E27FC236}">
                  <a16:creationId xmlns:a16="http://schemas.microsoft.com/office/drawing/2014/main" id="{67CDC18A-1EDF-4ABB-8685-BFB163433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58627" name="Line 259">
              <a:extLst>
                <a:ext uri="{FF2B5EF4-FFF2-40B4-BE49-F238E27FC236}">
                  <a16:creationId xmlns:a16="http://schemas.microsoft.com/office/drawing/2014/main" id="{4DD9E962-FAE8-4247-A835-F5026D5E5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28" name="Text Box 260">
              <a:extLst>
                <a:ext uri="{FF2B5EF4-FFF2-40B4-BE49-F238E27FC236}">
                  <a16:creationId xmlns:a16="http://schemas.microsoft.com/office/drawing/2014/main" id="{BFBE1D9B-FE27-4958-B165-5919B31FD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58629" name="Line 261">
              <a:extLst>
                <a:ext uri="{FF2B5EF4-FFF2-40B4-BE49-F238E27FC236}">
                  <a16:creationId xmlns:a16="http://schemas.microsoft.com/office/drawing/2014/main" id="{2AE86F6B-505B-4915-88DB-4C4550D71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30" name="Line 262">
              <a:extLst>
                <a:ext uri="{FF2B5EF4-FFF2-40B4-BE49-F238E27FC236}">
                  <a16:creationId xmlns:a16="http://schemas.microsoft.com/office/drawing/2014/main" id="{1A16E98F-46C2-4C01-A767-657B691B3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31" name="Text Box 263">
              <a:extLst>
                <a:ext uri="{FF2B5EF4-FFF2-40B4-BE49-F238E27FC236}">
                  <a16:creationId xmlns:a16="http://schemas.microsoft.com/office/drawing/2014/main" id="{C802EADB-AB5F-4BB5-9AC1-7D92E123B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58632" name="Text Box 264">
              <a:extLst>
                <a:ext uri="{FF2B5EF4-FFF2-40B4-BE49-F238E27FC236}">
                  <a16:creationId xmlns:a16="http://schemas.microsoft.com/office/drawing/2014/main" id="{4546F5C3-4461-4ABB-9379-20224B614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58633" name="Text Box 265">
              <a:extLst>
                <a:ext uri="{FF2B5EF4-FFF2-40B4-BE49-F238E27FC236}">
                  <a16:creationId xmlns:a16="http://schemas.microsoft.com/office/drawing/2014/main" id="{593465BD-33C5-4273-A09A-EB74C0709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58634" name="Text Box 266">
              <a:extLst>
                <a:ext uri="{FF2B5EF4-FFF2-40B4-BE49-F238E27FC236}">
                  <a16:creationId xmlns:a16="http://schemas.microsoft.com/office/drawing/2014/main" id="{A10AE6AC-5723-4AE7-A400-7A3F4655E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58635" name="Text Box 267">
              <a:extLst>
                <a:ext uri="{FF2B5EF4-FFF2-40B4-BE49-F238E27FC236}">
                  <a16:creationId xmlns:a16="http://schemas.microsoft.com/office/drawing/2014/main" id="{D3F8AB57-292B-4988-B3BA-8D7139B2F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58636" name="Text Box 268">
              <a:extLst>
                <a:ext uri="{FF2B5EF4-FFF2-40B4-BE49-F238E27FC236}">
                  <a16:creationId xmlns:a16="http://schemas.microsoft.com/office/drawing/2014/main" id="{2AB44A9F-6A60-4767-B82A-B2BC122A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58637" name="Text Box 269">
              <a:extLst>
                <a:ext uri="{FF2B5EF4-FFF2-40B4-BE49-F238E27FC236}">
                  <a16:creationId xmlns:a16="http://schemas.microsoft.com/office/drawing/2014/main" id="{3EEBAEEA-10A3-4FBB-A549-F0AF9BDE3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>
            <a:extLst>
              <a:ext uri="{FF2B5EF4-FFF2-40B4-BE49-F238E27FC236}">
                <a16:creationId xmlns:a16="http://schemas.microsoft.com/office/drawing/2014/main" id="{975674C6-4D13-4D4F-BE72-F6A179232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2CC82-ED1B-44B4-B0B0-B0D82C32FFD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84340" name="Rectangle 20">
            <a:extLst>
              <a:ext uri="{FF2B5EF4-FFF2-40B4-BE49-F238E27FC236}">
                <a16:creationId xmlns:a16="http://schemas.microsoft.com/office/drawing/2014/main" id="{B864E25F-6E67-4E57-B3CF-59F2F473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2000">
                <a:latin typeface="Eurostile" pitchFamily="34" charset="0"/>
              </a:rPr>
              <a:t>MAR &amp; Memori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Menerima alamat 16-bit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Keluaran 2-state ke memori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ROM 2KB berisi program Monitor </a:t>
            </a:r>
            <a:r>
              <a:rPr lang="en-US" altLang="en-US" sz="1800">
                <a:latin typeface="Eurostile" pitchFamily="34" charset="0"/>
                <a:sym typeface="Wingdings" panose="05000000000000000000" pitchFamily="2" charset="2"/>
              </a:rPr>
              <a:t> Inisialisasi saat dinyalakan</a:t>
            </a:r>
            <a:endParaRPr lang="en-US" altLang="en-US" sz="1800">
              <a:latin typeface="Eurostile" pitchFamily="34" charset="0"/>
            </a:endParaRPr>
          </a:p>
        </p:txBody>
      </p:sp>
      <p:sp>
        <p:nvSpPr>
          <p:cNvPr id="184368" name="Text Box 48">
            <a:extLst>
              <a:ext uri="{FF2B5EF4-FFF2-40B4-BE49-F238E27FC236}">
                <a16:creationId xmlns:a16="http://schemas.microsoft.com/office/drawing/2014/main" id="{50B593FD-C367-44B6-9D3F-7AA87E4F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259138"/>
            <a:ext cx="852487" cy="254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>
                <a:latin typeface="Eurostile" pitchFamily="34" charset="0"/>
              </a:rPr>
              <a:t>ROM</a:t>
            </a:r>
          </a:p>
        </p:txBody>
      </p:sp>
      <p:sp>
        <p:nvSpPr>
          <p:cNvPr id="184369" name="Text Box 49">
            <a:extLst>
              <a:ext uri="{FF2B5EF4-FFF2-40B4-BE49-F238E27FC236}">
                <a16:creationId xmlns:a16="http://schemas.microsoft.com/office/drawing/2014/main" id="{8242FFF3-D87D-4155-BC72-B0C4680A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581400"/>
            <a:ext cx="852487" cy="1320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000">
              <a:latin typeface="Eurostile" pitchFamily="34" charset="0"/>
            </a:endParaRPr>
          </a:p>
          <a:p>
            <a:endParaRPr lang="en-US" altLang="en-US" sz="1000">
              <a:latin typeface="Eurostile" pitchFamily="34" charset="0"/>
            </a:endParaRPr>
          </a:p>
          <a:p>
            <a:endParaRPr lang="en-US" altLang="en-US" sz="1000">
              <a:latin typeface="Eurostile" pitchFamily="34" charset="0"/>
            </a:endParaRPr>
          </a:p>
          <a:p>
            <a:r>
              <a:rPr lang="en-US" altLang="en-US" sz="1000">
                <a:latin typeface="Eurostile" pitchFamily="34" charset="0"/>
              </a:rPr>
              <a:t>RAM</a:t>
            </a:r>
          </a:p>
          <a:p>
            <a:endParaRPr lang="en-US" altLang="en-US" sz="1000">
              <a:latin typeface="Eurostile" pitchFamily="34" charset="0"/>
            </a:endParaRPr>
          </a:p>
          <a:p>
            <a:endParaRPr lang="en-US" altLang="en-US" sz="1000">
              <a:latin typeface="Eurostile" pitchFamily="34" charset="0"/>
            </a:endParaRPr>
          </a:p>
          <a:p>
            <a:endParaRPr lang="en-US" altLang="en-US" sz="1000">
              <a:latin typeface="Eurostile" pitchFamily="34" charset="0"/>
            </a:endParaRPr>
          </a:p>
          <a:p>
            <a:endParaRPr lang="en-US" altLang="en-US" sz="1000">
              <a:latin typeface="Eurostile" pitchFamily="34" charset="0"/>
            </a:endParaRPr>
          </a:p>
        </p:txBody>
      </p:sp>
      <p:sp>
        <p:nvSpPr>
          <p:cNvPr id="184370" name="Text Box 50">
            <a:extLst>
              <a:ext uri="{FF2B5EF4-FFF2-40B4-BE49-F238E27FC236}">
                <a16:creationId xmlns:a16="http://schemas.microsoft.com/office/drawing/2014/main" id="{488460C6-8227-412C-8F75-DC451F05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124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Eurostile" pitchFamily="34" charset="0"/>
              </a:rPr>
              <a:t>0000 H</a:t>
            </a:r>
          </a:p>
        </p:txBody>
      </p:sp>
      <p:sp>
        <p:nvSpPr>
          <p:cNvPr id="184371" name="Text Box 51">
            <a:extLst>
              <a:ext uri="{FF2B5EF4-FFF2-40B4-BE49-F238E27FC236}">
                <a16:creationId xmlns:a16="http://schemas.microsoft.com/office/drawing/2014/main" id="{B96F9AE2-ACC9-4A48-A7A2-BECEA913E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Eurostile" pitchFamily="34" charset="0"/>
              </a:rPr>
              <a:t>07FF H</a:t>
            </a:r>
          </a:p>
        </p:txBody>
      </p:sp>
      <p:sp>
        <p:nvSpPr>
          <p:cNvPr id="184372" name="Text Box 52">
            <a:extLst>
              <a:ext uri="{FF2B5EF4-FFF2-40B4-BE49-F238E27FC236}">
                <a16:creationId xmlns:a16="http://schemas.microsoft.com/office/drawing/2014/main" id="{6282053A-B860-470C-B66E-0FA17006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052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Eurostile" pitchFamily="34" charset="0"/>
              </a:rPr>
              <a:t>0800 H</a:t>
            </a:r>
          </a:p>
        </p:txBody>
      </p:sp>
      <p:sp>
        <p:nvSpPr>
          <p:cNvPr id="184373" name="Text Box 53">
            <a:extLst>
              <a:ext uri="{FF2B5EF4-FFF2-40B4-BE49-F238E27FC236}">
                <a16:creationId xmlns:a16="http://schemas.microsoft.com/office/drawing/2014/main" id="{E573EEC0-3CA5-47DA-AFF6-5CF32D0A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800600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latin typeface="Eurostile" pitchFamily="34" charset="0"/>
              </a:rPr>
              <a:t>FFFF H</a:t>
            </a:r>
          </a:p>
        </p:txBody>
      </p:sp>
      <p:grpSp>
        <p:nvGrpSpPr>
          <p:cNvPr id="184434" name="Group 114">
            <a:extLst>
              <a:ext uri="{FF2B5EF4-FFF2-40B4-BE49-F238E27FC236}">
                <a16:creationId xmlns:a16="http://schemas.microsoft.com/office/drawing/2014/main" id="{191229BE-C042-4BFA-B148-D1D4BC82867E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4375" name="Rectangle 55">
              <a:extLst>
                <a:ext uri="{FF2B5EF4-FFF2-40B4-BE49-F238E27FC236}">
                  <a16:creationId xmlns:a16="http://schemas.microsoft.com/office/drawing/2014/main" id="{FAC4FF33-46CA-4E77-B86C-6FCC417A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6" name="Rectangle 56">
              <a:extLst>
                <a:ext uri="{FF2B5EF4-FFF2-40B4-BE49-F238E27FC236}">
                  <a16:creationId xmlns:a16="http://schemas.microsoft.com/office/drawing/2014/main" id="{A28202BD-FDB8-4EC9-903A-B9C774CE9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4377" name="Rectangle 57">
              <a:extLst>
                <a:ext uri="{FF2B5EF4-FFF2-40B4-BE49-F238E27FC236}">
                  <a16:creationId xmlns:a16="http://schemas.microsoft.com/office/drawing/2014/main" id="{D1BD950C-907B-4175-92AA-FF6E443AF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4378" name="Rectangle 58">
              <a:extLst>
                <a:ext uri="{FF2B5EF4-FFF2-40B4-BE49-F238E27FC236}">
                  <a16:creationId xmlns:a16="http://schemas.microsoft.com/office/drawing/2014/main" id="{DFEB2B57-C415-4857-830B-0F5E44A0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4379" name="Rectangle 59">
              <a:extLst>
                <a:ext uri="{FF2B5EF4-FFF2-40B4-BE49-F238E27FC236}">
                  <a16:creationId xmlns:a16="http://schemas.microsoft.com/office/drawing/2014/main" id="{C7A10BCD-618F-4FDB-BA6D-4C7820200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4380" name="Rectangle 60">
              <a:extLst>
                <a:ext uri="{FF2B5EF4-FFF2-40B4-BE49-F238E27FC236}">
                  <a16:creationId xmlns:a16="http://schemas.microsoft.com/office/drawing/2014/main" id="{48DD1287-74E5-4D21-958C-A3ED53DD0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4381" name="Rectangle 61">
              <a:extLst>
                <a:ext uri="{FF2B5EF4-FFF2-40B4-BE49-F238E27FC236}">
                  <a16:creationId xmlns:a16="http://schemas.microsoft.com/office/drawing/2014/main" id="{6C000E0B-8487-4ACD-996E-892DCAB6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4382" name="Rectangle 62">
              <a:extLst>
                <a:ext uri="{FF2B5EF4-FFF2-40B4-BE49-F238E27FC236}">
                  <a16:creationId xmlns:a16="http://schemas.microsoft.com/office/drawing/2014/main" id="{9B3CB30A-2A67-42DE-8D31-68F353B7F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4383" name="Rectangle 63">
              <a:extLst>
                <a:ext uri="{FF2B5EF4-FFF2-40B4-BE49-F238E27FC236}">
                  <a16:creationId xmlns:a16="http://schemas.microsoft.com/office/drawing/2014/main" id="{F6DE99AE-EF55-473A-9E9B-9A045541F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4384" name="Rectangle 64">
              <a:extLst>
                <a:ext uri="{FF2B5EF4-FFF2-40B4-BE49-F238E27FC236}">
                  <a16:creationId xmlns:a16="http://schemas.microsoft.com/office/drawing/2014/main" id="{C1BB7BDA-9D4E-4035-8351-D4EB5C9F8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4385" name="Rectangle 65">
              <a:extLst>
                <a:ext uri="{FF2B5EF4-FFF2-40B4-BE49-F238E27FC236}">
                  <a16:creationId xmlns:a16="http://schemas.microsoft.com/office/drawing/2014/main" id="{5E37D0D4-7F31-44D0-B860-5228BE153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4386" name="AutoShape 66">
              <a:extLst>
                <a:ext uri="{FF2B5EF4-FFF2-40B4-BE49-F238E27FC236}">
                  <a16:creationId xmlns:a16="http://schemas.microsoft.com/office/drawing/2014/main" id="{29D115FA-BCEA-4571-A449-A8F5ED95D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387" name="AutoShape 67">
              <a:extLst>
                <a:ext uri="{FF2B5EF4-FFF2-40B4-BE49-F238E27FC236}">
                  <a16:creationId xmlns:a16="http://schemas.microsoft.com/office/drawing/2014/main" id="{0B9ABE97-36E3-40D3-A49D-EEB343214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388" name="AutoShape 68">
              <a:extLst>
                <a:ext uri="{FF2B5EF4-FFF2-40B4-BE49-F238E27FC236}">
                  <a16:creationId xmlns:a16="http://schemas.microsoft.com/office/drawing/2014/main" id="{A80E3907-9592-4E5F-A551-69FA04DA1A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389" name="AutoShape 69">
              <a:extLst>
                <a:ext uri="{FF2B5EF4-FFF2-40B4-BE49-F238E27FC236}">
                  <a16:creationId xmlns:a16="http://schemas.microsoft.com/office/drawing/2014/main" id="{F55AEFEE-83B8-4216-A489-E0BE05D211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390" name="AutoShape 70">
              <a:extLst>
                <a:ext uri="{FF2B5EF4-FFF2-40B4-BE49-F238E27FC236}">
                  <a16:creationId xmlns:a16="http://schemas.microsoft.com/office/drawing/2014/main" id="{A94C8F38-F125-4EA1-B57D-36225E8AE0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391" name="AutoShape 71">
              <a:extLst>
                <a:ext uri="{FF2B5EF4-FFF2-40B4-BE49-F238E27FC236}">
                  <a16:creationId xmlns:a16="http://schemas.microsoft.com/office/drawing/2014/main" id="{0B339C4D-A59B-4E8B-A843-752745C133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4392" name="Text Box 72">
              <a:extLst>
                <a:ext uri="{FF2B5EF4-FFF2-40B4-BE49-F238E27FC236}">
                  <a16:creationId xmlns:a16="http://schemas.microsoft.com/office/drawing/2014/main" id="{3F2AF25B-7A6C-45C6-B619-553096F51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4393" name="Rectangle 73">
              <a:extLst>
                <a:ext uri="{FF2B5EF4-FFF2-40B4-BE49-F238E27FC236}">
                  <a16:creationId xmlns:a16="http://schemas.microsoft.com/office/drawing/2014/main" id="{C5ABE05A-6245-420F-959A-2906058BA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4394" name="Rectangle 74">
              <a:extLst>
                <a:ext uri="{FF2B5EF4-FFF2-40B4-BE49-F238E27FC236}">
                  <a16:creationId xmlns:a16="http://schemas.microsoft.com/office/drawing/2014/main" id="{6EDFFF9A-1FCF-4105-8765-4EACB9ADB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4395" name="Rectangle 75">
              <a:extLst>
                <a:ext uri="{FF2B5EF4-FFF2-40B4-BE49-F238E27FC236}">
                  <a16:creationId xmlns:a16="http://schemas.microsoft.com/office/drawing/2014/main" id="{5B41BEBC-C409-4FED-A374-216FD93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4396" name="Rectangle 76">
              <a:extLst>
                <a:ext uri="{FF2B5EF4-FFF2-40B4-BE49-F238E27FC236}">
                  <a16:creationId xmlns:a16="http://schemas.microsoft.com/office/drawing/2014/main" id="{54ED4117-17D5-4DB3-9F60-A54898FD2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4397" name="Rectangle 77">
              <a:extLst>
                <a:ext uri="{FF2B5EF4-FFF2-40B4-BE49-F238E27FC236}">
                  <a16:creationId xmlns:a16="http://schemas.microsoft.com/office/drawing/2014/main" id="{678D4F21-5250-40D4-A9F2-E4D05A968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4398" name="Rectangle 78">
              <a:extLst>
                <a:ext uri="{FF2B5EF4-FFF2-40B4-BE49-F238E27FC236}">
                  <a16:creationId xmlns:a16="http://schemas.microsoft.com/office/drawing/2014/main" id="{898F2606-ED23-4F76-8E88-A5C584669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4399" name="AutoShape 79">
              <a:extLst>
                <a:ext uri="{FF2B5EF4-FFF2-40B4-BE49-F238E27FC236}">
                  <a16:creationId xmlns:a16="http://schemas.microsoft.com/office/drawing/2014/main" id="{44A74CB8-5F5B-49AD-80A2-3F74F41986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4400" name="AutoShape 80">
              <a:extLst>
                <a:ext uri="{FF2B5EF4-FFF2-40B4-BE49-F238E27FC236}">
                  <a16:creationId xmlns:a16="http://schemas.microsoft.com/office/drawing/2014/main" id="{27C42592-F235-4928-9AB2-567478F52B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1" name="AutoShape 81">
              <a:extLst>
                <a:ext uri="{FF2B5EF4-FFF2-40B4-BE49-F238E27FC236}">
                  <a16:creationId xmlns:a16="http://schemas.microsoft.com/office/drawing/2014/main" id="{1F2425A0-EC01-4112-8E6B-33AB749217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2" name="AutoShape 82">
              <a:extLst>
                <a:ext uri="{FF2B5EF4-FFF2-40B4-BE49-F238E27FC236}">
                  <a16:creationId xmlns:a16="http://schemas.microsoft.com/office/drawing/2014/main" id="{824C6ADB-3282-481C-9314-3CC0CF614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3" name="AutoShape 83">
              <a:extLst>
                <a:ext uri="{FF2B5EF4-FFF2-40B4-BE49-F238E27FC236}">
                  <a16:creationId xmlns:a16="http://schemas.microsoft.com/office/drawing/2014/main" id="{5CD02BA5-C3AE-48A5-A2D1-AA242048F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4" name="AutoShape 84">
              <a:extLst>
                <a:ext uri="{FF2B5EF4-FFF2-40B4-BE49-F238E27FC236}">
                  <a16:creationId xmlns:a16="http://schemas.microsoft.com/office/drawing/2014/main" id="{F1BC9CAF-1FD9-4DAE-BA5B-270137C427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4405" name="AutoShape 85">
              <a:extLst>
                <a:ext uri="{FF2B5EF4-FFF2-40B4-BE49-F238E27FC236}">
                  <a16:creationId xmlns:a16="http://schemas.microsoft.com/office/drawing/2014/main" id="{596D8CC4-A6A7-4FDA-BB82-06C74EC31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6" name="AutoShape 86">
              <a:extLst>
                <a:ext uri="{FF2B5EF4-FFF2-40B4-BE49-F238E27FC236}">
                  <a16:creationId xmlns:a16="http://schemas.microsoft.com/office/drawing/2014/main" id="{E12F6634-8F27-49AD-9188-20679000B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4407" name="AutoShape 87">
              <a:extLst>
                <a:ext uri="{FF2B5EF4-FFF2-40B4-BE49-F238E27FC236}">
                  <a16:creationId xmlns:a16="http://schemas.microsoft.com/office/drawing/2014/main" id="{936ADB4C-0164-42B8-B4F5-0D517D623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8" name="AutoShape 88">
              <a:extLst>
                <a:ext uri="{FF2B5EF4-FFF2-40B4-BE49-F238E27FC236}">
                  <a16:creationId xmlns:a16="http://schemas.microsoft.com/office/drawing/2014/main" id="{E639DF68-EB01-40B4-B1CC-24E2F7C857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09" name="AutoShape 89">
              <a:extLst>
                <a:ext uri="{FF2B5EF4-FFF2-40B4-BE49-F238E27FC236}">
                  <a16:creationId xmlns:a16="http://schemas.microsoft.com/office/drawing/2014/main" id="{7C478A77-7B49-418A-B85D-1D6A0F3506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10" name="AutoShape 90">
              <a:extLst>
                <a:ext uri="{FF2B5EF4-FFF2-40B4-BE49-F238E27FC236}">
                  <a16:creationId xmlns:a16="http://schemas.microsoft.com/office/drawing/2014/main" id="{D8A3BEAF-5764-4553-8CB0-D2368E5096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11" name="AutoShape 91">
              <a:extLst>
                <a:ext uri="{FF2B5EF4-FFF2-40B4-BE49-F238E27FC236}">
                  <a16:creationId xmlns:a16="http://schemas.microsoft.com/office/drawing/2014/main" id="{F70DE3B6-1A54-43E5-9B51-CE22EA571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12" name="AutoShape 92">
              <a:extLst>
                <a:ext uri="{FF2B5EF4-FFF2-40B4-BE49-F238E27FC236}">
                  <a16:creationId xmlns:a16="http://schemas.microsoft.com/office/drawing/2014/main" id="{218997FE-3B0F-43FE-BBB9-8E156D9EB9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13" name="Rectangle 93">
              <a:extLst>
                <a:ext uri="{FF2B5EF4-FFF2-40B4-BE49-F238E27FC236}">
                  <a16:creationId xmlns:a16="http://schemas.microsoft.com/office/drawing/2014/main" id="{E57B960E-541B-4F7B-9E10-D83BF1EB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4414" name="Rectangle 94">
              <a:extLst>
                <a:ext uri="{FF2B5EF4-FFF2-40B4-BE49-F238E27FC236}">
                  <a16:creationId xmlns:a16="http://schemas.microsoft.com/office/drawing/2014/main" id="{90952051-F983-4D22-8AE6-D43A7503B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4415" name="AutoShape 95">
              <a:extLst>
                <a:ext uri="{FF2B5EF4-FFF2-40B4-BE49-F238E27FC236}">
                  <a16:creationId xmlns:a16="http://schemas.microsoft.com/office/drawing/2014/main" id="{BF045F9F-246A-41D3-9286-EAE278164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4416" name="AutoShape 96">
              <a:extLst>
                <a:ext uri="{FF2B5EF4-FFF2-40B4-BE49-F238E27FC236}">
                  <a16:creationId xmlns:a16="http://schemas.microsoft.com/office/drawing/2014/main" id="{C10EBA13-A176-437E-AFF7-A19888B28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4417" name="Group 97">
              <a:extLst>
                <a:ext uri="{FF2B5EF4-FFF2-40B4-BE49-F238E27FC236}">
                  <a16:creationId xmlns:a16="http://schemas.microsoft.com/office/drawing/2014/main" id="{7A09EAF9-7098-4EED-B105-CE93A225B2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4418" name="Line 98">
                <a:extLst>
                  <a:ext uri="{FF2B5EF4-FFF2-40B4-BE49-F238E27FC236}">
                    <a16:creationId xmlns:a16="http://schemas.microsoft.com/office/drawing/2014/main" id="{43A5C1C6-F0B8-43F0-912E-77AD59047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9" name="Line 99">
                <a:extLst>
                  <a:ext uri="{FF2B5EF4-FFF2-40B4-BE49-F238E27FC236}">
                    <a16:creationId xmlns:a16="http://schemas.microsoft.com/office/drawing/2014/main" id="{2E847531-90FA-4F04-8117-DDB97D166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0" name="Line 100">
                <a:extLst>
                  <a:ext uri="{FF2B5EF4-FFF2-40B4-BE49-F238E27FC236}">
                    <a16:creationId xmlns:a16="http://schemas.microsoft.com/office/drawing/2014/main" id="{3B90ED80-B11E-4243-9662-6BA1B3E40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21" name="Line 101">
              <a:extLst>
                <a:ext uri="{FF2B5EF4-FFF2-40B4-BE49-F238E27FC236}">
                  <a16:creationId xmlns:a16="http://schemas.microsoft.com/office/drawing/2014/main" id="{9580AE82-183C-4319-9E82-12DB2239C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2" name="Text Box 102">
              <a:extLst>
                <a:ext uri="{FF2B5EF4-FFF2-40B4-BE49-F238E27FC236}">
                  <a16:creationId xmlns:a16="http://schemas.microsoft.com/office/drawing/2014/main" id="{5D007FCE-C9DE-4149-99AF-6E33B290F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4423" name="Line 103">
              <a:extLst>
                <a:ext uri="{FF2B5EF4-FFF2-40B4-BE49-F238E27FC236}">
                  <a16:creationId xmlns:a16="http://schemas.microsoft.com/office/drawing/2014/main" id="{CF9B7905-7B61-4C12-B09B-8F1C2A36D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4" name="Text Box 104">
              <a:extLst>
                <a:ext uri="{FF2B5EF4-FFF2-40B4-BE49-F238E27FC236}">
                  <a16:creationId xmlns:a16="http://schemas.microsoft.com/office/drawing/2014/main" id="{68E2B5DB-5258-4DE3-9D41-A6DEBB4CE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4425" name="Line 105">
              <a:extLst>
                <a:ext uri="{FF2B5EF4-FFF2-40B4-BE49-F238E27FC236}">
                  <a16:creationId xmlns:a16="http://schemas.microsoft.com/office/drawing/2014/main" id="{61691985-A015-4319-9AC6-6098BEC92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6" name="Line 106">
              <a:extLst>
                <a:ext uri="{FF2B5EF4-FFF2-40B4-BE49-F238E27FC236}">
                  <a16:creationId xmlns:a16="http://schemas.microsoft.com/office/drawing/2014/main" id="{840FB888-FCC8-483D-A6F3-AF3835607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7" name="Text Box 107">
              <a:extLst>
                <a:ext uri="{FF2B5EF4-FFF2-40B4-BE49-F238E27FC236}">
                  <a16:creationId xmlns:a16="http://schemas.microsoft.com/office/drawing/2014/main" id="{AB85CF28-AF2A-42DF-A823-363A9F738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4428" name="Text Box 108">
              <a:extLst>
                <a:ext uri="{FF2B5EF4-FFF2-40B4-BE49-F238E27FC236}">
                  <a16:creationId xmlns:a16="http://schemas.microsoft.com/office/drawing/2014/main" id="{31DEA0BE-83F4-4D37-960E-238714CC8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4429" name="Text Box 109">
              <a:extLst>
                <a:ext uri="{FF2B5EF4-FFF2-40B4-BE49-F238E27FC236}">
                  <a16:creationId xmlns:a16="http://schemas.microsoft.com/office/drawing/2014/main" id="{FA87F42F-7C9F-4C67-96B1-5090F849D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4430" name="Text Box 110">
              <a:extLst>
                <a:ext uri="{FF2B5EF4-FFF2-40B4-BE49-F238E27FC236}">
                  <a16:creationId xmlns:a16="http://schemas.microsoft.com/office/drawing/2014/main" id="{50192F17-798E-4B5C-A9A8-F38A8AA09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4431" name="Text Box 111">
              <a:extLst>
                <a:ext uri="{FF2B5EF4-FFF2-40B4-BE49-F238E27FC236}">
                  <a16:creationId xmlns:a16="http://schemas.microsoft.com/office/drawing/2014/main" id="{454EB5FE-80DE-445D-9913-EC8714F23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4432" name="Text Box 112">
              <a:extLst>
                <a:ext uri="{FF2B5EF4-FFF2-40B4-BE49-F238E27FC236}">
                  <a16:creationId xmlns:a16="http://schemas.microsoft.com/office/drawing/2014/main" id="{14CD0CF5-5B9E-4BD7-993D-F5760C0B6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4433" name="Text Box 113">
              <a:extLst>
                <a:ext uri="{FF2B5EF4-FFF2-40B4-BE49-F238E27FC236}">
                  <a16:creationId xmlns:a16="http://schemas.microsoft.com/office/drawing/2014/main" id="{01B464FB-4D82-44D2-B889-3F14CDD84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3A1F14D8-4CBD-42E9-ABD0-E14B25B2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E57724-A530-4C01-9C0B-7CA001C2E86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5364" name="Rectangle 20">
            <a:extLst>
              <a:ext uri="{FF2B5EF4-FFF2-40B4-BE49-F238E27FC236}">
                <a16:creationId xmlns:a16="http://schemas.microsoft.com/office/drawing/2014/main" id="{07C89C74-8634-489E-9B7E-161BF59A9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MDR&lt;Memory Data Register&gt;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Keluaran MDR aktifkan RAM.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Menerima data dari bus, sblm operasi menulis ke RAM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Mengirim data ke bus, stlh operasi membaca dari RAM</a:t>
            </a:r>
          </a:p>
        </p:txBody>
      </p:sp>
      <p:grpSp>
        <p:nvGrpSpPr>
          <p:cNvPr id="185455" name="Group 111">
            <a:extLst>
              <a:ext uri="{FF2B5EF4-FFF2-40B4-BE49-F238E27FC236}">
                <a16:creationId xmlns:a16="http://schemas.microsoft.com/office/drawing/2014/main" id="{FB198802-1A11-4309-933D-EB427B9D14C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5456" name="Rectangle 112">
              <a:extLst>
                <a:ext uri="{FF2B5EF4-FFF2-40B4-BE49-F238E27FC236}">
                  <a16:creationId xmlns:a16="http://schemas.microsoft.com/office/drawing/2014/main" id="{4E7A200A-F2D5-4305-939A-1F665E6C4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7" name="Rectangle 113">
              <a:extLst>
                <a:ext uri="{FF2B5EF4-FFF2-40B4-BE49-F238E27FC236}">
                  <a16:creationId xmlns:a16="http://schemas.microsoft.com/office/drawing/2014/main" id="{A4E1ED1B-E90C-48EA-8B86-FD71AD32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5458" name="Rectangle 114">
              <a:extLst>
                <a:ext uri="{FF2B5EF4-FFF2-40B4-BE49-F238E27FC236}">
                  <a16:creationId xmlns:a16="http://schemas.microsoft.com/office/drawing/2014/main" id="{3581CD5B-EB3D-4E79-A307-7A7DF762E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5459" name="Rectangle 115">
              <a:extLst>
                <a:ext uri="{FF2B5EF4-FFF2-40B4-BE49-F238E27FC236}">
                  <a16:creationId xmlns:a16="http://schemas.microsoft.com/office/drawing/2014/main" id="{06BFCFA0-F2F1-44CF-9F59-3BC569591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5460" name="Rectangle 116">
              <a:extLst>
                <a:ext uri="{FF2B5EF4-FFF2-40B4-BE49-F238E27FC236}">
                  <a16:creationId xmlns:a16="http://schemas.microsoft.com/office/drawing/2014/main" id="{6D2AF014-B9BB-4986-9DDC-F67A47C3B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5461" name="Rectangle 117">
              <a:extLst>
                <a:ext uri="{FF2B5EF4-FFF2-40B4-BE49-F238E27FC236}">
                  <a16:creationId xmlns:a16="http://schemas.microsoft.com/office/drawing/2014/main" id="{71E49C88-14C2-44C0-AEF3-1C7E4B3F4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5462" name="Rectangle 118">
              <a:extLst>
                <a:ext uri="{FF2B5EF4-FFF2-40B4-BE49-F238E27FC236}">
                  <a16:creationId xmlns:a16="http://schemas.microsoft.com/office/drawing/2014/main" id="{A422FD67-EAC1-4C18-9B18-A5856866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5463" name="Rectangle 119">
              <a:extLst>
                <a:ext uri="{FF2B5EF4-FFF2-40B4-BE49-F238E27FC236}">
                  <a16:creationId xmlns:a16="http://schemas.microsoft.com/office/drawing/2014/main" id="{8E227D41-5921-410D-9CFC-C15F9E50E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5464" name="Rectangle 120">
              <a:extLst>
                <a:ext uri="{FF2B5EF4-FFF2-40B4-BE49-F238E27FC236}">
                  <a16:creationId xmlns:a16="http://schemas.microsoft.com/office/drawing/2014/main" id="{183C9F61-29F3-42C9-B3B0-0D91E2BF7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5465" name="Rectangle 121">
              <a:extLst>
                <a:ext uri="{FF2B5EF4-FFF2-40B4-BE49-F238E27FC236}">
                  <a16:creationId xmlns:a16="http://schemas.microsoft.com/office/drawing/2014/main" id="{EFE00864-63EA-446E-A009-E5C34E60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5466" name="Rectangle 122">
              <a:extLst>
                <a:ext uri="{FF2B5EF4-FFF2-40B4-BE49-F238E27FC236}">
                  <a16:creationId xmlns:a16="http://schemas.microsoft.com/office/drawing/2014/main" id="{CE793B9B-14A8-4A8B-9343-579C35CA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5467" name="AutoShape 123">
              <a:extLst>
                <a:ext uri="{FF2B5EF4-FFF2-40B4-BE49-F238E27FC236}">
                  <a16:creationId xmlns:a16="http://schemas.microsoft.com/office/drawing/2014/main" id="{6B413AA0-4F6B-4D20-AFDD-298FF905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68" name="AutoShape 124">
              <a:extLst>
                <a:ext uri="{FF2B5EF4-FFF2-40B4-BE49-F238E27FC236}">
                  <a16:creationId xmlns:a16="http://schemas.microsoft.com/office/drawing/2014/main" id="{0555D8C9-378D-488D-9116-89122DEC8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69" name="AutoShape 125">
              <a:extLst>
                <a:ext uri="{FF2B5EF4-FFF2-40B4-BE49-F238E27FC236}">
                  <a16:creationId xmlns:a16="http://schemas.microsoft.com/office/drawing/2014/main" id="{391554F7-1850-43C7-A838-09A8E51B5D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70" name="AutoShape 126">
              <a:extLst>
                <a:ext uri="{FF2B5EF4-FFF2-40B4-BE49-F238E27FC236}">
                  <a16:creationId xmlns:a16="http://schemas.microsoft.com/office/drawing/2014/main" id="{F409499F-952B-4EF3-AB86-EF3203432A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71" name="AutoShape 127">
              <a:extLst>
                <a:ext uri="{FF2B5EF4-FFF2-40B4-BE49-F238E27FC236}">
                  <a16:creationId xmlns:a16="http://schemas.microsoft.com/office/drawing/2014/main" id="{A5521D68-50E9-4845-93F9-8F1A093175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72" name="AutoShape 128">
              <a:extLst>
                <a:ext uri="{FF2B5EF4-FFF2-40B4-BE49-F238E27FC236}">
                  <a16:creationId xmlns:a16="http://schemas.microsoft.com/office/drawing/2014/main" id="{AB0AA2AE-D60F-47B5-90AE-396CE1AFA2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5473" name="Text Box 129">
              <a:extLst>
                <a:ext uri="{FF2B5EF4-FFF2-40B4-BE49-F238E27FC236}">
                  <a16:creationId xmlns:a16="http://schemas.microsoft.com/office/drawing/2014/main" id="{58607862-EFB2-45DB-8541-6653F3BE9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5474" name="Rectangle 130">
              <a:extLst>
                <a:ext uri="{FF2B5EF4-FFF2-40B4-BE49-F238E27FC236}">
                  <a16:creationId xmlns:a16="http://schemas.microsoft.com/office/drawing/2014/main" id="{1AF5C4EF-4E65-4107-A581-BEBEDCFDB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5475" name="Rectangle 131">
              <a:extLst>
                <a:ext uri="{FF2B5EF4-FFF2-40B4-BE49-F238E27FC236}">
                  <a16:creationId xmlns:a16="http://schemas.microsoft.com/office/drawing/2014/main" id="{23798C37-FB9A-4157-9EF8-91E3AB36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5476" name="Rectangle 132">
              <a:extLst>
                <a:ext uri="{FF2B5EF4-FFF2-40B4-BE49-F238E27FC236}">
                  <a16:creationId xmlns:a16="http://schemas.microsoft.com/office/drawing/2014/main" id="{965C3EE6-AFD5-4799-AEF8-B5B716DEF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5477" name="Rectangle 133">
              <a:extLst>
                <a:ext uri="{FF2B5EF4-FFF2-40B4-BE49-F238E27FC236}">
                  <a16:creationId xmlns:a16="http://schemas.microsoft.com/office/drawing/2014/main" id="{90BDCEAF-F7C4-40FE-A0ED-B0F1372F0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5478" name="Rectangle 134">
              <a:extLst>
                <a:ext uri="{FF2B5EF4-FFF2-40B4-BE49-F238E27FC236}">
                  <a16:creationId xmlns:a16="http://schemas.microsoft.com/office/drawing/2014/main" id="{FDAA6089-614D-4B15-AE0A-8AFD0FE3C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5479" name="Rectangle 135">
              <a:extLst>
                <a:ext uri="{FF2B5EF4-FFF2-40B4-BE49-F238E27FC236}">
                  <a16:creationId xmlns:a16="http://schemas.microsoft.com/office/drawing/2014/main" id="{55A8E140-2E85-40CE-B652-F10204CD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5480" name="AutoShape 136">
              <a:extLst>
                <a:ext uri="{FF2B5EF4-FFF2-40B4-BE49-F238E27FC236}">
                  <a16:creationId xmlns:a16="http://schemas.microsoft.com/office/drawing/2014/main" id="{B5643DEE-A32F-4F92-B4CB-90FD57FAFC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5481" name="AutoShape 137">
              <a:extLst>
                <a:ext uri="{FF2B5EF4-FFF2-40B4-BE49-F238E27FC236}">
                  <a16:creationId xmlns:a16="http://schemas.microsoft.com/office/drawing/2014/main" id="{AF88F3F6-4C05-47B3-A405-100F742826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2" name="AutoShape 138">
              <a:extLst>
                <a:ext uri="{FF2B5EF4-FFF2-40B4-BE49-F238E27FC236}">
                  <a16:creationId xmlns:a16="http://schemas.microsoft.com/office/drawing/2014/main" id="{D8E51F43-DD5A-4386-9D23-0D107E0F39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3" name="AutoShape 139">
              <a:extLst>
                <a:ext uri="{FF2B5EF4-FFF2-40B4-BE49-F238E27FC236}">
                  <a16:creationId xmlns:a16="http://schemas.microsoft.com/office/drawing/2014/main" id="{FA7F957F-720C-4794-944C-FFF0D4CD5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4" name="AutoShape 140">
              <a:extLst>
                <a:ext uri="{FF2B5EF4-FFF2-40B4-BE49-F238E27FC236}">
                  <a16:creationId xmlns:a16="http://schemas.microsoft.com/office/drawing/2014/main" id="{6BD3A7C5-794D-4C03-93BE-4DD79BEE0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5" name="AutoShape 141">
              <a:extLst>
                <a:ext uri="{FF2B5EF4-FFF2-40B4-BE49-F238E27FC236}">
                  <a16:creationId xmlns:a16="http://schemas.microsoft.com/office/drawing/2014/main" id="{E4C32751-B3D9-4719-97D9-D761D893A4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5486" name="AutoShape 142">
              <a:extLst>
                <a:ext uri="{FF2B5EF4-FFF2-40B4-BE49-F238E27FC236}">
                  <a16:creationId xmlns:a16="http://schemas.microsoft.com/office/drawing/2014/main" id="{04F894D5-E79D-4661-9044-96F452BEB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7" name="AutoShape 143">
              <a:extLst>
                <a:ext uri="{FF2B5EF4-FFF2-40B4-BE49-F238E27FC236}">
                  <a16:creationId xmlns:a16="http://schemas.microsoft.com/office/drawing/2014/main" id="{97C52A96-E3E3-4776-A09B-78A663E751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5488" name="AutoShape 144">
              <a:extLst>
                <a:ext uri="{FF2B5EF4-FFF2-40B4-BE49-F238E27FC236}">
                  <a16:creationId xmlns:a16="http://schemas.microsoft.com/office/drawing/2014/main" id="{E828E30A-6319-4CB3-AD4E-BA1EA2E59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89" name="AutoShape 145">
              <a:extLst>
                <a:ext uri="{FF2B5EF4-FFF2-40B4-BE49-F238E27FC236}">
                  <a16:creationId xmlns:a16="http://schemas.microsoft.com/office/drawing/2014/main" id="{8BABBD92-9EB8-4810-AE3D-F6C697D0C2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0" name="AutoShape 146">
              <a:extLst>
                <a:ext uri="{FF2B5EF4-FFF2-40B4-BE49-F238E27FC236}">
                  <a16:creationId xmlns:a16="http://schemas.microsoft.com/office/drawing/2014/main" id="{151980A6-D353-4675-9A9E-E38601ABF3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1" name="AutoShape 147">
              <a:extLst>
                <a:ext uri="{FF2B5EF4-FFF2-40B4-BE49-F238E27FC236}">
                  <a16:creationId xmlns:a16="http://schemas.microsoft.com/office/drawing/2014/main" id="{CA1CB22E-344A-4DEF-A77C-E567A1EE0D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2" name="AutoShape 148">
              <a:extLst>
                <a:ext uri="{FF2B5EF4-FFF2-40B4-BE49-F238E27FC236}">
                  <a16:creationId xmlns:a16="http://schemas.microsoft.com/office/drawing/2014/main" id="{3CD4D751-7F62-4269-8EF2-7FFB5AEBF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3" name="AutoShape 149">
              <a:extLst>
                <a:ext uri="{FF2B5EF4-FFF2-40B4-BE49-F238E27FC236}">
                  <a16:creationId xmlns:a16="http://schemas.microsoft.com/office/drawing/2014/main" id="{6F8FF2FB-9C6F-4A99-B639-E90D5C4F9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4" name="Rectangle 150">
              <a:extLst>
                <a:ext uri="{FF2B5EF4-FFF2-40B4-BE49-F238E27FC236}">
                  <a16:creationId xmlns:a16="http://schemas.microsoft.com/office/drawing/2014/main" id="{3993CE6E-5683-42C8-B242-1CF23F5DE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5495" name="Rectangle 151">
              <a:extLst>
                <a:ext uri="{FF2B5EF4-FFF2-40B4-BE49-F238E27FC236}">
                  <a16:creationId xmlns:a16="http://schemas.microsoft.com/office/drawing/2014/main" id="{8A3008CF-6A2E-42BE-858F-CA36F1E17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5496" name="AutoShape 152">
              <a:extLst>
                <a:ext uri="{FF2B5EF4-FFF2-40B4-BE49-F238E27FC236}">
                  <a16:creationId xmlns:a16="http://schemas.microsoft.com/office/drawing/2014/main" id="{5E6F4A7D-F341-45A2-B2C5-7B87BE1B1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5497" name="AutoShape 153">
              <a:extLst>
                <a:ext uri="{FF2B5EF4-FFF2-40B4-BE49-F238E27FC236}">
                  <a16:creationId xmlns:a16="http://schemas.microsoft.com/office/drawing/2014/main" id="{07D14D9C-3A8B-47A4-A120-EB42A61D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5498" name="Group 154">
              <a:extLst>
                <a:ext uri="{FF2B5EF4-FFF2-40B4-BE49-F238E27FC236}">
                  <a16:creationId xmlns:a16="http://schemas.microsoft.com/office/drawing/2014/main" id="{FBEEFB9F-4F88-466E-A916-A86C26B90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5499" name="Line 155">
                <a:extLst>
                  <a:ext uri="{FF2B5EF4-FFF2-40B4-BE49-F238E27FC236}">
                    <a16:creationId xmlns:a16="http://schemas.microsoft.com/office/drawing/2014/main" id="{2A7F9ADD-42D6-4363-A927-1223615C1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0" name="Line 156">
                <a:extLst>
                  <a:ext uri="{FF2B5EF4-FFF2-40B4-BE49-F238E27FC236}">
                    <a16:creationId xmlns:a16="http://schemas.microsoft.com/office/drawing/2014/main" id="{88FAF88B-C947-41CA-B39D-4D1C7E7E4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1" name="Line 157">
                <a:extLst>
                  <a:ext uri="{FF2B5EF4-FFF2-40B4-BE49-F238E27FC236}">
                    <a16:creationId xmlns:a16="http://schemas.microsoft.com/office/drawing/2014/main" id="{0A7A3C14-810B-4168-B741-830A6A487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502" name="Line 158">
              <a:extLst>
                <a:ext uri="{FF2B5EF4-FFF2-40B4-BE49-F238E27FC236}">
                  <a16:creationId xmlns:a16="http://schemas.microsoft.com/office/drawing/2014/main" id="{8C2215A1-4980-43E0-8284-D6CE51BFF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3" name="Text Box 159">
              <a:extLst>
                <a:ext uri="{FF2B5EF4-FFF2-40B4-BE49-F238E27FC236}">
                  <a16:creationId xmlns:a16="http://schemas.microsoft.com/office/drawing/2014/main" id="{2F19ED13-C0B5-4E19-934D-6F2A30A17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5504" name="Line 160">
              <a:extLst>
                <a:ext uri="{FF2B5EF4-FFF2-40B4-BE49-F238E27FC236}">
                  <a16:creationId xmlns:a16="http://schemas.microsoft.com/office/drawing/2014/main" id="{3608F6AA-BE32-4104-8DE0-6E00E51DD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5" name="Text Box 161">
              <a:extLst>
                <a:ext uri="{FF2B5EF4-FFF2-40B4-BE49-F238E27FC236}">
                  <a16:creationId xmlns:a16="http://schemas.microsoft.com/office/drawing/2014/main" id="{71DA6EEE-725B-4A5B-9537-C0BF7164E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5506" name="Line 162">
              <a:extLst>
                <a:ext uri="{FF2B5EF4-FFF2-40B4-BE49-F238E27FC236}">
                  <a16:creationId xmlns:a16="http://schemas.microsoft.com/office/drawing/2014/main" id="{39CA3C13-B6EB-4810-A32D-C242908B5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7" name="Line 163">
              <a:extLst>
                <a:ext uri="{FF2B5EF4-FFF2-40B4-BE49-F238E27FC236}">
                  <a16:creationId xmlns:a16="http://schemas.microsoft.com/office/drawing/2014/main" id="{AD8A27F9-19D2-4A85-9214-424644D6D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8" name="Text Box 164">
              <a:extLst>
                <a:ext uri="{FF2B5EF4-FFF2-40B4-BE49-F238E27FC236}">
                  <a16:creationId xmlns:a16="http://schemas.microsoft.com/office/drawing/2014/main" id="{DC475754-8E65-4EAE-824A-91D1E456A2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5509" name="Text Box 165">
              <a:extLst>
                <a:ext uri="{FF2B5EF4-FFF2-40B4-BE49-F238E27FC236}">
                  <a16:creationId xmlns:a16="http://schemas.microsoft.com/office/drawing/2014/main" id="{297DE164-C8C4-4EC0-9266-717E731A3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5510" name="Text Box 166">
              <a:extLst>
                <a:ext uri="{FF2B5EF4-FFF2-40B4-BE49-F238E27FC236}">
                  <a16:creationId xmlns:a16="http://schemas.microsoft.com/office/drawing/2014/main" id="{7A4E9C12-ABDF-42FA-AAEF-B550F01E9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5511" name="Text Box 167">
              <a:extLst>
                <a:ext uri="{FF2B5EF4-FFF2-40B4-BE49-F238E27FC236}">
                  <a16:creationId xmlns:a16="http://schemas.microsoft.com/office/drawing/2014/main" id="{DB710D0C-9C67-4EDA-8F38-EB55BCB0B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5512" name="Text Box 168">
              <a:extLst>
                <a:ext uri="{FF2B5EF4-FFF2-40B4-BE49-F238E27FC236}">
                  <a16:creationId xmlns:a16="http://schemas.microsoft.com/office/drawing/2014/main" id="{427CF2A7-9509-49F2-AD96-40561E123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5513" name="Text Box 169">
              <a:extLst>
                <a:ext uri="{FF2B5EF4-FFF2-40B4-BE49-F238E27FC236}">
                  <a16:creationId xmlns:a16="http://schemas.microsoft.com/office/drawing/2014/main" id="{1DC531FE-B119-4FC8-A204-CB78F04B9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5514" name="Text Box 170">
              <a:extLst>
                <a:ext uri="{FF2B5EF4-FFF2-40B4-BE49-F238E27FC236}">
                  <a16:creationId xmlns:a16="http://schemas.microsoft.com/office/drawing/2014/main" id="{CCF872D3-A41F-4C1F-8F9A-21FFF6952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3D06FDCB-4043-44CA-AC63-6DC04A4BEA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4D6E3D-8EC5-4D0D-8D80-F83D27A53A7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86388" name="Rectangle 20">
            <a:extLst>
              <a:ext uri="{FF2B5EF4-FFF2-40B4-BE49-F238E27FC236}">
                <a16:creationId xmlns:a16="http://schemas.microsoft.com/office/drawing/2014/main" id="{F0E7C39B-0408-4DF4-A9C8-DB1595D9C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Register Instruksi &lt; IR &gt;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IR 8-bit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mampu menampung 2^8 = 256 Instruksi.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SAP-2 hanya 42 Instruksi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Kompatibel dengan 8080 / 8085</a:t>
            </a:r>
          </a:p>
        </p:txBody>
      </p:sp>
      <p:grpSp>
        <p:nvGrpSpPr>
          <p:cNvPr id="186473" name="Group 105">
            <a:extLst>
              <a:ext uri="{FF2B5EF4-FFF2-40B4-BE49-F238E27FC236}">
                <a16:creationId xmlns:a16="http://schemas.microsoft.com/office/drawing/2014/main" id="{CDEFCE59-BD6A-42A4-928E-CAF4D4D303AF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6474" name="Rectangle 106">
              <a:extLst>
                <a:ext uri="{FF2B5EF4-FFF2-40B4-BE49-F238E27FC236}">
                  <a16:creationId xmlns:a16="http://schemas.microsoft.com/office/drawing/2014/main" id="{80D34DB0-50A1-4A88-8C33-084B6250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5" name="Rectangle 107">
              <a:extLst>
                <a:ext uri="{FF2B5EF4-FFF2-40B4-BE49-F238E27FC236}">
                  <a16:creationId xmlns:a16="http://schemas.microsoft.com/office/drawing/2014/main" id="{ADC219A4-8FFD-497F-86C2-3D94789E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6476" name="Rectangle 108">
              <a:extLst>
                <a:ext uri="{FF2B5EF4-FFF2-40B4-BE49-F238E27FC236}">
                  <a16:creationId xmlns:a16="http://schemas.microsoft.com/office/drawing/2014/main" id="{D4E4B766-A08F-4DBE-AF5B-B94B4988D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6477" name="Rectangle 109">
              <a:extLst>
                <a:ext uri="{FF2B5EF4-FFF2-40B4-BE49-F238E27FC236}">
                  <a16:creationId xmlns:a16="http://schemas.microsoft.com/office/drawing/2014/main" id="{CD2CD9E1-2C82-4991-B391-B45CF86CC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6478" name="Rectangle 110">
              <a:extLst>
                <a:ext uri="{FF2B5EF4-FFF2-40B4-BE49-F238E27FC236}">
                  <a16:creationId xmlns:a16="http://schemas.microsoft.com/office/drawing/2014/main" id="{07287AF8-34FA-4581-83CB-551C51B6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6479" name="Rectangle 111">
              <a:extLst>
                <a:ext uri="{FF2B5EF4-FFF2-40B4-BE49-F238E27FC236}">
                  <a16:creationId xmlns:a16="http://schemas.microsoft.com/office/drawing/2014/main" id="{8C56F82D-B8D2-4F74-A8C2-17BD92AAE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6480" name="Rectangle 112">
              <a:extLst>
                <a:ext uri="{FF2B5EF4-FFF2-40B4-BE49-F238E27FC236}">
                  <a16:creationId xmlns:a16="http://schemas.microsoft.com/office/drawing/2014/main" id="{44609594-47F6-40D6-A4C6-8560A61A6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6481" name="Rectangle 113">
              <a:extLst>
                <a:ext uri="{FF2B5EF4-FFF2-40B4-BE49-F238E27FC236}">
                  <a16:creationId xmlns:a16="http://schemas.microsoft.com/office/drawing/2014/main" id="{715C3580-C4CF-4204-AEEE-9A5A60FB2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6482" name="Rectangle 114">
              <a:extLst>
                <a:ext uri="{FF2B5EF4-FFF2-40B4-BE49-F238E27FC236}">
                  <a16:creationId xmlns:a16="http://schemas.microsoft.com/office/drawing/2014/main" id="{37673A2E-0E09-4A60-AEEE-CD021736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6483" name="Rectangle 115">
              <a:extLst>
                <a:ext uri="{FF2B5EF4-FFF2-40B4-BE49-F238E27FC236}">
                  <a16:creationId xmlns:a16="http://schemas.microsoft.com/office/drawing/2014/main" id="{49B472EB-7210-4790-9D3A-A38A07E3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6484" name="Rectangle 116">
              <a:extLst>
                <a:ext uri="{FF2B5EF4-FFF2-40B4-BE49-F238E27FC236}">
                  <a16:creationId xmlns:a16="http://schemas.microsoft.com/office/drawing/2014/main" id="{06158183-936C-4771-84A5-C746EE735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6485" name="AutoShape 117">
              <a:extLst>
                <a:ext uri="{FF2B5EF4-FFF2-40B4-BE49-F238E27FC236}">
                  <a16:creationId xmlns:a16="http://schemas.microsoft.com/office/drawing/2014/main" id="{E4A63741-346E-4ACB-A2AA-4428706ED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486" name="AutoShape 118">
              <a:extLst>
                <a:ext uri="{FF2B5EF4-FFF2-40B4-BE49-F238E27FC236}">
                  <a16:creationId xmlns:a16="http://schemas.microsoft.com/office/drawing/2014/main" id="{9788ACCF-F0A0-4A74-8008-C9100E4F6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487" name="AutoShape 119">
              <a:extLst>
                <a:ext uri="{FF2B5EF4-FFF2-40B4-BE49-F238E27FC236}">
                  <a16:creationId xmlns:a16="http://schemas.microsoft.com/office/drawing/2014/main" id="{DA5210BD-F690-45ED-BD31-3DF5783265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488" name="AutoShape 120">
              <a:extLst>
                <a:ext uri="{FF2B5EF4-FFF2-40B4-BE49-F238E27FC236}">
                  <a16:creationId xmlns:a16="http://schemas.microsoft.com/office/drawing/2014/main" id="{F27808E2-9814-40FE-A90B-2D7F17779E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489" name="AutoShape 121">
              <a:extLst>
                <a:ext uri="{FF2B5EF4-FFF2-40B4-BE49-F238E27FC236}">
                  <a16:creationId xmlns:a16="http://schemas.microsoft.com/office/drawing/2014/main" id="{CD54EE3E-C5C6-4DFE-9314-F5429CB9ED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490" name="AutoShape 122">
              <a:extLst>
                <a:ext uri="{FF2B5EF4-FFF2-40B4-BE49-F238E27FC236}">
                  <a16:creationId xmlns:a16="http://schemas.microsoft.com/office/drawing/2014/main" id="{2E536BFC-B57E-4B77-BF08-31DF54B72B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6491" name="Text Box 123">
              <a:extLst>
                <a:ext uri="{FF2B5EF4-FFF2-40B4-BE49-F238E27FC236}">
                  <a16:creationId xmlns:a16="http://schemas.microsoft.com/office/drawing/2014/main" id="{C3FFD874-E6A4-4F9F-BD53-0315CCF52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6492" name="Rectangle 124">
              <a:extLst>
                <a:ext uri="{FF2B5EF4-FFF2-40B4-BE49-F238E27FC236}">
                  <a16:creationId xmlns:a16="http://schemas.microsoft.com/office/drawing/2014/main" id="{F8ADBF4E-E573-40EF-A95F-B83C3AD2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6493" name="Rectangle 125">
              <a:extLst>
                <a:ext uri="{FF2B5EF4-FFF2-40B4-BE49-F238E27FC236}">
                  <a16:creationId xmlns:a16="http://schemas.microsoft.com/office/drawing/2014/main" id="{45D0A31D-9242-4C3E-89AF-1303BAB6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6494" name="Rectangle 126">
              <a:extLst>
                <a:ext uri="{FF2B5EF4-FFF2-40B4-BE49-F238E27FC236}">
                  <a16:creationId xmlns:a16="http://schemas.microsoft.com/office/drawing/2014/main" id="{52BBC6A6-DF29-47CE-B1F0-01022F18D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6495" name="Rectangle 127">
              <a:extLst>
                <a:ext uri="{FF2B5EF4-FFF2-40B4-BE49-F238E27FC236}">
                  <a16:creationId xmlns:a16="http://schemas.microsoft.com/office/drawing/2014/main" id="{923C028B-E230-4DA3-9762-BF097A7BD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6496" name="Rectangle 128">
              <a:extLst>
                <a:ext uri="{FF2B5EF4-FFF2-40B4-BE49-F238E27FC236}">
                  <a16:creationId xmlns:a16="http://schemas.microsoft.com/office/drawing/2014/main" id="{4421506A-0F97-4724-90A1-C20924967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6497" name="Rectangle 129">
              <a:extLst>
                <a:ext uri="{FF2B5EF4-FFF2-40B4-BE49-F238E27FC236}">
                  <a16:creationId xmlns:a16="http://schemas.microsoft.com/office/drawing/2014/main" id="{F2B3642C-8AA8-428A-96B6-EFD452981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6498" name="AutoShape 130">
              <a:extLst>
                <a:ext uri="{FF2B5EF4-FFF2-40B4-BE49-F238E27FC236}">
                  <a16:creationId xmlns:a16="http://schemas.microsoft.com/office/drawing/2014/main" id="{D0AB0387-2FD7-4653-AE7B-4701CC5158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6499" name="AutoShape 131">
              <a:extLst>
                <a:ext uri="{FF2B5EF4-FFF2-40B4-BE49-F238E27FC236}">
                  <a16:creationId xmlns:a16="http://schemas.microsoft.com/office/drawing/2014/main" id="{66FBFC90-23B5-4D4C-9098-1DA9FCD4FB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0" name="AutoShape 132">
              <a:extLst>
                <a:ext uri="{FF2B5EF4-FFF2-40B4-BE49-F238E27FC236}">
                  <a16:creationId xmlns:a16="http://schemas.microsoft.com/office/drawing/2014/main" id="{54308A1B-D69E-46DC-B5CC-1371FA0F3C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1" name="AutoShape 133">
              <a:extLst>
                <a:ext uri="{FF2B5EF4-FFF2-40B4-BE49-F238E27FC236}">
                  <a16:creationId xmlns:a16="http://schemas.microsoft.com/office/drawing/2014/main" id="{B52EF6AD-2066-4E81-B566-5D3C86F2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2" name="AutoShape 134">
              <a:extLst>
                <a:ext uri="{FF2B5EF4-FFF2-40B4-BE49-F238E27FC236}">
                  <a16:creationId xmlns:a16="http://schemas.microsoft.com/office/drawing/2014/main" id="{611A7620-3B8A-4A05-BFA8-00F04441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3" name="AutoShape 135">
              <a:extLst>
                <a:ext uri="{FF2B5EF4-FFF2-40B4-BE49-F238E27FC236}">
                  <a16:creationId xmlns:a16="http://schemas.microsoft.com/office/drawing/2014/main" id="{F1066020-62F6-43A9-B7BC-540CFBB405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6504" name="AutoShape 136">
              <a:extLst>
                <a:ext uri="{FF2B5EF4-FFF2-40B4-BE49-F238E27FC236}">
                  <a16:creationId xmlns:a16="http://schemas.microsoft.com/office/drawing/2014/main" id="{208FFF37-A893-4BF5-A474-E03B3BB59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5" name="AutoShape 137">
              <a:extLst>
                <a:ext uri="{FF2B5EF4-FFF2-40B4-BE49-F238E27FC236}">
                  <a16:creationId xmlns:a16="http://schemas.microsoft.com/office/drawing/2014/main" id="{B471B81F-1366-4099-A657-C5A7C3B588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6506" name="AutoShape 138">
              <a:extLst>
                <a:ext uri="{FF2B5EF4-FFF2-40B4-BE49-F238E27FC236}">
                  <a16:creationId xmlns:a16="http://schemas.microsoft.com/office/drawing/2014/main" id="{33EA6075-78F8-46B7-AFF0-E00B521F7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7" name="AutoShape 139">
              <a:extLst>
                <a:ext uri="{FF2B5EF4-FFF2-40B4-BE49-F238E27FC236}">
                  <a16:creationId xmlns:a16="http://schemas.microsoft.com/office/drawing/2014/main" id="{EB77D945-7D29-41BB-BFF1-97ED9BCF2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8" name="AutoShape 140">
              <a:extLst>
                <a:ext uri="{FF2B5EF4-FFF2-40B4-BE49-F238E27FC236}">
                  <a16:creationId xmlns:a16="http://schemas.microsoft.com/office/drawing/2014/main" id="{1529F4CB-13B8-479D-8752-0AFDAB7DB3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09" name="AutoShape 141">
              <a:extLst>
                <a:ext uri="{FF2B5EF4-FFF2-40B4-BE49-F238E27FC236}">
                  <a16:creationId xmlns:a16="http://schemas.microsoft.com/office/drawing/2014/main" id="{5C90A8D9-9D21-40A2-A97E-8CCCC88613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10" name="AutoShape 142">
              <a:extLst>
                <a:ext uri="{FF2B5EF4-FFF2-40B4-BE49-F238E27FC236}">
                  <a16:creationId xmlns:a16="http://schemas.microsoft.com/office/drawing/2014/main" id="{7FFC97A3-38E6-403D-80BB-1E26E0AE8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11" name="AutoShape 143">
              <a:extLst>
                <a:ext uri="{FF2B5EF4-FFF2-40B4-BE49-F238E27FC236}">
                  <a16:creationId xmlns:a16="http://schemas.microsoft.com/office/drawing/2014/main" id="{5BA65421-B289-40B5-A607-2E9A883AB1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12" name="Rectangle 144">
              <a:extLst>
                <a:ext uri="{FF2B5EF4-FFF2-40B4-BE49-F238E27FC236}">
                  <a16:creationId xmlns:a16="http://schemas.microsoft.com/office/drawing/2014/main" id="{30F3FE9C-AD3C-446A-9E38-074C0C8FF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6513" name="Rectangle 145">
              <a:extLst>
                <a:ext uri="{FF2B5EF4-FFF2-40B4-BE49-F238E27FC236}">
                  <a16:creationId xmlns:a16="http://schemas.microsoft.com/office/drawing/2014/main" id="{F3AB05AC-4495-457B-A1D6-BAF422E0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6514" name="AutoShape 146">
              <a:extLst>
                <a:ext uri="{FF2B5EF4-FFF2-40B4-BE49-F238E27FC236}">
                  <a16:creationId xmlns:a16="http://schemas.microsoft.com/office/drawing/2014/main" id="{8175C730-880A-41DA-968A-6F2C915D4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6515" name="AutoShape 147">
              <a:extLst>
                <a:ext uri="{FF2B5EF4-FFF2-40B4-BE49-F238E27FC236}">
                  <a16:creationId xmlns:a16="http://schemas.microsoft.com/office/drawing/2014/main" id="{7BF02103-B3FA-49C0-8BC4-61780E48E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6516" name="Group 148">
              <a:extLst>
                <a:ext uri="{FF2B5EF4-FFF2-40B4-BE49-F238E27FC236}">
                  <a16:creationId xmlns:a16="http://schemas.microsoft.com/office/drawing/2014/main" id="{9194B2C1-D23B-49D6-B0A8-81CC49194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6517" name="Line 149">
                <a:extLst>
                  <a:ext uri="{FF2B5EF4-FFF2-40B4-BE49-F238E27FC236}">
                    <a16:creationId xmlns:a16="http://schemas.microsoft.com/office/drawing/2014/main" id="{EF4ACC27-6FA0-4013-87B1-946AD2879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8" name="Line 150">
                <a:extLst>
                  <a:ext uri="{FF2B5EF4-FFF2-40B4-BE49-F238E27FC236}">
                    <a16:creationId xmlns:a16="http://schemas.microsoft.com/office/drawing/2014/main" id="{C23902EA-DDB4-4364-8342-66BF305E1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9" name="Line 151">
                <a:extLst>
                  <a:ext uri="{FF2B5EF4-FFF2-40B4-BE49-F238E27FC236}">
                    <a16:creationId xmlns:a16="http://schemas.microsoft.com/office/drawing/2014/main" id="{8367C667-B661-4100-9288-CC5B34514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520" name="Line 152">
              <a:extLst>
                <a:ext uri="{FF2B5EF4-FFF2-40B4-BE49-F238E27FC236}">
                  <a16:creationId xmlns:a16="http://schemas.microsoft.com/office/drawing/2014/main" id="{5B9C8A42-3A33-45C7-BF41-77E018226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21" name="Text Box 153">
              <a:extLst>
                <a:ext uri="{FF2B5EF4-FFF2-40B4-BE49-F238E27FC236}">
                  <a16:creationId xmlns:a16="http://schemas.microsoft.com/office/drawing/2014/main" id="{D5425A08-A25A-4C49-9C3F-3551BB563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6522" name="Line 154">
              <a:extLst>
                <a:ext uri="{FF2B5EF4-FFF2-40B4-BE49-F238E27FC236}">
                  <a16:creationId xmlns:a16="http://schemas.microsoft.com/office/drawing/2014/main" id="{A9CCD671-9DD6-4854-AE5D-91E8192A1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23" name="Text Box 155">
              <a:extLst>
                <a:ext uri="{FF2B5EF4-FFF2-40B4-BE49-F238E27FC236}">
                  <a16:creationId xmlns:a16="http://schemas.microsoft.com/office/drawing/2014/main" id="{C5570343-3750-4345-9B84-3F4F4E69A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6524" name="Line 156">
              <a:extLst>
                <a:ext uri="{FF2B5EF4-FFF2-40B4-BE49-F238E27FC236}">
                  <a16:creationId xmlns:a16="http://schemas.microsoft.com/office/drawing/2014/main" id="{2905452D-8D8C-4FB1-8A8E-BCA219BC7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25" name="Line 157">
              <a:extLst>
                <a:ext uri="{FF2B5EF4-FFF2-40B4-BE49-F238E27FC236}">
                  <a16:creationId xmlns:a16="http://schemas.microsoft.com/office/drawing/2014/main" id="{F1B7C027-EC1C-490E-9E83-4BB3E7C81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526" name="Text Box 158">
              <a:extLst>
                <a:ext uri="{FF2B5EF4-FFF2-40B4-BE49-F238E27FC236}">
                  <a16:creationId xmlns:a16="http://schemas.microsoft.com/office/drawing/2014/main" id="{A0B7C6E5-F061-4F7F-8204-25DEB0D51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6527" name="Text Box 159">
              <a:extLst>
                <a:ext uri="{FF2B5EF4-FFF2-40B4-BE49-F238E27FC236}">
                  <a16:creationId xmlns:a16="http://schemas.microsoft.com/office/drawing/2014/main" id="{F13ED9C4-BD79-4916-9AD9-294E71ECC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6528" name="Text Box 160">
              <a:extLst>
                <a:ext uri="{FF2B5EF4-FFF2-40B4-BE49-F238E27FC236}">
                  <a16:creationId xmlns:a16="http://schemas.microsoft.com/office/drawing/2014/main" id="{B16CE9AD-92C8-471E-B83D-F52071B2C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6529" name="Text Box 161">
              <a:extLst>
                <a:ext uri="{FF2B5EF4-FFF2-40B4-BE49-F238E27FC236}">
                  <a16:creationId xmlns:a16="http://schemas.microsoft.com/office/drawing/2014/main" id="{B0C171F0-F226-4EF9-9225-1C28EA2E3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6530" name="Text Box 162">
              <a:extLst>
                <a:ext uri="{FF2B5EF4-FFF2-40B4-BE49-F238E27FC236}">
                  <a16:creationId xmlns:a16="http://schemas.microsoft.com/office/drawing/2014/main" id="{88B9DA85-C801-4A89-B1C6-732E2D598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6531" name="Text Box 163">
              <a:extLst>
                <a:ext uri="{FF2B5EF4-FFF2-40B4-BE49-F238E27FC236}">
                  <a16:creationId xmlns:a16="http://schemas.microsoft.com/office/drawing/2014/main" id="{E365E250-A7FD-4BF9-BCDC-2708A5A1F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6532" name="Text Box 164">
              <a:extLst>
                <a:ext uri="{FF2B5EF4-FFF2-40B4-BE49-F238E27FC236}">
                  <a16:creationId xmlns:a16="http://schemas.microsoft.com/office/drawing/2014/main" id="{EC97D19D-F585-40C1-BAC7-82BF621B1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F4489271-9226-4649-8F92-BDF730D2A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50321-2FA9-42BB-87DC-CE5B9A5FDA6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87412" name="Rectangle 20">
            <a:extLst>
              <a:ext uri="{FF2B5EF4-FFF2-40B4-BE49-F238E27FC236}">
                <a16:creationId xmlns:a16="http://schemas.microsoft.com/office/drawing/2014/main" id="{1DFA0DEE-3F57-43EB-96FD-9244B2A6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Pengendali-Pengurut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Menghasilkan kata kendali atau mikroinstruksi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SAP-2 lebih banyak Instruksi, pengendalilebih rumit.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Kata CON lebih panjang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Akumulator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Register 2 Arah 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Keluaran 3-state ke bus W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Terus menerus menggerakkan ALU</a:t>
            </a: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</p:txBody>
      </p:sp>
      <p:grpSp>
        <p:nvGrpSpPr>
          <p:cNvPr id="187497" name="Group 105">
            <a:extLst>
              <a:ext uri="{FF2B5EF4-FFF2-40B4-BE49-F238E27FC236}">
                <a16:creationId xmlns:a16="http://schemas.microsoft.com/office/drawing/2014/main" id="{1822E80F-3233-4077-91F7-3689744B5B4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7498" name="Rectangle 106">
              <a:extLst>
                <a:ext uri="{FF2B5EF4-FFF2-40B4-BE49-F238E27FC236}">
                  <a16:creationId xmlns:a16="http://schemas.microsoft.com/office/drawing/2014/main" id="{E8490F16-59DE-49E2-A435-84135F196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9" name="Rectangle 107">
              <a:extLst>
                <a:ext uri="{FF2B5EF4-FFF2-40B4-BE49-F238E27FC236}">
                  <a16:creationId xmlns:a16="http://schemas.microsoft.com/office/drawing/2014/main" id="{98AE0D9D-B62F-433B-A420-CF4D367A7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7500" name="Rectangle 108">
              <a:extLst>
                <a:ext uri="{FF2B5EF4-FFF2-40B4-BE49-F238E27FC236}">
                  <a16:creationId xmlns:a16="http://schemas.microsoft.com/office/drawing/2014/main" id="{3E9B6E0F-7869-4D6A-BB06-F498B4BF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7501" name="Rectangle 109">
              <a:extLst>
                <a:ext uri="{FF2B5EF4-FFF2-40B4-BE49-F238E27FC236}">
                  <a16:creationId xmlns:a16="http://schemas.microsoft.com/office/drawing/2014/main" id="{13DD7034-6CBE-4BB3-A2DB-9C7FFA98D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7502" name="Rectangle 110">
              <a:extLst>
                <a:ext uri="{FF2B5EF4-FFF2-40B4-BE49-F238E27FC236}">
                  <a16:creationId xmlns:a16="http://schemas.microsoft.com/office/drawing/2014/main" id="{B9A8094D-E3B2-4FDC-9968-B3279BDE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7503" name="Rectangle 111">
              <a:extLst>
                <a:ext uri="{FF2B5EF4-FFF2-40B4-BE49-F238E27FC236}">
                  <a16:creationId xmlns:a16="http://schemas.microsoft.com/office/drawing/2014/main" id="{2C9C3E61-FB71-491F-95D2-CCF54DA6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7504" name="Rectangle 112">
              <a:extLst>
                <a:ext uri="{FF2B5EF4-FFF2-40B4-BE49-F238E27FC236}">
                  <a16:creationId xmlns:a16="http://schemas.microsoft.com/office/drawing/2014/main" id="{520BEC35-4E90-4146-A2EA-CF904C341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7505" name="Rectangle 113">
              <a:extLst>
                <a:ext uri="{FF2B5EF4-FFF2-40B4-BE49-F238E27FC236}">
                  <a16:creationId xmlns:a16="http://schemas.microsoft.com/office/drawing/2014/main" id="{2328811D-0866-4AC8-AA53-9E265CBBE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7506" name="Rectangle 114">
              <a:extLst>
                <a:ext uri="{FF2B5EF4-FFF2-40B4-BE49-F238E27FC236}">
                  <a16:creationId xmlns:a16="http://schemas.microsoft.com/office/drawing/2014/main" id="{6E638524-1729-4C01-ACAD-E44A2B07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7507" name="Rectangle 115">
              <a:extLst>
                <a:ext uri="{FF2B5EF4-FFF2-40B4-BE49-F238E27FC236}">
                  <a16:creationId xmlns:a16="http://schemas.microsoft.com/office/drawing/2014/main" id="{CFAE8D51-7039-4E44-9BD5-85936F296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7508" name="Rectangle 116">
              <a:extLst>
                <a:ext uri="{FF2B5EF4-FFF2-40B4-BE49-F238E27FC236}">
                  <a16:creationId xmlns:a16="http://schemas.microsoft.com/office/drawing/2014/main" id="{6F536AE8-C8BF-426A-89A8-296A4DC9C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7509" name="AutoShape 117">
              <a:extLst>
                <a:ext uri="{FF2B5EF4-FFF2-40B4-BE49-F238E27FC236}">
                  <a16:creationId xmlns:a16="http://schemas.microsoft.com/office/drawing/2014/main" id="{CAD69B51-7A90-47D3-A89C-AA306B827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10" name="AutoShape 118">
              <a:extLst>
                <a:ext uri="{FF2B5EF4-FFF2-40B4-BE49-F238E27FC236}">
                  <a16:creationId xmlns:a16="http://schemas.microsoft.com/office/drawing/2014/main" id="{3EAA1544-A131-4FD5-B53C-33E9D302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11" name="AutoShape 119">
              <a:extLst>
                <a:ext uri="{FF2B5EF4-FFF2-40B4-BE49-F238E27FC236}">
                  <a16:creationId xmlns:a16="http://schemas.microsoft.com/office/drawing/2014/main" id="{3F94A5B8-0E35-4BC9-AC00-7DA5195651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12" name="AutoShape 120">
              <a:extLst>
                <a:ext uri="{FF2B5EF4-FFF2-40B4-BE49-F238E27FC236}">
                  <a16:creationId xmlns:a16="http://schemas.microsoft.com/office/drawing/2014/main" id="{D3FA6B7E-BCBB-44F4-AC81-B9FFCAE4F1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13" name="AutoShape 121">
              <a:extLst>
                <a:ext uri="{FF2B5EF4-FFF2-40B4-BE49-F238E27FC236}">
                  <a16:creationId xmlns:a16="http://schemas.microsoft.com/office/drawing/2014/main" id="{9295D4A1-7A42-4A78-BFF9-7A212D764B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14" name="AutoShape 122">
              <a:extLst>
                <a:ext uri="{FF2B5EF4-FFF2-40B4-BE49-F238E27FC236}">
                  <a16:creationId xmlns:a16="http://schemas.microsoft.com/office/drawing/2014/main" id="{D3270D6D-81AD-4994-87C3-03F818165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7515" name="Text Box 123">
              <a:extLst>
                <a:ext uri="{FF2B5EF4-FFF2-40B4-BE49-F238E27FC236}">
                  <a16:creationId xmlns:a16="http://schemas.microsoft.com/office/drawing/2014/main" id="{B3FD27BB-C7DF-4CEB-8082-0312A731E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7516" name="Rectangle 124">
              <a:extLst>
                <a:ext uri="{FF2B5EF4-FFF2-40B4-BE49-F238E27FC236}">
                  <a16:creationId xmlns:a16="http://schemas.microsoft.com/office/drawing/2014/main" id="{5CB0EC9C-AD7F-4D22-B843-54A7BE76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7517" name="Rectangle 125">
              <a:extLst>
                <a:ext uri="{FF2B5EF4-FFF2-40B4-BE49-F238E27FC236}">
                  <a16:creationId xmlns:a16="http://schemas.microsoft.com/office/drawing/2014/main" id="{42EC19DC-72DF-4E48-897F-0FD345C1A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7518" name="Rectangle 126">
              <a:extLst>
                <a:ext uri="{FF2B5EF4-FFF2-40B4-BE49-F238E27FC236}">
                  <a16:creationId xmlns:a16="http://schemas.microsoft.com/office/drawing/2014/main" id="{A1CC0C3D-EC8C-42F7-A3FC-FF2E9EB6F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7519" name="Rectangle 127">
              <a:extLst>
                <a:ext uri="{FF2B5EF4-FFF2-40B4-BE49-F238E27FC236}">
                  <a16:creationId xmlns:a16="http://schemas.microsoft.com/office/drawing/2014/main" id="{E113D030-D8A9-4188-A124-27D3DABC7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7520" name="Rectangle 128">
              <a:extLst>
                <a:ext uri="{FF2B5EF4-FFF2-40B4-BE49-F238E27FC236}">
                  <a16:creationId xmlns:a16="http://schemas.microsoft.com/office/drawing/2014/main" id="{7CB74C97-9CEF-4F63-B9A9-706E3BA9C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7521" name="Rectangle 129">
              <a:extLst>
                <a:ext uri="{FF2B5EF4-FFF2-40B4-BE49-F238E27FC236}">
                  <a16:creationId xmlns:a16="http://schemas.microsoft.com/office/drawing/2014/main" id="{7D629D0E-17BD-4A34-BD8D-03FA04218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7522" name="AutoShape 130">
              <a:extLst>
                <a:ext uri="{FF2B5EF4-FFF2-40B4-BE49-F238E27FC236}">
                  <a16:creationId xmlns:a16="http://schemas.microsoft.com/office/drawing/2014/main" id="{91E189C0-46F1-4487-AE71-5E6B763BF6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7523" name="AutoShape 131">
              <a:extLst>
                <a:ext uri="{FF2B5EF4-FFF2-40B4-BE49-F238E27FC236}">
                  <a16:creationId xmlns:a16="http://schemas.microsoft.com/office/drawing/2014/main" id="{37B39A37-AC22-4E33-BA8F-17ED54C05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24" name="AutoShape 132">
              <a:extLst>
                <a:ext uri="{FF2B5EF4-FFF2-40B4-BE49-F238E27FC236}">
                  <a16:creationId xmlns:a16="http://schemas.microsoft.com/office/drawing/2014/main" id="{274290A5-BD7B-4EA2-8F4F-5C1E0244DA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25" name="AutoShape 133">
              <a:extLst>
                <a:ext uri="{FF2B5EF4-FFF2-40B4-BE49-F238E27FC236}">
                  <a16:creationId xmlns:a16="http://schemas.microsoft.com/office/drawing/2014/main" id="{3AC95399-DAD1-426F-A30A-0B37B691D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26" name="AutoShape 134">
              <a:extLst>
                <a:ext uri="{FF2B5EF4-FFF2-40B4-BE49-F238E27FC236}">
                  <a16:creationId xmlns:a16="http://schemas.microsoft.com/office/drawing/2014/main" id="{E9292EFF-039C-4F58-90E9-8BBCD9C4C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27" name="AutoShape 135">
              <a:extLst>
                <a:ext uri="{FF2B5EF4-FFF2-40B4-BE49-F238E27FC236}">
                  <a16:creationId xmlns:a16="http://schemas.microsoft.com/office/drawing/2014/main" id="{44173E69-7317-4C61-BBA5-FB336CB4AB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7528" name="AutoShape 136">
              <a:extLst>
                <a:ext uri="{FF2B5EF4-FFF2-40B4-BE49-F238E27FC236}">
                  <a16:creationId xmlns:a16="http://schemas.microsoft.com/office/drawing/2014/main" id="{380D52D7-AA0A-4A01-A22B-E1FCEC5B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29" name="AutoShape 137">
              <a:extLst>
                <a:ext uri="{FF2B5EF4-FFF2-40B4-BE49-F238E27FC236}">
                  <a16:creationId xmlns:a16="http://schemas.microsoft.com/office/drawing/2014/main" id="{AC157C51-3394-4094-8D67-F5DE4AE432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7530" name="AutoShape 138">
              <a:extLst>
                <a:ext uri="{FF2B5EF4-FFF2-40B4-BE49-F238E27FC236}">
                  <a16:creationId xmlns:a16="http://schemas.microsoft.com/office/drawing/2014/main" id="{4620B653-1D04-4DAA-A4F6-E4EAA02ADB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1" name="AutoShape 139">
              <a:extLst>
                <a:ext uri="{FF2B5EF4-FFF2-40B4-BE49-F238E27FC236}">
                  <a16:creationId xmlns:a16="http://schemas.microsoft.com/office/drawing/2014/main" id="{9D688CA0-8E7F-4AED-915A-BD7FFEDB3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2" name="AutoShape 140">
              <a:extLst>
                <a:ext uri="{FF2B5EF4-FFF2-40B4-BE49-F238E27FC236}">
                  <a16:creationId xmlns:a16="http://schemas.microsoft.com/office/drawing/2014/main" id="{C5167A46-4602-4B6F-BBD2-C9D8598D6F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3" name="AutoShape 141">
              <a:extLst>
                <a:ext uri="{FF2B5EF4-FFF2-40B4-BE49-F238E27FC236}">
                  <a16:creationId xmlns:a16="http://schemas.microsoft.com/office/drawing/2014/main" id="{3C1E7193-EA22-4DB9-9B10-E8971701F9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4" name="AutoShape 142">
              <a:extLst>
                <a:ext uri="{FF2B5EF4-FFF2-40B4-BE49-F238E27FC236}">
                  <a16:creationId xmlns:a16="http://schemas.microsoft.com/office/drawing/2014/main" id="{DB3BDEEF-E47C-4950-A327-EF36838386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5" name="AutoShape 143">
              <a:extLst>
                <a:ext uri="{FF2B5EF4-FFF2-40B4-BE49-F238E27FC236}">
                  <a16:creationId xmlns:a16="http://schemas.microsoft.com/office/drawing/2014/main" id="{56F2EB92-D860-4539-9BDB-9191278B88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6" name="Rectangle 144">
              <a:extLst>
                <a:ext uri="{FF2B5EF4-FFF2-40B4-BE49-F238E27FC236}">
                  <a16:creationId xmlns:a16="http://schemas.microsoft.com/office/drawing/2014/main" id="{DF54C61A-4F1A-4292-972B-122BF4BA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7537" name="Rectangle 145">
              <a:extLst>
                <a:ext uri="{FF2B5EF4-FFF2-40B4-BE49-F238E27FC236}">
                  <a16:creationId xmlns:a16="http://schemas.microsoft.com/office/drawing/2014/main" id="{719BB51B-FAF0-42E8-B7B7-596E31273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7538" name="AutoShape 146">
              <a:extLst>
                <a:ext uri="{FF2B5EF4-FFF2-40B4-BE49-F238E27FC236}">
                  <a16:creationId xmlns:a16="http://schemas.microsoft.com/office/drawing/2014/main" id="{5B353B33-1DA9-4A8A-95A1-1C122D0D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7539" name="AutoShape 147">
              <a:extLst>
                <a:ext uri="{FF2B5EF4-FFF2-40B4-BE49-F238E27FC236}">
                  <a16:creationId xmlns:a16="http://schemas.microsoft.com/office/drawing/2014/main" id="{834BEBC9-88F2-45C6-A210-D95FEA5D6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7540" name="Group 148">
              <a:extLst>
                <a:ext uri="{FF2B5EF4-FFF2-40B4-BE49-F238E27FC236}">
                  <a16:creationId xmlns:a16="http://schemas.microsoft.com/office/drawing/2014/main" id="{15D899F8-FCCE-4C7A-8615-4E729234A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7541" name="Line 149">
                <a:extLst>
                  <a:ext uri="{FF2B5EF4-FFF2-40B4-BE49-F238E27FC236}">
                    <a16:creationId xmlns:a16="http://schemas.microsoft.com/office/drawing/2014/main" id="{125DFEFF-8B22-4436-BFD6-09C6EE755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42" name="Line 150">
                <a:extLst>
                  <a:ext uri="{FF2B5EF4-FFF2-40B4-BE49-F238E27FC236}">
                    <a16:creationId xmlns:a16="http://schemas.microsoft.com/office/drawing/2014/main" id="{F516CC27-A2D2-48B0-881F-656FDCF43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43" name="Line 151">
                <a:extLst>
                  <a:ext uri="{FF2B5EF4-FFF2-40B4-BE49-F238E27FC236}">
                    <a16:creationId xmlns:a16="http://schemas.microsoft.com/office/drawing/2014/main" id="{24A78F17-7E5B-48B0-A262-6FF913AB8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544" name="Line 152">
              <a:extLst>
                <a:ext uri="{FF2B5EF4-FFF2-40B4-BE49-F238E27FC236}">
                  <a16:creationId xmlns:a16="http://schemas.microsoft.com/office/drawing/2014/main" id="{E4C1408A-ACB8-4887-A9C2-E8EB39EF7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45" name="Text Box 153">
              <a:extLst>
                <a:ext uri="{FF2B5EF4-FFF2-40B4-BE49-F238E27FC236}">
                  <a16:creationId xmlns:a16="http://schemas.microsoft.com/office/drawing/2014/main" id="{93581B45-B927-4092-ACCD-ACD6FEB0D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7546" name="Line 154">
              <a:extLst>
                <a:ext uri="{FF2B5EF4-FFF2-40B4-BE49-F238E27FC236}">
                  <a16:creationId xmlns:a16="http://schemas.microsoft.com/office/drawing/2014/main" id="{A3428527-B740-4E8A-811F-E00764BD0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47" name="Text Box 155">
              <a:extLst>
                <a:ext uri="{FF2B5EF4-FFF2-40B4-BE49-F238E27FC236}">
                  <a16:creationId xmlns:a16="http://schemas.microsoft.com/office/drawing/2014/main" id="{5C3CA369-0439-4DDB-B7F9-428FF1F27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7548" name="Line 156">
              <a:extLst>
                <a:ext uri="{FF2B5EF4-FFF2-40B4-BE49-F238E27FC236}">
                  <a16:creationId xmlns:a16="http://schemas.microsoft.com/office/drawing/2014/main" id="{82D1F208-7469-4F57-BAF2-89BBFBC42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49" name="Line 157">
              <a:extLst>
                <a:ext uri="{FF2B5EF4-FFF2-40B4-BE49-F238E27FC236}">
                  <a16:creationId xmlns:a16="http://schemas.microsoft.com/office/drawing/2014/main" id="{FD5993CE-3006-4F38-B8F8-AB7089351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550" name="Text Box 158">
              <a:extLst>
                <a:ext uri="{FF2B5EF4-FFF2-40B4-BE49-F238E27FC236}">
                  <a16:creationId xmlns:a16="http://schemas.microsoft.com/office/drawing/2014/main" id="{A511AE56-6CA8-4255-9B76-AC40D4FC4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7551" name="Text Box 159">
              <a:extLst>
                <a:ext uri="{FF2B5EF4-FFF2-40B4-BE49-F238E27FC236}">
                  <a16:creationId xmlns:a16="http://schemas.microsoft.com/office/drawing/2014/main" id="{29476DA8-0FDB-4552-92A3-D90334ECF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7552" name="Text Box 160">
              <a:extLst>
                <a:ext uri="{FF2B5EF4-FFF2-40B4-BE49-F238E27FC236}">
                  <a16:creationId xmlns:a16="http://schemas.microsoft.com/office/drawing/2014/main" id="{4F62A37A-1E1A-4068-9950-9633E25DA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7553" name="Text Box 161">
              <a:extLst>
                <a:ext uri="{FF2B5EF4-FFF2-40B4-BE49-F238E27FC236}">
                  <a16:creationId xmlns:a16="http://schemas.microsoft.com/office/drawing/2014/main" id="{4FAEC89D-3432-4A26-B4D5-BAED33CF3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7554" name="Text Box 162">
              <a:extLst>
                <a:ext uri="{FF2B5EF4-FFF2-40B4-BE49-F238E27FC236}">
                  <a16:creationId xmlns:a16="http://schemas.microsoft.com/office/drawing/2014/main" id="{F983BFDC-6937-404D-A157-F25E4826D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7555" name="Text Box 163">
              <a:extLst>
                <a:ext uri="{FF2B5EF4-FFF2-40B4-BE49-F238E27FC236}">
                  <a16:creationId xmlns:a16="http://schemas.microsoft.com/office/drawing/2014/main" id="{629F1737-AF89-4F47-BFB6-E5315CDF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7556" name="Text Box 164">
              <a:extLst>
                <a:ext uri="{FF2B5EF4-FFF2-40B4-BE49-F238E27FC236}">
                  <a16:creationId xmlns:a16="http://schemas.microsoft.com/office/drawing/2014/main" id="{7699322D-5E58-4A8E-B511-08C1DD556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9041F038-8936-4072-9862-6B2FEEF4D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03F21E-8026-49B3-B0BB-1DCAE5E7ED5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88436" name="Rectangle 20">
            <a:extLst>
              <a:ext uri="{FF2B5EF4-FFF2-40B4-BE49-F238E27FC236}">
                <a16:creationId xmlns:a16="http://schemas.microsoft.com/office/drawing/2014/main" id="{92E70479-B9A5-4FE9-9823-429DA792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00200"/>
            <a:ext cx="3810000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b="1">
                <a:latin typeface="Eurostile" pitchFamily="34" charset="0"/>
              </a:rPr>
              <a:t>ARSITEKTUR SAP-2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ALU &amp; FLAG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SAP-2 mengandung operasi Aritmatik &amp; Logika</a:t>
            </a:r>
          </a:p>
          <a:p>
            <a:pPr lvl="1" algn="just">
              <a:buFontTx/>
              <a:buBlip>
                <a:blip r:embed="rId2"/>
              </a:buBlip>
            </a:pPr>
            <a:endParaRPr lang="en-US" altLang="en-US" sz="1800">
              <a:latin typeface="Eurostile" pitchFamily="34" charset="0"/>
            </a:endParaRPr>
          </a:p>
          <a:p>
            <a:pPr algn="just">
              <a:buFontTx/>
              <a:buBlip>
                <a:blip r:embed="rId2"/>
              </a:buBlip>
            </a:pPr>
            <a:r>
              <a:rPr lang="en-US" altLang="en-US" sz="1800" b="1">
                <a:latin typeface="Eurostile" pitchFamily="34" charset="0"/>
              </a:rPr>
              <a:t>FLAG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Untuk mengawasi / mengikuti perubahan keadaan selama beroperasi.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Sign Flag : aktif bila A berubah menjadi negatif</a:t>
            </a:r>
          </a:p>
          <a:p>
            <a:pPr lvl="1" algn="just">
              <a:buFontTx/>
              <a:buBlip>
                <a:blip r:embed="rId2"/>
              </a:buBlip>
            </a:pPr>
            <a:r>
              <a:rPr lang="en-US" altLang="en-US" sz="1800">
                <a:latin typeface="Eurostile" pitchFamily="34" charset="0"/>
              </a:rPr>
              <a:t>Zero Flag : aktif bila A menjadi nol.</a:t>
            </a:r>
          </a:p>
          <a:p>
            <a:pPr lvl="1" algn="just">
              <a:buFontTx/>
              <a:buNone/>
            </a:pPr>
            <a:endParaRPr lang="en-US" altLang="en-US" sz="1800">
              <a:latin typeface="Eurostile" pitchFamily="34" charset="0"/>
            </a:endParaRPr>
          </a:p>
        </p:txBody>
      </p:sp>
      <p:grpSp>
        <p:nvGrpSpPr>
          <p:cNvPr id="188521" name="Group 105">
            <a:extLst>
              <a:ext uri="{FF2B5EF4-FFF2-40B4-BE49-F238E27FC236}">
                <a16:creationId xmlns:a16="http://schemas.microsoft.com/office/drawing/2014/main" id="{F7E1654D-4BDA-49C9-AB06-E9340FFC1F82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271588"/>
            <a:ext cx="5243512" cy="5376862"/>
            <a:chOff x="153" y="801"/>
            <a:chExt cx="3303" cy="3387"/>
          </a:xfrm>
        </p:grpSpPr>
        <p:sp>
          <p:nvSpPr>
            <p:cNvPr id="188522" name="Rectangle 106">
              <a:extLst>
                <a:ext uri="{FF2B5EF4-FFF2-40B4-BE49-F238E27FC236}">
                  <a16:creationId xmlns:a16="http://schemas.microsoft.com/office/drawing/2014/main" id="{419DEB2A-C66A-4254-9A5C-1DB17A141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983"/>
              <a:ext cx="240" cy="319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523" name="Rectangle 107">
              <a:extLst>
                <a:ext uri="{FF2B5EF4-FFF2-40B4-BE49-F238E27FC236}">
                  <a16:creationId xmlns:a16="http://schemas.microsoft.com/office/drawing/2014/main" id="{C0BD8036-7366-484A-9FFD-8F5FE5675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93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800">
                  <a:latin typeface="Eurostile" pitchFamily="34" charset="0"/>
                </a:rPr>
                <a:t>Encoder </a:t>
              </a:r>
            </a:p>
            <a:p>
              <a:r>
                <a:rPr lang="en-US" altLang="en-US" sz="800">
                  <a:latin typeface="Eurostile" pitchFamily="34" charset="0"/>
                </a:rPr>
                <a:t>Hexa</a:t>
              </a:r>
            </a:p>
          </p:txBody>
        </p:sp>
        <p:sp>
          <p:nvSpPr>
            <p:cNvPr id="188524" name="Rectangle 108">
              <a:extLst>
                <a:ext uri="{FF2B5EF4-FFF2-40B4-BE49-F238E27FC236}">
                  <a16:creationId xmlns:a16="http://schemas.microsoft.com/office/drawing/2014/main" id="{094FB2CF-830B-4C2D-B0C0-8326FB57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1</a:t>
              </a:r>
            </a:p>
          </p:txBody>
        </p:sp>
        <p:sp>
          <p:nvSpPr>
            <p:cNvPr id="188525" name="Rectangle 109">
              <a:extLst>
                <a:ext uri="{FF2B5EF4-FFF2-40B4-BE49-F238E27FC236}">
                  <a16:creationId xmlns:a16="http://schemas.microsoft.com/office/drawing/2014/main" id="{4B06A518-CC8F-4120-9864-B14FE96D0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In Port 2</a:t>
              </a:r>
            </a:p>
          </p:txBody>
        </p:sp>
        <p:sp>
          <p:nvSpPr>
            <p:cNvPr id="188526" name="Rectangle 110">
              <a:extLst>
                <a:ext uri="{FF2B5EF4-FFF2-40B4-BE49-F238E27FC236}">
                  <a16:creationId xmlns:a16="http://schemas.microsoft.com/office/drawing/2014/main" id="{81C2D064-0DE9-4651-9137-754644776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00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PC</a:t>
              </a:r>
            </a:p>
          </p:txBody>
        </p:sp>
        <p:sp>
          <p:nvSpPr>
            <p:cNvPr id="188527" name="Rectangle 111">
              <a:extLst>
                <a:ext uri="{FF2B5EF4-FFF2-40B4-BE49-F238E27FC236}">
                  <a16:creationId xmlns:a16="http://schemas.microsoft.com/office/drawing/2014/main" id="{02D504E4-1056-43E8-B1A5-5287EEB9E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361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MAR</a:t>
              </a:r>
            </a:p>
          </p:txBody>
        </p:sp>
        <p:sp>
          <p:nvSpPr>
            <p:cNvPr id="188528" name="Rectangle 112">
              <a:extLst>
                <a:ext uri="{FF2B5EF4-FFF2-40B4-BE49-F238E27FC236}">
                  <a16:creationId xmlns:a16="http://schemas.microsoft.com/office/drawing/2014/main" id="{68D133E4-9189-42E5-93C9-CE58292B4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983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</a:t>
              </a:r>
            </a:p>
          </p:txBody>
        </p:sp>
        <p:sp>
          <p:nvSpPr>
            <p:cNvPr id="188529" name="Rectangle 113">
              <a:extLst>
                <a:ext uri="{FF2B5EF4-FFF2-40B4-BE49-F238E27FC236}">
                  <a16:creationId xmlns:a16="http://schemas.microsoft.com/office/drawing/2014/main" id="{4A31FE62-202E-4071-8E44-2F5614B8A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324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ALU</a:t>
              </a:r>
            </a:p>
          </p:txBody>
        </p:sp>
        <p:sp>
          <p:nvSpPr>
            <p:cNvPr id="188530" name="Rectangle 114">
              <a:extLst>
                <a:ext uri="{FF2B5EF4-FFF2-40B4-BE49-F238E27FC236}">
                  <a16:creationId xmlns:a16="http://schemas.microsoft.com/office/drawing/2014/main" id="{6F8349A2-D27A-4013-BBB2-9BB89347F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1700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TEMP</a:t>
              </a:r>
            </a:p>
          </p:txBody>
        </p:sp>
        <p:sp>
          <p:nvSpPr>
            <p:cNvPr id="188531" name="Rectangle 115">
              <a:extLst>
                <a:ext uri="{FF2B5EF4-FFF2-40B4-BE49-F238E27FC236}">
                  <a16:creationId xmlns:a16="http://schemas.microsoft.com/office/drawing/2014/main" id="{0EB3FDA5-B20A-49F8-8292-EE03CB63E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059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B</a:t>
              </a:r>
            </a:p>
          </p:txBody>
        </p:sp>
        <p:sp>
          <p:nvSpPr>
            <p:cNvPr id="188532" name="Rectangle 116">
              <a:extLst>
                <a:ext uri="{FF2B5EF4-FFF2-40B4-BE49-F238E27FC236}">
                  <a16:creationId xmlns:a16="http://schemas.microsoft.com/office/drawing/2014/main" id="{700A87F0-C8A9-4E0D-BCF8-879BBF4F2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" y="2417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C</a:t>
              </a:r>
            </a:p>
          </p:txBody>
        </p:sp>
        <p:sp>
          <p:nvSpPr>
            <p:cNvPr id="188533" name="AutoShape 117">
              <a:extLst>
                <a:ext uri="{FF2B5EF4-FFF2-40B4-BE49-F238E27FC236}">
                  <a16:creationId xmlns:a16="http://schemas.microsoft.com/office/drawing/2014/main" id="{2E4A0FDD-38FD-4777-A39F-5791F605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680"/>
              <a:ext cx="336" cy="191"/>
            </a:xfrm>
            <a:prstGeom prst="rightArrow">
              <a:avLst>
                <a:gd name="adj1" fmla="val 50000"/>
                <a:gd name="adj2" fmla="val 4397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34" name="AutoShape 118">
              <a:extLst>
                <a:ext uri="{FF2B5EF4-FFF2-40B4-BE49-F238E27FC236}">
                  <a16:creationId xmlns:a16="http://schemas.microsoft.com/office/drawing/2014/main" id="{62693EA5-4C61-4E35-83FD-626DF310D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1341"/>
              <a:ext cx="336" cy="186"/>
            </a:xfrm>
            <a:prstGeom prst="rightArrow">
              <a:avLst>
                <a:gd name="adj1" fmla="val 50000"/>
                <a:gd name="adj2" fmla="val 4516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35" name="AutoShape 119">
              <a:extLst>
                <a:ext uri="{FF2B5EF4-FFF2-40B4-BE49-F238E27FC236}">
                  <a16:creationId xmlns:a16="http://schemas.microsoft.com/office/drawing/2014/main" id="{92492B0E-99B4-4BC1-8654-5680A72DB9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853" y="1344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36" name="AutoShape 120">
              <a:extLst>
                <a:ext uri="{FF2B5EF4-FFF2-40B4-BE49-F238E27FC236}">
                  <a16:creationId xmlns:a16="http://schemas.microsoft.com/office/drawing/2014/main" id="{7B5FEE7E-6451-472D-B8D8-1798D0C246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47" y="1162"/>
              <a:ext cx="13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37" name="AutoShape 121">
              <a:extLst>
                <a:ext uri="{FF2B5EF4-FFF2-40B4-BE49-F238E27FC236}">
                  <a16:creationId xmlns:a16="http://schemas.microsoft.com/office/drawing/2014/main" id="{CA6E3E50-526A-4B33-B9F3-A4165BD374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32" y="1519"/>
              <a:ext cx="16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38" name="AutoShape 122">
              <a:extLst>
                <a:ext uri="{FF2B5EF4-FFF2-40B4-BE49-F238E27FC236}">
                  <a16:creationId xmlns:a16="http://schemas.microsoft.com/office/drawing/2014/main" id="{BDE1E7EA-A0F9-4D8A-856D-2BF5AB741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2" y="2591"/>
              <a:ext cx="133" cy="15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9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8539" name="Text Box 123">
              <a:extLst>
                <a:ext uri="{FF2B5EF4-FFF2-40B4-BE49-F238E27FC236}">
                  <a16:creationId xmlns:a16="http://schemas.microsoft.com/office/drawing/2014/main" id="{06BD1728-B95B-44F0-836F-F26B241EF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4" y="801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>
                  <a:latin typeface="Eurostile" pitchFamily="34" charset="0"/>
                </a:rPr>
                <a:t>Bus W</a:t>
              </a:r>
            </a:p>
          </p:txBody>
        </p:sp>
        <p:sp>
          <p:nvSpPr>
            <p:cNvPr id="188540" name="Rectangle 124">
              <a:extLst>
                <a:ext uri="{FF2B5EF4-FFF2-40B4-BE49-F238E27FC236}">
                  <a16:creationId xmlns:a16="http://schemas.microsoft.com/office/drawing/2014/main" id="{D49F3C31-98D5-4C65-BC9E-72BC48775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2728"/>
              <a:ext cx="576" cy="2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Memori</a:t>
              </a:r>
            </a:p>
          </p:txBody>
        </p:sp>
        <p:sp>
          <p:nvSpPr>
            <p:cNvPr id="188541" name="Rectangle 125">
              <a:extLst>
                <a:ext uri="{FF2B5EF4-FFF2-40B4-BE49-F238E27FC236}">
                  <a16:creationId xmlns:a16="http://schemas.microsoft.com/office/drawing/2014/main" id="{F084C5B3-61E6-468A-B7FC-3E1AE592F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MDR</a:t>
              </a:r>
            </a:p>
          </p:txBody>
        </p:sp>
        <p:sp>
          <p:nvSpPr>
            <p:cNvPr id="188542" name="Rectangle 126">
              <a:extLst>
                <a:ext uri="{FF2B5EF4-FFF2-40B4-BE49-F238E27FC236}">
                  <a16:creationId xmlns:a16="http://schemas.microsoft.com/office/drawing/2014/main" id="{A7585A16-F781-4D77-AEB0-4C25D6960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411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IR</a:t>
              </a:r>
            </a:p>
          </p:txBody>
        </p:sp>
        <p:sp>
          <p:nvSpPr>
            <p:cNvPr id="188543" name="Rectangle 127">
              <a:extLst>
                <a:ext uri="{FF2B5EF4-FFF2-40B4-BE49-F238E27FC236}">
                  <a16:creationId xmlns:a16="http://schemas.microsoft.com/office/drawing/2014/main" id="{A6875A46-D606-4E45-A017-339DEAD80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3792"/>
              <a:ext cx="576" cy="2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400">
                  <a:latin typeface="Eurostile" pitchFamily="34" charset="0"/>
                </a:rPr>
                <a:t>CON</a:t>
              </a:r>
            </a:p>
          </p:txBody>
        </p:sp>
        <p:sp>
          <p:nvSpPr>
            <p:cNvPr id="188544" name="Rectangle 128">
              <a:extLst>
                <a:ext uri="{FF2B5EF4-FFF2-40B4-BE49-F238E27FC236}">
                  <a16:creationId xmlns:a16="http://schemas.microsoft.com/office/drawing/2014/main" id="{117611B2-8D66-4992-961D-8874CDFF2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104"/>
              <a:ext cx="576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3</a:t>
              </a:r>
            </a:p>
          </p:txBody>
        </p:sp>
        <p:sp>
          <p:nvSpPr>
            <p:cNvPr id="188545" name="Rectangle 129">
              <a:extLst>
                <a:ext uri="{FF2B5EF4-FFF2-40B4-BE49-F238E27FC236}">
                  <a16:creationId xmlns:a16="http://schemas.microsoft.com/office/drawing/2014/main" id="{26F5E08C-D003-447F-AB9C-91129B63E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3463"/>
              <a:ext cx="576" cy="2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Out Port 4</a:t>
              </a:r>
            </a:p>
          </p:txBody>
        </p:sp>
        <p:sp>
          <p:nvSpPr>
            <p:cNvPr id="188546" name="AutoShape 130">
              <a:extLst>
                <a:ext uri="{FF2B5EF4-FFF2-40B4-BE49-F238E27FC236}">
                  <a16:creationId xmlns:a16="http://schemas.microsoft.com/office/drawing/2014/main" id="{6C30B8F0-AE30-487B-AB36-B65928A63C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0" y="2389"/>
              <a:ext cx="336" cy="185"/>
            </a:xfrm>
            <a:prstGeom prst="rightArrow">
              <a:avLst>
                <a:gd name="adj1" fmla="val 50000"/>
                <a:gd name="adj2" fmla="val 45405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8547" name="AutoShape 131">
              <a:extLst>
                <a:ext uri="{FF2B5EF4-FFF2-40B4-BE49-F238E27FC236}">
                  <a16:creationId xmlns:a16="http://schemas.microsoft.com/office/drawing/2014/main" id="{51E763CE-2A3C-4E68-ACDB-85E1BA55EE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39" y="3408"/>
              <a:ext cx="336" cy="159"/>
            </a:xfrm>
            <a:prstGeom prst="rightArrow">
              <a:avLst>
                <a:gd name="adj1" fmla="val 50000"/>
                <a:gd name="adj2" fmla="val 5283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48" name="AutoShape 132">
              <a:extLst>
                <a:ext uri="{FF2B5EF4-FFF2-40B4-BE49-F238E27FC236}">
                  <a16:creationId xmlns:a16="http://schemas.microsoft.com/office/drawing/2014/main" id="{CF1E0649-723B-4212-8E00-95E5CA5973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8" y="3606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49" name="AutoShape 133">
              <a:extLst>
                <a:ext uri="{FF2B5EF4-FFF2-40B4-BE49-F238E27FC236}">
                  <a16:creationId xmlns:a16="http://schemas.microsoft.com/office/drawing/2014/main" id="{0C67C50F-5904-4DD9-8EFA-B965161E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138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0" name="AutoShape 134">
              <a:extLst>
                <a:ext uri="{FF2B5EF4-FFF2-40B4-BE49-F238E27FC236}">
                  <a16:creationId xmlns:a16="http://schemas.microsoft.com/office/drawing/2014/main" id="{2DFA8FE9-734B-4352-A7BA-115C45C06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" y="3501"/>
              <a:ext cx="336" cy="137"/>
            </a:xfrm>
            <a:prstGeom prst="rightArrow">
              <a:avLst>
                <a:gd name="adj1" fmla="val 50000"/>
                <a:gd name="adj2" fmla="val 613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1" name="AutoShape 135">
              <a:extLst>
                <a:ext uri="{FF2B5EF4-FFF2-40B4-BE49-F238E27FC236}">
                  <a16:creationId xmlns:a16="http://schemas.microsoft.com/office/drawing/2014/main" id="{B1416A2F-8963-47E7-93DA-C01E777CA2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4" y="4015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altLang="en-US" sz="1000">
                <a:latin typeface="Eurostile" pitchFamily="34" charset="0"/>
              </a:endParaRPr>
            </a:p>
          </p:txBody>
        </p:sp>
        <p:sp>
          <p:nvSpPr>
            <p:cNvPr id="188552" name="AutoShape 136">
              <a:extLst>
                <a:ext uri="{FF2B5EF4-FFF2-40B4-BE49-F238E27FC236}">
                  <a16:creationId xmlns:a16="http://schemas.microsoft.com/office/drawing/2014/main" id="{B0CB96C4-941F-4A69-8DA8-ADA75E051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46"/>
              <a:ext cx="144" cy="144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3" name="AutoShape 137">
              <a:extLst>
                <a:ext uri="{FF2B5EF4-FFF2-40B4-BE49-F238E27FC236}">
                  <a16:creationId xmlns:a16="http://schemas.microsoft.com/office/drawing/2014/main" id="{F4A39A01-9652-4E41-834A-550BE2C6F6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332" y="1932"/>
              <a:ext cx="168" cy="336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16</a:t>
              </a:r>
            </a:p>
          </p:txBody>
        </p:sp>
        <p:sp>
          <p:nvSpPr>
            <p:cNvPr id="188554" name="AutoShape 138">
              <a:extLst>
                <a:ext uri="{FF2B5EF4-FFF2-40B4-BE49-F238E27FC236}">
                  <a16:creationId xmlns:a16="http://schemas.microsoft.com/office/drawing/2014/main" id="{DD98886D-6E68-4C59-81B6-E1C0367176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865" y="1133"/>
              <a:ext cx="154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5" name="AutoShape 139">
              <a:extLst>
                <a:ext uri="{FF2B5EF4-FFF2-40B4-BE49-F238E27FC236}">
                  <a16:creationId xmlns:a16="http://schemas.microsoft.com/office/drawing/2014/main" id="{5622CDCD-443A-4674-9890-01488C325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329" y="3039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6" name="AutoShape 140">
              <a:extLst>
                <a:ext uri="{FF2B5EF4-FFF2-40B4-BE49-F238E27FC236}">
                  <a16:creationId xmlns:a16="http://schemas.microsoft.com/office/drawing/2014/main" id="{FFDE868E-A788-4BAE-B362-64C1CAFBFC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44" y="927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7" name="AutoShape 141">
              <a:extLst>
                <a:ext uri="{FF2B5EF4-FFF2-40B4-BE49-F238E27FC236}">
                  <a16:creationId xmlns:a16="http://schemas.microsoft.com/office/drawing/2014/main" id="{5E36090A-45CA-4677-AB68-7AC2E7EA2A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635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8" name="AutoShape 142">
              <a:extLst>
                <a:ext uri="{FF2B5EF4-FFF2-40B4-BE49-F238E27FC236}">
                  <a16:creationId xmlns:a16="http://schemas.microsoft.com/office/drawing/2014/main" id="{DE56CBF2-6853-4BB3-A9FB-A453D0179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1992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59" name="AutoShape 143">
              <a:extLst>
                <a:ext uri="{FF2B5EF4-FFF2-40B4-BE49-F238E27FC236}">
                  <a16:creationId xmlns:a16="http://schemas.microsoft.com/office/drawing/2014/main" id="{B3AFDDB5-33D8-41C7-8E1C-E8B33CB39E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953" y="2346"/>
              <a:ext cx="174" cy="336"/>
            </a:xfrm>
            <a:prstGeom prst="upDownArrow">
              <a:avLst>
                <a:gd name="adj1" fmla="val 50000"/>
                <a:gd name="adj2" fmla="val 3862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60" name="Rectangle 144">
              <a:extLst>
                <a:ext uri="{FF2B5EF4-FFF2-40B4-BE49-F238E27FC236}">
                  <a16:creationId xmlns:a16="http://schemas.microsoft.com/office/drawing/2014/main" id="{40E74DDE-22B4-449C-8959-1C9C9D98E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0"/>
              <a:ext cx="480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Hexa Disp</a:t>
              </a:r>
            </a:p>
          </p:txBody>
        </p:sp>
        <p:sp>
          <p:nvSpPr>
            <p:cNvPr id="188561" name="Rectangle 145">
              <a:extLst>
                <a:ext uri="{FF2B5EF4-FFF2-40B4-BE49-F238E27FC236}">
                  <a16:creationId xmlns:a16="http://schemas.microsoft.com/office/drawing/2014/main" id="{0AB2A1D5-CE97-4A78-9857-2B19ECAD5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" y="1322"/>
              <a:ext cx="297" cy="2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Flag</a:t>
              </a:r>
            </a:p>
          </p:txBody>
        </p:sp>
        <p:sp>
          <p:nvSpPr>
            <p:cNvPr id="188562" name="AutoShape 146">
              <a:extLst>
                <a:ext uri="{FF2B5EF4-FFF2-40B4-BE49-F238E27FC236}">
                  <a16:creationId xmlns:a16="http://schemas.microsoft.com/office/drawing/2014/main" id="{6D9440F3-375D-4009-AE3B-CD0B7EFF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" y="3126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8</a:t>
              </a:r>
            </a:p>
          </p:txBody>
        </p:sp>
        <p:sp>
          <p:nvSpPr>
            <p:cNvPr id="188563" name="AutoShape 147">
              <a:extLst>
                <a:ext uri="{FF2B5EF4-FFF2-40B4-BE49-F238E27FC236}">
                  <a16:creationId xmlns:a16="http://schemas.microsoft.com/office/drawing/2014/main" id="{E940D0A1-B702-4E9F-82E9-3F6211CB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" y="134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000">
                  <a:latin typeface="Eurostile" pitchFamily="34" charset="0"/>
                </a:rPr>
                <a:t>2</a:t>
              </a:r>
            </a:p>
          </p:txBody>
        </p:sp>
        <p:grpSp>
          <p:nvGrpSpPr>
            <p:cNvPr id="188564" name="Group 148">
              <a:extLst>
                <a:ext uri="{FF2B5EF4-FFF2-40B4-BE49-F238E27FC236}">
                  <a16:creationId xmlns:a16="http://schemas.microsoft.com/office/drawing/2014/main" id="{E42691C5-A259-4721-9213-C74627C6A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080"/>
              <a:ext cx="144" cy="648"/>
              <a:chOff x="480" y="1056"/>
              <a:chExt cx="144" cy="288"/>
            </a:xfrm>
          </p:grpSpPr>
          <p:sp>
            <p:nvSpPr>
              <p:cNvPr id="188565" name="Line 149">
                <a:extLst>
                  <a:ext uri="{FF2B5EF4-FFF2-40B4-BE49-F238E27FC236}">
                    <a16:creationId xmlns:a16="http://schemas.microsoft.com/office/drawing/2014/main" id="{B1C77B6E-DB94-4F73-ADE1-7A3FB84A5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66" name="Line 150">
                <a:extLst>
                  <a:ext uri="{FF2B5EF4-FFF2-40B4-BE49-F238E27FC236}">
                    <a16:creationId xmlns:a16="http://schemas.microsoft.com/office/drawing/2014/main" id="{FF8AF33B-E282-49C3-9291-C4FBA22A0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67" name="Line 151">
                <a:extLst>
                  <a:ext uri="{FF2B5EF4-FFF2-40B4-BE49-F238E27FC236}">
                    <a16:creationId xmlns:a16="http://schemas.microsoft.com/office/drawing/2014/main" id="{030ADD29-7623-4628-92C7-328D3011A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13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8568" name="Line 152">
              <a:extLst>
                <a:ext uri="{FF2B5EF4-FFF2-40B4-BE49-F238E27FC236}">
                  <a16:creationId xmlns:a16="http://schemas.microsoft.com/office/drawing/2014/main" id="{5451A748-4AB4-4F4B-8A37-131F2AAC6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8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69" name="Text Box 153">
              <a:extLst>
                <a:ext uri="{FF2B5EF4-FFF2-40B4-BE49-F238E27FC236}">
                  <a16:creationId xmlns:a16="http://schemas.microsoft.com/office/drawing/2014/main" id="{14D97036-9590-49D3-87BD-AC4AF94EB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" y="1795"/>
              <a:ext cx="38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In</a:t>
              </a:r>
            </a:p>
          </p:txBody>
        </p:sp>
        <p:sp>
          <p:nvSpPr>
            <p:cNvPr id="188570" name="Line 154">
              <a:extLst>
                <a:ext uri="{FF2B5EF4-FFF2-40B4-BE49-F238E27FC236}">
                  <a16:creationId xmlns:a16="http://schemas.microsoft.com/office/drawing/2014/main" id="{1AA26EF8-A77A-4EA9-9E87-800EDDE28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" y="9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71" name="Text Box 155">
              <a:extLst>
                <a:ext uri="{FF2B5EF4-FFF2-40B4-BE49-F238E27FC236}">
                  <a16:creationId xmlns:a16="http://schemas.microsoft.com/office/drawing/2014/main" id="{746C494F-6B89-4C3A-979C-2F5622525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900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8572" name="Line 156">
              <a:extLst>
                <a:ext uri="{FF2B5EF4-FFF2-40B4-BE49-F238E27FC236}">
                  <a16:creationId xmlns:a16="http://schemas.microsoft.com/office/drawing/2014/main" id="{71CF04D2-172C-461E-91E5-A48E28132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51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73" name="Line 157">
              <a:extLst>
                <a:ext uri="{FF2B5EF4-FFF2-40B4-BE49-F238E27FC236}">
                  <a16:creationId xmlns:a16="http://schemas.microsoft.com/office/drawing/2014/main" id="{DA315A44-5456-4641-98ED-AB067EA91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3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574" name="Text Box 158">
              <a:extLst>
                <a:ext uri="{FF2B5EF4-FFF2-40B4-BE49-F238E27FC236}">
                  <a16:creationId xmlns:a16="http://schemas.microsoft.com/office/drawing/2014/main" id="{9B9310E8-2952-4EBA-BA33-171CD6CF9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0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8575" name="Text Box 159">
              <a:extLst>
                <a:ext uri="{FF2B5EF4-FFF2-40B4-BE49-F238E27FC236}">
                  <a16:creationId xmlns:a16="http://schemas.microsoft.com/office/drawing/2014/main" id="{F187D280-56AC-42E0-BE95-67A362A5F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" y="1728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  <p:sp>
          <p:nvSpPr>
            <p:cNvPr id="188576" name="Text Box 160">
              <a:extLst>
                <a:ext uri="{FF2B5EF4-FFF2-40B4-BE49-F238E27FC236}">
                  <a16:creationId xmlns:a16="http://schemas.microsoft.com/office/drawing/2014/main" id="{9EA8EA76-204F-40DF-A0AD-55A427571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" y="1632"/>
              <a:ext cx="32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Ready</a:t>
              </a:r>
            </a:p>
          </p:txBody>
        </p:sp>
        <p:sp>
          <p:nvSpPr>
            <p:cNvPr id="188577" name="Text Box 161">
              <a:extLst>
                <a:ext uri="{FF2B5EF4-FFF2-40B4-BE49-F238E27FC236}">
                  <a16:creationId xmlns:a16="http://schemas.microsoft.com/office/drawing/2014/main" id="{511E587D-8962-42EF-A232-B8D01C6C6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38"/>
              <a:ext cx="4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Serial Out</a:t>
              </a:r>
            </a:p>
          </p:txBody>
        </p:sp>
        <p:sp>
          <p:nvSpPr>
            <p:cNvPr id="188578" name="Text Box 162">
              <a:extLst>
                <a:ext uri="{FF2B5EF4-FFF2-40B4-BE49-F238E27FC236}">
                  <a16:creationId xmlns:a16="http://schemas.microsoft.com/office/drawing/2014/main" id="{CD950C83-126F-4B39-AFC7-1B4FF4F10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" y="355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Ack</a:t>
              </a:r>
            </a:p>
          </p:txBody>
        </p:sp>
        <p:sp>
          <p:nvSpPr>
            <p:cNvPr id="188579" name="Text Box 163">
              <a:extLst>
                <a:ext uri="{FF2B5EF4-FFF2-40B4-BE49-F238E27FC236}">
                  <a16:creationId xmlns:a16="http://schemas.microsoft.com/office/drawing/2014/main" id="{0B1E854D-B541-419B-9581-78B13287B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90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0</a:t>
              </a:r>
            </a:p>
          </p:txBody>
        </p:sp>
        <p:sp>
          <p:nvSpPr>
            <p:cNvPr id="188580" name="Text Box 164">
              <a:extLst>
                <a:ext uri="{FF2B5EF4-FFF2-40B4-BE49-F238E27FC236}">
                  <a16:creationId xmlns:a16="http://schemas.microsoft.com/office/drawing/2014/main" id="{ABC806D0-9A12-4511-8E77-B3106F218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504"/>
              <a:ext cx="15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900">
                  <a:latin typeface="Eurostile" pitchFamily="34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1813</Words>
  <Application>Microsoft Office PowerPoint</Application>
  <PresentationFormat>On-screen Show (4:3)</PresentationFormat>
  <Paragraphs>854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Eurostile</vt:lpstr>
      <vt:lpstr>Wingdings</vt:lpstr>
      <vt:lpstr>Office Theme</vt:lpstr>
      <vt:lpstr>Arsitektur dan Organisasi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user7</dc:creator>
  <cp:lastModifiedBy>core</cp:lastModifiedBy>
  <cp:revision>8</cp:revision>
  <dcterms:created xsi:type="dcterms:W3CDTF">2019-02-05T15:29:14Z</dcterms:created>
  <dcterms:modified xsi:type="dcterms:W3CDTF">2019-05-09T23:39:25Z</dcterms:modified>
</cp:coreProperties>
</file>