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323" r:id="rId3"/>
    <p:sldId id="302" r:id="rId4"/>
    <p:sldId id="314" r:id="rId5"/>
    <p:sldId id="315" r:id="rId6"/>
    <p:sldId id="277" r:id="rId7"/>
    <p:sldId id="300" r:id="rId8"/>
    <p:sldId id="304" r:id="rId9"/>
    <p:sldId id="280" r:id="rId10"/>
    <p:sldId id="279" r:id="rId11"/>
    <p:sldId id="307" r:id="rId12"/>
    <p:sldId id="282" r:id="rId13"/>
    <p:sldId id="283" r:id="rId14"/>
    <p:sldId id="288" r:id="rId15"/>
    <p:sldId id="291" r:id="rId16"/>
    <p:sldId id="298" r:id="rId17"/>
    <p:sldId id="299" r:id="rId18"/>
    <p:sldId id="305" r:id="rId19"/>
    <p:sldId id="306" r:id="rId20"/>
    <p:sldId id="316" r:id="rId21"/>
    <p:sldId id="317" r:id="rId22"/>
    <p:sldId id="318" r:id="rId23"/>
    <p:sldId id="319" r:id="rId24"/>
    <p:sldId id="320" r:id="rId25"/>
    <p:sldId id="321" r:id="rId26"/>
    <p:sldId id="322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5D874E-A25B-4085-AAE2-2B129A6EFA90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4C0EF-B9A8-42B2-A462-3C2DCE2567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625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088EADB-06E9-4C7C-83C7-E5750B93EC7D}" type="slidenum">
              <a:rPr lang="en-US" sz="1200">
                <a:latin typeface="Calibri" pitchFamily="34" charset="0"/>
              </a:rPr>
              <a:pPr eaLnBrk="1" hangingPunct="1"/>
              <a:t>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5E34FEB-5789-4E8E-89E2-0C67C2AEE054}" type="slidenum">
              <a:rPr lang="en-US" sz="1200">
                <a:latin typeface="Calibri" pitchFamily="34" charset="0"/>
              </a:rPr>
              <a:pPr eaLnBrk="1" hangingPunct="1"/>
              <a:t>16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6E0A5E3-90A2-4593-BD0E-3C95845F02FC}" type="slidenum">
              <a:rPr lang="en-US" sz="1200">
                <a:latin typeface="Calibri" pitchFamily="34" charset="0"/>
              </a:rPr>
              <a:pPr eaLnBrk="1" hangingPunct="1"/>
              <a:t>17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E09B13-7012-4E05-B3E9-6F6E6A66284D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E8B4B1-F5EA-45C0-880A-77C234639AEE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BC00DF-AC9F-4A7D-8799-FBC7642F9D0D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0A64DB-2547-4103-925C-0114E01381E9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B1354B-5073-4160-AEA4-70471C656596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F0FA76-4CE1-4391-B635-3F497D2CD294}" type="slidenum">
              <a:rPr lang="en-US" smtClean="0"/>
              <a:pPr eaLnBrk="1" hangingPunct="1"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EDF5D85-4516-48CA-95A1-0AA82E5FED5E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1200" dirty="0" smtClean="0">
                <a:latin typeface="Calisto MT" pitchFamily="18" charset="0"/>
              </a:rPr>
              <a:t>Jewish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Born and raised in Dobbs Ferry, NY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Attended Ardsley High School and the Phillips Exeter Academy (boarding school)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Recruited by Microsoft and AOL in his senior year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But choose to go to Harvard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Harvard did not distribute a student directory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He hacked into the school’s records and put up </a:t>
            </a:r>
            <a:r>
              <a:rPr lang="en-US" sz="1200" b="1" dirty="0" err="1" smtClean="0">
                <a:latin typeface="Calisto MT" pitchFamily="18" charset="0"/>
              </a:rPr>
              <a:t>Facemash</a:t>
            </a:r>
            <a:r>
              <a:rPr lang="en-US" sz="1200" dirty="0" smtClean="0">
                <a:latin typeface="Calisto MT" pitchFamily="18" charset="0"/>
              </a:rPr>
              <a:t> which was similar to Hot or Not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He got into a lot of trouble from the admins</a:t>
            </a:r>
          </a:p>
          <a:p>
            <a:pPr eaLnBrk="1" hangingPunct="1"/>
            <a:r>
              <a:rPr lang="en-US" sz="1200" dirty="0" smtClean="0">
                <a:latin typeface="Calisto MT" pitchFamily="18" charset="0"/>
              </a:rPr>
              <a:t>Still it was the precursor to Facebook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4C0EF-B9A8-42B2-A462-3C2DCE256731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9039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18B07A8-3DC0-4FB3-BC5B-1982BBD4B1D2}" type="slidenum">
              <a:rPr lang="en-US" sz="1200">
                <a:latin typeface="Calibri" pitchFamily="34" charset="0"/>
              </a:rPr>
              <a:pPr eaLnBrk="1" hangingPunct="1"/>
              <a:t>9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5B092C5-F889-46BC-82FD-942C374764C8}" type="slidenum">
              <a:rPr lang="en-US" sz="1200">
                <a:latin typeface="Calibri" pitchFamily="34" charset="0"/>
              </a:rPr>
              <a:pPr eaLnBrk="1" hangingPunct="1"/>
              <a:t>10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ea typeface="ＭＳ Ｐゴシック" pitchFamily="34" charset="-128"/>
              </a:rPr>
              <a:t>These are what most people think of when it comes to social media.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smtClean="0">
                <a:ea typeface="ＭＳ Ｐゴシック" pitchFamily="34" charset="-128"/>
              </a:rPr>
              <a:t>Social Networks usually begin with catering to a specific audience and, in the case of MySpace and Facebook, open to the general public when they hit critical mass.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r>
              <a:rPr lang="en-US" smtClean="0">
                <a:ea typeface="ＭＳ Ｐゴシック" pitchFamily="34" charset="-128"/>
              </a:rPr>
              <a:t>These are the three most popular social networks.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DE66A04-851F-4458-9ADA-55A70F1AD16F}" type="slidenum">
              <a:rPr lang="en-US" sz="1200">
                <a:latin typeface="Calibri" pitchFamily="34" charset="0"/>
              </a:rPr>
              <a:pPr eaLnBrk="1" hangingPunct="1"/>
              <a:t>12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962FF9F-A123-4530-A100-F5605E4E2BD1}" type="slidenum">
              <a:rPr lang="en-US" sz="1200">
                <a:latin typeface="Calibri" pitchFamily="34" charset="0"/>
              </a:rPr>
              <a:pPr eaLnBrk="1" hangingPunct="1"/>
              <a:t>13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1296509-8079-4F8A-A272-44FBA59D201D}" type="slidenum">
              <a:rPr lang="en-US" sz="1200">
                <a:latin typeface="Calibri" pitchFamily="34" charset="0"/>
              </a:rPr>
              <a:pPr eaLnBrk="1" hangingPunct="1"/>
              <a:t>14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>
              <a:ea typeface="ＭＳ Ｐゴシック" pitchFamily="34" charset="-128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8313B73-9B9C-4534-8609-5D9110B11ECB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7F8C51A-51A9-4E0E-A33A-4D8565808F0F}" type="datetimeFigureOut">
              <a:rPr lang="id-ID" smtClean="0"/>
              <a:t>30/10/2017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A758DD8-9AB1-4B92-8001-5571944AE720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3356992"/>
            <a:ext cx="4320480" cy="1828800"/>
          </a:xfrm>
        </p:spPr>
        <p:txBody>
          <a:bodyPr/>
          <a:lstStyle/>
          <a:p>
            <a:pPr algn="r"/>
            <a:r>
              <a:rPr lang="id-ID" dirty="0" smtClean="0"/>
              <a:t>Dr. Herlina Jayadianti, ST.MT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Chapter 9</a:t>
            </a:r>
            <a:br>
              <a:rPr lang="id-ID" b="1" dirty="0" smtClean="0"/>
            </a:br>
            <a:r>
              <a:rPr lang="id-ID" b="1" dirty="0" smtClean="0"/>
              <a:t>Social Media</a:t>
            </a:r>
            <a:br>
              <a:rPr lang="id-ID" b="1" dirty="0" smtClean="0"/>
            </a:br>
            <a:endParaRPr lang="id-ID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44198"/>
            <a:ext cx="1402517" cy="13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64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dirty="0" smtClean="0">
                <a:ea typeface="ＭＳ Ｐゴシック" pitchFamily="34" charset="-128"/>
              </a:rPr>
              <a:t>What is </a:t>
            </a:r>
            <a:r>
              <a:rPr lang="en-US" dirty="0" smtClean="0">
                <a:ea typeface="ＭＳ Ｐゴシック" pitchFamily="34" charset="-128"/>
              </a:rPr>
              <a:t>Social Network</a:t>
            </a:r>
            <a:r>
              <a:rPr lang="id-ID" dirty="0" smtClean="0">
                <a:ea typeface="ＭＳ Ｐゴシック" pitchFamily="34" charset="-128"/>
              </a:rPr>
              <a:t>?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>
                <a:ea typeface="ＭＳ Ｐゴシック" pitchFamily="34" charset="-128"/>
              </a:rPr>
              <a:t>Online communities of people who share interests and activities, </a:t>
            </a:r>
          </a:p>
          <a:p>
            <a:pPr eaLnBrk="1" hangingPunct="1"/>
            <a:r>
              <a:rPr lang="en-US" sz="3200" dirty="0" smtClean="0">
                <a:ea typeface="ＭＳ Ｐゴシック" pitchFamily="34" charset="-128"/>
              </a:rPr>
              <a:t>… or who are interested in exploring the interests and activities of others.</a:t>
            </a:r>
          </a:p>
          <a:p>
            <a:pPr eaLnBrk="1" hangingPunct="1"/>
            <a:r>
              <a:rPr lang="en-US" sz="3200" dirty="0" smtClean="0">
                <a:ea typeface="ＭＳ Ｐゴシック" pitchFamily="34" charset="-128"/>
              </a:rPr>
              <a:t>Examples: Facebook, MySpace, LinkedIn, </a:t>
            </a:r>
            <a:r>
              <a:rPr lang="en-US" sz="3200" dirty="0" err="1" smtClean="0">
                <a:ea typeface="ＭＳ Ｐゴシック" pitchFamily="34" charset="-128"/>
              </a:rPr>
              <a:t>Orkut</a:t>
            </a:r>
            <a:endParaRPr lang="en-US" sz="3200" dirty="0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B98F580-ECBA-4E85-9F71-31FF351105A5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eaLnBrk="1" hangingPunct="1"/>
              <a:t>10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44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5435"/>
            <a:ext cx="8928992" cy="656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0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Social Media Principles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886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Who you are</a:t>
            </a:r>
          </a:p>
          <a:p>
            <a:pPr lvl="1" eaLnBrk="1" hangingPunct="1"/>
            <a:r>
              <a:rPr lang="en-US" sz="2400" dirty="0" smtClean="0">
                <a:ea typeface="ＭＳ Ｐゴシック" pitchFamily="34" charset="-128"/>
              </a:rPr>
              <a:t>Personalization</a:t>
            </a:r>
          </a:p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Who you know</a:t>
            </a:r>
          </a:p>
          <a:p>
            <a:pPr lvl="1" eaLnBrk="1" hangingPunct="1"/>
            <a:r>
              <a:rPr lang="en-US" sz="2400" dirty="0" smtClean="0">
                <a:ea typeface="ＭＳ Ｐゴシック" pitchFamily="34" charset="-128"/>
              </a:rPr>
              <a:t>Brows network</a:t>
            </a:r>
          </a:p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What you do</a:t>
            </a:r>
          </a:p>
          <a:p>
            <a:pPr lvl="1" eaLnBrk="1" hangingPunct="1"/>
            <a:r>
              <a:rPr lang="en-US" sz="2400" dirty="0" smtClean="0">
                <a:ea typeface="ＭＳ Ｐゴシック" pitchFamily="34" charset="-128"/>
              </a:rPr>
              <a:t>Generate an activity stream</a:t>
            </a:r>
          </a:p>
          <a:p>
            <a:pPr lvl="1" eaLnBrk="1" hangingPunct="1"/>
            <a:r>
              <a:rPr lang="en-US" sz="2400" dirty="0" smtClean="0">
                <a:ea typeface="ＭＳ Ｐゴシック" pitchFamily="34" charset="-128"/>
              </a:rPr>
              <a:t>Share an activity stream</a:t>
            </a:r>
          </a:p>
          <a:p>
            <a:pPr lvl="1" eaLnBrk="1" hangingPunct="1"/>
            <a:r>
              <a:rPr lang="en-US" sz="2400" dirty="0" smtClean="0">
                <a:ea typeface="ＭＳ Ｐゴシック" pitchFamily="34" charset="-128"/>
              </a:rPr>
              <a:t>Process an activity stream</a:t>
            </a:r>
          </a:p>
          <a:p>
            <a:pPr lvl="1" eaLnBrk="1" hangingPunct="1"/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698372A-B95F-4C9A-A844-FAB48FE21203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eaLnBrk="1" hangingPunct="1"/>
              <a:t>12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9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Generate an activity stream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Automatic</a:t>
            </a:r>
          </a:p>
          <a:p>
            <a:pPr lvl="1" eaLnBrk="1" hangingPunct="1"/>
            <a:r>
              <a:rPr lang="en-US" sz="2400" smtClean="0">
                <a:ea typeface="ＭＳ Ｐゴシック" pitchFamily="34" charset="-128"/>
              </a:rPr>
              <a:t>Google History, Google Analytics</a:t>
            </a:r>
          </a:p>
          <a:p>
            <a:pPr eaLnBrk="1" hangingPunct="1"/>
            <a:r>
              <a:rPr lang="en-US" sz="2800" smtClean="0">
                <a:ea typeface="ＭＳ Ｐゴシック" pitchFamily="34" charset="-128"/>
              </a:rPr>
              <a:t>Blog</a:t>
            </a:r>
          </a:p>
          <a:p>
            <a:pPr eaLnBrk="1" hangingPunct="1"/>
            <a:r>
              <a:rPr lang="en-US" sz="2800" smtClean="0">
                <a:ea typeface="ＭＳ Ｐゴシック" pitchFamily="34" charset="-128"/>
              </a:rPr>
              <a:t>Micro-blog</a:t>
            </a:r>
          </a:p>
          <a:p>
            <a:pPr lvl="1" eaLnBrk="1" hangingPunct="1"/>
            <a:r>
              <a:rPr lang="en-US" sz="2400" smtClean="0">
                <a:ea typeface="ＭＳ Ｐゴシック" pitchFamily="34" charset="-128"/>
              </a:rPr>
              <a:t>Twitter, yammer, identi.ca</a:t>
            </a:r>
          </a:p>
          <a:p>
            <a:pPr eaLnBrk="1" hangingPunct="1"/>
            <a:r>
              <a:rPr lang="en-US" sz="2800" smtClean="0">
                <a:ea typeface="ＭＳ Ｐゴシック" pitchFamily="34" charset="-128"/>
              </a:rPr>
              <a:t>Mailing groups</a:t>
            </a:r>
          </a:p>
          <a:p>
            <a:pPr lvl="1" eaLnBrk="1" hangingPunct="1"/>
            <a:r>
              <a:rPr lang="en-US" sz="2400" smtClean="0">
                <a:ea typeface="ＭＳ Ｐゴシック" pitchFamily="34" charset="-128"/>
              </a:rPr>
              <a:t>Google groups</a:t>
            </a:r>
          </a:p>
          <a:p>
            <a:pPr eaLnBrk="1" hangingPunct="1"/>
            <a:r>
              <a:rPr lang="en-US" sz="2800" smtClean="0">
                <a:ea typeface="ＭＳ Ｐゴシック" pitchFamily="34" charset="-128"/>
              </a:rPr>
              <a:t>Social network tools</a:t>
            </a:r>
          </a:p>
          <a:p>
            <a:pPr lvl="1" eaLnBrk="1" hangingPunct="1"/>
            <a:r>
              <a:rPr lang="en-US" sz="2400" smtClean="0">
                <a:ea typeface="ＭＳ Ｐゴシック" pitchFamily="34" charset="-128"/>
              </a:rPr>
              <a:t>Facebook, Digg, FriendFeed</a:t>
            </a:r>
          </a:p>
          <a:p>
            <a:pPr eaLnBrk="1" hangingPunct="1"/>
            <a:endParaRPr lang="en-US" sz="280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094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Share activity stream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Web pages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Twitter, Facebook, friendFeed…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email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Sms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twitter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IM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Twitter…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RSS Feeds</a:t>
            </a: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870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Process activity streaming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Overwhelming amount of information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Need for abstraction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Collaborative analysis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Automatic formatting</a:t>
            </a:r>
          </a:p>
        </p:txBody>
      </p:sp>
    </p:spTree>
    <p:extLst>
      <p:ext uri="{BB962C8B-B14F-4D97-AF65-F5344CB8AC3E}">
        <p14:creationId xmlns:p14="http://schemas.microsoft.com/office/powerpoint/2010/main" val="75494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Tactics for Any Budget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8840"/>
            <a:ext cx="7391400" cy="407699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Host a blog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Participate on industry leading blogs and conversations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Host or sponsor a podcast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Host/participate on discussion boards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Try Viral video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Create a group on a social network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Run media on a social network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ea typeface="ＭＳ Ｐゴシック" pitchFamily="34" charset="-128"/>
              </a:rPr>
              <a:t>Add social bookmarking links to your content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D8F16A0-B501-4117-8E89-E9656267547B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eaLnBrk="1" hangingPunct="1"/>
              <a:t>16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08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79400"/>
            <a:ext cx="7772400" cy="838200"/>
          </a:xfrm>
        </p:spPr>
        <p:txBody>
          <a:bodyPr/>
          <a:lstStyle/>
          <a:p>
            <a:pPr eaLnBrk="1" hangingPunct="1"/>
            <a:r>
              <a:rPr lang="en-US" sz="4000" smtClean="0">
                <a:ea typeface="ＭＳ Ｐゴシック" pitchFamily="34" charset="-128"/>
              </a:rPr>
              <a:t>Best Practices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Attempt to leverage an existing social networks.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Avoid creating your own network surrounding your brand: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Experiment with creating networks catering to specific audiences or special interests, not brands</a:t>
            </a:r>
            <a:endParaRPr lang="en-US" sz="200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Listen and study the community before you enter the discussion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Converse and don’t shout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Be prepared to relinquish control of the brand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Be honest and transparent about your involvement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ea typeface="ＭＳ Ｐゴシック" pitchFamily="34" charset="-128"/>
              </a:rPr>
              <a:t>Learn through experimentation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D3AF0C6-7DE9-4ABF-8E1C-D1B908789BAC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eaLnBrk="1" hangingPunct="1"/>
              <a:t>17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Successful Characteristics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Motivated</a:t>
            </a:r>
          </a:p>
          <a:p>
            <a:pPr eaLnBrk="1" hangingPunct="1"/>
            <a:r>
              <a:rPr lang="en-US" dirty="0" smtClean="0"/>
              <a:t>Has technical experience</a:t>
            </a:r>
          </a:p>
          <a:p>
            <a:pPr eaLnBrk="1" hangingPunct="1"/>
            <a:r>
              <a:rPr lang="en-US" dirty="0" smtClean="0"/>
              <a:t>Determined</a:t>
            </a:r>
          </a:p>
          <a:p>
            <a:pPr eaLnBrk="1" hangingPunct="1"/>
            <a:r>
              <a:rPr lang="en-US" dirty="0" smtClean="0"/>
              <a:t>Creative</a:t>
            </a:r>
          </a:p>
          <a:p>
            <a:pPr eaLnBrk="1" hangingPunct="1"/>
            <a:r>
              <a:rPr lang="en-US" dirty="0" smtClean="0"/>
              <a:t>Persistent</a:t>
            </a:r>
          </a:p>
        </p:txBody>
      </p:sp>
    </p:spTree>
    <p:extLst>
      <p:ext uri="{BB962C8B-B14F-4D97-AF65-F5344CB8AC3E}">
        <p14:creationId xmlns:p14="http://schemas.microsoft.com/office/powerpoint/2010/main" val="228471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1131"/>
            <a:ext cx="8784976" cy="495394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32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Chatting addiction</a:t>
            </a:r>
          </a:p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Cybersex addiction</a:t>
            </a:r>
          </a:p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Auction addiction</a:t>
            </a:r>
          </a:p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Gamming addiction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aDDICTION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442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7630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b="1" dirty="0" smtClean="0"/>
              <a:t>The </a:t>
            </a:r>
            <a:r>
              <a:rPr lang="en-US" b="1" dirty="0"/>
              <a:t>Nature of Technology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 </a:t>
            </a:r>
            <a:r>
              <a:rPr lang="en-US" sz="6000" b="1" dirty="0"/>
              <a:t>“</a:t>
            </a:r>
            <a:r>
              <a:rPr lang="en-US" sz="6000" b="1" dirty="0">
                <a:solidFill>
                  <a:srgbClr val="0099FF"/>
                </a:solidFill>
              </a:rPr>
              <a:t>Good</a:t>
            </a:r>
            <a:r>
              <a:rPr lang="en-US" sz="6000" b="1" dirty="0"/>
              <a:t>” or “</a:t>
            </a:r>
            <a:r>
              <a:rPr lang="en-US" sz="6000" b="1" dirty="0">
                <a:solidFill>
                  <a:srgbClr val="FF0000"/>
                </a:solidFill>
              </a:rPr>
              <a:t>Evil</a:t>
            </a:r>
            <a:r>
              <a:rPr lang="en-US" sz="6000" b="1" dirty="0"/>
              <a:t>” - What do you think?</a:t>
            </a:r>
          </a:p>
        </p:txBody>
      </p:sp>
    </p:spTree>
    <p:extLst>
      <p:ext uri="{BB962C8B-B14F-4D97-AF65-F5344CB8AC3E}">
        <p14:creationId xmlns:p14="http://schemas.microsoft.com/office/powerpoint/2010/main" val="260959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600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b="1">
                <a:solidFill>
                  <a:srgbClr val="0099FF"/>
                </a:solidFill>
              </a:rPr>
              <a:t>GOOD?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1800" b="1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1800" b="1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72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46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600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1800" b="1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1800" b="1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1800" b="1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1800" b="1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9600" b="1">
                <a:solidFill>
                  <a:srgbClr val="FF0000"/>
                </a:solidFill>
              </a:rPr>
              <a:t>EVIL?</a:t>
            </a:r>
          </a:p>
        </p:txBody>
      </p:sp>
    </p:spTree>
    <p:extLst>
      <p:ext uri="{BB962C8B-B14F-4D97-AF65-F5344CB8AC3E}">
        <p14:creationId xmlns:p14="http://schemas.microsoft.com/office/powerpoint/2010/main" val="159763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b="1" dirty="0"/>
              <a:t>The Nature of Technology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/>
              <a:t> Technology – </a:t>
            </a:r>
            <a:r>
              <a:rPr lang="en-US" sz="3600" b="1" dirty="0">
                <a:solidFill>
                  <a:srgbClr val="0099FF"/>
                </a:solidFill>
              </a:rPr>
              <a:t>Good</a:t>
            </a:r>
            <a:r>
              <a:rPr lang="en-US" sz="3600" b="1" dirty="0"/>
              <a:t> or </a:t>
            </a:r>
            <a:r>
              <a:rPr lang="en-US" sz="3600" b="1" dirty="0">
                <a:solidFill>
                  <a:srgbClr val="FF0000"/>
                </a:solidFill>
              </a:rPr>
              <a:t>Evil</a:t>
            </a:r>
            <a:r>
              <a:rPr lang="en-US" sz="3600" b="1" dirty="0"/>
              <a:t>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1200" b="1" dirty="0"/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chemeClr val="tx1"/>
                </a:solidFill>
              </a:rPr>
              <a:t>				</a:t>
            </a:r>
            <a:r>
              <a:rPr lang="en-US" sz="4000" b="1" dirty="0">
                <a:solidFill>
                  <a:schemeClr val="tx1"/>
                </a:solidFill>
              </a:rPr>
              <a:t>NEITHER!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1200" b="1" dirty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 Technology is … a tool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800" b="1" dirty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r>
              <a:rPr lang="en-US" sz="3200" dirty="0">
                <a:solidFill>
                  <a:schemeClr val="tx1"/>
                </a:solidFill>
              </a:rPr>
              <a:t> Special kind of tool - amplifier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800" dirty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r>
              <a:rPr lang="en-US" sz="3200" dirty="0">
                <a:solidFill>
                  <a:schemeClr val="tx1"/>
                </a:solidFill>
              </a:rPr>
              <a:t> Depends on how it’s used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z="800" dirty="0">
              <a:solidFill>
                <a:schemeClr val="tx1"/>
              </a:solidFill>
            </a:endParaRPr>
          </a:p>
          <a:p>
            <a:pPr lvl="1" eaLnBrk="1" hangingPunct="1">
              <a:defRPr/>
            </a:pPr>
            <a:r>
              <a:rPr lang="en-US" sz="3200" dirty="0">
                <a:solidFill>
                  <a:schemeClr val="tx1"/>
                </a:solidFill>
              </a:rPr>
              <a:t> Creates change</a:t>
            </a:r>
          </a:p>
        </p:txBody>
      </p:sp>
    </p:spTree>
    <p:extLst>
      <p:ext uri="{BB962C8B-B14F-4D97-AF65-F5344CB8AC3E}">
        <p14:creationId xmlns:p14="http://schemas.microsoft.com/office/powerpoint/2010/main" val="276557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10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3600" b="1" dirty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b="1" dirty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5400" b="1" dirty="0" smtClean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256992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b="1" dirty="0" smtClean="0"/>
              <a:t>Control</a:t>
            </a:r>
            <a:endParaRPr lang="en-US" sz="4000" b="1" dirty="0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 </a:t>
            </a:r>
            <a:r>
              <a:rPr lang="en-US" sz="2800" b="1" dirty="0"/>
              <a:t>Technology impacts people’s sense of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b="1" dirty="0"/>
              <a:t>	 	control over their </a:t>
            </a:r>
            <a:r>
              <a:rPr lang="en-US" sz="2800" b="1" dirty="0" smtClean="0"/>
              <a:t>lives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eaLnBrk="1" hangingPunct="1">
              <a:defRPr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Positive Aspects</a:t>
            </a:r>
          </a:p>
          <a:p>
            <a:pPr lvl="1" eaLnBrk="1" hangingPunct="1">
              <a:defRPr/>
            </a:pPr>
            <a:r>
              <a:rPr lang="en-US" sz="2400" dirty="0" smtClean="0"/>
              <a:t> Structure free time / Configure your life</a:t>
            </a:r>
          </a:p>
          <a:p>
            <a:pPr lvl="1" eaLnBrk="1" hangingPunct="1">
              <a:defRPr/>
            </a:pPr>
            <a:r>
              <a:rPr lang="en-US" sz="2400" dirty="0" smtClean="0"/>
              <a:t> Easier to establish/maintain relationships</a:t>
            </a:r>
          </a:p>
          <a:p>
            <a:pPr lvl="1" eaLnBrk="1" hangingPunct="1">
              <a:defRPr/>
            </a:pPr>
            <a:endParaRPr lang="en-US" sz="2000" b="1" dirty="0" smtClean="0"/>
          </a:p>
          <a:p>
            <a:pPr eaLnBrk="1" hangingPunct="1">
              <a:defRPr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FF66"/>
                </a:solidFill>
              </a:rPr>
              <a:t>Negative Aspects</a:t>
            </a:r>
          </a:p>
          <a:p>
            <a:pPr lvl="1" eaLnBrk="1" hangingPunct="1">
              <a:defRPr/>
            </a:pPr>
            <a:r>
              <a:rPr lang="en-US" sz="2400" dirty="0" smtClean="0"/>
              <a:t> “Do more in less time”</a:t>
            </a:r>
          </a:p>
          <a:p>
            <a:pPr lvl="1" eaLnBrk="1" hangingPunct="1">
              <a:defRPr/>
            </a:pPr>
            <a:r>
              <a:rPr lang="en-US" sz="2400" dirty="0" smtClean="0"/>
              <a:t> Privacy Issues / Identity Theft / “Phishing”</a:t>
            </a:r>
          </a:p>
        </p:txBody>
      </p:sp>
    </p:spTree>
    <p:extLst>
      <p:ext uri="{BB962C8B-B14F-4D97-AF65-F5344CB8AC3E}">
        <p14:creationId xmlns:p14="http://schemas.microsoft.com/office/powerpoint/2010/main" val="15169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Learning.upnyk.ac.id</a:t>
            </a:r>
          </a:p>
          <a:p>
            <a:r>
              <a:rPr lang="id-ID" b="1" dirty="0" smtClean="0"/>
              <a:t>Create new account</a:t>
            </a:r>
          </a:p>
          <a:p>
            <a:r>
              <a:rPr lang="id-ID" dirty="0" smtClean="0"/>
              <a:t>List of email</a:t>
            </a:r>
          </a:p>
          <a:p>
            <a:r>
              <a:rPr lang="id-ID" dirty="0" smtClean="0"/>
              <a:t>Enroll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THANK YOU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442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SOCIAL MEDIA?</a:t>
            </a:r>
            <a:endParaRPr lang="id-ID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492896"/>
            <a:ext cx="7010493" cy="3925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Social </a:t>
            </a:r>
            <a:r>
              <a:rPr lang="en-US" dirty="0" smtClean="0">
                <a:ea typeface="ＭＳ Ｐゴシック" pitchFamily="34" charset="-128"/>
              </a:rPr>
              <a:t>Media?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>
                <a:ea typeface="ＭＳ Ｐゴシック" pitchFamily="34" charset="-128"/>
              </a:rPr>
              <a:t>Social Network</a:t>
            </a:r>
          </a:p>
          <a:p>
            <a:pPr eaLnBrk="1" hangingPunct="1"/>
            <a:r>
              <a:rPr lang="en-US" sz="3200" dirty="0" smtClean="0">
                <a:ea typeface="ＭＳ Ｐゴシック" pitchFamily="34" charset="-128"/>
              </a:rPr>
              <a:t>User Generated Content (UGC)</a:t>
            </a:r>
          </a:p>
          <a:p>
            <a:pPr eaLnBrk="1" hangingPunct="1"/>
            <a:r>
              <a:rPr lang="en-US" sz="3200" dirty="0" smtClean="0">
                <a:ea typeface="ＭＳ Ｐゴシック" pitchFamily="34" charset="-128"/>
              </a:rPr>
              <a:t>Social Bookmarking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5B069C2-C2CC-44A1-B045-596519885584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eaLnBrk="1" hangingPunct="1"/>
              <a:t>4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901154"/>
            <a:ext cx="845820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5400" b="1" dirty="0"/>
              <a:t>Why You Should Care</a:t>
            </a:r>
            <a:endParaRPr lang="id-ID" sz="5400" b="1" dirty="0"/>
          </a:p>
        </p:txBody>
      </p:sp>
    </p:spTree>
    <p:extLst>
      <p:ext uri="{BB962C8B-B14F-4D97-AF65-F5344CB8AC3E}">
        <p14:creationId xmlns:p14="http://schemas.microsoft.com/office/powerpoint/2010/main" val="190444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633500"/>
            <a:ext cx="3206820" cy="320682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You Should </a:t>
            </a:r>
            <a:r>
              <a:rPr lang="en-US" b="1" dirty="0" smtClean="0"/>
              <a:t>Care</a:t>
            </a:r>
            <a:r>
              <a:rPr lang="id-ID" b="1" dirty="0" smtClean="0"/>
              <a:t> ?</a:t>
            </a:r>
            <a:endParaRPr lang="id-ID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389" y="1585036"/>
            <a:ext cx="2720611" cy="32992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933056"/>
            <a:ext cx="3472343" cy="26009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56792"/>
            <a:ext cx="3291705" cy="22630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847" y="4610100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0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Examples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Facebook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YouTube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Myspace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Twitter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Del.icio.us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Digg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Etc…</a:t>
            </a: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pic>
        <p:nvPicPr>
          <p:cNvPr id="3076" name="Picture 4" descr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0195" y="2365918"/>
            <a:ext cx="2333112" cy="1184275"/>
          </a:xfrm>
          <a:prstGeom prst="rect">
            <a:avLst/>
          </a:prstGeom>
          <a:noFill/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</p:pic>
      <p:pic>
        <p:nvPicPr>
          <p:cNvPr id="3077" name="Picture 5" descr="Picture 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0393" y="5085184"/>
            <a:ext cx="3727855" cy="1403350"/>
          </a:xfrm>
          <a:prstGeom prst="rect">
            <a:avLst/>
          </a:prstGeom>
          <a:noFill/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</p:pic>
      <p:pic>
        <p:nvPicPr>
          <p:cNvPr id="3078" name="Picture 6" descr="Picture 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5774" y="5086036"/>
            <a:ext cx="4847637" cy="1112176"/>
          </a:xfrm>
          <a:prstGeom prst="rect">
            <a:avLst/>
          </a:prstGeom>
          <a:noFill/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</p:pic>
      <p:pic>
        <p:nvPicPr>
          <p:cNvPr id="3079" name="Picture 7" descr="Picture 2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80195" y="3835818"/>
            <a:ext cx="3561802" cy="1060127"/>
          </a:xfrm>
          <a:prstGeom prst="rect">
            <a:avLst/>
          </a:prstGeom>
          <a:noFill/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</p:pic>
      <p:pic>
        <p:nvPicPr>
          <p:cNvPr id="3080" name="Picture 8" descr="Picture 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47664" y="4175865"/>
            <a:ext cx="3256312" cy="720080"/>
          </a:xfrm>
          <a:prstGeom prst="rect">
            <a:avLst/>
          </a:prstGeom>
          <a:noFill/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</p:pic>
      <p:pic>
        <p:nvPicPr>
          <p:cNvPr id="3081" name="Picture 9" descr="Picture 2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78469" y="2958056"/>
            <a:ext cx="1906746" cy="1034858"/>
          </a:xfrm>
          <a:prstGeom prst="rect">
            <a:avLst/>
          </a:prstGeom>
          <a:noFill/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63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n_1207595630_Mark_Zuckerberg_004(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204" y="260648"/>
            <a:ext cx="4249788" cy="6381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31740" y="5661248"/>
            <a:ext cx="4536504" cy="922784"/>
          </a:xfrm>
        </p:spPr>
        <p:txBody>
          <a:bodyPr/>
          <a:lstStyle/>
          <a:p>
            <a:pPr eaLnBrk="1" hangingPunct="1"/>
            <a:r>
              <a:rPr lang="en-US" dirty="0" smtClean="0"/>
              <a:t>Mark </a:t>
            </a:r>
            <a:r>
              <a:rPr lang="en-US" dirty="0" err="1" smtClean="0"/>
              <a:t>Zuckerberg</a:t>
            </a:r>
            <a:endParaRPr lang="en-US" dirty="0" smtClean="0"/>
          </a:p>
        </p:txBody>
      </p:sp>
      <p:pic>
        <p:nvPicPr>
          <p:cNvPr id="2053" name="Picture 7" descr="welcome_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11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Growth and Success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Mark decided to leave Harvard and work on Facebook full time</a:t>
            </a:r>
          </a:p>
          <a:p>
            <a:pPr eaLnBrk="1" hangingPunct="1"/>
            <a:r>
              <a:rPr lang="en-US" sz="2800" dirty="0" smtClean="0"/>
              <a:t>The moved around from office to office just barley getting by</a:t>
            </a:r>
          </a:p>
          <a:p>
            <a:pPr eaLnBrk="1" hangingPunct="1"/>
            <a:r>
              <a:rPr lang="en-US" sz="2800" dirty="0" smtClean="0"/>
              <a:t>By fall 2005, they received $12.7 million more financing and had 5 million monthly active users</a:t>
            </a:r>
          </a:p>
        </p:txBody>
      </p:sp>
    </p:spTree>
    <p:extLst>
      <p:ext uri="{BB962C8B-B14F-4D97-AF65-F5344CB8AC3E}">
        <p14:creationId xmlns:p14="http://schemas.microsoft.com/office/powerpoint/2010/main" val="19820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9400"/>
            <a:ext cx="8591872" cy="8382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User Generated </a:t>
            </a:r>
            <a:r>
              <a:rPr lang="en-US" sz="4000" dirty="0" smtClean="0">
                <a:ea typeface="ＭＳ Ｐゴシック" pitchFamily="34" charset="-128"/>
              </a:rPr>
              <a:t>Content</a:t>
            </a:r>
            <a:r>
              <a:rPr lang="id-ID" sz="4000" dirty="0" smtClean="0">
                <a:ea typeface="ＭＳ Ｐゴシック" pitchFamily="34" charset="-128"/>
              </a:rPr>
              <a:t> </a:t>
            </a:r>
            <a:r>
              <a:rPr lang="en-US" sz="4000" dirty="0" smtClean="0">
                <a:ea typeface="ＭＳ Ｐゴシック" pitchFamily="34" charset="-128"/>
              </a:rPr>
              <a:t>(UGC</a:t>
            </a:r>
            <a:r>
              <a:rPr lang="en-US" sz="4000" dirty="0" smtClean="0">
                <a:ea typeface="ＭＳ Ｐゴシック" pitchFamily="34" charset="-128"/>
              </a:rPr>
              <a:t>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08150"/>
            <a:ext cx="8568952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Or Consumer Generated Media (CGM)</a:t>
            </a:r>
          </a:p>
          <a:p>
            <a:pPr eaLnBrk="1" hangingPunct="1"/>
            <a:endParaRPr lang="en-US" sz="2800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Defined: Media content that is publicly available and produced by end-users (user).</a:t>
            </a:r>
          </a:p>
          <a:p>
            <a:pPr eaLnBrk="1" hangingPunct="1"/>
            <a:endParaRPr lang="en-US" sz="2800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Usually supported by a social network</a:t>
            </a:r>
          </a:p>
          <a:p>
            <a:pPr eaLnBrk="1" hangingPunct="1"/>
            <a:r>
              <a:rPr lang="en-US" sz="2800" dirty="0" smtClean="0">
                <a:ea typeface="ＭＳ Ｐゴシック" pitchFamily="34" charset="-128"/>
              </a:rPr>
              <a:t>Examples: Blogs, Micro-blogs, YouTube video, Flickr photos, Wiki content, Facebook wall posts, Second Life…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34CA8E7-69EE-4DC2-B206-37AD30566A41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eaLnBrk="1" hangingPunct="1"/>
              <a:t>9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74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415</TotalTime>
  <Words>607</Words>
  <Application>Microsoft Office PowerPoint</Application>
  <PresentationFormat>On-screen Show (4:3)</PresentationFormat>
  <Paragraphs>176</Paragraphs>
  <Slides>26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Grid</vt:lpstr>
      <vt:lpstr>Chapter 9 Social Media </vt:lpstr>
      <vt:lpstr>aDDICTION</vt:lpstr>
      <vt:lpstr>PowerPoint Presentation</vt:lpstr>
      <vt:lpstr>Social Media?</vt:lpstr>
      <vt:lpstr>Why You Should Care ?</vt:lpstr>
      <vt:lpstr>Examples</vt:lpstr>
      <vt:lpstr>Mark Zuckerberg</vt:lpstr>
      <vt:lpstr>Growth and Success</vt:lpstr>
      <vt:lpstr>User Generated Content (UGC)</vt:lpstr>
      <vt:lpstr>What is Social Network?</vt:lpstr>
      <vt:lpstr>PowerPoint Presentation</vt:lpstr>
      <vt:lpstr>Social Media Principles</vt:lpstr>
      <vt:lpstr>Generate an activity stream</vt:lpstr>
      <vt:lpstr>Share activity stream</vt:lpstr>
      <vt:lpstr>Process activity streaming</vt:lpstr>
      <vt:lpstr>Tactics for Any Budget</vt:lpstr>
      <vt:lpstr>Best Practices</vt:lpstr>
      <vt:lpstr>Successful Characteristics</vt:lpstr>
      <vt:lpstr>PowerPoint Presentation</vt:lpstr>
      <vt:lpstr>The Nature of Technology</vt:lpstr>
      <vt:lpstr>PowerPoint Presentation</vt:lpstr>
      <vt:lpstr>PowerPoint Presentation</vt:lpstr>
      <vt:lpstr>The Nature of Technology</vt:lpstr>
      <vt:lpstr>PowerPoint Presentation</vt:lpstr>
      <vt:lpstr>Control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Informatics Engineering Lecture 2</dc:title>
  <dc:creator>herlina</dc:creator>
  <cp:lastModifiedBy>herlina</cp:lastModifiedBy>
  <cp:revision>24</cp:revision>
  <dcterms:created xsi:type="dcterms:W3CDTF">2017-08-21T07:14:39Z</dcterms:created>
  <dcterms:modified xsi:type="dcterms:W3CDTF">2017-10-30T08:33:48Z</dcterms:modified>
</cp:coreProperties>
</file>