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303" r:id="rId6"/>
    <p:sldId id="296" r:id="rId7"/>
    <p:sldId id="260" r:id="rId8"/>
    <p:sldId id="261" r:id="rId9"/>
    <p:sldId id="264" r:id="rId10"/>
    <p:sldId id="359" r:id="rId11"/>
    <p:sldId id="262" r:id="rId12"/>
    <p:sldId id="294" r:id="rId13"/>
    <p:sldId id="265" r:id="rId14"/>
    <p:sldId id="353" r:id="rId15"/>
    <p:sldId id="360" r:id="rId16"/>
    <p:sldId id="361" r:id="rId17"/>
    <p:sldId id="301" r:id="rId18"/>
    <p:sldId id="302" r:id="rId19"/>
    <p:sldId id="351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356" r:id="rId29"/>
    <p:sldId id="357" r:id="rId30"/>
    <p:sldId id="313" r:id="rId31"/>
    <p:sldId id="355" r:id="rId32"/>
    <p:sldId id="314" r:id="rId33"/>
    <p:sldId id="315" r:id="rId34"/>
    <p:sldId id="316" r:id="rId35"/>
    <p:sldId id="317" r:id="rId36"/>
    <p:sldId id="362" r:id="rId37"/>
    <p:sldId id="365" r:id="rId38"/>
    <p:sldId id="364" r:id="rId39"/>
    <p:sldId id="366" r:id="rId40"/>
    <p:sldId id="358" r:id="rId41"/>
    <p:sldId id="319" r:id="rId42"/>
    <p:sldId id="352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666699"/>
    <a:srgbClr val="A50021"/>
    <a:srgbClr val="F0EFE0"/>
    <a:srgbClr val="1F408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787"/>
    <p:restoredTop sz="90985" autoAdjust="0"/>
  </p:normalViewPr>
  <p:slideViewPr>
    <p:cSldViewPr>
      <p:cViewPr>
        <p:scale>
          <a:sx n="80" d="100"/>
          <a:sy n="80" d="100"/>
        </p:scale>
        <p:origin x="20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1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91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1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E4808F-BD5F-4D58-8CA2-47E292EBB7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7" descr="ANABNR2"/>
          <p:cNvPicPr>
            <a:picLocks noChangeAspect="1" noChangeArrowheads="1"/>
          </p:cNvPicPr>
          <p:nvPr/>
        </p:nvPicPr>
        <p:blipFill>
          <a:blip r:embed="rId2" cstate="print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9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39668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3966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D29E6AD6-80E9-42DC-81DF-437A6BE4CB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FC77F-FCE2-477F-8E2D-AF1294625573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7A811-EAB0-4F4C-9705-76B327B73CD3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CC3B9-BB64-4A18-911E-98B010AA1A7B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0354F-3C5C-48FC-9450-1EF606C25CC9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F66B-A792-41F8-AD13-54912F4C39C3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6D03-49FD-4C86-AB57-674B4C8D400F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CD25-2D1A-431E-87B2-A78487CDF6E0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7DCDB-A43F-4A03-A5AF-004C30D23437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06013-2ED5-42DD-B118-FD429084146B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6155E-E0CD-454B-87AF-833AB1198E86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49" name="Rectangle 25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38650" name="Rectangle 26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38651" name="Rectangle 27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38652" name="Rectangle 28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7174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38655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8656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Rinaldi Munir/IF3058 Kriptografi</a:t>
            </a:r>
          </a:p>
        </p:txBody>
      </p:sp>
      <p:pic>
        <p:nvPicPr>
          <p:cNvPr id="7177" name="Picture 33" descr="anabnr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8658" name="Rectangle 34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386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FA3AFC2-AE09-4DC1-B251-E8139E015A30}" type="slidenum">
              <a:rPr lang="en-GB"/>
              <a:pPr>
                <a:defRPr/>
              </a:pPr>
              <a:t>‹#›</a:t>
            </a:fld>
            <a:endParaRPr lang="en-GB" sz="1400"/>
          </a:p>
        </p:txBody>
      </p:sp>
      <p:sp>
        <p:nvSpPr>
          <p:cNvPr id="7180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Word_97_-_2003_Document3.doc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.id/imgres?imgurl=http://www.lucidcafe.com/library/96jul/96julgifs/caesar.gif&amp;imgrefurl=http://www.lucidcafe.com/library/96jul/caesar.html&amp;h=312&amp;w=216&amp;sz=59&amp;hl=id&amp;start=6&amp;tbnid=rVwqykNcFLzTdM:&amp;tbnh=117&amp;tbnw=81&amp;prev=/images?q=caesar&amp;svnum=10&amp;hl=id&amp;lr=&amp;sa=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ages.google.co.id/imgres?imgurl=http://www.markchurms.com/Merchant2/graphics/caesar-d.jpg&amp;imgrefurl=http://www.markchurms.com/mark-churms-original-art-oil-paintings-for-sale.html&amp;h=538&amp;w=600&amp;sz=90&amp;hl=id&amp;start=7&amp;tbnid=nJHPWFJZH0Ad0M:&amp;tbnh=121&amp;tbnw=135&amp;prev=/images?q=caesar&amp;svnum=10&amp;hl=id&amp;lr=&amp;sa=G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C2F4A2-194F-4EC3-AF45-85FC857D5964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6002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1" smtClean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1" smtClean="0">
                <a:solidFill>
                  <a:srgbClr val="000000"/>
                </a:solidFill>
                <a:cs typeface="Times New Roman" pitchFamily="18" charset="0"/>
              </a:rPr>
              <a:t>Algoritma Kriptografi Klasik</a:t>
            </a:r>
            <a:br>
              <a:rPr lang="en-US" b="1" smtClean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3200" b="1" smtClean="0">
                <a:solidFill>
                  <a:srgbClr val="000000"/>
                </a:solidFill>
                <a:cs typeface="Times New Roman" pitchFamily="18" charset="0"/>
              </a:rPr>
              <a:t>(Bagian 1)</a:t>
            </a:r>
            <a:endParaRPr lang="en-GB" sz="320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Kriptografi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4FDBB2-EB5A-4F57-AC47-9169E2F4B6B4}" type="slidenum">
              <a:rPr lang="en-GB" smtClean="0"/>
              <a:pPr/>
              <a:t>10</a:t>
            </a:fld>
            <a:endParaRPr lang="en-GB" sz="14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305800" cy="5226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Contoh</a:t>
            </a:r>
            <a:r>
              <a:rPr lang="en-US" dirty="0" smtClean="0">
                <a:solidFill>
                  <a:srgbClr val="000000"/>
                </a:solidFill>
              </a:rPr>
              <a:t>: </a:t>
            </a:r>
            <a:r>
              <a:rPr lang="en-US" dirty="0" err="1" smtClean="0">
                <a:solidFill>
                  <a:srgbClr val="000000"/>
                </a:solidFill>
              </a:rPr>
              <a:t>kriptogram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XMZVH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4FDBB2-EB5A-4F57-AC47-9169E2F4B6B4}" type="slidenum">
              <a:rPr lang="en-GB" smtClean="0"/>
              <a:pPr/>
              <a:t>11</a:t>
            </a:fld>
            <a:endParaRPr lang="en-GB" sz="14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305800" cy="5226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</a:rPr>
              <a:t>Contoh: kriptogram </a:t>
            </a:r>
            <a:r>
              <a:rPr lang="en-GB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XMZVH</a:t>
            </a:r>
            <a:r>
              <a:rPr lang="en-GB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762000" y="1828800"/>
          <a:ext cx="7924800" cy="3228975"/>
        </p:xfrm>
        <a:graphic>
          <a:graphicData uri="http://schemas.openxmlformats.org/presentationml/2006/ole">
            <p:oleObj spid="_x0000_s1026" name="Document" r:id="rId3" imgW="5630040" imgH="2294280" progId="Word.Document.8">
              <p:embed/>
            </p:oleObj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09600" y="5181600"/>
            <a:ext cx="8153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kumimoji="1" lang="en-US">
                <a:solidFill>
                  <a:srgbClr val="000000"/>
                </a:solidFill>
                <a:cs typeface="Times New Roman" pitchFamily="18" charset="0"/>
              </a:rPr>
              <a:t>Plainteks yang potensial adalah </a:t>
            </a:r>
            <a:r>
              <a:rPr kumimoji="1"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CREAM</a:t>
            </a:r>
            <a:r>
              <a:rPr kumimoji="1" lang="en-US">
                <a:solidFill>
                  <a:srgbClr val="000000"/>
                </a:solidFill>
                <a:cs typeface="Times New Roman" pitchFamily="18" charset="0"/>
              </a:rPr>
              <a:t> dengan </a:t>
            </a:r>
            <a:r>
              <a:rPr kumimoji="1" lang="en-US" i="1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kumimoji="1" lang="en-US">
                <a:solidFill>
                  <a:srgbClr val="000000"/>
                </a:solidFill>
                <a:cs typeface="Times New Roman" pitchFamily="18" charset="0"/>
              </a:rPr>
              <a:t> = 21. </a:t>
            </a:r>
          </a:p>
          <a:p>
            <a:pPr algn="just"/>
            <a:r>
              <a:rPr kumimoji="1" lang="en-US">
                <a:solidFill>
                  <a:srgbClr val="000000"/>
                </a:solidFill>
                <a:cs typeface="Times New Roman" pitchFamily="18" charset="0"/>
              </a:rPr>
              <a:t>Kunci ini digunakan untuk mendekripsikan cipherteks lainnya.</a:t>
            </a:r>
          </a:p>
          <a:p>
            <a:pPr eaLnBrk="0" hangingPunct="0"/>
            <a:endParaRPr kumimoji="1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37318B-19B0-4AEA-B74F-FC22B26A77C6}" type="slidenum">
              <a:rPr lang="en-GB" smtClean="0"/>
              <a:pPr/>
              <a:t>12</a:t>
            </a:fld>
            <a:endParaRPr lang="en-GB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772400" cy="54546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Courier New" pitchFamily="49" charset="0"/>
              </a:rPr>
              <a:t>	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PHHW PH DIWHU WKH WRJD SDUWB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KEY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1	oggv og chvgt vjg vqic rctva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	nffu nf bgufs uif uphb qbsuz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3	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</a:rPr>
              <a:t>meet me after the toga party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4	Ldds ld zesdq sgd snfz ozqsx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5	kccr kc ydrcp rfc rmey nyprw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6	…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21 ummb um inbmz bpm bwoi xizbg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22 tlla tl hmaly aol avnh whyaf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23 skkz sk glzkx znk zumg vgxze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24 rjjy rj fkyjw ymj ytlf ufwyd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25 qiix qi ejxiv xli xske tevxc</a:t>
            </a:r>
            <a:endParaRPr lang="en-GB" sz="240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A6BD3E-74B0-4D3A-A332-39E6B93B5E7C}" type="slidenum">
              <a:rPr lang="en-GB" smtClean="0"/>
              <a:pPr/>
              <a:t>13</a:t>
            </a:fld>
            <a:endParaRPr lang="en-GB" sz="14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53400" cy="5226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</a:rPr>
              <a:t>Contoh: Misalkan kriptogram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8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HSPPW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menghasilkan dua kemungkinan kunci yang potensial, yaitu: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	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4 menghasilkan pesan </a:t>
            </a:r>
            <a:r>
              <a:rPr lang="en-US" sz="28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DOLLS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11 menghasilkan </a:t>
            </a:r>
            <a:r>
              <a:rPr lang="en-US" sz="28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WHEEL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Nilai k mana yang benar?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	Jika kasusnya demikian, maka lakukan dekripsi terhadap potongan cipherteks lain tetapi cukup menggunakan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4 dan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11  agar dapat disimpulkan kunci yang benar. </a:t>
            </a:r>
          </a:p>
          <a:p>
            <a:pPr eaLnBrk="1" hangingPunct="1">
              <a:buFont typeface="Wingdings" pitchFamily="2" charset="2"/>
              <a:buNone/>
            </a:pPr>
            <a:endParaRPr lang="en-GB" sz="2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9E8169-79E1-457E-84A7-AB8C9A439317}" type="slidenum">
              <a:rPr lang="en-GB" smtClean="0"/>
              <a:pPr/>
              <a:t>14</a:t>
            </a:fld>
            <a:endParaRPr lang="en-GB" sz="14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Untuk</a:t>
            </a:r>
            <a:r>
              <a:rPr lang="en-US" sz="2800" dirty="0" smtClean="0">
                <a:solidFill>
                  <a:srgbClr val="000000"/>
                </a:solidFill>
              </a:rPr>
              <a:t> 256 </a:t>
            </a:r>
            <a:r>
              <a:rPr lang="en-US" sz="2800" dirty="0" err="1" smtClean="0">
                <a:solidFill>
                  <a:srgbClr val="000000"/>
                </a:solidFill>
              </a:rPr>
              <a:t>karakter</a:t>
            </a:r>
            <a:r>
              <a:rPr lang="en-US" sz="2800" dirty="0" smtClean="0">
                <a:solidFill>
                  <a:srgbClr val="000000"/>
                </a:solidFill>
              </a:rPr>
              <a:t> ASCII, </a:t>
            </a:r>
            <a:r>
              <a:rPr lang="en-US" sz="2800" dirty="0" err="1" smtClean="0">
                <a:solidFill>
                  <a:srgbClr val="000000"/>
                </a:solidFill>
              </a:rPr>
              <a:t>maka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Enkripsi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US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=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+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) mod 256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Dekripsi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GB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= 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GB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) mod 2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5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6</a:t>
            </a: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	</a:t>
            </a:r>
            <a:r>
              <a:rPr lang="en-US" sz="2800" i="1" dirty="0" smtClean="0">
                <a:solidFill>
                  <a:srgbClr val="000000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000000"/>
                </a:solidFill>
              </a:rPr>
              <a:t>kunci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rahasia</a:t>
            </a: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8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D2FEE3-D9FB-45F8-99F6-F89593DF4B07}" type="slidenum">
              <a:rPr lang="en-GB" smtClean="0"/>
              <a:pPr/>
              <a:t>15</a:t>
            </a:fld>
            <a:endParaRPr lang="en-GB" sz="1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153400" cy="5378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i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/* Program </a:t>
            </a:r>
            <a:r>
              <a:rPr lang="en-US" sz="1400" i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enkripsi</a:t>
            </a:r>
            <a:r>
              <a:rPr lang="en-US" sz="1400" i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file </a:t>
            </a:r>
            <a:r>
              <a:rPr lang="en-US" sz="1400" i="1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dengan</a:t>
            </a:r>
            <a:r>
              <a:rPr lang="en-US" sz="1400" i="1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Caesar cipher */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#include &lt;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stdio.h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&gt;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main(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argc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, char *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[])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{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FILE *Fin, *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Fout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char p, c;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k;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	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Fin =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fopen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[1], "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rb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");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if (Fin == NULL)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printf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("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Kesalahan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dalam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membuka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%s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sebagai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berkas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masukan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/n", 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[1]);   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Fout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=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fopen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[2], "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wb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"); 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printf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("\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nEnkripsi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%s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menjadi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%s ...\n",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[1],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[2]);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printf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("\n");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printf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("k : ");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scanf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("%d", &amp;k); 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while ((p =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getc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(Fin)) != EOF)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{ c = (p + k) % 256;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putc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(c,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Fout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); 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}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fclose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(Fin);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fclose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Fout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); </a:t>
            </a:r>
            <a:endParaRPr lang="en-US" sz="14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}  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25FDEB-F665-434A-96F1-A6689EA4853B}" type="slidenum">
              <a:rPr lang="en-GB" smtClean="0"/>
              <a:pPr/>
              <a:t>16</a:t>
            </a:fld>
            <a:endParaRPr lang="en-GB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229600" cy="5454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200" i="1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/* Program dekripsi file dengan Caesar cipher */</a:t>
            </a:r>
            <a:endParaRPr lang="en-US" sz="12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#include &lt;stdio.h&gt;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main(int argc, char *argv[])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{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FILE *Fin, *Fout;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char p, c;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int n, i, k;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 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Fin = fopen(argv[1], "rb");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if (Fin == NULL)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printf("Kesalahan dalam membuka %s sebagai berkas masukan/n",  argv[1]);   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Fout = fopen(argv[2], "wb"); 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printf("\nDekripsi %s menjadi %s ...\n", argv[1], argv[2]);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printf("\n");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printf("k : ");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scanf("%d", &amp;k); 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while ((c = getc(Fin)) != EOF)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{ p = (c - k) % 256;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  putc(p, Fout); 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}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fclose(Fin);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 fclose(Fout);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smtClean="0">
                <a:solidFill>
                  <a:srgbClr val="000000"/>
                </a:solidFill>
                <a:latin typeface="Courier New" pitchFamily="49" charset="0"/>
                <a:ea typeface="MS Mincho" pitchFamily="49" charset="-128"/>
              </a:rPr>
              <a:t>}  </a:t>
            </a:r>
            <a:endParaRPr lang="en-US" sz="1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A0C6E1-2B83-455D-855A-EF214D7DB435}" type="slidenum">
              <a:rPr lang="en-GB" smtClean="0"/>
              <a:pPr/>
              <a:t>17</a:t>
            </a:fld>
            <a:endParaRPr lang="en-GB" sz="14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772400" cy="545465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Di dalam sistem operasi Unix, </a:t>
            </a:r>
            <a:r>
              <a:rPr lang="en-US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ROT13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adalah fungsi menggunakan 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Caesar cipher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dengan pergeseran 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= 13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 	</a:t>
            </a: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2532" name="Picture 4" descr="D:\Dataku\Kriptografi\Tahun 2006\ROT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667000"/>
            <a:ext cx="5381625" cy="337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E5C6E9-E5C7-404F-9C06-23484992515E}" type="slidenum">
              <a:rPr lang="en-GB" smtClean="0"/>
              <a:pPr/>
              <a:t>18</a:t>
            </a:fld>
            <a:endParaRPr lang="en-GB" sz="14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05800" cy="53784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Contoh: 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ROT13(ROTATE) = EBGNGR</a:t>
            </a:r>
          </a:p>
          <a:p>
            <a:pPr algn="just" eaLnBrk="1" hangingPunct="1">
              <a:lnSpc>
                <a:spcPct val="90000"/>
              </a:lnSpc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Nama “ROT13” berasal dari 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net.jokes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	(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hhtp://groups.google.com/group/net.jokes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)  (tahun 1980)</a:t>
            </a:r>
          </a:p>
          <a:p>
            <a:pPr algn="just" eaLnBrk="1" hangingPunct="1">
              <a:lnSpc>
                <a:spcPct val="90000"/>
              </a:lnSpc>
            </a:pPr>
            <a:endParaRPr lang="en-GB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ROT13 biasanya digunakan di dalam forum 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online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 untuk menyandikan jawaban teka-teki, kuis,  canda, dsb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endParaRPr lang="en-US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Enkripsi arsip dua kali dengan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ROT13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menghasilkan pesan semula: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 			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 = ROT13(ROT13(P)) </a:t>
            </a:r>
            <a:r>
              <a:rPr lang="en-US" sz="2400" smtClean="0"/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sebab       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ROT</a:t>
            </a:r>
            <a:r>
              <a:rPr lang="en-US" sz="2400" baseline="-250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13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(ROT</a:t>
            </a:r>
            <a:r>
              <a:rPr lang="en-US" sz="2400" baseline="-300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13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400" i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)) = ROT</a:t>
            </a:r>
            <a:r>
              <a:rPr lang="en-US" sz="2400" baseline="-300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26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400" i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) = </a:t>
            </a:r>
            <a:r>
              <a:rPr lang="en-US" sz="2400" i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</a:t>
            </a:r>
            <a:endParaRPr lang="en-US" sz="240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>
              <a:solidFill>
                <a:srgbClr val="000000"/>
              </a:solidFill>
              <a:latin typeface="Courier New" pitchFamily="49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Jadi dekripsi cukup dilakukan dengan mengenkripsi cipherteks kembali dengan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</a:rPr>
              <a:t>ROT13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01850"/>
            <a:ext cx="8305800" cy="4114800"/>
          </a:xfrm>
        </p:spPr>
        <p:txBody>
          <a:bodyPr/>
          <a:lstStyle/>
          <a:p>
            <a:pPr marL="514350" indent="-514350" eaLnBrk="1" hangingPunct="1">
              <a:buNone/>
              <a:defRPr/>
            </a:pPr>
            <a:r>
              <a:rPr lang="en-GB" sz="2800" b="1" dirty="0" smtClean="0">
                <a:solidFill>
                  <a:srgbClr val="010000"/>
                </a:solidFill>
                <a:cs typeface="Times New Roman" pitchFamily="18" charset="0"/>
              </a:rPr>
              <a:t>1.  </a:t>
            </a:r>
            <a:r>
              <a:rPr lang="en-GB" sz="2800" b="1" i="1" dirty="0" smtClean="0">
                <a:solidFill>
                  <a:srgbClr val="010000"/>
                </a:solidFill>
                <a:cs typeface="Times New Roman" pitchFamily="18" charset="0"/>
              </a:rPr>
              <a:t>Cipher</a:t>
            </a:r>
            <a:r>
              <a:rPr lang="en-GB" sz="2800" b="1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010000"/>
                </a:solidFill>
                <a:cs typeface="Times New Roman" pitchFamily="18" charset="0"/>
              </a:rPr>
              <a:t>abjad-tunggal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(</a:t>
            </a:r>
            <a:r>
              <a:rPr lang="en-GB" sz="2800" i="1" dirty="0" err="1" smtClean="0">
                <a:solidFill>
                  <a:srgbClr val="010000"/>
                </a:solidFill>
                <a:cs typeface="Times New Roman" pitchFamily="18" charset="0"/>
              </a:rPr>
              <a:t>monoalphabetic</a:t>
            </a:r>
            <a:r>
              <a:rPr lang="en-GB" sz="2800" i="1" dirty="0" smtClean="0">
                <a:solidFill>
                  <a:srgbClr val="010000"/>
                </a:solidFill>
                <a:cs typeface="Times New Roman" pitchFamily="18" charset="0"/>
              </a:rPr>
              <a:t> cipher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)</a:t>
            </a: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r>
              <a:rPr lang="en-US" sz="2800" b="1" i="1" dirty="0" smtClean="0">
                <a:solidFill>
                  <a:srgbClr val="000000"/>
                </a:solidFill>
                <a:cs typeface="Times New Roman" pitchFamily="18" charset="0"/>
              </a:rPr>
              <a:t>2.  Cipher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substitusi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homofonik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Homophonic 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	substitution cipher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r>
              <a:rPr lang="en-US" sz="2800" b="1" i="1" dirty="0" smtClean="0">
                <a:solidFill>
                  <a:srgbClr val="000000"/>
                </a:solidFill>
                <a:cs typeface="Times New Roman" pitchFamily="18" charset="0"/>
              </a:rPr>
              <a:t>3. Cipher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abjad-majemuk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800" i="1" dirty="0" err="1" smtClean="0">
                <a:solidFill>
                  <a:srgbClr val="000000"/>
                </a:solidFill>
                <a:cs typeface="Times New Roman" pitchFamily="18" charset="0"/>
              </a:rPr>
              <a:t>Polyalpabetic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 substitution cipher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)</a:t>
            </a: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4. Cipher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substitusi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poligram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Polygram substitution cipher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)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endParaRPr lang="en-US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endParaRPr lang="en-US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endParaRPr lang="en-US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dirty="0" smtClean="0"/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9E3B6B-8793-4CDC-B24C-03C4871FEA11}" type="slidenum">
              <a:rPr lang="en-GB" smtClean="0"/>
              <a:pPr/>
              <a:t>19</a:t>
            </a:fld>
            <a:endParaRPr lang="en-GB" sz="140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81000" y="5334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44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Jenis-jenis</a:t>
            </a:r>
            <a:r>
              <a:rPr lang="en-US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Cipher</a:t>
            </a:r>
            <a:r>
              <a:rPr lang="en-US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Substitusi</a:t>
            </a:r>
            <a:endParaRPr lang="en-GB" sz="44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A09E82-0521-4879-896B-CB425B31E65F}" type="slidenum">
              <a:rPr lang="en-GB" smtClean="0"/>
              <a:pPr/>
              <a:t>2</a:t>
            </a:fld>
            <a:endParaRPr lang="en-GB" sz="140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Pendahuluan</a:t>
            </a:r>
            <a:endParaRPr lang="en-GB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Algoritma kriptografi klasik berbasis karakter</a:t>
            </a:r>
          </a:p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Menggunakan pena dan kertas saja, belum ada komputer</a:t>
            </a:r>
          </a:p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Termasuk ke dalam kriptografi kunci-simetri</a:t>
            </a:r>
          </a:p>
          <a:p>
            <a:pPr algn="just" eaLnBrk="1" hangingPunct="1"/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Tiga alasan mempelajari algoritma klasik: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	1. Memahami konsep dasar kriptografi.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	2. Dasar algoritma kriptografi modern.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	3. Memahami kelemahan sistem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eaLnBrk="1" hangingPunct="1"/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ABEFE0-7F13-4592-A27B-06EFFF9A4277}" type="slidenum">
              <a:rPr lang="en-GB" smtClean="0"/>
              <a:pPr/>
              <a:t>20</a:t>
            </a:fld>
            <a:endParaRPr lang="en-GB" sz="1400" smtClean="0"/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398463" indent="-398463" eaLnBrk="1" hangingPunct="1">
              <a:lnSpc>
                <a:spcPct val="90000"/>
              </a:lnSpc>
              <a:defRPr/>
            </a:pP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Satu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huruf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di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plainteks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diganti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dengan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satu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huruf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yang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bersesuaian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. </a:t>
            </a: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Contoh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: </a:t>
            </a:r>
            <a:r>
              <a:rPr lang="en-US" sz="2800" i="1" dirty="0" smtClean="0">
                <a:solidFill>
                  <a:srgbClr val="010000"/>
                </a:solidFill>
                <a:cs typeface="Times New Roman" pitchFamily="18" charset="0"/>
              </a:rPr>
              <a:t>Caesar Cipher</a:t>
            </a: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465138" indent="-465138" algn="just"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Jumlah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kemungkinan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susunan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huruf-huruf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cipherteks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dibuat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sembarang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010000"/>
                </a:solidFill>
                <a:cs typeface="Times New Roman" pitchFamily="18" charset="0"/>
              </a:rPr>
              <a:t>cipher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abjad-tunggal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adalah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  <a:cs typeface="Times New Roman" pitchFamily="18" charset="0"/>
              </a:rPr>
              <a:t>sebanyak</a:t>
            </a: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 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	  26! = 403.291.461.126.605.635.584.000.000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010000"/>
              </a:solidFill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010000"/>
                </a:solidFill>
                <a:cs typeface="Times New Roman" pitchFamily="18" charset="0"/>
              </a:rPr>
              <a:t>	</a:t>
            </a:r>
            <a:endParaRPr lang="en-GB" sz="2800" i="1" dirty="0" smtClean="0">
              <a:solidFill>
                <a:srgbClr val="010000"/>
              </a:solidFill>
              <a:cs typeface="Times New Roman" pitchFamily="18" charset="0"/>
            </a:endParaRPr>
          </a:p>
        </p:txBody>
      </p:sp>
      <p:sp>
        <p:nvSpPr>
          <p:cNvPr id="25604" name="Title 6"/>
          <p:cNvSpPr>
            <a:spLocks noGrp="1"/>
          </p:cNvSpPr>
          <p:nvPr>
            <p:ph type="title"/>
          </p:nvPr>
        </p:nvSpPr>
        <p:spPr>
          <a:xfrm>
            <a:off x="533400" y="762000"/>
            <a:ext cx="8382000" cy="914400"/>
          </a:xfrm>
        </p:spPr>
        <p:txBody>
          <a:bodyPr/>
          <a:lstStyle/>
          <a:p>
            <a:pPr eaLnBrk="1" hangingPunct="1"/>
            <a:r>
              <a:rPr lang="en-GB" sz="3600" b="1" i="1" smtClean="0">
                <a:solidFill>
                  <a:srgbClr val="010000"/>
                </a:solidFill>
                <a:cs typeface="Times New Roman" pitchFamily="18" charset="0"/>
              </a:rPr>
              <a:t>Cipher</a:t>
            </a:r>
            <a:r>
              <a:rPr lang="en-GB" sz="3600" b="1" smtClean="0">
                <a:solidFill>
                  <a:srgbClr val="010000"/>
                </a:solidFill>
                <a:cs typeface="Times New Roman" pitchFamily="18" charset="0"/>
              </a:rPr>
              <a:t> abjad-tunggal</a:t>
            </a:r>
            <a:r>
              <a:rPr lang="en-GB" sz="3600" smtClean="0">
                <a:solidFill>
                  <a:srgbClr val="010000"/>
                </a:solidFill>
                <a:cs typeface="Times New Roman" pitchFamily="18" charset="0"/>
              </a:rPr>
              <a:t>  </a:t>
            </a:r>
            <a:r>
              <a:rPr lang="en-GB" sz="2800" smtClean="0">
                <a:solidFill>
                  <a:srgbClr val="010000"/>
                </a:solidFill>
                <a:cs typeface="Times New Roman" pitchFamily="18" charset="0"/>
              </a:rPr>
              <a:t>(</a:t>
            </a:r>
            <a:r>
              <a:rPr lang="en-GB" sz="2800" i="1" smtClean="0">
                <a:solidFill>
                  <a:srgbClr val="010000"/>
                </a:solidFill>
                <a:cs typeface="Times New Roman" pitchFamily="18" charset="0"/>
              </a:rPr>
              <a:t>monoalphabetic cipher</a:t>
            </a:r>
            <a:r>
              <a:rPr lang="en-US" sz="2800" smtClean="0">
                <a:solidFill>
                  <a:srgbClr val="010000"/>
                </a:solidFill>
                <a:cs typeface="Times New Roman" pitchFamily="18" charset="0"/>
              </a:rPr>
              <a:t>)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69CC55-E705-4B2F-AEB4-9BF02FC9F5D1}" type="slidenum">
              <a:rPr lang="en-GB" smtClean="0"/>
              <a:pPr/>
              <a:t>21</a:t>
            </a:fld>
            <a:endParaRPr lang="en-GB" sz="140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05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10000"/>
                </a:solidFill>
              </a:rPr>
              <a:t>Tabel substitusi dapat dibentuk secara acak: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solidFill>
                <a:srgbClr val="01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>
              <a:solidFill>
                <a:srgbClr val="01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>
              <a:solidFill>
                <a:srgbClr val="01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10000"/>
                </a:solidFill>
              </a:rPr>
              <a:t>Atau dengan kalimat yang mudah diingat: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10000"/>
                </a:solidFill>
              </a:rPr>
              <a:t>	Contoh: </a:t>
            </a:r>
            <a:r>
              <a:rPr lang="en-US" sz="240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we hope you enjoy this book</a:t>
            </a:r>
            <a:endParaRPr lang="en-US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1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10000"/>
                </a:solidFill>
              </a:rPr>
              <a:t>	Buang duplikasi huruf: </a:t>
            </a:r>
            <a:r>
              <a:rPr lang="en-US" sz="240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wehopyunjtisbk</a:t>
            </a:r>
            <a:endParaRPr lang="en-US" sz="2400" smtClean="0">
              <a:solidFill>
                <a:srgbClr val="01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10000"/>
                </a:solidFill>
              </a:rPr>
              <a:t>	Sambung dengan huruf lain yang belum ada: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		wehopyunjtisbkacdfglmqrvxz</a:t>
            </a:r>
            <a:endParaRPr lang="en-US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10000"/>
                </a:solidFill>
              </a:rPr>
              <a:t>	Tabel substitusi: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09600" y="1524000"/>
          <a:ext cx="8534400" cy="838200"/>
        </p:xfrm>
        <a:graphic>
          <a:graphicData uri="http://schemas.openxmlformats.org/presentationml/2006/ole">
            <p:oleObj spid="_x0000_s2050" name="Document" r:id="rId3" imgW="5486400" imgH="711360" progId="Word.Document.8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9600" y="5410200"/>
          <a:ext cx="9493250" cy="1979613"/>
        </p:xfrm>
        <a:graphic>
          <a:graphicData uri="http://schemas.openxmlformats.org/presentationml/2006/ole">
            <p:oleObj spid="_x0000_s2051" name="Document" r:id="rId4" imgW="7439040" imgH="156204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944D31-2913-4EB4-88CA-D5F40EF8A6C2}" type="slidenum">
              <a:rPr lang="en-GB" smtClean="0"/>
              <a:pPr/>
              <a:t>22</a:t>
            </a:fld>
            <a:endParaRPr lang="en-GB" sz="1400" smtClean="0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077200" cy="4191000"/>
          </a:xfrm>
        </p:spPr>
        <p:txBody>
          <a:bodyPr/>
          <a:lstStyle/>
          <a:p>
            <a:pPr marL="398463" indent="-398463" algn="just" eaLnBrk="1" hangingPunct="1">
              <a:lnSpc>
                <a:spcPct val="90000"/>
              </a:lnSpc>
              <a:defRPr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Setiap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dipetakan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salah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satu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mungkin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marL="398463" indent="-398463" algn="just" eaLnBrk="1" hangingPunct="1">
              <a:lnSpc>
                <a:spcPct val="90000"/>
              </a:lnSpc>
              <a:defRPr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Tujuan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menyembunyikan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hubungan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statistik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antara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465138" indent="-465138" algn="just" eaLnBrk="1" hangingPunct="1">
              <a:lnSpc>
                <a:spcPct val="90000"/>
              </a:lnSpc>
              <a:defRPr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Fungsi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rgbClr val="000000"/>
                </a:solidFill>
                <a:cs typeface="Times New Roman" pitchFamily="18" charset="0"/>
              </a:rPr>
              <a:t>ciphering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memetakan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satu-ke-banyak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400" i="1" dirty="0" smtClean="0">
                <a:solidFill>
                  <a:srgbClr val="000000"/>
                </a:solidFill>
                <a:cs typeface="Times New Roman" pitchFamily="18" charset="0"/>
              </a:rPr>
              <a:t>one-to-many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).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GB" sz="2400" dirty="0" err="1" smtClean="0">
                <a:solidFill>
                  <a:srgbClr val="000000"/>
                </a:solidFill>
                <a:cs typeface="Times New Roman" pitchFamily="18" charset="0"/>
              </a:rPr>
              <a:t>Misal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GB" sz="24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AB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TQ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400" b="1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YT,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UX </a:t>
            </a:r>
            <a:r>
              <a:rPr lang="en-GB" sz="2400" dirty="0" smtClean="0">
                <a:solidFill>
                  <a:srgbClr val="000000"/>
                </a:solidFill>
                <a:cs typeface="Courier New" pitchFamily="49" charset="0"/>
              </a:rPr>
              <a:t> (</a:t>
            </a:r>
            <a:r>
              <a:rPr lang="en-GB" sz="2400" dirty="0" err="1" smtClean="0">
                <a:solidFill>
                  <a:srgbClr val="000000"/>
                </a:solidFill>
                <a:cs typeface="Courier New" pitchFamily="49" charset="0"/>
              </a:rPr>
              <a:t>homofon</a:t>
            </a:r>
            <a:r>
              <a:rPr lang="en-GB" sz="2400" dirty="0" smtClean="0">
                <a:solidFill>
                  <a:srgbClr val="000000"/>
                </a:solidFill>
                <a:cs typeface="Courier New" pitchFamily="49" charset="0"/>
              </a:rPr>
              <a:t>)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		       </a:t>
            </a:r>
            <a:r>
              <a:rPr lang="en-GB" sz="24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EK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MF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KY</a:t>
            </a:r>
            <a:r>
              <a:rPr lang="en-US" sz="2400" dirty="0" smtClean="0">
                <a:solidFill>
                  <a:srgbClr val="000000"/>
                </a:solidFill>
              </a:rPr>
              <a:t> 	      (</a:t>
            </a:r>
            <a:r>
              <a:rPr lang="en-US" sz="2400" dirty="0" err="1" smtClean="0">
                <a:solidFill>
                  <a:srgbClr val="000000"/>
                </a:solidFill>
              </a:rPr>
              <a:t>homofon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GB" sz="2400" dirty="0" smtClean="0">
              <a:solidFill>
                <a:srgbClr val="000000"/>
              </a:solidFill>
            </a:endParaRPr>
          </a:p>
        </p:txBody>
      </p:sp>
      <p:sp>
        <p:nvSpPr>
          <p:cNvPr id="26628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GB" sz="3600" b="1" i="1" smtClean="0">
                <a:solidFill>
                  <a:srgbClr val="010000"/>
                </a:solidFill>
                <a:cs typeface="Times New Roman" pitchFamily="18" charset="0"/>
              </a:rPr>
              <a:t>Cipher</a:t>
            </a:r>
            <a:r>
              <a:rPr lang="en-GB" sz="3600" b="1" smtClean="0">
                <a:solidFill>
                  <a:srgbClr val="010000"/>
                </a:solidFill>
                <a:cs typeface="Times New Roman" pitchFamily="18" charset="0"/>
              </a:rPr>
              <a:t> Substitusi Homofonik</a:t>
            </a:r>
            <a:r>
              <a:rPr lang="en-GB" sz="360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br>
              <a:rPr lang="en-GB" sz="3600" smtClean="0">
                <a:solidFill>
                  <a:srgbClr val="010000"/>
                </a:solidFill>
                <a:cs typeface="Times New Roman" pitchFamily="18" charset="0"/>
              </a:rPr>
            </a:br>
            <a:r>
              <a:rPr lang="en-GB" sz="2800" smtClean="0">
                <a:solidFill>
                  <a:srgbClr val="01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Homophonic substitution 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3470B7-9EFD-48BC-9A8E-9DAFF9999270}" type="slidenum">
              <a:rPr lang="en-GB" smtClean="0"/>
              <a:pPr/>
              <a:t>23</a:t>
            </a:fld>
            <a:endParaRPr lang="en-GB" sz="140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382000" cy="537845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10000"/>
                </a:solidFill>
              </a:rPr>
              <a:t>Contoh: Sebuah teks dengan frekuensi kemunculan huruf sbb:</a:t>
            </a: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endParaRPr lang="en-US" sz="280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800" smtClean="0">
                <a:solidFill>
                  <a:srgbClr val="010000"/>
                </a:solidFill>
              </a:rPr>
              <a:t>Huruf E muncul 13 % </a:t>
            </a:r>
            <a:r>
              <a:rPr lang="en-US" sz="2800" smtClean="0">
                <a:solidFill>
                  <a:srgbClr val="010000"/>
                </a:solidFill>
                <a:sym typeface="Wingdings" pitchFamily="2" charset="2"/>
              </a:rPr>
              <a:t> dikodekan dengan 13 huruf homofon </a:t>
            </a:r>
            <a:endParaRPr lang="en-US" sz="2800" smtClean="0">
              <a:solidFill>
                <a:srgbClr val="010000"/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42963" y="1905000"/>
          <a:ext cx="6891337" cy="2816225"/>
        </p:xfrm>
        <a:graphic>
          <a:graphicData uri="http://schemas.openxmlformats.org/presentationml/2006/ole">
            <p:oleObj spid="_x0000_s3074" name="Document" r:id="rId3" imgW="4443120" imgH="18165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91D884-525C-4029-9024-F2547483C7D1}" type="slidenum">
              <a:rPr lang="en-GB" smtClean="0"/>
              <a:pPr/>
              <a:t>24</a:t>
            </a:fld>
            <a:endParaRPr lang="en-GB" sz="140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14400" y="762000"/>
          <a:ext cx="7848600" cy="5741988"/>
        </p:xfrm>
        <a:graphic>
          <a:graphicData uri="http://schemas.openxmlformats.org/presentationml/2006/ole">
            <p:oleObj spid="_x0000_s4098" name="Document" r:id="rId3" imgW="5630040" imgH="4117680" progId="Word.Document.8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28800" y="2286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TABEL HOMOFON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706B2F-AA6A-4330-B6BE-474662B3A4F0}" type="slidenum">
              <a:rPr lang="en-GB" smtClean="0"/>
              <a:pPr/>
              <a:t>25</a:t>
            </a:fld>
            <a:endParaRPr lang="en-GB" sz="14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454650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Unit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cipherteks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mana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yang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dipilih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diantara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semua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homofon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ditentukan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secara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10000"/>
                </a:solidFill>
                <a:cs typeface="Times New Roman" pitchFamily="18" charset="0"/>
              </a:rPr>
              <a:t>acak</a:t>
            </a:r>
            <a:r>
              <a:rPr lang="en-GB" sz="2800" dirty="0" smtClean="0">
                <a:solidFill>
                  <a:srgbClr val="010000"/>
                </a:solidFill>
                <a:cs typeface="Times New Roman" pitchFamily="18" charset="0"/>
              </a:rPr>
              <a:t>. </a:t>
            </a:r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800" dirty="0" err="1" smtClean="0">
                <a:solidFill>
                  <a:srgbClr val="010000"/>
                </a:solidFill>
              </a:rPr>
              <a:t>Contoh</a:t>
            </a:r>
            <a:r>
              <a:rPr lang="en-US" sz="2800" dirty="0" smtClean="0">
                <a:solidFill>
                  <a:srgbClr val="010000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010000"/>
                </a:solidFill>
              </a:rPr>
              <a:t>		</a:t>
            </a:r>
            <a:r>
              <a:rPr lang="en-US" sz="2800" dirty="0" err="1" smtClean="0">
                <a:solidFill>
                  <a:srgbClr val="010000"/>
                </a:solidFill>
              </a:rPr>
              <a:t>Plainteks</a:t>
            </a:r>
            <a:r>
              <a:rPr lang="en-US" sz="2800" dirty="0" smtClean="0">
                <a:solidFill>
                  <a:srgbClr val="010000"/>
                </a:solidFill>
              </a:rPr>
              <a:t>:    </a:t>
            </a:r>
            <a:r>
              <a:rPr lang="en-GB" sz="2800" dirty="0" smtClean="0">
                <a:solidFill>
                  <a:srgbClr val="010000"/>
                </a:solidFill>
                <a:latin typeface="Courier" pitchFamily="49" charset="0"/>
                <a:cs typeface="Times New Roman" pitchFamily="18" charset="0"/>
              </a:rPr>
              <a:t>KRIPTOGRAFI</a:t>
            </a:r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010000"/>
                </a:solidFill>
              </a:rPr>
              <a:t>		</a:t>
            </a:r>
            <a:r>
              <a:rPr lang="en-US" sz="2800" dirty="0" err="1" smtClean="0">
                <a:solidFill>
                  <a:srgbClr val="010000"/>
                </a:solidFill>
              </a:rPr>
              <a:t>Cipherteks</a:t>
            </a:r>
            <a:r>
              <a:rPr lang="en-US" sz="2800" dirty="0" smtClean="0">
                <a:solidFill>
                  <a:srgbClr val="010000"/>
                </a:solidFill>
              </a:rPr>
              <a:t>: </a:t>
            </a:r>
          </a:p>
          <a:p>
            <a:pPr eaLnBrk="1" hangingPunct="1"/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800" dirty="0" err="1" smtClean="0">
                <a:solidFill>
                  <a:srgbClr val="010000"/>
                </a:solidFill>
              </a:rPr>
              <a:t>Enkripsi</a:t>
            </a:r>
            <a:r>
              <a:rPr lang="en-US" sz="2800" dirty="0" smtClean="0">
                <a:solidFill>
                  <a:srgbClr val="010000"/>
                </a:solidFill>
              </a:rPr>
              <a:t>: </a:t>
            </a:r>
            <a:r>
              <a:rPr lang="en-US" sz="2800" dirty="0" err="1" smtClean="0">
                <a:solidFill>
                  <a:srgbClr val="010000"/>
                </a:solidFill>
              </a:rPr>
              <a:t>satu-ke-banyak</a:t>
            </a:r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800" dirty="0" err="1" smtClean="0">
                <a:solidFill>
                  <a:srgbClr val="010000"/>
                </a:solidFill>
              </a:rPr>
              <a:t>Dekripsi</a:t>
            </a:r>
            <a:r>
              <a:rPr lang="en-US" sz="2800" dirty="0" smtClean="0">
                <a:solidFill>
                  <a:srgbClr val="010000"/>
                </a:solidFill>
              </a:rPr>
              <a:t>: </a:t>
            </a:r>
            <a:r>
              <a:rPr lang="en-US" sz="2800" dirty="0" err="1" smtClean="0">
                <a:solidFill>
                  <a:srgbClr val="010000"/>
                </a:solidFill>
              </a:rPr>
              <a:t>satu-ke-satu</a:t>
            </a:r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800" dirty="0" err="1" smtClean="0">
                <a:solidFill>
                  <a:srgbClr val="010000"/>
                </a:solidFill>
              </a:rPr>
              <a:t>Dekripsi</a:t>
            </a:r>
            <a:r>
              <a:rPr lang="en-US" sz="2800" dirty="0" smtClean="0">
                <a:solidFill>
                  <a:srgbClr val="010000"/>
                </a:solidFill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</a:rPr>
              <a:t>menggunakan</a:t>
            </a:r>
            <a:r>
              <a:rPr lang="en-US" sz="2800" dirty="0" smtClean="0">
                <a:solidFill>
                  <a:srgbClr val="010000"/>
                </a:solidFill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</a:rPr>
              <a:t>tabel</a:t>
            </a:r>
            <a:r>
              <a:rPr lang="en-US" sz="2800" dirty="0" smtClean="0">
                <a:solidFill>
                  <a:srgbClr val="010000"/>
                </a:solidFill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</a:rPr>
              <a:t>homofon</a:t>
            </a:r>
            <a:r>
              <a:rPr lang="en-US" sz="2800" dirty="0" smtClean="0">
                <a:solidFill>
                  <a:srgbClr val="010000"/>
                </a:solidFill>
              </a:rPr>
              <a:t> yang </a:t>
            </a:r>
            <a:r>
              <a:rPr lang="en-US" sz="2800" dirty="0" err="1" smtClean="0">
                <a:solidFill>
                  <a:srgbClr val="010000"/>
                </a:solidFill>
              </a:rPr>
              <a:t>sama</a:t>
            </a:r>
            <a:r>
              <a:rPr lang="en-US" sz="2800" dirty="0" smtClean="0">
                <a:solidFill>
                  <a:srgbClr val="010000"/>
                </a:solidFill>
              </a:rPr>
              <a:t>.</a:t>
            </a:r>
          </a:p>
          <a:p>
            <a:pPr eaLnBrk="1" hangingPunct="1"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eaLnBrk="1" hangingPunct="1">
              <a:buNone/>
            </a:pPr>
            <a:endParaRPr lang="en-US" sz="2800" dirty="0" smtClean="0">
              <a:solidFill>
                <a:srgbClr val="01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350CEE-27C8-4B57-A044-7D2A329DFCA6}" type="slidenum">
              <a:rPr lang="en-GB" smtClean="0"/>
              <a:pPr/>
              <a:t>26</a:t>
            </a:fld>
            <a:endParaRPr lang="en-GB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305800" cy="4464050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abjad-tunggal: satu kunci untuk semua huruf plainteks</a:t>
            </a: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abjad-majemuk: setiap huruf menggunakan  kunci berbeda. </a:t>
            </a: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abjad-majemuk dibuat dari sejumlah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abjad-tunggal, masing-masing dengan kunci yang berbeda.</a:t>
            </a: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Contoh: Vigenere Cipher (akan dijelaskan pada kuliah selanjutnya)</a:t>
            </a:r>
            <a:endParaRPr lang="en-GB" sz="2800" smtClean="0"/>
          </a:p>
        </p:txBody>
      </p:sp>
      <p:sp>
        <p:nvSpPr>
          <p:cNvPr id="28676" name="Title 6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GB" sz="3600" b="1" i="1" smtClean="0">
                <a:solidFill>
                  <a:srgbClr val="010000"/>
                </a:solidFill>
                <a:cs typeface="Times New Roman" pitchFamily="18" charset="0"/>
              </a:rPr>
              <a:t>Cipher</a:t>
            </a:r>
            <a:r>
              <a:rPr lang="en-GB" sz="3600" b="1" smtClean="0">
                <a:solidFill>
                  <a:srgbClr val="010000"/>
                </a:solidFill>
                <a:cs typeface="Times New Roman" pitchFamily="18" charset="0"/>
              </a:rPr>
              <a:t> Abjad-Majemuk</a:t>
            </a:r>
            <a:r>
              <a:rPr lang="en-GB" sz="3600" smtClean="0">
                <a:solidFill>
                  <a:srgbClr val="010000"/>
                </a:solidFill>
                <a:cs typeface="Times New Roman" pitchFamily="18" charset="0"/>
              </a:rPr>
              <a:t> </a:t>
            </a:r>
            <a:br>
              <a:rPr lang="en-GB" sz="3600" smtClean="0">
                <a:solidFill>
                  <a:srgbClr val="010000"/>
                </a:solidFill>
                <a:cs typeface="Times New Roman" pitchFamily="18" charset="0"/>
              </a:rPr>
            </a:br>
            <a:r>
              <a:rPr lang="en-GB" sz="2800" smtClean="0">
                <a:solidFill>
                  <a:srgbClr val="01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Polyalpabetic substitution 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2A29E8-2E54-4DD8-823E-B88B414FE0E5}" type="slidenum">
              <a:rPr lang="en-GB" smtClean="0"/>
              <a:pPr/>
              <a:t>27</a:t>
            </a:fld>
            <a:endParaRPr lang="en-GB" sz="14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454650"/>
          </a:xfrm>
        </p:spPr>
        <p:txBody>
          <a:bodyPr/>
          <a:lstStyle/>
          <a:p>
            <a:pPr algn="just" eaLnBrk="1" hangingPunct="1"/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Plainteks: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		P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…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+1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…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…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/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Cipherteks: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 =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 …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 f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+1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+1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 …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baseline="-30000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2800" i="1" baseline="-30000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) …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/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Untuk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m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= 1,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-nya ekivalen dengan 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abjad-tunggal.</a:t>
            </a:r>
          </a:p>
          <a:p>
            <a:pPr eaLnBrk="1" hangingPunct="1">
              <a:buFont typeface="Wingdings" pitchFamily="2" charset="2"/>
              <a:buNone/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91C9E5-9E56-452E-81BC-E8CA27AEDA94}" type="slidenum">
              <a:rPr lang="en-GB" smtClean="0"/>
              <a:pPr/>
              <a:t>28</a:t>
            </a:fld>
            <a:endParaRPr lang="en-GB" sz="14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82000" cy="54546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010000"/>
                </a:solidFill>
              </a:rPr>
              <a:t>Contoh</a:t>
            </a:r>
            <a:r>
              <a:rPr lang="en-US" sz="2800" dirty="0" smtClean="0">
                <a:solidFill>
                  <a:srgbClr val="010000"/>
                </a:solidFill>
              </a:rPr>
              <a:t>: 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   KRIPTOGRAFI KLASIK DENGAN CIPHER ALFABET MAJEMUK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en-US" sz="2800" dirty="0" err="1" smtClean="0">
                <a:solidFill>
                  <a:srgbClr val="010000"/>
                </a:solidFill>
              </a:rPr>
              <a:t>Kunci</a:t>
            </a:r>
            <a:r>
              <a:rPr lang="en-US" sz="2800" dirty="0" smtClean="0">
                <a:solidFill>
                  <a:srgbClr val="010000"/>
                </a:solidFill>
              </a:rPr>
              <a:t> =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01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91C9E5-9E56-452E-81BC-E8CA27AEDA94}" type="slidenum">
              <a:rPr lang="en-GB" smtClean="0"/>
              <a:pPr/>
              <a:t>29</a:t>
            </a:fld>
            <a:endParaRPr lang="en-GB" sz="14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82000" cy="54546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10000"/>
                </a:solidFill>
              </a:rPr>
              <a:t>(</a:t>
            </a:r>
            <a:r>
              <a:rPr lang="en-US" sz="2800" dirty="0" err="1" smtClean="0">
                <a:solidFill>
                  <a:srgbClr val="010000"/>
                </a:solidFill>
              </a:rPr>
              <a:t>spasi</a:t>
            </a:r>
            <a:r>
              <a:rPr lang="en-US" sz="2800" dirty="0" smtClean="0">
                <a:solidFill>
                  <a:srgbClr val="010000"/>
                </a:solidFill>
              </a:rPr>
              <a:t> </a:t>
            </a:r>
            <a:r>
              <a:rPr lang="en-US" sz="2800" dirty="0" err="1" smtClean="0">
                <a:solidFill>
                  <a:srgbClr val="010000"/>
                </a:solidFill>
              </a:rPr>
              <a:t>dibuang</a:t>
            </a:r>
            <a:r>
              <a:rPr lang="en-US" sz="2800" dirty="0" smtClean="0">
                <a:solidFill>
                  <a:srgbClr val="010000"/>
                </a:solidFill>
              </a:rPr>
              <a:t>)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P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 KRIPTOGRAFIKLASIKDENGANCIPHERALFABETMAJEMUK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K  :  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LAMPIONLAMPIONLAMPIONLAMPIONLAMPIONLAMPIONL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>
                <a:solidFill>
                  <a:srgbClr val="010000"/>
                </a:solidFill>
                <a:cs typeface="Times New Roman" pitchFamily="18" charset="0"/>
              </a:rPr>
              <a:t>	C</a:t>
            </a:r>
            <a:r>
              <a:rPr lang="en-GB" sz="2000" dirty="0" smtClean="0">
                <a:solidFill>
                  <a:srgbClr val="010000"/>
                </a:solidFill>
                <a:latin typeface="Courier" pitchFamily="49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rgbClr val="010000"/>
                </a:solidFill>
                <a:cs typeface="Times New Roman" pitchFamily="18" charset="0"/>
              </a:rPr>
              <a:t>:</a:t>
            </a:r>
            <a:endParaRPr lang="en-US" sz="2000" b="1" dirty="0" smtClean="0">
              <a:solidFill>
                <a:srgbClr val="070605"/>
              </a:solidFill>
              <a:latin typeface="Courier New" pitchFamily="49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010000"/>
                </a:solidFill>
              </a:rPr>
              <a:t>Perhitungan</a:t>
            </a:r>
            <a:r>
              <a:rPr lang="en-US" sz="2000" dirty="0" smtClean="0">
                <a:solidFill>
                  <a:srgbClr val="010000"/>
                </a:solidFill>
              </a:rPr>
              <a:t>: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(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K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+ 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L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) mod 26 = (10 + 11) mod 26 = 21 = </a:t>
            </a:r>
            <a:r>
              <a:rPr lang="en-US" sz="2000" b="1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V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(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R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+ 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) mod 26 = (17 + 0) mod 26 = 17 = </a:t>
            </a:r>
            <a:r>
              <a:rPr lang="en-US" sz="2000" b="1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R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(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I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+ 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M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) mod 26 = (8 + 12) mod 26 = 20 = </a:t>
            </a:r>
            <a:r>
              <a:rPr lang="en-US" sz="2000" b="1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U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10000"/>
                </a:solidFill>
              </a:rPr>
              <a:t>	</a:t>
            </a:r>
            <a:r>
              <a:rPr lang="en-US" sz="2000" dirty="0" err="1" smtClean="0">
                <a:solidFill>
                  <a:srgbClr val="010000"/>
                </a:solidFill>
              </a:rPr>
              <a:t>dst</a:t>
            </a:r>
            <a:endParaRPr lang="en-US" sz="20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01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1FAE7F-F136-4025-A8DF-D5C52453DB45}" type="slidenum">
              <a:rPr lang="en-GB" smtClean="0"/>
              <a:pPr/>
              <a:t>3</a:t>
            </a:fld>
            <a:endParaRPr lang="en-GB" sz="140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Algoritma kriptografi klasik: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1. 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Substitusi (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Substitution Ciphers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.Cipher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Transposisi (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Transposition Ciphers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91C9E5-9E56-452E-81BC-E8CA27AEDA94}" type="slidenum">
              <a:rPr lang="en-GB" smtClean="0"/>
              <a:pPr/>
              <a:t>30</a:t>
            </a:fld>
            <a:endParaRPr lang="en-GB" sz="14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82000" cy="54546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10000"/>
              </a:solidFill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P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 KRIPTOGRAFIKLASIKDENGANCIPHERALFABETMAJEMUK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	K  :  </a:t>
            </a:r>
            <a:r>
              <a:rPr lang="en-US" sz="2000" dirty="0" smtClean="0">
                <a:solidFill>
                  <a:srgbClr val="000000"/>
                </a:solidFill>
                <a:latin typeface="Courier" pitchFamily="49" charset="0"/>
                <a:cs typeface="Times New Roman" pitchFamily="18" charset="0"/>
              </a:rPr>
              <a:t>LAMPIONLAMPIONLAMPIONLAMPIONLAMPIONLAMPIONL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>
                <a:solidFill>
                  <a:srgbClr val="010000"/>
                </a:solidFill>
                <a:cs typeface="Times New Roman" pitchFamily="18" charset="0"/>
              </a:rPr>
              <a:t>	C</a:t>
            </a:r>
            <a:r>
              <a:rPr lang="en-GB" sz="2000" dirty="0" smtClean="0">
                <a:solidFill>
                  <a:srgbClr val="010000"/>
                </a:solidFill>
                <a:latin typeface="Courier" pitchFamily="49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rgbClr val="010000"/>
                </a:solidFill>
                <a:cs typeface="Times New Roman" pitchFamily="18" charset="0"/>
              </a:rPr>
              <a:t>:</a:t>
            </a:r>
            <a:r>
              <a:rPr lang="en-GB" sz="2000" dirty="0" smtClean="0">
                <a:solidFill>
                  <a:srgbClr val="010000"/>
                </a:solidFill>
                <a:latin typeface="Courier" pitchFamily="49" charset="0"/>
                <a:cs typeface="Times New Roman" pitchFamily="18" charset="0"/>
              </a:rPr>
              <a:t> </a:t>
            </a:r>
            <a:r>
              <a:rPr lang="en-GB" sz="2000" b="1" dirty="0" smtClean="0">
                <a:solidFill>
                  <a:srgbClr val="070605"/>
                </a:solidFill>
                <a:latin typeface="Courier New" pitchFamily="49" charset="0"/>
              </a:rPr>
              <a:t>VRUEBCTCARXSZNDIWSMBTLNOXXVRCAXUIPREMMYMAHV</a:t>
            </a:r>
            <a:endParaRPr lang="en-US" sz="2000" b="1" dirty="0" smtClean="0">
              <a:solidFill>
                <a:srgbClr val="070605"/>
              </a:solidFill>
              <a:latin typeface="Courier New" pitchFamily="49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rgbClr val="01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91C9E5-9E56-452E-81BC-E8CA27AEDA94}" type="slidenum">
              <a:rPr lang="en-GB" smtClean="0"/>
              <a:pPr/>
              <a:t>31</a:t>
            </a:fld>
            <a:endParaRPr lang="en-GB" sz="14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82000" cy="54546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10000"/>
                </a:solidFill>
              </a:rPr>
              <a:t>Contoh</a:t>
            </a:r>
            <a:r>
              <a:rPr lang="en-US" sz="2400" dirty="0" smtClean="0">
                <a:solidFill>
                  <a:srgbClr val="010000"/>
                </a:solidFill>
              </a:rPr>
              <a:t> 2: (</a:t>
            </a:r>
            <a:r>
              <a:rPr lang="en-US" sz="2400" dirty="0" err="1" smtClean="0">
                <a:solidFill>
                  <a:srgbClr val="010000"/>
                </a:solidFill>
              </a:rPr>
              <a:t>dengan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  <a:r>
              <a:rPr lang="en-US" sz="2400" dirty="0" err="1" smtClean="0">
                <a:solidFill>
                  <a:srgbClr val="010000"/>
                </a:solidFill>
              </a:rPr>
              <a:t>spasi</a:t>
            </a:r>
            <a:r>
              <a:rPr lang="en-US" sz="2400" dirty="0" smtClean="0">
                <a:solidFill>
                  <a:srgbClr val="010000"/>
                </a:solidFill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10000"/>
                </a:solidFill>
              </a:rPr>
              <a:t>P:	</a:t>
            </a:r>
            <a:r>
              <a:rPr lang="en-US" sz="2400" dirty="0" smtClean="0">
                <a:solidFill>
                  <a:srgbClr val="010000"/>
                </a:solidFill>
                <a:latin typeface="Courier New" pitchFamily="49" charset="0"/>
              </a:rPr>
              <a:t>SHE SELLS SEA SHELLS BY THE SEASHORE</a:t>
            </a:r>
            <a:endParaRPr lang="en-US" sz="2400" dirty="0" smtClean="0">
              <a:solidFill>
                <a:srgbClr val="01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10000"/>
                </a:solidFill>
              </a:rPr>
              <a:t>K:	</a:t>
            </a:r>
            <a:r>
              <a:rPr lang="en-US" sz="2400" dirty="0" smtClean="0">
                <a:solidFill>
                  <a:srgbClr val="010000"/>
                </a:solidFill>
                <a:latin typeface="Courier New" pitchFamily="49" charset="0"/>
              </a:rPr>
              <a:t>KEY KEYKE YKE YKEYKE YK EYK EYKEYKEY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rgbClr val="010000"/>
                </a:solidFill>
              </a:rPr>
              <a:t>C:	</a:t>
            </a:r>
            <a:r>
              <a:rPr lang="en-US" sz="2400" dirty="0" smtClean="0">
                <a:solidFill>
                  <a:srgbClr val="010000"/>
                </a:solidFill>
                <a:latin typeface="Courier New" pitchFamily="49" charset="0"/>
              </a:rPr>
              <a:t>CLC CIJVW QOE QRIJVW ZI XFO WCKWFYVC</a:t>
            </a:r>
            <a:endParaRPr lang="en-GB" sz="2400" dirty="0" smtClean="0">
              <a:solidFill>
                <a:srgbClr val="01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C51809-A166-42A7-8244-1464AFFE5EE8}" type="slidenum">
              <a:rPr lang="en-GB" smtClean="0"/>
              <a:pPr/>
              <a:t>32</a:t>
            </a:fld>
            <a:endParaRPr lang="en-GB" sz="14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572000"/>
          </a:xfrm>
        </p:spPr>
        <p:txBody>
          <a:bodyPr/>
          <a:lstStyle/>
          <a:p>
            <a:pPr marL="609600" indent="-609600" algn="just" eaLnBrk="1" hangingPunct="1"/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Blok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disubstitusi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blok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marL="609600" indent="-609600" algn="just" eaLnBrk="1" hangingPunct="1"/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Misalnya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AS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diganti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7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BY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diganti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609600" indent="-609600" algn="just" eaLnBrk="1" hangingPunct="1"/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Jika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unit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plainteks/cipherteks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panjangnya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2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maka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ia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disebut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digram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GB" sz="2700" i="1" dirty="0" err="1" smtClean="0">
                <a:solidFill>
                  <a:srgbClr val="000000"/>
                </a:solidFill>
                <a:cs typeface="Times New Roman" pitchFamily="18" charset="0"/>
              </a:rPr>
              <a:t>biigram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),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jika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3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huruf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disebut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ternari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-gram,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dst</a:t>
            </a:r>
            <a:endParaRPr lang="en-US" sz="27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09600" indent="-609600" algn="just" eaLnBrk="1" hangingPunct="1"/>
            <a:r>
              <a:rPr lang="en-US" sz="2700" dirty="0" err="1" smtClean="0">
                <a:solidFill>
                  <a:srgbClr val="000000"/>
                </a:solidFill>
                <a:cs typeface="Times New Roman" pitchFamily="18" charset="0"/>
              </a:rPr>
              <a:t>Tujuannya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distribusi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kemunculan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poligram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menjadi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i="1" dirty="0" smtClean="0">
                <a:solidFill>
                  <a:srgbClr val="000000"/>
                </a:solidFill>
                <a:cs typeface="Times New Roman" pitchFamily="18" charset="0"/>
              </a:rPr>
              <a:t>flat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datar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),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dan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hal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ini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menyulitkan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analisis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frekuensi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marL="609600" indent="-609600" algn="just" eaLnBrk="1" hangingPunct="1"/>
            <a:r>
              <a:rPr lang="en-GB" sz="27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GB" sz="27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GB" sz="2700" b="1" dirty="0" err="1" smtClean="0">
                <a:solidFill>
                  <a:srgbClr val="000000"/>
                </a:solidFill>
                <a:cs typeface="Times New Roman" pitchFamily="18" charset="0"/>
              </a:rPr>
              <a:t>Playfair</a:t>
            </a:r>
            <a:r>
              <a:rPr lang="en-GB" sz="2700" b="1" dirty="0" smtClean="0">
                <a:solidFill>
                  <a:srgbClr val="000000"/>
                </a:solidFill>
                <a:cs typeface="Times New Roman" pitchFamily="18" charset="0"/>
              </a:rPr>
              <a:t> cipher</a:t>
            </a:r>
            <a:r>
              <a:rPr lang="en-US" sz="27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akan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dijelaskan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kuliah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selanjutnya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n-GB" sz="2700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1748" name="Title 6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3600" b="1" smtClean="0">
                <a:solidFill>
                  <a:srgbClr val="000000"/>
                </a:solidFill>
                <a:cs typeface="Times New Roman" pitchFamily="18" charset="0"/>
              </a:rPr>
              <a:t> substitusi poligram</a:t>
            </a:r>
            <a:r>
              <a:rPr lang="en-US" sz="360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sz="3600" smtClean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smtClean="0">
                <a:solidFill>
                  <a:srgbClr val="000000"/>
                </a:solidFill>
                <a:cs typeface="Times New Roman" pitchFamily="18" charset="0"/>
              </a:rPr>
              <a:t>Polygram substitution cipher</a:t>
            </a:r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5A0743-B742-4369-B10D-859D0A2F5B83}" type="slidenum">
              <a:rPr lang="en-GB" smtClean="0"/>
              <a:pPr/>
              <a:t>33</a:t>
            </a:fld>
            <a:endParaRPr lang="en-GB" sz="140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305800" cy="914400"/>
          </a:xfrm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rgbClr val="000000"/>
                </a:solidFill>
                <a:cs typeface="Times New Roman" pitchFamily="18" charset="0"/>
              </a:rPr>
              <a:t>Cipher </a:t>
            </a:r>
            <a:r>
              <a:rPr lang="en-US" b="1" smtClean="0">
                <a:solidFill>
                  <a:srgbClr val="000000"/>
                </a:solidFill>
                <a:cs typeface="Times New Roman" pitchFamily="18" charset="0"/>
              </a:rPr>
              <a:t>Transposisi</a:t>
            </a:r>
            <a:endParaRPr lang="en-GB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05800" cy="4114800"/>
          </a:xfrm>
        </p:spPr>
        <p:txBody>
          <a:bodyPr/>
          <a:lstStyle/>
          <a:p>
            <a:pPr algn="just" eaLnBrk="1" hangingPunct="1"/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Cipherteks diperoleh dengan mengubah posisi huruf di dalam plaintekls. </a:t>
            </a:r>
          </a:p>
          <a:p>
            <a:pPr algn="just" eaLnBrk="1" hangingPunct="1"/>
            <a:endParaRPr lang="en-US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Dengan kata lain, algoritma ini melakukan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transpose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terhadap rangkaian huruf di dalam plainteks.</a:t>
            </a:r>
          </a:p>
          <a:p>
            <a:pPr algn="just" eaLnBrk="1" hangingPunct="1"/>
            <a:endParaRPr lang="en-US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Nama lain untuk metode ini adalah </a:t>
            </a:r>
            <a:r>
              <a:rPr lang="en-US" sz="2400" b="1" smtClean="0">
                <a:solidFill>
                  <a:srgbClr val="000000"/>
                </a:solidFill>
                <a:cs typeface="Times New Roman" pitchFamily="18" charset="0"/>
              </a:rPr>
              <a:t>permutasi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, karena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transpose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setiap karakter di dalam teks sama dengan mempermutasikan karakter-karakter tersebut.</a:t>
            </a: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47BD26-23D1-4A82-86FB-57C70FD3A270}" type="slidenum">
              <a:rPr lang="en-GB" smtClean="0"/>
              <a:pPr/>
              <a:t>34</a:t>
            </a:fld>
            <a:endParaRPr lang="en-GB" sz="1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305800" cy="5715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b="1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Misalkan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adalah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JURUSAN TEKNIK INFORMATIKA UPNVY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Enkripsi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(cipher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transposisi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k=6)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NTEKNI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KINFOR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MATIKA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UPNVY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JNKMUUTIAPRENTNUKFIVSNOKYAIRA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D6119A-F883-4395-8BE0-8602F42716C6}" type="slidenum">
              <a:rPr lang="en-GB" smtClean="0"/>
              <a:pPr/>
              <a:t>35</a:t>
            </a:fld>
            <a:endParaRPr lang="en-GB" sz="1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4546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Bagi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panjang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kunci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   	    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, 29 / 6 = 4,83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 5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JNKMU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UTIAP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RENTN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UKFIV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SNOKY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AIRA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algn="just" eaLnBrk="1" hangingPunct="1"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JURUSAN TEKNIK INFORMATIKA UPNVY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47BD26-23D1-4A82-86FB-57C70FD3A270}" type="slidenum">
              <a:rPr lang="en-GB" smtClean="0"/>
              <a:pPr/>
              <a:t>36</a:t>
            </a:fld>
            <a:endParaRPr lang="en-GB" sz="1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305800" cy="5715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b="1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 SUSUNAN TIDAK PENUH: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Misalkan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adalah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JURUSAN TEKNIK INFORMATIKA 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UPN YOGYA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Enkripsi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(cipher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transposisi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k=6)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NTEKNI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KINFOR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MATIKA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UPNYOG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YA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         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JNKMUY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UTIAPA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RENTNU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K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FIYSN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OKOAIR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AG</a:t>
            </a:r>
            <a:endParaRPr lang="en-US" sz="2400" u="sng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D6119A-F883-4395-8BE0-8602F42716C6}" type="slidenum">
              <a:rPr lang="en-GB" smtClean="0"/>
              <a:pPr/>
              <a:t>37</a:t>
            </a:fld>
            <a:endParaRPr lang="en-GB" sz="1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4546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Bagi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panjang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kunci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   	    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32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/ 6 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5,33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6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JNKMUY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UTIAPA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RENTNU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KFIYSN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OKOAIR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AG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algn="just" eaLnBrk="1" hangingPunct="1"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JURKOANTEFKGKINIOMATYAUPNSIYAUNR 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 TIDAK DIMENGERTI  SALAH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47BD26-23D1-4A82-86FB-57C70FD3A270}" type="slidenum">
              <a:rPr lang="en-GB" smtClean="0"/>
              <a:pPr/>
              <a:t>38</a:t>
            </a:fld>
            <a:endParaRPr lang="en-GB" sz="1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305800" cy="5715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tabLst>
                <a:tab pos="1793875" algn="l"/>
              </a:tabLst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RALAT (Yang </a:t>
            </a:r>
            <a:r>
              <a:rPr lang="en-US" sz="2400" b="1" dirty="0" err="1" smtClean="0">
                <a:solidFill>
                  <a:srgbClr val="000000"/>
                </a:solidFill>
                <a:cs typeface="Times New Roman" pitchFamily="18" charset="0"/>
              </a:rPr>
              <a:t>Benar</a:t>
            </a: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 ):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Enkripsi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(cipher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transposisi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k=6)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NTEKNI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KINFOR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MATIKA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UPNYOG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YAZZZZ  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 TAMBAHKAN Z SUPAYA 6 HURUF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JNKMUY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UTIAPA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RENTNZ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UKFIYZ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SNOKOZ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AIRAGZ</a:t>
            </a:r>
            <a:endParaRPr lang="en-US" sz="2400" u="sng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	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D6119A-F883-4395-8BE0-8602F42716C6}" type="slidenum">
              <a:rPr lang="en-GB" smtClean="0"/>
              <a:pPr/>
              <a:t>39</a:t>
            </a:fld>
            <a:endParaRPr lang="en-GB" sz="1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4546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Dekripsi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Bagi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panjang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kunci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	   	    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32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/ 6 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5,33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6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JNKMUY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UTIAPA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RENTNZ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UKFIYZ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SNOKOZ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AIRAGZ</a:t>
            </a:r>
            <a:endParaRPr lang="en-US" sz="2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(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baca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vertikal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algn="just"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JURUSAN TEKNIK INFORMATIKA UPN 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YOGYAZZZZ </a:t>
            </a:r>
          </a:p>
          <a:p>
            <a:pPr algn="just" eaLnBrk="1" hangingPunct="1"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 </a:t>
            </a:r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Huruf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Z </a:t>
            </a:r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terakhir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diabaikan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!</a:t>
            </a:r>
            <a:endParaRPr lang="en-US" sz="24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sz="2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94A094-1B25-4309-B4AF-8CEC096DEE44}" type="slidenum">
              <a:rPr lang="en-GB" smtClean="0"/>
              <a:pPr/>
              <a:t>4</a:t>
            </a:fld>
            <a:endParaRPr lang="en-GB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609600"/>
          </a:xfrm>
        </p:spPr>
        <p:txBody>
          <a:bodyPr/>
          <a:lstStyle/>
          <a:p>
            <a:pPr eaLnBrk="1" hangingPunct="1"/>
            <a:r>
              <a:rPr lang="en-US" i="1" smtClean="0"/>
              <a:t>Cipher</a:t>
            </a:r>
            <a:r>
              <a:rPr lang="en-US" smtClean="0"/>
              <a:t> Substitusi</a:t>
            </a:r>
            <a:endParaRPr lang="en-GB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772400" cy="4616450"/>
          </a:xfrm>
        </p:spPr>
        <p:txBody>
          <a:bodyPr/>
          <a:lstStyle/>
          <a:p>
            <a:pPr eaLnBrk="1" hangingPunct="1"/>
            <a:r>
              <a:rPr lang="en-US" sz="2400" dirty="0" err="1" smtClean="0">
                <a:solidFill>
                  <a:srgbClr val="000000"/>
                </a:solidFill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</a:rPr>
              <a:t>: </a:t>
            </a:r>
            <a:r>
              <a:rPr lang="en-US" sz="2400" i="1" dirty="0" smtClean="0">
                <a:solidFill>
                  <a:srgbClr val="000000"/>
                </a:solidFill>
              </a:rPr>
              <a:t>Caesar Cipher</a:t>
            </a:r>
          </a:p>
          <a:p>
            <a:pPr eaLnBrk="1" hangingPunct="1"/>
            <a:r>
              <a:rPr lang="en-US" sz="2400" dirty="0" err="1" smtClean="0">
                <a:solidFill>
                  <a:srgbClr val="000000"/>
                </a:solidFill>
              </a:rPr>
              <a:t>Tiap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huruf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alfabet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digeser</a:t>
            </a:r>
            <a:r>
              <a:rPr lang="en-US" sz="2400" dirty="0" smtClean="0">
                <a:solidFill>
                  <a:srgbClr val="000000"/>
                </a:solidFill>
              </a:rPr>
              <a:t> 3 </a:t>
            </a:r>
            <a:r>
              <a:rPr lang="en-US" sz="2400" dirty="0" err="1" smtClean="0">
                <a:solidFill>
                  <a:srgbClr val="000000"/>
                </a:solidFill>
              </a:rPr>
              <a:t>huruf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kanan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i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700" i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700" i="1" baseline="-30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baseline="-30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 A B C D E F G H I J K L M N O P Q R S T U V W X Y Z</a:t>
            </a:r>
            <a:endParaRPr lang="en-US" sz="17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700" i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700" i="1" baseline="-300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i="1" baseline="-30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7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 E F G H I J K L M N O P Q R S T U V W X Y Z A B C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1700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  <a:cs typeface="Courier New" pitchFamily="49" charset="0"/>
              </a:rPr>
              <a:t>Plainteks</a:t>
            </a:r>
            <a:r>
              <a:rPr lang="en-US" sz="2000" dirty="0" smtClean="0">
                <a:solidFill>
                  <a:srgbClr val="000000"/>
                </a:solidFill>
                <a:cs typeface="Courier New" pitchFamily="49" charset="0"/>
              </a:rPr>
              <a:t>: 	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KUMPUL BESOK SIANG JAM DUA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: 	NXPSXO EHVRN VLDQJ MDP GXD  </a:t>
            </a:r>
            <a:endParaRPr lang="en-GB" sz="1700" dirty="0" smtClean="0"/>
          </a:p>
        </p:txBody>
      </p:sp>
      <p:pic>
        <p:nvPicPr>
          <p:cNvPr id="12293" name="Picture 5" descr="http://images.google.co.id/images?q=tbn:rVwqykNcFLzTdM:http://www.lucidcafe.com/library/96jul/96julgifs/caesar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990600"/>
            <a:ext cx="11604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7" descr="http://images.google.co.id/images?q=tbn:nJHPWFJZH0Ad0M:http://www.markchurms.com/Merchant2/graphics/caesar-d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5257800"/>
            <a:ext cx="154305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1DAF8F-2763-4ADE-B956-F9581C3CB6F8}" type="slidenum">
              <a:rPr lang="en-GB" smtClean="0"/>
              <a:pPr/>
              <a:t>40</a:t>
            </a:fld>
            <a:endParaRPr lang="en-GB" sz="14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8305800" cy="5302250"/>
          </a:xfrm>
        </p:spPr>
        <p:txBody>
          <a:bodyPr/>
          <a:lstStyle/>
          <a:p>
            <a:pPr eaLnBrk="1" hangingPunct="1"/>
            <a:r>
              <a:rPr lang="en-US" sz="2400" dirty="0" err="1" smtClean="0">
                <a:solidFill>
                  <a:srgbClr val="010000"/>
                </a:solidFill>
              </a:rPr>
              <a:t>Contoh</a:t>
            </a:r>
            <a:r>
              <a:rPr lang="en-US" sz="2400" dirty="0" smtClean="0">
                <a:solidFill>
                  <a:srgbClr val="010000"/>
                </a:solidFill>
              </a:rPr>
              <a:t> lain: </a:t>
            </a:r>
            <a:r>
              <a:rPr lang="en-US" sz="2400" dirty="0" err="1" smtClean="0">
                <a:solidFill>
                  <a:srgbClr val="010000"/>
                </a:solidFill>
              </a:rPr>
              <a:t>Plainteks</a:t>
            </a:r>
            <a:r>
              <a:rPr lang="en-US" sz="2400" dirty="0" smtClean="0">
                <a:solidFill>
                  <a:srgbClr val="010000"/>
                </a:solidFill>
              </a:rPr>
              <a:t>: </a:t>
            </a:r>
            <a:r>
              <a:rPr lang="en-GB" sz="2400" dirty="0" smtClean="0">
                <a:solidFill>
                  <a:srgbClr val="010000"/>
                </a:solidFill>
                <a:latin typeface="Courier New" pitchFamily="49" charset="0"/>
                <a:cs typeface="Courier New" pitchFamily="49" charset="0"/>
              </a:rPr>
              <a:t>KRIPTOGRAFI TRANSPOSISI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</a:p>
          <a:p>
            <a:pPr eaLnBrk="1" hangingPunct="1"/>
            <a:r>
              <a:rPr lang="en-US" sz="2400" dirty="0" err="1" smtClean="0">
                <a:solidFill>
                  <a:srgbClr val="010000"/>
                </a:solidFill>
              </a:rPr>
              <a:t>Bagi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  <a:r>
              <a:rPr lang="en-US" sz="2400" dirty="0" err="1" smtClean="0">
                <a:solidFill>
                  <a:srgbClr val="010000"/>
                </a:solidFill>
              </a:rPr>
              <a:t>menjadi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  <a:r>
              <a:rPr lang="en-US" sz="2400" dirty="0" err="1" smtClean="0">
                <a:solidFill>
                  <a:srgbClr val="010000"/>
                </a:solidFill>
              </a:rPr>
              <a:t>blok-blok</a:t>
            </a:r>
            <a:r>
              <a:rPr lang="en-US" sz="2400" dirty="0" smtClean="0">
                <a:solidFill>
                  <a:srgbClr val="010000"/>
                </a:solidFill>
              </a:rPr>
              <a:t> 8-huruf. </a:t>
            </a:r>
            <a:r>
              <a:rPr lang="en-US" sz="2400" dirty="0" err="1" smtClean="0">
                <a:solidFill>
                  <a:srgbClr val="010000"/>
                </a:solidFill>
              </a:rPr>
              <a:t>Jika</a:t>
            </a:r>
            <a:r>
              <a:rPr lang="en-US" sz="2400" dirty="0" smtClean="0">
                <a:solidFill>
                  <a:srgbClr val="010000"/>
                </a:solidFill>
              </a:rPr>
              <a:t> &lt; 8, </a:t>
            </a:r>
            <a:r>
              <a:rPr lang="en-US" sz="2400" dirty="0" err="1" smtClean="0">
                <a:solidFill>
                  <a:srgbClr val="010000"/>
                </a:solidFill>
              </a:rPr>
              <a:t>tambahkan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  <a:r>
              <a:rPr lang="en-US" sz="2400" dirty="0" err="1" smtClean="0">
                <a:solidFill>
                  <a:srgbClr val="010000"/>
                </a:solidFill>
              </a:rPr>
              <a:t>huruf</a:t>
            </a:r>
            <a:r>
              <a:rPr lang="en-US" sz="2400" dirty="0" smtClean="0">
                <a:solidFill>
                  <a:srgbClr val="010000"/>
                </a:solidFill>
              </a:rPr>
              <a:t> </a:t>
            </a:r>
            <a:r>
              <a:rPr lang="en-US" sz="2400" dirty="0" err="1" smtClean="0">
                <a:solidFill>
                  <a:srgbClr val="010000"/>
                </a:solidFill>
              </a:rPr>
              <a:t>palsu</a:t>
            </a:r>
            <a:r>
              <a:rPr lang="en-US" sz="2400" dirty="0" smtClean="0">
                <a:solidFill>
                  <a:srgbClr val="010000"/>
                </a:solidFill>
              </a:rPr>
              <a:t>.</a:t>
            </a: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endParaRPr lang="en-US" sz="2400" dirty="0" smtClean="0">
              <a:solidFill>
                <a:srgbClr val="010000"/>
              </a:solidFill>
            </a:endParaRPr>
          </a:p>
          <a:p>
            <a:pPr eaLnBrk="1" hangingPunct="1"/>
            <a:r>
              <a:rPr lang="en-US" sz="2400" dirty="0" err="1" smtClean="0">
                <a:solidFill>
                  <a:srgbClr val="010000"/>
                </a:solidFill>
              </a:rPr>
              <a:t>Cipherteks</a:t>
            </a:r>
            <a:r>
              <a:rPr lang="en-US" sz="2400" dirty="0" smtClean="0">
                <a:solidFill>
                  <a:srgbClr val="010000"/>
                </a:solidFill>
              </a:rPr>
              <a:t>: 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81038" y="2817813"/>
          <a:ext cx="8154987" cy="2592387"/>
        </p:xfrm>
        <a:graphic>
          <a:graphicData uri="http://schemas.openxmlformats.org/presentationml/2006/ole">
            <p:oleObj spid="_x0000_s46082" name="Document" r:id="rId3" imgW="5665345" imgH="2235682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FFB72B-E6BA-4623-9D26-5A355704B551}" type="slidenum">
              <a:rPr lang="en-GB" smtClean="0"/>
              <a:pPr/>
              <a:t>41</a:t>
            </a:fld>
            <a:endParaRPr lang="en-GB" sz="140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type="body" idx="1"/>
          </p:nvPr>
        </p:nvGraphicFramePr>
        <p:xfrm>
          <a:off x="460375" y="1296988"/>
          <a:ext cx="8434388" cy="3924300"/>
        </p:xfrm>
        <a:graphic>
          <a:graphicData uri="http://schemas.openxmlformats.org/presentationml/2006/ole">
            <p:oleObj spid="_x0000_s6146" name="Document" r:id="rId3" imgW="5483985" imgH="255135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C382FD-AA43-4691-A6CD-E561B70A17C3}" type="slidenum">
              <a:rPr lang="en-GB" smtClean="0"/>
              <a:pPr/>
              <a:t>42</a:t>
            </a:fld>
            <a:endParaRPr lang="en-GB" sz="1400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US" b="1" smtClean="0"/>
              <a:t>Super-enkripsi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>
                <a:solidFill>
                  <a:srgbClr val="010000"/>
                </a:solidFill>
              </a:rPr>
              <a:t>Menggabungkan </a:t>
            </a:r>
            <a:r>
              <a:rPr lang="en-US" sz="2400" i="1" smtClean="0">
                <a:solidFill>
                  <a:srgbClr val="010000"/>
                </a:solidFill>
              </a:rPr>
              <a:t>cipher</a:t>
            </a:r>
            <a:r>
              <a:rPr lang="en-US" sz="2400" smtClean="0">
                <a:solidFill>
                  <a:srgbClr val="010000"/>
                </a:solidFill>
              </a:rPr>
              <a:t> substitusi dengan </a:t>
            </a:r>
            <a:r>
              <a:rPr lang="en-US" sz="2400" i="1" smtClean="0">
                <a:solidFill>
                  <a:srgbClr val="010000"/>
                </a:solidFill>
              </a:rPr>
              <a:t>cipher</a:t>
            </a:r>
            <a:r>
              <a:rPr lang="en-US" sz="2400" smtClean="0">
                <a:solidFill>
                  <a:srgbClr val="010000"/>
                </a:solidFill>
              </a:rPr>
              <a:t> transposisi.</a:t>
            </a:r>
          </a:p>
          <a:p>
            <a:pPr>
              <a:lnSpc>
                <a:spcPct val="90000"/>
              </a:lnSpc>
            </a:pPr>
            <a:endParaRPr lang="en-GB" sz="2400" b="1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GB" sz="2400" b="1" smtClean="0">
                <a:solidFill>
                  <a:srgbClr val="000000"/>
                </a:solidFill>
                <a:cs typeface="Times New Roman" pitchFamily="18" charset="0"/>
              </a:rPr>
              <a:t>Contoh.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Plainteks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HELLO WORLD</a:t>
            </a:r>
            <a:endParaRPr lang="en-GB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dienkripsi dengan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caesar cipher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menjadi 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KHOOR ZRUOG</a:t>
            </a:r>
            <a:endParaRPr lang="en-GB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 	kemudian hasil enkripsi ini dienkripsi lagi dengan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cipher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transposisi  (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= 4):</a:t>
            </a:r>
            <a:endParaRPr lang="en-GB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KHOO</a:t>
            </a:r>
            <a:endParaRPr lang="en-GB" sz="200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RZRU</a:t>
            </a:r>
            <a:endParaRPr lang="en-GB" sz="200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OGZZ</a:t>
            </a:r>
            <a:endParaRPr lang="en-GB" sz="200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 	</a:t>
            </a:r>
            <a:r>
              <a:rPr lang="en-US" sz="2400" smtClean="0">
                <a:solidFill>
                  <a:srgbClr val="010000"/>
                </a:solidFill>
                <a:cs typeface="Times New Roman" pitchFamily="18" charset="0"/>
              </a:rPr>
              <a:t>Cipherteks akhir adalah: </a:t>
            </a:r>
            <a:r>
              <a:rPr lang="en-GB" sz="2400" b="1" smtClean="0">
                <a:solidFill>
                  <a:srgbClr val="010000"/>
                </a:solidFill>
                <a:latin typeface="Courier" pitchFamily="49" charset="0"/>
                <a:cs typeface="Times New Roman" pitchFamily="18" charset="0"/>
              </a:rPr>
              <a:t>KROHZGORZOUZ</a:t>
            </a:r>
            <a:r>
              <a:rPr lang="en-US" sz="2400" smtClean="0">
                <a:solidFill>
                  <a:srgbClr val="01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99629F-441F-42B3-8770-2425D0339615}" type="slidenum">
              <a:rPr lang="en-GB" smtClean="0"/>
              <a:pPr/>
              <a:t>5</a:t>
            </a:fld>
            <a:endParaRPr lang="en-GB" sz="1400" smtClean="0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481388" y="235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6" name="Picture 4" descr="ciphrdsk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8900" y="1511300"/>
            <a:ext cx="38862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3162300" y="5715000"/>
            <a:ext cx="2638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Char char="n"/>
            </a:pPr>
            <a:r>
              <a:rPr lang="en-US" sz="3200" i="1">
                <a:solidFill>
                  <a:srgbClr val="000000"/>
                </a:solidFill>
              </a:rPr>
              <a:t>Caesar wheel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93FB67-BAE0-4002-A004-FC08814EB3E7}" type="slidenum">
              <a:rPr lang="en-GB" smtClean="0"/>
              <a:pPr/>
              <a:t>6</a:t>
            </a:fld>
            <a:endParaRPr lang="en-GB" sz="1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153400" cy="514985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Dalam praktek, cipherteks dikelompokkan ke dalam kelompok n-huruf, misalnya kelompok 4-huruf: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Semula:</a:t>
            </a:r>
            <a:r>
              <a:rPr lang="en-GB" sz="240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GB" sz="2400" b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DZDVL DVWHULA GDQ WHPDQQBA REHOLA</a:t>
            </a:r>
            <a:endParaRPr lang="en-US" sz="2400" b="1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Courier New" pitchFamily="49" charset="0"/>
              </a:rPr>
              <a:t>Menjadi</a:t>
            </a:r>
            <a:r>
              <a:rPr lang="en-US" sz="240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DZDV LDVW HULA GDQW HPDQ QBAR EHOL A</a:t>
            </a:r>
            <a:r>
              <a:rPr lang="en-US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sz="240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Atau membuang semua spasi: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DZDVLDVWHULAGDQWHPDQQBAREHOLA</a:t>
            </a:r>
            <a:r>
              <a:rPr lang="en-US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endParaRPr lang="en-US" sz="240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000000"/>
                </a:solidFill>
              </a:rPr>
              <a:t>Tujuannya agar kriptanalisis menjadi lebih sulit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401478-86AD-41AF-B6E8-FF2D9E794175}" type="slidenum">
              <a:rPr lang="en-GB" smtClean="0"/>
              <a:pPr/>
              <a:t>7</a:t>
            </a:fld>
            <a:endParaRPr lang="en-GB" sz="14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14400"/>
            <a:ext cx="7772400" cy="530225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Misalkan, 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A = 0,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		 B = 1,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		 C = 2,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		  ...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		 Z = 25		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maka, Caesar Cipher dirumuskan secara matematis: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i="1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Enkripsi: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US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=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+ 3) mod 26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	Dekripsi: 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GB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 = 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400" i="1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– 3) mod 26</a:t>
            </a:r>
          </a:p>
          <a:p>
            <a:pPr algn="just" eaLnBrk="1" hangingPunct="1">
              <a:buFont typeface="Wingdings" pitchFamily="2" charset="2"/>
              <a:buNone/>
            </a:pPr>
            <a:endParaRPr lang="en-GB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GB" sz="2400" smtClean="0">
                <a:solidFill>
                  <a:srgbClr val="000000"/>
                </a:solidFill>
                <a:cs typeface="Times New Roman" pitchFamily="18" charset="0"/>
              </a:rPr>
              <a:t>Ket:  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= karakter plainteks ke-i </a:t>
            </a:r>
            <a:r>
              <a:rPr lang="en-GB" sz="2400" smtClean="0">
                <a:cs typeface="Times New Roman" pitchFamily="18" charset="0"/>
              </a:rPr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GB" sz="2400" smtClean="0">
                <a:cs typeface="Times New Roman" pitchFamily="18" charset="0"/>
              </a:rPr>
              <a:t>	   </a:t>
            </a:r>
            <a:r>
              <a:rPr lang="en-US" sz="2400" i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US" sz="2400" i="1" baseline="-3000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smtClean="0">
                <a:solidFill>
                  <a:srgbClr val="000000"/>
                </a:solidFill>
                <a:cs typeface="Times New Roman" pitchFamily="18" charset="0"/>
              </a:rPr>
              <a:t> = karakter cipherteks ke-i</a:t>
            </a:r>
            <a:r>
              <a:rPr lang="en-GB" sz="2400" smtClean="0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9E8169-79E1-457E-84A7-AB8C9A439317}" type="slidenum">
              <a:rPr lang="en-GB" smtClean="0"/>
              <a:pPr/>
              <a:t>8</a:t>
            </a:fld>
            <a:endParaRPr lang="en-GB" sz="14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Jika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pergeseran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huruf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sejauh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</a:rPr>
              <a:t>maka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Enkripsi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US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=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+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) mod 26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Dekripsi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GB" sz="2800" i="1" baseline="-30000" dirty="0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= 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) = (</a:t>
            </a:r>
            <a:r>
              <a:rPr lang="en-GB" sz="2800" i="1" dirty="0" err="1" smtClean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en-GB" sz="2800" i="1" baseline="-30000" dirty="0" err="1" smtClean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GB" sz="2800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) mod 26</a:t>
            </a: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	</a:t>
            </a:r>
            <a:r>
              <a:rPr lang="en-US" sz="2800" i="1" dirty="0" smtClean="0">
                <a:solidFill>
                  <a:srgbClr val="000000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000000"/>
                </a:solidFill>
              </a:rPr>
              <a:t>kunci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rahasia</a:t>
            </a: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8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629742-D826-4910-A136-5498BCED1CB1}" type="slidenum">
              <a:rPr lang="en-GB" smtClean="0"/>
              <a:pPr/>
              <a:t>9</a:t>
            </a:fld>
            <a:endParaRPr lang="en-GB" sz="14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083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</a:rPr>
              <a:t>Kelemahan: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</a:rPr>
              <a:t>	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Caesar cipher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 mudah dipecahkan dengan </a:t>
            </a:r>
            <a:r>
              <a:rPr lang="en-US" i="1" smtClean="0">
                <a:solidFill>
                  <a:srgbClr val="000000"/>
                </a:solidFill>
                <a:cs typeface="Times New Roman" pitchFamily="18" charset="0"/>
              </a:rPr>
              <a:t>exhaustive key search </a:t>
            </a: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karena jumlah kuncinya sangat sedikit (hanya ada 26 kunci).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00"/>
                </a:solidFill>
              </a:rPr>
              <a:t> </a:t>
            </a:r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620</TotalTime>
  <Words>748</Words>
  <Application>Microsoft Office PowerPoint</Application>
  <PresentationFormat>On-screen Show (4:3)</PresentationFormat>
  <Paragraphs>391</Paragraphs>
  <Slides>42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Nature</vt:lpstr>
      <vt:lpstr>Document</vt:lpstr>
      <vt:lpstr> Algoritma Kriptografi Klasik (Bagian 1)</vt:lpstr>
      <vt:lpstr>Pendahuluan</vt:lpstr>
      <vt:lpstr>Slide 3</vt:lpstr>
      <vt:lpstr>Cipher Substitusi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Cipher abjad-tunggal  (monoalphabetic cipher)</vt:lpstr>
      <vt:lpstr>Slide 21</vt:lpstr>
      <vt:lpstr>Cipher Substitusi Homofonik  (Homophonic substitution cipher)</vt:lpstr>
      <vt:lpstr>Slide 23</vt:lpstr>
      <vt:lpstr>Slide 24</vt:lpstr>
      <vt:lpstr>Slide 25</vt:lpstr>
      <vt:lpstr>Cipher Abjad-Majemuk  (Polyalpabetic substitution cipher)</vt:lpstr>
      <vt:lpstr>Slide 27</vt:lpstr>
      <vt:lpstr>Slide 28</vt:lpstr>
      <vt:lpstr>Slide 29</vt:lpstr>
      <vt:lpstr>Slide 30</vt:lpstr>
      <vt:lpstr>Slide 31</vt:lpstr>
      <vt:lpstr>Cipher substitusi poligram  (Polygram substitution cipher )</vt:lpstr>
      <vt:lpstr>Cipher Transposisi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Super-enkripsi</vt:lpstr>
    </vt:vector>
  </TitlesOfParts>
  <Company>Institut Teknologi Bandung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Kriptografi Klasik  </dc:title>
  <dc:creator>IF-User</dc:creator>
  <cp:lastModifiedBy>Juwai</cp:lastModifiedBy>
  <cp:revision>50</cp:revision>
  <cp:lastPrinted>1601-01-01T00:00:00Z</cp:lastPrinted>
  <dcterms:created xsi:type="dcterms:W3CDTF">2005-09-03T05:25:37Z</dcterms:created>
  <dcterms:modified xsi:type="dcterms:W3CDTF">2011-10-11T05:54:25Z</dcterms:modified>
</cp:coreProperties>
</file>