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3" autoAdjust="0"/>
    <p:restoredTop sz="94434" autoAdjust="0"/>
  </p:normalViewPr>
  <p:slideViewPr>
    <p:cSldViewPr snapToGrid="0" showGuides="1">
      <p:cViewPr varScale="1">
        <p:scale>
          <a:sx n="67" d="100"/>
          <a:sy n="67" d="100"/>
        </p:scale>
        <p:origin x="198" y="54"/>
      </p:cViewPr>
      <p:guideLst>
        <p:guide orient="horz" pos="2160"/>
        <p:guide pos="3840"/>
      </p:guideLst>
    </p:cSldViewPr>
  </p:slideViewPr>
  <p:outlineViewPr>
    <p:cViewPr>
      <p:scale>
        <a:sx n="33" d="100"/>
        <a:sy n="33" d="100"/>
      </p:scale>
      <p:origin x="0" y="-30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6F7655-B507-4ACD-8375-A4079E08DD6E}" type="datetimeFigureOut">
              <a:rPr lang="id-ID" smtClean="0"/>
              <a:t>27/11/2016</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6C1AF6-417E-4F56-BBF0-79712B180A1E}" type="slidenum">
              <a:rPr lang="id-ID" smtClean="0"/>
              <a:t>‹#›</a:t>
            </a:fld>
            <a:endParaRPr lang="id-ID"/>
          </a:p>
        </p:txBody>
      </p:sp>
    </p:spTree>
    <p:extLst>
      <p:ext uri="{BB962C8B-B14F-4D97-AF65-F5344CB8AC3E}">
        <p14:creationId xmlns:p14="http://schemas.microsoft.com/office/powerpoint/2010/main" val="4121978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smtClean="0"/>
              <a:t>http://www.centerscm.org/distorsi-informasi-dan-bullwhip-effect/</a:t>
            </a:r>
            <a:endParaRPr lang="id-ID" dirty="0"/>
          </a:p>
        </p:txBody>
      </p:sp>
      <p:sp>
        <p:nvSpPr>
          <p:cNvPr id="4" name="Slide Number Placeholder 3"/>
          <p:cNvSpPr>
            <a:spLocks noGrp="1"/>
          </p:cNvSpPr>
          <p:nvPr>
            <p:ph type="sldNum" sz="quarter" idx="10"/>
          </p:nvPr>
        </p:nvSpPr>
        <p:spPr/>
        <p:txBody>
          <a:bodyPr/>
          <a:lstStyle/>
          <a:p>
            <a:fld id="{D76C1AF6-417E-4F56-BBF0-79712B180A1E}" type="slidenum">
              <a:rPr lang="id-ID" smtClean="0"/>
              <a:t>9</a:t>
            </a:fld>
            <a:endParaRPr lang="id-ID"/>
          </a:p>
        </p:txBody>
      </p:sp>
    </p:spTree>
    <p:extLst>
      <p:ext uri="{BB962C8B-B14F-4D97-AF65-F5344CB8AC3E}">
        <p14:creationId xmlns:p14="http://schemas.microsoft.com/office/powerpoint/2010/main" val="38207876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smtClean="0"/>
              <a:pPr/>
              <a:t>11/27/2016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smtClean="0"/>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5170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11/27/2016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6920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06224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6350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36322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11/27/2016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2001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11/27/2016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88948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7227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169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2673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11/27/2016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959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11/27/2016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5389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11/27/2016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702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11/27/2016</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180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11/27/2016</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1953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11/27/2016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7584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11/27/2016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363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smtClean="0"/>
              <a:t>11/27/2016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smtClean="0"/>
              <a:t>
              </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260118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4012" y="1826778"/>
            <a:ext cx="9654072" cy="2677648"/>
          </a:xfrm>
        </p:spPr>
        <p:txBody>
          <a:bodyPr/>
          <a:lstStyle/>
          <a:p>
            <a:pPr algn="ctr"/>
            <a:r>
              <a:rPr lang="en-US" sz="3600" b="1" dirty="0"/>
              <a:t>Navigating the Business to Business (B2B) E-Commerce Landscape</a:t>
            </a:r>
            <a:br>
              <a:rPr lang="en-US" sz="3600" b="1" dirty="0"/>
            </a:br>
            <a:endParaRPr lang="id-ID" sz="3600" b="1" dirty="0"/>
          </a:p>
        </p:txBody>
      </p:sp>
    </p:spTree>
    <p:extLst>
      <p:ext uri="{BB962C8B-B14F-4D97-AF65-F5344CB8AC3E}">
        <p14:creationId xmlns:p14="http://schemas.microsoft.com/office/powerpoint/2010/main" val="3717864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4" name="Content Placeholder 5"/>
          <p:cNvSpPr txBox="1">
            <a:spLocks/>
          </p:cNvSpPr>
          <p:nvPr/>
        </p:nvSpPr>
        <p:spPr>
          <a:xfrm>
            <a:off x="554453" y="2538673"/>
            <a:ext cx="4713583" cy="34163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pPr fontAlgn="base"/>
            <a:r>
              <a:rPr lang="id-ID" b="1" dirty="0" smtClean="0"/>
              <a:t>4 Penyebab Utama Terjadinya Bullwhip Effect :</a:t>
            </a:r>
            <a:endParaRPr lang="id-ID" dirty="0" smtClean="0"/>
          </a:p>
          <a:p>
            <a:pPr lvl="1" fontAlgn="base"/>
            <a:r>
              <a:rPr lang="id-ID" dirty="0" smtClean="0"/>
              <a:t>Pembaharuan ramalan permintaan,</a:t>
            </a:r>
          </a:p>
          <a:p>
            <a:pPr lvl="1" fontAlgn="base"/>
            <a:r>
              <a:rPr lang="id-ID" i="1" dirty="0" smtClean="0"/>
              <a:t>Order batching</a:t>
            </a:r>
            <a:r>
              <a:rPr lang="id-ID" dirty="0" smtClean="0"/>
              <a:t>,</a:t>
            </a:r>
          </a:p>
          <a:p>
            <a:pPr lvl="1" fontAlgn="base"/>
            <a:r>
              <a:rPr lang="id-ID" dirty="0" smtClean="0"/>
              <a:t>Fluktuasi data, dan</a:t>
            </a:r>
          </a:p>
          <a:p>
            <a:pPr lvl="1" fontAlgn="base"/>
            <a:r>
              <a:rPr lang="id-ID" i="1" dirty="0" smtClean="0"/>
              <a:t>Rationing</a:t>
            </a:r>
            <a:r>
              <a:rPr lang="id-ID" dirty="0" smtClean="0"/>
              <a:t> &amp; </a:t>
            </a:r>
            <a:r>
              <a:rPr lang="id-ID" i="1" dirty="0" smtClean="0"/>
              <a:t>shortage</a:t>
            </a:r>
            <a:r>
              <a:rPr lang="id-ID" dirty="0" smtClean="0"/>
              <a:t> </a:t>
            </a:r>
            <a:r>
              <a:rPr lang="id-ID" i="1" dirty="0" smtClean="0"/>
              <a:t>gaming</a:t>
            </a:r>
            <a:r>
              <a:rPr lang="id-ID" dirty="0" smtClean="0"/>
              <a:t>.</a:t>
            </a:r>
            <a:endParaRPr lang="en-GB" dirty="0" smtClean="0"/>
          </a:p>
          <a:p>
            <a:pPr fontAlgn="base"/>
            <a:endParaRPr lang="id-ID" dirty="0" smtClean="0"/>
          </a:p>
          <a:p>
            <a:endParaRPr lang="id-ID" dirty="0"/>
          </a:p>
        </p:txBody>
      </p:sp>
      <p:sp>
        <p:nvSpPr>
          <p:cNvPr id="5" name="Content Placeholder 5"/>
          <p:cNvSpPr>
            <a:spLocks noGrp="1"/>
          </p:cNvSpPr>
          <p:nvPr>
            <p:ph idx="1"/>
          </p:nvPr>
        </p:nvSpPr>
        <p:spPr>
          <a:xfrm>
            <a:off x="6384322" y="2538673"/>
            <a:ext cx="5216276" cy="3416300"/>
          </a:xfrm>
        </p:spPr>
        <p:txBody>
          <a:bodyPr>
            <a:normAutofit/>
          </a:bodyPr>
          <a:lstStyle/>
          <a:p>
            <a:pPr fontAlgn="base"/>
            <a:r>
              <a:rPr lang="id-ID" b="1" dirty="0" smtClean="0"/>
              <a:t>Pendekatan </a:t>
            </a:r>
            <a:r>
              <a:rPr lang="id-ID" b="1" dirty="0"/>
              <a:t>yang Dapat Mengurangi Bullwhip Effect :</a:t>
            </a:r>
            <a:endParaRPr lang="id-ID" dirty="0"/>
          </a:p>
          <a:p>
            <a:pPr lvl="1" fontAlgn="base"/>
            <a:r>
              <a:rPr lang="id-ID" dirty="0"/>
              <a:t>Menerapkan </a:t>
            </a:r>
            <a:r>
              <a:rPr lang="id-ID" i="1" dirty="0"/>
              <a:t>information sharing</a:t>
            </a:r>
            <a:r>
              <a:rPr lang="id-ID" dirty="0"/>
              <a:t>,</a:t>
            </a:r>
          </a:p>
          <a:p>
            <a:pPr lvl="1" fontAlgn="base"/>
            <a:r>
              <a:rPr lang="id-ID" dirty="0"/>
              <a:t>Memeperpendek atau mengubah struktur </a:t>
            </a:r>
            <a:r>
              <a:rPr lang="id-ID" i="1" dirty="0"/>
              <a:t>supply chain</a:t>
            </a:r>
            <a:r>
              <a:rPr lang="id-ID" dirty="0"/>
              <a:t>,</a:t>
            </a:r>
          </a:p>
          <a:p>
            <a:pPr lvl="1" fontAlgn="base"/>
            <a:r>
              <a:rPr lang="id-ID" dirty="0"/>
              <a:t>Mengurangi </a:t>
            </a:r>
            <a:r>
              <a:rPr lang="id-ID" i="1" dirty="0"/>
              <a:t>fixed cost</a:t>
            </a:r>
            <a:r>
              <a:rPr lang="id-ID" dirty="0"/>
              <a:t>,</a:t>
            </a:r>
          </a:p>
          <a:p>
            <a:pPr lvl="1" fontAlgn="base"/>
            <a:r>
              <a:rPr lang="id-ID" dirty="0"/>
              <a:t>Menciptakan stabilisasi data, dan</a:t>
            </a:r>
          </a:p>
          <a:p>
            <a:pPr lvl="1" fontAlgn="base"/>
            <a:r>
              <a:rPr lang="id-ID" dirty="0"/>
              <a:t>Memperpendek </a:t>
            </a:r>
            <a:r>
              <a:rPr lang="id-ID" i="1" dirty="0"/>
              <a:t>lead time</a:t>
            </a:r>
            <a:r>
              <a:rPr lang="id-ID" dirty="0"/>
              <a:t>.</a:t>
            </a:r>
          </a:p>
          <a:p>
            <a:pPr fontAlgn="base"/>
            <a:endParaRPr lang="id-ID" dirty="0"/>
          </a:p>
          <a:p>
            <a:endParaRPr lang="id-ID" dirty="0"/>
          </a:p>
        </p:txBody>
      </p:sp>
    </p:spTree>
    <p:extLst>
      <p:ext uri="{BB962C8B-B14F-4D97-AF65-F5344CB8AC3E}">
        <p14:creationId xmlns:p14="http://schemas.microsoft.com/office/powerpoint/2010/main" val="1107922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00249" y="1079857"/>
            <a:ext cx="5459105" cy="184665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id-ID" sz="2000" b="1" i="0" u="none" strike="noStrike" cap="none" normalizeH="0" baseline="0" dirty="0" smtClean="0">
                <a:ln>
                  <a:noFill/>
                </a:ln>
                <a:effectLst/>
                <a:latin typeface="Calibri" panose="020F0502020204030204" pitchFamily="34" charset="0"/>
              </a:rPr>
              <a:t>POS (Point of Sales) Software</a:t>
            </a:r>
            <a:endParaRPr kumimoji="0" lang="en-GB" sz="2000" b="1" i="0" u="none" strike="noStrike" cap="none" normalizeH="0" baseline="0" dirty="0" smtClean="0">
              <a:ln>
                <a:noFill/>
              </a:ln>
              <a:effectLst/>
              <a:latin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id-ID" sz="2000" b="0" i="0" u="none" strike="noStrike" cap="none" normalizeH="0" baseline="0" dirty="0" smtClean="0">
              <a:ln>
                <a:noFill/>
              </a:ln>
              <a:effectLst/>
              <a:latin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id-ID" sz="2000" b="0" i="1" u="none" strike="noStrike" cap="none" normalizeH="0" baseline="0" dirty="0" smtClean="0">
                <a:ln>
                  <a:noFill/>
                </a:ln>
                <a:effectLst/>
                <a:latin typeface="Calibri" panose="020F0502020204030204" pitchFamily="34" charset="0"/>
              </a:rPr>
              <a:t>POS (Point of</a:t>
            </a:r>
            <a:r>
              <a:rPr kumimoji="0" lang="en-GB" sz="2000" b="0" i="1" u="none" strike="noStrike" cap="none" normalizeH="0" dirty="0" smtClean="0">
                <a:ln>
                  <a:noFill/>
                </a:ln>
                <a:effectLst/>
                <a:latin typeface="Calibri" panose="020F0502020204030204" pitchFamily="34" charset="0"/>
              </a:rPr>
              <a:t> </a:t>
            </a:r>
            <a:r>
              <a:rPr kumimoji="0" lang="id-ID" sz="2000" b="0" i="1" u="none" strike="noStrike" cap="none" normalizeH="0" baseline="0" dirty="0" smtClean="0">
                <a:ln>
                  <a:noFill/>
                </a:ln>
                <a:effectLst/>
                <a:latin typeface="Calibri" panose="020F0502020204030204" pitchFamily="34" charset="0"/>
              </a:rPr>
              <a:t>Sales)</a:t>
            </a:r>
            <a:r>
              <a:rPr kumimoji="0" lang="id-ID" sz="2000" b="0" i="0" u="none" strike="noStrike" cap="none" normalizeH="0" baseline="0" dirty="0" smtClean="0">
                <a:ln>
                  <a:noFill/>
                </a:ln>
                <a:effectLst/>
                <a:latin typeface="Calibri" panose="020F0502020204030204" pitchFamily="34" charset="0"/>
              </a:rPr>
              <a:t> </a:t>
            </a:r>
            <a:r>
              <a:rPr kumimoji="0" lang="id-ID" sz="2000" b="0" i="1" u="none" strike="noStrike" cap="none" normalizeH="0" baseline="0" dirty="0" smtClean="0">
                <a:ln>
                  <a:noFill/>
                </a:ln>
                <a:effectLst/>
                <a:latin typeface="Calibri" panose="020F0502020204030204" pitchFamily="34" charset="0"/>
              </a:rPr>
              <a:t>software</a:t>
            </a:r>
            <a:r>
              <a:rPr kumimoji="0" lang="id-ID" sz="2000" b="0" i="0" u="none" strike="noStrike" cap="none" normalizeH="0" baseline="0" dirty="0" smtClean="0">
                <a:ln>
                  <a:noFill/>
                </a:ln>
                <a:effectLst/>
                <a:latin typeface="Calibri" panose="020F0502020204030204" pitchFamily="34" charset="0"/>
              </a:rPr>
              <a:t> adalah </a:t>
            </a:r>
            <a:r>
              <a:rPr kumimoji="0" lang="id-ID" sz="2000" b="0" i="1" u="none" strike="noStrike" cap="none" normalizeH="0" baseline="0" dirty="0" smtClean="0">
                <a:ln>
                  <a:noFill/>
                </a:ln>
                <a:effectLst/>
                <a:latin typeface="Calibri" panose="020F0502020204030204" pitchFamily="34" charset="0"/>
              </a:rPr>
              <a:t>software</a:t>
            </a:r>
            <a:r>
              <a:rPr kumimoji="0" lang="id-ID" sz="2000" b="0" i="0" u="none" strike="noStrike" cap="none" normalizeH="0" baseline="0" dirty="0" smtClean="0">
                <a:ln>
                  <a:noFill/>
                </a:ln>
                <a:effectLst/>
                <a:latin typeface="Calibri" panose="020F0502020204030204" pitchFamily="34" charset="0"/>
              </a:rPr>
              <a:t> yang dapat membantu mentransmisikan data penjualan dari tempat dimana produk tersebut dijual ke semua pemain </a:t>
            </a:r>
            <a:r>
              <a:rPr kumimoji="0" lang="id-ID" sz="2000" b="0" i="1" u="none" strike="noStrike" cap="none" normalizeH="0" baseline="0" dirty="0" smtClean="0">
                <a:ln>
                  <a:noFill/>
                </a:ln>
                <a:effectLst/>
                <a:latin typeface="Calibri" panose="020F0502020204030204" pitchFamily="34" charset="0"/>
              </a:rPr>
              <a:t>supply chain</a:t>
            </a:r>
            <a:r>
              <a:rPr kumimoji="0" lang="id-ID" sz="2000" b="0" i="0" u="none" strike="noStrike" cap="none" normalizeH="0" baseline="0" dirty="0" smtClean="0">
                <a:ln>
                  <a:noFill/>
                </a:ln>
                <a:effectLst/>
                <a:latin typeface="Calibri" panose="020F0502020204030204" pitchFamily="34" charset="0"/>
              </a:rPr>
              <a:t> yang berada di sebelah hulu.</a:t>
            </a:r>
          </a:p>
        </p:txBody>
      </p:sp>
      <p:sp>
        <p:nvSpPr>
          <p:cNvPr id="5" name="Rectangle 4"/>
          <p:cNvSpPr/>
          <p:nvPr/>
        </p:nvSpPr>
        <p:spPr>
          <a:xfrm>
            <a:off x="7117973" y="107831"/>
            <a:ext cx="3142207" cy="923330"/>
          </a:xfrm>
          <a:prstGeom prst="rect">
            <a:avLst/>
          </a:prstGeom>
          <a:noFill/>
        </p:spPr>
        <p:txBody>
          <a:bodyPr wrap="none" lIns="91440" tIns="45720" rIns="91440" bIns="45720">
            <a:spAutoFit/>
          </a:bodyPr>
          <a:lstStyle/>
          <a:p>
            <a:pPr algn="ctr"/>
            <a:r>
              <a:rPr lang="en-US" sz="5400" b="0" cap="none" spc="0" dirty="0" smtClean="0">
                <a:ln w="0"/>
                <a:solidFill>
                  <a:schemeClr val="accent1"/>
                </a:solidFill>
                <a:effectLst>
                  <a:outerShdw blurRad="38100" dist="25400" dir="5400000" algn="ctr" rotWithShape="0">
                    <a:srgbClr val="6E747A">
                      <a:alpha val="43000"/>
                    </a:srgbClr>
                  </a:outerShdw>
                </a:effectLst>
              </a:rPr>
              <a:t>Software</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6" name="Rectangle 5"/>
          <p:cNvSpPr/>
          <p:nvPr/>
        </p:nvSpPr>
        <p:spPr>
          <a:xfrm>
            <a:off x="4740323" y="3310046"/>
            <a:ext cx="6096000" cy="3170099"/>
          </a:xfrm>
          <a:prstGeom prst="rect">
            <a:avLst/>
          </a:prstGeom>
        </p:spPr>
        <p:txBody>
          <a:bodyPr>
            <a:spAutoFit/>
          </a:bodyPr>
          <a:lstStyle/>
          <a:p>
            <a:pPr algn="just" fontAlgn="base"/>
            <a:r>
              <a:rPr lang="id-ID" sz="2000" b="1" dirty="0">
                <a:latin typeface="Calibri" panose="020F0502020204030204" pitchFamily="34" charset="0"/>
              </a:rPr>
              <a:t>Radio Frequency Identification (RFID) dan Electronic Product Code (EPC</a:t>
            </a:r>
            <a:r>
              <a:rPr lang="id-ID" sz="2000" b="1" dirty="0" smtClean="0">
                <a:latin typeface="Calibri" panose="020F0502020204030204" pitchFamily="34" charset="0"/>
              </a:rPr>
              <a:t>)</a:t>
            </a:r>
            <a:endParaRPr lang="en-GB" sz="2000" b="1" dirty="0" smtClean="0">
              <a:latin typeface="Calibri" panose="020F0502020204030204" pitchFamily="34" charset="0"/>
            </a:endParaRPr>
          </a:p>
          <a:p>
            <a:pPr algn="just" fontAlgn="base"/>
            <a:endParaRPr lang="id-ID" sz="2000" dirty="0">
              <a:latin typeface="Calibri" panose="020F0502020204030204" pitchFamily="34" charset="0"/>
            </a:endParaRPr>
          </a:p>
          <a:p>
            <a:pPr algn="just" fontAlgn="base"/>
            <a:r>
              <a:rPr lang="id-ID" sz="2000" i="1" dirty="0">
                <a:latin typeface="Calibri" panose="020F0502020204030204" pitchFamily="34" charset="0"/>
              </a:rPr>
              <a:t>Radio frequency identification</a:t>
            </a:r>
            <a:r>
              <a:rPr lang="id-ID" sz="2000" dirty="0">
                <a:latin typeface="Calibri" panose="020F0502020204030204" pitchFamily="34" charset="0"/>
              </a:rPr>
              <a:t> (RFID) dan </a:t>
            </a:r>
            <a:r>
              <a:rPr lang="id-ID" sz="2000" i="1" dirty="0">
                <a:latin typeface="Calibri" panose="020F0502020204030204" pitchFamily="34" charset="0"/>
              </a:rPr>
              <a:t>Electronic Product Code</a:t>
            </a:r>
            <a:r>
              <a:rPr lang="id-ID" sz="2000" dirty="0">
                <a:latin typeface="Calibri" panose="020F0502020204030204" pitchFamily="34" charset="0"/>
              </a:rPr>
              <a:t> (EPC) merupakan teknologi yang mendukung pabrik untuk menangkap data penjualan secara lebih akurat dan </a:t>
            </a:r>
            <a:r>
              <a:rPr lang="id-ID" sz="2000" i="1" dirty="0">
                <a:latin typeface="Calibri" panose="020F0502020204030204" pitchFamily="34" charset="0"/>
              </a:rPr>
              <a:t>up-to-date</a:t>
            </a:r>
            <a:r>
              <a:rPr lang="id-ID" sz="2000" dirty="0">
                <a:latin typeface="Calibri" panose="020F0502020204030204" pitchFamily="34" charset="0"/>
              </a:rPr>
              <a:t> sehingga dapat merencanakan produksi secara lebih responsif. Dengan teknologi tersebut, dapat mengurangi terjadinya </a:t>
            </a:r>
            <a:r>
              <a:rPr lang="id-ID" sz="2000" i="1" dirty="0">
                <a:latin typeface="Calibri" panose="020F0502020204030204" pitchFamily="34" charset="0"/>
              </a:rPr>
              <a:t>bullwhip effect</a:t>
            </a:r>
            <a:r>
              <a:rPr lang="id-ID" sz="2000" dirty="0">
                <a:latin typeface="Calibri" panose="020F0502020204030204" pitchFamily="34" charset="0"/>
              </a:rPr>
              <a:t>.</a:t>
            </a:r>
            <a:endParaRPr lang="id-ID" sz="2000" b="0" i="0" dirty="0">
              <a:effectLst/>
              <a:latin typeface="Calibri" panose="020F0502020204030204" pitchFamily="34" charset="0"/>
            </a:endParaRPr>
          </a:p>
        </p:txBody>
      </p:sp>
    </p:spTree>
    <p:extLst>
      <p:ext uri="{BB962C8B-B14F-4D97-AF65-F5344CB8AC3E}">
        <p14:creationId xmlns:p14="http://schemas.microsoft.com/office/powerpoint/2010/main" val="960499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9517" y="563307"/>
            <a:ext cx="5222543" cy="1938992"/>
          </a:xfrm>
          <a:prstGeom prst="rect">
            <a:avLst/>
          </a:prstGeom>
        </p:spPr>
        <p:txBody>
          <a:bodyPr wrap="square">
            <a:spAutoFit/>
          </a:bodyPr>
          <a:lstStyle/>
          <a:p>
            <a:pPr fontAlgn="base"/>
            <a:r>
              <a:rPr lang="id-ID" sz="2000" b="1" dirty="0">
                <a:latin typeface="Calibri" panose="020F0502020204030204" pitchFamily="34" charset="0"/>
              </a:rPr>
              <a:t>SMED (Single Minute Exchange Dies</a:t>
            </a:r>
            <a:r>
              <a:rPr lang="id-ID" sz="2000" b="1" dirty="0" smtClean="0">
                <a:latin typeface="Calibri" panose="020F0502020204030204" pitchFamily="34" charset="0"/>
              </a:rPr>
              <a:t>)</a:t>
            </a:r>
            <a:endParaRPr lang="en-GB" sz="2000" b="1" dirty="0" smtClean="0">
              <a:latin typeface="Calibri" panose="020F0502020204030204" pitchFamily="34" charset="0"/>
            </a:endParaRPr>
          </a:p>
          <a:p>
            <a:pPr fontAlgn="base"/>
            <a:endParaRPr lang="id-ID" sz="2000" dirty="0">
              <a:latin typeface="Calibri" panose="020F0502020204030204" pitchFamily="34" charset="0"/>
            </a:endParaRPr>
          </a:p>
          <a:p>
            <a:pPr fontAlgn="base"/>
            <a:r>
              <a:rPr lang="id-ID" sz="2000" i="1" dirty="0">
                <a:latin typeface="Calibri" panose="020F0502020204030204" pitchFamily="34" charset="0"/>
              </a:rPr>
              <a:t>SMED (Single Minute Exchange Dies)</a:t>
            </a:r>
            <a:r>
              <a:rPr lang="id-ID" sz="2000" dirty="0">
                <a:latin typeface="Calibri" panose="020F0502020204030204" pitchFamily="34" charset="0"/>
              </a:rPr>
              <a:t> merupakan istilah perusahaan Jepang yang menyatakan bahwa perusahaan menentukan target waktu setup kurang dari 10 menit.</a:t>
            </a:r>
            <a:endParaRPr lang="id-ID" sz="2000" b="0" i="0" dirty="0">
              <a:effectLst/>
              <a:latin typeface="Calibri" panose="020F0502020204030204" pitchFamily="34" charset="0"/>
            </a:endParaRPr>
          </a:p>
        </p:txBody>
      </p:sp>
      <p:sp>
        <p:nvSpPr>
          <p:cNvPr id="3" name="Rectangle 2"/>
          <p:cNvSpPr/>
          <p:nvPr/>
        </p:nvSpPr>
        <p:spPr>
          <a:xfrm>
            <a:off x="509517" y="3429000"/>
            <a:ext cx="5086066" cy="2246769"/>
          </a:xfrm>
          <a:prstGeom prst="rect">
            <a:avLst/>
          </a:prstGeom>
        </p:spPr>
        <p:txBody>
          <a:bodyPr wrap="square">
            <a:spAutoFit/>
          </a:bodyPr>
          <a:lstStyle/>
          <a:p>
            <a:pPr algn="just" fontAlgn="base"/>
            <a:r>
              <a:rPr lang="id-ID" sz="2000" b="1" dirty="0">
                <a:latin typeface="Calibri" panose="020F0502020204030204" pitchFamily="34" charset="0"/>
              </a:rPr>
              <a:t>CAO (Computer Assisted Ordering</a:t>
            </a:r>
            <a:r>
              <a:rPr lang="id-ID" sz="2000" b="1" dirty="0" smtClean="0">
                <a:latin typeface="Calibri" panose="020F0502020204030204" pitchFamily="34" charset="0"/>
              </a:rPr>
              <a:t>)</a:t>
            </a:r>
            <a:endParaRPr lang="en-GB" sz="2000" b="1" dirty="0" smtClean="0">
              <a:latin typeface="Calibri" panose="020F0502020204030204" pitchFamily="34" charset="0"/>
            </a:endParaRPr>
          </a:p>
          <a:p>
            <a:pPr algn="just" fontAlgn="base"/>
            <a:endParaRPr lang="id-ID" sz="2000" dirty="0">
              <a:latin typeface="Calibri" panose="020F0502020204030204" pitchFamily="34" charset="0"/>
            </a:endParaRPr>
          </a:p>
          <a:p>
            <a:pPr algn="just" fontAlgn="base"/>
            <a:r>
              <a:rPr lang="id-ID" sz="2000" i="1" dirty="0">
                <a:latin typeface="Calibri" panose="020F0502020204030204" pitchFamily="34" charset="0"/>
              </a:rPr>
              <a:t>CAO (Computer Assisted Ordering)</a:t>
            </a:r>
            <a:r>
              <a:rPr lang="id-ID" sz="2000" dirty="0">
                <a:latin typeface="Calibri" panose="020F0502020204030204" pitchFamily="34" charset="0"/>
              </a:rPr>
              <a:t> merupakan teknologi yang membantu pemesanan otomatis lewat perangkat elektronik sehingga dengan teknologi ini dapat mengurangi biaya tetap.</a:t>
            </a:r>
            <a:endParaRPr lang="id-ID" sz="2000" b="0" i="0" dirty="0">
              <a:effectLst/>
              <a:latin typeface="Calibri" panose="020F0502020204030204" pitchFamily="34" charset="0"/>
            </a:endParaRPr>
          </a:p>
        </p:txBody>
      </p:sp>
      <p:sp>
        <p:nvSpPr>
          <p:cNvPr id="4" name="Rectangle 3"/>
          <p:cNvSpPr/>
          <p:nvPr/>
        </p:nvSpPr>
        <p:spPr>
          <a:xfrm>
            <a:off x="6455392" y="753029"/>
            <a:ext cx="5140656" cy="2246769"/>
          </a:xfrm>
          <a:prstGeom prst="rect">
            <a:avLst/>
          </a:prstGeom>
        </p:spPr>
        <p:txBody>
          <a:bodyPr wrap="square">
            <a:spAutoFit/>
          </a:bodyPr>
          <a:lstStyle/>
          <a:p>
            <a:pPr fontAlgn="base"/>
            <a:r>
              <a:rPr lang="id-ID" sz="2000" b="1" dirty="0">
                <a:latin typeface="Calibri" panose="020F0502020204030204" pitchFamily="34" charset="0"/>
              </a:rPr>
              <a:t>EDLP (Every Day Low Price</a:t>
            </a:r>
            <a:r>
              <a:rPr lang="id-ID" sz="2000" b="1" dirty="0" smtClean="0">
                <a:latin typeface="Calibri" panose="020F0502020204030204" pitchFamily="34" charset="0"/>
              </a:rPr>
              <a:t>)</a:t>
            </a:r>
            <a:endParaRPr lang="en-GB" sz="2000" b="1" dirty="0" smtClean="0">
              <a:latin typeface="Calibri" panose="020F0502020204030204" pitchFamily="34" charset="0"/>
            </a:endParaRPr>
          </a:p>
          <a:p>
            <a:pPr fontAlgn="base"/>
            <a:endParaRPr lang="id-ID" sz="2000" dirty="0">
              <a:latin typeface="Calibri" panose="020F0502020204030204" pitchFamily="34" charset="0"/>
            </a:endParaRPr>
          </a:p>
          <a:p>
            <a:pPr fontAlgn="base"/>
            <a:r>
              <a:rPr lang="id-ID" sz="2000" i="1" dirty="0">
                <a:latin typeface="Calibri" panose="020F0502020204030204" pitchFamily="34" charset="0"/>
              </a:rPr>
              <a:t>EDLP (Every Day Low Price)</a:t>
            </a:r>
            <a:r>
              <a:rPr lang="id-ID" sz="2000" dirty="0">
                <a:latin typeface="Calibri" panose="020F0502020204030204" pitchFamily="34" charset="0"/>
              </a:rPr>
              <a:t> merupakan salah satu program untuk mengurangi terjadinya </a:t>
            </a:r>
            <a:r>
              <a:rPr lang="id-ID" sz="2000" i="1" dirty="0">
                <a:latin typeface="Calibri" panose="020F0502020204030204" pitchFamily="34" charset="0"/>
              </a:rPr>
              <a:t>forward buying</a:t>
            </a:r>
            <a:r>
              <a:rPr lang="id-ID" sz="2000" dirty="0">
                <a:latin typeface="Calibri" panose="020F0502020204030204" pitchFamily="34" charset="0"/>
              </a:rPr>
              <a:t>. EDLP dilakukan dengan cara melakukan pengurangan harga secara komtinyu.</a:t>
            </a:r>
            <a:endParaRPr lang="id-ID" sz="2000" b="0" i="0" dirty="0">
              <a:effectLst/>
              <a:latin typeface="Calibri" panose="020F0502020204030204" pitchFamily="34" charset="0"/>
            </a:endParaRPr>
          </a:p>
        </p:txBody>
      </p:sp>
      <p:sp>
        <p:nvSpPr>
          <p:cNvPr id="5" name="Rectangle 4"/>
          <p:cNvSpPr/>
          <p:nvPr/>
        </p:nvSpPr>
        <p:spPr>
          <a:xfrm>
            <a:off x="6455392" y="3429000"/>
            <a:ext cx="4940489" cy="2554545"/>
          </a:xfrm>
          <a:prstGeom prst="rect">
            <a:avLst/>
          </a:prstGeom>
        </p:spPr>
        <p:txBody>
          <a:bodyPr wrap="square">
            <a:spAutoFit/>
          </a:bodyPr>
          <a:lstStyle/>
          <a:p>
            <a:pPr fontAlgn="base"/>
            <a:r>
              <a:rPr lang="id-ID" sz="2000" b="1" dirty="0">
                <a:latin typeface="Calibri" panose="020F0502020204030204" pitchFamily="34" charset="0"/>
              </a:rPr>
              <a:t>Demand Forecast </a:t>
            </a:r>
            <a:r>
              <a:rPr lang="id-ID" sz="2000" b="1" dirty="0" smtClean="0">
                <a:latin typeface="Calibri" panose="020F0502020204030204" pitchFamily="34" charset="0"/>
              </a:rPr>
              <a:t>Updating</a:t>
            </a:r>
            <a:endParaRPr lang="en-GB" sz="2000" b="1" dirty="0" smtClean="0">
              <a:latin typeface="Calibri" panose="020F0502020204030204" pitchFamily="34" charset="0"/>
            </a:endParaRPr>
          </a:p>
          <a:p>
            <a:pPr fontAlgn="base"/>
            <a:endParaRPr lang="id-ID" sz="2000" dirty="0">
              <a:latin typeface="Calibri" panose="020F0502020204030204" pitchFamily="34" charset="0"/>
            </a:endParaRPr>
          </a:p>
          <a:p>
            <a:pPr fontAlgn="base"/>
            <a:r>
              <a:rPr lang="id-ID" sz="2000" i="1" dirty="0">
                <a:latin typeface="Calibri" panose="020F0502020204030204" pitchFamily="34" charset="0"/>
              </a:rPr>
              <a:t>Demand forecast updating</a:t>
            </a:r>
            <a:r>
              <a:rPr lang="id-ID" sz="2000" dirty="0">
                <a:latin typeface="Calibri" panose="020F0502020204030204" pitchFamily="34" charset="0"/>
              </a:rPr>
              <a:t> merupakan kegiatan untuk mengakomodasi informasi dan pengetahuan terbaru kedalam ramalan.  Setiap saat perusahaan harus melakukan pemberitahuan terhdap ramalan yang telah dilakukan sebelumnya.</a:t>
            </a:r>
            <a:endParaRPr lang="id-ID" sz="2000" b="0" i="0" dirty="0">
              <a:effectLst/>
              <a:latin typeface="Calibri" panose="020F0502020204030204" pitchFamily="34" charset="0"/>
            </a:endParaRPr>
          </a:p>
        </p:txBody>
      </p:sp>
    </p:spTree>
    <p:extLst>
      <p:ext uri="{BB962C8B-B14F-4D97-AF65-F5344CB8AC3E}">
        <p14:creationId xmlns:p14="http://schemas.microsoft.com/office/powerpoint/2010/main" val="1811351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3164" y="1157744"/>
            <a:ext cx="5031475" cy="4093428"/>
          </a:xfrm>
          <a:prstGeom prst="rect">
            <a:avLst/>
          </a:prstGeom>
        </p:spPr>
        <p:txBody>
          <a:bodyPr wrap="square">
            <a:spAutoFit/>
          </a:bodyPr>
          <a:lstStyle/>
          <a:p>
            <a:pPr algn="just" fontAlgn="base"/>
            <a:r>
              <a:rPr lang="id-ID" sz="2000" b="1" dirty="0">
                <a:latin typeface="Calibri" panose="020F0502020204030204" pitchFamily="34" charset="0"/>
              </a:rPr>
              <a:t>Silver </a:t>
            </a:r>
            <a:r>
              <a:rPr lang="id-ID" sz="2000" b="1" dirty="0" smtClean="0">
                <a:latin typeface="Calibri" panose="020F0502020204030204" pitchFamily="34" charset="0"/>
              </a:rPr>
              <a:t>Meal</a:t>
            </a:r>
            <a:endParaRPr lang="en-GB" sz="2000" b="1" dirty="0" smtClean="0">
              <a:latin typeface="Calibri" panose="020F0502020204030204" pitchFamily="34" charset="0"/>
            </a:endParaRPr>
          </a:p>
          <a:p>
            <a:pPr algn="just" fontAlgn="base"/>
            <a:endParaRPr lang="id-ID" sz="2000" dirty="0">
              <a:latin typeface="Calibri" panose="020F0502020204030204" pitchFamily="34" charset="0"/>
            </a:endParaRPr>
          </a:p>
          <a:p>
            <a:pPr algn="just" fontAlgn="base"/>
            <a:r>
              <a:rPr lang="id-ID" sz="2000" i="1" dirty="0">
                <a:latin typeface="Calibri" panose="020F0502020204030204" pitchFamily="34" charset="0"/>
              </a:rPr>
              <a:t>Silver Meal</a:t>
            </a:r>
            <a:r>
              <a:rPr lang="id-ID" sz="2000" dirty="0">
                <a:latin typeface="Calibri" panose="020F0502020204030204" pitchFamily="34" charset="0"/>
              </a:rPr>
              <a:t> merupakan metode peramalan yang menghasilkan order yang waktu antar pemesanannya relatif lebih stabil </a:t>
            </a:r>
            <a:r>
              <a:rPr lang="id-ID" sz="2000" dirty="0" smtClean="0">
                <a:latin typeface="Calibri" panose="020F0502020204030204" pitchFamily="34" charset="0"/>
              </a:rPr>
              <a:t>.</a:t>
            </a:r>
            <a:endParaRPr lang="en-GB" sz="2000" dirty="0" smtClean="0">
              <a:latin typeface="Calibri" panose="020F0502020204030204" pitchFamily="34" charset="0"/>
            </a:endParaRPr>
          </a:p>
          <a:p>
            <a:pPr algn="just" fontAlgn="base"/>
            <a:endParaRPr lang="en-GB" sz="2000" dirty="0" smtClean="0">
              <a:latin typeface="Calibri" panose="020F0502020204030204" pitchFamily="34" charset="0"/>
            </a:endParaRPr>
          </a:p>
          <a:p>
            <a:pPr algn="just" fontAlgn="base"/>
            <a:endParaRPr lang="en-GB" sz="2000" dirty="0">
              <a:latin typeface="Calibri" panose="020F0502020204030204" pitchFamily="34" charset="0"/>
            </a:endParaRPr>
          </a:p>
          <a:p>
            <a:pPr algn="just" fontAlgn="base"/>
            <a:endParaRPr lang="id-ID" sz="2000" dirty="0">
              <a:latin typeface="Calibri" panose="020F0502020204030204" pitchFamily="34" charset="0"/>
            </a:endParaRPr>
          </a:p>
          <a:p>
            <a:pPr algn="just" fontAlgn="base"/>
            <a:r>
              <a:rPr lang="id-ID" sz="2000" b="1" dirty="0">
                <a:latin typeface="Calibri" panose="020F0502020204030204" pitchFamily="34" charset="0"/>
              </a:rPr>
              <a:t>Least Unit </a:t>
            </a:r>
            <a:r>
              <a:rPr lang="id-ID" sz="2000" b="1" dirty="0" smtClean="0">
                <a:latin typeface="Calibri" panose="020F0502020204030204" pitchFamily="34" charset="0"/>
              </a:rPr>
              <a:t>Cost</a:t>
            </a:r>
            <a:endParaRPr lang="en-GB" sz="2000" b="1" dirty="0" smtClean="0">
              <a:latin typeface="Calibri" panose="020F0502020204030204" pitchFamily="34" charset="0"/>
            </a:endParaRPr>
          </a:p>
          <a:p>
            <a:pPr algn="just" fontAlgn="base"/>
            <a:endParaRPr lang="id-ID" sz="2000" dirty="0">
              <a:latin typeface="Calibri" panose="020F0502020204030204" pitchFamily="34" charset="0"/>
            </a:endParaRPr>
          </a:p>
          <a:p>
            <a:pPr algn="just" fontAlgn="base"/>
            <a:r>
              <a:rPr lang="id-ID" sz="2000" i="1" dirty="0">
                <a:latin typeface="Calibri" panose="020F0502020204030204" pitchFamily="34" charset="0"/>
              </a:rPr>
              <a:t>Least Unit Cost</a:t>
            </a:r>
            <a:r>
              <a:rPr lang="id-ID" sz="2000" dirty="0">
                <a:latin typeface="Calibri" panose="020F0502020204030204" pitchFamily="34" charset="0"/>
              </a:rPr>
              <a:t> merupakan metode peramalan yang menghasilkan ukuran pemesanan yang relatif lebih stabil.</a:t>
            </a:r>
            <a:endParaRPr lang="id-ID" sz="2000" b="0" i="0" dirty="0">
              <a:effectLst/>
              <a:latin typeface="Calibri" panose="020F0502020204030204" pitchFamily="34" charset="0"/>
            </a:endParaRPr>
          </a:p>
        </p:txBody>
      </p:sp>
      <p:sp>
        <p:nvSpPr>
          <p:cNvPr id="3" name="Rectangle 2"/>
          <p:cNvSpPr/>
          <p:nvPr/>
        </p:nvSpPr>
        <p:spPr>
          <a:xfrm>
            <a:off x="6646460" y="1157744"/>
            <a:ext cx="4913194" cy="4401205"/>
          </a:xfrm>
          <a:prstGeom prst="rect">
            <a:avLst/>
          </a:prstGeom>
        </p:spPr>
        <p:txBody>
          <a:bodyPr wrap="square">
            <a:spAutoFit/>
          </a:bodyPr>
          <a:lstStyle/>
          <a:p>
            <a:pPr fontAlgn="base"/>
            <a:r>
              <a:rPr lang="id-ID" sz="2000" b="1" dirty="0">
                <a:latin typeface="Calibri" panose="020F0502020204030204" pitchFamily="34" charset="0"/>
              </a:rPr>
              <a:t>Order </a:t>
            </a:r>
            <a:r>
              <a:rPr lang="id-ID" sz="2000" b="1" dirty="0" smtClean="0">
                <a:latin typeface="Calibri" panose="020F0502020204030204" pitchFamily="34" charset="0"/>
              </a:rPr>
              <a:t>Batching</a:t>
            </a:r>
            <a:endParaRPr lang="en-GB" sz="2000" b="1" dirty="0" smtClean="0">
              <a:latin typeface="Calibri" panose="020F0502020204030204" pitchFamily="34" charset="0"/>
            </a:endParaRPr>
          </a:p>
          <a:p>
            <a:pPr fontAlgn="base"/>
            <a:endParaRPr lang="id-ID" sz="2000" dirty="0">
              <a:latin typeface="Calibri" panose="020F0502020204030204" pitchFamily="34" charset="0"/>
            </a:endParaRPr>
          </a:p>
          <a:p>
            <a:pPr fontAlgn="base"/>
            <a:r>
              <a:rPr lang="id-ID" sz="2000" i="1" dirty="0">
                <a:latin typeface="Calibri" panose="020F0502020204030204" pitchFamily="34" charset="0"/>
              </a:rPr>
              <a:t>Order Batching</a:t>
            </a:r>
            <a:r>
              <a:rPr lang="id-ID" sz="2000" dirty="0">
                <a:latin typeface="Calibri" panose="020F0502020204030204" pitchFamily="34" charset="0"/>
              </a:rPr>
              <a:t> merupakan kegiatan pemesanan yang dilakukan dalam unit tertentu yang disesuaikan dengan </a:t>
            </a:r>
            <a:r>
              <a:rPr lang="id-ID" sz="2000" i="1" dirty="0">
                <a:latin typeface="Calibri" panose="020F0502020204030204" pitchFamily="34" charset="0"/>
              </a:rPr>
              <a:t>economies of scale</a:t>
            </a:r>
            <a:r>
              <a:rPr lang="id-ID" sz="2000" dirty="0">
                <a:latin typeface="Calibri" panose="020F0502020204030204" pitchFamily="34" charset="0"/>
              </a:rPr>
              <a:t> suatu perusahaan</a:t>
            </a:r>
            <a:r>
              <a:rPr lang="id-ID" sz="2000" dirty="0" smtClean="0">
                <a:latin typeface="Calibri" panose="020F0502020204030204" pitchFamily="34" charset="0"/>
              </a:rPr>
              <a:t>.</a:t>
            </a:r>
            <a:endParaRPr lang="en-GB" sz="2000" dirty="0" smtClean="0">
              <a:latin typeface="Calibri" panose="020F0502020204030204" pitchFamily="34" charset="0"/>
            </a:endParaRPr>
          </a:p>
          <a:p>
            <a:pPr fontAlgn="base"/>
            <a:endParaRPr lang="en-GB" sz="2000" dirty="0">
              <a:latin typeface="Calibri" panose="020F0502020204030204" pitchFamily="34" charset="0"/>
            </a:endParaRPr>
          </a:p>
          <a:p>
            <a:pPr fontAlgn="base"/>
            <a:endParaRPr lang="id-ID" sz="2000" dirty="0">
              <a:latin typeface="Calibri" panose="020F0502020204030204" pitchFamily="34" charset="0"/>
            </a:endParaRPr>
          </a:p>
          <a:p>
            <a:pPr fontAlgn="base"/>
            <a:r>
              <a:rPr lang="id-ID" sz="2000" b="1" dirty="0">
                <a:latin typeface="Calibri" panose="020F0502020204030204" pitchFamily="34" charset="0"/>
              </a:rPr>
              <a:t>Forward </a:t>
            </a:r>
            <a:r>
              <a:rPr lang="id-ID" sz="2000" b="1" dirty="0" smtClean="0">
                <a:latin typeface="Calibri" panose="020F0502020204030204" pitchFamily="34" charset="0"/>
              </a:rPr>
              <a:t>Buying</a:t>
            </a:r>
            <a:endParaRPr lang="en-GB" sz="2000" b="1" dirty="0" smtClean="0">
              <a:latin typeface="Calibri" panose="020F0502020204030204" pitchFamily="34" charset="0"/>
            </a:endParaRPr>
          </a:p>
          <a:p>
            <a:pPr fontAlgn="base"/>
            <a:endParaRPr lang="id-ID" sz="2000" dirty="0">
              <a:latin typeface="Calibri" panose="020F0502020204030204" pitchFamily="34" charset="0"/>
            </a:endParaRPr>
          </a:p>
          <a:p>
            <a:pPr fontAlgn="base"/>
            <a:r>
              <a:rPr lang="id-ID" sz="2000" i="1" dirty="0">
                <a:latin typeface="Calibri" panose="020F0502020204030204" pitchFamily="34" charset="0"/>
              </a:rPr>
              <a:t>Forward buying</a:t>
            </a:r>
            <a:r>
              <a:rPr lang="id-ID" sz="2000" dirty="0">
                <a:latin typeface="Calibri" panose="020F0502020204030204" pitchFamily="34" charset="0"/>
              </a:rPr>
              <a:t> merupakan sebuah perilaku konsumen dimana konsumen melakukan pembelian barang lebih awal dari waktu atau periode seharusnya.</a:t>
            </a:r>
            <a:endParaRPr lang="id-ID" sz="2000" b="0" i="0" dirty="0">
              <a:effectLst/>
              <a:latin typeface="Calibri" panose="020F0502020204030204" pitchFamily="34" charset="0"/>
            </a:endParaRPr>
          </a:p>
        </p:txBody>
      </p:sp>
    </p:spTree>
    <p:extLst>
      <p:ext uri="{BB962C8B-B14F-4D97-AF65-F5344CB8AC3E}">
        <p14:creationId xmlns:p14="http://schemas.microsoft.com/office/powerpoint/2010/main" val="1561032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The Bullwhip Effect </a:t>
            </a:r>
          </a:p>
        </p:txBody>
      </p:sp>
      <p:sp>
        <p:nvSpPr>
          <p:cNvPr id="3" name="Content Placeholder 2"/>
          <p:cNvSpPr>
            <a:spLocks noGrp="1"/>
          </p:cNvSpPr>
          <p:nvPr>
            <p:ph idx="1"/>
          </p:nvPr>
        </p:nvSpPr>
        <p:spPr>
          <a:xfrm>
            <a:off x="442913" y="2603500"/>
            <a:ext cx="11215687" cy="4254500"/>
          </a:xfrm>
        </p:spPr>
        <p:txBody>
          <a:bodyPr>
            <a:normAutofit lnSpcReduction="10000"/>
          </a:bodyPr>
          <a:lstStyle/>
          <a:p>
            <a:r>
              <a:rPr lang="en-US" dirty="0" err="1" smtClean="0"/>
              <a:t>Tahun</a:t>
            </a:r>
            <a:r>
              <a:rPr lang="en-US" dirty="0" smtClean="0"/>
              <a:t> 1999, P&amp;G</a:t>
            </a:r>
            <a:r>
              <a:rPr lang="en-US" dirty="0"/>
              <a:t>, </a:t>
            </a:r>
            <a:r>
              <a:rPr lang="en-US" dirty="0" err="1" smtClean="0"/>
              <a:t>mulai</a:t>
            </a:r>
            <a:r>
              <a:rPr lang="en-US" dirty="0" smtClean="0"/>
              <a:t> </a:t>
            </a:r>
            <a:r>
              <a:rPr lang="en-US" dirty="0" err="1" smtClean="0"/>
              <a:t>salah</a:t>
            </a:r>
            <a:r>
              <a:rPr lang="en-US" dirty="0" smtClean="0"/>
              <a:t> </a:t>
            </a:r>
            <a:r>
              <a:rPr lang="en-US" dirty="0" err="1" smtClean="0"/>
              <a:t>satu</a:t>
            </a:r>
            <a:r>
              <a:rPr lang="en-US" dirty="0" smtClean="0"/>
              <a:t> </a:t>
            </a:r>
            <a:r>
              <a:rPr lang="en-US" dirty="0" err="1" smtClean="0"/>
              <a:t>produknya</a:t>
            </a:r>
            <a:r>
              <a:rPr lang="en-US" dirty="0" smtClean="0"/>
              <a:t> “Pampers </a:t>
            </a:r>
            <a:r>
              <a:rPr lang="en-US" dirty="0"/>
              <a:t>disposable </a:t>
            </a:r>
            <a:r>
              <a:rPr lang="en-US" dirty="0" smtClean="0"/>
              <a:t>diapers” yang </a:t>
            </a:r>
            <a:r>
              <a:rPr lang="en-US" dirty="0" err="1" smtClean="0"/>
              <a:t>mengalami</a:t>
            </a:r>
            <a:r>
              <a:rPr lang="en-US" dirty="0" smtClean="0"/>
              <a:t> </a:t>
            </a:r>
            <a:r>
              <a:rPr lang="en-US" dirty="0" err="1" smtClean="0"/>
              <a:t>pasang</a:t>
            </a:r>
            <a:r>
              <a:rPr lang="en-US" dirty="0" smtClean="0"/>
              <a:t> </a:t>
            </a:r>
            <a:r>
              <a:rPr lang="en-US" dirty="0" err="1" smtClean="0"/>
              <a:t>surut</a:t>
            </a:r>
            <a:r>
              <a:rPr lang="en-US" dirty="0" smtClean="0"/>
              <a:t> supply </a:t>
            </a:r>
            <a:r>
              <a:rPr lang="en-US" dirty="0" err="1" smtClean="0"/>
              <a:t>chainnya</a:t>
            </a:r>
            <a:r>
              <a:rPr lang="en-US" smtClean="0"/>
              <a:t>. </a:t>
            </a:r>
            <a:endParaRPr lang="en-US" dirty="0" smtClean="0"/>
          </a:p>
          <a:p>
            <a:r>
              <a:rPr lang="en-US" dirty="0" smtClean="0"/>
              <a:t>began </a:t>
            </a:r>
            <a:r>
              <a:rPr lang="en-US" dirty="0"/>
              <a:t>to explore this phenomenon after a series of particularly erratic shifts in ordering up and down the supply chain for one of its most popular products, Pampers disposable diapers. After determining that it was highly unlikely that the infants and toddlers at the ultimate user level were creating extreme swings in demand for the product, the review team began to work back through the supply chain. It was found that distributors’ orders showed far more demand variability than found at the retail stores themselves. Continuing through the supply chain, P&amp;G’s orders to its supplier, 3M, indicated the greatest variability of any of the supply chain linkages.1 Four causes of this phenomenon were identified:</a:t>
            </a:r>
          </a:p>
          <a:p>
            <a:pPr lvl="1"/>
            <a:r>
              <a:rPr lang="en-US" dirty="0"/>
              <a:t>1. Demand forecast updating </a:t>
            </a:r>
            <a:endParaRPr lang="en-US" dirty="0" smtClean="0"/>
          </a:p>
          <a:p>
            <a:pPr lvl="1"/>
            <a:r>
              <a:rPr lang="en-US" dirty="0" smtClean="0"/>
              <a:t>2</a:t>
            </a:r>
            <a:r>
              <a:rPr lang="en-US" dirty="0"/>
              <a:t>. Order batching </a:t>
            </a:r>
            <a:endParaRPr lang="en-US" dirty="0" smtClean="0"/>
          </a:p>
          <a:p>
            <a:pPr lvl="1"/>
            <a:r>
              <a:rPr lang="en-US" dirty="0" smtClean="0"/>
              <a:t>3</a:t>
            </a:r>
            <a:r>
              <a:rPr lang="en-US" dirty="0"/>
              <a:t>. Price fluctuations </a:t>
            </a:r>
            <a:endParaRPr lang="en-US" dirty="0" smtClean="0"/>
          </a:p>
          <a:p>
            <a:pPr lvl="1"/>
            <a:r>
              <a:rPr lang="en-US" dirty="0" smtClean="0"/>
              <a:t>4</a:t>
            </a:r>
            <a:r>
              <a:rPr lang="en-US" dirty="0"/>
              <a:t>. Rationing within the supply </a:t>
            </a:r>
            <a:r>
              <a:rPr lang="en-US" dirty="0" smtClean="0"/>
              <a:t>chain2</a:t>
            </a:r>
            <a:endParaRPr lang="en-US" dirty="0"/>
          </a:p>
        </p:txBody>
      </p:sp>
    </p:spTree>
    <p:extLst>
      <p:ext uri="{BB962C8B-B14F-4D97-AF65-F5344CB8AC3E}">
        <p14:creationId xmlns:p14="http://schemas.microsoft.com/office/powerpoint/2010/main" val="907855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r>
              <a:rPr lang="en-US" dirty="0"/>
              <a:t>This bullwhip effect is certainly not unique to P&amp;G or even to the consumer packaged-goods industry. </a:t>
            </a:r>
            <a:endParaRPr lang="id-ID" dirty="0"/>
          </a:p>
          <a:p>
            <a:r>
              <a:rPr lang="en-US" dirty="0"/>
              <a:t> Even moderate demand variability becomes magnified when viewed through the eyes of managers at each link in the supply chain. If each manager makes ordering and inventory decisions with an eye to the firm’s own interest above those of the change, stockpiling may be simultaneously occurring at as many as seven or eight places across the supply chain.</a:t>
            </a:r>
            <a:endParaRPr lang="id-ID" dirty="0"/>
          </a:p>
        </p:txBody>
      </p:sp>
    </p:spTree>
    <p:extLst>
      <p:ext uri="{BB962C8B-B14F-4D97-AF65-F5344CB8AC3E}">
        <p14:creationId xmlns:p14="http://schemas.microsoft.com/office/powerpoint/2010/main" val="3597732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dirty="0"/>
              <a:t>Supply-Chain Organizational Dynamics </a:t>
            </a:r>
          </a:p>
        </p:txBody>
      </p:sp>
      <p:sp>
        <p:nvSpPr>
          <p:cNvPr id="3" name="Content Placeholder 2"/>
          <p:cNvSpPr>
            <a:spLocks noGrp="1"/>
          </p:cNvSpPr>
          <p:nvPr>
            <p:ph idx="1"/>
          </p:nvPr>
        </p:nvSpPr>
        <p:spPr>
          <a:xfrm>
            <a:off x="216646" y="3429000"/>
            <a:ext cx="5879354" cy="3416300"/>
          </a:xfrm>
        </p:spPr>
        <p:txBody>
          <a:bodyPr>
            <a:noAutofit/>
          </a:bodyPr>
          <a:lstStyle/>
          <a:p>
            <a:r>
              <a:rPr lang="en-US" sz="2000" dirty="0" smtClean="0"/>
              <a:t>All </a:t>
            </a:r>
            <a:r>
              <a:rPr lang="en-US" sz="2000" dirty="0"/>
              <a:t>enterprises participating in a supply chain management initiative accept a specific role to perform. </a:t>
            </a:r>
            <a:endParaRPr lang="en-US" sz="2000" dirty="0" smtClean="0"/>
          </a:p>
          <a:p>
            <a:r>
              <a:rPr lang="en-US" sz="2000" dirty="0" smtClean="0"/>
              <a:t>They </a:t>
            </a:r>
            <a:r>
              <a:rPr lang="en-US" sz="2000" dirty="0"/>
              <a:t>also share a common belief that they and all the other supply chain participants will be better off because of their collaborative efforts. </a:t>
            </a:r>
            <a:endParaRPr lang="en-US" sz="2000" dirty="0" smtClean="0"/>
          </a:p>
          <a:p>
            <a:r>
              <a:rPr lang="en-US" sz="2000" dirty="0" smtClean="0"/>
              <a:t>Each </a:t>
            </a:r>
            <a:r>
              <a:rPr lang="en-US" sz="2000" dirty="0"/>
              <a:t>member specializes in the </a:t>
            </a:r>
            <a:r>
              <a:rPr lang="en-US" sz="2000" dirty="0" smtClean="0"/>
              <a:t>function </a:t>
            </a:r>
            <a:r>
              <a:rPr lang="en-US" sz="2000" dirty="0"/>
              <a:t>or area that best aligns with its competencies. </a:t>
            </a:r>
            <a:endParaRPr lang="en-US" sz="2000" dirty="0" smtClean="0"/>
          </a:p>
        </p:txBody>
      </p:sp>
      <p:sp>
        <p:nvSpPr>
          <p:cNvPr id="4" name="Content Placeholder 2"/>
          <p:cNvSpPr txBox="1">
            <a:spLocks/>
          </p:cNvSpPr>
          <p:nvPr/>
        </p:nvSpPr>
        <p:spPr>
          <a:xfrm>
            <a:off x="6719888" y="3441700"/>
            <a:ext cx="5153025" cy="34163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smtClean="0"/>
              <a:t>Risk occurs when each firm must rely on other supply chain members, as well as its own efforts, to determine the success of the supply chain.</a:t>
            </a:r>
          </a:p>
          <a:p>
            <a:r>
              <a:rPr lang="en-US" dirty="0" smtClean="0"/>
              <a:t>members with the most at stake must take more active roles and assume greater responsibility for fostering cooperation, including the information-sharing efforts, throughout the supply chain. </a:t>
            </a:r>
            <a:endParaRPr lang="id-ID" dirty="0"/>
          </a:p>
        </p:txBody>
      </p:sp>
      <p:sp>
        <p:nvSpPr>
          <p:cNvPr id="5" name="Content Placeholder 2"/>
          <p:cNvSpPr txBox="1">
            <a:spLocks/>
          </p:cNvSpPr>
          <p:nvPr/>
        </p:nvSpPr>
        <p:spPr>
          <a:xfrm>
            <a:off x="971551" y="2398713"/>
            <a:ext cx="10901362" cy="1316037"/>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sz="2000" dirty="0" smtClean="0"/>
              <a:t>Several </a:t>
            </a:r>
            <a:r>
              <a:rPr lang="en-US" sz="2000" dirty="0" err="1" smtClean="0"/>
              <a:t>interorganizational</a:t>
            </a:r>
            <a:r>
              <a:rPr lang="en-US" sz="2000" dirty="0" smtClean="0"/>
              <a:t> dynamics come into play when addressing information sharing across the supply chain. Two issues in particular are </a:t>
            </a:r>
            <a:r>
              <a:rPr lang="en-US" sz="2000" b="1" dirty="0" smtClean="0">
                <a:solidFill>
                  <a:schemeClr val="accent2">
                    <a:lumMod val="75000"/>
                  </a:schemeClr>
                </a:solidFill>
              </a:rPr>
              <a:t>risk and power</a:t>
            </a:r>
            <a:r>
              <a:rPr lang="en-US" sz="2000" dirty="0" smtClean="0"/>
              <a:t>. </a:t>
            </a:r>
          </a:p>
        </p:txBody>
      </p:sp>
    </p:spTree>
    <p:extLst>
      <p:ext uri="{BB962C8B-B14F-4D97-AF65-F5344CB8AC3E}">
        <p14:creationId xmlns:p14="http://schemas.microsoft.com/office/powerpoint/2010/main" val="3928646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5324475" y="3259214"/>
            <a:ext cx="6176963" cy="1825625"/>
          </a:xfrm>
        </p:spPr>
        <p:txBody>
          <a:bodyPr>
            <a:normAutofit fontScale="92500" lnSpcReduction="20000"/>
          </a:bodyPr>
          <a:lstStyle/>
          <a:p>
            <a:r>
              <a:rPr lang="en-US" sz="2400" dirty="0">
                <a:latin typeface="Calibri" panose="020F0502020204030204" pitchFamily="34" charset="0"/>
              </a:rPr>
              <a:t>For several reasons, major retailers have risen to this position of prominence through technologies such as bar codes and scanners, size and sales volume, and most importantly, their position within the supply chain—right next to the final consumer. </a:t>
            </a:r>
            <a:endParaRPr lang="en-US" sz="2400" dirty="0" smtClean="0">
              <a:latin typeface="Calibri" panose="020F0502020204030204" pitchFamily="34" charset="0"/>
            </a:endParaRPr>
          </a:p>
          <a:p>
            <a:endParaRPr lang="id-ID" sz="2400" dirty="0">
              <a:latin typeface="Calibri" panose="020F0502020204030204" pitchFamily="34" charset="0"/>
            </a:endParaRPr>
          </a:p>
        </p:txBody>
      </p:sp>
      <p:sp>
        <p:nvSpPr>
          <p:cNvPr id="4" name="Rectangle 3"/>
          <p:cNvSpPr/>
          <p:nvPr/>
        </p:nvSpPr>
        <p:spPr>
          <a:xfrm>
            <a:off x="1154954" y="3510306"/>
            <a:ext cx="3359896" cy="1323439"/>
          </a:xfrm>
          <a:prstGeom prst="rect">
            <a:avLst/>
          </a:prstGeom>
        </p:spPr>
        <p:txBody>
          <a:bodyPr wrap="square">
            <a:spAutoFit/>
          </a:bodyPr>
          <a:lstStyle/>
          <a:p>
            <a:r>
              <a:rPr lang="en-US" sz="2000" b="1" i="1" dirty="0">
                <a:solidFill>
                  <a:schemeClr val="accent2">
                    <a:lumMod val="75000"/>
                  </a:schemeClr>
                </a:solidFill>
                <a:latin typeface="Calibri" panose="020F0502020204030204" pitchFamily="34" charset="0"/>
              </a:rPr>
              <a:t>This combination of factors has put retailers in a very powerful position within the supply chain.</a:t>
            </a:r>
            <a:endParaRPr lang="en-US" sz="2000" b="1" i="1" dirty="0">
              <a:solidFill>
                <a:schemeClr val="accent2">
                  <a:lumMod val="75000"/>
                </a:schemeClr>
              </a:solidFill>
              <a:latin typeface="Calibri" panose="020F0502020204030204" pitchFamily="34" charset="0"/>
            </a:endParaRPr>
          </a:p>
        </p:txBody>
      </p:sp>
    </p:spTree>
    <p:extLst>
      <p:ext uri="{BB962C8B-B14F-4D97-AF65-F5344CB8AC3E}">
        <p14:creationId xmlns:p14="http://schemas.microsoft.com/office/powerpoint/2010/main" val="1983641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Wal-Mart’s and P&amp;G’s experiences</a:t>
            </a:r>
            <a:endParaRPr lang="id-ID" dirty="0"/>
          </a:p>
        </p:txBody>
      </p:sp>
      <p:sp>
        <p:nvSpPr>
          <p:cNvPr id="3" name="Content Placeholder 2"/>
          <p:cNvSpPr>
            <a:spLocks noGrp="1"/>
          </p:cNvSpPr>
          <p:nvPr>
            <p:ph idx="1"/>
          </p:nvPr>
        </p:nvSpPr>
        <p:spPr>
          <a:xfrm>
            <a:off x="3701677" y="2674938"/>
            <a:ext cx="7931896" cy="3416300"/>
          </a:xfrm>
        </p:spPr>
        <p:txBody>
          <a:bodyPr>
            <a:normAutofit fontScale="92500" lnSpcReduction="20000"/>
          </a:bodyPr>
          <a:lstStyle/>
          <a:p>
            <a:r>
              <a:rPr lang="en-US" sz="2000" dirty="0">
                <a:latin typeface="Calibri" panose="020F0502020204030204" pitchFamily="34" charset="0"/>
              </a:rPr>
              <a:t>Wal-Mart’s and P&amp;G’s experiences demonstrate how information sharing can be utilized for mutual advantage. </a:t>
            </a:r>
            <a:endParaRPr lang="en-US" sz="2000" dirty="0" smtClean="0">
              <a:latin typeface="Calibri" panose="020F0502020204030204" pitchFamily="34" charset="0"/>
            </a:endParaRPr>
          </a:p>
          <a:p>
            <a:r>
              <a:rPr lang="en-US" sz="2000" dirty="0" smtClean="0">
                <a:latin typeface="Calibri" panose="020F0502020204030204" pitchFamily="34" charset="0"/>
              </a:rPr>
              <a:t>Through state-of the-art </a:t>
            </a:r>
            <a:r>
              <a:rPr lang="en-US" sz="2000" dirty="0">
                <a:latin typeface="Calibri" panose="020F0502020204030204" pitchFamily="34" charset="0"/>
              </a:rPr>
              <a:t>information systems, Wal-Mart shares point-of-sale (POS) information from its many retail outlets 3directly with P&amp;G and other major suppliers. </a:t>
            </a:r>
            <a:endParaRPr lang="en-US" sz="2000" dirty="0" smtClean="0">
              <a:latin typeface="Calibri" panose="020F0502020204030204" pitchFamily="34" charset="0"/>
            </a:endParaRPr>
          </a:p>
          <a:p>
            <a:r>
              <a:rPr lang="en-US" sz="2000" dirty="0" smtClean="0">
                <a:latin typeface="Calibri" panose="020F0502020204030204" pitchFamily="34" charset="0"/>
              </a:rPr>
              <a:t>Rather </a:t>
            </a:r>
            <a:r>
              <a:rPr lang="en-US" sz="2000" dirty="0">
                <a:latin typeface="Calibri" panose="020F0502020204030204" pitchFamily="34" charset="0"/>
              </a:rPr>
              <a:t>than causing Wal-Mart to lose power within these partnerships, this willingness to share information provides the retailer with a competitive advantage by freeing its resources from many of the tasks associated with managing supplier’s products. </a:t>
            </a:r>
            <a:endParaRPr lang="en-US" sz="2000" dirty="0" smtClean="0">
              <a:latin typeface="Calibri" panose="020F0502020204030204" pitchFamily="34" charset="0"/>
            </a:endParaRPr>
          </a:p>
          <a:p>
            <a:r>
              <a:rPr lang="en-US" sz="2000" dirty="0" smtClean="0">
                <a:latin typeface="Calibri" panose="020F0502020204030204" pitchFamily="34" charset="0"/>
              </a:rPr>
              <a:t>The </a:t>
            </a:r>
            <a:r>
              <a:rPr lang="en-US" sz="2000" dirty="0">
                <a:latin typeface="Calibri" panose="020F0502020204030204" pitchFamily="34" charset="0"/>
              </a:rPr>
              <a:t>product suppliers themselves become responsible for the sales and marketing of their products in the Wal-Mart stores through easy access to information on consumer buying patterns and transactions.</a:t>
            </a:r>
            <a:endParaRPr lang="id-ID" sz="2000" dirty="0">
              <a:latin typeface="Calibri" panose="020F0502020204030204" pitchFamily="34" charset="0"/>
            </a:endParaRPr>
          </a:p>
        </p:txBody>
      </p:sp>
      <p:sp>
        <p:nvSpPr>
          <p:cNvPr id="5" name="Rectangle 4"/>
          <p:cNvSpPr/>
          <p:nvPr/>
        </p:nvSpPr>
        <p:spPr>
          <a:xfrm>
            <a:off x="353005" y="3087172"/>
            <a:ext cx="2618795" cy="1938992"/>
          </a:xfrm>
          <a:prstGeom prst="rect">
            <a:avLst/>
          </a:prstGeom>
        </p:spPr>
        <p:txBody>
          <a:bodyPr wrap="square">
            <a:spAutoFit/>
          </a:bodyPr>
          <a:lstStyle/>
          <a:p>
            <a:r>
              <a:rPr lang="id-ID" sz="2000" i="1" dirty="0">
                <a:latin typeface="Calibri" panose="020F0502020204030204" pitchFamily="34" charset="0"/>
              </a:rPr>
              <a:t>The Internet facilitates </a:t>
            </a:r>
            <a:r>
              <a:rPr lang="id-ID" sz="2000" i="1" dirty="0" smtClean="0">
                <a:latin typeface="Calibri" panose="020F0502020204030204" pitchFamily="34" charset="0"/>
              </a:rPr>
              <a:t>collaboration</a:t>
            </a:r>
            <a:r>
              <a:rPr lang="en-GB" sz="2000" i="1" dirty="0" smtClean="0">
                <a:latin typeface="Calibri" panose="020F0502020204030204" pitchFamily="34" charset="0"/>
              </a:rPr>
              <a:t> </a:t>
            </a:r>
            <a:r>
              <a:rPr lang="en-US" sz="2000" i="1" dirty="0">
                <a:latin typeface="Calibri" panose="020F0502020204030204" pitchFamily="34" charset="0"/>
              </a:rPr>
              <a:t>between supply chain members to achieve better information visibility and decision-making. </a:t>
            </a:r>
            <a:endParaRPr lang="id-ID" sz="2000" i="1" dirty="0">
              <a:latin typeface="Calibri" panose="020F0502020204030204" pitchFamily="34" charset="0"/>
            </a:endParaRPr>
          </a:p>
        </p:txBody>
      </p:sp>
    </p:spTree>
    <p:extLst>
      <p:ext uri="{BB962C8B-B14F-4D97-AF65-F5344CB8AC3E}">
        <p14:creationId xmlns:p14="http://schemas.microsoft.com/office/powerpoint/2010/main" val="2627893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Calibri" panose="020F0502020204030204" pitchFamily="34" charset="0"/>
              </a:rPr>
              <a:t>Creating Information Visibility in Supply Chains</a:t>
            </a:r>
            <a:endParaRPr lang="id-ID" sz="3200" dirty="0">
              <a:latin typeface="Calibri" panose="020F0502020204030204" pitchFamily="34" charset="0"/>
            </a:endParaRPr>
          </a:p>
        </p:txBody>
      </p:sp>
      <p:sp>
        <p:nvSpPr>
          <p:cNvPr id="3" name="Content Placeholder 2"/>
          <p:cNvSpPr>
            <a:spLocks noGrp="1"/>
          </p:cNvSpPr>
          <p:nvPr>
            <p:ph idx="1"/>
          </p:nvPr>
        </p:nvSpPr>
        <p:spPr/>
        <p:txBody>
          <a:bodyPr>
            <a:normAutofit fontScale="85000" lnSpcReduction="10000"/>
          </a:bodyPr>
          <a:lstStyle/>
          <a:p>
            <a:r>
              <a:rPr lang="en-US" dirty="0"/>
              <a:t>Information visibility within the supply chain is the process of sharing critical data required to manage the flow of products, services, and information in real time between suppliers and customers. If information is available but cannot be accessed by the parties most able to react to a given situation, its value degrades exponentially. Increasing information visibility between supply chain participants can help all parties reach their overall goal of increased stockholder value through revenue growth, asset utilization, and cost reduction. To improve responsiveness across their supply chains, companies are exploring the use of collaborative models that share information across multiple tiers of participants in the supply chain: from their supplier’s supplier to their customer’s customer. These trading partners need to share forecasts, manage inventories, schedule labor, and optimize deliveries. In doing so, the partners reduce costs, improve productivity, and create greater value for the final customer in the chain. Software for Business Process Optimization (BPO) and Collaborative Planning, Forecasting and Replenishment (CPFR) are evolving to help companies collaboratively forecast and plan amongst partners, manage customer relations, and improve product life cycles and maintenance.</a:t>
            </a:r>
            <a:endParaRPr lang="id-ID" dirty="0"/>
          </a:p>
        </p:txBody>
      </p:sp>
    </p:spTree>
    <p:extLst>
      <p:ext uri="{BB962C8B-B14F-4D97-AF65-F5344CB8AC3E}">
        <p14:creationId xmlns:p14="http://schemas.microsoft.com/office/powerpoint/2010/main" val="4182396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E-Commerce</a:t>
            </a:r>
            <a:endParaRPr lang="id-ID" dirty="0"/>
          </a:p>
        </p:txBody>
      </p:sp>
      <p:sp>
        <p:nvSpPr>
          <p:cNvPr id="5" name="Content Placeholder 2"/>
          <p:cNvSpPr txBox="1">
            <a:spLocks/>
          </p:cNvSpPr>
          <p:nvPr/>
        </p:nvSpPr>
        <p:spPr>
          <a:xfrm>
            <a:off x="3625477" y="2906665"/>
            <a:ext cx="4941046" cy="340151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err="1" smtClean="0"/>
              <a:t>Menggunakan</a:t>
            </a:r>
            <a:r>
              <a:rPr lang="en-US" dirty="0" smtClean="0"/>
              <a:t> internet </a:t>
            </a:r>
            <a:r>
              <a:rPr lang="en-US" dirty="0" err="1" smtClean="0"/>
              <a:t>untuk</a:t>
            </a:r>
            <a:r>
              <a:rPr lang="en-US" dirty="0" smtClean="0"/>
              <a:t> </a:t>
            </a:r>
            <a:r>
              <a:rPr lang="en-US" dirty="0" err="1" smtClean="0"/>
              <a:t>membeli</a:t>
            </a:r>
            <a:r>
              <a:rPr lang="en-US" dirty="0" smtClean="0"/>
              <a:t> </a:t>
            </a:r>
            <a:r>
              <a:rPr lang="en-US" dirty="0" err="1" smtClean="0"/>
              <a:t>dan</a:t>
            </a:r>
            <a:r>
              <a:rPr lang="en-US" dirty="0" smtClean="0"/>
              <a:t> </a:t>
            </a:r>
            <a:r>
              <a:rPr lang="en-US" dirty="0" err="1" smtClean="0"/>
              <a:t>menjual</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a:t>
            </a:r>
            <a:r>
              <a:rPr lang="en-US" dirty="0" err="1" smtClean="0"/>
              <a:t>merupakan</a:t>
            </a:r>
            <a:r>
              <a:rPr lang="en-US" dirty="0" smtClean="0"/>
              <a:t> trend </a:t>
            </a:r>
            <a:r>
              <a:rPr lang="en-US" dirty="0" err="1" smtClean="0"/>
              <a:t>bisnis</a:t>
            </a:r>
            <a:r>
              <a:rPr lang="en-US" dirty="0" smtClean="0"/>
              <a:t> </a:t>
            </a:r>
            <a:r>
              <a:rPr lang="en-US" dirty="0" err="1" smtClean="0"/>
              <a:t>saat</a:t>
            </a:r>
            <a:r>
              <a:rPr lang="en-US" dirty="0" smtClean="0"/>
              <a:t> </a:t>
            </a:r>
            <a:r>
              <a:rPr lang="en-US" dirty="0" err="1" smtClean="0"/>
              <a:t>ini</a:t>
            </a:r>
            <a:endParaRPr lang="en-US" dirty="0" smtClean="0"/>
          </a:p>
          <a:p>
            <a:endParaRPr lang="en-US" dirty="0" smtClean="0"/>
          </a:p>
          <a:p>
            <a:r>
              <a:rPr lang="en-US" dirty="0" err="1" smtClean="0"/>
              <a:t>Penggunaan</a:t>
            </a:r>
            <a:r>
              <a:rPr lang="en-US" dirty="0" smtClean="0"/>
              <a:t> internet </a:t>
            </a:r>
            <a:r>
              <a:rPr lang="en-US" dirty="0" err="1" smtClean="0"/>
              <a:t>akan</a:t>
            </a:r>
            <a:r>
              <a:rPr lang="en-US" dirty="0" smtClean="0"/>
              <a:t> </a:t>
            </a:r>
            <a:r>
              <a:rPr lang="en-US" dirty="0" err="1" smtClean="0"/>
              <a:t>meningkatkan</a:t>
            </a:r>
            <a:r>
              <a:rPr lang="en-US" dirty="0" smtClean="0"/>
              <a:t> </a:t>
            </a:r>
            <a:r>
              <a:rPr lang="en-US" dirty="0" err="1" smtClean="0"/>
              <a:t>komunikasi</a:t>
            </a:r>
            <a:r>
              <a:rPr lang="en-US" dirty="0" smtClean="0"/>
              <a:t> </a:t>
            </a:r>
            <a:r>
              <a:rPr lang="en-US" dirty="0" err="1" smtClean="0"/>
              <a:t>dan</a:t>
            </a:r>
            <a:r>
              <a:rPr lang="en-US" dirty="0" smtClean="0"/>
              <a:t> </a:t>
            </a:r>
            <a:r>
              <a:rPr lang="en-US" dirty="0" err="1" smtClean="0"/>
              <a:t>kolaborasi</a:t>
            </a:r>
            <a:r>
              <a:rPr lang="en-US" dirty="0" smtClean="0"/>
              <a:t> </a:t>
            </a:r>
            <a:r>
              <a:rPr lang="en-US" dirty="0" err="1" smtClean="0"/>
              <a:t>diantara</a:t>
            </a:r>
            <a:r>
              <a:rPr lang="en-US" dirty="0" smtClean="0"/>
              <a:t> </a:t>
            </a:r>
            <a:r>
              <a:rPr lang="en-US" dirty="0" err="1" smtClean="0"/>
              <a:t>pedagang</a:t>
            </a:r>
            <a:r>
              <a:rPr lang="en-US" dirty="0" smtClean="0"/>
              <a:t> </a:t>
            </a:r>
            <a:r>
              <a:rPr lang="en-US" dirty="0" err="1" smtClean="0"/>
              <a:t>dimana</a:t>
            </a:r>
            <a:r>
              <a:rPr lang="en-US" dirty="0" smtClean="0"/>
              <a:t> proses </a:t>
            </a:r>
            <a:r>
              <a:rPr lang="en-US" dirty="0" err="1" smtClean="0"/>
              <a:t>bisnis</a:t>
            </a:r>
            <a:r>
              <a:rPr lang="en-US" dirty="0" smtClean="0"/>
              <a:t> </a:t>
            </a:r>
            <a:r>
              <a:rPr lang="en-US" dirty="0" err="1" smtClean="0"/>
              <a:t>akan</a:t>
            </a:r>
            <a:r>
              <a:rPr lang="en-US" dirty="0" smtClean="0"/>
              <a:t> </a:t>
            </a:r>
            <a:r>
              <a:rPr lang="en-US" dirty="0" err="1" smtClean="0"/>
              <a:t>lebih</a:t>
            </a:r>
            <a:r>
              <a:rPr lang="en-US" dirty="0" smtClean="0"/>
              <a:t> </a:t>
            </a:r>
            <a:r>
              <a:rPr lang="en-US" dirty="0" err="1" smtClean="0"/>
              <a:t>efektif</a:t>
            </a:r>
            <a:endParaRPr lang="en-US" dirty="0"/>
          </a:p>
        </p:txBody>
      </p:sp>
    </p:spTree>
    <p:extLst>
      <p:ext uri="{BB962C8B-B14F-4D97-AF65-F5344CB8AC3E}">
        <p14:creationId xmlns:p14="http://schemas.microsoft.com/office/powerpoint/2010/main" val="3263809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Benefits of Information Visibility</a:t>
            </a:r>
          </a:p>
        </p:txBody>
      </p:sp>
      <p:sp>
        <p:nvSpPr>
          <p:cNvPr id="3" name="Content Placeholder 2"/>
          <p:cNvSpPr>
            <a:spLocks noGrp="1"/>
          </p:cNvSpPr>
          <p:nvPr>
            <p:ph idx="1"/>
          </p:nvPr>
        </p:nvSpPr>
        <p:spPr>
          <a:xfrm>
            <a:off x="612029" y="3238203"/>
            <a:ext cx="4667249" cy="3416300"/>
          </a:xfrm>
        </p:spPr>
        <p:txBody>
          <a:bodyPr>
            <a:normAutofit fontScale="92500" lnSpcReduction="10000"/>
          </a:bodyPr>
          <a:lstStyle/>
          <a:p>
            <a:r>
              <a:rPr lang="en-US" dirty="0"/>
              <a:t>Breaks organizational barriers: Enables sharing of mission-critical information about business activities and interaction on a real-time basis across the supply chain. </a:t>
            </a:r>
            <a:endParaRPr lang="en-US" dirty="0" smtClean="0"/>
          </a:p>
          <a:p>
            <a:r>
              <a:rPr lang="en-US" dirty="0" smtClean="0"/>
              <a:t>Builds </a:t>
            </a:r>
            <a:r>
              <a:rPr lang="en-US" dirty="0"/>
              <a:t>visibility into supply chain: Provides people a real-time view of supply chain performance metrics. </a:t>
            </a:r>
          </a:p>
          <a:p>
            <a:r>
              <a:rPr lang="en-US" dirty="0" smtClean="0"/>
              <a:t>Managing </a:t>
            </a:r>
            <a:r>
              <a:rPr lang="en-US" dirty="0"/>
              <a:t>by metrics: Aligns performance metrics with cross-organizational business processes and assigns ownership of processes and metrics to specific individuals. </a:t>
            </a:r>
          </a:p>
          <a:p>
            <a:endParaRPr lang="id-ID" dirty="0"/>
          </a:p>
        </p:txBody>
      </p:sp>
      <p:sp>
        <p:nvSpPr>
          <p:cNvPr id="4" name="Rectangle 3"/>
          <p:cNvSpPr/>
          <p:nvPr/>
        </p:nvSpPr>
        <p:spPr>
          <a:xfrm>
            <a:off x="1234701" y="2398712"/>
            <a:ext cx="9722597" cy="646331"/>
          </a:xfrm>
          <a:prstGeom prst="rect">
            <a:avLst/>
          </a:prstGeom>
        </p:spPr>
        <p:txBody>
          <a:bodyPr wrap="square">
            <a:spAutoFit/>
          </a:bodyPr>
          <a:lstStyle/>
          <a:p>
            <a:r>
              <a:rPr lang="id-ID" dirty="0"/>
              <a:t>When implemented properly, a visibility solution results in the following additional benefits that promote improved supply chain performance:</a:t>
            </a:r>
          </a:p>
        </p:txBody>
      </p:sp>
      <p:sp>
        <p:nvSpPr>
          <p:cNvPr id="5" name="Content Placeholder 2"/>
          <p:cNvSpPr txBox="1">
            <a:spLocks/>
          </p:cNvSpPr>
          <p:nvPr/>
        </p:nvSpPr>
        <p:spPr>
          <a:xfrm>
            <a:off x="5822204" y="3238203"/>
            <a:ext cx="5969200" cy="3416300"/>
          </a:xfrm>
          <a:prstGeom prst="rect">
            <a:avLst/>
          </a:prstGeom>
        </p:spPr>
        <p:txBody>
          <a:bodyPr vert="horz" lIns="91440" tIns="45720" rIns="91440" bIns="45720" rtlCol="0">
            <a:normAutofit fontScale="925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smtClean="0"/>
              <a:t>Reduces process cycle times: Allows supply chain members to respond to market or customer demand in hours or days, not weeks or months. </a:t>
            </a:r>
          </a:p>
          <a:p>
            <a:r>
              <a:rPr lang="en-US" dirty="0" smtClean="0"/>
              <a:t>Encourages decision-making collaboration: Facilitates the ability to make decisions collaboratively on the Internet, bringing relevant internal and external stakeholders into the process. </a:t>
            </a:r>
          </a:p>
          <a:p>
            <a:r>
              <a:rPr lang="en-US" dirty="0" smtClean="0"/>
              <a:t>Reduces opportunity and problem resolution latency: Measures and monitors supply chain activities iteratively, which allows people to quickly respond to events as they occur.</a:t>
            </a:r>
          </a:p>
          <a:p>
            <a:endParaRPr lang="id-ID" dirty="0"/>
          </a:p>
        </p:txBody>
      </p:sp>
    </p:spTree>
    <p:extLst>
      <p:ext uri="{BB962C8B-B14F-4D97-AF65-F5344CB8AC3E}">
        <p14:creationId xmlns:p14="http://schemas.microsoft.com/office/powerpoint/2010/main" val="6016582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271588" y="173038"/>
            <a:ext cx="8761413" cy="708025"/>
          </a:xfrm>
        </p:spPr>
        <p:txBody>
          <a:bodyPr/>
          <a:lstStyle/>
          <a:p>
            <a:r>
              <a:rPr lang="en-US" sz="3200" dirty="0">
                <a:solidFill>
                  <a:schemeClr val="accent2">
                    <a:lumMod val="75000"/>
                  </a:schemeClr>
                </a:solidFill>
                <a:latin typeface="Calibri" panose="020F0502020204030204" pitchFamily="34" charset="0"/>
              </a:rPr>
              <a:t>Dell’s Information Visibility System: The Benchmark</a:t>
            </a:r>
            <a:br>
              <a:rPr lang="en-US" sz="3200" dirty="0">
                <a:solidFill>
                  <a:schemeClr val="accent2">
                    <a:lumMod val="75000"/>
                  </a:schemeClr>
                </a:solidFill>
                <a:latin typeface="Calibri" panose="020F0502020204030204" pitchFamily="34" charset="0"/>
              </a:rPr>
            </a:br>
            <a:endParaRPr lang="id-ID" sz="3200" dirty="0">
              <a:solidFill>
                <a:schemeClr val="accent2">
                  <a:lumMod val="75000"/>
                </a:schemeClr>
              </a:solidFill>
              <a:latin typeface="Calibri" panose="020F0502020204030204" pitchFamily="34" charset="0"/>
            </a:endParaRPr>
          </a:p>
        </p:txBody>
      </p:sp>
      <p:sp>
        <p:nvSpPr>
          <p:cNvPr id="3" name="Content Placeholder 2"/>
          <p:cNvSpPr>
            <a:spLocks noGrp="1"/>
          </p:cNvSpPr>
          <p:nvPr>
            <p:ph idx="4294967295"/>
          </p:nvPr>
        </p:nvSpPr>
        <p:spPr>
          <a:xfrm>
            <a:off x="161925" y="1217612"/>
            <a:ext cx="11430000" cy="3416300"/>
          </a:xfrm>
        </p:spPr>
        <p:txBody>
          <a:bodyPr>
            <a:noAutofit/>
          </a:bodyPr>
          <a:lstStyle/>
          <a:p>
            <a:r>
              <a:rPr lang="en-US" sz="2000" dirty="0">
                <a:latin typeface="Calibri" panose="020F0502020204030204" pitchFamily="34" charset="0"/>
              </a:rPr>
              <a:t>implementing information visibility as a competitive strategy than Dell Computer. Dell has fulfilled its commitments to customers through the company’s direct model, in which it holds only hours of inventory yet promises customers a lead-time of five days. Component suppliers who wish to do business with Dell have to hold some level of inventory, since their cycle times are typically much longer than Dell’s.8 For example, if a supplier has a lead-time of 45 days and Dell is promising on-line customers a lead-time of five days from order placement to delivery, the supplier must have </a:t>
            </a:r>
            <a:r>
              <a:rPr lang="en-US" sz="2000" dirty="0" err="1">
                <a:latin typeface="Calibri" panose="020F0502020204030204" pitchFamily="34" charset="0"/>
              </a:rPr>
              <a:t>realtime</a:t>
            </a:r>
            <a:r>
              <a:rPr lang="en-US" sz="2000" dirty="0">
                <a:latin typeface="Calibri" panose="020F0502020204030204" pitchFamily="34" charset="0"/>
              </a:rPr>
              <a:t> information to meet Dell’s strict demands. Dell has developed a business model that features a lean, build-to-order manufacturing operation. By utilizing the Web, Dell provides its supplier with forecasting information and receives information about the supplier’s ability to meet the forecasts. Dell uses i2 Technologies products for demand-fulfillment operations and products from Agile Software for engineering-change-order and bill-of-materials management. Communication regarding engineering changes, component availability, capacity, and other data flows both ways between Dell and its suppliers, in addition to forecasting and inventory data. Dell is also able to review suppliers and place Web-based orders into their factories in hours. After outsourcing to third-party contract manufacturers, Dell executives realized that many of these manufacturers did not have adequate visibility of customer orders. This was a major driver in the initiative to increase visibility of orders. Dell’s build-to-order web-based customer model has become the benchmark for other industries. Organizations such as General Motors, Ford, and General Electric are seeking to create “build-to-order” models using the Web as the platform for taking customer orders.</a:t>
            </a:r>
          </a:p>
          <a:p>
            <a:endParaRPr lang="id-ID" sz="2000" dirty="0">
              <a:latin typeface="Calibri" panose="020F0502020204030204" pitchFamily="34" charset="0"/>
            </a:endParaRPr>
          </a:p>
        </p:txBody>
      </p:sp>
    </p:spTree>
    <p:extLst>
      <p:ext uri="{BB962C8B-B14F-4D97-AF65-F5344CB8AC3E}">
        <p14:creationId xmlns:p14="http://schemas.microsoft.com/office/powerpoint/2010/main" val="2907694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3755" y="66248"/>
            <a:ext cx="1377301" cy="923330"/>
          </a:xfrm>
          <a:prstGeom prst="rect">
            <a:avLst/>
          </a:prstGeom>
          <a:noFill/>
        </p:spPr>
        <p:txBody>
          <a:bodyPr wrap="none" lIns="91440" tIns="45720" rIns="91440" bIns="45720">
            <a:spAutoFit/>
          </a:bodyPr>
          <a:lstStyle/>
          <a:p>
            <a:pPr algn="ctr"/>
            <a:r>
              <a:rPr lang="en-US" sz="5400" b="1" dirty="0" smtClean="0">
                <a:ln w="0">
                  <a:solidFill>
                    <a:schemeClr val="accent6">
                      <a:lumMod val="60000"/>
                      <a:lumOff val="40000"/>
                    </a:schemeClr>
                  </a:solidFill>
                </a:ln>
                <a:solidFill>
                  <a:schemeClr val="accent1"/>
                </a:solidFill>
                <a:effectLst>
                  <a:outerShdw blurRad="38100" dist="25400" dir="5400000" algn="ctr" rotWithShape="0">
                    <a:srgbClr val="6E747A">
                      <a:alpha val="43000"/>
                    </a:srgbClr>
                  </a:outerShdw>
                </a:effectLst>
              </a:rPr>
              <a:t>B2B</a:t>
            </a:r>
            <a:endParaRPr lang="en-US" sz="5400" b="1" dirty="0">
              <a:ln w="0">
                <a:solidFill>
                  <a:schemeClr val="accent6">
                    <a:lumMod val="60000"/>
                    <a:lumOff val="40000"/>
                  </a:schemeClr>
                </a:solidFill>
              </a:ln>
              <a:solidFill>
                <a:schemeClr val="accent1"/>
              </a:solidFill>
              <a:effectLst>
                <a:outerShdw blurRad="38100" dist="25400" dir="5400000" algn="ctr" rotWithShape="0">
                  <a:srgbClr val="6E747A">
                    <a:alpha val="43000"/>
                  </a:srgbClr>
                </a:outerShdw>
              </a:effectLst>
            </a:endParaRPr>
          </a:p>
        </p:txBody>
      </p:sp>
      <p:sp>
        <p:nvSpPr>
          <p:cNvPr id="7" name="Content Placeholder 2"/>
          <p:cNvSpPr txBox="1">
            <a:spLocks/>
          </p:cNvSpPr>
          <p:nvPr/>
        </p:nvSpPr>
        <p:spPr>
          <a:xfrm>
            <a:off x="765566" y="989578"/>
            <a:ext cx="4222264" cy="3401515"/>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sz="2000" i="1" dirty="0" err="1" smtClean="0"/>
              <a:t>Ketika</a:t>
            </a:r>
            <a:r>
              <a:rPr lang="en-US" sz="2000" i="1" dirty="0" smtClean="0"/>
              <a:t> proses </a:t>
            </a:r>
            <a:r>
              <a:rPr lang="en-US" sz="2000" i="1" dirty="0" err="1" smtClean="0"/>
              <a:t>bisnis</a:t>
            </a:r>
            <a:r>
              <a:rPr lang="en-US" sz="2000" i="1" dirty="0" smtClean="0"/>
              <a:t> </a:t>
            </a:r>
            <a:r>
              <a:rPr lang="en-US" sz="2000" i="1" dirty="0" err="1" smtClean="0"/>
              <a:t>telah</a:t>
            </a:r>
            <a:r>
              <a:rPr lang="en-US" sz="2000" i="1" dirty="0" smtClean="0"/>
              <a:t> </a:t>
            </a:r>
            <a:r>
              <a:rPr lang="en-US" sz="2000" i="1" dirty="0" err="1" smtClean="0"/>
              <a:t>dipetakan</a:t>
            </a:r>
            <a:r>
              <a:rPr lang="en-US" sz="2000" i="1" dirty="0" smtClean="0"/>
              <a:t> </a:t>
            </a:r>
            <a:r>
              <a:rPr lang="en-US" sz="2000" i="1" dirty="0" err="1" smtClean="0"/>
              <a:t>dan</a:t>
            </a:r>
            <a:r>
              <a:rPr lang="en-US" sz="2000" i="1" dirty="0" smtClean="0"/>
              <a:t> </a:t>
            </a:r>
            <a:r>
              <a:rPr lang="en-US" sz="2000" i="1" dirty="0" err="1" smtClean="0"/>
              <a:t>hubungan</a:t>
            </a:r>
            <a:r>
              <a:rPr lang="en-US" sz="2000" i="1" dirty="0" smtClean="0"/>
              <a:t> partner </a:t>
            </a:r>
            <a:r>
              <a:rPr lang="en-US" sz="2000" i="1" dirty="0" err="1" smtClean="0"/>
              <a:t>kunci</a:t>
            </a:r>
            <a:r>
              <a:rPr lang="en-US" sz="2000" i="1" dirty="0" smtClean="0"/>
              <a:t> supply chain </a:t>
            </a:r>
            <a:r>
              <a:rPr lang="en-US" sz="2000" i="1" dirty="0" err="1" smtClean="0"/>
              <a:t>telah</a:t>
            </a:r>
            <a:r>
              <a:rPr lang="en-US" sz="2000" i="1" dirty="0" smtClean="0"/>
              <a:t> </a:t>
            </a:r>
            <a:r>
              <a:rPr lang="en-US" sz="2000" i="1" dirty="0" err="1" smtClean="0"/>
              <a:t>dimengerti</a:t>
            </a:r>
            <a:r>
              <a:rPr lang="en-US" sz="2000" i="1" dirty="0" smtClean="0"/>
              <a:t>, </a:t>
            </a:r>
            <a:r>
              <a:rPr lang="en-US" sz="2000" i="1" dirty="0" err="1" smtClean="0"/>
              <a:t>komitmen</a:t>
            </a:r>
            <a:r>
              <a:rPr lang="en-US" sz="2000" i="1" dirty="0" smtClean="0"/>
              <a:t> </a:t>
            </a:r>
            <a:r>
              <a:rPr lang="en-US" sz="2000" i="1" dirty="0" err="1" smtClean="0"/>
              <a:t>penuh</a:t>
            </a:r>
            <a:r>
              <a:rPr lang="en-US" sz="2000" i="1" dirty="0" smtClean="0"/>
              <a:t> </a:t>
            </a:r>
            <a:r>
              <a:rPr lang="en-US" sz="2000" i="1" dirty="0" err="1" smtClean="0"/>
              <a:t>untuk</a:t>
            </a:r>
            <a:r>
              <a:rPr lang="en-US" sz="2000" i="1" dirty="0" smtClean="0"/>
              <a:t> </a:t>
            </a:r>
            <a:r>
              <a:rPr lang="en-US" sz="2000" i="1" dirty="0" err="1" smtClean="0"/>
              <a:t>mengembangkan</a:t>
            </a:r>
            <a:r>
              <a:rPr lang="en-US" sz="2000" i="1" dirty="0" smtClean="0"/>
              <a:t> </a:t>
            </a:r>
            <a:r>
              <a:rPr lang="en-US" sz="2000" i="1" dirty="0" err="1" smtClean="0"/>
              <a:t>aplikasi</a:t>
            </a:r>
            <a:r>
              <a:rPr lang="en-US" sz="2000" i="1" dirty="0" smtClean="0"/>
              <a:t> B2B </a:t>
            </a:r>
            <a:r>
              <a:rPr lang="en-US" sz="2000" i="1" dirty="0" err="1" smtClean="0"/>
              <a:t>pada</a:t>
            </a:r>
            <a:r>
              <a:rPr lang="en-US" sz="2000" i="1" dirty="0" smtClean="0"/>
              <a:t> </a:t>
            </a:r>
            <a:r>
              <a:rPr lang="en-US" sz="2000" i="1" dirty="0" err="1" smtClean="0"/>
              <a:t>struktur</a:t>
            </a:r>
            <a:r>
              <a:rPr lang="en-US" sz="2000" i="1" dirty="0" smtClean="0"/>
              <a:t> supply chain bias </a:t>
            </a:r>
            <a:r>
              <a:rPr lang="en-US" sz="2000" i="1" dirty="0" err="1" smtClean="0"/>
              <a:t>menjadikannya</a:t>
            </a:r>
            <a:r>
              <a:rPr lang="en-US" sz="2000" i="1" dirty="0" smtClean="0"/>
              <a:t> </a:t>
            </a:r>
            <a:r>
              <a:rPr lang="en-US" sz="2000" b="1" i="1" dirty="0" smtClean="0">
                <a:solidFill>
                  <a:schemeClr val="accent2">
                    <a:lumMod val="75000"/>
                  </a:schemeClr>
                </a:solidFill>
              </a:rPr>
              <a:t>competitive advantage</a:t>
            </a:r>
            <a:endParaRPr lang="en-US" sz="2000" b="1" i="1" dirty="0" smtClean="0">
              <a:solidFill>
                <a:schemeClr val="accent2">
                  <a:lumMod val="75000"/>
                </a:schemeClr>
              </a:solidFill>
            </a:endParaRPr>
          </a:p>
        </p:txBody>
      </p:sp>
      <p:sp>
        <p:nvSpPr>
          <p:cNvPr id="8" name="Content Placeholder 2"/>
          <p:cNvSpPr txBox="1">
            <a:spLocks/>
          </p:cNvSpPr>
          <p:nvPr/>
        </p:nvSpPr>
        <p:spPr>
          <a:xfrm>
            <a:off x="6834054" y="2077989"/>
            <a:ext cx="4222264" cy="3401515"/>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i="1" dirty="0" smtClean="0"/>
              <a:t>Supply chain </a:t>
            </a:r>
            <a:r>
              <a:rPr lang="en-US" i="1" dirty="0" err="1" smtClean="0"/>
              <a:t>harus</a:t>
            </a:r>
            <a:r>
              <a:rPr lang="en-US" i="1" dirty="0" smtClean="0"/>
              <a:t> </a:t>
            </a:r>
            <a:r>
              <a:rPr lang="en-US" i="1" dirty="0" err="1" smtClean="0"/>
              <a:t>diintegrasi</a:t>
            </a:r>
            <a:r>
              <a:rPr lang="en-US" i="1" dirty="0" smtClean="0"/>
              <a:t> </a:t>
            </a:r>
            <a:r>
              <a:rPr lang="en-US" i="1" dirty="0" err="1" smtClean="0"/>
              <a:t>dengan</a:t>
            </a:r>
            <a:r>
              <a:rPr lang="en-US" i="1" dirty="0" smtClean="0"/>
              <a:t> system </a:t>
            </a:r>
            <a:r>
              <a:rPr lang="en-US" i="1" dirty="0" err="1" smtClean="0"/>
              <a:t>nilai</a:t>
            </a:r>
            <a:r>
              <a:rPr lang="en-US" i="1" dirty="0" smtClean="0"/>
              <a:t> </a:t>
            </a:r>
          </a:p>
          <a:p>
            <a:r>
              <a:rPr lang="en-US" i="1" dirty="0" err="1" smtClean="0"/>
              <a:t>Organisasi</a:t>
            </a:r>
            <a:r>
              <a:rPr lang="en-US" i="1" dirty="0" smtClean="0"/>
              <a:t> </a:t>
            </a:r>
            <a:r>
              <a:rPr lang="en-US" i="1" dirty="0" err="1" smtClean="0"/>
              <a:t>harus</a:t>
            </a:r>
            <a:r>
              <a:rPr lang="en-US" i="1" dirty="0" smtClean="0"/>
              <a:t> </a:t>
            </a:r>
            <a:r>
              <a:rPr lang="en-US" i="1" dirty="0" err="1" smtClean="0"/>
              <a:t>mengembangkan</a:t>
            </a:r>
            <a:r>
              <a:rPr lang="en-US" i="1" dirty="0" smtClean="0"/>
              <a:t> </a:t>
            </a:r>
            <a:r>
              <a:rPr lang="en-US" i="1" dirty="0" err="1" smtClean="0"/>
              <a:t>pengertian</a:t>
            </a:r>
            <a:r>
              <a:rPr lang="en-US" i="1" dirty="0" smtClean="0"/>
              <a:t> yang  </a:t>
            </a:r>
            <a:r>
              <a:rPr lang="en-US" i="1" dirty="0" err="1" smtClean="0"/>
              <a:t>efektif</a:t>
            </a:r>
            <a:r>
              <a:rPr lang="en-US" i="1" dirty="0" smtClean="0"/>
              <a:t> </a:t>
            </a:r>
            <a:r>
              <a:rPr lang="en-US" i="1" dirty="0" err="1" smtClean="0"/>
              <a:t>pada</a:t>
            </a:r>
            <a:r>
              <a:rPr lang="en-US" i="1" dirty="0" smtClean="0"/>
              <a:t> proses </a:t>
            </a:r>
            <a:r>
              <a:rPr lang="en-US" i="1" dirty="0" err="1" smtClean="0"/>
              <a:t>dan</a:t>
            </a:r>
            <a:r>
              <a:rPr lang="en-US" i="1" dirty="0" smtClean="0"/>
              <a:t> </a:t>
            </a:r>
            <a:r>
              <a:rPr lang="en-US" i="1" dirty="0" err="1" smtClean="0"/>
              <a:t>standart</a:t>
            </a:r>
            <a:r>
              <a:rPr lang="en-US" i="1" dirty="0" smtClean="0"/>
              <a:t> </a:t>
            </a:r>
            <a:r>
              <a:rPr lang="en-US" i="1" dirty="0" err="1" smtClean="0"/>
              <a:t>informasi</a:t>
            </a:r>
            <a:r>
              <a:rPr lang="en-US" i="1" dirty="0" smtClean="0"/>
              <a:t> yang </a:t>
            </a:r>
            <a:r>
              <a:rPr lang="en-US" i="1" dirty="0" err="1" smtClean="0"/>
              <a:t>tersedia</a:t>
            </a:r>
            <a:r>
              <a:rPr lang="en-US" i="1" dirty="0" smtClean="0"/>
              <a:t> </a:t>
            </a:r>
            <a:r>
              <a:rPr lang="en-US" i="1" dirty="0" err="1" smtClean="0"/>
              <a:t>pada</a:t>
            </a:r>
            <a:r>
              <a:rPr lang="en-US" i="1" dirty="0" smtClean="0"/>
              <a:t> </a:t>
            </a:r>
            <a:r>
              <a:rPr lang="en-US" i="1" dirty="0" err="1" smtClean="0"/>
              <a:t>komunikasi</a:t>
            </a:r>
            <a:r>
              <a:rPr lang="en-US" i="1" dirty="0" smtClean="0"/>
              <a:t> </a:t>
            </a:r>
            <a:r>
              <a:rPr lang="en-US" i="1" dirty="0" err="1" smtClean="0"/>
              <a:t>pembeli-penjual</a:t>
            </a:r>
            <a:endParaRPr lang="en-US" i="1" dirty="0" smtClean="0"/>
          </a:p>
          <a:p>
            <a:endParaRPr lang="en-US" b="1" i="1" dirty="0" smtClean="0">
              <a:solidFill>
                <a:schemeClr val="accent2">
                  <a:lumMod val="75000"/>
                </a:schemeClr>
              </a:solidFill>
            </a:endParaRPr>
          </a:p>
        </p:txBody>
      </p:sp>
    </p:spTree>
    <p:extLst>
      <p:ext uri="{BB962C8B-B14F-4D97-AF65-F5344CB8AC3E}">
        <p14:creationId xmlns:p14="http://schemas.microsoft.com/office/powerpoint/2010/main" val="645158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The B2B Technology Landscape </a:t>
            </a:r>
          </a:p>
        </p:txBody>
      </p:sp>
      <p:sp>
        <p:nvSpPr>
          <p:cNvPr id="3" name="Content Placeholder 2"/>
          <p:cNvSpPr>
            <a:spLocks noGrp="1"/>
          </p:cNvSpPr>
          <p:nvPr>
            <p:ph idx="1"/>
          </p:nvPr>
        </p:nvSpPr>
        <p:spPr>
          <a:xfrm>
            <a:off x="840629" y="2506617"/>
            <a:ext cx="11037046" cy="699258"/>
          </a:xfrm>
        </p:spPr>
        <p:txBody>
          <a:bodyPr>
            <a:normAutofit/>
          </a:bodyPr>
          <a:lstStyle/>
          <a:p>
            <a:r>
              <a:rPr lang="en-US" b="1" i="1" dirty="0" smtClean="0"/>
              <a:t>Internet </a:t>
            </a:r>
            <a:r>
              <a:rPr lang="en-US" b="1" i="1" dirty="0" err="1" smtClean="0"/>
              <a:t>telah</a:t>
            </a:r>
            <a:r>
              <a:rPr lang="en-US" b="1" i="1" dirty="0" smtClean="0"/>
              <a:t> </a:t>
            </a:r>
            <a:r>
              <a:rPr lang="en-US" b="1" i="1" dirty="0" err="1" smtClean="0"/>
              <a:t>mengubah</a:t>
            </a:r>
            <a:r>
              <a:rPr lang="en-US" b="1" i="1" dirty="0" smtClean="0"/>
              <a:t> </a:t>
            </a:r>
            <a:r>
              <a:rPr lang="en-US" b="1" i="1" dirty="0" err="1" smtClean="0"/>
              <a:t>bagaimana</a:t>
            </a:r>
            <a:r>
              <a:rPr lang="en-US" b="1" i="1" dirty="0" smtClean="0"/>
              <a:t> </a:t>
            </a:r>
            <a:r>
              <a:rPr lang="en-US" b="1" i="1" dirty="0" err="1" smtClean="0"/>
              <a:t>bisnis</a:t>
            </a:r>
            <a:r>
              <a:rPr lang="en-US" b="1" i="1" dirty="0" smtClean="0"/>
              <a:t> </a:t>
            </a:r>
            <a:r>
              <a:rPr lang="en-US" b="1" i="1" dirty="0" err="1" smtClean="0"/>
              <a:t>dijalankan</a:t>
            </a:r>
            <a:r>
              <a:rPr lang="en-US" b="1" i="1" dirty="0" smtClean="0"/>
              <a:t> </a:t>
            </a:r>
            <a:r>
              <a:rPr lang="en-US" b="1" i="1" dirty="0" err="1" smtClean="0"/>
              <a:t>dan</a:t>
            </a:r>
            <a:r>
              <a:rPr lang="en-US" b="1" i="1" dirty="0" smtClean="0"/>
              <a:t> </a:t>
            </a:r>
            <a:r>
              <a:rPr lang="en-US" b="1" i="1" dirty="0" err="1" smtClean="0"/>
              <a:t>menciptakan</a:t>
            </a:r>
            <a:r>
              <a:rPr lang="en-US" b="1" i="1" dirty="0" smtClean="0"/>
              <a:t> </a:t>
            </a:r>
            <a:r>
              <a:rPr lang="en-US" b="1" i="1" dirty="0" err="1" smtClean="0"/>
              <a:t>peluang</a:t>
            </a:r>
            <a:r>
              <a:rPr lang="en-US" b="1" i="1" dirty="0" smtClean="0"/>
              <a:t> </a:t>
            </a:r>
            <a:r>
              <a:rPr lang="en-US" b="1" i="1" dirty="0" err="1" smtClean="0"/>
              <a:t>baru</a:t>
            </a:r>
            <a:r>
              <a:rPr lang="en-US" b="1" i="1" dirty="0" smtClean="0"/>
              <a:t> </a:t>
            </a:r>
          </a:p>
        </p:txBody>
      </p:sp>
      <p:sp>
        <p:nvSpPr>
          <p:cNvPr id="4" name="Rectangle 3"/>
          <p:cNvSpPr/>
          <p:nvPr/>
        </p:nvSpPr>
        <p:spPr>
          <a:xfrm>
            <a:off x="736197" y="4031860"/>
            <a:ext cx="5031475" cy="1477328"/>
          </a:xfrm>
          <a:prstGeom prst="rect">
            <a:avLst/>
          </a:prstGeom>
        </p:spPr>
        <p:txBody>
          <a:bodyPr wrap="square">
            <a:spAutoFit/>
          </a:bodyPr>
          <a:lstStyle/>
          <a:p>
            <a:r>
              <a:rPr lang="en-GB" dirty="0" err="1" smtClean="0"/>
              <a:t>Kelompok</a:t>
            </a:r>
            <a:r>
              <a:rPr lang="en-GB" dirty="0" smtClean="0"/>
              <a:t> </a:t>
            </a:r>
            <a:r>
              <a:rPr lang="en-GB" dirty="0" err="1" smtClean="0"/>
              <a:t>pertama</a:t>
            </a:r>
            <a:r>
              <a:rPr lang="en-GB" dirty="0" smtClean="0"/>
              <a:t> yang </a:t>
            </a:r>
            <a:r>
              <a:rPr lang="en-GB" dirty="0" err="1" smtClean="0"/>
              <a:t>mengambil</a:t>
            </a:r>
            <a:r>
              <a:rPr lang="en-GB" dirty="0" smtClean="0"/>
              <a:t> </a:t>
            </a:r>
            <a:r>
              <a:rPr lang="en-GB" dirty="0" err="1" smtClean="0"/>
              <a:t>keuntungan</a:t>
            </a:r>
            <a:r>
              <a:rPr lang="en-GB" dirty="0" smtClean="0"/>
              <a:t> </a:t>
            </a:r>
            <a:r>
              <a:rPr lang="en-GB" dirty="0" err="1" smtClean="0"/>
              <a:t>dari</a:t>
            </a:r>
            <a:r>
              <a:rPr lang="en-GB" dirty="0" smtClean="0"/>
              <a:t> internet </a:t>
            </a:r>
            <a:r>
              <a:rPr lang="en-GB" dirty="0" err="1" smtClean="0"/>
              <a:t>adalah</a:t>
            </a:r>
            <a:r>
              <a:rPr lang="en-GB" dirty="0" smtClean="0"/>
              <a:t> </a:t>
            </a:r>
            <a:r>
              <a:rPr lang="id-ID" b="1" dirty="0" smtClean="0">
                <a:solidFill>
                  <a:srgbClr val="002060"/>
                </a:solidFill>
              </a:rPr>
              <a:t>retailers</a:t>
            </a:r>
            <a:r>
              <a:rPr lang="id-ID" dirty="0"/>
              <a:t>, </a:t>
            </a:r>
            <a:r>
              <a:rPr lang="en-GB" dirty="0" err="1" smtClean="0"/>
              <a:t>dengan</a:t>
            </a:r>
            <a:r>
              <a:rPr lang="en-GB" dirty="0" smtClean="0"/>
              <a:t> </a:t>
            </a:r>
            <a:r>
              <a:rPr lang="en-GB" dirty="0" err="1" smtClean="0"/>
              <a:t>menggunakan</a:t>
            </a:r>
            <a:r>
              <a:rPr lang="en-GB" dirty="0" smtClean="0"/>
              <a:t> web </a:t>
            </a:r>
            <a:r>
              <a:rPr lang="en-GB" dirty="0" err="1" smtClean="0"/>
              <a:t>berarti</a:t>
            </a:r>
            <a:r>
              <a:rPr lang="en-GB" dirty="0" smtClean="0"/>
              <a:t> </a:t>
            </a:r>
            <a:r>
              <a:rPr lang="en-GB" b="1" dirty="0" err="1" smtClean="0">
                <a:solidFill>
                  <a:srgbClr val="002060"/>
                </a:solidFill>
              </a:rPr>
              <a:t>jangkauan</a:t>
            </a:r>
            <a:r>
              <a:rPr lang="en-GB" b="1" dirty="0" smtClean="0">
                <a:solidFill>
                  <a:srgbClr val="002060"/>
                </a:solidFill>
              </a:rPr>
              <a:t> </a:t>
            </a:r>
            <a:r>
              <a:rPr lang="en-GB" b="1" dirty="0" err="1" smtClean="0">
                <a:solidFill>
                  <a:srgbClr val="002060"/>
                </a:solidFill>
              </a:rPr>
              <a:t>konsumen</a:t>
            </a:r>
            <a:r>
              <a:rPr lang="en-GB" b="1" dirty="0" smtClean="0">
                <a:solidFill>
                  <a:srgbClr val="002060"/>
                </a:solidFill>
              </a:rPr>
              <a:t> </a:t>
            </a:r>
            <a:r>
              <a:rPr lang="en-GB" b="1" dirty="0" err="1" smtClean="0">
                <a:solidFill>
                  <a:srgbClr val="002060"/>
                </a:solidFill>
              </a:rPr>
              <a:t>lebih</a:t>
            </a:r>
            <a:r>
              <a:rPr lang="en-GB" b="1" dirty="0" smtClean="0">
                <a:solidFill>
                  <a:srgbClr val="002060"/>
                </a:solidFill>
              </a:rPr>
              <a:t> </a:t>
            </a:r>
            <a:r>
              <a:rPr lang="en-GB" b="1" dirty="0" err="1" smtClean="0">
                <a:solidFill>
                  <a:srgbClr val="002060"/>
                </a:solidFill>
              </a:rPr>
              <a:t>luas</a:t>
            </a:r>
            <a:r>
              <a:rPr lang="en-GB" b="1" dirty="0" smtClean="0">
                <a:solidFill>
                  <a:srgbClr val="002060"/>
                </a:solidFill>
              </a:rPr>
              <a:t> </a:t>
            </a:r>
            <a:r>
              <a:rPr lang="en-GB" dirty="0" err="1" smtClean="0"/>
              <a:t>dengan</a:t>
            </a:r>
            <a:r>
              <a:rPr lang="en-GB" dirty="0" smtClean="0"/>
              <a:t> </a:t>
            </a:r>
            <a:r>
              <a:rPr lang="en-GB" dirty="0" err="1" smtClean="0"/>
              <a:t>biaya</a:t>
            </a:r>
            <a:r>
              <a:rPr lang="en-GB" dirty="0" smtClean="0"/>
              <a:t> yang </a:t>
            </a:r>
            <a:r>
              <a:rPr lang="en-GB" dirty="0" err="1" smtClean="0"/>
              <a:t>sangat</a:t>
            </a:r>
            <a:r>
              <a:rPr lang="en-GB" dirty="0" smtClean="0"/>
              <a:t> </a:t>
            </a:r>
            <a:r>
              <a:rPr lang="en-GB" dirty="0" err="1" smtClean="0"/>
              <a:t>rendah</a:t>
            </a:r>
            <a:r>
              <a:rPr lang="en-GB" dirty="0" smtClean="0"/>
              <a:t>. </a:t>
            </a:r>
            <a:endParaRPr lang="id-ID" dirty="0"/>
          </a:p>
        </p:txBody>
      </p:sp>
      <p:sp>
        <p:nvSpPr>
          <p:cNvPr id="5" name="Rectangle 4"/>
          <p:cNvSpPr/>
          <p:nvPr/>
        </p:nvSpPr>
        <p:spPr>
          <a:xfrm>
            <a:off x="6669136" y="3871913"/>
            <a:ext cx="4772167" cy="2308324"/>
          </a:xfrm>
          <a:prstGeom prst="rect">
            <a:avLst/>
          </a:prstGeom>
        </p:spPr>
        <p:txBody>
          <a:bodyPr wrap="square">
            <a:spAutoFit/>
          </a:bodyPr>
          <a:lstStyle/>
          <a:p>
            <a:r>
              <a:rPr lang="en-GB" b="1" dirty="0">
                <a:solidFill>
                  <a:srgbClr val="002060"/>
                </a:solidFill>
              </a:rPr>
              <a:t>Perusahaan</a:t>
            </a:r>
            <a:r>
              <a:rPr lang="en-GB" dirty="0"/>
              <a:t> </a:t>
            </a:r>
            <a:r>
              <a:rPr lang="en-GB" dirty="0" err="1"/>
              <a:t>memiliki</a:t>
            </a:r>
            <a:r>
              <a:rPr lang="en-GB" dirty="0"/>
              <a:t> </a:t>
            </a:r>
            <a:r>
              <a:rPr lang="en-GB" dirty="0" err="1"/>
              <a:t>kemampuan</a:t>
            </a:r>
            <a:r>
              <a:rPr lang="en-GB" dirty="0"/>
              <a:t> </a:t>
            </a:r>
            <a:r>
              <a:rPr lang="en-GB" dirty="0" err="1"/>
              <a:t>untuk</a:t>
            </a:r>
            <a:r>
              <a:rPr lang="en-GB" dirty="0"/>
              <a:t> </a:t>
            </a:r>
            <a:r>
              <a:rPr lang="en-GB" b="1" dirty="0" err="1">
                <a:solidFill>
                  <a:srgbClr val="002060"/>
                </a:solidFill>
              </a:rPr>
              <a:t>mengirimkan</a:t>
            </a:r>
            <a:r>
              <a:rPr lang="en-GB" b="1" dirty="0">
                <a:solidFill>
                  <a:srgbClr val="002060"/>
                </a:solidFill>
              </a:rPr>
              <a:t> product </a:t>
            </a:r>
            <a:r>
              <a:rPr lang="en-GB" b="1" dirty="0" err="1">
                <a:solidFill>
                  <a:srgbClr val="002060"/>
                </a:solidFill>
              </a:rPr>
              <a:t>dan</a:t>
            </a:r>
            <a:r>
              <a:rPr lang="en-GB" b="1" dirty="0">
                <a:solidFill>
                  <a:srgbClr val="002060"/>
                </a:solidFill>
              </a:rPr>
              <a:t> </a:t>
            </a:r>
            <a:r>
              <a:rPr lang="en-GB" b="1" dirty="0" err="1">
                <a:solidFill>
                  <a:srgbClr val="002060"/>
                </a:solidFill>
              </a:rPr>
              <a:t>jasa</a:t>
            </a:r>
            <a:r>
              <a:rPr lang="en-GB" b="1" dirty="0">
                <a:solidFill>
                  <a:srgbClr val="002060"/>
                </a:solidFill>
              </a:rPr>
              <a:t> </a:t>
            </a:r>
            <a:r>
              <a:rPr lang="en-GB" dirty="0" err="1"/>
              <a:t>dengan</a:t>
            </a:r>
            <a:r>
              <a:rPr lang="en-GB" dirty="0"/>
              <a:t> </a:t>
            </a:r>
            <a:r>
              <a:rPr lang="en-GB" dirty="0" err="1"/>
              <a:t>cara</a:t>
            </a:r>
            <a:r>
              <a:rPr lang="en-GB" dirty="0"/>
              <a:t> yang </a:t>
            </a:r>
            <a:r>
              <a:rPr lang="en-GB" b="1" dirty="0" err="1">
                <a:solidFill>
                  <a:srgbClr val="002060"/>
                </a:solidFill>
              </a:rPr>
              <a:t>menguntungkan</a:t>
            </a:r>
            <a:endParaRPr lang="en-GB" b="1" dirty="0">
              <a:solidFill>
                <a:srgbClr val="002060"/>
              </a:solidFill>
            </a:endParaRPr>
          </a:p>
          <a:p>
            <a:endParaRPr lang="en-GB" dirty="0" smtClean="0"/>
          </a:p>
          <a:p>
            <a:r>
              <a:rPr lang="en-GB" dirty="0" smtClean="0"/>
              <a:t>Perusahaan yang </a:t>
            </a:r>
            <a:r>
              <a:rPr lang="en-GB" dirty="0" err="1" smtClean="0"/>
              <a:t>mengingikan</a:t>
            </a:r>
            <a:r>
              <a:rPr lang="en-GB" dirty="0" smtClean="0"/>
              <a:t> margin yang </a:t>
            </a:r>
            <a:r>
              <a:rPr lang="en-GB" dirty="0" err="1" smtClean="0"/>
              <a:t>besar</a:t>
            </a:r>
            <a:r>
              <a:rPr lang="en-GB" dirty="0" smtClean="0"/>
              <a:t> </a:t>
            </a:r>
            <a:r>
              <a:rPr lang="en-GB" dirty="0" err="1" smtClean="0"/>
              <a:t>dengan</a:t>
            </a:r>
            <a:r>
              <a:rPr lang="en-GB" dirty="0" smtClean="0"/>
              <a:t> </a:t>
            </a:r>
            <a:r>
              <a:rPr lang="en-GB" dirty="0" err="1" smtClean="0"/>
              <a:t>membuat</a:t>
            </a:r>
            <a:r>
              <a:rPr lang="en-GB" dirty="0" smtClean="0"/>
              <a:t> </a:t>
            </a:r>
            <a:r>
              <a:rPr lang="en-GB" dirty="0" err="1" smtClean="0"/>
              <a:t>jasa</a:t>
            </a:r>
            <a:r>
              <a:rPr lang="en-GB" dirty="0" smtClean="0"/>
              <a:t> </a:t>
            </a:r>
            <a:r>
              <a:rPr lang="en-GB" dirty="0" err="1" smtClean="0"/>
              <a:t>distribusi</a:t>
            </a:r>
            <a:r>
              <a:rPr lang="en-GB" dirty="0" smtClean="0"/>
              <a:t>  </a:t>
            </a:r>
            <a:r>
              <a:rPr lang="en-GB" dirty="0" err="1" smtClean="0"/>
              <a:t>pada</a:t>
            </a:r>
            <a:r>
              <a:rPr lang="en-GB" dirty="0" smtClean="0"/>
              <a:t> </a:t>
            </a:r>
            <a:r>
              <a:rPr lang="en-GB" dirty="0" err="1" smtClean="0"/>
              <a:t>pasar</a:t>
            </a:r>
            <a:r>
              <a:rPr lang="en-GB" dirty="0" smtClean="0"/>
              <a:t> yang </a:t>
            </a:r>
            <a:r>
              <a:rPr lang="en-GB" dirty="0" err="1" smtClean="0"/>
              <a:t>baru</a:t>
            </a:r>
            <a:endParaRPr lang="en-GB" dirty="0"/>
          </a:p>
          <a:p>
            <a:endParaRPr lang="en-GB" dirty="0" smtClean="0"/>
          </a:p>
        </p:txBody>
      </p:sp>
    </p:spTree>
    <p:extLst>
      <p:ext uri="{BB962C8B-B14F-4D97-AF65-F5344CB8AC3E}">
        <p14:creationId xmlns:p14="http://schemas.microsoft.com/office/powerpoint/2010/main" val="4266213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Advantages of the Internet </a:t>
            </a:r>
            <a:endParaRPr lang="id-ID" dirty="0"/>
          </a:p>
        </p:txBody>
      </p:sp>
      <p:sp>
        <p:nvSpPr>
          <p:cNvPr id="3" name="Content Placeholder 2"/>
          <p:cNvSpPr>
            <a:spLocks noGrp="1"/>
          </p:cNvSpPr>
          <p:nvPr>
            <p:ph idx="1"/>
          </p:nvPr>
        </p:nvSpPr>
        <p:spPr>
          <a:xfrm>
            <a:off x="1154954" y="2603500"/>
            <a:ext cx="5054777" cy="3416300"/>
          </a:xfrm>
        </p:spPr>
        <p:txBody>
          <a:bodyPr>
            <a:normAutofit/>
          </a:bodyPr>
          <a:lstStyle/>
          <a:p>
            <a:r>
              <a:rPr lang="en-US" dirty="0" err="1" smtClean="0"/>
              <a:t>Pembeli</a:t>
            </a:r>
            <a:r>
              <a:rPr lang="en-US" dirty="0" smtClean="0"/>
              <a:t> bias </a:t>
            </a:r>
            <a:r>
              <a:rPr lang="en-US" dirty="0" err="1" smtClean="0"/>
              <a:t>mengakses</a:t>
            </a:r>
            <a:r>
              <a:rPr lang="en-US" dirty="0" smtClean="0"/>
              <a:t> web </a:t>
            </a:r>
            <a:r>
              <a:rPr lang="en-US" dirty="0" err="1" smtClean="0"/>
              <a:t>dengan</a:t>
            </a:r>
            <a:r>
              <a:rPr lang="en-US" dirty="0" smtClean="0"/>
              <a:t> </a:t>
            </a:r>
            <a:r>
              <a:rPr lang="en-US" dirty="0" err="1" smtClean="0"/>
              <a:t>cepat</a:t>
            </a:r>
            <a:r>
              <a:rPr lang="en-US" dirty="0" smtClean="0"/>
              <a:t> </a:t>
            </a:r>
            <a:r>
              <a:rPr lang="en-US" dirty="0" err="1" smtClean="0"/>
              <a:t>untuk</a:t>
            </a:r>
            <a:r>
              <a:rPr lang="en-US" dirty="0" smtClean="0"/>
              <a:t> </a:t>
            </a:r>
            <a:r>
              <a:rPr lang="en-US" dirty="0" err="1" smtClean="0"/>
              <a:t>mencari</a:t>
            </a:r>
            <a:r>
              <a:rPr lang="en-US" dirty="0" smtClean="0"/>
              <a:t> </a:t>
            </a:r>
            <a:r>
              <a:rPr lang="en-US" dirty="0" err="1" smtClean="0"/>
              <a:t>pemasok</a:t>
            </a:r>
            <a:r>
              <a:rPr lang="en-US" dirty="0" smtClean="0"/>
              <a:t> </a:t>
            </a:r>
            <a:r>
              <a:rPr lang="en-US" dirty="0" err="1" smtClean="0"/>
              <a:t>dan</a:t>
            </a:r>
            <a:r>
              <a:rPr lang="en-US" dirty="0" smtClean="0"/>
              <a:t> </a:t>
            </a:r>
            <a:r>
              <a:rPr lang="en-US" dirty="0" err="1" smtClean="0"/>
              <a:t>menentukan</a:t>
            </a:r>
            <a:r>
              <a:rPr lang="en-US" dirty="0" smtClean="0"/>
              <a:t> </a:t>
            </a:r>
            <a:r>
              <a:rPr lang="en-US" dirty="0" err="1" smtClean="0"/>
              <a:t>harga</a:t>
            </a:r>
            <a:r>
              <a:rPr lang="en-US" dirty="0" smtClean="0"/>
              <a:t> </a:t>
            </a:r>
            <a:r>
              <a:rPr lang="en-US" dirty="0" err="1" smtClean="0"/>
              <a:t>terendah</a:t>
            </a:r>
            <a:r>
              <a:rPr lang="en-US" dirty="0" smtClean="0"/>
              <a:t> </a:t>
            </a:r>
            <a:r>
              <a:rPr lang="en-US" dirty="0" err="1" smtClean="0"/>
              <a:t>dan</a:t>
            </a:r>
            <a:r>
              <a:rPr lang="en-US" dirty="0" smtClean="0"/>
              <a:t> </a:t>
            </a:r>
            <a:r>
              <a:rPr lang="en-US" dirty="0" err="1" smtClean="0"/>
              <a:t>jasa</a:t>
            </a:r>
            <a:r>
              <a:rPr lang="en-US" dirty="0" smtClean="0"/>
              <a:t> yang </a:t>
            </a:r>
            <a:r>
              <a:rPr lang="en-US" dirty="0" err="1" smtClean="0"/>
              <a:t>terbaik</a:t>
            </a:r>
            <a:r>
              <a:rPr lang="en-US" dirty="0" smtClean="0"/>
              <a:t>.</a:t>
            </a:r>
          </a:p>
          <a:p>
            <a:r>
              <a:rPr lang="en-US" dirty="0" smtClean="0"/>
              <a:t>Perusahaan </a:t>
            </a:r>
            <a:r>
              <a:rPr lang="en-US" dirty="0" err="1" smtClean="0"/>
              <a:t>menjual</a:t>
            </a:r>
            <a:r>
              <a:rPr lang="en-US" dirty="0" smtClean="0"/>
              <a:t> di web </a:t>
            </a:r>
            <a:r>
              <a:rPr lang="en-US" dirty="0" err="1" smtClean="0"/>
              <a:t>tidak</a:t>
            </a:r>
            <a:r>
              <a:rPr lang="en-US" dirty="0" smtClean="0"/>
              <a:t> </a:t>
            </a:r>
            <a:r>
              <a:rPr lang="en-US" dirty="0" err="1" smtClean="0"/>
              <a:t>khawatir</a:t>
            </a:r>
            <a:r>
              <a:rPr lang="en-US" dirty="0" smtClean="0"/>
              <a:t> </a:t>
            </a:r>
            <a:r>
              <a:rPr lang="en-US" dirty="0" err="1" smtClean="0"/>
              <a:t>tentang</a:t>
            </a:r>
            <a:r>
              <a:rPr lang="en-US" dirty="0" smtClean="0"/>
              <a:t>  </a:t>
            </a:r>
            <a:r>
              <a:rPr lang="en-US" dirty="0" err="1" smtClean="0"/>
              <a:t>ruang</a:t>
            </a:r>
            <a:r>
              <a:rPr lang="en-US" dirty="0" smtClean="0"/>
              <a:t> </a:t>
            </a:r>
            <a:r>
              <a:rPr lang="en-US" dirty="0" err="1" smtClean="0"/>
              <a:t>rak</a:t>
            </a:r>
            <a:r>
              <a:rPr lang="en-US" dirty="0" smtClean="0"/>
              <a:t> </a:t>
            </a:r>
            <a:r>
              <a:rPr lang="en-US" dirty="0" err="1" smtClean="0"/>
              <a:t>diberbagai</a:t>
            </a:r>
            <a:r>
              <a:rPr lang="en-US" dirty="0" smtClean="0"/>
              <a:t> </a:t>
            </a:r>
            <a:r>
              <a:rPr lang="en-US" dirty="0" err="1" smtClean="0"/>
              <a:t>variasi</a:t>
            </a:r>
            <a:r>
              <a:rPr lang="en-US" dirty="0" smtClean="0"/>
              <a:t> outlet retail.</a:t>
            </a:r>
          </a:p>
          <a:p>
            <a:r>
              <a:rPr lang="en-US" dirty="0" err="1" smtClean="0"/>
              <a:t>Persediaan</a:t>
            </a:r>
            <a:r>
              <a:rPr lang="en-US" dirty="0" smtClean="0"/>
              <a:t> </a:t>
            </a:r>
            <a:r>
              <a:rPr lang="en-US" dirty="0" err="1" smtClean="0"/>
              <a:t>bisa</a:t>
            </a:r>
            <a:r>
              <a:rPr lang="en-US" dirty="0" smtClean="0"/>
              <a:t> </a:t>
            </a:r>
            <a:r>
              <a:rPr lang="en-US" dirty="0" err="1" smtClean="0"/>
              <a:t>disimpan</a:t>
            </a:r>
            <a:r>
              <a:rPr lang="en-US" dirty="0" smtClean="0"/>
              <a:t> </a:t>
            </a:r>
            <a:r>
              <a:rPr lang="en-US" dirty="0" err="1" smtClean="0"/>
              <a:t>pada</a:t>
            </a:r>
            <a:r>
              <a:rPr lang="en-US" dirty="0" smtClean="0"/>
              <a:t> </a:t>
            </a:r>
            <a:r>
              <a:rPr lang="en-US" dirty="0" err="1" smtClean="0"/>
              <a:t>lokasi</a:t>
            </a:r>
            <a:r>
              <a:rPr lang="en-US" dirty="0" smtClean="0"/>
              <a:t> </a:t>
            </a:r>
            <a:r>
              <a:rPr lang="en-US" dirty="0" err="1" smtClean="0"/>
              <a:t>pusat</a:t>
            </a:r>
            <a:r>
              <a:rPr lang="en-US" dirty="0" smtClean="0"/>
              <a:t> </a:t>
            </a:r>
            <a:r>
              <a:rPr lang="en-US" dirty="0" err="1" smtClean="0"/>
              <a:t>dan</a:t>
            </a:r>
            <a:r>
              <a:rPr lang="en-US" dirty="0" smtClean="0"/>
              <a:t> </a:t>
            </a:r>
            <a:r>
              <a:rPr lang="en-US" dirty="0" err="1" smtClean="0"/>
              <a:t>pengiriman</a:t>
            </a:r>
            <a:r>
              <a:rPr lang="en-US" dirty="0" smtClean="0"/>
              <a:t> </a:t>
            </a:r>
            <a:r>
              <a:rPr lang="en-US" dirty="0" err="1" smtClean="0"/>
              <a:t>ke</a:t>
            </a:r>
            <a:r>
              <a:rPr lang="en-US" dirty="0" smtClean="0"/>
              <a:t> </a:t>
            </a:r>
            <a:r>
              <a:rPr lang="en-US" dirty="0" err="1" smtClean="0"/>
              <a:t>konsumen</a:t>
            </a:r>
            <a:r>
              <a:rPr lang="en-US" dirty="0" smtClean="0"/>
              <a:t> </a:t>
            </a:r>
            <a:r>
              <a:rPr lang="en-US" dirty="0" err="1" smtClean="0"/>
              <a:t>dilakukan</a:t>
            </a:r>
            <a:r>
              <a:rPr lang="en-US" dirty="0" smtClean="0"/>
              <a:t> </a:t>
            </a:r>
            <a:r>
              <a:rPr lang="en-US" dirty="0" err="1" smtClean="0"/>
              <a:t>bila</a:t>
            </a:r>
            <a:r>
              <a:rPr lang="en-US" dirty="0" smtClean="0"/>
              <a:t> </a:t>
            </a:r>
            <a:r>
              <a:rPr lang="en-US" dirty="0" err="1" smtClean="0"/>
              <a:t>dibutuhkan</a:t>
            </a:r>
            <a:endParaRPr lang="en-US" dirty="0" smtClean="0"/>
          </a:p>
          <a:p>
            <a:endParaRPr lang="en-US" dirty="0"/>
          </a:p>
          <a:p>
            <a:endParaRPr lang="id-ID" dirty="0"/>
          </a:p>
        </p:txBody>
      </p:sp>
      <p:sp>
        <p:nvSpPr>
          <p:cNvPr id="4" name="Rectangle 3"/>
          <p:cNvSpPr/>
          <p:nvPr/>
        </p:nvSpPr>
        <p:spPr>
          <a:xfrm>
            <a:off x="8842232" y="1096317"/>
            <a:ext cx="2775119" cy="584775"/>
          </a:xfrm>
          <a:prstGeom prst="rect">
            <a:avLst/>
          </a:prstGeom>
        </p:spPr>
        <p:txBody>
          <a:bodyPr wrap="none">
            <a:spAutoFit/>
          </a:bodyPr>
          <a:lstStyle/>
          <a:p>
            <a:r>
              <a:rPr lang="en-US" sz="3200" i="1" dirty="0" smtClean="0">
                <a:solidFill>
                  <a:schemeClr val="bg1"/>
                </a:solidFill>
                <a:latin typeface="Adobe Arabic" panose="02040503050201020203" pitchFamily="18" charset="-78"/>
                <a:cs typeface="Adobe Arabic" panose="02040503050201020203" pitchFamily="18" charset="-78"/>
              </a:rPr>
              <a:t>It </a:t>
            </a:r>
            <a:r>
              <a:rPr lang="en-US" sz="3200" i="1" dirty="0">
                <a:solidFill>
                  <a:schemeClr val="bg1"/>
                </a:solidFill>
                <a:latin typeface="Adobe Arabic" panose="02040503050201020203" pitchFamily="18" charset="-78"/>
                <a:cs typeface="Adobe Arabic" panose="02040503050201020203" pitchFamily="18" charset="-78"/>
              </a:rPr>
              <a:t>is more convenient.</a:t>
            </a:r>
            <a:endParaRPr lang="id-ID" sz="3200" i="1" dirty="0">
              <a:solidFill>
                <a:schemeClr val="bg1"/>
              </a:solidFill>
              <a:latin typeface="Adobe Arabic" panose="02040503050201020203" pitchFamily="18" charset="-78"/>
              <a:cs typeface="Adobe Arabic" panose="02040503050201020203" pitchFamily="18" charset="-78"/>
            </a:endParaRPr>
          </a:p>
        </p:txBody>
      </p:sp>
      <p:sp>
        <p:nvSpPr>
          <p:cNvPr id="5" name="Content Placeholder 2"/>
          <p:cNvSpPr txBox="1">
            <a:spLocks/>
          </p:cNvSpPr>
          <p:nvPr/>
        </p:nvSpPr>
        <p:spPr>
          <a:xfrm>
            <a:off x="6466207" y="2877024"/>
            <a:ext cx="5054777" cy="286925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err="1" smtClean="0"/>
              <a:t>Konsumen</a:t>
            </a:r>
            <a:r>
              <a:rPr lang="en-US" dirty="0" smtClean="0"/>
              <a:t> bias </a:t>
            </a:r>
            <a:r>
              <a:rPr lang="en-US" dirty="0" err="1" smtClean="0"/>
              <a:t>mengakses</a:t>
            </a:r>
            <a:r>
              <a:rPr lang="en-US" dirty="0" smtClean="0"/>
              <a:t> </a:t>
            </a:r>
            <a:r>
              <a:rPr lang="en-US" dirty="0" err="1" smtClean="0"/>
              <a:t>produk</a:t>
            </a:r>
            <a:r>
              <a:rPr lang="en-US" dirty="0" smtClean="0"/>
              <a:t> </a:t>
            </a:r>
            <a:r>
              <a:rPr lang="en-US" dirty="0" err="1" smtClean="0"/>
              <a:t>baru</a:t>
            </a:r>
            <a:r>
              <a:rPr lang="en-US" dirty="0" smtClean="0"/>
              <a:t> </a:t>
            </a:r>
            <a:r>
              <a:rPr lang="en-US" dirty="0" err="1" smtClean="0"/>
              <a:t>dan</a:t>
            </a:r>
            <a:r>
              <a:rPr lang="en-US" dirty="0" smtClean="0"/>
              <a:t> </a:t>
            </a:r>
            <a:r>
              <a:rPr lang="en-US" dirty="0" err="1" smtClean="0"/>
              <a:t>informasi</a:t>
            </a:r>
            <a:r>
              <a:rPr lang="en-US" dirty="0" smtClean="0"/>
              <a:t> </a:t>
            </a:r>
            <a:r>
              <a:rPr lang="en-US" dirty="0" err="1" smtClean="0"/>
              <a:t>dengan</a:t>
            </a:r>
            <a:r>
              <a:rPr lang="en-US" dirty="0" smtClean="0"/>
              <a:t> </a:t>
            </a:r>
            <a:r>
              <a:rPr lang="en-US" dirty="0" err="1" smtClean="0"/>
              <a:t>cepat</a:t>
            </a:r>
            <a:r>
              <a:rPr lang="en-US" dirty="0" smtClean="0"/>
              <a:t>  </a:t>
            </a:r>
            <a:r>
              <a:rPr lang="en-US" dirty="0" err="1" smtClean="0"/>
              <a:t>serta</a:t>
            </a:r>
            <a:r>
              <a:rPr lang="en-US" dirty="0" smtClean="0"/>
              <a:t> </a:t>
            </a:r>
            <a:r>
              <a:rPr lang="en-US" dirty="0" err="1" smtClean="0"/>
              <a:t>bisa</a:t>
            </a:r>
            <a:r>
              <a:rPr lang="en-US" dirty="0" smtClean="0"/>
              <a:t> </a:t>
            </a:r>
            <a:r>
              <a:rPr lang="en-US" dirty="0" err="1" smtClean="0"/>
              <a:t>mencermati</a:t>
            </a:r>
            <a:r>
              <a:rPr lang="en-US" dirty="0" smtClean="0"/>
              <a:t> </a:t>
            </a:r>
            <a:r>
              <a:rPr lang="en-US" dirty="0" err="1" smtClean="0"/>
              <a:t>produk</a:t>
            </a:r>
            <a:r>
              <a:rPr lang="en-US" dirty="0" smtClean="0"/>
              <a:t> </a:t>
            </a:r>
            <a:r>
              <a:rPr lang="en-US" dirty="0" err="1" smtClean="0"/>
              <a:t>sebelum</a:t>
            </a:r>
            <a:r>
              <a:rPr lang="en-US" dirty="0" smtClean="0"/>
              <a:t> </a:t>
            </a:r>
            <a:r>
              <a:rPr lang="en-US" dirty="0" err="1" smtClean="0"/>
              <a:t>membelinya</a:t>
            </a:r>
            <a:r>
              <a:rPr lang="en-US" dirty="0" smtClean="0"/>
              <a:t>.</a:t>
            </a:r>
          </a:p>
          <a:p>
            <a:r>
              <a:rPr lang="en-US" dirty="0" err="1" smtClean="0">
                <a:solidFill>
                  <a:schemeClr val="accent1"/>
                </a:solidFill>
              </a:rPr>
              <a:t>Lebih</a:t>
            </a:r>
            <a:r>
              <a:rPr lang="en-US" dirty="0" smtClean="0">
                <a:solidFill>
                  <a:schemeClr val="accent1"/>
                </a:solidFill>
              </a:rPr>
              <a:t> </a:t>
            </a:r>
            <a:r>
              <a:rPr lang="en-US" dirty="0" err="1" smtClean="0">
                <a:solidFill>
                  <a:schemeClr val="accent1"/>
                </a:solidFill>
              </a:rPr>
              <a:t>mudah</a:t>
            </a:r>
            <a:r>
              <a:rPr lang="en-US" dirty="0" smtClean="0">
                <a:solidFill>
                  <a:schemeClr val="accent1"/>
                </a:solidFill>
              </a:rPr>
              <a:t> </a:t>
            </a:r>
            <a:r>
              <a:rPr lang="en-US" dirty="0" err="1" smtClean="0">
                <a:solidFill>
                  <a:schemeClr val="accent1"/>
                </a:solidFill>
              </a:rPr>
              <a:t>mencapai</a:t>
            </a:r>
            <a:r>
              <a:rPr lang="en-US" dirty="0" smtClean="0">
                <a:solidFill>
                  <a:schemeClr val="accent1"/>
                </a:solidFill>
              </a:rPr>
              <a:t> </a:t>
            </a:r>
            <a:r>
              <a:rPr lang="en-US" dirty="0" err="1" smtClean="0">
                <a:solidFill>
                  <a:schemeClr val="accent1"/>
                </a:solidFill>
              </a:rPr>
              <a:t>skala</a:t>
            </a:r>
            <a:r>
              <a:rPr lang="en-US" dirty="0" smtClean="0">
                <a:solidFill>
                  <a:schemeClr val="accent1"/>
                </a:solidFill>
              </a:rPr>
              <a:t> </a:t>
            </a:r>
            <a:r>
              <a:rPr lang="en-US" dirty="0" err="1" smtClean="0">
                <a:solidFill>
                  <a:schemeClr val="accent1"/>
                </a:solidFill>
              </a:rPr>
              <a:t>ekonomis</a:t>
            </a:r>
            <a:endParaRPr lang="en-US" dirty="0" smtClean="0">
              <a:solidFill>
                <a:schemeClr val="accent1"/>
              </a:solidFill>
            </a:endParaRPr>
          </a:p>
          <a:p>
            <a:r>
              <a:rPr lang="en-US" dirty="0" err="1" smtClean="0">
                <a:solidFill>
                  <a:schemeClr val="accent1"/>
                </a:solidFill>
              </a:rPr>
              <a:t>Dibutuhkan</a:t>
            </a:r>
            <a:r>
              <a:rPr lang="en-US" dirty="0" smtClean="0">
                <a:solidFill>
                  <a:schemeClr val="accent1"/>
                </a:solidFill>
              </a:rPr>
              <a:t> modal </a:t>
            </a:r>
            <a:r>
              <a:rPr lang="en-US" dirty="0" err="1" smtClean="0">
                <a:solidFill>
                  <a:schemeClr val="accent1"/>
                </a:solidFill>
              </a:rPr>
              <a:t>kerja</a:t>
            </a:r>
            <a:r>
              <a:rPr lang="en-US" dirty="0" smtClean="0">
                <a:solidFill>
                  <a:schemeClr val="accent1"/>
                </a:solidFill>
              </a:rPr>
              <a:t> yang </a:t>
            </a:r>
            <a:r>
              <a:rPr lang="en-US" dirty="0" err="1" smtClean="0">
                <a:solidFill>
                  <a:schemeClr val="accent1"/>
                </a:solidFill>
              </a:rPr>
              <a:t>sedikit</a:t>
            </a:r>
            <a:r>
              <a:rPr lang="en-US" dirty="0" smtClean="0">
                <a:solidFill>
                  <a:schemeClr val="accent1"/>
                </a:solidFill>
              </a:rPr>
              <a:t> </a:t>
            </a:r>
            <a:r>
              <a:rPr lang="en-US" dirty="0" err="1" smtClean="0">
                <a:solidFill>
                  <a:schemeClr val="accent1"/>
                </a:solidFill>
              </a:rPr>
              <a:t>dan</a:t>
            </a:r>
            <a:r>
              <a:rPr lang="en-US" dirty="0" smtClean="0">
                <a:solidFill>
                  <a:schemeClr val="accent1"/>
                </a:solidFill>
              </a:rPr>
              <a:t> </a:t>
            </a:r>
            <a:r>
              <a:rPr lang="en-US" dirty="0"/>
              <a:t>online retailer </a:t>
            </a:r>
            <a:r>
              <a:rPr lang="en-US" dirty="0" err="1" smtClean="0"/>
              <a:t>biasanya</a:t>
            </a:r>
            <a:r>
              <a:rPr lang="en-US" dirty="0" smtClean="0"/>
              <a:t> </a:t>
            </a:r>
            <a:r>
              <a:rPr lang="en-US" dirty="0" err="1" smtClean="0"/>
              <a:t>membayar</a:t>
            </a:r>
            <a:r>
              <a:rPr lang="en-US" dirty="0" smtClean="0"/>
              <a:t> </a:t>
            </a:r>
            <a:r>
              <a:rPr lang="en-US" dirty="0" err="1" smtClean="0"/>
              <a:t>lebih</a:t>
            </a:r>
            <a:r>
              <a:rPr lang="en-US" dirty="0" smtClean="0"/>
              <a:t> </a:t>
            </a:r>
            <a:r>
              <a:rPr lang="en-US" dirty="0" err="1" smtClean="0"/>
              <a:t>dulu</a:t>
            </a:r>
            <a:r>
              <a:rPr lang="en-US" dirty="0" smtClean="0"/>
              <a:t> </a:t>
            </a:r>
            <a:r>
              <a:rPr lang="en-US" dirty="0" err="1" smtClean="0"/>
              <a:t>sebelum</a:t>
            </a:r>
            <a:r>
              <a:rPr lang="en-US" dirty="0" smtClean="0"/>
              <a:t> </a:t>
            </a:r>
            <a:r>
              <a:rPr lang="en-US" dirty="0" err="1" smtClean="0"/>
              <a:t>pembayaran</a:t>
            </a:r>
            <a:r>
              <a:rPr lang="en-US" dirty="0" smtClean="0"/>
              <a:t> </a:t>
            </a:r>
            <a:r>
              <a:rPr lang="en-US" dirty="0" err="1" smtClean="0"/>
              <a:t>kepada</a:t>
            </a:r>
            <a:r>
              <a:rPr lang="en-US" dirty="0" smtClean="0"/>
              <a:t> </a:t>
            </a:r>
            <a:r>
              <a:rPr lang="en-US" dirty="0" err="1" smtClean="0"/>
              <a:t>pemasok</a:t>
            </a:r>
            <a:endParaRPr lang="en-US" dirty="0" smtClean="0">
              <a:solidFill>
                <a:schemeClr val="accent1"/>
              </a:solidFill>
            </a:endParaRPr>
          </a:p>
          <a:p>
            <a:endParaRPr lang="en-US" dirty="0" smtClean="0"/>
          </a:p>
          <a:p>
            <a:endParaRPr lang="id-ID" dirty="0"/>
          </a:p>
        </p:txBody>
      </p:sp>
    </p:spTree>
    <p:extLst>
      <p:ext uri="{BB962C8B-B14F-4D97-AF65-F5344CB8AC3E}">
        <p14:creationId xmlns:p14="http://schemas.microsoft.com/office/powerpoint/2010/main" val="1541803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156068" y="2007453"/>
            <a:ext cx="7879864" cy="3416300"/>
          </a:xfrm>
          <a:prstGeom prst="rect">
            <a:avLst/>
          </a:prstGeom>
        </p:spPr>
        <p:txBody>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err="1" smtClean="0">
                <a:solidFill>
                  <a:schemeClr val="accent1"/>
                </a:solidFill>
              </a:rPr>
              <a:t>Segala</a:t>
            </a:r>
            <a:r>
              <a:rPr lang="en-US" dirty="0" smtClean="0">
                <a:solidFill>
                  <a:schemeClr val="accent1"/>
                </a:solidFill>
              </a:rPr>
              <a:t> </a:t>
            </a:r>
            <a:r>
              <a:rPr lang="en-US" dirty="0" err="1" smtClean="0">
                <a:solidFill>
                  <a:schemeClr val="accent1"/>
                </a:solidFill>
              </a:rPr>
              <a:t>sesuatu</a:t>
            </a:r>
            <a:r>
              <a:rPr lang="en-US" dirty="0" smtClean="0">
                <a:solidFill>
                  <a:schemeClr val="accent1"/>
                </a:solidFill>
              </a:rPr>
              <a:t> </a:t>
            </a:r>
            <a:r>
              <a:rPr lang="en-US" dirty="0" err="1" smtClean="0">
                <a:solidFill>
                  <a:schemeClr val="accent1"/>
                </a:solidFill>
              </a:rPr>
              <a:t>bisa</a:t>
            </a:r>
            <a:r>
              <a:rPr lang="en-US" dirty="0" smtClean="0">
                <a:solidFill>
                  <a:schemeClr val="accent1"/>
                </a:solidFill>
              </a:rPr>
              <a:t> </a:t>
            </a:r>
            <a:r>
              <a:rPr lang="en-US" dirty="0" err="1" smtClean="0">
                <a:solidFill>
                  <a:schemeClr val="accent1"/>
                </a:solidFill>
              </a:rPr>
              <a:t>terekam</a:t>
            </a:r>
            <a:r>
              <a:rPr lang="en-US" dirty="0" smtClean="0">
                <a:solidFill>
                  <a:schemeClr val="accent1"/>
                </a:solidFill>
              </a:rPr>
              <a:t>: </a:t>
            </a:r>
            <a:r>
              <a:rPr lang="en-US" dirty="0" err="1" smtClean="0">
                <a:solidFill>
                  <a:schemeClr val="tx1"/>
                </a:solidFill>
              </a:rPr>
              <a:t>tidak</a:t>
            </a:r>
            <a:r>
              <a:rPr lang="en-US" dirty="0" smtClean="0">
                <a:solidFill>
                  <a:schemeClr val="tx1"/>
                </a:solidFill>
              </a:rPr>
              <a:t> </a:t>
            </a:r>
            <a:r>
              <a:rPr lang="en-US" dirty="0" err="1" smtClean="0">
                <a:solidFill>
                  <a:schemeClr val="tx1"/>
                </a:solidFill>
              </a:rPr>
              <a:t>hanya</a:t>
            </a:r>
            <a:r>
              <a:rPr lang="en-US" dirty="0" smtClean="0">
                <a:solidFill>
                  <a:schemeClr val="tx1"/>
                </a:solidFill>
              </a:rPr>
              <a:t> </a:t>
            </a:r>
            <a:r>
              <a:rPr lang="en-US" dirty="0" err="1" smtClean="0">
                <a:solidFill>
                  <a:schemeClr val="tx1"/>
                </a:solidFill>
              </a:rPr>
              <a:t>transaksi</a:t>
            </a:r>
            <a:r>
              <a:rPr lang="en-US" dirty="0" smtClean="0">
                <a:solidFill>
                  <a:schemeClr val="tx1"/>
                </a:solidFill>
              </a:rPr>
              <a:t> </a:t>
            </a:r>
            <a:r>
              <a:rPr lang="en-US" dirty="0" err="1" smtClean="0">
                <a:solidFill>
                  <a:schemeClr val="tx1"/>
                </a:solidFill>
              </a:rPr>
              <a:t>tetapi</a:t>
            </a:r>
            <a:r>
              <a:rPr lang="en-US" dirty="0" smtClean="0">
                <a:solidFill>
                  <a:schemeClr val="tx1"/>
                </a:solidFill>
              </a:rPr>
              <a:t> </a:t>
            </a:r>
            <a:r>
              <a:rPr lang="en-US" dirty="0" err="1" smtClean="0">
                <a:solidFill>
                  <a:schemeClr val="tx1"/>
                </a:solidFill>
              </a:rPr>
              <a:t>pengunjung</a:t>
            </a:r>
            <a:r>
              <a:rPr lang="en-US" dirty="0" smtClean="0">
                <a:solidFill>
                  <a:schemeClr val="tx1"/>
                </a:solidFill>
              </a:rPr>
              <a:t> web, </a:t>
            </a:r>
            <a:r>
              <a:rPr lang="en-US" dirty="0" err="1" smtClean="0">
                <a:solidFill>
                  <a:schemeClr val="tx1"/>
                </a:solidFill>
              </a:rPr>
              <a:t>berapa</a:t>
            </a:r>
            <a:r>
              <a:rPr lang="en-US" dirty="0" smtClean="0">
                <a:solidFill>
                  <a:schemeClr val="tx1"/>
                </a:solidFill>
              </a:rPr>
              <a:t> lama </a:t>
            </a:r>
            <a:r>
              <a:rPr lang="en-US" dirty="0" err="1" smtClean="0">
                <a:solidFill>
                  <a:schemeClr val="tx1"/>
                </a:solidFill>
              </a:rPr>
              <a:t>konsumen</a:t>
            </a:r>
            <a:r>
              <a:rPr lang="en-US" dirty="0" smtClean="0">
                <a:solidFill>
                  <a:schemeClr val="tx1"/>
                </a:solidFill>
              </a:rPr>
              <a:t> </a:t>
            </a:r>
            <a:r>
              <a:rPr lang="en-US" dirty="0" err="1" smtClean="0">
                <a:solidFill>
                  <a:schemeClr val="tx1"/>
                </a:solidFill>
              </a:rPr>
              <a:t>mengunjungi</a:t>
            </a:r>
            <a:r>
              <a:rPr lang="en-US" dirty="0" smtClean="0">
                <a:solidFill>
                  <a:schemeClr val="tx1"/>
                </a:solidFill>
              </a:rPr>
              <a:t> web </a:t>
            </a:r>
            <a:r>
              <a:rPr lang="en-US" dirty="0" err="1" smtClean="0">
                <a:solidFill>
                  <a:schemeClr val="tx1"/>
                </a:solidFill>
              </a:rPr>
              <a:t>dan</a:t>
            </a:r>
            <a:r>
              <a:rPr lang="en-US" dirty="0" smtClean="0">
                <a:solidFill>
                  <a:schemeClr val="tx1"/>
                </a:solidFill>
              </a:rPr>
              <a:t> </a:t>
            </a:r>
            <a:r>
              <a:rPr lang="en-US" dirty="0" err="1" smtClean="0">
                <a:solidFill>
                  <a:schemeClr val="tx1"/>
                </a:solidFill>
              </a:rPr>
              <a:t>bagaimana</a:t>
            </a:r>
            <a:r>
              <a:rPr lang="en-US" dirty="0" smtClean="0">
                <a:solidFill>
                  <a:schemeClr val="tx1"/>
                </a:solidFill>
              </a:rPr>
              <a:t> </a:t>
            </a:r>
            <a:r>
              <a:rPr lang="en-US" dirty="0" err="1" smtClean="0">
                <a:solidFill>
                  <a:schemeClr val="tx1"/>
                </a:solidFill>
              </a:rPr>
              <a:t>konsumen</a:t>
            </a:r>
            <a:r>
              <a:rPr lang="en-US" dirty="0" smtClean="0">
                <a:solidFill>
                  <a:schemeClr val="tx1"/>
                </a:solidFill>
              </a:rPr>
              <a:t> </a:t>
            </a:r>
            <a:r>
              <a:rPr lang="en-US" dirty="0" err="1" smtClean="0">
                <a:solidFill>
                  <a:schemeClr val="tx1"/>
                </a:solidFill>
              </a:rPr>
              <a:t>mengakses</a:t>
            </a:r>
            <a:r>
              <a:rPr lang="en-US" dirty="0" smtClean="0">
                <a:solidFill>
                  <a:schemeClr val="tx1"/>
                </a:solidFill>
              </a:rPr>
              <a:t> </a:t>
            </a:r>
            <a:r>
              <a:rPr lang="en-US" dirty="0" err="1" smtClean="0">
                <a:solidFill>
                  <a:schemeClr val="tx1"/>
                </a:solidFill>
              </a:rPr>
              <a:t>iklan</a:t>
            </a:r>
            <a:endParaRPr lang="en-US" dirty="0" smtClean="0">
              <a:solidFill>
                <a:schemeClr val="accent1"/>
              </a:solidFill>
            </a:endParaRPr>
          </a:p>
          <a:p>
            <a:r>
              <a:rPr lang="en-US" dirty="0" err="1" smtClean="0"/>
              <a:t>Kemampuan</a:t>
            </a:r>
            <a:r>
              <a:rPr lang="en-US" dirty="0" smtClean="0"/>
              <a:t> internet </a:t>
            </a:r>
            <a:r>
              <a:rPr lang="en-US" dirty="0" err="1" smtClean="0"/>
              <a:t>untuk</a:t>
            </a:r>
            <a:r>
              <a:rPr lang="en-US" dirty="0" smtClean="0"/>
              <a:t> </a:t>
            </a:r>
            <a:r>
              <a:rPr lang="en-US" dirty="0" err="1" smtClean="0"/>
              <a:t>mengkomunikasikan</a:t>
            </a:r>
            <a:r>
              <a:rPr lang="en-US" dirty="0" smtClean="0"/>
              <a:t> </a:t>
            </a:r>
            <a:r>
              <a:rPr lang="en-US" dirty="0" smtClean="0">
                <a:solidFill>
                  <a:schemeClr val="accent1"/>
                </a:solidFill>
              </a:rPr>
              <a:t>point-of </a:t>
            </a:r>
            <a:r>
              <a:rPr lang="en-US" dirty="0">
                <a:solidFill>
                  <a:schemeClr val="accent1"/>
                </a:solidFill>
              </a:rPr>
              <a:t>sale </a:t>
            </a:r>
            <a:r>
              <a:rPr lang="en-US" dirty="0" smtClean="0">
                <a:solidFill>
                  <a:schemeClr val="accent1"/>
                </a:solidFill>
              </a:rPr>
              <a:t>information </a:t>
            </a:r>
            <a:r>
              <a:rPr lang="en-US" dirty="0" err="1" smtClean="0">
                <a:solidFill>
                  <a:schemeClr val="accent1"/>
                </a:solidFill>
              </a:rPr>
              <a:t>dan</a:t>
            </a:r>
            <a:r>
              <a:rPr lang="en-US" dirty="0" smtClean="0">
                <a:solidFill>
                  <a:schemeClr val="accent1"/>
                </a:solidFill>
              </a:rPr>
              <a:t> </a:t>
            </a:r>
            <a:r>
              <a:rPr lang="en-US" dirty="0" err="1" smtClean="0">
                <a:solidFill>
                  <a:schemeClr val="accent1"/>
                </a:solidFill>
              </a:rPr>
              <a:t>untuk</a:t>
            </a:r>
            <a:r>
              <a:rPr lang="en-US" dirty="0" smtClean="0">
                <a:solidFill>
                  <a:schemeClr val="accent1"/>
                </a:solidFill>
              </a:rPr>
              <a:t> </a:t>
            </a:r>
            <a:r>
              <a:rPr lang="en-US" dirty="0" err="1" smtClean="0">
                <a:solidFill>
                  <a:schemeClr val="accent1"/>
                </a:solidFill>
              </a:rPr>
              <a:t>pusat</a:t>
            </a:r>
            <a:r>
              <a:rPr lang="en-US" dirty="0" smtClean="0">
                <a:solidFill>
                  <a:schemeClr val="accent1"/>
                </a:solidFill>
              </a:rPr>
              <a:t> </a:t>
            </a:r>
            <a:r>
              <a:rPr lang="en-US" dirty="0" err="1" smtClean="0">
                <a:solidFill>
                  <a:schemeClr val="accent1"/>
                </a:solidFill>
              </a:rPr>
              <a:t>penyimpanan</a:t>
            </a:r>
            <a:r>
              <a:rPr lang="en-US" dirty="0" smtClean="0">
                <a:solidFill>
                  <a:schemeClr val="accent1"/>
                </a:solidFill>
              </a:rPr>
              <a:t> data</a:t>
            </a:r>
            <a:endParaRPr lang="en-US" dirty="0" smtClean="0"/>
          </a:p>
          <a:p>
            <a:endParaRPr lang="en-US" dirty="0" smtClean="0"/>
          </a:p>
          <a:p>
            <a:endParaRPr lang="id-ID" dirty="0"/>
          </a:p>
        </p:txBody>
      </p:sp>
    </p:spTree>
    <p:extLst>
      <p:ext uri="{BB962C8B-B14F-4D97-AF65-F5344CB8AC3E}">
        <p14:creationId xmlns:p14="http://schemas.microsoft.com/office/powerpoint/2010/main" val="842336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Disadvantages of the Internet </a:t>
            </a:r>
          </a:p>
        </p:txBody>
      </p:sp>
      <p:sp>
        <p:nvSpPr>
          <p:cNvPr id="3" name="Content Placeholder 2"/>
          <p:cNvSpPr>
            <a:spLocks noGrp="1"/>
          </p:cNvSpPr>
          <p:nvPr>
            <p:ph idx="1"/>
          </p:nvPr>
        </p:nvSpPr>
        <p:spPr>
          <a:xfrm>
            <a:off x="867208" y="3310468"/>
            <a:ext cx="4490392" cy="3416300"/>
          </a:xfrm>
        </p:spPr>
        <p:txBody>
          <a:bodyPr>
            <a:normAutofit/>
          </a:bodyPr>
          <a:lstStyle/>
          <a:p>
            <a:r>
              <a:rPr lang="en-US" dirty="0" smtClean="0"/>
              <a:t>Website </a:t>
            </a:r>
            <a:r>
              <a:rPr lang="en-US" dirty="0" err="1" smtClean="0"/>
              <a:t>tidak</a:t>
            </a:r>
            <a:r>
              <a:rPr lang="en-US" dirty="0" smtClean="0"/>
              <a:t> </a:t>
            </a:r>
            <a:r>
              <a:rPr lang="en-US" dirty="0" err="1" smtClean="0"/>
              <a:t>bisa</a:t>
            </a:r>
            <a:r>
              <a:rPr lang="en-US" dirty="0" smtClean="0"/>
              <a:t> </a:t>
            </a:r>
            <a:r>
              <a:rPr lang="en-US" dirty="0" err="1" smtClean="0"/>
              <a:t>menyediakan</a:t>
            </a:r>
            <a:r>
              <a:rPr lang="en-US" dirty="0" smtClean="0"/>
              <a:t> </a:t>
            </a:r>
            <a:r>
              <a:rPr lang="en-US" dirty="0" err="1" smtClean="0"/>
              <a:t>aspek</a:t>
            </a:r>
            <a:r>
              <a:rPr lang="en-US" dirty="0" smtClean="0"/>
              <a:t> social </a:t>
            </a:r>
            <a:r>
              <a:rPr lang="en-US" dirty="0" err="1" smtClean="0"/>
              <a:t>dari</a:t>
            </a:r>
            <a:r>
              <a:rPr lang="en-US" dirty="0" smtClean="0"/>
              <a:t> </a:t>
            </a:r>
            <a:r>
              <a:rPr lang="en-US" dirty="0" err="1" smtClean="0"/>
              <a:t>belanja</a:t>
            </a:r>
            <a:r>
              <a:rPr lang="en-US" dirty="0" smtClean="0"/>
              <a:t> </a:t>
            </a:r>
            <a:r>
              <a:rPr lang="en-US" dirty="0" err="1" smtClean="0"/>
              <a:t>atau</a:t>
            </a:r>
            <a:r>
              <a:rPr lang="en-US" dirty="0" smtClean="0"/>
              <a:t> </a:t>
            </a:r>
            <a:r>
              <a:rPr lang="en-US" dirty="0" err="1" smtClean="0"/>
              <a:t>negosiasi</a:t>
            </a:r>
            <a:r>
              <a:rPr lang="en-US" dirty="0" smtClean="0"/>
              <a:t> </a:t>
            </a:r>
          </a:p>
          <a:p>
            <a:r>
              <a:rPr lang="en-US" dirty="0" smtClean="0"/>
              <a:t> </a:t>
            </a:r>
            <a:r>
              <a:rPr lang="en-US" dirty="0"/>
              <a:t>E-Commerce </a:t>
            </a:r>
            <a:r>
              <a:rPr lang="en-US" dirty="0" err="1" smtClean="0"/>
              <a:t>tidak</a:t>
            </a:r>
            <a:r>
              <a:rPr lang="en-US" dirty="0" smtClean="0"/>
              <a:t> </a:t>
            </a:r>
            <a:r>
              <a:rPr lang="en-US" dirty="0" err="1" smtClean="0"/>
              <a:t>dapat</a:t>
            </a:r>
            <a:r>
              <a:rPr lang="en-US" dirty="0" smtClean="0"/>
              <a:t> </a:t>
            </a:r>
            <a:r>
              <a:rPr lang="en-US" dirty="0" err="1" smtClean="0"/>
              <a:t>menawarkan</a:t>
            </a:r>
            <a:r>
              <a:rPr lang="en-US" dirty="0" smtClean="0"/>
              <a:t> </a:t>
            </a:r>
            <a:r>
              <a:rPr lang="en-US" dirty="0" err="1" smtClean="0"/>
              <a:t>kepuasan</a:t>
            </a:r>
            <a:r>
              <a:rPr lang="en-US" dirty="0" smtClean="0"/>
              <a:t> </a:t>
            </a:r>
            <a:r>
              <a:rPr lang="en-US" dirty="0" err="1" smtClean="0"/>
              <a:t>instan</a:t>
            </a:r>
            <a:endParaRPr lang="en-US" dirty="0" smtClean="0"/>
          </a:p>
        </p:txBody>
      </p:sp>
      <p:sp>
        <p:nvSpPr>
          <p:cNvPr id="4" name="Content Placeholder 2"/>
          <p:cNvSpPr txBox="1">
            <a:spLocks/>
          </p:cNvSpPr>
          <p:nvPr/>
        </p:nvSpPr>
        <p:spPr>
          <a:xfrm>
            <a:off x="6701768" y="3310468"/>
            <a:ext cx="5055768" cy="34163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US" dirty="0" err="1" smtClean="0"/>
              <a:t>Beberapa</a:t>
            </a:r>
            <a:r>
              <a:rPr lang="en-US" dirty="0" smtClean="0"/>
              <a:t> </a:t>
            </a:r>
            <a:r>
              <a:rPr lang="en-US" dirty="0" err="1" smtClean="0"/>
              <a:t>konsumen</a:t>
            </a:r>
            <a:r>
              <a:rPr lang="en-US" dirty="0" smtClean="0"/>
              <a:t> </a:t>
            </a:r>
            <a:r>
              <a:rPr lang="en-US" dirty="0" err="1" smtClean="0"/>
              <a:t>merasa</a:t>
            </a:r>
            <a:r>
              <a:rPr lang="en-US" dirty="0" smtClean="0"/>
              <a:t> </a:t>
            </a:r>
            <a:r>
              <a:rPr lang="en-US" dirty="0" err="1" smtClean="0"/>
              <a:t>nyaman</a:t>
            </a:r>
            <a:r>
              <a:rPr lang="en-US" dirty="0" smtClean="0"/>
              <a:t> </a:t>
            </a:r>
            <a:r>
              <a:rPr lang="en-US" dirty="0" err="1" smtClean="0"/>
              <a:t>dengan</a:t>
            </a:r>
            <a:r>
              <a:rPr lang="en-US" dirty="0" smtClean="0"/>
              <a:t> </a:t>
            </a:r>
            <a:r>
              <a:rPr lang="en-US" dirty="0" err="1" smtClean="0"/>
              <a:t>belanja</a:t>
            </a:r>
            <a:r>
              <a:rPr lang="en-US" dirty="0" smtClean="0"/>
              <a:t> “point </a:t>
            </a:r>
            <a:r>
              <a:rPr lang="en-US" dirty="0"/>
              <a:t>and click” </a:t>
            </a:r>
            <a:r>
              <a:rPr lang="en-US" dirty="0" err="1" smtClean="0"/>
              <a:t>tetapi</a:t>
            </a:r>
            <a:r>
              <a:rPr lang="en-US" dirty="0" smtClean="0"/>
              <a:t> </a:t>
            </a:r>
            <a:r>
              <a:rPr lang="en-US" dirty="0" err="1" smtClean="0"/>
              <a:t>tidak</a:t>
            </a:r>
            <a:r>
              <a:rPr lang="en-US" dirty="0" smtClean="0"/>
              <a:t> </a:t>
            </a:r>
            <a:r>
              <a:rPr lang="en-US" dirty="0" err="1" smtClean="0"/>
              <a:t>ingin</a:t>
            </a:r>
            <a:r>
              <a:rPr lang="en-US" dirty="0" smtClean="0"/>
              <a:t> </a:t>
            </a:r>
            <a:r>
              <a:rPr lang="en-US" dirty="0" err="1" smtClean="0"/>
              <a:t>menunggu</a:t>
            </a:r>
            <a:r>
              <a:rPr lang="en-US" dirty="0" smtClean="0"/>
              <a:t> </a:t>
            </a:r>
            <a:r>
              <a:rPr lang="en-US" dirty="0" err="1" smtClean="0"/>
              <a:t>beberapa</a:t>
            </a:r>
            <a:r>
              <a:rPr lang="en-US" dirty="0" smtClean="0"/>
              <a:t> </a:t>
            </a:r>
            <a:r>
              <a:rPr lang="en-US" dirty="0" err="1" smtClean="0"/>
              <a:t>hari</a:t>
            </a:r>
            <a:r>
              <a:rPr lang="en-US" dirty="0" smtClean="0"/>
              <a:t> </a:t>
            </a:r>
            <a:r>
              <a:rPr lang="en-US" dirty="0" err="1" smtClean="0"/>
              <a:t>untuk</a:t>
            </a:r>
            <a:r>
              <a:rPr lang="en-US" dirty="0" smtClean="0"/>
              <a:t> </a:t>
            </a:r>
            <a:r>
              <a:rPr lang="en-US" dirty="0" err="1" smtClean="0"/>
              <a:t>menerima</a:t>
            </a:r>
            <a:r>
              <a:rPr lang="en-US" dirty="0" smtClean="0"/>
              <a:t> </a:t>
            </a:r>
            <a:r>
              <a:rPr lang="en-US" dirty="0" err="1" smtClean="0"/>
              <a:t>barang</a:t>
            </a:r>
            <a:r>
              <a:rPr lang="en-US" dirty="0" smtClean="0"/>
              <a:t> </a:t>
            </a:r>
          </a:p>
          <a:p>
            <a:r>
              <a:rPr lang="en-US" dirty="0" err="1" smtClean="0"/>
              <a:t>Konsumen</a:t>
            </a:r>
            <a:r>
              <a:rPr lang="en-US" dirty="0" smtClean="0"/>
              <a:t> </a:t>
            </a:r>
            <a:r>
              <a:rPr lang="en-US" dirty="0" err="1" smtClean="0"/>
              <a:t>tidak</a:t>
            </a:r>
            <a:r>
              <a:rPr lang="en-US" dirty="0" smtClean="0"/>
              <a:t> </a:t>
            </a:r>
            <a:r>
              <a:rPr lang="en-US" dirty="0" err="1" smtClean="0"/>
              <a:t>ingin</a:t>
            </a:r>
            <a:r>
              <a:rPr lang="en-US" dirty="0" smtClean="0"/>
              <a:t> </a:t>
            </a:r>
            <a:r>
              <a:rPr lang="en-US" dirty="0" err="1" smtClean="0"/>
              <a:t>membayar</a:t>
            </a:r>
            <a:r>
              <a:rPr lang="en-US" dirty="0" smtClean="0"/>
              <a:t> </a:t>
            </a:r>
            <a:r>
              <a:rPr lang="en-US" dirty="0" err="1" smtClean="0"/>
              <a:t>tambahan</a:t>
            </a:r>
            <a:r>
              <a:rPr lang="en-US" dirty="0" smtClean="0"/>
              <a:t> </a:t>
            </a:r>
            <a:r>
              <a:rPr lang="en-US" dirty="0" err="1" smtClean="0"/>
              <a:t>biaya</a:t>
            </a:r>
            <a:r>
              <a:rPr lang="en-US" dirty="0" smtClean="0"/>
              <a:t> </a:t>
            </a:r>
            <a:r>
              <a:rPr lang="en-US" dirty="0" err="1" smtClean="0"/>
              <a:t>pengiriman</a:t>
            </a:r>
            <a:r>
              <a:rPr lang="en-US" dirty="0" smtClean="0"/>
              <a:t> </a:t>
            </a:r>
            <a:r>
              <a:rPr lang="en-US" dirty="0" err="1" smtClean="0"/>
              <a:t>untuk</a:t>
            </a:r>
            <a:r>
              <a:rPr lang="en-US" dirty="0" smtClean="0"/>
              <a:t> </a:t>
            </a:r>
            <a:r>
              <a:rPr lang="en-US" dirty="0" err="1" smtClean="0"/>
              <a:t>pemesanan</a:t>
            </a:r>
            <a:r>
              <a:rPr lang="en-US" dirty="0" smtClean="0"/>
              <a:t> yang </a:t>
            </a:r>
            <a:r>
              <a:rPr lang="en-US" dirty="0" err="1" smtClean="0"/>
              <a:t>sedikit</a:t>
            </a:r>
            <a:endParaRPr lang="en-US" dirty="0" smtClean="0"/>
          </a:p>
        </p:txBody>
      </p:sp>
    </p:spTree>
    <p:extLst>
      <p:ext uri="{BB962C8B-B14F-4D97-AF65-F5344CB8AC3E}">
        <p14:creationId xmlns:p14="http://schemas.microsoft.com/office/powerpoint/2010/main" val="1004189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2941" y="2246544"/>
            <a:ext cx="1970480" cy="1600200"/>
          </a:xfrm>
        </p:spPr>
        <p:txBody>
          <a:bodyPr/>
          <a:lstStyle/>
          <a:p>
            <a:r>
              <a:rPr lang="en-US" sz="2000" dirty="0"/>
              <a:t>The Implication of Information Technology Infrastructure for Business Process Redesign</a:t>
            </a:r>
            <a:endParaRPr lang="id-ID" sz="2000" dirty="0"/>
          </a:p>
        </p:txBody>
      </p:sp>
      <p:sp>
        <p:nvSpPr>
          <p:cNvPr id="5" name="Content Placeholder 4"/>
          <p:cNvSpPr>
            <a:spLocks noGrp="1"/>
          </p:cNvSpPr>
          <p:nvPr>
            <p:ph idx="1"/>
          </p:nvPr>
        </p:nvSpPr>
        <p:spPr/>
        <p:txBody>
          <a:bodyPr/>
          <a:lstStyle/>
          <a:p>
            <a:endParaRPr lang="id-ID"/>
          </a:p>
        </p:txBody>
      </p:sp>
      <p:pic>
        <p:nvPicPr>
          <p:cNvPr id="7" name="Picture 6"/>
          <p:cNvPicPr>
            <a:picLocks noChangeAspect="1"/>
          </p:cNvPicPr>
          <p:nvPr/>
        </p:nvPicPr>
        <p:blipFill rotWithShape="1">
          <a:blip r:embed="rId2"/>
          <a:srcRect l="21529" t="1202" r="22356" b="10913"/>
          <a:stretch/>
        </p:blipFill>
        <p:spPr>
          <a:xfrm>
            <a:off x="2841675" y="0"/>
            <a:ext cx="9350326" cy="6858000"/>
          </a:xfrm>
          <a:prstGeom prst="rect">
            <a:avLst/>
          </a:prstGeom>
        </p:spPr>
      </p:pic>
    </p:spTree>
    <p:extLst>
      <p:ext uri="{BB962C8B-B14F-4D97-AF65-F5344CB8AC3E}">
        <p14:creationId xmlns:p14="http://schemas.microsoft.com/office/powerpoint/2010/main" val="218319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154954" y="973668"/>
            <a:ext cx="9198868" cy="706964"/>
          </a:xfrm>
        </p:spPr>
        <p:txBody>
          <a:bodyPr/>
          <a:lstStyle/>
          <a:p>
            <a:r>
              <a:rPr lang="en-GB" dirty="0" smtClean="0"/>
              <a:t>The Distortion of  Information and Bullwhip Effect</a:t>
            </a:r>
            <a:endParaRPr lang="id-ID" dirty="0"/>
          </a:p>
        </p:txBody>
      </p:sp>
      <p:sp>
        <p:nvSpPr>
          <p:cNvPr id="8" name="Content Placeholder 7"/>
          <p:cNvSpPr>
            <a:spLocks noGrp="1"/>
          </p:cNvSpPr>
          <p:nvPr>
            <p:ph idx="1"/>
          </p:nvPr>
        </p:nvSpPr>
        <p:spPr>
          <a:xfrm>
            <a:off x="2408551" y="3067523"/>
            <a:ext cx="7374897" cy="3416300"/>
          </a:xfrm>
        </p:spPr>
        <p:txBody>
          <a:bodyPr>
            <a:normAutofit/>
          </a:bodyPr>
          <a:lstStyle/>
          <a:p>
            <a:r>
              <a:rPr lang="id-ID" sz="2400" i="1" dirty="0">
                <a:solidFill>
                  <a:schemeClr val="tx1"/>
                </a:solidFill>
                <a:latin typeface="Open Sans"/>
              </a:rPr>
              <a:t>Bullwhip Effect</a:t>
            </a:r>
            <a:r>
              <a:rPr lang="id-ID" sz="2400" dirty="0">
                <a:solidFill>
                  <a:schemeClr val="tx1"/>
                </a:solidFill>
                <a:latin typeface="Open Sans"/>
              </a:rPr>
              <a:t> adalah fenomena dimana terjadi peningkatan ketidakstabilan atau fluktuasi pesanan di bagian hulu </a:t>
            </a:r>
            <a:r>
              <a:rPr lang="id-ID" sz="2400" i="1" dirty="0">
                <a:solidFill>
                  <a:schemeClr val="tx1"/>
                </a:solidFill>
                <a:latin typeface="Open Sans"/>
              </a:rPr>
              <a:t>supply chain</a:t>
            </a:r>
            <a:r>
              <a:rPr lang="id-ID" sz="2400" dirty="0">
                <a:solidFill>
                  <a:schemeClr val="tx1"/>
                </a:solidFill>
                <a:latin typeface="Open Sans"/>
              </a:rPr>
              <a:t> dan semakin ke hulu peningkatan tersebut semakin besar, namun pada kenyataannya, permintaan di </a:t>
            </a:r>
            <a:r>
              <a:rPr lang="id-ID" sz="2400" i="1" dirty="0">
                <a:solidFill>
                  <a:schemeClr val="tx1"/>
                </a:solidFill>
                <a:latin typeface="Open Sans"/>
              </a:rPr>
              <a:t>retail</a:t>
            </a:r>
            <a:r>
              <a:rPr lang="id-ID" sz="2400" dirty="0">
                <a:solidFill>
                  <a:schemeClr val="tx1"/>
                </a:solidFill>
                <a:latin typeface="Open Sans"/>
              </a:rPr>
              <a:t> cenderung stabil.</a:t>
            </a:r>
            <a:endParaRPr lang="id-ID" sz="2400" dirty="0">
              <a:solidFill>
                <a:schemeClr val="tx1"/>
              </a:solidFill>
            </a:endParaRPr>
          </a:p>
          <a:p>
            <a:endParaRPr lang="id-ID" sz="2400" dirty="0">
              <a:solidFill>
                <a:schemeClr val="tx1"/>
              </a:solidFill>
            </a:endParaRPr>
          </a:p>
        </p:txBody>
      </p:sp>
    </p:spTree>
    <p:extLst>
      <p:ext uri="{BB962C8B-B14F-4D97-AF65-F5344CB8AC3E}">
        <p14:creationId xmlns:p14="http://schemas.microsoft.com/office/powerpoint/2010/main" val="17546912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443</TotalTime>
  <Words>1727</Words>
  <Application>Microsoft Office PowerPoint</Application>
  <PresentationFormat>Widescreen</PresentationFormat>
  <Paragraphs>118</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Adobe Arabic</vt:lpstr>
      <vt:lpstr>Arial</vt:lpstr>
      <vt:lpstr>Calibri</vt:lpstr>
      <vt:lpstr>Century Gothic</vt:lpstr>
      <vt:lpstr>Open Sans</vt:lpstr>
      <vt:lpstr>Wingdings 3</vt:lpstr>
      <vt:lpstr>Ion Boardroom</vt:lpstr>
      <vt:lpstr>Navigating the Business to Business (B2B) E-Commerce Landscape </vt:lpstr>
      <vt:lpstr>E-Commerce</vt:lpstr>
      <vt:lpstr>PowerPoint Presentation</vt:lpstr>
      <vt:lpstr>The B2B Technology Landscape </vt:lpstr>
      <vt:lpstr>Advantages of the Internet </vt:lpstr>
      <vt:lpstr>PowerPoint Presentation</vt:lpstr>
      <vt:lpstr>Disadvantages of the Internet </vt:lpstr>
      <vt:lpstr>The Implication of Information Technology Infrastructure for Business Process Redesign</vt:lpstr>
      <vt:lpstr>The Distortion of  Information and Bullwhip Effect</vt:lpstr>
      <vt:lpstr>PowerPoint Presentation</vt:lpstr>
      <vt:lpstr>PowerPoint Presentation</vt:lpstr>
      <vt:lpstr>PowerPoint Presentation</vt:lpstr>
      <vt:lpstr>PowerPoint Presentation</vt:lpstr>
      <vt:lpstr>The Bullwhip Effect </vt:lpstr>
      <vt:lpstr>PowerPoint Presentation</vt:lpstr>
      <vt:lpstr>Supply-Chain Organizational Dynamics </vt:lpstr>
      <vt:lpstr>PowerPoint Presentation</vt:lpstr>
      <vt:lpstr>Wal-Mart’s and P&amp;G’s experiences</vt:lpstr>
      <vt:lpstr>Creating Information Visibility in Supply Chains</vt:lpstr>
      <vt:lpstr>Benefits of Information Visibility</vt:lpstr>
      <vt:lpstr>Dell’s Information Visibility System: The Benchmark </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Navigating the Business to Business (B2B) E-Commerce Landscape </dc:title>
  <dc:creator>heni utami</dc:creator>
  <cp:lastModifiedBy>heni utami</cp:lastModifiedBy>
  <cp:revision>28</cp:revision>
  <dcterms:created xsi:type="dcterms:W3CDTF">2016-11-26T13:23:34Z</dcterms:created>
  <dcterms:modified xsi:type="dcterms:W3CDTF">2016-11-27T11:42:09Z</dcterms:modified>
</cp:coreProperties>
</file>