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59" r:id="rId6"/>
    <p:sldId id="280" r:id="rId7"/>
    <p:sldId id="281" r:id="rId8"/>
    <p:sldId id="279" r:id="rId9"/>
    <p:sldId id="282" r:id="rId10"/>
    <p:sldId id="278" r:id="rId11"/>
    <p:sldId id="277" r:id="rId12"/>
    <p:sldId id="260" r:id="rId13"/>
    <p:sldId id="261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4" r:id="rId22"/>
    <p:sldId id="284" r:id="rId23"/>
    <p:sldId id="263" r:id="rId24"/>
    <p:sldId id="264" r:id="rId25"/>
    <p:sldId id="265" r:id="rId26"/>
    <p:sldId id="267" r:id="rId27"/>
    <p:sldId id="266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00"/>
    <a:srgbClr val="FF9966"/>
    <a:srgbClr val="00CC00"/>
    <a:srgbClr val="9AA4A3"/>
    <a:srgbClr val="FFFFCC"/>
    <a:srgbClr val="99FFCC"/>
    <a:srgbClr val="CCFFCC"/>
    <a:srgbClr val="CCEC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>
        <p:scale>
          <a:sx n="70" d="100"/>
          <a:sy n="7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9183-3A45-48F1-B9E3-60C6F2909735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3DE8-517B-41BD-B906-216806CB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E:\sampingan\bu wur\BPS\sustain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7675"/>
            <a:ext cx="4495800" cy="30493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006524">
            <a:off x="-1059404" y="1194364"/>
            <a:ext cx="7143876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762000"/>
            <a:ext cx="5486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 Overview</a:t>
            </a:r>
          </a:p>
          <a:p>
            <a:pPr algn="ctr"/>
            <a:r>
              <a:rPr lang="en-US" sz="4000" dirty="0" smtClean="0"/>
              <a:t>Sustainable Agribusiness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884196" y="3023164"/>
            <a:ext cx="7143876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5410200"/>
            <a:ext cx="13848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Sri </a:t>
            </a:r>
            <a:r>
              <a:rPr lang="en-US" sz="2000" dirty="0" err="1" smtClean="0"/>
              <a:t>Wuryani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6-08-27 14.10.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ampingan\bu wur\BP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447800"/>
            <a:ext cx="2819400" cy="1524000"/>
          </a:xfrm>
          <a:prstGeom prst="rect">
            <a:avLst/>
          </a:prstGeom>
          <a:solidFill>
            <a:srgbClr val="00CC99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276600"/>
            <a:ext cx="2819400" cy="2438400"/>
          </a:xfrm>
          <a:prstGeom prst="rect">
            <a:avLst/>
          </a:prstGeom>
          <a:solidFill>
            <a:srgbClr val="FF0066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600200" y="3429000"/>
            <a:ext cx="6477000" cy="2133600"/>
          </a:xfrm>
          <a:prstGeom prst="roundRect">
            <a:avLst/>
          </a:prstGeom>
          <a:solidFill>
            <a:srgbClr val="FFCCFF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1600200"/>
            <a:ext cx="6172200" cy="1219200"/>
          </a:xfrm>
          <a:prstGeom prst="roundRect">
            <a:avLst/>
          </a:prstGeom>
          <a:solidFill>
            <a:srgbClr val="CCFFCC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3810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Keberlanjutan</a:t>
            </a:r>
            <a:r>
              <a:rPr lang="en-US" sz="2200" dirty="0" smtClean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Lingkungan</a:t>
            </a:r>
            <a:r>
              <a:rPr lang="en-US" sz="2200" dirty="0" smtClean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Hidup</a:t>
            </a:r>
            <a:endParaRPr lang="en-US" sz="22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Usaha </a:t>
            </a:r>
            <a:r>
              <a:rPr lang="en-US" sz="2000" dirty="0" err="1" smtClean="0"/>
              <a:t>melestarikan</a:t>
            </a:r>
            <a:r>
              <a:rPr lang="en-US" sz="2000" dirty="0" smtClean="0"/>
              <a:t> </a:t>
            </a:r>
            <a:r>
              <a:rPr lang="en-US" sz="2000" dirty="0" err="1" smtClean="0"/>
              <a:t>keragaman</a:t>
            </a:r>
            <a:r>
              <a:rPr lang="en-US" sz="2000" dirty="0" smtClean="0"/>
              <a:t> </a:t>
            </a:r>
            <a:r>
              <a:rPr lang="en-US" sz="2000" dirty="0" err="1" smtClean="0"/>
              <a:t>hayati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mengintepretasikan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keragaman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strateginya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6576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membahayakan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datang</a:t>
            </a:r>
            <a:r>
              <a:rPr lang="en-US" sz="2000" dirty="0" smtClean="0"/>
              <a:t> (</a:t>
            </a:r>
            <a:r>
              <a:rPr lang="en-US" sz="2000" dirty="0" err="1" smtClean="0"/>
              <a:t>tercukupi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dalamnya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, air, </a:t>
            </a:r>
            <a:r>
              <a:rPr lang="en-US" sz="2000" dirty="0" err="1" smtClean="0"/>
              <a:t>udara</a:t>
            </a:r>
            <a:r>
              <a:rPr lang="en-US" sz="2000" dirty="0" smtClean="0"/>
              <a:t>, </a:t>
            </a:r>
            <a:r>
              <a:rPr lang="en-US" sz="2000" dirty="0" err="1" smtClean="0"/>
              <a:t>mikro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organisme</a:t>
            </a:r>
            <a:r>
              <a:rPr lang="en-US" sz="2000" dirty="0" smtClean="0"/>
              <a:t>, </a:t>
            </a:r>
            <a:r>
              <a:rPr lang="en-US" sz="2000" dirty="0" err="1" smtClean="0"/>
              <a:t>iklim</a:t>
            </a:r>
            <a:r>
              <a:rPr lang="en-US" sz="2000" dirty="0" smtClean="0"/>
              <a:t>,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,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biodeversitas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914400"/>
            <a:ext cx="44958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 descr="E:\sampingan\bu wur\BPS\manfaat-keberagaman-bud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0"/>
            <a:ext cx="20955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ampingan\bu wur\BP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447800"/>
            <a:ext cx="2819400" cy="1524000"/>
          </a:xfrm>
          <a:prstGeom prst="rect">
            <a:avLst/>
          </a:prstGeom>
          <a:solidFill>
            <a:srgbClr val="00CC99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276600"/>
            <a:ext cx="2819400" cy="2438400"/>
          </a:xfrm>
          <a:prstGeom prst="rect">
            <a:avLst/>
          </a:prstGeom>
          <a:solidFill>
            <a:srgbClr val="FF0066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600200" y="3429000"/>
            <a:ext cx="6477000" cy="2133600"/>
          </a:xfrm>
          <a:prstGeom prst="roundRect">
            <a:avLst/>
          </a:prstGeom>
          <a:solidFill>
            <a:srgbClr val="FFCCFF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1600200"/>
            <a:ext cx="6172200" cy="1219200"/>
          </a:xfrm>
          <a:prstGeom prst="roundRect">
            <a:avLst/>
          </a:prstGeom>
          <a:solidFill>
            <a:srgbClr val="CCFFCC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3810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Keberlanjutan</a:t>
            </a:r>
            <a:r>
              <a:rPr lang="en-US" sz="2200" dirty="0" smtClean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Lingkungan</a:t>
            </a:r>
            <a:r>
              <a:rPr lang="en-US" sz="2200" dirty="0" smtClean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Hidup</a:t>
            </a:r>
            <a:endParaRPr lang="en-US" sz="22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Usaha </a:t>
            </a:r>
            <a:r>
              <a:rPr lang="en-US" sz="2000" dirty="0" err="1" smtClean="0"/>
              <a:t>melestarikan</a:t>
            </a:r>
            <a:r>
              <a:rPr lang="en-US" sz="2000" dirty="0" smtClean="0"/>
              <a:t> </a:t>
            </a:r>
            <a:r>
              <a:rPr lang="en-US" sz="2000" dirty="0" err="1" smtClean="0"/>
              <a:t>keragaman</a:t>
            </a:r>
            <a:r>
              <a:rPr lang="en-US" sz="2000" dirty="0" smtClean="0"/>
              <a:t> </a:t>
            </a:r>
            <a:r>
              <a:rPr lang="en-US" sz="2000" dirty="0" err="1" smtClean="0"/>
              <a:t>hayati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mengintepretasikan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keragaman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strateginya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6576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membahayakan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datang</a:t>
            </a:r>
            <a:r>
              <a:rPr lang="en-US" sz="2000" dirty="0" smtClean="0"/>
              <a:t> (</a:t>
            </a:r>
            <a:r>
              <a:rPr lang="en-US" sz="2000" dirty="0" err="1" smtClean="0"/>
              <a:t>tercukupi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dalamnya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, air, </a:t>
            </a:r>
            <a:r>
              <a:rPr lang="en-US" sz="2000" dirty="0" err="1" smtClean="0"/>
              <a:t>udara</a:t>
            </a:r>
            <a:r>
              <a:rPr lang="en-US" sz="2000" dirty="0" smtClean="0"/>
              <a:t>, </a:t>
            </a:r>
            <a:r>
              <a:rPr lang="en-US" sz="2000" dirty="0" err="1" smtClean="0"/>
              <a:t>mikro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organisme</a:t>
            </a:r>
            <a:r>
              <a:rPr lang="en-US" sz="2000" dirty="0" smtClean="0"/>
              <a:t>, </a:t>
            </a:r>
            <a:r>
              <a:rPr lang="en-US" sz="2000" dirty="0" err="1" smtClean="0"/>
              <a:t>iklim</a:t>
            </a:r>
            <a:r>
              <a:rPr lang="en-US" sz="2000" dirty="0" smtClean="0"/>
              <a:t>,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,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biodeversitas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914400"/>
            <a:ext cx="44958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 descr="E:\sampingan\bu wur\BPS\manfaat-keberagaman-bud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0"/>
            <a:ext cx="20955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29200" y="3200400"/>
            <a:ext cx="3657600" cy="23622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66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1143000"/>
            <a:ext cx="7239000" cy="1524000"/>
          </a:xfrm>
          <a:prstGeom prst="rect">
            <a:avLst/>
          </a:prstGeom>
          <a:solidFill>
            <a:srgbClr val="CCECFF"/>
          </a:solidFill>
          <a:ln w="38100">
            <a:solidFill>
              <a:srgbClr val="00CC99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572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Vrinda" pitchFamily="34" charset="0"/>
                <a:cs typeface="Vrinda" pitchFamily="34" charset="0"/>
              </a:rPr>
              <a:t>Keberlanjutan</a:t>
            </a:r>
            <a:r>
              <a:rPr lang="en-US" sz="2200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>
                <a:latin typeface="Vrinda" pitchFamily="34" charset="0"/>
                <a:cs typeface="Vrinda" pitchFamily="34" charset="0"/>
              </a:rPr>
              <a:t>Ekonomi</a:t>
            </a:r>
            <a:endParaRPr lang="en-US" sz="22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192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Pembangunan yang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kontinyu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keberlanjutan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sektoral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Vrinda" pitchFamily="34" charset="0"/>
                <a:cs typeface="Vrinda" pitchFamily="34" charset="0"/>
              </a:rPr>
              <a:t>Keberlanjutan</a:t>
            </a:r>
            <a:r>
              <a:rPr lang="en-US" sz="2200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>
                <a:latin typeface="Vrinda" pitchFamily="34" charset="0"/>
                <a:cs typeface="Vrinda" pitchFamily="34" charset="0"/>
              </a:rPr>
              <a:t>Sosial</a:t>
            </a:r>
            <a:endParaRPr lang="en-US" sz="22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429000"/>
            <a:ext cx="3200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kesetaraan</a:t>
            </a:r>
            <a:r>
              <a:rPr lang="en-US" sz="2000" dirty="0" smtClean="0"/>
              <a:t>,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,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gender, </a:t>
            </a:r>
            <a:r>
              <a:rPr lang="en-US" sz="2000" dirty="0" err="1" smtClean="0"/>
              <a:t>akuntabilitas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politik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914400"/>
            <a:ext cx="3962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38200" y="3810000"/>
            <a:ext cx="3962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E:\sampingan\bu wur\BPS\lifeCycle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55985"/>
            <a:ext cx="3810000" cy="2235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5638800"/>
            <a:ext cx="7162800" cy="838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5212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Potret</a:t>
            </a:r>
            <a:r>
              <a:rPr lang="en-US" sz="2200" dirty="0" smtClean="0">
                <a:latin typeface="Vrinda" pitchFamily="34" charset="0"/>
                <a:cs typeface="Vrinda" pitchFamily="34" charset="0"/>
              </a:rPr>
              <a:t> Indonesia </a:t>
            </a:r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saat</a:t>
            </a:r>
            <a:r>
              <a:rPr lang="en-US" sz="2200" dirty="0" smtClean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 smtClean="0">
                <a:latin typeface="Vrinda" pitchFamily="34" charset="0"/>
                <a:cs typeface="Vrinda" pitchFamily="34" charset="0"/>
              </a:rPr>
              <a:t>ini</a:t>
            </a:r>
            <a:endParaRPr lang="en-US" sz="2200" dirty="0">
              <a:latin typeface="Vrinda" pitchFamily="34" charset="0"/>
              <a:cs typeface="Vrind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" y="1522412"/>
            <a:ext cx="3962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295400" y="2819400"/>
            <a:ext cx="6076950" cy="3419475"/>
            <a:chOff x="1295400" y="2057400"/>
            <a:chExt cx="6076950" cy="341947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2057400"/>
              <a:ext cx="6076950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828800" y="2362200"/>
              <a:ext cx="5105400" cy="38100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Perbandingan</a:t>
              </a:r>
              <a:r>
                <a:rPr lang="en-US" dirty="0" smtClean="0"/>
                <a:t> </a:t>
              </a:r>
              <a:r>
                <a:rPr lang="en-US" dirty="0" err="1" smtClean="0"/>
                <a:t>luas</a:t>
              </a:r>
              <a:r>
                <a:rPr lang="en-US" dirty="0" smtClean="0"/>
                <a:t> </a:t>
              </a:r>
              <a:r>
                <a:rPr lang="en-US" dirty="0" err="1" smtClean="0"/>
                <a:t>daratan</a:t>
              </a:r>
              <a:r>
                <a:rPr lang="en-US" dirty="0" smtClean="0"/>
                <a:t> &amp; </a:t>
              </a:r>
              <a:r>
                <a:rPr lang="en-US" dirty="0" err="1" smtClean="0"/>
                <a:t>Lautan</a:t>
              </a:r>
              <a:endParaRPr lang="en-US" dirty="0" smtClean="0"/>
            </a:p>
          </p:txBody>
        </p:sp>
      </p:grpSp>
      <p:pic>
        <p:nvPicPr>
          <p:cNvPr id="14337" name="Picture 1" descr="E:\sampingan\bu wur\BPS\perbatasan-darat-dan-l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013" y="381000"/>
            <a:ext cx="3711037" cy="190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28600"/>
            <a:ext cx="1371600" cy="6096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228600"/>
            <a:ext cx="1371600" cy="609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E:\sampingan\bu wur\BPS\manajemen-pangan-nasional-masalah-dan-alternatif-solusi-dr-siswono-yudo-husodo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104575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3600" y="228600"/>
          <a:ext cx="6765728" cy="641023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981200"/>
                <a:gridCol w="1066800"/>
                <a:gridCol w="914400"/>
                <a:gridCol w="1066800"/>
                <a:gridCol w="914400"/>
                <a:gridCol w="822128"/>
              </a:tblGrid>
              <a:tr h="3433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</a:rPr>
                        <a:t>Provinsi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</a:rPr>
                        <a:t>Distribusi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</a:rPr>
                        <a:t>Persentase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</a:rPr>
                        <a:t>Penduduk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050" u="none" strike="noStrike" dirty="0" err="1">
                          <a:solidFill>
                            <a:schemeClr val="bg1"/>
                          </a:solidFill>
                        </a:rPr>
                        <a:t>Persen</a:t>
                      </a:r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2008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Aceh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1.88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1.89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1.93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Sumatera Utara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5.71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5.73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5.46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5.46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5.46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Sumatera Barat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2.08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2.09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Riau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2.27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2.29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2.34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2.42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2.45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Jambi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Sumatera Selatan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Bengkulu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0.72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Lampung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3.23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3.24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 smtClean="0"/>
                        <a:t>Kep</a:t>
                      </a:r>
                      <a:r>
                        <a:rPr lang="en-US" sz="1050" u="none" strike="noStrike" dirty="0" smtClean="0"/>
                        <a:t>. Bangka Belitung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0.52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 smtClean="0"/>
                        <a:t>Kep</a:t>
                      </a:r>
                      <a:r>
                        <a:rPr lang="en-US" sz="1050" u="none" strike="noStrike" dirty="0" smtClean="0"/>
                        <a:t>. Riau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0.65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0.71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0.75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0.76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 smtClean="0"/>
                        <a:t>Dki</a:t>
                      </a:r>
                      <a:r>
                        <a:rPr lang="en-US" sz="1050" u="none" strike="noStrike" dirty="0" smtClean="0"/>
                        <a:t> Jakarta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3.99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4.04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4.01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 smtClean="0"/>
                        <a:t>Jawa</a:t>
                      </a:r>
                      <a:r>
                        <a:rPr lang="en-US" sz="1050" u="none" strike="noStrike" dirty="0" smtClean="0"/>
                        <a:t> Barat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17.91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17.94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18.12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18.22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18.25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 smtClean="0"/>
                        <a:t>Jawa</a:t>
                      </a:r>
                      <a:r>
                        <a:rPr lang="en-US" sz="1050" u="none" strike="noStrike" dirty="0" smtClean="0"/>
                        <a:t> Tengah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14.28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14.2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13.6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13.37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13.29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DI Yogyakarta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 smtClean="0"/>
                        <a:t>Jawa</a:t>
                      </a:r>
                      <a:r>
                        <a:rPr lang="en-US" sz="1050" u="none" strike="noStrike" dirty="0" smtClean="0"/>
                        <a:t> </a:t>
                      </a:r>
                      <a:r>
                        <a:rPr lang="en-US" sz="1050" u="none" strike="noStrike" dirty="0" err="1" smtClean="0"/>
                        <a:t>Timur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16.23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16.12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15.75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15.42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15.31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 smtClean="0"/>
                        <a:t>Banten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4.2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4.23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4.48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4.6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4.64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Bali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1.63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1.63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Nusa Tenggara Barat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1.91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1.89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1.89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1.89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Nusa Tenggara </a:t>
                      </a:r>
                      <a:r>
                        <a:rPr lang="en-US" sz="1050" u="none" strike="noStrike" dirty="0" err="1" smtClean="0"/>
                        <a:t>Timur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1.98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1.99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Kalimantan Barat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1.86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1.85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Kalimantan Tengah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0.93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Kalimantan Selatan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1.53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Kalimantan </a:t>
                      </a:r>
                      <a:r>
                        <a:rPr lang="en-US" sz="1050" u="none" strike="noStrike" dirty="0" err="1" smtClean="0"/>
                        <a:t>Timur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1.35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1.37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1.56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Kalimantan Utara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-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-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-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Sulawesi Utara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0.95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Sulawesi Tengah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1.07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1.07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1.11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Sulawesi Selatan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3.38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3.35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3.34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Sulawesi Tenggara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err="1" smtClean="0"/>
                        <a:t>Gorontalo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0.44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Sulawesi Barat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Maluku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0.58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0.58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0.65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0.65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0.66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/>
                        <a:t>Maluku Utara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/>
                        <a:t>PAPUA BARAT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0.33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0.34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/>
                        <a:t>PAPUA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0.91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1.22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1.23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/>
                        <a:t>INDONESIA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/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/>
                        <a:t>100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19" marR="2419" marT="24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ight Arrow Callout 3"/>
          <p:cNvSpPr/>
          <p:nvPr/>
        </p:nvSpPr>
        <p:spPr>
          <a:xfrm>
            <a:off x="76200" y="2438400"/>
            <a:ext cx="1905000" cy="2133600"/>
          </a:xfrm>
          <a:prstGeom prst="rightArrowCallout">
            <a:avLst>
              <a:gd name="adj1" fmla="val 20402"/>
              <a:gd name="adj2" fmla="val 25000"/>
              <a:gd name="adj3" fmla="val 15038"/>
              <a:gd name="adj4" fmla="val 77238"/>
            </a:avLst>
          </a:prstGeom>
          <a:solidFill>
            <a:srgbClr val="CCECFF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u="sng" dirty="0" err="1" smtClean="0"/>
              <a:t>Tabel</a:t>
            </a:r>
            <a:r>
              <a:rPr lang="en-US" sz="2000" u="sng" dirty="0" smtClean="0"/>
              <a:t> 1. </a:t>
            </a:r>
            <a:r>
              <a:rPr lang="en-US" sz="2000" u="sng" dirty="0" err="1" smtClean="0"/>
              <a:t>Keadaan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Penduduk</a:t>
            </a:r>
            <a:r>
              <a:rPr lang="en-US" sz="2000" u="sng" dirty="0" smtClean="0"/>
              <a:t> (</a:t>
            </a:r>
            <a:r>
              <a:rPr lang="en-US" sz="2000" u="sng" dirty="0" err="1" smtClean="0"/>
              <a:t>Distribusi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Persentase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Penduduk</a:t>
            </a:r>
            <a:r>
              <a:rPr lang="en-US" sz="2000" u="sng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09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indent="-682625"/>
            <a:r>
              <a:rPr lang="en-US" dirty="0" err="1" smtClean="0"/>
              <a:t>Tabel</a:t>
            </a:r>
            <a:r>
              <a:rPr lang="en-US" dirty="0" smtClean="0"/>
              <a:t> 2.  </a:t>
            </a:r>
            <a:r>
              <a:rPr lang="en-US" dirty="0" err="1" smtClean="0"/>
              <a:t>Penduduk</a:t>
            </a:r>
            <a:r>
              <a:rPr lang="en-US" dirty="0" smtClean="0"/>
              <a:t> 15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2011 - 2015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" y="1224545"/>
          <a:ext cx="8781017" cy="5481055"/>
        </p:xfrm>
        <a:graphic>
          <a:graphicData uri="http://schemas.openxmlformats.org/drawingml/2006/table">
            <a:tbl>
              <a:tblPr/>
              <a:tblGrid>
                <a:gridCol w="475181"/>
                <a:gridCol w="2725220"/>
                <a:gridCol w="914400"/>
                <a:gridCol w="914400"/>
                <a:gridCol w="914400"/>
                <a:gridCol w="914400"/>
                <a:gridCol w="990600"/>
                <a:gridCol w="932416"/>
              </a:tblGrid>
              <a:tr h="246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Lapangan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Pekerjaan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Utama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Februari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Agustus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Februari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Agustus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Februari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Agustus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Pertanian, Perkebunan, Kehutanan, Perburuan, dan Perikanan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42,456,452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39,088,271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41,665,576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39,590,054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40,764,720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39,220,261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Pertambangan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Penggalian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1,360,637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1,434,961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1,615,563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1,602,706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1,558,686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1,426,454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Industri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13,875,653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14,541,562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14,392,751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15,615,386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14,998,937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14,959,804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Listrik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Gas,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Minum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258,711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234,347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301,815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251,162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260,116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252,134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Konstruksi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5,645,120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6,263,797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6,148,016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6,851,291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6,952,928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6,349,387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Perdagangan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Rumah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Jasa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Akomodasi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23,483,111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22,297,686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24,312,988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23,517,145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25,270,435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24,105,906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Transportasi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Pergudangan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5,649,885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5,006,473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5,234,636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5,052,302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5,285,277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5,096,987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2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Lembaga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Keuangan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Real Estate,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Usaha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Persewaan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dan Jasa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Perusahaan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2,099,308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2,577,847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2,809,856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2,696,090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3,045,787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2,898,279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Jasa Kemasyarakatan, Sosial, dan Perorangan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17,217,002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15,971,365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17,580,781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17,328,732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17,792,726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18,451,860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Belum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Batasannya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Lainnya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Terjawab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-  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24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112,045,879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107,416,309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114,061,982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112,504,868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115,929,612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112,761,072 </a:t>
                      </a:r>
                    </a:p>
                  </a:txBody>
                  <a:tcPr marL="3861" marR="3861" marT="3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Mata </a:t>
            </a:r>
            <a:r>
              <a:rPr lang="en-US" u="sng" dirty="0" err="1" smtClean="0"/>
              <a:t>Pencaharian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14399"/>
          <a:ext cx="8153400" cy="5473344"/>
        </p:xfrm>
        <a:graphic>
          <a:graphicData uri="http://schemas.openxmlformats.org/drawingml/2006/table">
            <a:tbl>
              <a:tblPr/>
              <a:tblGrid>
                <a:gridCol w="342070"/>
                <a:gridCol w="3620330"/>
                <a:gridCol w="1143000"/>
                <a:gridCol w="1066800"/>
                <a:gridCol w="990600"/>
                <a:gridCol w="990600"/>
              </a:tblGrid>
              <a:tr h="330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Lapangan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Pekerjaan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Utama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Februari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Agustus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Februari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Agustus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Pertanian, Perkebunan, Kehutanan, Perburuan, dan Perikanan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40,833,052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38,973,033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40,122,816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37,748,228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Pertambangan dan Penggalian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1,623,109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1,436,370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1,420,917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1,320,466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Industri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15,390,188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15,254,674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16,382,756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15,255,099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Listrik, Gas, dan Air Minum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308,588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289,193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311,834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288,697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Konstruksi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7,211,967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7,280,086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7,714,384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8,208,086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Perdagangan, Rumah Makan dan Jasa Akomodasi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25,809,269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24,829,734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26,647,168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25,686,342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Transportasi, Pergudangan dan Komunikasi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5,324,105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5,113,188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5,192,181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5,106,817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Lembaga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Keuangan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Real Estate,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Usaha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Persewaan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dan Jasa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Perusahaan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3,193,357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3,031,038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3,643,881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3,266,538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Jasa Kemasyarakatan, Sosial, dan Perorangan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18,476,287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18,420,710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19,410,884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17,938,926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Belum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Batasannya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Lainnya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Terjawab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-  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118,169,922 </a:t>
                      </a: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114,628,026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120,846,821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114,819,199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02" marR="7802" marT="78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23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Pendapatan</a:t>
            </a:r>
            <a:r>
              <a:rPr lang="en-US" u="sng" dirty="0" smtClean="0"/>
              <a:t> </a:t>
            </a:r>
            <a:r>
              <a:rPr lang="en-US" u="sng" dirty="0" err="1" smtClean="0"/>
              <a:t>Perkapita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486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i="1" dirty="0" smtClean="0"/>
              <a:t> : International Monetary Fund, World Economic Outlook Database, October 2015</a:t>
            </a:r>
          </a:p>
          <a:p>
            <a:r>
              <a:rPr lang="en-US" sz="1200" i="1" dirty="0" err="1" smtClean="0"/>
              <a:t>Kecuali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untuk</a:t>
            </a:r>
            <a:r>
              <a:rPr lang="en-US" sz="1200" i="1" dirty="0" smtClean="0"/>
              <a:t> Indonesia </a:t>
            </a:r>
            <a:r>
              <a:rPr lang="en-US" sz="1200" i="1" dirty="0" err="1" smtClean="0"/>
              <a:t>berdasarkan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Berita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Resmi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Statistik</a:t>
            </a:r>
            <a:r>
              <a:rPr lang="en-US" sz="1200" i="1" dirty="0" smtClean="0"/>
              <a:t>, 5 </a:t>
            </a:r>
            <a:r>
              <a:rPr lang="en-US" sz="1200" i="1" dirty="0" err="1" smtClean="0"/>
              <a:t>Februari</a:t>
            </a:r>
            <a:r>
              <a:rPr lang="en-US" sz="1200" i="1" dirty="0" smtClean="0"/>
              <a:t> 2016</a:t>
            </a:r>
          </a:p>
          <a:p>
            <a:r>
              <a:rPr lang="en-US" sz="1200" dirty="0" err="1" smtClean="0"/>
              <a:t>Catatan</a:t>
            </a:r>
            <a:r>
              <a:rPr lang="en-US" sz="1200" i="1" dirty="0" smtClean="0"/>
              <a:t> : * Based on estimate data</a:t>
            </a:r>
          </a:p>
          <a:p>
            <a:r>
              <a:rPr lang="en-US" sz="1200" i="1" dirty="0" smtClean="0"/>
              <a:t>ASEAN-5 Composed of 5 countries: Indonesia, Malaysia, Philippines, Thailand, and Vietnam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Tabel</a:t>
            </a:r>
            <a:r>
              <a:rPr lang="en-US" sz="2000" dirty="0" smtClean="0"/>
              <a:t> 3.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Negara-Negara ASEAN, 2012─2015 (</a:t>
            </a:r>
            <a:r>
              <a:rPr lang="en-US" sz="2000" dirty="0" err="1" smtClean="0"/>
              <a:t>persen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5728468"/>
              </p:ext>
            </p:extLst>
          </p:nvPr>
        </p:nvGraphicFramePr>
        <p:xfrm>
          <a:off x="609600" y="1447800"/>
          <a:ext cx="7498080" cy="36576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95698"/>
                <a:gridCol w="1803662"/>
                <a:gridCol w="1249680"/>
                <a:gridCol w="1249680"/>
                <a:gridCol w="1339864"/>
                <a:gridCol w="1159496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</a:rPr>
                        <a:t>Negara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</a:rPr>
                        <a:t>2015**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Brunei Darussalam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0,91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-2.13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</a:t>
                      </a:r>
                      <a:r>
                        <a:rPr lang="en-US" sz="1600" u="none" strike="noStrike" dirty="0" smtClean="0"/>
                        <a:t>2,34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</a:t>
                      </a:r>
                      <a:r>
                        <a:rPr lang="en-US" sz="1600" u="none" strike="noStrike" dirty="0" smtClean="0"/>
                        <a:t>1,16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/>
                        <a:t>Kamboja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7,43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6,95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</a:rPr>
                        <a:t>Indonesia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</a:rPr>
                        <a:t>6,03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</a:rPr>
                        <a:t>5,56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</a:rPr>
                        <a:t>5,02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</a:rPr>
                        <a:t>4,79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Laos PDR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7,42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7,54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Malaysia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5,47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4,71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5,99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4,70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Myanmar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8,43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8,47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8,50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Filipina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/>
                        <a:t>Singapura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3,41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4,44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Thailand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7,32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2,81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0,87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2,49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Vietnam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5,25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5,42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5,98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ASEAN-5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6,22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5,09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4,60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4,60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7" name="Picture 1" descr="E:\sampingan\bu wur\BPS\bendera-negara-ase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730" y="5181600"/>
            <a:ext cx="388427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7200" y="2819400"/>
            <a:ext cx="1600200" cy="381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62200" y="3810000"/>
            <a:ext cx="6400800" cy="1524000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62200" y="990600"/>
            <a:ext cx="6400800" cy="12192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954" y="228600"/>
            <a:ext cx="15616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Vrinda" pitchFamily="34" charset="0"/>
                <a:cs typeface="Vrinda" pitchFamily="34" charset="0"/>
              </a:rPr>
              <a:t>Keywords :</a:t>
            </a:r>
            <a:endParaRPr lang="en-US" sz="22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428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Sustainable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002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Agriculture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324290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Business 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534561"/>
            <a:ext cx="455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all subsystems (upstream t</a:t>
            </a:r>
            <a:r>
              <a:rPr lang="id-ID" dirty="0" smtClean="0"/>
              <a:t>o</a:t>
            </a:r>
            <a:r>
              <a:rPr lang="en-US" dirty="0" smtClean="0"/>
              <a:t> downstream and their support</a:t>
            </a:r>
            <a:r>
              <a:rPr lang="en-US" dirty="0" smtClean="0"/>
              <a:t>) DIAWALI DARI KESEPAKATAN MENGENAI </a:t>
            </a:r>
          </a:p>
          <a:p>
            <a:r>
              <a:rPr lang="en-US" b="1" dirty="0" smtClean="0"/>
              <a:t>PEMBANGUNAN BERKELANJUTAN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75982" y="5732060"/>
            <a:ext cx="2209800" cy="8973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Sustainability in Agribusiness</a:t>
            </a:r>
          </a:p>
        </p:txBody>
      </p: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>
          <a:xfrm flipV="1">
            <a:off x="3385782" y="6134726"/>
            <a:ext cx="881418" cy="4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990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mengorbankan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06147" y="2411896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. </a:t>
            </a:r>
            <a:r>
              <a:rPr lang="en-US" u="sng" dirty="0" err="1" smtClean="0"/>
              <a:t>Spedding</a:t>
            </a:r>
            <a:r>
              <a:rPr lang="en-US" u="sng" dirty="0" smtClean="0"/>
              <a:t> (1979) 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38100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(</a:t>
            </a:r>
            <a:r>
              <a:rPr lang="en-US" i="1" dirty="0" smtClean="0"/>
              <a:t>a series of activities related to the sale or purchase of goods and services that are consistently repeated</a:t>
            </a:r>
            <a:r>
              <a:rPr lang="en-US" dirty="0" smtClean="0"/>
              <a:t>). (Peterson </a:t>
            </a:r>
            <a:r>
              <a:rPr lang="en-US" dirty="0" err="1" smtClean="0"/>
              <a:t>dan</a:t>
            </a:r>
            <a:r>
              <a:rPr lang="en-US" dirty="0" smtClean="0"/>
              <a:t> Plowman)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" y="685800"/>
            <a:ext cx="44958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evron 18"/>
          <p:cNvSpPr/>
          <p:nvPr/>
        </p:nvSpPr>
        <p:spPr>
          <a:xfrm>
            <a:off x="2133600" y="1295400"/>
            <a:ext cx="457200" cy="609600"/>
          </a:xfrm>
          <a:prstGeom prst="chevron">
            <a:avLst/>
          </a:prstGeom>
          <a:solidFill>
            <a:srgbClr val="FFCCFF"/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3"/>
            <a:endCxn id="12" idx="1"/>
          </p:cNvCxnSpPr>
          <p:nvPr/>
        </p:nvCxnSpPr>
        <p:spPr>
          <a:xfrm>
            <a:off x="2057400" y="3009900"/>
            <a:ext cx="748747" cy="21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Chevron 27"/>
          <p:cNvSpPr/>
          <p:nvPr/>
        </p:nvSpPr>
        <p:spPr>
          <a:xfrm>
            <a:off x="2133600" y="4191000"/>
            <a:ext cx="457200" cy="609600"/>
          </a:xfrm>
          <a:prstGeom prst="chevron">
            <a:avLst/>
          </a:prstGeom>
          <a:solidFill>
            <a:srgbClr val="CCFFCC"/>
          </a:solidFill>
          <a:ln>
            <a:solidFill>
              <a:srgbClr val="00CC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sampingan\bu wur\BPS\peningkatan-ekon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"/>
            <a:ext cx="211455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233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Pertumbuhan</a:t>
            </a:r>
            <a:r>
              <a:rPr lang="en-US" u="sng" dirty="0" smtClean="0"/>
              <a:t> </a:t>
            </a:r>
            <a:r>
              <a:rPr lang="en-US" u="sng" dirty="0" err="1" smtClean="0"/>
              <a:t>Ekonomi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1" y="838200"/>
            <a:ext cx="563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363" indent="-741363"/>
            <a:r>
              <a:rPr lang="en-US" dirty="0" err="1" smtClean="0"/>
              <a:t>Tabel</a:t>
            </a:r>
            <a:r>
              <a:rPr lang="en-US" dirty="0" smtClean="0"/>
              <a:t> 4.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Riil</a:t>
            </a:r>
            <a:r>
              <a:rPr lang="en-US" dirty="0" smtClean="0"/>
              <a:t> PDB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Usaha, 2012─2015 (</a:t>
            </a:r>
            <a:r>
              <a:rPr lang="en-US" dirty="0" err="1" smtClean="0"/>
              <a:t>persen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64848"/>
          <a:ext cx="7467600" cy="49121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62000"/>
                <a:gridCol w="3324044"/>
                <a:gridCol w="845389"/>
                <a:gridCol w="845389"/>
                <a:gridCol w="845389"/>
                <a:gridCol w="845389"/>
              </a:tblGrid>
              <a:tr h="314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</a:rPr>
                        <a:t>Kategori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</a:rPr>
                        <a:t>Lapangan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 Usaha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2014*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2015**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00B050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Pertanian</a:t>
                      </a:r>
                      <a:r>
                        <a:rPr lang="en-US" sz="1200" u="none" strike="noStrike" dirty="0"/>
                        <a:t>, </a:t>
                      </a:r>
                      <a:r>
                        <a:rPr lang="en-US" sz="1200" u="none" strike="noStrike" dirty="0" err="1"/>
                        <a:t>Kehutanan</a:t>
                      </a:r>
                      <a:r>
                        <a:rPr lang="en-US" sz="1200" u="none" strike="noStrike" dirty="0"/>
                        <a:t>,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Perikanan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4,59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4,20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4,24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4,02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Pertambangan dan Penggalian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3,02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2,53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0,72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-5.08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Industri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Pengolahan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4,37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4,61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4,25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Pengadaan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Listrik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Gas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10,06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1,21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393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Pengadaan</a:t>
                      </a:r>
                      <a:r>
                        <a:rPr lang="en-US" sz="1200" u="none" strike="noStrike" dirty="0"/>
                        <a:t> Air, </a:t>
                      </a:r>
                      <a:r>
                        <a:rPr lang="en-US" sz="1200" u="none" strike="noStrike" dirty="0" err="1"/>
                        <a:t>Pengelolaan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Sampah</a:t>
                      </a:r>
                      <a:r>
                        <a:rPr lang="en-US" sz="1200" u="none" strike="noStrike" dirty="0"/>
                        <a:t>, </a:t>
                      </a:r>
                      <a:r>
                        <a:rPr lang="en-US" sz="1200" u="none" strike="noStrike" dirty="0" err="1"/>
                        <a:t>Limbah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Daur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Ulang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3,34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3,32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7,17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Konstruksi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6,56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6,11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6,97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6,65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393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Perdagangan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Besar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Eceran</a:t>
                      </a:r>
                      <a:r>
                        <a:rPr lang="en-US" sz="1200" u="none" strike="noStrike" dirty="0"/>
                        <a:t>; </a:t>
                      </a:r>
                      <a:r>
                        <a:rPr lang="en-US" sz="1200" u="none" strike="noStrike" dirty="0" err="1"/>
                        <a:t>Reparasi</a:t>
                      </a:r>
                      <a:r>
                        <a:rPr lang="en-US" sz="1200" u="none" strike="noStrike" dirty="0"/>
                        <a:t> Mobil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Sepeda</a:t>
                      </a:r>
                      <a:r>
                        <a:rPr lang="en-US" sz="1200" u="none" strike="noStrike" dirty="0"/>
                        <a:t> Motor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5,40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4,81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5,16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2,47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Transportasi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Pergudangan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7,11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6,97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7,36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6,68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Penyediaan Akomodasi </a:t>
                      </a:r>
                      <a:r>
                        <a:rPr lang="fi-FI" sz="1200" u="none" strike="noStrike" dirty="0"/>
                        <a:t>dan Makan Minum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6,64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6,80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5,77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4,36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J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Informasi dan Komunikasi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12,28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10,39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10,10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10,06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Jasa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Keuangan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Asuransi</a:t>
                      </a:r>
                      <a:r>
                        <a:rPr lang="en-US" sz="1200" u="none" strike="noStrike" dirty="0"/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9,54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8,76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4,58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8,53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Real Estate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7,41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6,54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5,00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4,82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Jasa Perusahaan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7,44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7,91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9,81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7,69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393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/>
                        <a:t>Administrasi Pemerintahan, Pertahanan dan Jaminan Sosial Wajib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2,13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2,56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2,38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4,75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Jasa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Pendidikan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8,22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7,44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7,45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/>
                        <a:t>Jasa Kesehatan dan Kegiatan Sosial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7,97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7,96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7,96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7,10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Jasa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lainnya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5,76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6,40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8,93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8,08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 gridSpan="2">
                  <a:txBody>
                    <a:bodyPr/>
                    <a:lstStyle/>
                    <a:p>
                      <a:pPr marL="174625" indent="0" algn="l" fontAlgn="b"/>
                      <a:r>
                        <a:rPr lang="en-US" sz="1200" u="none" strike="noStrike" dirty="0" err="1"/>
                        <a:t>Nilai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Tambah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Bruto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Atas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Harga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Dasar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5,20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4,10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 gridSpan="2">
                  <a:txBody>
                    <a:bodyPr/>
                    <a:lstStyle/>
                    <a:p>
                      <a:pPr marL="174625" indent="0" algn="l" fontAlgn="b"/>
                      <a:r>
                        <a:rPr lang="nn-NO" sz="1200" u="none" strike="noStrike" dirty="0"/>
                        <a:t>Pajak Dikurang Subsidi Atas Produk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15,05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21,80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31,98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  <a:tr h="201026">
                <a:tc gridSpan="2">
                  <a:txBody>
                    <a:bodyPr/>
                    <a:lstStyle/>
                    <a:p>
                      <a:pPr marL="174625" indent="0" algn="l" fontAlgn="b"/>
                      <a:r>
                        <a:rPr lang="en-US" sz="1200" u="none" strike="noStrike" dirty="0" err="1"/>
                        <a:t>Produk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Domestik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Bruto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6,03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5,56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5,02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4,79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83" marR="8383" marT="8383" marB="0" anchor="ctr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3200" y="76200"/>
          <a:ext cx="6172200" cy="6672405"/>
        </p:xfrm>
        <a:graphic>
          <a:graphicData uri="http://schemas.openxmlformats.org/drawingml/2006/table">
            <a:tbl>
              <a:tblPr/>
              <a:tblGrid>
                <a:gridCol w="1871901"/>
                <a:gridCol w="657694"/>
                <a:gridCol w="168637"/>
                <a:gridCol w="691422"/>
                <a:gridCol w="134910"/>
                <a:gridCol w="691422"/>
                <a:gridCol w="202366"/>
                <a:gridCol w="708286"/>
                <a:gridCol w="151773"/>
                <a:gridCol w="758879"/>
                <a:gridCol w="134910"/>
              </a:tblGrid>
              <a:tr h="217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Negara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Laju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Produk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Domestik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Bruto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Beberapa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Negara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menurut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Harga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Konstan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5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142"/>
                    </a:solidFill>
                  </a:tcPr>
                </a:tc>
              </a:tr>
              <a:tr h="184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Amerika Serikat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292425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Arab Saudi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Bangladesh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Belanda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-1.6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-0.7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Belgia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Brazil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292425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Cina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10.4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9.3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-0.7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Federasi Rusia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Filipina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Finlandia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-1.4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-1.3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-0.1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Hongkong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292425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Indonesia </a:t>
                      </a:r>
                      <a:r>
                        <a:rPr lang="en-US" sz="105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Inggris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-2.8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-1.7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-0.4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Jepang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-0.5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-0.1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Jerman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Kamboja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Kanada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Korea Selatan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Kuwait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Malaysia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Meksiko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Mesir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292425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Myanmar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Norwegia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Perancis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Singapura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15.2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Lanka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8.0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7.3 e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Swedia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-0.3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r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Thailand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Venezuela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-1.5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292425"/>
                          </a:solidFill>
                          <a:latin typeface="Calibri"/>
                        </a:rPr>
                        <a:t>-4.0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292425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>
                          <a:solidFill>
                            <a:srgbClr val="292425"/>
                          </a:solidFill>
                          <a:latin typeface="Calibri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292425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baseline="30000" dirty="0">
                          <a:solidFill>
                            <a:srgbClr val="292425"/>
                          </a:solidFill>
                          <a:latin typeface="Calibri"/>
                        </a:rPr>
                        <a:t>e</a:t>
                      </a:r>
                      <a:endParaRPr lang="en-US" sz="1050" b="0" i="0" u="none" strike="noStrike" dirty="0">
                        <a:solidFill>
                          <a:srgbClr val="292425"/>
                        </a:solidFill>
                        <a:latin typeface="Calibri"/>
                      </a:endParaRP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4724400"/>
          <a:ext cx="2387599" cy="1895475"/>
        </p:xfrm>
        <a:graphic>
          <a:graphicData uri="http://schemas.openxmlformats.org/drawingml/2006/table">
            <a:tbl>
              <a:tblPr/>
              <a:tblGrid>
                <a:gridCol w="238759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Catatan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: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Angka estimasi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diperbaiki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Data bersumber dari  BPS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Data PDB Seri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 :   International Monetary Fund (IMF): “World Economic Outlook, April 2015”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dikutip dari Publikasi Statistik Indonesia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ight Arrow Callout 4"/>
          <p:cNvSpPr/>
          <p:nvPr/>
        </p:nvSpPr>
        <p:spPr>
          <a:xfrm>
            <a:off x="76200" y="304800"/>
            <a:ext cx="2590800" cy="2590800"/>
          </a:xfrm>
          <a:prstGeom prst="rightArrowCallout">
            <a:avLst>
              <a:gd name="adj1" fmla="val 21453"/>
              <a:gd name="adj2" fmla="val 25000"/>
              <a:gd name="adj3" fmla="val 13438"/>
              <a:gd name="adj4" fmla="val 75000"/>
            </a:avLst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id-ID" dirty="0" smtClean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Domestik</a:t>
            </a:r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Negara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Negara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(</a:t>
            </a:r>
            <a:r>
              <a:rPr lang="en-US" dirty="0" err="1" smtClean="0"/>
              <a:t>persen</a:t>
            </a:r>
            <a:r>
              <a:rPr lang="en-US" dirty="0" smtClean="0"/>
              <a:t>), 2000-2014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2667000"/>
            <a:ext cx="4114800" cy="115193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228600"/>
            <a:ext cx="6629400" cy="1219200"/>
          </a:xfrm>
          <a:prstGeom prst="roundRect">
            <a:avLst/>
          </a:prstGeom>
          <a:solidFill>
            <a:srgbClr val="FFFFCC"/>
          </a:solidFill>
          <a:ln>
            <a:solidFill>
              <a:srgbClr val="00CC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28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Indonesia </a:t>
            </a:r>
            <a:r>
              <a:rPr lang="en-US" dirty="0" err="1" smtClean="0"/>
              <a:t>menindak</a:t>
            </a:r>
            <a:r>
              <a:rPr lang="en-US" dirty="0" smtClean="0"/>
              <a:t> </a:t>
            </a:r>
            <a:r>
              <a:rPr lang="en-US" dirty="0" err="1" smtClean="0"/>
              <a:t>lanjuti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: KONFERENSI NASIONAL PEMBANGUNAN BERKELANJUTAN (KNPB) </a:t>
            </a:r>
            <a:r>
              <a:rPr lang="en-US" dirty="0" err="1" smtClean="0"/>
              <a:t>pada</a:t>
            </a:r>
            <a:r>
              <a:rPr lang="en-US" dirty="0" smtClean="0"/>
              <a:t> 21 </a:t>
            </a:r>
            <a:r>
              <a:rPr lang="en-US" dirty="0" err="1" smtClean="0"/>
              <a:t>januari</a:t>
            </a:r>
            <a:r>
              <a:rPr lang="en-US" dirty="0" smtClean="0"/>
              <a:t> 2004 </a:t>
            </a:r>
            <a:r>
              <a:rPr lang="en-US" dirty="0" err="1" smtClean="0"/>
              <a:t>di</a:t>
            </a:r>
            <a:r>
              <a:rPr lang="en-US" dirty="0" smtClean="0"/>
              <a:t> Yogyakarta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801" y="2590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FF9966"/>
                  </a:solidFill>
                </a:ln>
              </a:rPr>
              <a:t>12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butir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Rencana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tindak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Pembangunan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Berkelanjutan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&gt;&gt;&gt;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butir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ke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8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ttg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Pertanian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Berkelanjutan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&gt;&gt;&gt; 6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butir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rencana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yg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dijadikan</a:t>
            </a:r>
            <a:r>
              <a:rPr lang="en-US" dirty="0" smtClean="0">
                <a:ln>
                  <a:solidFill>
                    <a:srgbClr val="FF9966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rgbClr val="FF9966"/>
                  </a:solidFill>
                </a:ln>
              </a:rPr>
              <a:t>pedoman</a:t>
            </a:r>
            <a:endParaRPr lang="en-US" dirty="0">
              <a:ln>
                <a:solidFill>
                  <a:srgbClr val="FF9966"/>
                </a:solidFill>
              </a:ln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 flipV="1">
            <a:off x="2190750" y="1619250"/>
            <a:ext cx="1143000" cy="800100"/>
          </a:xfrm>
          <a:prstGeom prst="striped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 descr="E:\sampingan\bu wur\BPS\CMAP_SustFoodSystemCycle_Fig1_edited.JPG"/>
          <p:cNvPicPr>
            <a:picLocks noChangeAspect="1" noChangeArrowheads="1"/>
          </p:cNvPicPr>
          <p:nvPr/>
        </p:nvPicPr>
        <p:blipFill>
          <a:blip r:embed="rId2" cstate="print"/>
          <a:srcRect l="14286" t="5134" r="14286" b="9487"/>
          <a:stretch>
            <a:fillRect/>
          </a:stretch>
        </p:blipFill>
        <p:spPr bwMode="auto">
          <a:xfrm>
            <a:off x="5791200" y="1600200"/>
            <a:ext cx="22860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90600" y="40386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Meningkatkan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pendapatan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kesejahteraan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pelaku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pertanian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petani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Menyediakan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akses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sumber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daya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pertanian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bagi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masyarakat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Meningkatkan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produktivitas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lahan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yg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berpihak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petani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Membangun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merehabilitasi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dasar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perdesaan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mengembangkan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deversifikasi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usaha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Mengembangkan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IPTEK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tepat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guna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yg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ramah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lingkungan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Melaksanakan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transfer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pengetahuan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ketrampilan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pertanian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berkelanjutan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kepada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petani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nelayan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skala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keci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ldan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menengah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melibatkan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stakeholders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terkait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8601" y="2590800"/>
            <a:ext cx="4114800" cy="92333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381000"/>
            <a:ext cx="6629400" cy="1219200"/>
          </a:xfrm>
          <a:prstGeom prst="roundRect">
            <a:avLst/>
          </a:prstGeom>
          <a:solidFill>
            <a:srgbClr val="FFFFCC"/>
          </a:solidFill>
          <a:ln>
            <a:solidFill>
              <a:srgbClr val="00CC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57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agribisnis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skala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kecil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berpihak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petani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didukung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sarpras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transportasi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telekomunikasi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penelitian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801" y="2590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proses </a:t>
            </a:r>
            <a:r>
              <a:rPr lang="en-US" dirty="0" err="1" smtClean="0"/>
              <a:t>hilirisasi</a:t>
            </a:r>
            <a:r>
              <a:rPr lang="id-ID" dirty="0" smtClean="0"/>
              <a:t> dari hasil produk hulu yang dikelola petani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 rot="5400000" flipV="1">
            <a:off x="2190750" y="1619250"/>
            <a:ext cx="1143000" cy="800100"/>
          </a:xfrm>
          <a:prstGeom prst="striped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 descr="E:\sampingan\bu wur\BPS\CMAP_SustFoodSystemCycle_Fig1_edited.JPG"/>
          <p:cNvPicPr>
            <a:picLocks noChangeAspect="1" noChangeArrowheads="1"/>
          </p:cNvPicPr>
          <p:nvPr/>
        </p:nvPicPr>
        <p:blipFill>
          <a:blip r:embed="rId2" cstate="print"/>
          <a:srcRect l="14286" t="5134" r="14286" b="9487"/>
          <a:stretch>
            <a:fillRect/>
          </a:stretch>
        </p:blipFill>
        <p:spPr bwMode="auto">
          <a:xfrm>
            <a:off x="5105400" y="2057400"/>
            <a:ext cx="3429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E:\sampingan\bu wur\BPS\pohon-industri-C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4038600" cy="2834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3124200"/>
            <a:ext cx="5486400" cy="11611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276601"/>
            <a:ext cx="5105400" cy="838200"/>
          </a:xfrm>
          <a:prstGeom prst="rect">
            <a:avLst/>
          </a:prstGeom>
          <a:solidFill>
            <a:srgbClr val="FFCCFF"/>
          </a:solidFill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24700" y="882555"/>
            <a:ext cx="2057400" cy="1828800"/>
          </a:xfrm>
          <a:prstGeom prst="rect">
            <a:avLst/>
          </a:prstGeom>
          <a:solidFill>
            <a:srgbClr val="FFC000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1143000"/>
            <a:ext cx="7391400" cy="1371600"/>
          </a:xfrm>
          <a:prstGeom prst="roundRect">
            <a:avLst/>
          </a:prstGeom>
          <a:solidFill>
            <a:srgbClr val="FFFF99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0731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Vrinda" pitchFamily="34" charset="0"/>
                <a:cs typeface="Vrinda" pitchFamily="34" charset="0"/>
              </a:rPr>
              <a:t>Konsep</a:t>
            </a:r>
            <a:r>
              <a:rPr lang="en-US" sz="2200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>
                <a:latin typeface="Vrinda" pitchFamily="34" charset="0"/>
                <a:cs typeface="Vrinda" pitchFamily="34" charset="0"/>
              </a:rPr>
              <a:t>teknologi</a:t>
            </a:r>
            <a:r>
              <a:rPr lang="en-US" sz="2200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2200" dirty="0" err="1">
                <a:latin typeface="Vrinda" pitchFamily="34" charset="0"/>
                <a:cs typeface="Vrinda" pitchFamily="34" charset="0"/>
              </a:rPr>
              <a:t>berkelanjutan</a:t>
            </a:r>
            <a:endParaRPr lang="en-US" sz="22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2954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hulu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hilir</a:t>
            </a:r>
            <a:r>
              <a:rPr lang="en-US" sz="2000" dirty="0" smtClean="0">
                <a:sym typeface="Wingdings" pitchFamily="2" charset="2"/>
              </a:rPr>
              <a:t> yang </a:t>
            </a:r>
            <a:r>
              <a:rPr lang="en-US" sz="2000" dirty="0" err="1" smtClean="0">
                <a:sym typeface="Wingdings" pitchFamily="2" charset="2"/>
              </a:rPr>
              <a:t>mampu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menyesuaikan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diri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dengan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perubahan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pasar</a:t>
            </a:r>
            <a:r>
              <a:rPr lang="en-US" sz="2000" dirty="0" smtClean="0">
                <a:sym typeface="Wingdings" pitchFamily="2" charset="2"/>
              </a:rPr>
              <a:t>. </a:t>
            </a:r>
            <a:r>
              <a:rPr lang="en-US" sz="2000" dirty="0" err="1" smtClean="0">
                <a:sym typeface="Wingdings" pitchFamily="2" charset="2"/>
              </a:rPr>
              <a:t>Kemampuan</a:t>
            </a:r>
            <a:r>
              <a:rPr lang="en-US" sz="2000" dirty="0" smtClean="0">
                <a:sym typeface="Wingdings" pitchFamily="2" charset="2"/>
              </a:rPr>
              <a:t> SDM (H</a:t>
            </a:r>
            <a:r>
              <a:rPr lang="id-ID" sz="2000" dirty="0" smtClean="0">
                <a:sym typeface="Wingdings" pitchFamily="2" charset="2"/>
              </a:rPr>
              <a:t>umanware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dirty="0" err="1" smtClean="0">
                <a:sym typeface="Wingdings" pitchFamily="2" charset="2"/>
              </a:rPr>
              <a:t>menjadi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kunci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selain</a:t>
            </a:r>
            <a:r>
              <a:rPr lang="en-US" sz="2000" dirty="0" smtClean="0">
                <a:sym typeface="Wingdings" pitchFamily="2" charset="2"/>
              </a:rPr>
              <a:t> T</a:t>
            </a:r>
            <a:r>
              <a:rPr lang="id-ID" sz="2000" dirty="0" smtClean="0">
                <a:sym typeface="Wingdings" pitchFamily="2" charset="2"/>
              </a:rPr>
              <a:t>echnoware</a:t>
            </a:r>
            <a:r>
              <a:rPr lang="en-US" sz="2000" dirty="0" smtClean="0">
                <a:sym typeface="Wingdings" pitchFamily="2" charset="2"/>
              </a:rPr>
              <a:t>, I</a:t>
            </a:r>
            <a:r>
              <a:rPr lang="id-ID" sz="2000" dirty="0" smtClean="0">
                <a:sym typeface="Wingdings" pitchFamily="2" charset="2"/>
              </a:rPr>
              <a:t>nfoware</a:t>
            </a:r>
            <a:r>
              <a:rPr lang="en-US" sz="2000" dirty="0" smtClean="0">
                <a:sym typeface="Wingdings" pitchFamily="2" charset="2"/>
              </a:rPr>
              <a:t>, O</a:t>
            </a:r>
            <a:r>
              <a:rPr lang="id-ID" sz="2000" dirty="0" smtClean="0">
                <a:sym typeface="Wingdings" pitchFamily="2" charset="2"/>
              </a:rPr>
              <a:t>rgaware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35280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Tantangan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diperhatikan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495801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Courier New" pitchFamily="49" charset="0"/>
              <a:buChar char="o"/>
            </a:pPr>
            <a:r>
              <a:rPr lang="en-US" sz="2000" dirty="0" err="1" smtClean="0"/>
              <a:t>Bioteknologi</a:t>
            </a:r>
            <a:r>
              <a:rPr lang="en-US" sz="2000" dirty="0" smtClean="0"/>
              <a:t>, </a:t>
            </a:r>
          </a:p>
          <a:p>
            <a:pPr marL="341313" indent="-341313">
              <a:buFont typeface="Courier New" pitchFamily="49" charset="0"/>
              <a:buChar char="o"/>
            </a:pPr>
            <a:r>
              <a:rPr lang="en-US" sz="2000" dirty="0" err="1" smtClean="0"/>
              <a:t>Teknologi</a:t>
            </a:r>
            <a:r>
              <a:rPr lang="en-US" sz="2000" dirty="0" smtClean="0"/>
              <a:t> Eco Farming (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id-ID" sz="2000" dirty="0"/>
              <a:t>Integrated </a:t>
            </a:r>
            <a:r>
              <a:rPr lang="id-ID" sz="2000" dirty="0" smtClean="0"/>
              <a:t>Farming, P</a:t>
            </a:r>
            <a:r>
              <a:rPr lang="en-US" sz="2000" dirty="0" err="1" smtClean="0"/>
              <a:t>recisition</a:t>
            </a:r>
            <a:r>
              <a:rPr lang="en-US" sz="2000" dirty="0" smtClean="0"/>
              <a:t> </a:t>
            </a:r>
            <a:r>
              <a:rPr lang="id-ID" sz="2000" dirty="0" smtClean="0"/>
              <a:t>F</a:t>
            </a:r>
            <a:r>
              <a:rPr lang="en-US" sz="2000" dirty="0" smtClean="0"/>
              <a:t>arming, </a:t>
            </a:r>
            <a:r>
              <a:rPr lang="en-US" sz="2000" dirty="0" smtClean="0"/>
              <a:t>Organic Farming, Integrated </a:t>
            </a:r>
            <a:r>
              <a:rPr lang="id-ID" sz="2000" dirty="0" smtClean="0"/>
              <a:t>P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id-ID" sz="2000" dirty="0" smtClean="0"/>
              <a:t>M</a:t>
            </a:r>
            <a:r>
              <a:rPr lang="en-US" sz="2000" dirty="0" err="1" smtClean="0"/>
              <a:t>anagement</a:t>
            </a:r>
            <a:r>
              <a:rPr lang="en-US" sz="2000" dirty="0" smtClean="0"/>
              <a:t>,</a:t>
            </a:r>
            <a:r>
              <a:rPr lang="id-ID" sz="2000" dirty="0" smtClean="0"/>
              <a:t> GAP, E</a:t>
            </a:r>
            <a:r>
              <a:rPr lang="en-US" sz="2000" dirty="0" smtClean="0"/>
              <a:t>co </a:t>
            </a:r>
            <a:r>
              <a:rPr lang="id-ID" sz="2000" dirty="0" smtClean="0"/>
              <a:t>L</a:t>
            </a:r>
            <a:r>
              <a:rPr lang="en-US" sz="2000" dirty="0" err="1" smtClean="0"/>
              <a:t>abeling</a:t>
            </a:r>
            <a:r>
              <a:rPr lang="id-ID" sz="2000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1313" indent="-341313">
              <a:buFont typeface="Courier New" pitchFamily="49" charset="0"/>
              <a:buChar char="o"/>
            </a:pP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" y="914400"/>
            <a:ext cx="44958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 descr="E:\sampingan\bu wur\BPS\uesc_07_img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19600"/>
            <a:ext cx="3733800" cy="2312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81400" y="3886200"/>
            <a:ext cx="5105400" cy="2438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85800" y="457200"/>
            <a:ext cx="1219200" cy="609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Biotek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bibit</a:t>
            </a:r>
            <a:r>
              <a:rPr lang="en-US" sz="2000" dirty="0" smtClean="0"/>
              <a:t>/</a:t>
            </a:r>
            <a:r>
              <a:rPr lang="en-US" sz="2000" dirty="0" err="1" smtClean="0"/>
              <a:t>benih</a:t>
            </a:r>
            <a:r>
              <a:rPr lang="en-US" sz="2000" dirty="0" smtClean="0"/>
              <a:t> </a:t>
            </a:r>
            <a:r>
              <a:rPr lang="en-US" sz="2000" dirty="0" err="1" smtClean="0"/>
              <a:t>unggu</a:t>
            </a:r>
            <a:r>
              <a:rPr lang="id-ID" sz="2000" dirty="0" smtClean="0"/>
              <a:t>l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cetak</a:t>
            </a:r>
            <a:r>
              <a:rPr lang="en-US" sz="2000" dirty="0" smtClean="0"/>
              <a:t> </a:t>
            </a:r>
            <a:r>
              <a:rPr lang="en-US" sz="2000" dirty="0" err="1" smtClean="0"/>
              <a:t>biru</a:t>
            </a:r>
            <a:r>
              <a:rPr lang="en-US" sz="2000" dirty="0" smtClean="0"/>
              <a:t> (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98043" y="396240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/>
              <a:t>Misal</a:t>
            </a:r>
            <a:r>
              <a:rPr lang="en-US" sz="2000" u="sng" dirty="0" smtClean="0"/>
              <a:t> :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467761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memproduksi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mangga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manis</a:t>
            </a:r>
            <a:r>
              <a:rPr lang="en-US" sz="2000" dirty="0" smtClean="0"/>
              <a:t>, </a:t>
            </a:r>
            <a:r>
              <a:rPr lang="en-US" sz="2000" dirty="0" err="1" smtClean="0"/>
              <a:t>harum</a:t>
            </a:r>
            <a:r>
              <a:rPr lang="en-US" sz="2000" dirty="0" smtClean="0"/>
              <a:t>, </a:t>
            </a:r>
            <a:r>
              <a:rPr lang="en-US" sz="2000" dirty="0" err="1" smtClean="0"/>
              <a:t>kaya</a:t>
            </a:r>
            <a:r>
              <a:rPr lang="en-US" sz="2000" dirty="0" smtClean="0"/>
              <a:t> </a:t>
            </a:r>
            <a:r>
              <a:rPr lang="en-US" sz="2000" dirty="0" err="1" smtClean="0"/>
              <a:t>vit</a:t>
            </a:r>
            <a:r>
              <a:rPr lang="en-US" sz="2000" dirty="0" smtClean="0"/>
              <a:t> C &amp; A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serat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daging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bagaimana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warna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menarik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id-ID" sz="2000" dirty="0" smtClean="0">
                <a:sym typeface="Wingdings" pitchFamily="2" charset="2"/>
              </a:rPr>
              <a:t>protein tinggi</a:t>
            </a:r>
            <a:r>
              <a:rPr lang="en-US" sz="2000" dirty="0" smtClean="0">
                <a:sym typeface="Wingdings" pitchFamily="2" charset="2"/>
              </a:rPr>
              <a:t>, kaya </a:t>
            </a:r>
            <a:r>
              <a:rPr lang="en-US" sz="2000" dirty="0" err="1" smtClean="0">
                <a:sym typeface="Wingdings" pitchFamily="2" charset="2"/>
              </a:rPr>
              <a:t>serat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kolesterol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rendah</a:t>
            </a:r>
            <a:endParaRPr lang="en-US" sz="2000" dirty="0"/>
          </a:p>
        </p:txBody>
      </p:sp>
      <p:sp>
        <p:nvSpPr>
          <p:cNvPr id="13" name="Chevron 12"/>
          <p:cNvSpPr/>
          <p:nvPr/>
        </p:nvSpPr>
        <p:spPr>
          <a:xfrm rot="5400000">
            <a:off x="914400" y="1371600"/>
            <a:ext cx="609600" cy="30480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3" name="Picture 1" descr="E:\sampingan\bu wur\BPS\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276600"/>
            <a:ext cx="240563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sampingan\bu wur\BPS\fia-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505200" cy="21810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5486400"/>
            <a:ext cx="7543800" cy="9906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85800" y="457200"/>
            <a:ext cx="1752600" cy="838200"/>
          </a:xfrm>
          <a:prstGeom prst="roundRect">
            <a:avLst/>
          </a:prstGeom>
          <a:ln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Teknologi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Ecofarming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381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, air &amp; </a:t>
            </a:r>
            <a:r>
              <a:rPr lang="en-US" sz="2000" dirty="0" err="1" smtClean="0"/>
              <a:t>udara</a:t>
            </a:r>
            <a:r>
              <a:rPr lang="en-US" sz="2000" dirty="0" smtClean="0"/>
              <a:t> (</a:t>
            </a:r>
            <a:r>
              <a:rPr lang="id-ID" sz="2000" dirty="0" smtClean="0"/>
              <a:t>bersahabat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id-ID" sz="2000" dirty="0" smtClean="0"/>
              <a:t>lingkungan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Precision farming, pest management, minimum </a:t>
            </a:r>
            <a:r>
              <a:rPr lang="id-ID" sz="2000" dirty="0" smtClean="0"/>
              <a:t>tillage,</a:t>
            </a:r>
            <a:r>
              <a:rPr lang="en-US" sz="2000" dirty="0" smtClean="0"/>
              <a:t> organic farming, </a:t>
            </a:r>
            <a:r>
              <a:rPr lang="id-ID" sz="2000" dirty="0" smtClean="0"/>
              <a:t>LEISA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657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Activity</a:t>
            </a:r>
            <a:r>
              <a:rPr lang="en-US" sz="2000" dirty="0" smtClean="0"/>
              <a:t> On farm</a:t>
            </a:r>
            <a:r>
              <a:rPr lang="id-ID" sz="2000" dirty="0" smtClean="0"/>
              <a:t> (hulu)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441960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hasil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54349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Produk</a:t>
            </a:r>
            <a:r>
              <a:rPr lang="en-US" sz="2000" dirty="0" smtClean="0"/>
              <a:t> primer yang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– </a:t>
            </a:r>
            <a:r>
              <a:rPr lang="en-US" sz="2000" dirty="0" smtClean="0"/>
              <a:t>safety</a:t>
            </a:r>
            <a:r>
              <a:rPr lang="id-ID" sz="2000" dirty="0" smtClean="0"/>
              <a:t> </a:t>
            </a:r>
            <a:r>
              <a:rPr lang="en-US" sz="2000" dirty="0" smtClean="0"/>
              <a:t>product  u/. &gt;&gt;&gt;Eco </a:t>
            </a:r>
            <a:r>
              <a:rPr lang="en-US" sz="2000" dirty="0" smtClean="0"/>
              <a:t>label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                                                       </a:t>
            </a:r>
            <a:r>
              <a:rPr lang="en-US" sz="2000" dirty="0" smtClean="0">
                <a:solidFill>
                  <a:srgbClr val="CC6600"/>
                </a:solidFill>
              </a:rPr>
              <a:t>(appropriate post harvest handling)</a:t>
            </a:r>
            <a:endParaRPr lang="en-US" sz="2000" dirty="0">
              <a:solidFill>
                <a:srgbClr val="CC66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743200" y="762000"/>
            <a:ext cx="609600" cy="304800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585216" y="2310384"/>
            <a:ext cx="1905000" cy="484632"/>
          </a:xfrm>
          <a:prstGeom prst="stripedRightArrow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85332" y="4057710"/>
            <a:ext cx="1" cy="1237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49" name="Picture 1" descr="E:\sampingan\bu wur\BPS\image10 Some organic farming methods to test in your own farm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2209800"/>
            <a:ext cx="44577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E:\sampingan\bu wur\BPS\Product_Safety_U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97106"/>
            <a:ext cx="1171575" cy="1003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4800" y="1600200"/>
            <a:ext cx="2667000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304800"/>
            <a:ext cx="26670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6200" y="3048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t</a:t>
            </a:r>
            <a:r>
              <a:rPr lang="id-ID" sz="2000" dirty="0" smtClean="0">
                <a:sym typeface="Wingdings" pitchFamily="2" charset="2"/>
              </a:rPr>
              <a:t>eknologi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untuk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meningkatkan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efisiensi</a:t>
            </a:r>
            <a:r>
              <a:rPr lang="en-US" sz="2000" dirty="0" smtClean="0">
                <a:sym typeface="Wingdings" pitchFamily="2" charset="2"/>
              </a:rPr>
              <a:t>, zero waste, </a:t>
            </a:r>
            <a:r>
              <a:rPr lang="en-US" sz="2000" dirty="0" err="1" smtClean="0">
                <a:sym typeface="Wingdings" pitchFamily="2" charset="2"/>
              </a:rPr>
              <a:t>deversifikasi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produk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n-US" sz="2000" dirty="0" err="1" smtClean="0">
                <a:sym typeface="Wingdings" pitchFamily="2" charset="2"/>
              </a:rPr>
              <a:t>teknologi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pengemasan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1676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ym typeface="Wingdings" pitchFamily="2" charset="2"/>
              </a:rPr>
              <a:t>informasi</a:t>
            </a:r>
            <a:r>
              <a:rPr lang="en-US" sz="2000" dirty="0" smtClean="0">
                <a:sym typeface="Wingdings" pitchFamily="2" charset="2"/>
              </a:rPr>
              <a:t> p</a:t>
            </a:r>
            <a:r>
              <a:rPr lang="id-ID" sz="2000" dirty="0" smtClean="0">
                <a:sym typeface="Wingdings" pitchFamily="2" charset="2"/>
              </a:rPr>
              <a:t>asar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id-ID" sz="2000" dirty="0" smtClean="0">
                <a:sym typeface="Wingdings" pitchFamily="2" charset="2"/>
              </a:rPr>
              <a:t> jaringan  p</a:t>
            </a:r>
            <a:r>
              <a:rPr lang="en-US" sz="2000" dirty="0" err="1" smtClean="0">
                <a:sym typeface="Wingdings" pitchFamily="2" charset="2"/>
              </a:rPr>
              <a:t>enelitian</a:t>
            </a:r>
            <a:r>
              <a:rPr lang="en-US" sz="2000" dirty="0" smtClean="0">
                <a:sym typeface="Wingdings" pitchFamily="2" charset="2"/>
              </a:rPr>
              <a:t>, info </a:t>
            </a:r>
            <a:r>
              <a:rPr lang="en-US" sz="2000" dirty="0" err="1" smtClean="0">
                <a:sym typeface="Wingdings" pitchFamily="2" charset="2"/>
              </a:rPr>
              <a:t>hasil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penelitian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pengguna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smtClean="0"/>
              <a:t>4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(</a:t>
            </a:r>
            <a:r>
              <a:rPr lang="en-US" sz="2000" dirty="0" err="1" smtClean="0"/>
              <a:t>saprodi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budidaya</a:t>
            </a:r>
            <a:r>
              <a:rPr lang="en-US" sz="2000" dirty="0" smtClean="0"/>
              <a:t>/</a:t>
            </a:r>
            <a:r>
              <a:rPr lang="en-US" sz="2000" dirty="0" err="1" smtClean="0"/>
              <a:t>hulu</a:t>
            </a:r>
            <a:r>
              <a:rPr lang="en-US" sz="2000" dirty="0" smtClean="0"/>
              <a:t>, </a:t>
            </a:r>
            <a:r>
              <a:rPr lang="en-US" sz="2000" dirty="0" err="1" smtClean="0"/>
              <a:t>hilir</a:t>
            </a:r>
            <a:r>
              <a:rPr lang="en-US" sz="2000" dirty="0" smtClean="0"/>
              <a:t>,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) </a:t>
            </a:r>
            <a:r>
              <a:rPr lang="en-US" sz="2000" dirty="0" err="1" smtClean="0"/>
              <a:t>pilih</a:t>
            </a:r>
            <a:r>
              <a:rPr lang="en-US" sz="2000" dirty="0" smtClean="0"/>
              <a:t>  </a:t>
            </a:r>
            <a:r>
              <a:rPr lang="en-US" sz="2000" dirty="0" smtClean="0"/>
              <a:t>yang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untuk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digunakan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petani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n-US" sz="2000" dirty="0" err="1" smtClean="0">
                <a:sym typeface="Wingdings" pitchFamily="2" charset="2"/>
              </a:rPr>
              <a:t>perlu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kemampuan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SDM yang </a:t>
            </a:r>
            <a:r>
              <a:rPr lang="en-US" sz="2000" dirty="0" err="1" smtClean="0">
                <a:sym typeface="Wingdings" pitchFamily="2" charset="2"/>
              </a:rPr>
              <a:t>memadai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err="1" smtClean="0">
                <a:sym typeface="Wingdings" pitchFamily="2" charset="2"/>
              </a:rPr>
              <a:t>peneliti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penyuluh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lapangan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petani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381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Teknologi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proses</a:t>
            </a:r>
            <a:r>
              <a:rPr lang="en-US" sz="2000" dirty="0" smtClean="0">
                <a:solidFill>
                  <a:schemeClr val="bg1"/>
                </a:solidFill>
              </a:rPr>
              <a:t> &amp; </a:t>
            </a:r>
            <a:r>
              <a:rPr lang="en-US" sz="2000" dirty="0" err="1" smtClean="0">
                <a:solidFill>
                  <a:schemeClr val="bg1"/>
                </a:solidFill>
              </a:rPr>
              <a:t>produk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hilir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819400" y="609600"/>
            <a:ext cx="914400" cy="3810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743200" y="1828800"/>
            <a:ext cx="914400" cy="3810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00" y="4245114"/>
            <a:ext cx="5562600" cy="2612886"/>
            <a:chOff x="5479511" y="3657600"/>
            <a:chExt cx="3576320" cy="3184454"/>
          </a:xfrm>
        </p:grpSpPr>
        <p:sp>
          <p:nvSpPr>
            <p:cNvPr id="15" name="Rectangle 14"/>
            <p:cNvSpPr/>
            <p:nvPr/>
          </p:nvSpPr>
          <p:spPr>
            <a:xfrm>
              <a:off x="5486400" y="3657600"/>
              <a:ext cx="3352800" cy="2971800"/>
            </a:xfrm>
            <a:prstGeom prst="rect">
              <a:avLst/>
            </a:prstGeom>
            <a:solidFill>
              <a:srgbClr val="99FFCC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1200" y="3733800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Sub </a:t>
              </a:r>
              <a:r>
                <a:rPr lang="en-US" sz="2000" dirty="0" err="1" smtClean="0"/>
                <a:t>sektor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agribisnis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hulu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478149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Sub </a:t>
              </a:r>
              <a:r>
                <a:rPr lang="en-US" sz="2000" dirty="0" err="1" smtClean="0"/>
                <a:t>sektor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agribisnis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pertanian</a:t>
              </a:r>
              <a:r>
                <a:rPr lang="en-US" sz="2000" dirty="0" smtClean="0"/>
                <a:t> primer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79511" y="5979318"/>
              <a:ext cx="3576320" cy="862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Sub </a:t>
              </a:r>
              <a:r>
                <a:rPr lang="en-US" sz="2000" dirty="0" err="1" smtClean="0"/>
                <a:t>sektor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agribisnis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hilir</a:t>
              </a:r>
              <a:r>
                <a:rPr lang="en-US" sz="2000" dirty="0" smtClean="0"/>
                <a:t> &gt;&gt;&gt; </a:t>
              </a:r>
              <a:r>
                <a:rPr lang="en-US" sz="2000" dirty="0" err="1" smtClean="0"/>
                <a:t>produk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sekunder</a:t>
              </a:r>
              <a:endParaRPr lang="en-US" sz="2000" dirty="0"/>
            </a:p>
          </p:txBody>
        </p:sp>
        <p:sp>
          <p:nvSpPr>
            <p:cNvPr id="16" name="Chevron 15"/>
            <p:cNvSpPr/>
            <p:nvPr/>
          </p:nvSpPr>
          <p:spPr>
            <a:xfrm rot="5400000" flipV="1">
              <a:off x="6838950" y="4190940"/>
              <a:ext cx="495300" cy="609600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 rot="5400000" flipV="1">
              <a:off x="6859409" y="5272087"/>
              <a:ext cx="495300" cy="609600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5" name="Picture 1" descr="E:\sampingan\bu wur\BPS\di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352800"/>
            <a:ext cx="2273903" cy="328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 rot="19855545">
            <a:off x="5926419" y="4269892"/>
            <a:ext cx="10134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howcard Gothic" pitchFamily="82" charset="0"/>
              </a:rPr>
              <a:t>x</a:t>
            </a:r>
            <a:endParaRPr lang="en-US" sz="8800" dirty="0">
              <a:solidFill>
                <a:srgbClr val="FF0000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40916_085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692650"/>
            <a:ext cx="3352800" cy="2165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5800" y="457200"/>
            <a:ext cx="6934200" cy="609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Target </a:t>
            </a:r>
            <a:r>
              <a:rPr lang="en-US" sz="2400" dirty="0" err="1" smtClean="0">
                <a:solidFill>
                  <a:schemeClr val="bg1"/>
                </a:solidFill>
              </a:rPr>
              <a:t>ekonomi</a:t>
            </a:r>
            <a:r>
              <a:rPr lang="en-US" sz="2400" dirty="0" smtClean="0">
                <a:solidFill>
                  <a:schemeClr val="bg1"/>
                </a:solidFill>
              </a:rPr>
              <a:t> Indonesia 2020 …………???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343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Buat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konsep-2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target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!!!!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35280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SELAMAT MENGERJAKAN TUGAS MANDIRI </a:t>
            </a:r>
            <a:r>
              <a:rPr lang="en-US" sz="2000" dirty="0" smtClean="0">
                <a:solidFill>
                  <a:srgbClr val="00B0F0"/>
                </a:solidFill>
              </a:rPr>
              <a:t>MEMBUAT MAKALAH MINIMUM 4 HAL KUARTO MAKSIMUM 7 HALAMAN TERMASUK DAFTAR RUJUKAN.  1.5 SPASI TIMES NEW ROMAN. LEBIH DISUKAI MEMASUKKAN GRAFIK  </a:t>
            </a:r>
            <a:r>
              <a:rPr lang="en-US" sz="2000" dirty="0" smtClean="0">
                <a:solidFill>
                  <a:srgbClr val="00B0F0"/>
                </a:solidFill>
              </a:rPr>
              <a:t>, TABEL DAN GAMBAR DENGAN KETERANGAN LENGKAP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5400000">
            <a:off x="3733800" y="1371600"/>
            <a:ext cx="609600" cy="304800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103674"/>
            <a:ext cx="2465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TERIMA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KASIH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11"/>
          <p:cNvGrpSpPr/>
          <p:nvPr/>
        </p:nvGrpSpPr>
        <p:grpSpPr>
          <a:xfrm>
            <a:off x="2438400" y="0"/>
            <a:ext cx="5896148" cy="4681045"/>
            <a:chOff x="2270216" y="457200"/>
            <a:chExt cx="5896148" cy="3620008"/>
          </a:xfrm>
        </p:grpSpPr>
        <p:sp>
          <p:nvSpPr>
            <p:cNvPr id="70" name="Rectangle 69"/>
            <p:cNvSpPr/>
            <p:nvPr/>
          </p:nvSpPr>
          <p:spPr>
            <a:xfrm>
              <a:off x="2498816" y="1105408"/>
              <a:ext cx="5654584" cy="2971800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270216" y="457200"/>
              <a:ext cx="5896148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Sejarah</a:t>
              </a:r>
              <a:r>
                <a:rPr lang="en-US" dirty="0" smtClean="0"/>
                <a:t> </a:t>
              </a:r>
              <a:r>
                <a:rPr lang="en-US" dirty="0" err="1" smtClean="0"/>
                <a:t>dicetuskannya</a:t>
              </a:r>
              <a:r>
                <a:rPr lang="en-US" dirty="0" smtClean="0"/>
                <a:t> Pembangunan </a:t>
              </a:r>
              <a:r>
                <a:rPr lang="en-US" dirty="0" err="1" smtClean="0"/>
                <a:t>Berkelanjutan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9600" y="1676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9906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Stockholm, </a:t>
            </a:r>
            <a:r>
              <a:rPr lang="en-US" dirty="0" err="1" smtClean="0">
                <a:solidFill>
                  <a:srgbClr val="FF6600"/>
                </a:solidFill>
              </a:rPr>
              <a:t>Swedia</a:t>
            </a:r>
            <a:r>
              <a:rPr lang="en-US" dirty="0" smtClean="0">
                <a:solidFill>
                  <a:srgbClr val="FF6600"/>
                </a:solidFill>
              </a:rPr>
              <a:t> 1972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Nairobi , Kenya  1982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Rio de Janeiro, </a:t>
            </a:r>
            <a:r>
              <a:rPr lang="en-US" dirty="0" err="1" smtClean="0">
                <a:solidFill>
                  <a:srgbClr val="FF6600"/>
                </a:solidFill>
              </a:rPr>
              <a:t>Brazilia</a:t>
            </a:r>
            <a:r>
              <a:rPr lang="en-US" dirty="0" smtClean="0">
                <a:solidFill>
                  <a:srgbClr val="FF6600"/>
                </a:solidFill>
              </a:rPr>
              <a:t> 1992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Johannesburg, </a:t>
            </a:r>
            <a:r>
              <a:rPr lang="en-US" dirty="0" err="1" smtClean="0">
                <a:solidFill>
                  <a:srgbClr val="FF6600"/>
                </a:solidFill>
              </a:rPr>
              <a:t>Afrika</a:t>
            </a:r>
            <a:r>
              <a:rPr lang="en-US" dirty="0" smtClean="0">
                <a:solidFill>
                  <a:srgbClr val="FF6600"/>
                </a:solidFill>
              </a:rPr>
              <a:t> Selatan 2002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B050"/>
                </a:solidFill>
              </a:rPr>
              <a:t>Istilah</a:t>
            </a:r>
            <a:r>
              <a:rPr lang="en-US" dirty="0" smtClean="0">
                <a:solidFill>
                  <a:srgbClr val="00B050"/>
                </a:solidFill>
              </a:rPr>
              <a:t> : Sustainable Development  </a:t>
            </a:r>
            <a:r>
              <a:rPr lang="en-US" dirty="0" err="1" smtClean="0">
                <a:solidFill>
                  <a:srgbClr val="00B050"/>
                </a:solidFill>
              </a:rPr>
              <a:t>diperkenalkan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oleh</a:t>
            </a:r>
            <a:r>
              <a:rPr lang="en-US" dirty="0" smtClean="0">
                <a:solidFill>
                  <a:srgbClr val="00B050"/>
                </a:solidFill>
              </a:rPr>
              <a:t> World Conservation Strategy yang </a:t>
            </a:r>
            <a:r>
              <a:rPr lang="en-US" dirty="0" err="1" smtClean="0">
                <a:solidFill>
                  <a:srgbClr val="00B050"/>
                </a:solidFill>
              </a:rPr>
              <a:t>dierbitkan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oleh</a:t>
            </a:r>
            <a:r>
              <a:rPr lang="en-US" dirty="0" smtClean="0">
                <a:solidFill>
                  <a:srgbClr val="00B050"/>
                </a:solidFill>
              </a:rPr>
              <a:t>  United Nations Environment </a:t>
            </a:r>
            <a:r>
              <a:rPr lang="en-US" dirty="0" err="1" smtClean="0">
                <a:solidFill>
                  <a:srgbClr val="00B050"/>
                </a:solidFill>
              </a:rPr>
              <a:t>P</a:t>
            </a:r>
            <a:r>
              <a:rPr lang="en-US" dirty="0" err="1" smtClean="0">
                <a:solidFill>
                  <a:srgbClr val="00B050"/>
                </a:solidFill>
              </a:rPr>
              <a:t>rogramme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dalam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konferensi</a:t>
            </a:r>
            <a:r>
              <a:rPr lang="en-US" dirty="0" smtClean="0">
                <a:solidFill>
                  <a:srgbClr val="00B050"/>
                </a:solidFill>
              </a:rPr>
              <a:t> PBB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Agenda 21 </a:t>
            </a:r>
            <a:r>
              <a:rPr lang="en-US" dirty="0" err="1" smtClean="0">
                <a:solidFill>
                  <a:srgbClr val="00B0F0"/>
                </a:solidFill>
              </a:rPr>
              <a:t>pada</a:t>
            </a:r>
            <a:r>
              <a:rPr lang="en-US" dirty="0" smtClean="0">
                <a:solidFill>
                  <a:srgbClr val="00B0F0"/>
                </a:solidFill>
              </a:rPr>
              <a:t> KTT </a:t>
            </a:r>
            <a:r>
              <a:rPr lang="en-US" dirty="0" err="1" smtClean="0">
                <a:solidFill>
                  <a:srgbClr val="00B0F0"/>
                </a:solidFill>
              </a:rPr>
              <a:t>di</a:t>
            </a:r>
            <a:r>
              <a:rPr lang="en-US" dirty="0" smtClean="0">
                <a:solidFill>
                  <a:srgbClr val="00B0F0"/>
                </a:solidFill>
              </a:rPr>
              <a:t> Rio de Janeiro </a:t>
            </a:r>
            <a:r>
              <a:rPr lang="en-US" dirty="0" err="1" smtClean="0">
                <a:solidFill>
                  <a:srgbClr val="00B0F0"/>
                </a:solidFill>
              </a:rPr>
              <a:t>disepakati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oleh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pemimpin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dunia</a:t>
            </a:r>
            <a:r>
              <a:rPr lang="en-US" dirty="0" smtClean="0">
                <a:solidFill>
                  <a:srgbClr val="00B0F0"/>
                </a:solidFill>
              </a:rPr>
              <a:t> &gt;&gt;&gt; Promoting Sustainable Agriculture and Rural Development (BAB  32 &gt;&gt;&gt; </a:t>
            </a:r>
            <a:r>
              <a:rPr lang="en-US" dirty="0" err="1" smtClean="0">
                <a:solidFill>
                  <a:srgbClr val="00B0F0"/>
                </a:solidFill>
              </a:rPr>
              <a:t>Penguatan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peran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serta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Petani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Picture 4" descr="E:\sampingan\bu wur\BPS\pohon-industri-C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2514600" cy="1765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244384" y="381000"/>
            <a:ext cx="8750644" cy="5779532"/>
            <a:chOff x="228600" y="381000"/>
            <a:chExt cx="8750644" cy="5779532"/>
          </a:xfrm>
        </p:grpSpPr>
        <p:sp>
          <p:nvSpPr>
            <p:cNvPr id="70" name="Rectangle 69"/>
            <p:cNvSpPr/>
            <p:nvPr/>
          </p:nvSpPr>
          <p:spPr>
            <a:xfrm>
              <a:off x="234287" y="1295400"/>
              <a:ext cx="6623713" cy="4343400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28600" y="1828800"/>
              <a:ext cx="2743200" cy="3657600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631868" y="457200"/>
              <a:ext cx="15240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Indonesia</a:t>
              </a:r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965868" y="381000"/>
              <a:ext cx="1447800" cy="685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Agrarian Country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388444" y="1542535"/>
              <a:ext cx="2590800" cy="6096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Approriate</a:t>
              </a:r>
              <a:r>
                <a:rPr lang="en-US" dirty="0"/>
                <a:t> Programs Economics </a:t>
              </a:r>
              <a:r>
                <a:rPr lang="en-US" dirty="0" smtClean="0"/>
                <a:t>Development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89268" y="1524000"/>
              <a:ext cx="1524000" cy="65809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Agribusiness Based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69868" y="2743200"/>
              <a:ext cx="1524000" cy="533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Sustainability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37068" y="2743200"/>
              <a:ext cx="2063832" cy="609600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Product  </a:t>
              </a:r>
              <a:r>
                <a:rPr lang="id-ID" dirty="0" smtClean="0">
                  <a:solidFill>
                    <a:schemeClr val="tx1"/>
                  </a:solidFill>
                </a:rPr>
                <a:t>competi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tiveness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41668" y="2743200"/>
              <a:ext cx="1219200" cy="609600"/>
            </a:xfrm>
            <a:prstGeom prst="roundRect">
              <a:avLst/>
            </a:prstGeom>
            <a:solidFill>
              <a:srgbClr val="00CC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Farmer take 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22468" y="2743200"/>
              <a:ext cx="1143000" cy="609600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Local wisdom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4038600"/>
              <a:ext cx="2711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Environment     Technology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5791200"/>
              <a:ext cx="13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Organization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4800600"/>
              <a:ext cx="117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Economics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000" y="480060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Social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3200" y="5791200"/>
              <a:ext cx="1186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Regulation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28016" y="4114800"/>
              <a:ext cx="1371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Concept to </a:t>
              </a:r>
              <a:r>
                <a:rPr lang="en-US" sz="1600" b="1" dirty="0" smtClean="0"/>
                <a:t>2020 ( at the end of long term develop</a:t>
              </a:r>
            </a:p>
            <a:p>
              <a:r>
                <a:rPr lang="en-US" sz="1600" b="1" dirty="0" err="1" smtClean="0"/>
                <a:t>ment</a:t>
              </a:r>
              <a:r>
                <a:rPr lang="en-US" sz="1600" b="1" dirty="0" smtClean="0"/>
                <a:t> /PJP II)</a:t>
              </a:r>
              <a:endParaRPr lang="en-US" sz="1600" b="1" dirty="0"/>
            </a:p>
          </p:txBody>
        </p:sp>
        <p:cxnSp>
          <p:nvCxnSpPr>
            <p:cNvPr id="17" name="Straight Arrow Connector 16"/>
            <p:cNvCxnSpPr>
              <a:stCxn id="2" idx="3"/>
              <a:endCxn id="3" idx="1"/>
            </p:cNvCxnSpPr>
            <p:nvPr/>
          </p:nvCxnSpPr>
          <p:spPr>
            <a:xfrm>
              <a:off x="3155868" y="723900"/>
              <a:ext cx="381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3" idx="2"/>
              <a:endCxn id="4" idx="0"/>
            </p:cNvCxnSpPr>
            <p:nvPr/>
          </p:nvCxnSpPr>
          <p:spPr>
            <a:xfrm rot="5400000">
              <a:off x="7448939" y="1301705"/>
              <a:ext cx="475735" cy="59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" idx="1"/>
              <a:endCxn id="5" idx="3"/>
            </p:cNvCxnSpPr>
            <p:nvPr/>
          </p:nvCxnSpPr>
          <p:spPr>
            <a:xfrm rot="10800000" flipV="1">
              <a:off x="5213268" y="1847335"/>
              <a:ext cx="1175176" cy="57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9" idx="0"/>
              <a:endCxn id="5" idx="2"/>
            </p:cNvCxnSpPr>
            <p:nvPr/>
          </p:nvCxnSpPr>
          <p:spPr>
            <a:xfrm rot="5400000" flipH="1" flipV="1">
              <a:off x="3542063" y="1833995"/>
              <a:ext cx="561110" cy="1257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8" idx="0"/>
              <a:endCxn id="5" idx="2"/>
            </p:cNvCxnSpPr>
            <p:nvPr/>
          </p:nvCxnSpPr>
          <p:spPr>
            <a:xfrm rot="5400000" flipH="1" flipV="1">
              <a:off x="4170713" y="2462645"/>
              <a:ext cx="56111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7" idx="0"/>
              <a:endCxn id="5" idx="2"/>
            </p:cNvCxnSpPr>
            <p:nvPr/>
          </p:nvCxnSpPr>
          <p:spPr>
            <a:xfrm flipH="1" flipV="1">
              <a:off x="4451268" y="2182090"/>
              <a:ext cx="1717716" cy="5611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hape 51"/>
            <p:cNvCxnSpPr>
              <a:stCxn id="6" idx="0"/>
              <a:endCxn id="5" idx="1"/>
            </p:cNvCxnSpPr>
            <p:nvPr/>
          </p:nvCxnSpPr>
          <p:spPr>
            <a:xfrm rot="5400000" flipH="1" flipV="1">
              <a:off x="2215491" y="1269423"/>
              <a:ext cx="890155" cy="20574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Striped Right Arrow 52"/>
            <p:cNvSpPr/>
            <p:nvPr/>
          </p:nvSpPr>
          <p:spPr>
            <a:xfrm rot="16200000" flipV="1">
              <a:off x="1104900" y="3390900"/>
              <a:ext cx="381000" cy="457200"/>
            </a:xfrm>
            <a:prstGeom prst="stripedRightArrow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riped Right Arrow 53"/>
            <p:cNvSpPr/>
            <p:nvPr/>
          </p:nvSpPr>
          <p:spPr>
            <a:xfrm rot="16200000" flipV="1">
              <a:off x="1866900" y="3390900"/>
              <a:ext cx="381000" cy="457200"/>
            </a:xfrm>
            <a:prstGeom prst="stripedRightArrow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55"/>
            <p:cNvCxnSpPr>
              <a:stCxn id="12" idx="0"/>
              <a:endCxn id="6" idx="2"/>
            </p:cNvCxnSpPr>
            <p:nvPr/>
          </p:nvCxnSpPr>
          <p:spPr>
            <a:xfrm rot="5400000" flipH="1" flipV="1">
              <a:off x="615603" y="3784335"/>
              <a:ext cx="1524000" cy="508530"/>
            </a:xfrm>
            <a:prstGeom prst="bentConnector3">
              <a:avLst>
                <a:gd name="adj1" fmla="val 1955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13" idx="0"/>
            </p:cNvCxnSpPr>
            <p:nvPr/>
          </p:nvCxnSpPr>
          <p:spPr>
            <a:xfrm rot="16200000" flipV="1">
              <a:off x="1232499" y="3764858"/>
              <a:ext cx="1525137" cy="546348"/>
            </a:xfrm>
            <a:prstGeom prst="bentConnector3">
              <a:avLst>
                <a:gd name="adj1" fmla="val 1868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6858000" y="44196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endCxn id="14" idx="0"/>
            </p:cNvCxnSpPr>
            <p:nvPr/>
          </p:nvCxnSpPr>
          <p:spPr>
            <a:xfrm rot="16200000" flipH="1">
              <a:off x="2506500" y="4961100"/>
              <a:ext cx="1066800" cy="5934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3" name="Elbow Connector 32"/>
          <p:cNvCxnSpPr/>
          <p:nvPr/>
        </p:nvCxnSpPr>
        <p:spPr>
          <a:xfrm rot="16200000" flipH="1">
            <a:off x="352252" y="5042987"/>
            <a:ext cx="1066800" cy="59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14400" y="1524000"/>
            <a:ext cx="6553200" cy="43434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533400"/>
            <a:ext cx="6858000" cy="707886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3 </a:t>
            </a:r>
            <a:r>
              <a:rPr lang="en-US" sz="2000" u="sng" dirty="0" err="1" smtClean="0"/>
              <a:t>aspek</a:t>
            </a:r>
            <a:r>
              <a:rPr lang="en-US" sz="2000" u="sng" dirty="0" smtClean="0"/>
              <a:t> </a:t>
            </a:r>
            <a:r>
              <a:rPr lang="id-ID" sz="2000" u="sng" dirty="0" smtClean="0"/>
              <a:t>utama </a:t>
            </a:r>
            <a:r>
              <a:rPr lang="en-US" sz="2000" u="sng" dirty="0" smtClean="0"/>
              <a:t>yang </a:t>
            </a:r>
            <a:r>
              <a:rPr lang="en-US" sz="2000" u="sng" dirty="0" err="1" smtClean="0"/>
              <a:t>harus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dipenuhi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untuk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merealisasikan</a:t>
            </a:r>
            <a:r>
              <a:rPr lang="en-US" sz="2000" u="sng" dirty="0" smtClean="0"/>
              <a:t> Pembangunan </a:t>
            </a:r>
            <a:r>
              <a:rPr lang="en-US" sz="2000" u="sng" dirty="0" smtClean="0"/>
              <a:t>(</a:t>
            </a:r>
            <a:r>
              <a:rPr lang="en-US" sz="2000" u="sng" dirty="0" err="1" smtClean="0"/>
              <a:t>Pertanian</a:t>
            </a:r>
            <a:r>
              <a:rPr lang="en-US" sz="2000" u="sng" dirty="0" smtClean="0"/>
              <a:t>) yang </a:t>
            </a:r>
            <a:r>
              <a:rPr lang="en-US" sz="2000" u="sng" dirty="0" err="1" smtClean="0"/>
              <a:t>berkelanjutan</a:t>
            </a:r>
            <a:r>
              <a:rPr lang="en-US" sz="2000" u="sng" dirty="0" smtClean="0"/>
              <a:t> :</a:t>
            </a:r>
            <a:endParaRPr lang="en-US" sz="2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Lingkungan</a:t>
            </a:r>
            <a:r>
              <a:rPr lang="en-US" sz="1600" b="1" dirty="0" smtClean="0"/>
              <a:t> </a:t>
            </a:r>
            <a:endParaRPr lang="id-ID" sz="1600" b="1" dirty="0" smtClean="0"/>
          </a:p>
          <a:p>
            <a:r>
              <a:rPr lang="en-US" sz="1400" dirty="0" err="1" smtClean="0">
                <a:solidFill>
                  <a:srgbClr val="00CC00"/>
                </a:solidFill>
              </a:rPr>
              <a:t>Hidup</a:t>
            </a:r>
            <a:r>
              <a:rPr lang="id-ID" sz="1400" dirty="0" smtClean="0">
                <a:solidFill>
                  <a:srgbClr val="00CC00"/>
                </a:solidFill>
              </a:rPr>
              <a:t> </a:t>
            </a:r>
            <a:r>
              <a:rPr lang="id-ID" sz="1400" dirty="0" smtClean="0">
                <a:solidFill>
                  <a:srgbClr val="00CC00"/>
                </a:solidFill>
              </a:rPr>
              <a:t>(</a:t>
            </a:r>
            <a:r>
              <a:rPr lang="en-US" sz="1400" dirty="0" err="1" smtClean="0">
                <a:solidFill>
                  <a:srgbClr val="00CC00"/>
                </a:solidFill>
              </a:rPr>
              <a:t>integritas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>
                <a:solidFill>
                  <a:srgbClr val="00CC00"/>
                </a:solidFill>
              </a:rPr>
              <a:t>ekosistem</a:t>
            </a:r>
            <a:r>
              <a:rPr lang="en-US" sz="1400" dirty="0" smtClean="0">
                <a:solidFill>
                  <a:srgbClr val="00CC00"/>
                </a:solidFill>
              </a:rPr>
              <a:t>, </a:t>
            </a:r>
            <a:r>
              <a:rPr lang="en-US" sz="1400" dirty="0" err="1" smtClean="0">
                <a:solidFill>
                  <a:srgbClr val="00CC00"/>
                </a:solidFill>
              </a:rPr>
              <a:t>sumber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>
                <a:solidFill>
                  <a:srgbClr val="00CC00"/>
                </a:solidFill>
              </a:rPr>
              <a:t>daya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>
                <a:solidFill>
                  <a:srgbClr val="00CC00"/>
                </a:solidFill>
              </a:rPr>
              <a:t>alam</a:t>
            </a:r>
            <a:r>
              <a:rPr lang="en-US" sz="1400" dirty="0" smtClean="0">
                <a:solidFill>
                  <a:srgbClr val="00CC00"/>
                </a:solidFill>
              </a:rPr>
              <a:t>, </a:t>
            </a:r>
            <a:r>
              <a:rPr lang="en-US" sz="1400" dirty="0" err="1" smtClean="0">
                <a:solidFill>
                  <a:srgbClr val="00CC00"/>
                </a:solidFill>
              </a:rPr>
              <a:t>biodeversitas</a:t>
            </a:r>
            <a:r>
              <a:rPr lang="en-US" sz="1400" dirty="0" smtClean="0">
                <a:solidFill>
                  <a:srgbClr val="00CC00"/>
                </a:solidFill>
              </a:rPr>
              <a:t>, </a:t>
            </a:r>
            <a:r>
              <a:rPr lang="en-US" sz="1400" dirty="0" err="1" smtClean="0">
                <a:solidFill>
                  <a:srgbClr val="00CC00"/>
                </a:solidFill>
              </a:rPr>
              <a:t>daya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>
                <a:solidFill>
                  <a:srgbClr val="00CC00"/>
                </a:solidFill>
              </a:rPr>
              <a:t>dukung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>
                <a:solidFill>
                  <a:srgbClr val="00CC00"/>
                </a:solidFill>
              </a:rPr>
              <a:t>lingkungan</a:t>
            </a:r>
            <a:r>
              <a:rPr lang="en-US" sz="1400" dirty="0" smtClean="0">
                <a:solidFill>
                  <a:srgbClr val="00CC00"/>
                </a:solidFill>
              </a:rPr>
              <a:t>.</a:t>
            </a:r>
            <a:r>
              <a:rPr lang="id-ID" sz="1400" dirty="0" smtClean="0">
                <a:solidFill>
                  <a:srgbClr val="00CC00"/>
                </a:solidFill>
              </a:rPr>
              <a:t>)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133600"/>
            <a:ext cx="12575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Ekonomi</a:t>
            </a:r>
            <a:r>
              <a:rPr lang="id-ID" sz="1600" b="1" dirty="0" smtClean="0"/>
              <a:t> </a:t>
            </a:r>
            <a:r>
              <a:rPr lang="id-ID" sz="1400" dirty="0" smtClean="0">
                <a:solidFill>
                  <a:srgbClr val="00B0F0"/>
                </a:solidFill>
              </a:rPr>
              <a:t>(</a:t>
            </a:r>
            <a:r>
              <a:rPr lang="en-US" sz="1400" dirty="0" err="1" smtClean="0">
                <a:solidFill>
                  <a:srgbClr val="00B0F0"/>
                </a:solidFill>
              </a:rPr>
              <a:t>pertumbuhan</a:t>
            </a:r>
            <a:r>
              <a:rPr lang="en-US" sz="1400" dirty="0" smtClean="0">
                <a:solidFill>
                  <a:srgbClr val="00B0F0"/>
                </a:solidFill>
              </a:rPr>
              <a:t> yang </a:t>
            </a:r>
            <a:r>
              <a:rPr lang="en-US" sz="1400" dirty="0" err="1" smtClean="0">
                <a:solidFill>
                  <a:srgbClr val="00B0F0"/>
                </a:solidFill>
              </a:rPr>
              <a:t>berkesinambungan</a:t>
            </a:r>
            <a:r>
              <a:rPr lang="en-US" sz="1400" dirty="0" smtClean="0">
                <a:solidFill>
                  <a:srgbClr val="00B0F0"/>
                </a:solidFill>
              </a:rPr>
              <a:t>, </a:t>
            </a:r>
            <a:r>
              <a:rPr lang="en-US" sz="1400" dirty="0" err="1" smtClean="0">
                <a:solidFill>
                  <a:srgbClr val="00B0F0"/>
                </a:solidFill>
              </a:rPr>
              <a:t>efisiensi</a:t>
            </a:r>
            <a:r>
              <a:rPr lang="en-US" sz="1400" dirty="0" smtClean="0">
                <a:solidFill>
                  <a:srgbClr val="00B0F0"/>
                </a:solidFill>
              </a:rPr>
              <a:t> modal/capital</a:t>
            </a:r>
            <a:r>
              <a:rPr lang="id-ID" sz="1400" dirty="0" smtClean="0">
                <a:solidFill>
                  <a:srgbClr val="00B0F0"/>
                </a:solidFill>
              </a:rPr>
              <a:t>)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962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</a:t>
            </a:r>
            <a:r>
              <a:rPr lang="en-US" sz="1600" b="1" dirty="0" err="1" smtClean="0"/>
              <a:t>Sosial</a:t>
            </a:r>
            <a:endParaRPr lang="id-ID" sz="1600" b="1" dirty="0" smtClean="0"/>
          </a:p>
          <a:p>
            <a:r>
              <a:rPr lang="id-ID" sz="1400" dirty="0" smtClean="0">
                <a:solidFill>
                  <a:srgbClr val="C00000"/>
                </a:solidFill>
              </a:rPr>
              <a:t>(</a:t>
            </a:r>
            <a:r>
              <a:rPr lang="en-US" sz="1400" dirty="0" err="1" smtClean="0">
                <a:solidFill>
                  <a:srgbClr val="C00000"/>
                </a:solidFill>
              </a:rPr>
              <a:t>pemerataan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</a:rPr>
              <a:t>mobilisasi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sosial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</a:rPr>
              <a:t>partisipasi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</a:rPr>
              <a:t>pemberdayaan</a:t>
            </a:r>
            <a:r>
              <a:rPr lang="id-ID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3352800"/>
            <a:ext cx="573206" cy="573206"/>
          </a:xfrm>
          <a:prstGeom prst="ellipse">
            <a:avLst/>
          </a:prstGeom>
          <a:solidFill>
            <a:srgbClr val="FF99CC"/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0000" y="1524000"/>
            <a:ext cx="573206" cy="573206"/>
          </a:xfrm>
          <a:prstGeom prst="ellipse">
            <a:avLst/>
          </a:prstGeom>
          <a:solidFill>
            <a:srgbClr val="00FF99"/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91200" y="3429000"/>
            <a:ext cx="573206" cy="573206"/>
          </a:xfrm>
          <a:prstGeom prst="ellipse">
            <a:avLst/>
          </a:prstGeom>
          <a:solidFill>
            <a:srgbClr val="FFCC66"/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7410" name="Picture 2" descr="E:\sampingan\bu wur\BPS\kasus-hukum-ekon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614" y="1143000"/>
            <a:ext cx="1921386" cy="1441040"/>
          </a:xfrm>
          <a:prstGeom prst="rect">
            <a:avLst/>
          </a:prstGeom>
          <a:noFill/>
        </p:spPr>
      </p:pic>
      <p:cxnSp>
        <p:nvCxnSpPr>
          <p:cNvPr id="13" name="Elbow Connector 12"/>
          <p:cNvCxnSpPr/>
          <p:nvPr/>
        </p:nvCxnSpPr>
        <p:spPr>
          <a:xfrm rot="5400000" flipH="1" flipV="1">
            <a:off x="6425472" y="5156928"/>
            <a:ext cx="1169857" cy="152400"/>
          </a:xfrm>
          <a:prstGeom prst="bentConnector3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0" y="5867400"/>
            <a:ext cx="1905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/</a:t>
            </a:r>
            <a:r>
              <a:rPr lang="id-ID" dirty="0" smtClean="0"/>
              <a:t>regulasi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867400"/>
            <a:ext cx="2362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id-ID" dirty="0" smtClean="0"/>
              <a:t>elembagaan</a:t>
            </a:r>
            <a:r>
              <a:rPr lang="en-US" dirty="0" smtClean="0"/>
              <a:t>/</a:t>
            </a:r>
            <a:r>
              <a:rPr lang="en-US" dirty="0" err="1" smtClean="0"/>
              <a:t>organisai</a:t>
            </a:r>
            <a:endParaRPr lang="id-ID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6000" y="1905000"/>
            <a:ext cx="15240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1905000"/>
            <a:ext cx="15240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14600" y="3810000"/>
            <a:ext cx="3276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 flipH="1" flipV="1">
            <a:off x="634272" y="5156928"/>
            <a:ext cx="1169857" cy="152400"/>
          </a:xfrm>
          <a:prstGeom prst="bentConnector3">
            <a:avLst/>
          </a:prstGeom>
          <a:ln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016-08-27 14.13.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429000" y="4876800"/>
            <a:ext cx="4038600" cy="4572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86" name="Picture 2" descr="E:\sampingan\bu wur\BP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447800"/>
            <a:ext cx="2819400" cy="1524000"/>
          </a:xfrm>
          <a:prstGeom prst="rect">
            <a:avLst/>
          </a:prstGeom>
          <a:solidFill>
            <a:srgbClr val="00CC99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276600"/>
            <a:ext cx="2819400" cy="1524000"/>
          </a:xfrm>
          <a:prstGeom prst="rect">
            <a:avLst/>
          </a:prstGeom>
          <a:solidFill>
            <a:srgbClr val="FF0066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600200" y="3429000"/>
            <a:ext cx="6477000" cy="1143000"/>
          </a:xfrm>
          <a:prstGeom prst="roundRect">
            <a:avLst/>
          </a:prstGeom>
          <a:solidFill>
            <a:srgbClr val="FFCCFF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1600200"/>
            <a:ext cx="6172200" cy="1219200"/>
          </a:xfrm>
          <a:prstGeom prst="roundRect">
            <a:avLst/>
          </a:prstGeom>
          <a:solidFill>
            <a:srgbClr val="CCFFCC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381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rinda" pitchFamily="34" charset="0"/>
                <a:cs typeface="Vrinda" pitchFamily="34" charset="0"/>
              </a:rPr>
              <a:t>Pada</a:t>
            </a:r>
            <a:r>
              <a:rPr lang="en-US" sz="2800" dirty="0" smtClean="0">
                <a:latin typeface="Vrinda" pitchFamily="34" charset="0"/>
                <a:cs typeface="Vrinda" pitchFamily="34" charset="0"/>
              </a:rPr>
              <a:t> </a:t>
            </a:r>
            <a:r>
              <a:rPr lang="en-US" sz="2800" dirty="0" err="1" smtClean="0">
                <a:latin typeface="Vrinda" pitchFamily="34" charset="0"/>
                <a:cs typeface="Vrinda" pitchFamily="34" charset="0"/>
              </a:rPr>
              <a:t>saat</a:t>
            </a:r>
            <a:endParaRPr lang="en-US" sz="28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LAJU EKSTRAKSI SUMBER DAYA ALAM  MAKIN CEPAT HINGGA MELAMPAUI KAPASITAS ALAM UNTUK MEMPERBAHARUI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657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PEMBUANGAN SISA KEGIATAN EKONOMIS KE LINGKUNGAN JAUH DI ATAS DAYA DUKUNG ALAM </a:t>
            </a:r>
            <a:endParaRPr lang="en-US" sz="2000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152400" y="3657600"/>
            <a:ext cx="2133600" cy="76200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5105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4953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BATAS MAKSIMUM ALAM TERLAMPAUI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5791200"/>
            <a:ext cx="426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PERUSAKAN CEPAT                 MUSIBAH……….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86400" y="598454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5486400" y="5334000"/>
            <a:ext cx="76200" cy="457200"/>
          </a:xfrm>
          <a:prstGeom prst="downArrow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20150606_121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0"/>
            <a:ext cx="2133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6-08-27 14.14.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91200" y="4572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 BISNIS YANG BERSAHABAT DGN LINGKUNGAN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  </a:t>
            </a:r>
            <a:r>
              <a:rPr lang="en-US" sz="1600" dirty="0" smtClean="0">
                <a:solidFill>
                  <a:srgbClr val="FFC000"/>
                </a:solidFill>
              </a:rPr>
              <a:t>TIDAK MENCIPTAKAN KETIMPANGAN SOSIAL &gt;&gt;SCR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  KEUNTUNGAN EKONOMI  SBG PERTIMBANGAN AKHIR  SSD  DUA  KOMPONEN LAIN NYATERPENUHI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0" y="5029200"/>
            <a:ext cx="2819400" cy="152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667000" y="5257800"/>
            <a:ext cx="6248400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86" name="Picture 2" descr="E:\sampingan\bu wur\BP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2235200" cy="1676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447800"/>
            <a:ext cx="2819400" cy="1143000"/>
          </a:xfrm>
          <a:prstGeom prst="rect">
            <a:avLst/>
          </a:prstGeom>
          <a:solidFill>
            <a:srgbClr val="00CC99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276600"/>
            <a:ext cx="2819400" cy="1447800"/>
          </a:xfrm>
          <a:prstGeom prst="rect">
            <a:avLst/>
          </a:prstGeom>
          <a:solidFill>
            <a:srgbClr val="FF0066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600200" y="3429000"/>
            <a:ext cx="6477000" cy="1066800"/>
          </a:xfrm>
          <a:prstGeom prst="roundRect">
            <a:avLst/>
          </a:prstGeom>
          <a:solidFill>
            <a:srgbClr val="FFCCFF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1600200"/>
            <a:ext cx="6172200" cy="838200"/>
          </a:xfrm>
          <a:prstGeom prst="roundRect">
            <a:avLst/>
          </a:prstGeom>
          <a:solidFill>
            <a:srgbClr val="CCFFCC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38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rinda" pitchFamily="34" charset="0"/>
                <a:cs typeface="Vrinda" pitchFamily="34" charset="0"/>
              </a:rPr>
              <a:t>PBB </a:t>
            </a:r>
            <a:r>
              <a:rPr lang="en-US" dirty="0" err="1" smtClean="0">
                <a:latin typeface="Vrinda" pitchFamily="34" charset="0"/>
                <a:cs typeface="Vrinda" pitchFamily="34" charset="0"/>
              </a:rPr>
              <a:t>menetapkan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 UNITED NATION GLOBAL COMPACT PRINCIPLES </a:t>
            </a:r>
            <a:r>
              <a:rPr lang="en-US" dirty="0" err="1" smtClean="0">
                <a:latin typeface="Vrinda" pitchFamily="34" charset="0"/>
                <a:cs typeface="Vrinda" pitchFamily="34" charset="0"/>
              </a:rPr>
              <a:t>terkait</a:t>
            </a:r>
            <a:r>
              <a:rPr lang="en-US" dirty="0" smtClean="0">
                <a:latin typeface="Vrinda" pitchFamily="34" charset="0"/>
                <a:cs typeface="Vrinda" pitchFamily="34" charset="0"/>
              </a:rPr>
              <a:t> </a:t>
            </a:r>
            <a:r>
              <a:rPr lang="en-US" dirty="0" err="1" smtClean="0">
                <a:latin typeface="Vrinda" pitchFamily="34" charset="0"/>
                <a:cs typeface="Vrinda" pitchFamily="34" charset="0"/>
              </a:rPr>
              <a:t>lingkungan</a:t>
            </a:r>
            <a:endParaRPr lang="en-US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preventif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tantangan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657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inisiatif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1066800"/>
            <a:ext cx="44958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5410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preventif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tantangan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endParaRPr lang="en-US" sz="2000" dirty="0"/>
          </a:p>
        </p:txBody>
      </p:sp>
      <p:pic>
        <p:nvPicPr>
          <p:cNvPr id="18" name="Picture 17" descr="20140823_080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prstDash val="dash"/>
        </a:ln>
      </a:spPr>
      <a:bodyPr rtlCol="0" anchor="ctr"/>
      <a:lstStyle>
        <a:defPPr algn="ctr">
          <a:defRPr dirty="0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2511</Words>
  <Application>Microsoft Office PowerPoint</Application>
  <PresentationFormat>On-screen Show (4:3)</PresentationFormat>
  <Paragraphs>1143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Admin</cp:lastModifiedBy>
  <cp:revision>122</cp:revision>
  <dcterms:created xsi:type="dcterms:W3CDTF">2001-12-31T17:03:51Z</dcterms:created>
  <dcterms:modified xsi:type="dcterms:W3CDTF">2016-08-28T04:23:43Z</dcterms:modified>
</cp:coreProperties>
</file>