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9"/>
  </p:notesMasterIdLst>
  <p:handoutMasterIdLst>
    <p:handoutMasterId r:id="rId10"/>
  </p:handoutMasterIdLst>
  <p:sldIdLst>
    <p:sldId id="257" r:id="rId2"/>
    <p:sldId id="276" r:id="rId3"/>
    <p:sldId id="272" r:id="rId4"/>
    <p:sldId id="380" r:id="rId5"/>
    <p:sldId id="381" r:id="rId6"/>
    <p:sldId id="382" r:id="rId7"/>
    <p:sldId id="280" r:id="rId8"/>
  </p:sldIdLst>
  <p:sldSz cx="9144000" cy="6858000" type="screen4x3"/>
  <p:notesSz cx="7010400" cy="111172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33CCFF"/>
    <a:srgbClr val="666699"/>
    <a:srgbClr val="009900"/>
    <a:srgbClr val="CC0000"/>
    <a:srgbClr val="0000CC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83" autoAdjust="0"/>
  </p:normalViewPr>
  <p:slideViewPr>
    <p:cSldViewPr>
      <p:cViewPr>
        <p:scale>
          <a:sx n="75" d="100"/>
          <a:sy n="75" d="100"/>
        </p:scale>
        <p:origin x="-932" y="-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4" d="100"/>
          <a:sy n="44" d="100"/>
        </p:scale>
        <p:origin x="-1488" y="-102"/>
      </p:cViewPr>
      <p:guideLst>
        <p:guide orient="horz" pos="3501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fld id="{D46B56FB-4562-41DE-BF1A-AB3BFE09FB4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727075" y="833438"/>
            <a:ext cx="5557838" cy="4168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5280025"/>
            <a:ext cx="5140325" cy="500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defTabSz="1035050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10561638"/>
            <a:ext cx="303847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574" tIns="51787" rIns="103574" bIns="51787" numCol="1" anchor="b" anchorCtr="0" compatLnSpc="1">
            <a:prstTxWarp prst="textNoShape">
              <a:avLst/>
            </a:prstTxWarp>
          </a:bodyPr>
          <a:lstStyle>
            <a:lvl1pPr algn="r" defTabSz="1035050" eaLnBrk="1" hangingPunct="1">
              <a:defRPr sz="1400">
                <a:latin typeface="Times New Roman" pitchFamily="18" charset="0"/>
              </a:defRPr>
            </a:lvl1pPr>
          </a:lstStyle>
          <a:p>
            <a:fld id="{03B2FC88-AF3E-4075-97C4-15FEE249A6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1ACBEE-518F-469E-86C9-552CE08750BA}" type="slidenum">
              <a:rPr lang="en-US"/>
              <a:pPr/>
              <a:t>1</a:t>
            </a:fld>
            <a:endParaRPr lang="en-US"/>
          </a:p>
        </p:txBody>
      </p:sp>
      <p:sp>
        <p:nvSpPr>
          <p:cNvPr id="1536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0FF53A-EA12-468F-85B4-FD958F33B163}" type="slidenum">
              <a:rPr lang="en-US"/>
              <a:pPr/>
              <a:t>4</a:t>
            </a:fld>
            <a:endParaRPr lang="en-US"/>
          </a:p>
        </p:txBody>
      </p:sp>
      <p:sp>
        <p:nvSpPr>
          <p:cNvPr id="5355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76CD71-DD1F-4D94-8BBF-1FD004250A74}" type="slidenum">
              <a:rPr lang="en-US"/>
              <a:pPr/>
              <a:t>5</a:t>
            </a:fld>
            <a:endParaRPr lang="en-US"/>
          </a:p>
        </p:txBody>
      </p:sp>
      <p:sp>
        <p:nvSpPr>
          <p:cNvPr id="5376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7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BE3A7B-17B3-4DF4-973C-6EC3226821F4}" type="slidenum">
              <a:rPr lang="en-US"/>
              <a:pPr/>
              <a:t>6</a:t>
            </a:fld>
            <a:endParaRPr lang="en-US"/>
          </a:p>
        </p:txBody>
      </p:sp>
      <p:sp>
        <p:nvSpPr>
          <p:cNvPr id="5396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9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22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ebdings" pitchFamily="18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221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2221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69E2C33-269A-4F6A-9A26-B0FDB5CFAAE0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22215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222216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17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218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22220" name="Picture 12" descr="LogoUP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3800" y="73025"/>
            <a:ext cx="1524000" cy="1443038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 userDrawn="1"/>
        </p:nvSpPr>
        <p:spPr>
          <a:xfrm>
            <a:off x="3048003" y="6282268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BFF75F-4C33-48D3-BA0F-970396A4A4E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69407-49E3-4568-9152-D7036C998A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A2CAAB-E23F-421F-AAFB-4EC67CFC49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D0170E-9924-4597-AA6E-8AA3EA1F5C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3CD5C2-E8F9-4461-A306-EE20C26DC6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ED3A28-C2AA-487D-AABB-C44312C159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51BD64-D1D7-49E9-B23F-C9FDCA5765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8C634-C8EC-4F15-ADFA-49FA7FD476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64C88E-BDCA-4C5C-AF80-FE4DEFB9BB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F1E815-E06D-4631-91A2-5BC212000E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211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2211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2062E10A-FE3C-45C3-A266-11B4C5D9938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2119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GB" sz="2400">
              <a:latin typeface="Times New Roman" pitchFamily="18" charset="0"/>
            </a:endParaRPr>
          </a:p>
        </p:txBody>
      </p:sp>
      <p:sp>
        <p:nvSpPr>
          <p:cNvPr id="22119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119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GB" sz="2400">
              <a:latin typeface="Times New Roman" pitchFamily="18" charset="0"/>
            </a:endParaRPr>
          </a:p>
        </p:txBody>
      </p:sp>
      <p:sp>
        <p:nvSpPr>
          <p:cNvPr id="22119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GB" sz="2400">
              <a:latin typeface="Times New Roman" pitchFamily="18" charset="0"/>
            </a:endParaRPr>
          </a:p>
        </p:txBody>
      </p:sp>
      <p:pic>
        <p:nvPicPr>
          <p:cNvPr id="221195" name="Picture 11" descr="LogoUPN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53400" y="73025"/>
            <a:ext cx="914400" cy="865188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 userDrawn="1"/>
        </p:nvSpPr>
        <p:spPr>
          <a:xfrm>
            <a:off x="3048003" y="6282268"/>
            <a:ext cx="304442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smtClean="0"/>
              <a:t>Sistem Informasi UPN “Veteran” Yogyakarta</a:t>
            </a:r>
            <a:endParaRPr 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0000FF"/>
        </a:buClr>
        <a:buSzPct val="80000"/>
        <a:buFont typeface="Webdings" pitchFamily="18" charset="2"/>
        <a:buChar char="¿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Font typeface="Symbol" pitchFamily="18" charset="2"/>
        <a:buChar char="¨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20000"/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282A612F-850F-4234-A398-D6A506270C5F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685800"/>
            <a:ext cx="7772400" cy="2127250"/>
          </a:xfrm>
        </p:spPr>
        <p:txBody>
          <a:bodyPr/>
          <a:lstStyle/>
          <a:p>
            <a:r>
              <a:rPr lang="id-ID"/>
              <a:t>Sistem Basis Data</a:t>
            </a:r>
            <a:r>
              <a:rPr lang="en-US"/>
              <a:t/>
            </a:r>
            <a:br>
              <a:rPr lang="en-US"/>
            </a:br>
            <a:r>
              <a:rPr lang="en-US" smtClean="0"/>
              <a:t> (124</a:t>
            </a:r>
            <a:r>
              <a:rPr lang="id-ID" smtClean="0"/>
              <a:t>0043</a:t>
            </a:r>
            <a:r>
              <a:rPr lang="en-US" smtClean="0"/>
              <a:t>)</a:t>
            </a:r>
            <a:endParaRPr lang="en-US" sz="710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5843588" cy="12620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Pertemuan Ke-13 dan ke-14</a:t>
            </a:r>
          </a:p>
          <a:p>
            <a:pPr>
              <a:lnSpc>
                <a:spcPct val="90000"/>
              </a:lnSpc>
            </a:pPr>
            <a:r>
              <a:rPr lang="en-US" b="1"/>
              <a:t>Presentasi Tugas</a:t>
            </a:r>
          </a:p>
          <a:p>
            <a:pPr>
              <a:lnSpc>
                <a:spcPct val="90000"/>
              </a:lnSpc>
            </a:pPr>
            <a:r>
              <a:rPr lang="en-US" b="1"/>
              <a:t>Projek Basis Data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828800" y="4876800"/>
            <a:ext cx="533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/>
            <a:r>
              <a:rPr lang="id-ID">
                <a:latin typeface="Arial" charset="0"/>
              </a:rPr>
              <a:t>Herry </a:t>
            </a:r>
            <a:r>
              <a:rPr lang="id-ID" smtClean="0">
                <a:latin typeface="Arial" charset="0"/>
              </a:rPr>
              <a:t>Sofyan</a:t>
            </a:r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B408-B163-4ADF-8ECF-391ED9811179}" type="slidenum">
              <a:rPr lang="en-US"/>
              <a:pPr/>
              <a:t>2</a:t>
            </a:fld>
            <a:endParaRPr lang="en-US"/>
          </a:p>
        </p:txBody>
      </p:sp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Deskripsi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3886200"/>
          </a:xfrm>
        </p:spPr>
        <p:txBody>
          <a:bodyPr/>
          <a:lstStyle/>
          <a:p>
            <a:r>
              <a:rPr lang="en-US"/>
              <a:t>Evaluasi laporan tugas projek</a:t>
            </a:r>
          </a:p>
          <a:p>
            <a:r>
              <a:rPr lang="en-US"/>
              <a:t>Presentasi tugas projek basis data</a:t>
            </a:r>
          </a:p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0D191-4CEC-467A-A86E-74700F0733C2}" type="slidenum">
              <a:rPr lang="en-US"/>
              <a:pPr/>
              <a:t>3</a:t>
            </a:fld>
            <a:endParaRPr 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Tujuan Instruksional Khusus (TIK)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28800"/>
            <a:ext cx="8001000" cy="4302125"/>
          </a:xfrm>
        </p:spPr>
        <p:txBody>
          <a:bodyPr/>
          <a:lstStyle/>
          <a:p>
            <a:pPr algn="just"/>
            <a:r>
              <a:rPr lang="en-US"/>
              <a:t>Mahasiswa dapat menyajikan hasil pembuatan aplikasi basis data dan laporannya dalam bentuk presentasi tugas basis data.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Teknik Informatika - UPN[V]Yk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D02F5-5AD4-4AE4-90A1-BD015A837D77}" type="slidenum">
              <a:rPr lang="en-US"/>
              <a:pPr/>
              <a:t>4</a:t>
            </a:fld>
            <a:endParaRPr lang="en-US"/>
          </a:p>
        </p:txBody>
      </p:sp>
      <p:sp>
        <p:nvSpPr>
          <p:cNvPr id="534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Presentasi Tugas Basis Data</a:t>
            </a:r>
          </a:p>
        </p:txBody>
      </p:sp>
      <p:sp>
        <p:nvSpPr>
          <p:cNvPr id="534531" name="Rectangle 3"/>
          <p:cNvSpPr>
            <a:spLocks noChangeArrowheads="1"/>
          </p:cNvSpPr>
          <p:nvPr/>
        </p:nvSpPr>
        <p:spPr bwMode="auto">
          <a:xfrm>
            <a:off x="685800" y="1676400"/>
            <a:ext cx="7848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 eaLnBrk="1" hangingPunct="1">
              <a:lnSpc>
                <a:spcPct val="90000"/>
              </a:lnSpc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None/>
            </a:pPr>
            <a:r>
              <a:rPr lang="en-US" sz="2400" b="1">
                <a:latin typeface="Arial" charset="0"/>
              </a:rPr>
              <a:t>Mekanisme Presentasi</a:t>
            </a:r>
          </a:p>
          <a:p>
            <a:pPr marL="342900" indent="-342900" algn="just" eaLnBrk="1" hangingPunct="1">
              <a:lnSpc>
                <a:spcPct val="90000"/>
              </a:lnSpc>
              <a:spcBef>
                <a:spcPct val="20000"/>
              </a:spcBef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400">
                <a:latin typeface="Arial" charset="0"/>
              </a:rPr>
              <a:t>Laporan dalam bentuk </a:t>
            </a:r>
            <a:r>
              <a:rPr lang="en-US" sz="2400" i="1">
                <a:latin typeface="Arial" charset="0"/>
              </a:rPr>
              <a:t>hardcopy</a:t>
            </a:r>
            <a:r>
              <a:rPr lang="en-US" sz="2400">
                <a:latin typeface="Arial" charset="0"/>
              </a:rPr>
              <a:t> diserahkan kepada dosen satu hari sebelum presentasi. </a:t>
            </a:r>
          </a:p>
          <a:p>
            <a:pPr marL="342900" indent="-342900" algn="just" eaLnBrk="1" hangingPunct="1">
              <a:lnSpc>
                <a:spcPct val="90000"/>
              </a:lnSpc>
              <a:spcBef>
                <a:spcPct val="20000"/>
              </a:spcBef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400">
                <a:latin typeface="Arial" charset="0"/>
              </a:rPr>
              <a:t>Presentasi dilakukan di depan kelas oleh masing-masing kelompok dengan alokasi waktu kurang lebih 30 menit setiap kelompok.</a:t>
            </a:r>
          </a:p>
          <a:p>
            <a:pPr marL="342900" indent="-342900" algn="just" eaLnBrk="1" hangingPunct="1">
              <a:lnSpc>
                <a:spcPct val="90000"/>
              </a:lnSpc>
              <a:spcBef>
                <a:spcPct val="20000"/>
              </a:spcBef>
              <a:buClr>
                <a:srgbClr val="0000CC"/>
              </a:buClr>
              <a:buSzPct val="90000"/>
              <a:buFont typeface="Webdings" pitchFamily="18" charset="2"/>
              <a:buChar char="¿"/>
            </a:pPr>
            <a:r>
              <a:rPr lang="en-US" sz="2400">
                <a:latin typeface="Arial" charset="0"/>
              </a:rPr>
              <a:t>Pada saat presentasi mahasiswa wajib memaparkan hasil rancangan basis datanya dan mendemonstra-sikan aplikasi yang dibuat.</a:t>
            </a:r>
          </a:p>
          <a:p>
            <a:pPr marL="342900" indent="-342900" algn="just" eaLnBrk="1" hangingPunct="1">
              <a:lnSpc>
                <a:spcPct val="90000"/>
              </a:lnSpc>
              <a:spcBef>
                <a:spcPct val="20000"/>
              </a:spcBef>
              <a:buClr>
                <a:srgbClr val="0000FF"/>
              </a:buClr>
              <a:buSzPct val="80000"/>
              <a:buFont typeface="Webdings" pitchFamily="18" charset="2"/>
              <a:buChar char="¿"/>
            </a:pPr>
            <a:r>
              <a:rPr lang="en-US" sz="2400">
                <a:latin typeface="Arial" charset="0"/>
              </a:rPr>
              <a:t>Tanya jawab dilakukan setelah presentasi baik dengan mahasiswa maupun dosen.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81A4B-66D9-4966-B851-03EB21C28978}" type="slidenum">
              <a:rPr lang="en-US"/>
              <a:pPr/>
              <a:t>5</a:t>
            </a:fld>
            <a:endParaRPr lang="en-US"/>
          </a:p>
        </p:txBody>
      </p:sp>
      <p:sp>
        <p:nvSpPr>
          <p:cNvPr id="536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Presentasi Tugas Projek Basis Data</a:t>
            </a:r>
          </a:p>
        </p:txBody>
      </p:sp>
      <p:sp>
        <p:nvSpPr>
          <p:cNvPr id="536579" name="Rectangle 3"/>
          <p:cNvSpPr>
            <a:spLocks noChangeArrowheads="1"/>
          </p:cNvSpPr>
          <p:nvPr/>
        </p:nvSpPr>
        <p:spPr bwMode="auto">
          <a:xfrm>
            <a:off x="685800" y="1676400"/>
            <a:ext cx="7848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 eaLnBrk="1" hangingPunct="1">
              <a:lnSpc>
                <a:spcPct val="90000"/>
              </a:lnSpc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None/>
              <a:tabLst>
                <a:tab pos="2857500" algn="l"/>
              </a:tabLst>
            </a:pPr>
            <a:r>
              <a:rPr lang="en-US" sz="2400" b="1">
                <a:latin typeface="Arial" charset="0"/>
              </a:rPr>
              <a:t>Penilaian</a:t>
            </a:r>
          </a:p>
          <a:p>
            <a:pPr marL="342900" indent="-342900" algn="just" eaLnBrk="1" hangingPunct="1">
              <a:lnSpc>
                <a:spcPct val="90000"/>
              </a:lnSpc>
              <a:spcBef>
                <a:spcPct val="20000"/>
              </a:spcBef>
              <a:buClr>
                <a:srgbClr val="0000CC"/>
              </a:buClr>
              <a:buSzPct val="90000"/>
              <a:buFont typeface="Webdings" pitchFamily="18" charset="2"/>
              <a:buChar char="¿"/>
              <a:tabLst>
                <a:tab pos="2857500" algn="l"/>
              </a:tabLst>
            </a:pPr>
            <a:r>
              <a:rPr lang="en-US" sz="2400">
                <a:latin typeface="Arial" charset="0"/>
              </a:rPr>
              <a:t>Penilaian terhadap tugas projek basis data meliputi:</a:t>
            </a:r>
          </a:p>
          <a:p>
            <a:pPr marL="660400" lvl="1" indent="-315913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  <a:tabLst>
                <a:tab pos="2857500" algn="l"/>
              </a:tabLst>
            </a:pPr>
            <a:r>
              <a:rPr lang="en-US" sz="2200">
                <a:latin typeface="Arial" charset="0"/>
              </a:rPr>
              <a:t>Laporan 	(30 % komponen nilai)</a:t>
            </a:r>
          </a:p>
          <a:p>
            <a:pPr marL="965200" lvl="2" indent="-292100" algn="just" eaLnBrk="1" hangingPunct="1">
              <a:lnSpc>
                <a:spcPct val="90000"/>
              </a:lnSpc>
              <a:buClr>
                <a:schemeClr val="tx1"/>
              </a:buClr>
              <a:buSzPct val="90000"/>
              <a:buFont typeface="Wingdings" pitchFamily="2" charset="2"/>
              <a:buChar char=""/>
              <a:tabLst>
                <a:tab pos="2857500" algn="l"/>
              </a:tabLst>
            </a:pPr>
            <a:r>
              <a:rPr lang="en-US" sz="2200">
                <a:latin typeface="Arial" charset="0"/>
              </a:rPr>
              <a:t>Isi laporan</a:t>
            </a:r>
          </a:p>
          <a:p>
            <a:pPr marL="965200" lvl="2" indent="-292100" algn="just" eaLnBrk="1" hangingPunct="1">
              <a:lnSpc>
                <a:spcPct val="90000"/>
              </a:lnSpc>
              <a:buClr>
                <a:schemeClr val="tx1"/>
              </a:buClr>
              <a:buSzPct val="90000"/>
              <a:buFont typeface="Wingdings" pitchFamily="2" charset="2"/>
              <a:buChar char=""/>
              <a:tabLst>
                <a:tab pos="2857500" algn="l"/>
              </a:tabLst>
            </a:pPr>
            <a:r>
              <a:rPr lang="en-US" sz="2200">
                <a:latin typeface="Arial" charset="0"/>
              </a:rPr>
              <a:t>Tata tulis</a:t>
            </a:r>
          </a:p>
          <a:p>
            <a:pPr marL="660400" lvl="1" indent="-315913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  <a:tabLst>
                <a:tab pos="2857500" algn="l"/>
              </a:tabLst>
            </a:pPr>
            <a:r>
              <a:rPr lang="en-US" sz="2200">
                <a:latin typeface="Arial" charset="0"/>
              </a:rPr>
              <a:t>Presentasi	 (30 % komponen nilai)</a:t>
            </a:r>
          </a:p>
          <a:p>
            <a:pPr marL="965200" lvl="2" indent="-292100" algn="just" eaLnBrk="1" hangingPunct="1">
              <a:lnSpc>
                <a:spcPct val="90000"/>
              </a:lnSpc>
              <a:buClr>
                <a:schemeClr val="tx1"/>
              </a:buClr>
              <a:buSzPct val="90000"/>
              <a:buFont typeface="Wingdings" pitchFamily="2" charset="2"/>
              <a:buChar char=""/>
              <a:tabLst>
                <a:tab pos="2857500" algn="l"/>
              </a:tabLst>
            </a:pPr>
            <a:r>
              <a:rPr lang="en-US" sz="2200">
                <a:latin typeface="Arial" charset="0"/>
              </a:rPr>
              <a:t>Cara penyampaian</a:t>
            </a:r>
          </a:p>
          <a:p>
            <a:pPr marL="965200" lvl="2" indent="-292100" algn="just" eaLnBrk="1" hangingPunct="1">
              <a:lnSpc>
                <a:spcPct val="90000"/>
              </a:lnSpc>
              <a:buClr>
                <a:schemeClr val="tx1"/>
              </a:buClr>
              <a:buSzPct val="90000"/>
              <a:buFont typeface="Wingdings" pitchFamily="2" charset="2"/>
              <a:buChar char=""/>
              <a:tabLst>
                <a:tab pos="2857500" algn="l"/>
              </a:tabLst>
            </a:pPr>
            <a:r>
              <a:rPr lang="en-US" sz="2200">
                <a:latin typeface="Arial" charset="0"/>
              </a:rPr>
              <a:t>Cara menjawab pertanyaan</a:t>
            </a:r>
          </a:p>
          <a:p>
            <a:pPr marL="660400" lvl="1" indent="-315913" algn="just" eaLnBrk="1" hangingPunct="1"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90000"/>
              <a:buFont typeface="Symbol" pitchFamily="18" charset="2"/>
              <a:buChar char="¨"/>
              <a:tabLst>
                <a:tab pos="2857500" algn="l"/>
              </a:tabLst>
            </a:pPr>
            <a:r>
              <a:rPr lang="en-US" sz="2200">
                <a:latin typeface="Arial" charset="0"/>
              </a:rPr>
              <a:t>Aplikasi	 (40 % komponen nilai)</a:t>
            </a:r>
          </a:p>
          <a:p>
            <a:pPr marL="965200" lvl="2" indent="-292100" algn="just" eaLnBrk="1" hangingPunct="1">
              <a:lnSpc>
                <a:spcPct val="90000"/>
              </a:lnSpc>
              <a:buClr>
                <a:schemeClr val="tx1"/>
              </a:buClr>
              <a:buSzPct val="90000"/>
              <a:buFont typeface="Wingdings" pitchFamily="2" charset="2"/>
              <a:buChar char=""/>
              <a:tabLst>
                <a:tab pos="2857500" algn="l"/>
              </a:tabLst>
            </a:pPr>
            <a:r>
              <a:rPr lang="en-US" sz="2200">
                <a:latin typeface="Arial" charset="0"/>
              </a:rPr>
              <a:t>User interface</a:t>
            </a:r>
          </a:p>
          <a:p>
            <a:pPr marL="965200" lvl="2" indent="-292100" algn="just" eaLnBrk="1" hangingPunct="1">
              <a:lnSpc>
                <a:spcPct val="90000"/>
              </a:lnSpc>
              <a:buClr>
                <a:schemeClr val="tx1"/>
              </a:buClr>
              <a:buSzPct val="90000"/>
              <a:buFont typeface="Wingdings" pitchFamily="2" charset="2"/>
              <a:buChar char=""/>
              <a:tabLst>
                <a:tab pos="2857500" algn="l"/>
              </a:tabLst>
            </a:pPr>
            <a:r>
              <a:rPr lang="en-US" sz="2200">
                <a:latin typeface="Arial" charset="0"/>
              </a:rPr>
              <a:t>Kelengkapan menu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57280-0887-44BB-BF11-3B81CB1B3177}" type="slidenum">
              <a:rPr lang="en-US"/>
              <a:pPr/>
              <a:t>6</a:t>
            </a:fld>
            <a:endParaRPr lang="en-US"/>
          </a:p>
        </p:txBody>
      </p:sp>
      <p:sp>
        <p:nvSpPr>
          <p:cNvPr id="538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/>
              <a:t>Presentasi Tugas Projek Basis Data</a:t>
            </a:r>
          </a:p>
        </p:txBody>
      </p:sp>
      <p:sp>
        <p:nvSpPr>
          <p:cNvPr id="538627" name="Rectangle 3"/>
          <p:cNvSpPr>
            <a:spLocks noChangeArrowheads="1"/>
          </p:cNvSpPr>
          <p:nvPr/>
        </p:nvSpPr>
        <p:spPr bwMode="auto">
          <a:xfrm>
            <a:off x="685800" y="1676400"/>
            <a:ext cx="7848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 eaLnBrk="1" hangingPunct="1">
              <a:lnSpc>
                <a:spcPct val="90000"/>
              </a:lnSpc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  <a:tabLst>
                <a:tab pos="2857500" algn="l"/>
              </a:tabLst>
            </a:pPr>
            <a:r>
              <a:rPr lang="en-US" sz="2400">
                <a:latin typeface="Arial" charset="0"/>
              </a:rPr>
              <a:t>Nilai mahasiswa dalam kelompok sama besarnya.</a:t>
            </a:r>
          </a:p>
          <a:p>
            <a:pPr marL="342900" indent="-342900" algn="just" eaLnBrk="1" hangingPunct="1">
              <a:lnSpc>
                <a:spcPct val="90000"/>
              </a:lnSpc>
              <a:spcAft>
                <a:spcPct val="30000"/>
              </a:spcAft>
              <a:buClr>
                <a:srgbClr val="0000CC"/>
              </a:buClr>
              <a:buSzPct val="80000"/>
              <a:buFont typeface="Webdings" pitchFamily="18" charset="2"/>
              <a:buChar char="¿"/>
              <a:tabLst>
                <a:tab pos="2857500" algn="l"/>
              </a:tabLst>
            </a:pPr>
            <a:r>
              <a:rPr lang="en-US" sz="2400">
                <a:latin typeface="Arial" charset="0"/>
              </a:rPr>
              <a:t>Penilaian tambahan (bonus) diberikan terhadap mahasiswa yang aktif selama presentasi (bertanya atau menjawab pertanyaan)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9ABA8-9E62-4529-990D-D65E588C2ABC}" type="slidenum">
              <a:rPr lang="en-US"/>
              <a:pPr/>
              <a:t>7</a:t>
            </a:fld>
            <a:endParaRPr lang="en-US"/>
          </a:p>
        </p:txBody>
      </p:sp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Referensi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ct val="40000"/>
              </a:spcAft>
              <a:buFont typeface="Webdings" pitchFamily="18" charset="2"/>
              <a:buNone/>
              <a:tabLst>
                <a:tab pos="682625" algn="l"/>
              </a:tabLst>
            </a:pPr>
            <a:r>
              <a:rPr lang="en-US" b="1"/>
              <a:t>Referensi</a:t>
            </a:r>
          </a:p>
          <a:p>
            <a:pPr>
              <a:spcBef>
                <a:spcPct val="0"/>
              </a:spcBef>
              <a:buFont typeface="Webdings" pitchFamily="18" charset="2"/>
              <a:buNone/>
              <a:tabLst>
                <a:tab pos="682625" algn="l"/>
              </a:tabLst>
            </a:pPr>
            <a:r>
              <a:rPr lang="id-ID"/>
              <a:t> </a:t>
            </a:r>
            <a:r>
              <a:rPr lang="en-US"/>
              <a:t>	Laporan akhir tugas projek basis data</a:t>
            </a:r>
            <a:endParaRPr lang="id-ID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5169</TotalTime>
  <Words>173</Words>
  <Application>Microsoft Office PowerPoint</Application>
  <PresentationFormat>On-screen Show (4:3)</PresentationFormat>
  <Paragraphs>46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Times New Roman</vt:lpstr>
      <vt:lpstr>Garamond</vt:lpstr>
      <vt:lpstr>Arial</vt:lpstr>
      <vt:lpstr>Webdings</vt:lpstr>
      <vt:lpstr>Symbol</vt:lpstr>
      <vt:lpstr>Wingdings</vt:lpstr>
      <vt:lpstr>Verdana</vt:lpstr>
      <vt:lpstr>Level</vt:lpstr>
      <vt:lpstr>Sistem Basis Data  (1240043)</vt:lpstr>
      <vt:lpstr>Deskripsi</vt:lpstr>
      <vt:lpstr>Tujuan Instruksional Khusus (TIK)</vt:lpstr>
      <vt:lpstr>Presentasi Tugas Basis Data</vt:lpstr>
      <vt:lpstr>Presentasi Tugas Projek Basis Data</vt:lpstr>
      <vt:lpstr>Presentasi Tugas Projek Basis Data</vt:lpstr>
      <vt:lpstr>Referensi</vt:lpstr>
    </vt:vector>
  </TitlesOfParts>
  <Company>FTI - UAJY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JARINGAN KOMPUTER</dc:title>
  <dc:creator>Lab Jaringan Komputer</dc:creator>
  <cp:lastModifiedBy>Herry Sofyan</cp:lastModifiedBy>
  <cp:revision>120</cp:revision>
  <cp:lastPrinted>2002-09-06T05:14:34Z</cp:lastPrinted>
  <dcterms:created xsi:type="dcterms:W3CDTF">2002-08-30T16:30:15Z</dcterms:created>
  <dcterms:modified xsi:type="dcterms:W3CDTF">2017-08-24T01:33:56Z</dcterms:modified>
</cp:coreProperties>
</file>