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1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757" autoAdjust="0"/>
  </p:normalViewPr>
  <p:slideViewPr>
    <p:cSldViewPr snapToGrid="0">
      <p:cViewPr varScale="1">
        <p:scale>
          <a:sx n="88" d="100"/>
          <a:sy n="88" d="100"/>
        </p:scale>
        <p:origin x="269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132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7883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8732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10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02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88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38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8008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48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37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48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19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8/19/2018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8/19/2018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8/19/2018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8/19/2018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8/19/2018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8/19/2018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1" y="4057650"/>
            <a:ext cx="9715500" cy="123497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Group structure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1" y="5432564"/>
            <a:ext cx="9715500" cy="785356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UPN “Veteran”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Role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Social role the set of expectations that others hold of an occupant of a position.</a:t>
            </a:r>
          </a:p>
          <a:p>
            <a:pPr algn="just"/>
            <a:r>
              <a:rPr lang="en-US" dirty="0" smtClean="0"/>
              <a:t>Team role an individual’s tendency to behave in preferred ways which contribute to, and interrelate with, other members within a team.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00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Role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Social role the set of expectations that others hold of an occupant of a position.</a:t>
            </a:r>
          </a:p>
          <a:p>
            <a:pPr algn="just"/>
            <a:r>
              <a:rPr lang="en-US" dirty="0" smtClean="0"/>
              <a:t>Team role an individual’s tendency to behave in preferred ways which contribute to, and interrelate with, other members within a team.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200297"/>
            <a:ext cx="10972800" cy="644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35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Leadership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Social role the set of expectations that others hold of an occupant of a position.</a:t>
            </a:r>
          </a:p>
          <a:p>
            <a:pPr algn="just"/>
            <a:r>
              <a:rPr lang="en-US" dirty="0" smtClean="0"/>
              <a:t>Team role an individual’s tendency to behave in preferred ways which contribute to, and interrelate with, other members within a team.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1436913"/>
            <a:ext cx="10972799" cy="481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472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Virtual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Virtual team a team that </a:t>
            </a:r>
            <a:r>
              <a:rPr lang="en-US" dirty="0" err="1" smtClean="0"/>
              <a:t>rellies</a:t>
            </a:r>
            <a:r>
              <a:rPr lang="en-US" dirty="0" smtClean="0"/>
              <a:t> on technology mediated communication, while crossing boundaries of geography, time, culture, and organization, to accomplish an interdependent task.</a:t>
            </a:r>
          </a:p>
          <a:p>
            <a:pPr algn="just"/>
            <a:r>
              <a:rPr lang="en-US" dirty="0" smtClean="0"/>
              <a:t>Global virtual team a team that is nationally geographically, and culturally diverse and which communicates almost exclusively through electronic media</a:t>
            </a:r>
          </a:p>
          <a:p>
            <a:pPr algn="just"/>
            <a:r>
              <a:rPr lang="en-US" dirty="0" smtClean="0"/>
              <a:t>Synchronous communication </a:t>
            </a:r>
            <a:r>
              <a:rPr lang="en-US" dirty="0" err="1" smtClean="0"/>
              <a:t>communication</a:t>
            </a:r>
            <a:r>
              <a:rPr lang="en-US" dirty="0" smtClean="0"/>
              <a:t> that occurs when people are online at the same time, engaging in a real time conversation with others, somewhat similar to normal face to face discussions.</a:t>
            </a:r>
          </a:p>
          <a:p>
            <a:pPr algn="just"/>
            <a:r>
              <a:rPr lang="en-US" dirty="0" smtClean="0"/>
              <a:t>Asynchronous communication </a:t>
            </a:r>
            <a:r>
              <a:rPr lang="en-US" dirty="0" err="1" smtClean="0"/>
              <a:t>communication</a:t>
            </a:r>
            <a:r>
              <a:rPr lang="en-US" dirty="0" smtClean="0"/>
              <a:t> that occurs when participants start a discussion topic (or thread) and post replies to each other, and when, after delays, individuals read to catch up with the discussion. It is similar to a dialogue conducted by post.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360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Virtual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Virtual team a team that </a:t>
            </a:r>
            <a:r>
              <a:rPr lang="en-US" dirty="0" err="1" smtClean="0"/>
              <a:t>rellies</a:t>
            </a:r>
            <a:r>
              <a:rPr lang="en-US" dirty="0" smtClean="0"/>
              <a:t> on technology mediated communication, while crossing boundaries of geography, time, culture, and organization, to accomplish an interdependent task.</a:t>
            </a:r>
          </a:p>
          <a:p>
            <a:pPr algn="just"/>
            <a:r>
              <a:rPr lang="en-US" dirty="0" smtClean="0"/>
              <a:t>Global virtual team a team that is nationally geographically, and culturally diverse and which communicates almost exclusively through electronic media</a:t>
            </a:r>
          </a:p>
          <a:p>
            <a:pPr algn="just"/>
            <a:r>
              <a:rPr lang="en-US" dirty="0" smtClean="0"/>
              <a:t>Synchronous communication </a:t>
            </a:r>
            <a:r>
              <a:rPr lang="en-US" dirty="0" err="1" smtClean="0"/>
              <a:t>communication</a:t>
            </a:r>
            <a:r>
              <a:rPr lang="en-US" dirty="0" smtClean="0"/>
              <a:t> that occurs when people are online at the same time, engaging in a real time conversation with others, somewhat similar to normal face to face discussions.</a:t>
            </a:r>
          </a:p>
          <a:p>
            <a:pPr algn="just"/>
            <a:r>
              <a:rPr lang="en-US" dirty="0" smtClean="0"/>
              <a:t>Asynchronous communication </a:t>
            </a:r>
            <a:r>
              <a:rPr lang="en-US" dirty="0" err="1" smtClean="0"/>
              <a:t>communication</a:t>
            </a:r>
            <a:r>
              <a:rPr lang="en-US" dirty="0" smtClean="0"/>
              <a:t> that occurs when participants start a discussion topic (or thread) and post replies to each other, and when, after delays, individuals read to catch up with the discussion. It is similar to a dialogue conducted by post.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590551"/>
            <a:ext cx="109728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85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295400" y="1981201"/>
            <a:ext cx="9601200" cy="3809999"/>
          </a:xfrm>
        </p:spPr>
        <p:txBody>
          <a:bodyPr/>
          <a:lstStyle/>
          <a:p>
            <a:r>
              <a:rPr lang="en-US" dirty="0" err="1" smtClean="0"/>
              <a:t>Huczynski</a:t>
            </a:r>
            <a:r>
              <a:rPr lang="en-US" dirty="0" smtClean="0"/>
              <a:t>, Buchanan, 2013 , </a:t>
            </a:r>
            <a:r>
              <a:rPr lang="en-US" i="1" dirty="0" smtClean="0"/>
              <a:t>Organizational </a:t>
            </a:r>
            <a:r>
              <a:rPr lang="en-US" i="1" dirty="0" err="1" smtClean="0"/>
              <a:t>Behaviour</a:t>
            </a:r>
            <a:r>
              <a:rPr lang="en-US" i="1" dirty="0" smtClean="0"/>
              <a:t>, </a:t>
            </a:r>
            <a:r>
              <a:rPr lang="en-US" dirty="0" smtClean="0"/>
              <a:t>Pearson</a:t>
            </a:r>
          </a:p>
          <a:p>
            <a:r>
              <a:rPr lang="en-US" dirty="0" err="1" smtClean="0"/>
              <a:t>Umam</a:t>
            </a:r>
            <a:r>
              <a:rPr lang="en-US" dirty="0" smtClean="0"/>
              <a:t>, </a:t>
            </a:r>
            <a:r>
              <a:rPr lang="en-US" dirty="0" err="1" smtClean="0"/>
              <a:t>Khaerul</a:t>
            </a:r>
            <a:r>
              <a:rPr lang="en-US" dirty="0" smtClean="0"/>
              <a:t>, 2012, </a:t>
            </a:r>
            <a:r>
              <a:rPr lang="en-US" i="1" dirty="0" err="1" smtClean="0"/>
              <a:t>Manajemen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Wardiah</a:t>
            </a:r>
            <a:r>
              <a:rPr lang="en-US" dirty="0" smtClean="0"/>
              <a:t>, Mia </a:t>
            </a:r>
            <a:r>
              <a:rPr lang="en-US" dirty="0" err="1" smtClean="0"/>
              <a:t>Lasmi</a:t>
            </a:r>
            <a:r>
              <a:rPr lang="en-US" dirty="0" smtClean="0"/>
              <a:t>, </a:t>
            </a:r>
            <a:r>
              <a:rPr lang="en-US" i="1" dirty="0" err="1" smtClean="0"/>
              <a:t>Teori</a:t>
            </a:r>
            <a:r>
              <a:rPr lang="en-US" i="1" dirty="0" smtClean="0"/>
              <a:t> </a:t>
            </a:r>
            <a:r>
              <a:rPr lang="en-US" i="1" dirty="0" err="1" smtClean="0"/>
              <a:t>perilaku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budaya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68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Why study group structure?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868137"/>
          </a:xfrm>
        </p:spPr>
        <p:txBody>
          <a:bodyPr/>
          <a:lstStyle/>
          <a:p>
            <a:pPr algn="just"/>
            <a:r>
              <a:rPr lang="en-US" dirty="0" smtClean="0"/>
              <a:t>Team player a person who works willingly in cooperation with others for the benefit of the whole team.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53242" y="21243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Group structure and process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53242" y="3360963"/>
            <a:ext cx="10972800" cy="2563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Group structure the relatively stable pattern of relationships among different group members.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Power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868137"/>
          </a:xfrm>
        </p:spPr>
        <p:txBody>
          <a:bodyPr/>
          <a:lstStyle/>
          <a:p>
            <a:pPr algn="just"/>
            <a:r>
              <a:rPr lang="en-US" dirty="0" smtClean="0"/>
              <a:t>Power the capacity of individuals to overcome resistance on the part of others, to exert their will, and to produce results consistent with their interests and objectives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53242" y="2124346"/>
            <a:ext cx="10972800" cy="123661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Status structure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53242" y="3360963"/>
            <a:ext cx="10972800" cy="2563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79388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793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78012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Formal status the collection of rights and obligations associated with a position, as distinct from the person who may occupy that position.</a:t>
            </a:r>
          </a:p>
          <a:p>
            <a:pPr algn="just"/>
            <a:r>
              <a:rPr lang="en-US" dirty="0" smtClean="0"/>
              <a:t>Social status the relative ranking that a person holds and the value of that person as measured by a group.</a:t>
            </a:r>
          </a:p>
          <a:p>
            <a:pPr algn="just"/>
            <a:r>
              <a:rPr lang="en-US" dirty="0" err="1" smtClean="0"/>
              <a:t>Sociometry</a:t>
            </a:r>
            <a:r>
              <a:rPr lang="en-US" dirty="0" smtClean="0"/>
              <a:t> the study of interpersonally feelings and relationships within groups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08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Liking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err="1" smtClean="0"/>
              <a:t>Sociogram</a:t>
            </a:r>
            <a:r>
              <a:rPr lang="en-US" dirty="0" smtClean="0"/>
              <a:t> a chart which shows the liking (social attraction) relationships between individual members of a group.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142" y="2343150"/>
            <a:ext cx="109728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938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Liking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Communication network analysis a technique that uses direct observations to determine the source, direction, and quantity of oral communication between congregated members of a group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47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Communication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Communication a chart that indicates the source, direction, and quantity of oral communication between the members during a group meeting.</a:t>
            </a:r>
          </a:p>
          <a:p>
            <a:pPr algn="just"/>
            <a:r>
              <a:rPr lang="en-US" dirty="0" smtClean="0"/>
              <a:t>Communication pattern analysis a technique that uses analysis of documents, data, and voicemail transmission to determine the source, direction, and quantity of oral and written communication between the dispersed members of a group</a:t>
            </a:r>
          </a:p>
          <a:p>
            <a:pPr algn="just"/>
            <a:r>
              <a:rPr lang="en-US" dirty="0" smtClean="0"/>
              <a:t>Communication pattern chart indicates the source, direction, and quantity of oral and written communication between the dispersed members of a group.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38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Communication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Communication a chart that indicates the source, direction, and quantity of oral communication between the members during a group meeting.</a:t>
            </a:r>
          </a:p>
          <a:p>
            <a:pPr algn="just"/>
            <a:r>
              <a:rPr lang="en-US" dirty="0" smtClean="0"/>
              <a:t>Communication pattern analysis a technique that uses analysis of documents, data, and voicemail transmission to determine the source, direction, and quantity of oral and written communication between the dispersed members of a group</a:t>
            </a:r>
          </a:p>
          <a:p>
            <a:pPr algn="just"/>
            <a:r>
              <a:rPr lang="en-US" dirty="0" smtClean="0"/>
              <a:t>Communication pattern chart indicates the source, direction, and quantity of oral and written communication between the dispersed members of a group.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50" y="766762"/>
            <a:ext cx="11149792" cy="532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33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Communication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Communication a chart that indicates the source, direction, and quantity of oral communication between the members during a group meeting.</a:t>
            </a:r>
          </a:p>
          <a:p>
            <a:pPr algn="just"/>
            <a:r>
              <a:rPr lang="en-US" dirty="0" smtClean="0"/>
              <a:t>Communication pattern analysis a technique that uses analysis of documents, data, and voicemail transmission to determine the source, direction, and quantity of oral and written communication between the dispersed members of a group</a:t>
            </a:r>
          </a:p>
          <a:p>
            <a:pPr algn="just"/>
            <a:r>
              <a:rPr lang="en-US" dirty="0" smtClean="0"/>
              <a:t>Communication pattern chart indicates the source, direction, and quantity of oral and written communication between the dispersed members of a group.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50" y="766762"/>
            <a:ext cx="11149792" cy="5324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150" y="200295"/>
            <a:ext cx="11149791" cy="665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94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142" y="200296"/>
            <a:ext cx="10972800" cy="1236617"/>
          </a:xfrm>
        </p:spPr>
        <p:txBody>
          <a:bodyPr/>
          <a:lstStyle/>
          <a:p>
            <a:r>
              <a:rPr lang="en-US" dirty="0" smtClean="0"/>
              <a:t>Interaction Process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1436913"/>
            <a:ext cx="10972800" cy="4487637"/>
          </a:xfrm>
        </p:spPr>
        <p:txBody>
          <a:bodyPr/>
          <a:lstStyle/>
          <a:p>
            <a:pPr algn="just"/>
            <a:r>
              <a:rPr lang="en-US" dirty="0" smtClean="0"/>
              <a:t>Interaction process analysis a technique used to categorize the content speech</a:t>
            </a:r>
          </a:p>
          <a:p>
            <a:pPr algn="just"/>
            <a:r>
              <a:rPr lang="en-US" dirty="0" smtClean="0"/>
              <a:t>Task activity an oral input, made by a group member, that contributes directly to the groups work task</a:t>
            </a:r>
          </a:p>
          <a:p>
            <a:pPr algn="just"/>
            <a:r>
              <a:rPr lang="en-US" dirty="0" smtClean="0"/>
              <a:t>Maintenance activity an oral input made by a group members, that reduces </a:t>
            </a:r>
            <a:r>
              <a:rPr lang="en-US" dirty="0" err="1" smtClean="0"/>
              <a:t>confict</a:t>
            </a:r>
            <a:r>
              <a:rPr lang="en-US" dirty="0" smtClean="0"/>
              <a:t>, maximizes cohesion, and maintains relationships within a group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81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1682</TotalTime>
  <Words>944</Words>
  <Application>Microsoft Office PowerPoint</Application>
  <PresentationFormat>Widescreen</PresentationFormat>
  <Paragraphs>100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Diamond Grid 16x9</vt:lpstr>
      <vt:lpstr>Group structure</vt:lpstr>
      <vt:lpstr>Why study group structure?</vt:lpstr>
      <vt:lpstr>Power structure</vt:lpstr>
      <vt:lpstr>Liking structure</vt:lpstr>
      <vt:lpstr>Liking structure</vt:lpstr>
      <vt:lpstr>Communication structure</vt:lpstr>
      <vt:lpstr>Communication structure</vt:lpstr>
      <vt:lpstr>Communication structure</vt:lpstr>
      <vt:lpstr>Interaction Process analysis</vt:lpstr>
      <vt:lpstr>Role structure</vt:lpstr>
      <vt:lpstr>Role structure</vt:lpstr>
      <vt:lpstr>Leadership structure</vt:lpstr>
      <vt:lpstr>Virtual teams</vt:lpstr>
      <vt:lpstr>Virtual teams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Hari Prapcoyo</dc:creator>
  <cp:lastModifiedBy>Hari Prapcoyo</cp:lastModifiedBy>
  <cp:revision>94</cp:revision>
  <dcterms:created xsi:type="dcterms:W3CDTF">2018-07-28T17:33:13Z</dcterms:created>
  <dcterms:modified xsi:type="dcterms:W3CDTF">2018-08-19T14:09:41Z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