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45"/>
  </p:notesMasterIdLst>
  <p:sldIdLst>
    <p:sldId id="256" r:id="rId2"/>
    <p:sldId id="293" r:id="rId3"/>
    <p:sldId id="263" r:id="rId4"/>
    <p:sldId id="295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48" r:id="rId15"/>
    <p:sldId id="349" r:id="rId16"/>
    <p:sldId id="347" r:id="rId17"/>
    <p:sldId id="331" r:id="rId18"/>
    <p:sldId id="339" r:id="rId19"/>
    <p:sldId id="340" r:id="rId20"/>
    <p:sldId id="332" r:id="rId21"/>
    <p:sldId id="333" r:id="rId22"/>
    <p:sldId id="334" r:id="rId23"/>
    <p:sldId id="341" r:id="rId24"/>
    <p:sldId id="335" r:id="rId25"/>
    <p:sldId id="336" r:id="rId26"/>
    <p:sldId id="345" r:id="rId27"/>
    <p:sldId id="337" r:id="rId28"/>
    <p:sldId id="338" r:id="rId29"/>
    <p:sldId id="342" r:id="rId30"/>
    <p:sldId id="343" r:id="rId31"/>
    <p:sldId id="344" r:id="rId32"/>
    <p:sldId id="346" r:id="rId33"/>
    <p:sldId id="350" r:id="rId34"/>
    <p:sldId id="351" r:id="rId35"/>
    <p:sldId id="352" r:id="rId36"/>
    <p:sldId id="353" r:id="rId37"/>
    <p:sldId id="355" r:id="rId38"/>
    <p:sldId id="354" r:id="rId39"/>
    <p:sldId id="356" r:id="rId40"/>
    <p:sldId id="357" r:id="rId41"/>
    <p:sldId id="358" r:id="rId42"/>
    <p:sldId id="359" r:id="rId43"/>
    <p:sldId id="269" r:id="rId44"/>
  </p:sldIdLst>
  <p:sldSz cx="9144000" cy="5143500" type="screen16x9"/>
  <p:notesSz cx="6858000" cy="9144000"/>
  <p:embeddedFontLst>
    <p:embeddedFont>
      <p:font typeface="Barlow Condensed SemiBold" charset="0"/>
      <p:regular r:id="rId46"/>
      <p:bold r:id="rId47"/>
      <p:italic r:id="rId48"/>
      <p:boldItalic r:id="rId49"/>
    </p:embeddedFont>
    <p:embeddedFont>
      <p:font typeface="Arvo" charset="0"/>
      <p:regular r:id="rId50"/>
      <p:bold r:id="rId51"/>
      <p:italic r:id="rId52"/>
      <p:boldItalic r:id="rId53"/>
    </p:embeddedFont>
    <p:embeddedFont>
      <p:font typeface="Trebuchet MS" pitchFamily="34" charset="0"/>
      <p:regular r:id="rId54"/>
      <p:bold r:id="rId55"/>
      <p:italic r:id="rId56"/>
      <p:boldItalic r:id="rId57"/>
    </p:embeddedFont>
    <p:embeddedFont>
      <p:font typeface="Georgia" pitchFamily="18" charset="0"/>
      <p:regular r:id="rId58"/>
      <p:bold r:id="rId59"/>
      <p:italic r:id="rId60"/>
      <p:boldItalic r:id="rId61"/>
    </p:embeddedFont>
    <p:embeddedFont>
      <p:font typeface="Barlow Condensed Medium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>
        <p:scale>
          <a:sx n="78" d="100"/>
          <a:sy n="78" d="100"/>
        </p:scale>
        <p:origin x="-1140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F829B-10BD-4C3D-A762-FAF543283159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405C9F-D8AD-43C8-B099-E75B8D6747A1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vo" panose="020B0604020202020204" charset="0"/>
            </a:rPr>
            <a:t>Structural frame  </a:t>
          </a:r>
          <a:r>
            <a:rPr lang="en-US" sz="1400" dirty="0">
              <a:solidFill>
                <a:schemeClr val="tx1"/>
              </a:solidFill>
              <a:latin typeface="Arvo" panose="020B0604020202020204" charset="0"/>
            </a:rPr>
            <a:t>Focuses on roles and responsibilities, coordination, and control. Organization charts help  define this frame. </a:t>
          </a:r>
        </a:p>
      </dgm:t>
    </dgm:pt>
    <dgm:pt modelId="{02547C4E-8912-47D9-817D-9B2E8766F647}" type="parTrans" cxnId="{11538B1F-E2DD-42E2-8FAF-C205C44E13BE}">
      <dgm:prSet/>
      <dgm:spPr/>
      <dgm:t>
        <a:bodyPr/>
        <a:lstStyle/>
        <a:p>
          <a:endParaRPr lang="en-US"/>
        </a:p>
      </dgm:t>
    </dgm:pt>
    <dgm:pt modelId="{7C4384E4-6594-4130-AB43-E6D567084342}" type="sibTrans" cxnId="{11538B1F-E2DD-42E2-8FAF-C205C44E13BE}">
      <dgm:prSet/>
      <dgm:spPr/>
      <dgm:t>
        <a:bodyPr/>
        <a:lstStyle/>
        <a:p>
          <a:endParaRPr lang="en-US"/>
        </a:p>
      </dgm:t>
    </dgm:pt>
    <dgm:pt modelId="{F0B791C8-DCFE-4465-99AF-F5B11B40984B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vo" panose="020B0604020202020204" charset="0"/>
            </a:rPr>
            <a:t>Human Resources frame </a:t>
          </a:r>
          <a:br>
            <a:rPr lang="en-US" sz="1400" b="1" dirty="0">
              <a:solidFill>
                <a:schemeClr val="tx1"/>
              </a:solidFill>
              <a:latin typeface="Arvo" panose="020B0604020202020204" charset="0"/>
            </a:rPr>
          </a:br>
          <a:r>
            <a:rPr lang="en-US" sz="1400" dirty="0">
              <a:solidFill>
                <a:schemeClr val="tx1"/>
              </a:solidFill>
              <a:latin typeface="Arvo" panose="020B0604020202020204" charset="0"/>
            </a:rPr>
            <a:t>Focuses on providing harmony between needs of the organization and needs of people. </a:t>
          </a:r>
        </a:p>
      </dgm:t>
    </dgm:pt>
    <dgm:pt modelId="{3B106C41-2297-485E-8B2C-DD9BC4BAC0A1}" type="parTrans" cxnId="{689087E4-CA95-45DA-929F-1A0274708F7A}">
      <dgm:prSet/>
      <dgm:spPr/>
      <dgm:t>
        <a:bodyPr/>
        <a:lstStyle/>
        <a:p>
          <a:endParaRPr lang="en-US"/>
        </a:p>
      </dgm:t>
    </dgm:pt>
    <dgm:pt modelId="{12E0F1BD-CA41-4C7A-89BA-E8D2E5CB2DA7}" type="sibTrans" cxnId="{689087E4-CA95-45DA-929F-1A0274708F7A}">
      <dgm:prSet/>
      <dgm:spPr/>
      <dgm:t>
        <a:bodyPr/>
        <a:lstStyle/>
        <a:p>
          <a:endParaRPr lang="en-US"/>
        </a:p>
      </dgm:t>
    </dgm:pt>
    <dgm:pt modelId="{0CF44113-1097-4216-A8D0-21142B75F993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vo" panose="020B0604020202020204" charset="0"/>
            </a:rPr>
            <a:t>Political frame  </a:t>
          </a:r>
          <a:r>
            <a:rPr lang="en-US" sz="1400" dirty="0">
              <a:solidFill>
                <a:schemeClr val="tx1"/>
              </a:solidFill>
              <a:latin typeface="Arvo" panose="020B0604020202020204" charset="0"/>
            </a:rPr>
            <a:t>Assumes organizations are coalitions  composed of varied individuals and interest groups. Conflict and power are key issues. </a:t>
          </a:r>
        </a:p>
      </dgm:t>
    </dgm:pt>
    <dgm:pt modelId="{5B5A5161-B8E4-405F-9CCD-441EA1D7FE94}" type="parTrans" cxnId="{23020149-C99B-4724-BE57-BEBBC98DFFD8}">
      <dgm:prSet/>
      <dgm:spPr/>
      <dgm:t>
        <a:bodyPr/>
        <a:lstStyle/>
        <a:p>
          <a:endParaRPr lang="en-US"/>
        </a:p>
      </dgm:t>
    </dgm:pt>
    <dgm:pt modelId="{F596A56F-9C21-4C4A-9D52-D1B55D12ABB5}" type="sibTrans" cxnId="{23020149-C99B-4724-BE57-BEBBC98DFFD8}">
      <dgm:prSet/>
      <dgm:spPr/>
      <dgm:t>
        <a:bodyPr/>
        <a:lstStyle/>
        <a:p>
          <a:endParaRPr lang="en-US"/>
        </a:p>
      </dgm:t>
    </dgm:pt>
    <dgm:pt modelId="{634D9014-4638-49DE-8458-DD4E41DF629B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latin typeface="Arvo" panose="020B0604020202020204" charset="0"/>
            </a:rPr>
            <a:t>Symbolic frame </a:t>
          </a:r>
          <a:r>
            <a:rPr lang="en-US" sz="1400" dirty="0">
              <a:solidFill>
                <a:schemeClr val="tx1"/>
              </a:solidFill>
              <a:latin typeface="Arvo" panose="020B0604020202020204" charset="0"/>
            </a:rPr>
            <a:t/>
          </a:r>
          <a:br>
            <a:rPr lang="en-US" sz="1400" dirty="0">
              <a:solidFill>
                <a:schemeClr val="tx1"/>
              </a:solidFill>
              <a:latin typeface="Arvo" panose="020B0604020202020204" charset="0"/>
            </a:rPr>
          </a:br>
          <a:r>
            <a:rPr lang="en-US" sz="1400" dirty="0">
              <a:solidFill>
                <a:schemeClr val="tx1"/>
              </a:solidFill>
              <a:latin typeface="Arvo" panose="020B0604020202020204" charset="0"/>
            </a:rPr>
            <a:t>Focuses on symbols and meanings related to events. Culture is  important. </a:t>
          </a:r>
        </a:p>
      </dgm:t>
    </dgm:pt>
    <dgm:pt modelId="{0088F3A3-5CFD-4194-9A81-79CBF52946C2}" type="parTrans" cxnId="{129A2966-786B-43AD-BE9C-FE525094FB25}">
      <dgm:prSet/>
      <dgm:spPr/>
      <dgm:t>
        <a:bodyPr/>
        <a:lstStyle/>
        <a:p>
          <a:endParaRPr lang="en-US"/>
        </a:p>
      </dgm:t>
    </dgm:pt>
    <dgm:pt modelId="{A5356693-408C-4245-9550-C45596113E37}" type="sibTrans" cxnId="{129A2966-786B-43AD-BE9C-FE525094FB25}">
      <dgm:prSet/>
      <dgm:spPr/>
      <dgm:t>
        <a:bodyPr/>
        <a:lstStyle/>
        <a:p>
          <a:endParaRPr lang="en-US"/>
        </a:p>
      </dgm:t>
    </dgm:pt>
    <dgm:pt modelId="{2E9A2C3D-D4A4-4971-9CCC-955D9B989AE1}" type="pres">
      <dgm:prSet presAssocID="{C69F829B-10BD-4C3D-A762-FAF54328315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7F7171-9963-4EE6-B3BA-CE3D29ACC540}" type="pres">
      <dgm:prSet presAssocID="{C69F829B-10BD-4C3D-A762-FAF543283159}" presName="diamond" presStyleLbl="bgShp" presStyleIdx="0" presStyleCnt="1"/>
      <dgm:spPr/>
    </dgm:pt>
    <dgm:pt modelId="{7ED50740-1F7F-4A12-860C-51B033BD9DA6}" type="pres">
      <dgm:prSet presAssocID="{C69F829B-10BD-4C3D-A762-FAF543283159}" presName="quad1" presStyleLbl="node1" presStyleIdx="0" presStyleCnt="4" custScaleX="138503" custScaleY="119573" custLinFactNeighborX="-22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34074-094C-4F4F-8246-03F3801A08B5}" type="pres">
      <dgm:prSet presAssocID="{C69F829B-10BD-4C3D-A762-FAF543283159}" presName="quad2" presStyleLbl="node1" presStyleIdx="1" presStyleCnt="4" custScaleX="139660" custScaleY="118320" custLinFactNeighborX="40939" custLinFactNeighborY="1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E46C7-931C-41DC-8E93-E2478CDF33A7}" type="pres">
      <dgm:prSet presAssocID="{C69F829B-10BD-4C3D-A762-FAF543283159}" presName="quad3" presStyleLbl="node1" presStyleIdx="2" presStyleCnt="4" custScaleX="142240" custScaleY="100001" custLinFactNeighborX="-24910" custLinFactNeighborY="8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8DE14-FB63-4CD1-8494-598BCCFAC8D4}" type="pres">
      <dgm:prSet presAssocID="{C69F829B-10BD-4C3D-A762-FAF543283159}" presName="quad4" presStyleLbl="node1" presStyleIdx="3" presStyleCnt="4" custScaleX="143071" custLinFactNeighborX="42970" custLinFactNeighborY="8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20149-C99B-4724-BE57-BEBBC98DFFD8}" srcId="{C69F829B-10BD-4C3D-A762-FAF543283159}" destId="{0CF44113-1097-4216-A8D0-21142B75F993}" srcOrd="2" destOrd="0" parTransId="{5B5A5161-B8E4-405F-9CCD-441EA1D7FE94}" sibTransId="{F596A56F-9C21-4C4A-9D52-D1B55D12ABB5}"/>
    <dgm:cxn modelId="{AA1D2857-DCF2-40CE-8638-71DEFC64A6D3}" type="presOf" srcId="{634D9014-4638-49DE-8458-DD4E41DF629B}" destId="{BEE8DE14-FB63-4CD1-8494-598BCCFAC8D4}" srcOrd="0" destOrd="0" presId="urn:microsoft.com/office/officeart/2005/8/layout/matrix3"/>
    <dgm:cxn modelId="{11538B1F-E2DD-42E2-8FAF-C205C44E13BE}" srcId="{C69F829B-10BD-4C3D-A762-FAF543283159}" destId="{54405C9F-D8AD-43C8-B099-E75B8D6747A1}" srcOrd="0" destOrd="0" parTransId="{02547C4E-8912-47D9-817D-9B2E8766F647}" sibTransId="{7C4384E4-6594-4130-AB43-E6D567084342}"/>
    <dgm:cxn modelId="{689087E4-CA95-45DA-929F-1A0274708F7A}" srcId="{C69F829B-10BD-4C3D-A762-FAF543283159}" destId="{F0B791C8-DCFE-4465-99AF-F5B11B40984B}" srcOrd="1" destOrd="0" parTransId="{3B106C41-2297-485E-8B2C-DD9BC4BAC0A1}" sibTransId="{12E0F1BD-CA41-4C7A-89BA-E8D2E5CB2DA7}"/>
    <dgm:cxn modelId="{129A2966-786B-43AD-BE9C-FE525094FB25}" srcId="{C69F829B-10BD-4C3D-A762-FAF543283159}" destId="{634D9014-4638-49DE-8458-DD4E41DF629B}" srcOrd="3" destOrd="0" parTransId="{0088F3A3-5CFD-4194-9A81-79CBF52946C2}" sibTransId="{A5356693-408C-4245-9550-C45596113E37}"/>
    <dgm:cxn modelId="{612EDF49-8DC6-41F3-833B-24F6E987F604}" type="presOf" srcId="{F0B791C8-DCFE-4465-99AF-F5B11B40984B}" destId="{67A34074-094C-4F4F-8246-03F3801A08B5}" srcOrd="0" destOrd="0" presId="urn:microsoft.com/office/officeart/2005/8/layout/matrix3"/>
    <dgm:cxn modelId="{98C98891-BDBC-4DCB-9A8F-95304FD46A8D}" type="presOf" srcId="{C69F829B-10BD-4C3D-A762-FAF543283159}" destId="{2E9A2C3D-D4A4-4971-9CCC-955D9B989AE1}" srcOrd="0" destOrd="0" presId="urn:microsoft.com/office/officeart/2005/8/layout/matrix3"/>
    <dgm:cxn modelId="{E6E1E4DC-A2B9-4E49-860F-20495135A2E5}" type="presOf" srcId="{0CF44113-1097-4216-A8D0-21142B75F993}" destId="{DD8E46C7-931C-41DC-8E93-E2478CDF33A7}" srcOrd="0" destOrd="0" presId="urn:microsoft.com/office/officeart/2005/8/layout/matrix3"/>
    <dgm:cxn modelId="{62AA1441-8ADB-40D6-9E5B-FBAEB0C5960A}" type="presOf" srcId="{54405C9F-D8AD-43C8-B099-E75B8D6747A1}" destId="{7ED50740-1F7F-4A12-860C-51B033BD9DA6}" srcOrd="0" destOrd="0" presId="urn:microsoft.com/office/officeart/2005/8/layout/matrix3"/>
    <dgm:cxn modelId="{3A99EFA8-47DA-4E35-AE6A-C26F27C06C9D}" type="presParOf" srcId="{2E9A2C3D-D4A4-4971-9CCC-955D9B989AE1}" destId="{767F7171-9963-4EE6-B3BA-CE3D29ACC540}" srcOrd="0" destOrd="0" presId="urn:microsoft.com/office/officeart/2005/8/layout/matrix3"/>
    <dgm:cxn modelId="{B3DDE4EB-3F21-4599-8344-8D034824B7B5}" type="presParOf" srcId="{2E9A2C3D-D4A4-4971-9CCC-955D9B989AE1}" destId="{7ED50740-1F7F-4A12-860C-51B033BD9DA6}" srcOrd="1" destOrd="0" presId="urn:microsoft.com/office/officeart/2005/8/layout/matrix3"/>
    <dgm:cxn modelId="{B7D440E8-37F3-4DB1-9BCF-AE30DF69DFB7}" type="presParOf" srcId="{2E9A2C3D-D4A4-4971-9CCC-955D9B989AE1}" destId="{67A34074-094C-4F4F-8246-03F3801A08B5}" srcOrd="2" destOrd="0" presId="urn:microsoft.com/office/officeart/2005/8/layout/matrix3"/>
    <dgm:cxn modelId="{E324B7C4-DB43-4D3C-ACB1-B13F3BAF6211}" type="presParOf" srcId="{2E9A2C3D-D4A4-4971-9CCC-955D9B989AE1}" destId="{DD8E46C7-931C-41DC-8E93-E2478CDF33A7}" srcOrd="3" destOrd="0" presId="urn:microsoft.com/office/officeart/2005/8/layout/matrix3"/>
    <dgm:cxn modelId="{0062A073-441A-4D78-B7D7-75C89D1D9F96}" type="presParOf" srcId="{2E9A2C3D-D4A4-4971-9CCC-955D9B989AE1}" destId="{BEE8DE14-FB63-4CD1-8494-598BCCFAC8D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3DDB8-93C9-4E42-97F6-2906D68C915F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</dgm:pt>
    <dgm:pt modelId="{E1A4CD40-5372-45D9-ADD9-2503256E3149}">
      <dgm:prSet phldrT="[Text]" custT="1"/>
      <dgm:spPr/>
      <dgm:t>
        <a:bodyPr/>
        <a:lstStyle/>
        <a:p>
          <a:r>
            <a:rPr lang="en-US" sz="1400" dirty="0">
              <a:latin typeface="Arvo" panose="020B0604020202020204" charset="0"/>
            </a:rPr>
            <a:t>High Level Design</a:t>
          </a:r>
        </a:p>
      </dgm:t>
    </dgm:pt>
    <dgm:pt modelId="{20772E5A-B637-4C51-9950-8E22E352AD0F}" type="parTrans" cxnId="{D9C9A240-F799-452A-A88C-86E8F66D474C}">
      <dgm:prSet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7018EC36-2CC2-412A-AC06-E4FEE319FD08}" type="sibTrans" cxnId="{D9C9A240-F799-452A-A88C-86E8F66D474C}">
      <dgm:prSet custT="1"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7E9E0459-131A-43F1-A7F6-4C848BA0B20D}">
      <dgm:prSet phldrT="[Text]" custT="1"/>
      <dgm:spPr/>
      <dgm:t>
        <a:bodyPr/>
        <a:lstStyle/>
        <a:p>
          <a:r>
            <a:rPr lang="en-US" sz="1400" dirty="0">
              <a:latin typeface="Arvo" panose="020B0604020202020204" charset="0"/>
            </a:rPr>
            <a:t>Detailed Design</a:t>
          </a:r>
        </a:p>
      </dgm:t>
    </dgm:pt>
    <dgm:pt modelId="{9258013C-7504-4810-A3E8-532790394AAE}" type="parTrans" cxnId="{B2652313-6A6B-4F39-9B29-A60DFE32C2F0}">
      <dgm:prSet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99322D5D-CBA5-4C0F-B576-100AB12C5E51}" type="sibTrans" cxnId="{B2652313-6A6B-4F39-9B29-A60DFE32C2F0}">
      <dgm:prSet custT="1"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74F51355-36AC-4CB4-8D88-B8BFB9796F20}">
      <dgm:prSet phldrT="[Text]" custT="1"/>
      <dgm:spPr/>
      <dgm:t>
        <a:bodyPr/>
        <a:lstStyle/>
        <a:p>
          <a:r>
            <a:rPr lang="en-US" sz="1400" dirty="0">
              <a:latin typeface="Arvo" panose="020B0604020202020204" charset="0"/>
            </a:rPr>
            <a:t>Coding</a:t>
          </a:r>
        </a:p>
      </dgm:t>
    </dgm:pt>
    <dgm:pt modelId="{5AD5AAB2-0342-4365-B60F-ABEB301BD6D1}" type="parTrans" cxnId="{48A89D8C-B893-4D2B-AA33-14C3373B44EC}">
      <dgm:prSet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5EE06993-AD3A-49F9-9B3D-BA0962AADCF6}" type="sibTrans" cxnId="{48A89D8C-B893-4D2B-AA33-14C3373B44EC}">
      <dgm:prSet custT="1"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2D769083-C497-4AD4-8919-3A58A5145D55}">
      <dgm:prSet phldrT="[Text]" custT="1"/>
      <dgm:spPr/>
      <dgm:t>
        <a:bodyPr/>
        <a:lstStyle/>
        <a:p>
          <a:r>
            <a:rPr lang="en-US" sz="1400" dirty="0">
              <a:latin typeface="Arvo" panose="020B0604020202020204" charset="0"/>
            </a:rPr>
            <a:t>Testing</a:t>
          </a:r>
        </a:p>
      </dgm:t>
    </dgm:pt>
    <dgm:pt modelId="{9DFC60D6-8235-4996-AC77-257FC88AB21F}" type="parTrans" cxnId="{679A7956-ED85-4385-B2C0-C547440B2719}">
      <dgm:prSet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E25EC1AD-B7A8-480E-B643-4E04C035E46A}" type="sibTrans" cxnId="{679A7956-ED85-4385-B2C0-C547440B2719}">
      <dgm:prSet custT="1"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00C26676-EDE0-4B92-89D9-28C74ED9C259}">
      <dgm:prSet phldrT="[Text]" custT="1"/>
      <dgm:spPr/>
      <dgm:t>
        <a:bodyPr/>
        <a:lstStyle/>
        <a:p>
          <a:r>
            <a:rPr lang="en-US" sz="1400" dirty="0">
              <a:latin typeface="Arvo" panose="020B0604020202020204" charset="0"/>
            </a:rPr>
            <a:t>Installation</a:t>
          </a:r>
        </a:p>
      </dgm:t>
    </dgm:pt>
    <dgm:pt modelId="{35C15622-D02C-4693-AA03-1E946000FA68}" type="parTrans" cxnId="{4262FB23-17B9-4455-9ECB-5F92D11C358C}">
      <dgm:prSet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4C68D8A7-625F-4CB0-AE90-F163C60F1898}" type="sibTrans" cxnId="{4262FB23-17B9-4455-9ECB-5F92D11C358C}">
      <dgm:prSet custT="1"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9374541A-9BE4-4907-BB6F-F0B1D450EBF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400" dirty="0">
              <a:latin typeface="Arvo" panose="020B0604020202020204" charset="0"/>
            </a:rPr>
            <a:t>Conversion</a:t>
          </a:r>
        </a:p>
      </dgm:t>
    </dgm:pt>
    <dgm:pt modelId="{B71B8D64-783C-49F5-8772-5AEC10174FE1}" type="parTrans" cxnId="{B50BB02D-EA2E-4876-8671-BB536D73A416}">
      <dgm:prSet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00D1A0D8-FCD4-4D23-9FCC-5514B9A79CB1}" type="sibTrans" cxnId="{B50BB02D-EA2E-4876-8671-BB536D73A416}">
      <dgm:prSet custT="1"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FAE29436-1E2F-4D3D-9A3C-22D2E69577BB}">
      <dgm:prSet phldrT="[Text]" custT="1"/>
      <dgm:spPr/>
      <dgm:t>
        <a:bodyPr/>
        <a:lstStyle/>
        <a:p>
          <a:r>
            <a:rPr lang="en-US" sz="1400" dirty="0">
              <a:latin typeface="Arvo" panose="020B0604020202020204" charset="0"/>
            </a:rPr>
            <a:t>Turnover to Operations</a:t>
          </a:r>
        </a:p>
      </dgm:t>
    </dgm:pt>
    <dgm:pt modelId="{C725B1B8-FD27-493C-B3D2-431DAFBC5E45}" type="parTrans" cxnId="{B8E729E4-7CB0-488D-A4C3-B3BF44A48808}">
      <dgm:prSet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38FD5921-A57C-441E-91D5-38A2D070CE45}" type="sibTrans" cxnId="{B8E729E4-7CB0-488D-A4C3-B3BF44A48808}">
      <dgm:prSet/>
      <dgm:spPr/>
      <dgm:t>
        <a:bodyPr/>
        <a:lstStyle/>
        <a:p>
          <a:endParaRPr lang="en-US" sz="1400">
            <a:latin typeface="Arvo" panose="020B0604020202020204" charset="0"/>
          </a:endParaRPr>
        </a:p>
      </dgm:t>
    </dgm:pt>
    <dgm:pt modelId="{00452B29-E9CC-4C80-974A-B738DC153727}" type="pres">
      <dgm:prSet presAssocID="{04B3DDB8-93C9-4E42-97F6-2906D68C915F}" presName="Name0" presStyleCnt="0">
        <dgm:presLayoutVars>
          <dgm:dir/>
          <dgm:resizeHandles val="exact"/>
        </dgm:presLayoutVars>
      </dgm:prSet>
      <dgm:spPr/>
    </dgm:pt>
    <dgm:pt modelId="{EC578E68-1CA2-46AA-A490-A1993FF7CBB4}" type="pres">
      <dgm:prSet presAssocID="{E1A4CD40-5372-45D9-ADD9-2503256E314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E77E1-3327-460A-A49E-7A3429618828}" type="pres">
      <dgm:prSet presAssocID="{7018EC36-2CC2-412A-AC06-E4FEE319FD0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47F8A02-4299-4C45-8A9C-8EB6C365F869}" type="pres">
      <dgm:prSet presAssocID="{7018EC36-2CC2-412A-AC06-E4FEE319FD08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EE963F5E-3AC6-446E-A5AE-5149A5F22B15}" type="pres">
      <dgm:prSet presAssocID="{7E9E0459-131A-43F1-A7F6-4C848BA0B20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23A96-091B-4577-9ECE-F5C23B73EBD8}" type="pres">
      <dgm:prSet presAssocID="{99322D5D-CBA5-4C0F-B576-100AB12C5E51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B81155E-9331-44A2-BB72-3F9FA17A8E25}" type="pres">
      <dgm:prSet presAssocID="{99322D5D-CBA5-4C0F-B576-100AB12C5E51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3ACFAB05-6159-49F3-A947-A7491B65D90D}" type="pres">
      <dgm:prSet presAssocID="{74F51355-36AC-4CB4-8D88-B8BFB9796F2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D36F2-9A86-4A3D-B938-012E667F7882}" type="pres">
      <dgm:prSet presAssocID="{5EE06993-AD3A-49F9-9B3D-BA0962AADCF6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2ABEA87-3F85-424C-B253-6EB1514E4E1F}" type="pres">
      <dgm:prSet presAssocID="{5EE06993-AD3A-49F9-9B3D-BA0962AADCF6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5C5F9D28-D769-4481-81EE-77D13D039B8C}" type="pres">
      <dgm:prSet presAssocID="{2D769083-C497-4AD4-8919-3A58A5145D5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6B7AD-EE0C-458A-B520-8F64D9CCC80F}" type="pres">
      <dgm:prSet presAssocID="{E25EC1AD-B7A8-480E-B643-4E04C035E46A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12A9238-BBE5-4266-9ADB-3EF0B4F74BA3}" type="pres">
      <dgm:prSet presAssocID="{E25EC1AD-B7A8-480E-B643-4E04C035E46A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E0CD24DF-3346-45DF-B9EA-1DCEFF5D79E7}" type="pres">
      <dgm:prSet presAssocID="{00C26676-EDE0-4B92-89D9-28C74ED9C25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AEEBC-990A-4808-97DC-E2694DE3D16F}" type="pres">
      <dgm:prSet presAssocID="{4C68D8A7-625F-4CB0-AE90-F163C60F1898}" presName="sibTrans" presStyleLbl="sibTrans1D1" presStyleIdx="4" presStyleCnt="6"/>
      <dgm:spPr/>
      <dgm:t>
        <a:bodyPr/>
        <a:lstStyle/>
        <a:p>
          <a:endParaRPr lang="en-US"/>
        </a:p>
      </dgm:t>
    </dgm:pt>
    <dgm:pt modelId="{063DB288-D7FC-4687-813D-55230FA61D21}" type="pres">
      <dgm:prSet presAssocID="{4C68D8A7-625F-4CB0-AE90-F163C60F1898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17B7F4A9-07A4-42BC-A27B-43A54449D979}" type="pres">
      <dgm:prSet presAssocID="{9374541A-9BE4-4907-BB6F-F0B1D450EBF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731D-AD9A-4EE6-8E10-57BD7A83A9D7}" type="pres">
      <dgm:prSet presAssocID="{00D1A0D8-FCD4-4D23-9FCC-5514B9A79CB1}" presName="sibTrans" presStyleLbl="sibTrans1D1" presStyleIdx="5" presStyleCnt="6"/>
      <dgm:spPr/>
      <dgm:t>
        <a:bodyPr/>
        <a:lstStyle/>
        <a:p>
          <a:endParaRPr lang="en-US"/>
        </a:p>
      </dgm:t>
    </dgm:pt>
    <dgm:pt modelId="{F59AAA28-C6BA-424D-9AF9-63FE9A1EABAA}" type="pres">
      <dgm:prSet presAssocID="{00D1A0D8-FCD4-4D23-9FCC-5514B9A79CB1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5D08A864-EAB2-4F1A-B8F9-DACBEBD2B54C}" type="pres">
      <dgm:prSet presAssocID="{FAE29436-1E2F-4D3D-9A3C-22D2E69577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359C96-B9EF-4223-B939-0F314CE9C8D8}" type="presOf" srcId="{9374541A-9BE4-4907-BB6F-F0B1D450EBF4}" destId="{17B7F4A9-07A4-42BC-A27B-43A54449D979}" srcOrd="0" destOrd="0" presId="urn:microsoft.com/office/officeart/2005/8/layout/bProcess3"/>
    <dgm:cxn modelId="{1CFB52D1-1096-4075-BC8B-C487696E1117}" type="presOf" srcId="{74F51355-36AC-4CB4-8D88-B8BFB9796F20}" destId="{3ACFAB05-6159-49F3-A947-A7491B65D90D}" srcOrd="0" destOrd="0" presId="urn:microsoft.com/office/officeart/2005/8/layout/bProcess3"/>
    <dgm:cxn modelId="{B8E729E4-7CB0-488D-A4C3-B3BF44A48808}" srcId="{04B3DDB8-93C9-4E42-97F6-2906D68C915F}" destId="{FAE29436-1E2F-4D3D-9A3C-22D2E69577BB}" srcOrd="6" destOrd="0" parTransId="{C725B1B8-FD27-493C-B3D2-431DAFBC5E45}" sibTransId="{38FD5921-A57C-441E-91D5-38A2D070CE45}"/>
    <dgm:cxn modelId="{B2652313-6A6B-4F39-9B29-A60DFE32C2F0}" srcId="{04B3DDB8-93C9-4E42-97F6-2906D68C915F}" destId="{7E9E0459-131A-43F1-A7F6-4C848BA0B20D}" srcOrd="1" destOrd="0" parTransId="{9258013C-7504-4810-A3E8-532790394AAE}" sibTransId="{99322D5D-CBA5-4C0F-B576-100AB12C5E51}"/>
    <dgm:cxn modelId="{679A7956-ED85-4385-B2C0-C547440B2719}" srcId="{04B3DDB8-93C9-4E42-97F6-2906D68C915F}" destId="{2D769083-C497-4AD4-8919-3A58A5145D55}" srcOrd="3" destOrd="0" parTransId="{9DFC60D6-8235-4996-AC77-257FC88AB21F}" sibTransId="{E25EC1AD-B7A8-480E-B643-4E04C035E46A}"/>
    <dgm:cxn modelId="{FE1C9984-295F-43E2-A368-6AA4B6E57B68}" type="presOf" srcId="{4C68D8A7-625F-4CB0-AE90-F163C60F1898}" destId="{118AEEBC-990A-4808-97DC-E2694DE3D16F}" srcOrd="0" destOrd="0" presId="urn:microsoft.com/office/officeart/2005/8/layout/bProcess3"/>
    <dgm:cxn modelId="{FE7E1E0F-0567-461C-9905-49CDA6337FFC}" type="presOf" srcId="{00C26676-EDE0-4B92-89D9-28C74ED9C259}" destId="{E0CD24DF-3346-45DF-B9EA-1DCEFF5D79E7}" srcOrd="0" destOrd="0" presId="urn:microsoft.com/office/officeart/2005/8/layout/bProcess3"/>
    <dgm:cxn modelId="{4DF5766C-7336-471B-9D95-DD34E19A560D}" type="presOf" srcId="{4C68D8A7-625F-4CB0-AE90-F163C60F1898}" destId="{063DB288-D7FC-4687-813D-55230FA61D21}" srcOrd="1" destOrd="0" presId="urn:microsoft.com/office/officeart/2005/8/layout/bProcess3"/>
    <dgm:cxn modelId="{40860D67-8076-4A4D-8124-9193563F0BE8}" type="presOf" srcId="{5EE06993-AD3A-49F9-9B3D-BA0962AADCF6}" destId="{13CD36F2-9A86-4A3D-B938-012E667F7882}" srcOrd="0" destOrd="0" presId="urn:microsoft.com/office/officeart/2005/8/layout/bProcess3"/>
    <dgm:cxn modelId="{446E5880-CD74-4B01-B7FC-6BF133E57E03}" type="presOf" srcId="{7E9E0459-131A-43F1-A7F6-4C848BA0B20D}" destId="{EE963F5E-3AC6-446E-A5AE-5149A5F22B15}" srcOrd="0" destOrd="0" presId="urn:microsoft.com/office/officeart/2005/8/layout/bProcess3"/>
    <dgm:cxn modelId="{22979978-C5D4-4B91-BE35-FE25D67AF9CD}" type="presOf" srcId="{99322D5D-CBA5-4C0F-B576-100AB12C5E51}" destId="{2B81155E-9331-44A2-BB72-3F9FA17A8E25}" srcOrd="1" destOrd="0" presId="urn:microsoft.com/office/officeart/2005/8/layout/bProcess3"/>
    <dgm:cxn modelId="{05F6C07E-4B9B-4914-A20A-477588C4A354}" type="presOf" srcId="{5EE06993-AD3A-49F9-9B3D-BA0962AADCF6}" destId="{A2ABEA87-3F85-424C-B253-6EB1514E4E1F}" srcOrd="1" destOrd="0" presId="urn:microsoft.com/office/officeart/2005/8/layout/bProcess3"/>
    <dgm:cxn modelId="{B50BB02D-EA2E-4876-8671-BB536D73A416}" srcId="{04B3DDB8-93C9-4E42-97F6-2906D68C915F}" destId="{9374541A-9BE4-4907-BB6F-F0B1D450EBF4}" srcOrd="5" destOrd="0" parTransId="{B71B8D64-783C-49F5-8772-5AEC10174FE1}" sibTransId="{00D1A0D8-FCD4-4D23-9FCC-5514B9A79CB1}"/>
    <dgm:cxn modelId="{0F6C1502-ABE7-4E38-A0EF-303C66E6923D}" type="presOf" srcId="{FAE29436-1E2F-4D3D-9A3C-22D2E69577BB}" destId="{5D08A864-EAB2-4F1A-B8F9-DACBEBD2B54C}" srcOrd="0" destOrd="0" presId="urn:microsoft.com/office/officeart/2005/8/layout/bProcess3"/>
    <dgm:cxn modelId="{4262FB23-17B9-4455-9ECB-5F92D11C358C}" srcId="{04B3DDB8-93C9-4E42-97F6-2906D68C915F}" destId="{00C26676-EDE0-4B92-89D9-28C74ED9C259}" srcOrd="4" destOrd="0" parTransId="{35C15622-D02C-4693-AA03-1E946000FA68}" sibTransId="{4C68D8A7-625F-4CB0-AE90-F163C60F1898}"/>
    <dgm:cxn modelId="{E76180EA-FDC7-44EB-9BF1-3B935AD8E836}" type="presOf" srcId="{00D1A0D8-FCD4-4D23-9FCC-5514B9A79CB1}" destId="{2218731D-AD9A-4EE6-8E10-57BD7A83A9D7}" srcOrd="0" destOrd="0" presId="urn:microsoft.com/office/officeart/2005/8/layout/bProcess3"/>
    <dgm:cxn modelId="{A351417E-C87C-4823-893C-1372EC9BB084}" type="presOf" srcId="{7018EC36-2CC2-412A-AC06-E4FEE319FD08}" destId="{765E77E1-3327-460A-A49E-7A3429618828}" srcOrd="0" destOrd="0" presId="urn:microsoft.com/office/officeart/2005/8/layout/bProcess3"/>
    <dgm:cxn modelId="{63C93C8F-0064-4DF0-8394-6FA0E768EA4E}" type="presOf" srcId="{99322D5D-CBA5-4C0F-B576-100AB12C5E51}" destId="{06D23A96-091B-4577-9ECE-F5C23B73EBD8}" srcOrd="0" destOrd="0" presId="urn:microsoft.com/office/officeart/2005/8/layout/bProcess3"/>
    <dgm:cxn modelId="{ED0F12FF-EDC1-4CFB-8B04-DDD028DAA2BC}" type="presOf" srcId="{E25EC1AD-B7A8-480E-B643-4E04C035E46A}" destId="{512A9238-BBE5-4266-9ADB-3EF0B4F74BA3}" srcOrd="1" destOrd="0" presId="urn:microsoft.com/office/officeart/2005/8/layout/bProcess3"/>
    <dgm:cxn modelId="{D9C9A240-F799-452A-A88C-86E8F66D474C}" srcId="{04B3DDB8-93C9-4E42-97F6-2906D68C915F}" destId="{E1A4CD40-5372-45D9-ADD9-2503256E3149}" srcOrd="0" destOrd="0" parTransId="{20772E5A-B637-4C51-9950-8E22E352AD0F}" sibTransId="{7018EC36-2CC2-412A-AC06-E4FEE319FD08}"/>
    <dgm:cxn modelId="{4F3528C6-E1F1-439B-A99C-3FD45AB9C03A}" type="presOf" srcId="{04B3DDB8-93C9-4E42-97F6-2906D68C915F}" destId="{00452B29-E9CC-4C80-974A-B738DC153727}" srcOrd="0" destOrd="0" presId="urn:microsoft.com/office/officeart/2005/8/layout/bProcess3"/>
    <dgm:cxn modelId="{A0E0D649-F084-46F3-BA13-91A726CC82BE}" type="presOf" srcId="{2D769083-C497-4AD4-8919-3A58A5145D55}" destId="{5C5F9D28-D769-4481-81EE-77D13D039B8C}" srcOrd="0" destOrd="0" presId="urn:microsoft.com/office/officeart/2005/8/layout/bProcess3"/>
    <dgm:cxn modelId="{20490A28-9EAD-46CA-A6F0-B273CA596C77}" type="presOf" srcId="{7018EC36-2CC2-412A-AC06-E4FEE319FD08}" destId="{747F8A02-4299-4C45-8A9C-8EB6C365F869}" srcOrd="1" destOrd="0" presId="urn:microsoft.com/office/officeart/2005/8/layout/bProcess3"/>
    <dgm:cxn modelId="{C1D722FC-E24D-4F20-B321-E1FA19CD7C92}" type="presOf" srcId="{E1A4CD40-5372-45D9-ADD9-2503256E3149}" destId="{EC578E68-1CA2-46AA-A490-A1993FF7CBB4}" srcOrd="0" destOrd="0" presId="urn:microsoft.com/office/officeart/2005/8/layout/bProcess3"/>
    <dgm:cxn modelId="{48A89D8C-B893-4D2B-AA33-14C3373B44EC}" srcId="{04B3DDB8-93C9-4E42-97F6-2906D68C915F}" destId="{74F51355-36AC-4CB4-8D88-B8BFB9796F20}" srcOrd="2" destOrd="0" parTransId="{5AD5AAB2-0342-4365-B60F-ABEB301BD6D1}" sibTransId="{5EE06993-AD3A-49F9-9B3D-BA0962AADCF6}"/>
    <dgm:cxn modelId="{7A600A9C-9DD1-44CB-8165-8E82F6959B9D}" type="presOf" srcId="{E25EC1AD-B7A8-480E-B643-4E04C035E46A}" destId="{8676B7AD-EE0C-458A-B520-8F64D9CCC80F}" srcOrd="0" destOrd="0" presId="urn:microsoft.com/office/officeart/2005/8/layout/bProcess3"/>
    <dgm:cxn modelId="{853A58FF-34C9-42E5-A1F2-55A4FF4FE82A}" type="presOf" srcId="{00D1A0D8-FCD4-4D23-9FCC-5514B9A79CB1}" destId="{F59AAA28-C6BA-424D-9AF9-63FE9A1EABAA}" srcOrd="1" destOrd="0" presId="urn:microsoft.com/office/officeart/2005/8/layout/bProcess3"/>
    <dgm:cxn modelId="{0A16411C-A30A-4394-BA0D-9C55036479DF}" type="presParOf" srcId="{00452B29-E9CC-4C80-974A-B738DC153727}" destId="{EC578E68-1CA2-46AA-A490-A1993FF7CBB4}" srcOrd="0" destOrd="0" presId="urn:microsoft.com/office/officeart/2005/8/layout/bProcess3"/>
    <dgm:cxn modelId="{B88042D4-2C34-4221-9B9A-13EE1BBD9A45}" type="presParOf" srcId="{00452B29-E9CC-4C80-974A-B738DC153727}" destId="{765E77E1-3327-460A-A49E-7A3429618828}" srcOrd="1" destOrd="0" presId="urn:microsoft.com/office/officeart/2005/8/layout/bProcess3"/>
    <dgm:cxn modelId="{A7C201A3-83C7-4E9A-A02D-CAFDCDCA627F}" type="presParOf" srcId="{765E77E1-3327-460A-A49E-7A3429618828}" destId="{747F8A02-4299-4C45-8A9C-8EB6C365F869}" srcOrd="0" destOrd="0" presId="urn:microsoft.com/office/officeart/2005/8/layout/bProcess3"/>
    <dgm:cxn modelId="{393F9E52-7FE4-4AF7-832C-38DBB5A9F53A}" type="presParOf" srcId="{00452B29-E9CC-4C80-974A-B738DC153727}" destId="{EE963F5E-3AC6-446E-A5AE-5149A5F22B15}" srcOrd="2" destOrd="0" presId="urn:microsoft.com/office/officeart/2005/8/layout/bProcess3"/>
    <dgm:cxn modelId="{4064E504-9CBE-4520-8C6F-5A3C5C79675D}" type="presParOf" srcId="{00452B29-E9CC-4C80-974A-B738DC153727}" destId="{06D23A96-091B-4577-9ECE-F5C23B73EBD8}" srcOrd="3" destOrd="0" presId="urn:microsoft.com/office/officeart/2005/8/layout/bProcess3"/>
    <dgm:cxn modelId="{22B03F29-3A1A-4DCE-8EE2-F075F79E6AE2}" type="presParOf" srcId="{06D23A96-091B-4577-9ECE-F5C23B73EBD8}" destId="{2B81155E-9331-44A2-BB72-3F9FA17A8E25}" srcOrd="0" destOrd="0" presId="urn:microsoft.com/office/officeart/2005/8/layout/bProcess3"/>
    <dgm:cxn modelId="{B59EE612-BB50-4C2F-90F7-34D009587AC0}" type="presParOf" srcId="{00452B29-E9CC-4C80-974A-B738DC153727}" destId="{3ACFAB05-6159-49F3-A947-A7491B65D90D}" srcOrd="4" destOrd="0" presId="urn:microsoft.com/office/officeart/2005/8/layout/bProcess3"/>
    <dgm:cxn modelId="{B622ABE2-CC36-4BC3-9B42-A7852505863D}" type="presParOf" srcId="{00452B29-E9CC-4C80-974A-B738DC153727}" destId="{13CD36F2-9A86-4A3D-B938-012E667F7882}" srcOrd="5" destOrd="0" presId="urn:microsoft.com/office/officeart/2005/8/layout/bProcess3"/>
    <dgm:cxn modelId="{DD96D141-5EA0-4B6B-9CEB-4B6FF40ABACB}" type="presParOf" srcId="{13CD36F2-9A86-4A3D-B938-012E667F7882}" destId="{A2ABEA87-3F85-424C-B253-6EB1514E4E1F}" srcOrd="0" destOrd="0" presId="urn:microsoft.com/office/officeart/2005/8/layout/bProcess3"/>
    <dgm:cxn modelId="{E7E9876A-27AD-4CC5-A459-EDA2C18B5F21}" type="presParOf" srcId="{00452B29-E9CC-4C80-974A-B738DC153727}" destId="{5C5F9D28-D769-4481-81EE-77D13D039B8C}" srcOrd="6" destOrd="0" presId="urn:microsoft.com/office/officeart/2005/8/layout/bProcess3"/>
    <dgm:cxn modelId="{3819746A-68AD-4A6F-B4B9-F6234F8DBD42}" type="presParOf" srcId="{00452B29-E9CC-4C80-974A-B738DC153727}" destId="{8676B7AD-EE0C-458A-B520-8F64D9CCC80F}" srcOrd="7" destOrd="0" presId="urn:microsoft.com/office/officeart/2005/8/layout/bProcess3"/>
    <dgm:cxn modelId="{8D2BC5EE-E6E0-4386-AD5C-BD3321C957DC}" type="presParOf" srcId="{8676B7AD-EE0C-458A-B520-8F64D9CCC80F}" destId="{512A9238-BBE5-4266-9ADB-3EF0B4F74BA3}" srcOrd="0" destOrd="0" presId="urn:microsoft.com/office/officeart/2005/8/layout/bProcess3"/>
    <dgm:cxn modelId="{4C2FA435-F77D-4722-8951-17E26AD38485}" type="presParOf" srcId="{00452B29-E9CC-4C80-974A-B738DC153727}" destId="{E0CD24DF-3346-45DF-B9EA-1DCEFF5D79E7}" srcOrd="8" destOrd="0" presId="urn:microsoft.com/office/officeart/2005/8/layout/bProcess3"/>
    <dgm:cxn modelId="{B8DAB314-9085-4B72-BBE2-7401E771E59C}" type="presParOf" srcId="{00452B29-E9CC-4C80-974A-B738DC153727}" destId="{118AEEBC-990A-4808-97DC-E2694DE3D16F}" srcOrd="9" destOrd="0" presId="urn:microsoft.com/office/officeart/2005/8/layout/bProcess3"/>
    <dgm:cxn modelId="{612344DE-61F3-4A63-BEE3-A6CA7804078C}" type="presParOf" srcId="{118AEEBC-990A-4808-97DC-E2694DE3D16F}" destId="{063DB288-D7FC-4687-813D-55230FA61D21}" srcOrd="0" destOrd="0" presId="urn:microsoft.com/office/officeart/2005/8/layout/bProcess3"/>
    <dgm:cxn modelId="{4692EFC4-40FF-4337-A046-4B7FB5ACF59E}" type="presParOf" srcId="{00452B29-E9CC-4C80-974A-B738DC153727}" destId="{17B7F4A9-07A4-42BC-A27B-43A54449D979}" srcOrd="10" destOrd="0" presId="urn:microsoft.com/office/officeart/2005/8/layout/bProcess3"/>
    <dgm:cxn modelId="{07FFC53B-2891-46BF-9449-A165559E1FD0}" type="presParOf" srcId="{00452B29-E9CC-4C80-974A-B738DC153727}" destId="{2218731D-AD9A-4EE6-8E10-57BD7A83A9D7}" srcOrd="11" destOrd="0" presId="urn:microsoft.com/office/officeart/2005/8/layout/bProcess3"/>
    <dgm:cxn modelId="{85556C92-5B2F-4FDB-9ED9-6359E76FDCE3}" type="presParOf" srcId="{2218731D-AD9A-4EE6-8E10-57BD7A83A9D7}" destId="{F59AAA28-C6BA-424D-9AF9-63FE9A1EABAA}" srcOrd="0" destOrd="0" presId="urn:microsoft.com/office/officeart/2005/8/layout/bProcess3"/>
    <dgm:cxn modelId="{72B592DC-880F-4066-813E-452267937B3A}" type="presParOf" srcId="{00452B29-E9CC-4C80-974A-B738DC153727}" destId="{5D08A864-EAB2-4F1A-B8F9-DACBEBD2B54C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F7171-9963-4EE6-B3BA-CE3D29ACC540}">
      <dsp:nvSpPr>
        <dsp:cNvPr id="0" name=""/>
        <dsp:cNvSpPr/>
      </dsp:nvSpPr>
      <dsp:spPr>
        <a:xfrm>
          <a:off x="1195797" y="0"/>
          <a:ext cx="4377800" cy="43778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50740-1F7F-4A12-860C-51B033BD9DA6}">
      <dsp:nvSpPr>
        <dsp:cNvPr id="0" name=""/>
        <dsp:cNvSpPr/>
      </dsp:nvSpPr>
      <dsp:spPr>
        <a:xfrm>
          <a:off x="900230" y="248801"/>
          <a:ext cx="2364719" cy="2041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  <a:latin typeface="Arvo" panose="020B0604020202020204" charset="0"/>
            </a:rPr>
            <a:t>Structural frame  </a:t>
          </a:r>
          <a:r>
            <a:rPr lang="en-US" sz="1400" kern="1200" dirty="0">
              <a:solidFill>
                <a:schemeClr val="tx1"/>
              </a:solidFill>
              <a:latin typeface="Arvo" panose="020B0604020202020204" charset="0"/>
            </a:rPr>
            <a:t>Focuses on roles and responsibilities, coordination, and control. Organization charts help  define this frame. </a:t>
          </a:r>
        </a:p>
      </dsp:txBody>
      <dsp:txXfrm>
        <a:off x="999889" y="348460"/>
        <a:ext cx="2165401" cy="1842202"/>
      </dsp:txXfrm>
    </dsp:sp>
    <dsp:sp modelId="{67A34074-094C-4F4F-8246-03F3801A08B5}">
      <dsp:nvSpPr>
        <dsp:cNvPr id="0" name=""/>
        <dsp:cNvSpPr/>
      </dsp:nvSpPr>
      <dsp:spPr>
        <a:xfrm>
          <a:off x="3810767" y="280771"/>
          <a:ext cx="2384473" cy="2020127"/>
        </a:xfrm>
        <a:prstGeom prst="roundRect">
          <a:avLst/>
        </a:prstGeom>
        <a:solidFill>
          <a:schemeClr val="accent3">
            <a:hueOff val="1541839"/>
            <a:satOff val="-8265"/>
            <a:lumOff val="-11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  <a:latin typeface="Arvo" panose="020B0604020202020204" charset="0"/>
            </a:rPr>
            <a:t>Human Resources frame </a:t>
          </a:r>
          <a:br>
            <a:rPr lang="en-US" sz="1400" b="1" kern="1200" dirty="0">
              <a:solidFill>
                <a:schemeClr val="tx1"/>
              </a:solidFill>
              <a:latin typeface="Arvo" panose="020B0604020202020204" charset="0"/>
            </a:rPr>
          </a:br>
          <a:r>
            <a:rPr lang="en-US" sz="1400" kern="1200" dirty="0">
              <a:solidFill>
                <a:schemeClr val="tx1"/>
              </a:solidFill>
              <a:latin typeface="Arvo" panose="020B0604020202020204" charset="0"/>
            </a:rPr>
            <a:t>Focuses on providing harmony between needs of the organization and needs of people. </a:t>
          </a:r>
        </a:p>
      </dsp:txBody>
      <dsp:txXfrm>
        <a:off x="3909381" y="379385"/>
        <a:ext cx="2187245" cy="1822899"/>
      </dsp:txXfrm>
    </dsp:sp>
    <dsp:sp modelId="{DD8E46C7-931C-41DC-8E93-E2478CDF33A7}">
      <dsp:nvSpPr>
        <dsp:cNvPr id="0" name=""/>
        <dsp:cNvSpPr/>
      </dsp:nvSpPr>
      <dsp:spPr>
        <a:xfrm>
          <a:off x="825798" y="2406443"/>
          <a:ext cx="2428523" cy="1707359"/>
        </a:xfrm>
        <a:prstGeom prst="roundRect">
          <a:avLst/>
        </a:prstGeom>
        <a:solidFill>
          <a:schemeClr val="accent3">
            <a:hueOff val="3083677"/>
            <a:satOff val="-16531"/>
            <a:lumOff val="-22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  <a:latin typeface="Arvo" panose="020B0604020202020204" charset="0"/>
            </a:rPr>
            <a:t>Political frame  </a:t>
          </a:r>
          <a:r>
            <a:rPr lang="en-US" sz="1400" kern="1200" dirty="0">
              <a:solidFill>
                <a:schemeClr val="tx1"/>
              </a:solidFill>
              <a:latin typeface="Arvo" panose="020B0604020202020204" charset="0"/>
            </a:rPr>
            <a:t>Assumes organizations are coalitions  composed of varied individuals and interest groups. Conflict and power are key issues. </a:t>
          </a:r>
        </a:p>
      </dsp:txBody>
      <dsp:txXfrm>
        <a:off x="909144" y="2489789"/>
        <a:ext cx="2261831" cy="1540667"/>
      </dsp:txXfrm>
    </dsp:sp>
    <dsp:sp modelId="{BEE8DE14-FB63-4CD1-8494-598BCCFAC8D4}">
      <dsp:nvSpPr>
        <dsp:cNvPr id="0" name=""/>
        <dsp:cNvSpPr/>
      </dsp:nvSpPr>
      <dsp:spPr>
        <a:xfrm>
          <a:off x="3816324" y="2406452"/>
          <a:ext cx="2442711" cy="1707342"/>
        </a:xfrm>
        <a:prstGeom prst="round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  <a:latin typeface="Arvo" panose="020B0604020202020204" charset="0"/>
            </a:rPr>
            <a:t>Symbolic frame </a:t>
          </a:r>
          <a:r>
            <a:rPr lang="en-US" sz="1400" kern="1200" dirty="0">
              <a:solidFill>
                <a:schemeClr val="tx1"/>
              </a:solidFill>
              <a:latin typeface="Arvo" panose="020B0604020202020204" charset="0"/>
            </a:rPr>
            <a:t/>
          </a:r>
          <a:br>
            <a:rPr lang="en-US" sz="1400" kern="1200" dirty="0">
              <a:solidFill>
                <a:schemeClr val="tx1"/>
              </a:solidFill>
              <a:latin typeface="Arvo" panose="020B0604020202020204" charset="0"/>
            </a:rPr>
          </a:br>
          <a:r>
            <a:rPr lang="en-US" sz="1400" kern="1200" dirty="0">
              <a:solidFill>
                <a:schemeClr val="tx1"/>
              </a:solidFill>
              <a:latin typeface="Arvo" panose="020B0604020202020204" charset="0"/>
            </a:rPr>
            <a:t>Focuses on symbols and meanings related to events. Culture is  important. </a:t>
          </a:r>
        </a:p>
      </dsp:txBody>
      <dsp:txXfrm>
        <a:off x="3899670" y="2489798"/>
        <a:ext cx="2276019" cy="1540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E77E1-3327-460A-A49E-7A3429618828}">
      <dsp:nvSpPr>
        <dsp:cNvPr id="0" name=""/>
        <dsp:cNvSpPr/>
      </dsp:nvSpPr>
      <dsp:spPr>
        <a:xfrm>
          <a:off x="1826606" y="544404"/>
          <a:ext cx="38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4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vo" panose="020B0604020202020204" charset="0"/>
          </a:endParaRPr>
        </a:p>
      </dsp:txBody>
      <dsp:txXfrm>
        <a:off x="2010873" y="588023"/>
        <a:ext cx="21007" cy="4201"/>
      </dsp:txXfrm>
    </dsp:sp>
    <dsp:sp modelId="{EC578E68-1CA2-46AA-A490-A1993FF7CBB4}">
      <dsp:nvSpPr>
        <dsp:cNvPr id="0" name=""/>
        <dsp:cNvSpPr/>
      </dsp:nvSpPr>
      <dsp:spPr>
        <a:xfrm>
          <a:off x="1705" y="42113"/>
          <a:ext cx="1826701" cy="10960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vo" panose="020B0604020202020204" charset="0"/>
            </a:rPr>
            <a:t>High Level Design</a:t>
          </a:r>
        </a:p>
      </dsp:txBody>
      <dsp:txXfrm>
        <a:off x="1705" y="42113"/>
        <a:ext cx="1826701" cy="1096020"/>
      </dsp:txXfrm>
    </dsp:sp>
    <dsp:sp modelId="{06D23A96-091B-4577-9ECE-F5C23B73EBD8}">
      <dsp:nvSpPr>
        <dsp:cNvPr id="0" name=""/>
        <dsp:cNvSpPr/>
      </dsp:nvSpPr>
      <dsp:spPr>
        <a:xfrm>
          <a:off x="4073448" y="544404"/>
          <a:ext cx="38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41" y="45720"/>
              </a:lnTo>
            </a:path>
          </a:pathLst>
        </a:custGeom>
        <a:noFill/>
        <a:ln w="9525" cap="flat" cmpd="sng" algn="ctr">
          <a:solidFill>
            <a:schemeClr val="accent3">
              <a:hueOff val="925103"/>
              <a:satOff val="-4959"/>
              <a:lumOff val="-66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vo" panose="020B0604020202020204" charset="0"/>
          </a:endParaRPr>
        </a:p>
      </dsp:txBody>
      <dsp:txXfrm>
        <a:off x="4257715" y="588023"/>
        <a:ext cx="21007" cy="4201"/>
      </dsp:txXfrm>
    </dsp:sp>
    <dsp:sp modelId="{EE963F5E-3AC6-446E-A5AE-5149A5F22B15}">
      <dsp:nvSpPr>
        <dsp:cNvPr id="0" name=""/>
        <dsp:cNvSpPr/>
      </dsp:nvSpPr>
      <dsp:spPr>
        <a:xfrm>
          <a:off x="2248547" y="42113"/>
          <a:ext cx="1826701" cy="1096020"/>
        </a:xfrm>
        <a:prstGeom prst="rect">
          <a:avLst/>
        </a:prstGeom>
        <a:solidFill>
          <a:schemeClr val="accent3">
            <a:hueOff val="770919"/>
            <a:satOff val="-4133"/>
            <a:lumOff val="-5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vo" panose="020B0604020202020204" charset="0"/>
            </a:rPr>
            <a:t>Detailed Design</a:t>
          </a:r>
        </a:p>
      </dsp:txBody>
      <dsp:txXfrm>
        <a:off x="2248547" y="42113"/>
        <a:ext cx="1826701" cy="1096020"/>
      </dsp:txXfrm>
    </dsp:sp>
    <dsp:sp modelId="{13CD36F2-9A86-4A3D-B938-012E667F7882}">
      <dsp:nvSpPr>
        <dsp:cNvPr id="0" name=""/>
        <dsp:cNvSpPr/>
      </dsp:nvSpPr>
      <dsp:spPr>
        <a:xfrm>
          <a:off x="6320291" y="544404"/>
          <a:ext cx="38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41" y="45720"/>
              </a:lnTo>
            </a:path>
          </a:pathLst>
        </a:custGeom>
        <a:noFill/>
        <a:ln w="9525" cap="flat" cmpd="sng" algn="ctr">
          <a:solidFill>
            <a:schemeClr val="accent3">
              <a:hueOff val="1850206"/>
              <a:satOff val="-9918"/>
              <a:lumOff val="-133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vo" panose="020B0604020202020204" charset="0"/>
          </a:endParaRPr>
        </a:p>
      </dsp:txBody>
      <dsp:txXfrm>
        <a:off x="6504558" y="588023"/>
        <a:ext cx="21007" cy="4201"/>
      </dsp:txXfrm>
    </dsp:sp>
    <dsp:sp modelId="{3ACFAB05-6159-49F3-A947-A7491B65D90D}">
      <dsp:nvSpPr>
        <dsp:cNvPr id="0" name=""/>
        <dsp:cNvSpPr/>
      </dsp:nvSpPr>
      <dsp:spPr>
        <a:xfrm>
          <a:off x="4495390" y="42113"/>
          <a:ext cx="1826701" cy="1096020"/>
        </a:xfrm>
        <a:prstGeom prst="rect">
          <a:avLst/>
        </a:prstGeom>
        <a:solidFill>
          <a:schemeClr val="accent3">
            <a:hueOff val="1541839"/>
            <a:satOff val="-8265"/>
            <a:lumOff val="-11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vo" panose="020B0604020202020204" charset="0"/>
            </a:rPr>
            <a:t>Coding</a:t>
          </a:r>
        </a:p>
      </dsp:txBody>
      <dsp:txXfrm>
        <a:off x="4495390" y="42113"/>
        <a:ext cx="1826701" cy="1096020"/>
      </dsp:txXfrm>
    </dsp:sp>
    <dsp:sp modelId="{8676B7AD-EE0C-458A-B520-8F64D9CCC80F}">
      <dsp:nvSpPr>
        <dsp:cNvPr id="0" name=""/>
        <dsp:cNvSpPr/>
      </dsp:nvSpPr>
      <dsp:spPr>
        <a:xfrm>
          <a:off x="915055" y="1136334"/>
          <a:ext cx="6740527" cy="389541"/>
        </a:xfrm>
        <a:custGeom>
          <a:avLst/>
          <a:gdLst/>
          <a:ahLst/>
          <a:cxnLst/>
          <a:rect l="0" t="0" r="0" b="0"/>
          <a:pathLst>
            <a:path>
              <a:moveTo>
                <a:pt x="6740527" y="0"/>
              </a:moveTo>
              <a:lnTo>
                <a:pt x="6740527" y="211870"/>
              </a:lnTo>
              <a:lnTo>
                <a:pt x="0" y="211870"/>
              </a:lnTo>
              <a:lnTo>
                <a:pt x="0" y="389541"/>
              </a:lnTo>
            </a:path>
          </a:pathLst>
        </a:custGeom>
        <a:noFill/>
        <a:ln w="9525" cap="flat" cmpd="sng" algn="ctr">
          <a:solidFill>
            <a:schemeClr val="accent3">
              <a:hueOff val="2775309"/>
              <a:satOff val="-14878"/>
              <a:lumOff val="-20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vo" panose="020B0604020202020204" charset="0"/>
          </a:endParaRPr>
        </a:p>
      </dsp:txBody>
      <dsp:txXfrm>
        <a:off x="4116479" y="1329004"/>
        <a:ext cx="337680" cy="4201"/>
      </dsp:txXfrm>
    </dsp:sp>
    <dsp:sp modelId="{5C5F9D28-D769-4481-81EE-77D13D039B8C}">
      <dsp:nvSpPr>
        <dsp:cNvPr id="0" name=""/>
        <dsp:cNvSpPr/>
      </dsp:nvSpPr>
      <dsp:spPr>
        <a:xfrm>
          <a:off x="6742232" y="42113"/>
          <a:ext cx="1826701" cy="1096020"/>
        </a:xfrm>
        <a:prstGeom prst="rect">
          <a:avLst/>
        </a:prstGeom>
        <a:solidFill>
          <a:schemeClr val="accent3">
            <a:hueOff val="2312758"/>
            <a:satOff val="-12398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vo" panose="020B0604020202020204" charset="0"/>
            </a:rPr>
            <a:t>Testing</a:t>
          </a:r>
        </a:p>
      </dsp:txBody>
      <dsp:txXfrm>
        <a:off x="6742232" y="42113"/>
        <a:ext cx="1826701" cy="1096020"/>
      </dsp:txXfrm>
    </dsp:sp>
    <dsp:sp modelId="{118AEEBC-990A-4808-97DC-E2694DE3D16F}">
      <dsp:nvSpPr>
        <dsp:cNvPr id="0" name=""/>
        <dsp:cNvSpPr/>
      </dsp:nvSpPr>
      <dsp:spPr>
        <a:xfrm>
          <a:off x="1826606" y="2060565"/>
          <a:ext cx="38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41" y="45720"/>
              </a:lnTo>
            </a:path>
          </a:pathLst>
        </a:custGeom>
        <a:noFill/>
        <a:ln w="9525" cap="flat" cmpd="sng" algn="ctr">
          <a:solidFill>
            <a:schemeClr val="accent3">
              <a:hueOff val="3700413"/>
              <a:satOff val="-19837"/>
              <a:lumOff val="-266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vo" panose="020B0604020202020204" charset="0"/>
          </a:endParaRPr>
        </a:p>
      </dsp:txBody>
      <dsp:txXfrm>
        <a:off x="2010873" y="2104185"/>
        <a:ext cx="21007" cy="4201"/>
      </dsp:txXfrm>
    </dsp:sp>
    <dsp:sp modelId="{E0CD24DF-3346-45DF-B9EA-1DCEFF5D79E7}">
      <dsp:nvSpPr>
        <dsp:cNvPr id="0" name=""/>
        <dsp:cNvSpPr/>
      </dsp:nvSpPr>
      <dsp:spPr>
        <a:xfrm>
          <a:off x="1705" y="1558275"/>
          <a:ext cx="1826701" cy="1096020"/>
        </a:xfrm>
        <a:prstGeom prst="rect">
          <a:avLst/>
        </a:prstGeom>
        <a:solidFill>
          <a:schemeClr val="accent3">
            <a:hueOff val="3083677"/>
            <a:satOff val="-16531"/>
            <a:lumOff val="-22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vo" panose="020B0604020202020204" charset="0"/>
            </a:rPr>
            <a:t>Installation</a:t>
          </a:r>
        </a:p>
      </dsp:txBody>
      <dsp:txXfrm>
        <a:off x="1705" y="1558275"/>
        <a:ext cx="1826701" cy="1096020"/>
      </dsp:txXfrm>
    </dsp:sp>
    <dsp:sp modelId="{2218731D-AD9A-4EE6-8E10-57BD7A83A9D7}">
      <dsp:nvSpPr>
        <dsp:cNvPr id="0" name=""/>
        <dsp:cNvSpPr/>
      </dsp:nvSpPr>
      <dsp:spPr>
        <a:xfrm>
          <a:off x="4073448" y="2060565"/>
          <a:ext cx="38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541" y="45720"/>
              </a:lnTo>
            </a:path>
          </a:pathLst>
        </a:custGeom>
        <a:noFill/>
        <a:ln w="9525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Arvo" panose="020B0604020202020204" charset="0"/>
          </a:endParaRPr>
        </a:p>
      </dsp:txBody>
      <dsp:txXfrm>
        <a:off x="4257715" y="2104185"/>
        <a:ext cx="21007" cy="4201"/>
      </dsp:txXfrm>
    </dsp:sp>
    <dsp:sp modelId="{17B7F4A9-07A4-42BC-A27B-43A54449D979}">
      <dsp:nvSpPr>
        <dsp:cNvPr id="0" name=""/>
        <dsp:cNvSpPr/>
      </dsp:nvSpPr>
      <dsp:spPr>
        <a:xfrm>
          <a:off x="2248547" y="1558275"/>
          <a:ext cx="1826701" cy="1096020"/>
        </a:xfrm>
        <a:prstGeom prst="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vo" panose="020B0604020202020204" charset="0"/>
            </a:rPr>
            <a:t>Conversion</a:t>
          </a:r>
        </a:p>
      </dsp:txBody>
      <dsp:txXfrm>
        <a:off x="2248547" y="1558275"/>
        <a:ext cx="1826701" cy="1096020"/>
      </dsp:txXfrm>
    </dsp:sp>
    <dsp:sp modelId="{5D08A864-EAB2-4F1A-B8F9-DACBEBD2B54C}">
      <dsp:nvSpPr>
        <dsp:cNvPr id="0" name=""/>
        <dsp:cNvSpPr/>
      </dsp:nvSpPr>
      <dsp:spPr>
        <a:xfrm>
          <a:off x="4495390" y="1558275"/>
          <a:ext cx="1826701" cy="1096020"/>
        </a:xfrm>
        <a:prstGeom prst="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vo" panose="020B0604020202020204" charset="0"/>
            </a:rPr>
            <a:t>Turnover to Operations</a:t>
          </a:r>
        </a:p>
      </dsp:txBody>
      <dsp:txXfrm>
        <a:off x="4495390" y="1558275"/>
        <a:ext cx="1826701" cy="1096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4019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5e1ed11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55e1ed11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7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5e1ed11e4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5e1ed11e4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BIG TITLE OPENING">
    <p:bg>
      <p:bgPr>
        <a:solidFill>
          <a:srgbClr val="E9E6E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95512" y="1245627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E9E6E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ctrTitle"/>
          </p:nvPr>
        </p:nvSpPr>
        <p:spPr>
          <a:xfrm>
            <a:off x="1795512" y="1545452"/>
            <a:ext cx="5553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"/>
          <p:cNvSpPr txBox="1">
            <a:spLocks noGrp="1"/>
          </p:cNvSpPr>
          <p:nvPr>
            <p:ph type="ctrTitle"/>
          </p:nvPr>
        </p:nvSpPr>
        <p:spPr>
          <a:xfrm>
            <a:off x="266501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E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"/>
          <p:cNvSpPr txBox="1">
            <a:spLocks noGrp="1"/>
          </p:cNvSpPr>
          <p:nvPr>
            <p:ph type="ctrTitle"/>
          </p:nvPr>
        </p:nvSpPr>
        <p:spPr>
          <a:xfrm>
            <a:off x="2362500" y="426024"/>
            <a:ext cx="4419000" cy="33874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/>
              <a:t>MANAJEMEN PROYEK PERANGKAT LUNAK</a:t>
            </a:r>
            <a:endParaRPr sz="5200" b="1" dirty="0"/>
          </a:p>
        </p:txBody>
      </p:sp>
      <p:sp>
        <p:nvSpPr>
          <p:cNvPr id="5" name="Google Shape;361;p13">
            <a:extLst>
              <a:ext uri="{FF2B5EF4-FFF2-40B4-BE49-F238E27FC236}">
                <a16:creationId xmlns:a16="http://schemas.microsoft.com/office/drawing/2014/main" xmlns="" id="{2D5F60A4-10C4-47E5-BEDC-57D1FE939CDB}"/>
              </a:ext>
            </a:extLst>
          </p:cNvPr>
          <p:cNvSpPr txBox="1">
            <a:spLocks/>
          </p:cNvSpPr>
          <p:nvPr/>
        </p:nvSpPr>
        <p:spPr>
          <a:xfrm>
            <a:off x="2164152" y="3886198"/>
            <a:ext cx="4815695" cy="74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err="1" smtClean="0">
                <a:latin typeface="Arvo" panose="020B0604020202020204" charset="0"/>
                <a:ea typeface="Adobe Ming Std L" panose="02020300000000000000" pitchFamily="18" charset="-128"/>
              </a:rPr>
              <a:t>Yuli</a:t>
            </a:r>
            <a:r>
              <a:rPr lang="en-US" sz="1600" dirty="0" smtClean="0">
                <a:latin typeface="Arvo" panose="020B0604020202020204" charset="0"/>
                <a:ea typeface="Adobe Ming Std L" panose="02020300000000000000" pitchFamily="18" charset="-128"/>
              </a:rPr>
              <a:t> </a:t>
            </a:r>
            <a:r>
              <a:rPr lang="en-US" sz="1600" dirty="0" err="1" smtClean="0">
                <a:latin typeface="Arvo" panose="020B0604020202020204" charset="0"/>
                <a:ea typeface="Adobe Ming Std L" panose="02020300000000000000" pitchFamily="18" charset="-128"/>
              </a:rPr>
              <a:t>Fauziah</a:t>
            </a:r>
            <a:r>
              <a:rPr lang="en-US" sz="1600" dirty="0" smtClean="0">
                <a:latin typeface="Arvo" panose="020B0604020202020204" charset="0"/>
                <a:ea typeface="Adobe Ming Std L" panose="02020300000000000000" pitchFamily="18" charset="-128"/>
              </a:rPr>
              <a:t>, S.T., M.T.</a:t>
            </a:r>
            <a:r>
              <a:rPr lang="en-US" sz="1600" dirty="0">
                <a:latin typeface="Arvo" panose="020B0604020202020204" charset="0"/>
                <a:ea typeface="Adobe Ming Std L" panose="02020300000000000000" pitchFamily="18" charset="-128"/>
              </a:rPr>
              <a:t/>
            </a:r>
            <a:br>
              <a:rPr lang="en-US" sz="1600" dirty="0">
                <a:latin typeface="Arvo" panose="020B0604020202020204" charset="0"/>
                <a:ea typeface="Adobe Ming Std L" panose="02020300000000000000" pitchFamily="18" charset="-128"/>
              </a:rPr>
            </a:br>
            <a:endParaRPr lang="en-US" sz="1600" dirty="0">
              <a:latin typeface="Arvo" panose="020B0604020202020204" charset="0"/>
              <a:ea typeface="Adobe Ming Std L" panose="02020300000000000000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54537E-F64D-4428-8E8A-8DC323734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69" y="178536"/>
            <a:ext cx="6003602" cy="34896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1F2BD2-30D8-4587-A94E-01AED16E317D}"/>
              </a:ext>
            </a:extLst>
          </p:cNvPr>
          <p:cNvSpPr/>
          <p:nvPr/>
        </p:nvSpPr>
        <p:spPr>
          <a:xfrm>
            <a:off x="5188688" y="3758505"/>
            <a:ext cx="3795823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Manajer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proyek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kekuatan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besar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peran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manajer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fungsional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berkurang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menjadi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sekedar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orang yang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bertanggung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jawab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menyediakan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daya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proyek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seperti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pelatihan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anak</a:t>
            </a:r>
            <a:r>
              <a:rPr lang="en-US" dirty="0">
                <a:solidFill>
                  <a:schemeClr val="tx1"/>
                </a:solidFill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vo" panose="020B0604020202020204" charset="0"/>
              </a:rPr>
              <a:t>buahnya</a:t>
            </a:r>
            <a:endParaRPr lang="en-US" dirty="0">
              <a:solidFill>
                <a:schemeClr val="tx1"/>
              </a:solidFill>
              <a:latin typeface="Arvo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08BFD2-3155-49E7-90AD-CF3B57F2A3DC}"/>
              </a:ext>
            </a:extLst>
          </p:cNvPr>
          <p:cNvSpPr/>
          <p:nvPr/>
        </p:nvSpPr>
        <p:spPr>
          <a:xfrm>
            <a:off x="6523073" y="349172"/>
            <a:ext cx="232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Weak Matrix</a:t>
            </a:r>
          </a:p>
        </p:txBody>
      </p:sp>
    </p:spTree>
    <p:extLst>
      <p:ext uri="{BB962C8B-B14F-4D97-AF65-F5344CB8AC3E}">
        <p14:creationId xmlns:p14="http://schemas.microsoft.com/office/powerpoint/2010/main" val="192427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FBAF60-01BD-40E2-B539-5E821860D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286" y="1742440"/>
            <a:ext cx="5822858" cy="31747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B367153-0BCF-4DEF-AEBB-5BDA0C9C8DCB}"/>
              </a:ext>
            </a:extLst>
          </p:cNvPr>
          <p:cNvSpPr/>
          <p:nvPr/>
        </p:nvSpPr>
        <p:spPr>
          <a:xfrm>
            <a:off x="5752217" y="107968"/>
            <a:ext cx="3221666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Manajer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proyek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fungsional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sama-sama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kuat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umumnya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membutuhkan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komunikasi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prosedur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jelas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agar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tidak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saling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memperebutkan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sumber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daya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manusia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C9D468-1017-4FFD-9CB3-5137E02E042E}"/>
              </a:ext>
            </a:extLst>
          </p:cNvPr>
          <p:cNvSpPr/>
          <p:nvPr/>
        </p:nvSpPr>
        <p:spPr>
          <a:xfrm>
            <a:off x="148856" y="3129753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Balanced Matrix</a:t>
            </a:r>
          </a:p>
        </p:txBody>
      </p:sp>
    </p:spTree>
    <p:extLst>
      <p:ext uri="{BB962C8B-B14F-4D97-AF65-F5344CB8AC3E}">
        <p14:creationId xmlns:p14="http://schemas.microsoft.com/office/powerpoint/2010/main" val="307932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9D9424-C094-49C5-B36B-AC3D3A6A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720" y="173913"/>
            <a:ext cx="5858112" cy="31172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C3C9B3C-8CA1-4579-A30C-F7CA470EB9E4}"/>
              </a:ext>
            </a:extLst>
          </p:cNvPr>
          <p:cNvSpPr/>
          <p:nvPr/>
        </p:nvSpPr>
        <p:spPr>
          <a:xfrm>
            <a:off x="265814" y="3807933"/>
            <a:ext cx="3444948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Manajer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proyek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hanya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berfungsi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sekedar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untuk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koordinasi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proyek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dokumentasi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Dia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tidak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memiliki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kekuatan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apapun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vo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0864A2-CA53-45F1-BA8C-8529ADE5E4CA}"/>
              </a:ext>
            </a:extLst>
          </p:cNvPr>
          <p:cNvSpPr/>
          <p:nvPr/>
        </p:nvSpPr>
        <p:spPr>
          <a:xfrm>
            <a:off x="6066513" y="3445080"/>
            <a:ext cx="251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vo" panose="020B0604020202020204" charset="0"/>
              </a:rPr>
              <a:t>Strong Matrix </a:t>
            </a:r>
          </a:p>
        </p:txBody>
      </p:sp>
    </p:spTree>
    <p:extLst>
      <p:ext uri="{BB962C8B-B14F-4D97-AF65-F5344CB8AC3E}">
        <p14:creationId xmlns:p14="http://schemas.microsoft.com/office/powerpoint/2010/main" val="256655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8A324-353F-4F0A-8C5B-4B7FC3798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92" y="207113"/>
            <a:ext cx="8670355" cy="577800"/>
          </a:xfrm>
        </p:spPr>
        <p:txBody>
          <a:bodyPr/>
          <a:lstStyle/>
          <a:p>
            <a:r>
              <a:rPr lang="en-US" dirty="0"/>
              <a:t>Organizational Structure Influences on Projects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824EE1-FA56-4B4F-8E99-3DD68EDF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235" y="729823"/>
            <a:ext cx="6479927" cy="4233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24C094-50F1-4AE9-A9E9-F3B088352A76}"/>
              </a:ext>
            </a:extLst>
          </p:cNvPr>
          <p:cNvSpPr/>
          <p:nvPr/>
        </p:nvSpPr>
        <p:spPr>
          <a:xfrm>
            <a:off x="95693" y="3128844"/>
            <a:ext cx="1935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vo" panose="020B0604020202020204" charset="0"/>
              </a:rPr>
              <a:t>PMBOK Guide, 2000, 19, and PMBOK Guide 2004, 28.</a:t>
            </a:r>
          </a:p>
        </p:txBody>
      </p:sp>
    </p:spTree>
    <p:extLst>
      <p:ext uri="{BB962C8B-B14F-4D97-AF65-F5344CB8AC3E}">
        <p14:creationId xmlns:p14="http://schemas.microsoft.com/office/powerpoint/2010/main" val="21907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F0C69-E97A-42EE-A622-8F3163636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620" y="161976"/>
            <a:ext cx="8095500" cy="577800"/>
          </a:xfrm>
        </p:spPr>
        <p:txBody>
          <a:bodyPr/>
          <a:lstStyle/>
          <a:p>
            <a:r>
              <a:rPr lang="en-US" dirty="0"/>
              <a:t>Portfolio vs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0E8381D-499F-4827-BCF1-4D5951C301C0}"/>
              </a:ext>
            </a:extLst>
          </p:cNvPr>
          <p:cNvSpPr/>
          <p:nvPr/>
        </p:nvSpPr>
        <p:spPr>
          <a:xfrm>
            <a:off x="329608" y="1351811"/>
            <a:ext cx="4997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Group of projects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70589D-2939-4122-8CE2-C21E6DB789A7}"/>
              </a:ext>
            </a:extLst>
          </p:cNvPr>
          <p:cNvSpPr/>
          <p:nvPr/>
        </p:nvSpPr>
        <p:spPr>
          <a:xfrm>
            <a:off x="329608" y="1712753"/>
            <a:ext cx="5493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Management is coordinated because they are related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E17A78-30CE-4B9C-9158-BBC55F243EB8}"/>
              </a:ext>
            </a:extLst>
          </p:cNvPr>
          <p:cNvSpPr/>
          <p:nvPr/>
        </p:nvSpPr>
        <p:spPr>
          <a:xfrm>
            <a:off x="350879" y="991980"/>
            <a:ext cx="1935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vo" panose="020B0604020202020204" charset="0"/>
              </a:rPr>
              <a:t>Program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3658116-7046-4CAF-BEC9-03298E7BC37D}"/>
              </a:ext>
            </a:extLst>
          </p:cNvPr>
          <p:cNvSpPr/>
          <p:nvPr/>
        </p:nvSpPr>
        <p:spPr>
          <a:xfrm>
            <a:off x="3338628" y="2677539"/>
            <a:ext cx="1935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vo" panose="020B0604020202020204" charset="0"/>
              </a:rPr>
              <a:t>Portfolio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8EC74A-6B0F-47A7-9F23-BF650C4CA6FE}"/>
              </a:ext>
            </a:extLst>
          </p:cNvPr>
          <p:cNvSpPr/>
          <p:nvPr/>
        </p:nvSpPr>
        <p:spPr>
          <a:xfrm>
            <a:off x="3338628" y="3071487"/>
            <a:ext cx="5727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Group of programs to achieve a business goal.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1EB6BB-6201-4405-B4BD-0E9CFC9F5F34}"/>
              </a:ext>
            </a:extLst>
          </p:cNvPr>
          <p:cNvSpPr/>
          <p:nvPr/>
        </p:nvSpPr>
        <p:spPr>
          <a:xfrm>
            <a:off x="3338628" y="342773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Programs might not be related.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072E77-64F0-4826-AC4E-818855B67B20}"/>
              </a:ext>
            </a:extLst>
          </p:cNvPr>
          <p:cNvSpPr/>
          <p:nvPr/>
        </p:nvSpPr>
        <p:spPr>
          <a:xfrm>
            <a:off x="3338628" y="3776595"/>
            <a:ext cx="4796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It is important to serve for same business goal.</a:t>
            </a:r>
          </a:p>
        </p:txBody>
      </p:sp>
      <p:grpSp>
        <p:nvGrpSpPr>
          <p:cNvPr id="10" name="Google Shape;8476;p39">
            <a:extLst>
              <a:ext uri="{FF2B5EF4-FFF2-40B4-BE49-F238E27FC236}">
                <a16:creationId xmlns:a16="http://schemas.microsoft.com/office/drawing/2014/main" xmlns="" id="{7FBC7958-B318-42C1-8C10-D582A8051B70}"/>
              </a:ext>
            </a:extLst>
          </p:cNvPr>
          <p:cNvGrpSpPr/>
          <p:nvPr/>
        </p:nvGrpSpPr>
        <p:grpSpPr>
          <a:xfrm>
            <a:off x="2286115" y="2877298"/>
            <a:ext cx="861122" cy="1139564"/>
            <a:chOff x="-3365275" y="3253275"/>
            <a:chExt cx="222150" cy="291425"/>
          </a:xfrm>
          <a:solidFill>
            <a:srgbClr val="0070C0"/>
          </a:solidFill>
        </p:grpSpPr>
        <p:sp>
          <p:nvSpPr>
            <p:cNvPr id="11" name="Google Shape;8477;p39">
              <a:extLst>
                <a:ext uri="{FF2B5EF4-FFF2-40B4-BE49-F238E27FC236}">
                  <a16:creationId xmlns:a16="http://schemas.microsoft.com/office/drawing/2014/main" xmlns="" id="{F83ED790-96AA-492C-939A-B83B36F2B870}"/>
                </a:ext>
              </a:extLst>
            </p:cNvPr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478;p39">
              <a:extLst>
                <a:ext uri="{FF2B5EF4-FFF2-40B4-BE49-F238E27FC236}">
                  <a16:creationId xmlns:a16="http://schemas.microsoft.com/office/drawing/2014/main" xmlns="" id="{651753EB-19EA-4D2F-A76D-7A59F6274F5A}"/>
                </a:ext>
              </a:extLst>
            </p:cNvPr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8544;p40">
            <a:extLst>
              <a:ext uri="{FF2B5EF4-FFF2-40B4-BE49-F238E27FC236}">
                <a16:creationId xmlns:a16="http://schemas.microsoft.com/office/drawing/2014/main" xmlns="" id="{C0389ED7-2BD8-4BCC-B54B-61373C73CAF4}"/>
              </a:ext>
            </a:extLst>
          </p:cNvPr>
          <p:cNvGrpSpPr/>
          <p:nvPr/>
        </p:nvGrpSpPr>
        <p:grpSpPr>
          <a:xfrm>
            <a:off x="6003867" y="991203"/>
            <a:ext cx="1088048" cy="962972"/>
            <a:chOff x="1049375" y="2318350"/>
            <a:chExt cx="298525" cy="295400"/>
          </a:xfrm>
          <a:solidFill>
            <a:schemeClr val="accent1">
              <a:lumMod val="50000"/>
            </a:schemeClr>
          </a:solidFill>
        </p:grpSpPr>
        <p:sp>
          <p:nvSpPr>
            <p:cNvPr id="14" name="Google Shape;8545;p40">
              <a:extLst>
                <a:ext uri="{FF2B5EF4-FFF2-40B4-BE49-F238E27FC236}">
                  <a16:creationId xmlns:a16="http://schemas.microsoft.com/office/drawing/2014/main" xmlns="" id="{72E1D7F7-D83A-405B-B243-88E84ED3C048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46;p40">
              <a:extLst>
                <a:ext uri="{FF2B5EF4-FFF2-40B4-BE49-F238E27FC236}">
                  <a16:creationId xmlns:a16="http://schemas.microsoft.com/office/drawing/2014/main" xmlns="" id="{79D78DAA-6E86-487B-BA08-A4913EFDE220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47;p40">
              <a:extLst>
                <a:ext uri="{FF2B5EF4-FFF2-40B4-BE49-F238E27FC236}">
                  <a16:creationId xmlns:a16="http://schemas.microsoft.com/office/drawing/2014/main" xmlns="" id="{ED762D12-42AF-41BF-AEA1-1891BD7F88DA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48;p40">
              <a:extLst>
                <a:ext uri="{FF2B5EF4-FFF2-40B4-BE49-F238E27FC236}">
                  <a16:creationId xmlns:a16="http://schemas.microsoft.com/office/drawing/2014/main" xmlns="" id="{98FC2133-E113-475A-A32B-E6589FE68147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253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13D7B6-3A51-49F2-BE3D-F6F4BF3A1E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flipH="1">
            <a:off x="0" y="166688"/>
            <a:ext cx="8096250" cy="577850"/>
          </a:xfrm>
        </p:spPr>
        <p:txBody>
          <a:bodyPr/>
          <a:lstStyle/>
          <a:p>
            <a:r>
              <a:rPr lang="en-US" sz="4000" dirty="0"/>
              <a:t>Example Portfolio and Program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D20E28-0F38-425B-9CCC-1F11ECA92F53}"/>
              </a:ext>
            </a:extLst>
          </p:cNvPr>
          <p:cNvSpPr/>
          <p:nvPr/>
        </p:nvSpPr>
        <p:spPr>
          <a:xfrm>
            <a:off x="643107" y="1007881"/>
            <a:ext cx="6746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Google will develop 3 new features/application  in 5 years.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1605C5-564A-48DB-A41D-4E914C0A220B}"/>
              </a:ext>
            </a:extLst>
          </p:cNvPr>
          <p:cNvSpPr/>
          <p:nvPr/>
        </p:nvSpPr>
        <p:spPr>
          <a:xfrm>
            <a:off x="643107" y="1486117"/>
            <a:ext cx="78310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vo" panose="020B0604020202020204" charset="0"/>
              </a:rPr>
              <a:t>Strategic goal</a:t>
            </a:r>
            <a:r>
              <a:rPr lang="en-US" sz="1600" dirty="0">
                <a:latin typeface="Arvo" panose="020B0604020202020204" charset="0"/>
              </a:rPr>
              <a:t>: to be the world’s most  information technology company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8F847F-87BE-4D46-BFD2-4077B121A17C}"/>
              </a:ext>
            </a:extLst>
          </p:cNvPr>
          <p:cNvSpPr/>
          <p:nvPr/>
        </p:nvSpPr>
        <p:spPr>
          <a:xfrm>
            <a:off x="1158952" y="3336788"/>
            <a:ext cx="1307805" cy="9569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 Year New Features /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F7DCBA-E709-4351-9DE7-F5EB2CBBF871}"/>
              </a:ext>
            </a:extLst>
          </p:cNvPr>
          <p:cNvSpPr/>
          <p:nvPr/>
        </p:nvSpPr>
        <p:spPr>
          <a:xfrm>
            <a:off x="3108253" y="2775564"/>
            <a:ext cx="1073889" cy="577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Google Maps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DA8357-D762-41EC-A869-CFEAA048002D}"/>
              </a:ext>
            </a:extLst>
          </p:cNvPr>
          <p:cNvSpPr/>
          <p:nvPr/>
        </p:nvSpPr>
        <p:spPr>
          <a:xfrm>
            <a:off x="3108252" y="3517019"/>
            <a:ext cx="1073889" cy="577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Google Scholar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5F717F-E329-409B-86FF-04F735E35068}"/>
              </a:ext>
            </a:extLst>
          </p:cNvPr>
          <p:cNvSpPr/>
          <p:nvPr/>
        </p:nvSpPr>
        <p:spPr>
          <a:xfrm>
            <a:off x="3108251" y="4301006"/>
            <a:ext cx="1073889" cy="577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Google </a:t>
            </a:r>
            <a:br>
              <a:rPr lang="en-US" dirty="0"/>
            </a:br>
            <a:r>
              <a:rPr lang="en-US" dirty="0"/>
              <a:t>Drive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C6BDDBA-C738-4012-97C9-FB1EF7C4B673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466757" y="3064464"/>
            <a:ext cx="641496" cy="75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186D79B-1C34-497D-AA9F-126DAC058E0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2466757" y="3805919"/>
            <a:ext cx="641495" cy="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2C113B7-DC41-4285-BD97-AE687247A4B0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2466757" y="3815253"/>
            <a:ext cx="641494" cy="77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DEFB55D-EE12-4227-93B7-D960B2EBAE6A}"/>
              </a:ext>
            </a:extLst>
          </p:cNvPr>
          <p:cNvSpPr/>
          <p:nvPr/>
        </p:nvSpPr>
        <p:spPr>
          <a:xfrm>
            <a:off x="4965407" y="2571750"/>
            <a:ext cx="2179675" cy="2121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Street View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4452FA4-73AF-4893-934C-E2CDDEAABC4B}"/>
              </a:ext>
            </a:extLst>
          </p:cNvPr>
          <p:cNvSpPr/>
          <p:nvPr/>
        </p:nvSpPr>
        <p:spPr>
          <a:xfrm>
            <a:off x="4965407" y="2852060"/>
            <a:ext cx="2179675" cy="2121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 Direction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39B54EC-B7FB-48FE-9D5F-29B1453E9D79}"/>
              </a:ext>
            </a:extLst>
          </p:cNvPr>
          <p:cNvSpPr/>
          <p:nvPr/>
        </p:nvSpPr>
        <p:spPr>
          <a:xfrm>
            <a:off x="4968946" y="3121422"/>
            <a:ext cx="2179675" cy="2121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Satellite View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A154572-5E34-43E6-88DB-47BDF80683DE}"/>
              </a:ext>
            </a:extLst>
          </p:cNvPr>
          <p:cNvSpPr/>
          <p:nvPr/>
        </p:nvSpPr>
        <p:spPr>
          <a:xfrm>
            <a:off x="4965407" y="3490315"/>
            <a:ext cx="2179675" cy="2121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Academic Profile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17CC5CD-178E-433D-B68A-EEFECA183C5B}"/>
              </a:ext>
            </a:extLst>
          </p:cNvPr>
          <p:cNvSpPr/>
          <p:nvPr/>
        </p:nvSpPr>
        <p:spPr>
          <a:xfrm>
            <a:off x="4965407" y="3759677"/>
            <a:ext cx="2179675" cy="2121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Journal Rating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EE8F4EF-AA14-436C-A04E-DB0D12DEC9E1}"/>
              </a:ext>
            </a:extLst>
          </p:cNvPr>
          <p:cNvSpPr/>
          <p:nvPr/>
        </p:nvSpPr>
        <p:spPr>
          <a:xfrm>
            <a:off x="4965406" y="4377758"/>
            <a:ext cx="2179675" cy="2121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 Storage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46D1C4E-AE26-45BD-B48D-D207D1824DCC}"/>
              </a:ext>
            </a:extLst>
          </p:cNvPr>
          <p:cNvSpPr/>
          <p:nvPr/>
        </p:nvSpPr>
        <p:spPr>
          <a:xfrm>
            <a:off x="4965406" y="4647120"/>
            <a:ext cx="2179675" cy="2121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Collaboration File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DC45FA4-E4D5-4D20-9A4F-A06659238996}"/>
              </a:ext>
            </a:extLst>
          </p:cNvPr>
          <p:cNvCxnSpPr>
            <a:stCxn id="7" idx="3"/>
            <a:endCxn id="30" idx="1"/>
          </p:cNvCxnSpPr>
          <p:nvPr/>
        </p:nvCxnSpPr>
        <p:spPr>
          <a:xfrm flipV="1">
            <a:off x="4182142" y="2677824"/>
            <a:ext cx="783265" cy="38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70D0D18-D7F4-4373-9FAA-376010EB085A}"/>
              </a:ext>
            </a:extLst>
          </p:cNvPr>
          <p:cNvCxnSpPr>
            <a:stCxn id="7" idx="3"/>
            <a:endCxn id="32" idx="1"/>
          </p:cNvCxnSpPr>
          <p:nvPr/>
        </p:nvCxnSpPr>
        <p:spPr>
          <a:xfrm flipV="1">
            <a:off x="4182142" y="2958134"/>
            <a:ext cx="783265" cy="10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63696DF-B576-4610-B339-20049B0E3395}"/>
              </a:ext>
            </a:extLst>
          </p:cNvPr>
          <p:cNvCxnSpPr>
            <a:stCxn id="7" idx="3"/>
            <a:endCxn id="33" idx="1"/>
          </p:cNvCxnSpPr>
          <p:nvPr/>
        </p:nvCxnSpPr>
        <p:spPr>
          <a:xfrm>
            <a:off x="4182142" y="3064464"/>
            <a:ext cx="786804" cy="163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94E0C1F-9B36-4C63-8C15-3E65F400FAA0}"/>
              </a:ext>
            </a:extLst>
          </p:cNvPr>
          <p:cNvCxnSpPr>
            <a:stCxn id="8" idx="3"/>
            <a:endCxn id="16" idx="1"/>
          </p:cNvCxnSpPr>
          <p:nvPr/>
        </p:nvCxnSpPr>
        <p:spPr>
          <a:xfrm flipV="1">
            <a:off x="4182141" y="3596389"/>
            <a:ext cx="783266" cy="20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0F958E2A-7B33-41A4-A11D-68FB8E406D31}"/>
              </a:ext>
            </a:extLst>
          </p:cNvPr>
          <p:cNvCxnSpPr>
            <a:stCxn id="8" idx="3"/>
            <a:endCxn id="17" idx="1"/>
          </p:cNvCxnSpPr>
          <p:nvPr/>
        </p:nvCxnSpPr>
        <p:spPr>
          <a:xfrm>
            <a:off x="4182141" y="3805919"/>
            <a:ext cx="783266" cy="59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ED1FB86F-6E41-478D-8504-00F73502BBA0}"/>
              </a:ext>
            </a:extLst>
          </p:cNvPr>
          <p:cNvCxnSpPr>
            <a:stCxn id="9" idx="3"/>
            <a:endCxn id="18" idx="1"/>
          </p:cNvCxnSpPr>
          <p:nvPr/>
        </p:nvCxnSpPr>
        <p:spPr>
          <a:xfrm flipV="1">
            <a:off x="4182140" y="4483832"/>
            <a:ext cx="783266" cy="106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8F73B24-DCCB-4399-BD2E-87CC70524527}"/>
              </a:ext>
            </a:extLst>
          </p:cNvPr>
          <p:cNvCxnSpPr>
            <a:stCxn id="9" idx="3"/>
            <a:endCxn id="19" idx="1"/>
          </p:cNvCxnSpPr>
          <p:nvPr/>
        </p:nvCxnSpPr>
        <p:spPr>
          <a:xfrm>
            <a:off x="4182140" y="4589906"/>
            <a:ext cx="783266" cy="163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CE4755C-DEA5-4D15-A7FF-DEDE408EA358}"/>
              </a:ext>
            </a:extLst>
          </p:cNvPr>
          <p:cNvSpPr/>
          <p:nvPr/>
        </p:nvSpPr>
        <p:spPr>
          <a:xfrm>
            <a:off x="1158952" y="2908873"/>
            <a:ext cx="1217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vo" panose="020B0604020202020204" charset="0"/>
              </a:rPr>
              <a:t>Portfolio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183A7A4-33C3-466E-8AE8-7174EFAFC028}"/>
              </a:ext>
            </a:extLst>
          </p:cNvPr>
          <p:cNvSpPr/>
          <p:nvPr/>
        </p:nvSpPr>
        <p:spPr>
          <a:xfrm>
            <a:off x="3036399" y="2371380"/>
            <a:ext cx="1217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vo" panose="020B0604020202020204" charset="0"/>
              </a:rPr>
              <a:t>Program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698105A-19C3-41B2-9BB6-DE29B0B4C099}"/>
              </a:ext>
            </a:extLst>
          </p:cNvPr>
          <p:cNvSpPr/>
          <p:nvPr/>
        </p:nvSpPr>
        <p:spPr>
          <a:xfrm>
            <a:off x="5446447" y="2176765"/>
            <a:ext cx="1217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vo" panose="020B0604020202020204" charset="0"/>
              </a:rPr>
              <a:t>Project</a:t>
            </a:r>
          </a:p>
        </p:txBody>
      </p:sp>
      <p:grpSp>
        <p:nvGrpSpPr>
          <p:cNvPr id="31" name="Google Shape;468;p18">
            <a:extLst>
              <a:ext uri="{FF2B5EF4-FFF2-40B4-BE49-F238E27FC236}">
                <a16:creationId xmlns:a16="http://schemas.microsoft.com/office/drawing/2014/main" xmlns="" id="{1C3875BC-E417-4E5A-B8EC-4E3DBF95873A}"/>
              </a:ext>
            </a:extLst>
          </p:cNvPr>
          <p:cNvGrpSpPr/>
          <p:nvPr/>
        </p:nvGrpSpPr>
        <p:grpSpPr>
          <a:xfrm>
            <a:off x="8053974" y="116966"/>
            <a:ext cx="980695" cy="982361"/>
            <a:chOff x="917250" y="2165250"/>
            <a:chExt cx="980695" cy="982361"/>
          </a:xfrm>
        </p:grpSpPr>
        <p:sp>
          <p:nvSpPr>
            <p:cNvPr id="37" name="Google Shape;469;p18">
              <a:extLst>
                <a:ext uri="{FF2B5EF4-FFF2-40B4-BE49-F238E27FC236}">
                  <a16:creationId xmlns:a16="http://schemas.microsoft.com/office/drawing/2014/main" xmlns="" id="{9F50D7AF-F488-424F-AF09-75E8AD1944FA}"/>
                </a:ext>
              </a:extLst>
            </p:cNvPr>
            <p:cNvSpPr/>
            <p:nvPr/>
          </p:nvSpPr>
          <p:spPr>
            <a:xfrm>
              <a:off x="917250" y="2165250"/>
              <a:ext cx="980695" cy="982361"/>
            </a:xfrm>
            <a:custGeom>
              <a:avLst/>
              <a:gdLst/>
              <a:ahLst/>
              <a:cxnLst/>
              <a:rect l="l" t="t" r="r" b="b"/>
              <a:pathLst>
                <a:path w="14713" h="14738" extrusionOk="0">
                  <a:moveTo>
                    <a:pt x="7419" y="1"/>
                  </a:moveTo>
                  <a:cubicBezTo>
                    <a:pt x="3334" y="1"/>
                    <a:pt x="0" y="3359"/>
                    <a:pt x="0" y="7420"/>
                  </a:cubicBezTo>
                  <a:cubicBezTo>
                    <a:pt x="0" y="11505"/>
                    <a:pt x="3334" y="14738"/>
                    <a:pt x="7419" y="14738"/>
                  </a:cubicBezTo>
                  <a:cubicBezTo>
                    <a:pt x="11479" y="14738"/>
                    <a:pt x="14712" y="11505"/>
                    <a:pt x="14712" y="7420"/>
                  </a:cubicBezTo>
                  <a:cubicBezTo>
                    <a:pt x="14712" y="3359"/>
                    <a:pt x="11479" y="1"/>
                    <a:pt x="7419" y="1"/>
                  </a:cubicBez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70;p18">
              <a:extLst>
                <a:ext uri="{FF2B5EF4-FFF2-40B4-BE49-F238E27FC236}">
                  <a16:creationId xmlns:a16="http://schemas.microsoft.com/office/drawing/2014/main" xmlns="" id="{99F767DC-F4DF-413A-BB2F-50ED77DC553A}"/>
                </a:ext>
              </a:extLst>
            </p:cNvPr>
            <p:cNvSpPr/>
            <p:nvPr/>
          </p:nvSpPr>
          <p:spPr>
            <a:xfrm>
              <a:off x="1037015" y="2285225"/>
              <a:ext cx="741167" cy="742427"/>
            </a:xfrm>
            <a:custGeom>
              <a:avLst/>
              <a:gdLst/>
              <a:ahLst/>
              <a:cxnLst/>
              <a:rect l="l" t="t" r="r" b="b"/>
              <a:pathLst>
                <a:path w="14713" h="14738" extrusionOk="0">
                  <a:moveTo>
                    <a:pt x="7419" y="1"/>
                  </a:moveTo>
                  <a:cubicBezTo>
                    <a:pt x="3334" y="1"/>
                    <a:pt x="0" y="3359"/>
                    <a:pt x="0" y="7420"/>
                  </a:cubicBezTo>
                  <a:cubicBezTo>
                    <a:pt x="0" y="11505"/>
                    <a:pt x="3334" y="14738"/>
                    <a:pt x="7419" y="14738"/>
                  </a:cubicBezTo>
                  <a:cubicBezTo>
                    <a:pt x="11479" y="14738"/>
                    <a:pt x="14712" y="11505"/>
                    <a:pt x="14712" y="7420"/>
                  </a:cubicBezTo>
                  <a:cubicBezTo>
                    <a:pt x="14712" y="3359"/>
                    <a:pt x="11479" y="1"/>
                    <a:pt x="7419" y="1"/>
                  </a:cubicBezTo>
                  <a:close/>
                </a:path>
              </a:pathLst>
            </a:custGeom>
            <a:solidFill>
              <a:srgbClr val="01879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71;p18">
              <a:extLst>
                <a:ext uri="{FF2B5EF4-FFF2-40B4-BE49-F238E27FC236}">
                  <a16:creationId xmlns:a16="http://schemas.microsoft.com/office/drawing/2014/main" xmlns="" id="{E27836DC-0EE2-4F6B-8F5A-9A4A87873B19}"/>
                </a:ext>
              </a:extLst>
            </p:cNvPr>
            <p:cNvSpPr/>
            <p:nvPr/>
          </p:nvSpPr>
          <p:spPr>
            <a:xfrm>
              <a:off x="1401156" y="2550880"/>
              <a:ext cx="117765" cy="108461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40" name="Google Shape;472;p18">
              <a:extLst>
                <a:ext uri="{FF2B5EF4-FFF2-40B4-BE49-F238E27FC236}">
                  <a16:creationId xmlns:a16="http://schemas.microsoft.com/office/drawing/2014/main" xmlns="" id="{5B33B0E0-2894-48E5-A8D2-DBAAB6952EF0}"/>
                </a:ext>
              </a:extLst>
            </p:cNvPr>
            <p:cNvSpPr/>
            <p:nvPr/>
          </p:nvSpPr>
          <p:spPr>
            <a:xfrm>
              <a:off x="1221300" y="2471463"/>
              <a:ext cx="372590" cy="369948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47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31D613B-EA42-47FF-960A-C5C0A1FD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83" y="395287"/>
            <a:ext cx="4949235" cy="46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7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DA0AD-D1E9-4143-BF63-991AE1BC7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43110" y="308962"/>
            <a:ext cx="8095500" cy="577800"/>
          </a:xfrm>
        </p:spPr>
        <p:txBody>
          <a:bodyPr/>
          <a:lstStyle/>
          <a:p>
            <a:r>
              <a:rPr lang="en-US" dirty="0"/>
              <a:t>Project Management Office (PMO)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63BA61-2439-4697-89E3-0835F9F903CE}"/>
              </a:ext>
            </a:extLst>
          </p:cNvPr>
          <p:cNvSpPr/>
          <p:nvPr/>
        </p:nvSpPr>
        <p:spPr>
          <a:xfrm>
            <a:off x="643110" y="1077622"/>
            <a:ext cx="7517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Department centralizes the management of projects PMO Structures: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B627EA-EF4B-4D5D-9CEA-697E6416FCFE}"/>
              </a:ext>
            </a:extLst>
          </p:cNvPr>
          <p:cNvSpPr/>
          <p:nvPr/>
        </p:nvSpPr>
        <p:spPr>
          <a:xfrm>
            <a:off x="765544" y="1501236"/>
            <a:ext cx="7060019" cy="167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vo" panose="020B0604020202020204" charset="0"/>
              </a:rPr>
              <a:t>Supportive</a:t>
            </a:r>
            <a:r>
              <a:rPr lang="en-US" dirty="0">
                <a:latin typeface="Arvo" panose="020B0604020202020204" charset="0"/>
              </a:rPr>
              <a:t>: Supplies templates, best practices, training, lessons learned…etc. Acts as repository.  (Low degree of control)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vo" panose="020B0604020202020204" charset="0"/>
              </a:rPr>
              <a:t>Controlling</a:t>
            </a:r>
            <a:r>
              <a:rPr lang="en-US" dirty="0">
                <a:latin typeface="Arvo" panose="020B0604020202020204" charset="0"/>
              </a:rPr>
              <a:t>: Supports and requires compliance to tools, methods. (Moderate degree of control)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Arvo" panose="020B0604020202020204" charset="0"/>
              </a:rPr>
              <a:t>Directive</a:t>
            </a:r>
            <a:r>
              <a:rPr lang="en-US" dirty="0">
                <a:latin typeface="Arvo" panose="020B0604020202020204" charset="0"/>
              </a:rPr>
              <a:t>: Directly manages the projects. (High degree of control)</a:t>
            </a:r>
          </a:p>
        </p:txBody>
      </p:sp>
    </p:spTree>
    <p:extLst>
      <p:ext uri="{BB962C8B-B14F-4D97-AF65-F5344CB8AC3E}">
        <p14:creationId xmlns:p14="http://schemas.microsoft.com/office/powerpoint/2010/main" val="178174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50BD88-D471-492B-A2B5-D271E3905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59" y="308962"/>
            <a:ext cx="8095500" cy="577800"/>
          </a:xfrm>
        </p:spPr>
        <p:txBody>
          <a:bodyPr/>
          <a:lstStyle/>
          <a:p>
            <a:r>
              <a:rPr lang="en-US" dirty="0"/>
              <a:t>PMO Jobs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395AD9-F583-4689-82E1-CDF9389A117C}"/>
              </a:ext>
            </a:extLst>
          </p:cNvPr>
          <p:cNvSpPr/>
          <p:nvPr/>
        </p:nvSpPr>
        <p:spPr>
          <a:xfrm>
            <a:off x="1222743" y="1150100"/>
            <a:ext cx="69536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vo" panose="020B0604020202020204" charset="0"/>
              </a:rPr>
              <a:t>Manage interdependencies between projects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vo" panose="020B0604020202020204" charset="0"/>
              </a:rPr>
              <a:t>Help provide resources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vo" panose="020B0604020202020204" charset="0"/>
              </a:rPr>
              <a:t>Terminate projects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vo" panose="020B0604020202020204" charset="0"/>
              </a:rPr>
              <a:t>Monitor compliance with organizational processes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vo" panose="020B0604020202020204" charset="0"/>
              </a:rPr>
              <a:t>Gather lessons learned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vo" panose="020B0604020202020204" charset="0"/>
              </a:rPr>
              <a:t>Provide templates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vo" panose="020B0604020202020204" charset="0"/>
              </a:rPr>
              <a:t>Provide guidance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vo" panose="020B0604020202020204" charset="0"/>
              </a:rPr>
              <a:t>Provide centralized communication about the projects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vo" panose="020B0604020202020204" charset="0"/>
              </a:rPr>
              <a:t>Be part of change control board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rvo" panose="020B0604020202020204" charset="0"/>
              </a:rPr>
              <a:t>Be a stakeholder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3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8B48F4B-34F2-4BB5-86D7-E2C6E31DD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00579" y="123692"/>
            <a:ext cx="8095500" cy="577800"/>
          </a:xfrm>
        </p:spPr>
        <p:txBody>
          <a:bodyPr/>
          <a:lstStyle/>
          <a:p>
            <a:r>
              <a:rPr lang="en-US" dirty="0"/>
              <a:t>CONSTRAINS</a:t>
            </a:r>
          </a:p>
        </p:txBody>
      </p:sp>
      <p:sp>
        <p:nvSpPr>
          <p:cNvPr id="6" name="Google Shape;447;p17">
            <a:extLst>
              <a:ext uri="{FF2B5EF4-FFF2-40B4-BE49-F238E27FC236}">
                <a16:creationId xmlns:a16="http://schemas.microsoft.com/office/drawing/2014/main" xmlns="" id="{871B5D76-63EE-4C31-8F17-B1780EB15E9B}"/>
              </a:ext>
            </a:extLst>
          </p:cNvPr>
          <p:cNvSpPr/>
          <p:nvPr/>
        </p:nvSpPr>
        <p:spPr>
          <a:xfrm>
            <a:off x="515515" y="2027517"/>
            <a:ext cx="980695" cy="982361"/>
          </a:xfrm>
          <a:custGeom>
            <a:avLst/>
            <a:gdLst/>
            <a:ahLst/>
            <a:cxnLst/>
            <a:rect l="l" t="t" r="r" b="b"/>
            <a:pathLst>
              <a:path w="14713" h="14738" extrusionOk="0">
                <a:moveTo>
                  <a:pt x="7419" y="1"/>
                </a:moveTo>
                <a:cubicBezTo>
                  <a:pt x="3334" y="1"/>
                  <a:pt x="0" y="3359"/>
                  <a:pt x="0" y="7420"/>
                </a:cubicBezTo>
                <a:cubicBezTo>
                  <a:pt x="0" y="11505"/>
                  <a:pt x="3334" y="14738"/>
                  <a:pt x="7419" y="14738"/>
                </a:cubicBezTo>
                <a:cubicBezTo>
                  <a:pt x="11479" y="14738"/>
                  <a:pt x="14712" y="11505"/>
                  <a:pt x="14712" y="7420"/>
                </a:cubicBezTo>
                <a:cubicBezTo>
                  <a:pt x="14712" y="3359"/>
                  <a:pt x="11479" y="1"/>
                  <a:pt x="7419" y="1"/>
                </a:cubicBezTo>
                <a:close/>
              </a:path>
            </a:pathLst>
          </a:custGeom>
          <a:solidFill>
            <a:srgbClr val="F5413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Arvo" panose="020B0604020202020204" charset="0"/>
              </a:rPr>
              <a:t>QUALITY</a:t>
            </a:r>
            <a:endParaRPr sz="1200" dirty="0">
              <a:solidFill>
                <a:schemeClr val="bg1"/>
              </a:solidFill>
              <a:latin typeface="Arvo" panose="020B0604020202020204" charset="0"/>
            </a:endParaRPr>
          </a:p>
        </p:txBody>
      </p:sp>
      <p:sp>
        <p:nvSpPr>
          <p:cNvPr id="8" name="Google Shape;447;p17">
            <a:extLst>
              <a:ext uri="{FF2B5EF4-FFF2-40B4-BE49-F238E27FC236}">
                <a16:creationId xmlns:a16="http://schemas.microsoft.com/office/drawing/2014/main" xmlns="" id="{6263AC34-20B3-45A6-A637-66562AE594C2}"/>
              </a:ext>
            </a:extLst>
          </p:cNvPr>
          <p:cNvSpPr/>
          <p:nvPr/>
        </p:nvSpPr>
        <p:spPr>
          <a:xfrm>
            <a:off x="1390114" y="3339486"/>
            <a:ext cx="980695" cy="982361"/>
          </a:xfrm>
          <a:custGeom>
            <a:avLst/>
            <a:gdLst/>
            <a:ahLst/>
            <a:cxnLst/>
            <a:rect l="l" t="t" r="r" b="b"/>
            <a:pathLst>
              <a:path w="14713" h="14738" extrusionOk="0">
                <a:moveTo>
                  <a:pt x="7419" y="1"/>
                </a:moveTo>
                <a:cubicBezTo>
                  <a:pt x="3334" y="1"/>
                  <a:pt x="0" y="3359"/>
                  <a:pt x="0" y="7420"/>
                </a:cubicBezTo>
                <a:cubicBezTo>
                  <a:pt x="0" y="11505"/>
                  <a:pt x="3334" y="14738"/>
                  <a:pt x="7419" y="14738"/>
                </a:cubicBezTo>
                <a:cubicBezTo>
                  <a:pt x="11479" y="14738"/>
                  <a:pt x="14712" y="11505"/>
                  <a:pt x="14712" y="7420"/>
                </a:cubicBezTo>
                <a:cubicBezTo>
                  <a:pt x="14712" y="3359"/>
                  <a:pt x="11479" y="1"/>
                  <a:pt x="7419" y="1"/>
                </a:cubicBezTo>
                <a:close/>
              </a:path>
            </a:pathLst>
          </a:custGeom>
          <a:solidFill>
            <a:srgbClr val="F5413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vo" panose="020B0604020202020204" charset="0"/>
              </a:rPr>
              <a:t>SCOPE</a:t>
            </a:r>
            <a:endParaRPr dirty="0">
              <a:solidFill>
                <a:schemeClr val="bg1"/>
              </a:solidFill>
              <a:latin typeface="Arvo" panose="020B0604020202020204" charset="0"/>
            </a:endParaRPr>
          </a:p>
        </p:txBody>
      </p:sp>
      <p:sp>
        <p:nvSpPr>
          <p:cNvPr id="9" name="Google Shape;447;p17">
            <a:extLst>
              <a:ext uri="{FF2B5EF4-FFF2-40B4-BE49-F238E27FC236}">
                <a16:creationId xmlns:a16="http://schemas.microsoft.com/office/drawing/2014/main" xmlns="" id="{4012C90F-DA22-441C-87D2-67F4DDEE23A5}"/>
              </a:ext>
            </a:extLst>
          </p:cNvPr>
          <p:cNvSpPr/>
          <p:nvPr/>
        </p:nvSpPr>
        <p:spPr>
          <a:xfrm>
            <a:off x="4715599" y="612355"/>
            <a:ext cx="980695" cy="982361"/>
          </a:xfrm>
          <a:custGeom>
            <a:avLst/>
            <a:gdLst/>
            <a:ahLst/>
            <a:cxnLst/>
            <a:rect l="l" t="t" r="r" b="b"/>
            <a:pathLst>
              <a:path w="14713" h="14738" extrusionOk="0">
                <a:moveTo>
                  <a:pt x="7419" y="1"/>
                </a:moveTo>
                <a:cubicBezTo>
                  <a:pt x="3334" y="1"/>
                  <a:pt x="0" y="3359"/>
                  <a:pt x="0" y="7420"/>
                </a:cubicBezTo>
                <a:cubicBezTo>
                  <a:pt x="0" y="11505"/>
                  <a:pt x="3334" y="14738"/>
                  <a:pt x="7419" y="14738"/>
                </a:cubicBezTo>
                <a:cubicBezTo>
                  <a:pt x="11479" y="14738"/>
                  <a:pt x="14712" y="11505"/>
                  <a:pt x="14712" y="7420"/>
                </a:cubicBezTo>
                <a:cubicBezTo>
                  <a:pt x="14712" y="3359"/>
                  <a:pt x="11479" y="1"/>
                  <a:pt x="7419" y="1"/>
                </a:cubicBezTo>
                <a:close/>
              </a:path>
            </a:pathLst>
          </a:custGeom>
          <a:solidFill>
            <a:srgbClr val="F5413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vo" panose="020B0604020202020204" charset="0"/>
              </a:rPr>
              <a:t>RISK</a:t>
            </a:r>
            <a:endParaRPr dirty="0">
              <a:solidFill>
                <a:schemeClr val="bg1"/>
              </a:solidFill>
              <a:latin typeface="Arvo" panose="020B0604020202020204" charset="0"/>
            </a:endParaRPr>
          </a:p>
        </p:txBody>
      </p:sp>
      <p:sp>
        <p:nvSpPr>
          <p:cNvPr id="10" name="Google Shape;447;p17">
            <a:extLst>
              <a:ext uri="{FF2B5EF4-FFF2-40B4-BE49-F238E27FC236}">
                <a16:creationId xmlns:a16="http://schemas.microsoft.com/office/drawing/2014/main" xmlns="" id="{2D30BBA0-66B0-4C44-9B54-AFED3893C0CA}"/>
              </a:ext>
            </a:extLst>
          </p:cNvPr>
          <p:cNvSpPr/>
          <p:nvPr/>
        </p:nvSpPr>
        <p:spPr>
          <a:xfrm>
            <a:off x="2640703" y="630481"/>
            <a:ext cx="980695" cy="982361"/>
          </a:xfrm>
          <a:custGeom>
            <a:avLst/>
            <a:gdLst/>
            <a:ahLst/>
            <a:cxnLst/>
            <a:rect l="l" t="t" r="r" b="b"/>
            <a:pathLst>
              <a:path w="14713" h="14738" extrusionOk="0">
                <a:moveTo>
                  <a:pt x="7419" y="1"/>
                </a:moveTo>
                <a:cubicBezTo>
                  <a:pt x="3334" y="1"/>
                  <a:pt x="0" y="3359"/>
                  <a:pt x="0" y="7420"/>
                </a:cubicBezTo>
                <a:cubicBezTo>
                  <a:pt x="0" y="11505"/>
                  <a:pt x="3334" y="14738"/>
                  <a:pt x="7419" y="14738"/>
                </a:cubicBezTo>
                <a:cubicBezTo>
                  <a:pt x="11479" y="14738"/>
                  <a:pt x="14712" y="11505"/>
                  <a:pt x="14712" y="7420"/>
                </a:cubicBezTo>
                <a:cubicBezTo>
                  <a:pt x="14712" y="3359"/>
                  <a:pt x="11479" y="1"/>
                  <a:pt x="7419" y="1"/>
                </a:cubicBezTo>
                <a:close/>
              </a:path>
            </a:pathLst>
          </a:custGeom>
          <a:solidFill>
            <a:srgbClr val="F5413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1"/>
                </a:solidFill>
                <a:latin typeface="Arvo" panose="020B0604020202020204" charset="0"/>
              </a:rPr>
              <a:t>CUSTOMER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bg1"/>
                </a:solidFill>
                <a:latin typeface="Arvo" panose="020B0604020202020204" charset="0"/>
              </a:rPr>
              <a:t>SATISFACTION</a:t>
            </a:r>
            <a:endParaRPr sz="800" dirty="0">
              <a:solidFill>
                <a:schemeClr val="bg1"/>
              </a:solidFill>
              <a:latin typeface="Arvo" panose="020B0604020202020204" charset="0"/>
            </a:endParaRPr>
          </a:p>
        </p:txBody>
      </p:sp>
      <p:sp>
        <p:nvSpPr>
          <p:cNvPr id="11" name="Google Shape;447;p17">
            <a:extLst>
              <a:ext uri="{FF2B5EF4-FFF2-40B4-BE49-F238E27FC236}">
                <a16:creationId xmlns:a16="http://schemas.microsoft.com/office/drawing/2014/main" xmlns="" id="{837B7AE3-BF1C-4D67-8A37-32412DF11706}"/>
              </a:ext>
            </a:extLst>
          </p:cNvPr>
          <p:cNvSpPr/>
          <p:nvPr/>
        </p:nvSpPr>
        <p:spPr>
          <a:xfrm>
            <a:off x="3724032" y="3830667"/>
            <a:ext cx="980695" cy="982361"/>
          </a:xfrm>
          <a:custGeom>
            <a:avLst/>
            <a:gdLst/>
            <a:ahLst/>
            <a:cxnLst/>
            <a:rect l="l" t="t" r="r" b="b"/>
            <a:pathLst>
              <a:path w="14713" h="14738" extrusionOk="0">
                <a:moveTo>
                  <a:pt x="7419" y="1"/>
                </a:moveTo>
                <a:cubicBezTo>
                  <a:pt x="3334" y="1"/>
                  <a:pt x="0" y="3359"/>
                  <a:pt x="0" y="7420"/>
                </a:cubicBezTo>
                <a:cubicBezTo>
                  <a:pt x="0" y="11505"/>
                  <a:pt x="3334" y="14738"/>
                  <a:pt x="7419" y="14738"/>
                </a:cubicBezTo>
                <a:cubicBezTo>
                  <a:pt x="11479" y="14738"/>
                  <a:pt x="14712" y="11505"/>
                  <a:pt x="14712" y="7420"/>
                </a:cubicBezTo>
                <a:cubicBezTo>
                  <a:pt x="14712" y="3359"/>
                  <a:pt x="11479" y="1"/>
                  <a:pt x="7419" y="1"/>
                </a:cubicBezTo>
                <a:close/>
              </a:path>
            </a:pathLst>
          </a:custGeom>
          <a:solidFill>
            <a:srgbClr val="F5413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vo" panose="020B0604020202020204" charset="0"/>
              </a:rPr>
              <a:t>COST</a:t>
            </a:r>
            <a:endParaRPr dirty="0">
              <a:solidFill>
                <a:schemeClr val="bg1"/>
              </a:solidFill>
              <a:latin typeface="Arvo" panose="020B0604020202020204" charset="0"/>
            </a:endParaRPr>
          </a:p>
        </p:txBody>
      </p:sp>
      <p:sp>
        <p:nvSpPr>
          <p:cNvPr id="12" name="Google Shape;447;p17">
            <a:extLst>
              <a:ext uri="{FF2B5EF4-FFF2-40B4-BE49-F238E27FC236}">
                <a16:creationId xmlns:a16="http://schemas.microsoft.com/office/drawing/2014/main" xmlns="" id="{1DC03235-F1D2-40F5-B549-5B23F77220A3}"/>
              </a:ext>
            </a:extLst>
          </p:cNvPr>
          <p:cNvSpPr/>
          <p:nvPr/>
        </p:nvSpPr>
        <p:spPr>
          <a:xfrm>
            <a:off x="5964410" y="3339487"/>
            <a:ext cx="980695" cy="982361"/>
          </a:xfrm>
          <a:custGeom>
            <a:avLst/>
            <a:gdLst/>
            <a:ahLst/>
            <a:cxnLst/>
            <a:rect l="l" t="t" r="r" b="b"/>
            <a:pathLst>
              <a:path w="14713" h="14738" extrusionOk="0">
                <a:moveTo>
                  <a:pt x="7419" y="1"/>
                </a:moveTo>
                <a:cubicBezTo>
                  <a:pt x="3334" y="1"/>
                  <a:pt x="0" y="3359"/>
                  <a:pt x="0" y="7420"/>
                </a:cubicBezTo>
                <a:cubicBezTo>
                  <a:pt x="0" y="11505"/>
                  <a:pt x="3334" y="14738"/>
                  <a:pt x="7419" y="14738"/>
                </a:cubicBezTo>
                <a:cubicBezTo>
                  <a:pt x="11479" y="14738"/>
                  <a:pt x="14712" y="11505"/>
                  <a:pt x="14712" y="7420"/>
                </a:cubicBezTo>
                <a:cubicBezTo>
                  <a:pt x="14712" y="3359"/>
                  <a:pt x="11479" y="1"/>
                  <a:pt x="7419" y="1"/>
                </a:cubicBezTo>
                <a:close/>
              </a:path>
            </a:pathLst>
          </a:custGeom>
          <a:solidFill>
            <a:srgbClr val="F5413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vo" panose="020B0604020202020204" charset="0"/>
              </a:rPr>
              <a:t>TIME</a:t>
            </a:r>
            <a:endParaRPr dirty="0">
              <a:solidFill>
                <a:schemeClr val="bg1"/>
              </a:solidFill>
              <a:latin typeface="Arvo" panose="020B0604020202020204" charset="0"/>
            </a:endParaRPr>
          </a:p>
        </p:txBody>
      </p:sp>
      <p:sp>
        <p:nvSpPr>
          <p:cNvPr id="13" name="Google Shape;447;p17">
            <a:extLst>
              <a:ext uri="{FF2B5EF4-FFF2-40B4-BE49-F238E27FC236}">
                <a16:creationId xmlns:a16="http://schemas.microsoft.com/office/drawing/2014/main" xmlns="" id="{8EA1A95A-7774-42E8-A910-8851AA1DAF62}"/>
              </a:ext>
            </a:extLst>
          </p:cNvPr>
          <p:cNvSpPr/>
          <p:nvPr/>
        </p:nvSpPr>
        <p:spPr>
          <a:xfrm>
            <a:off x="7210716" y="2027517"/>
            <a:ext cx="980695" cy="982361"/>
          </a:xfrm>
          <a:custGeom>
            <a:avLst/>
            <a:gdLst/>
            <a:ahLst/>
            <a:cxnLst/>
            <a:rect l="l" t="t" r="r" b="b"/>
            <a:pathLst>
              <a:path w="14713" h="14738" extrusionOk="0">
                <a:moveTo>
                  <a:pt x="7419" y="1"/>
                </a:moveTo>
                <a:cubicBezTo>
                  <a:pt x="3334" y="1"/>
                  <a:pt x="0" y="3359"/>
                  <a:pt x="0" y="7420"/>
                </a:cubicBezTo>
                <a:cubicBezTo>
                  <a:pt x="0" y="11505"/>
                  <a:pt x="3334" y="14738"/>
                  <a:pt x="7419" y="14738"/>
                </a:cubicBezTo>
                <a:cubicBezTo>
                  <a:pt x="11479" y="14738"/>
                  <a:pt x="14712" y="11505"/>
                  <a:pt x="14712" y="7420"/>
                </a:cubicBezTo>
                <a:cubicBezTo>
                  <a:pt x="14712" y="3359"/>
                  <a:pt x="11479" y="1"/>
                  <a:pt x="7419" y="1"/>
                </a:cubicBezTo>
                <a:close/>
              </a:path>
            </a:pathLst>
          </a:custGeom>
          <a:solidFill>
            <a:srgbClr val="F5413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Arvo" panose="020B0604020202020204" charset="0"/>
              </a:rPr>
              <a:t>RESOURCE</a:t>
            </a:r>
            <a:endParaRPr sz="1100" dirty="0">
              <a:solidFill>
                <a:schemeClr val="bg1"/>
              </a:solidFill>
              <a:latin typeface="Arvo" panose="020B0604020202020204" charset="0"/>
            </a:endParaRP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xmlns="" id="{7015E9BA-2F98-4B27-8AC1-183EB409EAA7}"/>
              </a:ext>
            </a:extLst>
          </p:cNvPr>
          <p:cNvSpPr/>
          <p:nvPr/>
        </p:nvSpPr>
        <p:spPr>
          <a:xfrm rot="991572">
            <a:off x="2758935" y="4152836"/>
            <a:ext cx="329610" cy="435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xmlns="" id="{D15820C7-D625-4404-8433-B1D649D490C8}"/>
              </a:ext>
            </a:extLst>
          </p:cNvPr>
          <p:cNvSpPr/>
          <p:nvPr/>
        </p:nvSpPr>
        <p:spPr>
          <a:xfrm rot="3083059">
            <a:off x="1225309" y="2983667"/>
            <a:ext cx="329610" cy="435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xmlns="" id="{A0917278-4FE5-495A-9C03-215ED7C79903}"/>
              </a:ext>
            </a:extLst>
          </p:cNvPr>
          <p:cNvSpPr/>
          <p:nvPr/>
        </p:nvSpPr>
        <p:spPr>
          <a:xfrm rot="9702904">
            <a:off x="1758595" y="1337345"/>
            <a:ext cx="329610" cy="435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xmlns="" id="{E0A33777-21D1-4939-B219-59846A90D0C6}"/>
              </a:ext>
            </a:extLst>
          </p:cNvPr>
          <p:cNvSpPr/>
          <p:nvPr/>
        </p:nvSpPr>
        <p:spPr>
          <a:xfrm rot="10625567">
            <a:off x="3965050" y="909536"/>
            <a:ext cx="329610" cy="435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F6BD1998-8E23-4A96-BA59-DF35C1A669AE}"/>
              </a:ext>
            </a:extLst>
          </p:cNvPr>
          <p:cNvSpPr/>
          <p:nvPr/>
        </p:nvSpPr>
        <p:spPr>
          <a:xfrm rot="12310759">
            <a:off x="6440197" y="1475328"/>
            <a:ext cx="329610" cy="435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xmlns="" id="{F95F6AC9-1641-4080-8756-874C2DE2CBEA}"/>
              </a:ext>
            </a:extLst>
          </p:cNvPr>
          <p:cNvSpPr/>
          <p:nvPr/>
        </p:nvSpPr>
        <p:spPr>
          <a:xfrm rot="18238150">
            <a:off x="7053152" y="3062241"/>
            <a:ext cx="329610" cy="435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xmlns="" id="{B6A3DAC5-822C-47A0-8270-75A525E3BA4C}"/>
              </a:ext>
            </a:extLst>
          </p:cNvPr>
          <p:cNvSpPr/>
          <p:nvPr/>
        </p:nvSpPr>
        <p:spPr>
          <a:xfrm rot="21151716">
            <a:off x="5253899" y="4108252"/>
            <a:ext cx="329610" cy="435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1BD248F-687B-4B4C-A33F-E0EC14BAE96A}"/>
              </a:ext>
            </a:extLst>
          </p:cNvPr>
          <p:cNvSpPr/>
          <p:nvPr/>
        </p:nvSpPr>
        <p:spPr>
          <a:xfrm>
            <a:off x="2247321" y="1798826"/>
            <a:ext cx="3874379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vo" panose="020B0604020202020204" charset="0"/>
              </a:rPr>
              <a:t>If there is a change on one constraint, evaluate its effect on other constraints</a:t>
            </a:r>
          </a:p>
          <a:p>
            <a:pPr algn="just"/>
            <a:r>
              <a:rPr lang="en-US" dirty="0">
                <a:latin typeface="Arvo" panose="020B0604020202020204" charset="0"/>
              </a:rPr>
              <a:t>For example, if your schedule is shortened, there might be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Additional resources (cost increase)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Faster completion (risk increase, quality decrease)</a:t>
            </a:r>
          </a:p>
        </p:txBody>
      </p:sp>
    </p:spTree>
    <p:extLst>
      <p:ext uri="{BB962C8B-B14F-4D97-AF65-F5344CB8AC3E}">
        <p14:creationId xmlns:p14="http://schemas.microsoft.com/office/powerpoint/2010/main" val="33009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380A88-E2D3-45EB-A2E1-BCF8AF05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433" y="633172"/>
            <a:ext cx="5553000" cy="3877155"/>
          </a:xfrm>
        </p:spPr>
        <p:txBody>
          <a:bodyPr/>
          <a:lstStyle/>
          <a:p>
            <a:r>
              <a:rPr lang="en-US" dirty="0"/>
              <a:t>IT Project Management and</a:t>
            </a:r>
            <a:br>
              <a:rPr lang="en-US" dirty="0"/>
            </a:br>
            <a:r>
              <a:rPr lang="en-US" dirty="0"/>
              <a:t>Organizational Context </a:t>
            </a:r>
          </a:p>
        </p:txBody>
      </p:sp>
    </p:spTree>
    <p:extLst>
      <p:ext uri="{BB962C8B-B14F-4D97-AF65-F5344CB8AC3E}">
        <p14:creationId xmlns:p14="http://schemas.microsoft.com/office/powerpoint/2010/main" val="12847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C6E9D-DFE2-445D-BA05-3AA20959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11211" y="213269"/>
            <a:ext cx="8095500" cy="577800"/>
          </a:xfrm>
        </p:spPr>
        <p:txBody>
          <a:bodyPr/>
          <a:lstStyle/>
          <a:p>
            <a:r>
              <a:rPr lang="en-US" dirty="0"/>
              <a:t>Organizational Culture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23F4E4-8EB4-4950-83C4-CBB9E9AF6C9C}"/>
              </a:ext>
            </a:extLst>
          </p:cNvPr>
          <p:cNvSpPr/>
          <p:nvPr/>
        </p:nvSpPr>
        <p:spPr>
          <a:xfrm>
            <a:off x="611211" y="981928"/>
            <a:ext cx="7049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Organizational culture is a set of shared assumptions, values,  and behaviors that characterize the functioning of an organization.</a:t>
            </a:r>
          </a:p>
          <a:p>
            <a:r>
              <a:rPr lang="en-US" sz="1600" dirty="0">
                <a:latin typeface="Arvo" panose="020B0604020202020204" charset="0"/>
              </a:rPr>
              <a:t> </a:t>
            </a:r>
          </a:p>
          <a:p>
            <a:r>
              <a:rPr lang="en-US" sz="1600" dirty="0">
                <a:latin typeface="Arvo" panose="020B0604020202020204" charset="0"/>
              </a:rPr>
              <a:t>Many experts believe the underlying causes of many  companies’ problems are not the structure or staff, but the culture.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0BC500-7FD9-4882-9122-375AEA597FED}"/>
              </a:ext>
            </a:extLst>
          </p:cNvPr>
          <p:cNvSpPr/>
          <p:nvPr/>
        </p:nvSpPr>
        <p:spPr>
          <a:xfrm>
            <a:off x="611211" y="2379263"/>
            <a:ext cx="6225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Ten Characteristics of Organizational Culture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ED1CA1-8E48-4500-AF50-4D91165A166F}"/>
              </a:ext>
            </a:extLst>
          </p:cNvPr>
          <p:cNvSpPr/>
          <p:nvPr/>
        </p:nvSpPr>
        <p:spPr>
          <a:xfrm>
            <a:off x="813229" y="2717817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latin typeface="Arvo" panose="020B0604020202020204" charset="0"/>
              </a:rPr>
              <a:t>• Member identity* </a:t>
            </a:r>
          </a:p>
          <a:p>
            <a:r>
              <a:rPr lang="en-US" sz="1500" dirty="0">
                <a:latin typeface="Arvo" panose="020B0604020202020204" charset="0"/>
              </a:rPr>
              <a:t>• Risk tolerance* </a:t>
            </a:r>
          </a:p>
          <a:p>
            <a:r>
              <a:rPr lang="en-US" sz="1500" dirty="0">
                <a:latin typeface="Arvo" panose="020B0604020202020204" charset="0"/>
              </a:rPr>
              <a:t>• Group emphasis*</a:t>
            </a:r>
          </a:p>
          <a:p>
            <a:r>
              <a:rPr lang="en-US" sz="1500" dirty="0">
                <a:latin typeface="Arvo" panose="020B0604020202020204" charset="0"/>
              </a:rPr>
              <a:t>• People focus </a:t>
            </a:r>
          </a:p>
          <a:p>
            <a:r>
              <a:rPr lang="en-US" sz="1500" dirty="0">
                <a:latin typeface="Arvo" panose="020B0604020202020204" charset="0"/>
              </a:rPr>
              <a:t>• Reward criteria*</a:t>
            </a:r>
          </a:p>
          <a:p>
            <a:r>
              <a:rPr lang="en-US" sz="1500" dirty="0">
                <a:latin typeface="Arvo" panose="020B0604020202020204" charset="0"/>
              </a:rPr>
              <a:t>• Conflict tolerance* </a:t>
            </a:r>
          </a:p>
          <a:p>
            <a:r>
              <a:rPr lang="en-US" sz="1500" dirty="0">
                <a:latin typeface="Arvo" panose="020B0604020202020204" charset="0"/>
              </a:rPr>
              <a:t>• Unit integration* </a:t>
            </a:r>
          </a:p>
          <a:p>
            <a:r>
              <a:rPr lang="en-US" sz="1500" dirty="0">
                <a:latin typeface="Arvo" panose="020B0604020202020204" charset="0"/>
              </a:rPr>
              <a:t>• Means-ends orientation</a:t>
            </a:r>
          </a:p>
          <a:p>
            <a:r>
              <a:rPr lang="en-US" sz="1500" dirty="0">
                <a:latin typeface="Arvo" panose="020B0604020202020204" charset="0"/>
              </a:rPr>
              <a:t>• Control </a:t>
            </a:r>
          </a:p>
          <a:p>
            <a:r>
              <a:rPr lang="en-US" sz="1500" dirty="0">
                <a:latin typeface="Arvo" panose="020B0604020202020204" charset="0"/>
              </a:rPr>
              <a:t>• Open-systems focus*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30F7C5-2AE4-439D-BC3A-B5F37268785C}"/>
              </a:ext>
            </a:extLst>
          </p:cNvPr>
          <p:cNvSpPr/>
          <p:nvPr/>
        </p:nvSpPr>
        <p:spPr>
          <a:xfrm>
            <a:off x="3301247" y="302864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vo" panose="020B0604020202020204" charset="0"/>
              </a:rPr>
              <a:t>*Project work is most successful in an organizational  culture where these characteristics are highly  prevalent (common) and where the other characteristics are balanced. </a:t>
            </a:r>
          </a:p>
        </p:txBody>
      </p:sp>
    </p:spTree>
    <p:extLst>
      <p:ext uri="{BB962C8B-B14F-4D97-AF65-F5344CB8AC3E}">
        <p14:creationId xmlns:p14="http://schemas.microsoft.com/office/powerpoint/2010/main" val="198321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0DAF846-940D-4D1D-93B0-44DDED84E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827" y="287696"/>
            <a:ext cx="8095500" cy="577800"/>
          </a:xfrm>
        </p:spPr>
        <p:txBody>
          <a:bodyPr/>
          <a:lstStyle/>
          <a:p>
            <a:r>
              <a:rPr lang="en-US" dirty="0"/>
              <a:t>Stakeholder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DA551B-E88B-4A6C-90B0-A61CD43A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27" y="1056162"/>
            <a:ext cx="7683648" cy="86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Stakeholder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adalah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individu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atau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organisasi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yang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aktif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terlibat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dalam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proyek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atau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siapa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saja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yang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bisa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dipengaruhi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oleh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hasil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penyelesaian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proyek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atau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eksekusi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proyek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 panose="020B0604020202020204" charset="0"/>
                <a:cs typeface="Arial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B4CEC8-B9EF-45EC-8D82-0BC148D44BD0}"/>
              </a:ext>
            </a:extLst>
          </p:cNvPr>
          <p:cNvSpPr/>
          <p:nvPr/>
        </p:nvSpPr>
        <p:spPr>
          <a:xfrm>
            <a:off x="372827" y="1924488"/>
            <a:ext cx="7683648" cy="88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altLang="en-US" sz="1600" kern="1200" dirty="0">
                <a:latin typeface="Arvo" panose="020B0604020202020204" charset="0"/>
                <a:ea typeface="+mn-ea"/>
              </a:rPr>
              <a:t>Tim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manajemen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proyek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harus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mengidentifikasi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i="1" kern="1200" dirty="0">
                <a:latin typeface="Arvo" panose="020B0604020202020204" charset="0"/>
                <a:ea typeface="+mn-ea"/>
              </a:rPr>
              <a:t>stakeholder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,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menentukan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kebutuhan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dan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ekspektasinya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,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serta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mengelola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kemungkinan-kemungkinan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yang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dipengaruhinya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guna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memastikan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sukses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sebuah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 </a:t>
            </a:r>
            <a:r>
              <a:rPr lang="en-US" altLang="en-US" sz="1600" kern="1200" dirty="0" err="1">
                <a:latin typeface="Arvo" panose="020B0604020202020204" charset="0"/>
                <a:ea typeface="+mn-ea"/>
              </a:rPr>
              <a:t>proyek</a:t>
            </a:r>
            <a:r>
              <a:rPr lang="en-US" altLang="en-US" sz="1600" kern="1200" dirty="0">
                <a:latin typeface="Arvo" panose="020B0604020202020204" charset="0"/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7302DB-0030-41BF-96CC-D01C2542EC2A}"/>
              </a:ext>
            </a:extLst>
          </p:cNvPr>
          <p:cNvSpPr/>
          <p:nvPr/>
        </p:nvSpPr>
        <p:spPr>
          <a:xfrm>
            <a:off x="4114800" y="2835176"/>
            <a:ext cx="49122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Stakeholder </a:t>
            </a:r>
            <a:r>
              <a:rPr lang="en-US" sz="1600" dirty="0" err="1">
                <a:latin typeface="Arvo" panose="020B0604020202020204" charset="0"/>
              </a:rPr>
              <a:t>meliputi</a:t>
            </a:r>
            <a:r>
              <a:rPr lang="en-US" sz="1600" dirty="0">
                <a:latin typeface="Arvo" panose="020B060402020202020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Manajer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endParaRPr lang="en-US" sz="1600" dirty="0">
              <a:latin typeface="Arv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Pelanggan</a:t>
            </a:r>
            <a:r>
              <a:rPr lang="en-US" sz="1600" dirty="0">
                <a:latin typeface="Arvo" panose="020B0604020202020204" charset="0"/>
              </a:rPr>
              <a:t>/</a:t>
            </a:r>
            <a:r>
              <a:rPr lang="en-US" sz="1600" dirty="0" err="1">
                <a:latin typeface="Arvo" panose="020B0604020202020204" charset="0"/>
              </a:rPr>
              <a:t>pengguna</a:t>
            </a:r>
            <a:endParaRPr lang="en-US" sz="1600" dirty="0">
              <a:latin typeface="Arv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Organisasi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Pelaksana</a:t>
            </a:r>
            <a:endParaRPr lang="en-US" sz="1600" dirty="0">
              <a:latin typeface="Arv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Anggota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tim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endParaRPr lang="en-US" sz="1600" dirty="0">
              <a:latin typeface="Arv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vo" panose="020B0604020202020204" charset="0"/>
              </a:rPr>
              <a:t>Tim </a:t>
            </a:r>
            <a:r>
              <a:rPr lang="en-US" sz="1600" dirty="0" err="1">
                <a:latin typeface="Arvo" panose="020B0604020202020204" charset="0"/>
              </a:rPr>
              <a:t>manajemen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endParaRPr lang="en-US" sz="1600" dirty="0">
              <a:latin typeface="Arv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vo" panose="020B0604020202020204" charset="0"/>
              </a:rPr>
              <a:t>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vo" panose="020B0604020202020204" charset="0"/>
              </a:rPr>
              <a:t>Influencer (orang-orang yang </a:t>
            </a:r>
            <a:r>
              <a:rPr lang="en-US" sz="1600" dirty="0" err="1">
                <a:latin typeface="Arvo" panose="020B0604020202020204" charset="0"/>
              </a:rPr>
              <a:t>berpengaruh</a:t>
            </a:r>
            <a:r>
              <a:rPr lang="en-US" sz="1600" dirty="0">
                <a:latin typeface="Arvo" panose="020B060402020202020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vo" panose="020B0604020202020204" charset="0"/>
              </a:rPr>
              <a:t>Kantor </a:t>
            </a:r>
            <a:r>
              <a:rPr lang="en-US" sz="1600" dirty="0" err="1">
                <a:latin typeface="Arvo" panose="020B0604020202020204" charset="0"/>
              </a:rPr>
              <a:t>manajemen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endParaRPr lang="en-US" sz="1600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75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DEEAFE-2264-4136-9E55-8A3F64942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43109" y="245166"/>
            <a:ext cx="8095500" cy="577800"/>
          </a:xfrm>
        </p:spPr>
        <p:txBody>
          <a:bodyPr/>
          <a:lstStyle/>
          <a:p>
            <a:r>
              <a:rPr lang="en-US" dirty="0"/>
              <a:t>Stakeholder Management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D705FF-259C-4568-86D8-D69100B3A2BB}"/>
              </a:ext>
            </a:extLst>
          </p:cNvPr>
          <p:cNvSpPr/>
          <p:nvPr/>
        </p:nvSpPr>
        <p:spPr>
          <a:xfrm>
            <a:off x="116976" y="1332229"/>
            <a:ext cx="3711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vo" panose="020B0604020202020204" charset="0"/>
              </a:rPr>
              <a:t>Project managers must take time to </a:t>
            </a:r>
            <a:r>
              <a:rPr lang="en-US" b="1" dirty="0" err="1">
                <a:latin typeface="Arvo" panose="020B0604020202020204" charset="0"/>
              </a:rPr>
              <a:t>identify</a:t>
            </a:r>
            <a:r>
              <a:rPr lang="en-US" dirty="0" err="1">
                <a:latin typeface="Arvo" panose="020B0604020202020204" charset="0"/>
              </a:rPr>
              <a:t>,</a:t>
            </a:r>
            <a:r>
              <a:rPr lang="en-US" b="1" dirty="0" err="1">
                <a:latin typeface="Arvo" panose="020B0604020202020204" charset="0"/>
              </a:rPr>
              <a:t>understand</a:t>
            </a:r>
            <a:r>
              <a:rPr lang="en-US" dirty="0">
                <a:latin typeface="Arvo" panose="020B0604020202020204" charset="0"/>
              </a:rPr>
              <a:t>, and </a:t>
            </a:r>
            <a:r>
              <a:rPr lang="en-US" b="1" dirty="0">
                <a:latin typeface="Arvo" panose="020B0604020202020204" charset="0"/>
              </a:rPr>
              <a:t>manage relationships </a:t>
            </a:r>
            <a:r>
              <a:rPr lang="en-US" dirty="0">
                <a:latin typeface="Arvo" panose="020B0604020202020204" charset="0"/>
              </a:rPr>
              <a:t>with all project stakeholders.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6F47FA-5A4E-4C9F-A7AD-222E127BA55D}"/>
              </a:ext>
            </a:extLst>
          </p:cNvPr>
          <p:cNvSpPr/>
          <p:nvPr/>
        </p:nvSpPr>
        <p:spPr>
          <a:xfrm>
            <a:off x="95697" y="2619898"/>
            <a:ext cx="37643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vo" panose="020B0604020202020204" charset="0"/>
              </a:rPr>
              <a:t>Using the four frames of organizations can help you meet stakeholder needs and expectations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E3239B-819B-4C05-839B-4B22D528C3FF}"/>
              </a:ext>
            </a:extLst>
          </p:cNvPr>
          <p:cNvSpPr/>
          <p:nvPr/>
        </p:nvSpPr>
        <p:spPr>
          <a:xfrm>
            <a:off x="116976" y="35865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Arvo" panose="020B0604020202020204" charset="0"/>
              </a:rPr>
              <a:t>Senior executives and top management are very</a:t>
            </a:r>
          </a:p>
          <a:p>
            <a:pPr algn="just"/>
            <a:r>
              <a:rPr lang="en-US" dirty="0">
                <a:latin typeface="Arvo" panose="020B0604020202020204" charset="0"/>
              </a:rPr>
              <a:t>important stakeholders. 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xmlns="" id="{03863941-A200-4D81-98B6-A72BF648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168" y="630371"/>
            <a:ext cx="5374832" cy="3311931"/>
          </a:xfrm>
          <a:prstGeom prst="ellipse">
            <a:avLst/>
          </a:prstGeom>
          <a:solidFill>
            <a:srgbClr val="C0FCA2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xmlns="" id="{BD3F49CF-6CDE-4342-92B4-4D524B7E6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505" y="1087571"/>
            <a:ext cx="4308620" cy="2544873"/>
          </a:xfrm>
          <a:prstGeom prst="ellipse">
            <a:avLst/>
          </a:prstGeom>
          <a:solidFill>
            <a:srgbClr val="85F94B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E380DF02-6C06-4E59-8E9C-B1A6FBF28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418" y="3284521"/>
            <a:ext cx="12178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/>
              <a:t>Tim </a:t>
            </a:r>
            <a:r>
              <a:rPr lang="en-US" altLang="en-US" sz="1200" b="1" dirty="0" err="1"/>
              <a:t>Proyek</a:t>
            </a:r>
            <a:endParaRPr lang="en-US" altLang="en-US" sz="1200" b="1" i="1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28B4C401-051F-46A4-9848-4C9D3C8A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105" y="3653479"/>
            <a:ext cx="19620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i="1" dirty="0"/>
              <a:t>Stakeholder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Proyek</a:t>
            </a:r>
            <a:endParaRPr lang="en-US" altLang="en-US" sz="1200" b="1" i="1" dirty="0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xmlns="" id="{9C7A873D-A8A5-40DF-A70F-83F0087B2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668" y="1073283"/>
            <a:ext cx="3748938" cy="217333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38F49757-56E0-41F7-9523-21043164D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778" y="2754255"/>
            <a:ext cx="1910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Tim </a:t>
            </a:r>
          </a:p>
          <a:p>
            <a:pPr algn="ctr" eaLnBrk="1" hangingPunct="1"/>
            <a:r>
              <a:rPr lang="en-US" altLang="en-US" sz="1200" b="1" dirty="0" err="1"/>
              <a:t>Manajemen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Proyek</a:t>
            </a:r>
            <a:endParaRPr lang="en-US" altLang="en-US" sz="1200" b="1" i="1" dirty="0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xmlns="" id="{6E90BDEC-C3C0-43BF-A9CA-213CD8D18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455" y="1749740"/>
            <a:ext cx="1346053" cy="1000104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Manajer Proyek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xmlns="" id="{D54E05F1-DD6F-46A0-A7D2-3DC1DFA91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455" y="630371"/>
            <a:ext cx="1346053" cy="1000104"/>
          </a:xfrm>
          <a:prstGeom prst="ellipse">
            <a:avLst/>
          </a:prstGeom>
          <a:solidFill>
            <a:srgbClr val="FCE9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/>
              <a:t>Sponsor Proyek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BBEAEFCB-9110-493F-85DA-B7F2F184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1137" y="4241426"/>
            <a:ext cx="955214" cy="30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Proyek</a:t>
            </a:r>
            <a:endParaRPr lang="en-US" altLang="en-US" b="1" i="1" dirty="0"/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xmlns="" id="{AF21E897-9B00-4566-A6F5-E3571A196C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7927" y="3718207"/>
            <a:ext cx="589376" cy="5232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B629B-D853-49A6-8964-4DF892FFE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85639" y="308962"/>
            <a:ext cx="8095500" cy="577800"/>
          </a:xfrm>
        </p:spPr>
        <p:txBody>
          <a:bodyPr/>
          <a:lstStyle/>
          <a:p>
            <a:r>
              <a:rPr lang="en-US" dirty="0"/>
              <a:t>Stakeholders (For Example)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F1829C-7FFD-4B82-B48C-3005C6D0A7B7}"/>
              </a:ext>
            </a:extLst>
          </p:cNvPr>
          <p:cNvSpPr/>
          <p:nvPr/>
        </p:nvSpPr>
        <p:spPr>
          <a:xfrm>
            <a:off x="574845" y="1168839"/>
            <a:ext cx="7442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latin typeface="Arvo" panose="020B0604020202020204" charset="0"/>
              </a:rPr>
              <a:t>Proyek</a:t>
            </a:r>
            <a:r>
              <a:rPr lang="en-US" sz="1600" b="1" dirty="0">
                <a:latin typeface="Arvo" panose="020B0604020202020204" charset="0"/>
              </a:rPr>
              <a:t> E-Government Kota Yogyakarta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806276-2AFC-4943-A525-FBED0BA90963}"/>
              </a:ext>
            </a:extLst>
          </p:cNvPr>
          <p:cNvSpPr/>
          <p:nvPr/>
        </p:nvSpPr>
        <p:spPr>
          <a:xfrm>
            <a:off x="685639" y="1928538"/>
            <a:ext cx="8095500" cy="189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Semua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bekerja</a:t>
            </a:r>
            <a:r>
              <a:rPr lang="en-US" sz="1600" dirty="0">
                <a:latin typeface="Arvo" panose="020B0604020202020204" charset="0"/>
              </a:rPr>
              <a:t> pada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tersebut</a:t>
            </a:r>
            <a:r>
              <a:rPr lang="en-US" sz="1600" dirty="0">
                <a:latin typeface="Arvo" panose="020B0604020202020204" charset="0"/>
              </a:rPr>
              <a:t> (</a:t>
            </a:r>
            <a:r>
              <a:rPr lang="en-US" sz="1600" dirty="0" err="1">
                <a:latin typeface="Arvo" panose="020B0604020202020204" charset="0"/>
              </a:rPr>
              <a:t>Programer</a:t>
            </a:r>
            <a:r>
              <a:rPr lang="en-US" sz="1600" dirty="0">
                <a:latin typeface="Arvo" panose="020B0604020202020204" charset="0"/>
              </a:rPr>
              <a:t>, </a:t>
            </a:r>
            <a:r>
              <a:rPr lang="en-US" sz="1600" dirty="0" err="1">
                <a:latin typeface="Arvo" panose="020B0604020202020204" charset="0"/>
              </a:rPr>
              <a:t>Analis</a:t>
            </a:r>
            <a:r>
              <a:rPr lang="en-US" sz="1600" dirty="0">
                <a:latin typeface="Arvo" panose="020B0604020202020204" charset="0"/>
              </a:rPr>
              <a:t>, </a:t>
            </a:r>
            <a:r>
              <a:rPr lang="en-US" sz="1600" dirty="0" err="1">
                <a:latin typeface="Arvo" panose="020B0604020202020204" charset="0"/>
              </a:rPr>
              <a:t>Teknisi</a:t>
            </a:r>
            <a:r>
              <a:rPr lang="en-US" sz="1600" dirty="0">
                <a:latin typeface="Arvo" panose="020B0604020202020204" charset="0"/>
              </a:rPr>
              <a:t>, </a:t>
            </a:r>
            <a:r>
              <a:rPr lang="en-US" sz="1600" dirty="0" err="1">
                <a:latin typeface="Arvo" panose="020B0604020202020204" charset="0"/>
              </a:rPr>
              <a:t>dll</a:t>
            </a:r>
            <a:r>
              <a:rPr lang="en-US" sz="1600" dirty="0">
                <a:latin typeface="Arvo" panose="020B060402020202020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Pemerintah</a:t>
            </a:r>
            <a:r>
              <a:rPr lang="en-US" sz="1600" dirty="0">
                <a:latin typeface="Arvo" panose="020B0604020202020204" charset="0"/>
              </a:rPr>
              <a:t> Kota Yogyakarta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vo" panose="020B0604020202020204" charset="0"/>
              </a:rPr>
              <a:t>Perusahaan yang </a:t>
            </a:r>
            <a:r>
              <a:rPr lang="en-US" sz="1600" dirty="0" err="1">
                <a:latin typeface="Arvo" panose="020B0604020202020204" charset="0"/>
              </a:rPr>
              <a:t>berada</a:t>
            </a:r>
            <a:r>
              <a:rPr lang="en-US" sz="1600" dirty="0">
                <a:latin typeface="Arvo" panose="020B0604020202020204" charset="0"/>
              </a:rPr>
              <a:t> di </a:t>
            </a:r>
            <a:r>
              <a:rPr lang="en-US" sz="1600" dirty="0" err="1">
                <a:latin typeface="Arvo" panose="020B0604020202020204" charset="0"/>
              </a:rPr>
              <a:t>sekitar</a:t>
            </a:r>
            <a:r>
              <a:rPr lang="en-US" sz="1600" dirty="0">
                <a:latin typeface="Arvo" panose="020B0604020202020204" charset="0"/>
              </a:rPr>
              <a:t> Kota Yogyakarta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Penduduk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ada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disekitaran</a:t>
            </a:r>
            <a:r>
              <a:rPr lang="en-US" sz="1600" dirty="0">
                <a:latin typeface="Arvo" panose="020B0604020202020204" charset="0"/>
              </a:rPr>
              <a:t> Kota Yogyakarta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vo" panose="020B0604020202020204" charset="0"/>
              </a:rPr>
              <a:t>………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2868F9-6461-4A16-8307-69DB715A4F9D}"/>
              </a:ext>
            </a:extLst>
          </p:cNvPr>
          <p:cNvSpPr/>
          <p:nvPr/>
        </p:nvSpPr>
        <p:spPr>
          <a:xfrm>
            <a:off x="574845" y="1589984"/>
            <a:ext cx="7442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vo" panose="020B0604020202020204" charset="0"/>
              </a:rPr>
              <a:t>Stakeholders :</a:t>
            </a:r>
          </a:p>
        </p:txBody>
      </p:sp>
    </p:spTree>
    <p:extLst>
      <p:ext uri="{BB962C8B-B14F-4D97-AF65-F5344CB8AC3E}">
        <p14:creationId xmlns:p14="http://schemas.microsoft.com/office/powerpoint/2010/main" val="60065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B41F001-783D-4616-B1A7-25341C881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194" y="457825"/>
            <a:ext cx="8095500" cy="577800"/>
          </a:xfrm>
        </p:spPr>
        <p:txBody>
          <a:bodyPr/>
          <a:lstStyle/>
          <a:p>
            <a:r>
              <a:rPr lang="en-US" dirty="0"/>
              <a:t>Importance of Top  </a:t>
            </a:r>
            <a:br>
              <a:rPr lang="en-US" dirty="0"/>
            </a:br>
            <a:r>
              <a:rPr lang="en-US" dirty="0"/>
              <a:t>Management Commitment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8A2146-7284-419C-B26A-9469CBFB0BEB}"/>
              </a:ext>
            </a:extLst>
          </p:cNvPr>
          <p:cNvSpPr/>
          <p:nvPr/>
        </p:nvSpPr>
        <p:spPr>
          <a:xfrm>
            <a:off x="372826" y="1147575"/>
            <a:ext cx="6740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vo" panose="020B0604020202020204" charset="0"/>
              </a:rPr>
              <a:t>Beberapa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studi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menyebutkan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komitmen</a:t>
            </a:r>
            <a:r>
              <a:rPr lang="en-US" sz="1600" dirty="0">
                <a:latin typeface="Arvo" panose="020B0604020202020204" charset="0"/>
              </a:rPr>
              <a:t> top management </a:t>
            </a:r>
            <a:r>
              <a:rPr lang="en-US" sz="1600" dirty="0" err="1">
                <a:latin typeface="Arvo" panose="020B0604020202020204" charset="0"/>
              </a:rPr>
              <a:t>sebagai</a:t>
            </a:r>
            <a:r>
              <a:rPr lang="en-US" sz="1600" dirty="0">
                <a:latin typeface="Arvo" panose="020B0604020202020204" charset="0"/>
              </a:rPr>
              <a:t> salah </a:t>
            </a:r>
            <a:r>
              <a:rPr lang="en-US" sz="1600" dirty="0" err="1">
                <a:latin typeface="Arvo" panose="020B0604020202020204" charset="0"/>
              </a:rPr>
              <a:t>satu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faktor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kunci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terkait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dengan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keberhasilan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6FE69A-14E2-48A4-822F-31FAA3037DF9}"/>
              </a:ext>
            </a:extLst>
          </p:cNvPr>
          <p:cNvSpPr/>
          <p:nvPr/>
        </p:nvSpPr>
        <p:spPr>
          <a:xfrm>
            <a:off x="1201478" y="2047987"/>
            <a:ext cx="6177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vo" panose="020B0604020202020204" charset="0"/>
              </a:rPr>
              <a:t>Top Management </a:t>
            </a:r>
            <a:r>
              <a:rPr lang="en-US" sz="1600" dirty="0" err="1">
                <a:latin typeface="Arvo" panose="020B0604020202020204" charset="0"/>
              </a:rPr>
              <a:t>dapat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membantu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manajer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dalam</a:t>
            </a:r>
            <a:r>
              <a:rPr lang="en-US" sz="1600" dirty="0">
                <a:latin typeface="Arvo" panose="020B060402020202020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Mengamankan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sumber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daya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memadai</a:t>
            </a:r>
            <a:r>
              <a:rPr lang="en-US" sz="1600" dirty="0">
                <a:latin typeface="Arvo" panose="020B060402020202020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Mendapatkan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persetujuan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untuk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kebutuhan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unik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tepat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waktu</a:t>
            </a:r>
            <a:r>
              <a:rPr lang="en-US" sz="1600" dirty="0">
                <a:latin typeface="Arvo" panose="020B060402020202020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Menerima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kerja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sama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dari</a:t>
            </a:r>
            <a:r>
              <a:rPr lang="en-US" sz="1600" dirty="0">
                <a:latin typeface="Arvo" panose="020B0604020202020204" charset="0"/>
              </a:rPr>
              <a:t> orang-orang di </a:t>
            </a:r>
            <a:r>
              <a:rPr lang="en-US" sz="1600" dirty="0" err="1">
                <a:latin typeface="Arvo" panose="020B0604020202020204" charset="0"/>
              </a:rPr>
              <a:t>seluruh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organisasi</a:t>
            </a:r>
            <a:r>
              <a:rPr lang="en-US" sz="1600" dirty="0">
                <a:latin typeface="Arvo" panose="020B060402020202020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Belajar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bagaimana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menjadi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pemimpin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lebih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baik</a:t>
            </a:r>
            <a:r>
              <a:rPr lang="en-US" sz="1600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096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990F6AE-6B88-458C-AC06-8C45F7CECC9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flipH="1">
            <a:off x="0" y="96838"/>
            <a:ext cx="6435725" cy="577850"/>
          </a:xfrm>
        </p:spPr>
        <p:txBody>
          <a:bodyPr/>
          <a:lstStyle/>
          <a:p>
            <a:r>
              <a:rPr lang="en-US" dirty="0"/>
              <a:t>Project Life Cycle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427E46-59C3-4D98-A3C4-0D998D32B2F6}"/>
              </a:ext>
            </a:extLst>
          </p:cNvPr>
          <p:cNvSpPr/>
          <p:nvPr/>
        </p:nvSpPr>
        <p:spPr>
          <a:xfrm>
            <a:off x="592684" y="903851"/>
            <a:ext cx="7958631" cy="61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 err="1">
                <a:latin typeface="Arvo" panose="020B0604020202020204" charset="0"/>
              </a:rPr>
              <a:t>Manajer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proyek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atau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organisasi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dapat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membagi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proyek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menjadi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beberapa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tahap</a:t>
            </a:r>
            <a:r>
              <a:rPr lang="en-US" altLang="en-US" dirty="0">
                <a:latin typeface="Arvo" panose="020B0604020202020204" charset="0"/>
              </a:rPr>
              <a:t>, </a:t>
            </a:r>
            <a:r>
              <a:rPr lang="en-US" altLang="en-US" dirty="0" err="1">
                <a:latin typeface="Arvo" panose="020B0604020202020204" charset="0"/>
              </a:rPr>
              <a:t>untuk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menciptakan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kontrol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manajemen</a:t>
            </a:r>
            <a:r>
              <a:rPr lang="en-US" altLang="en-US" dirty="0">
                <a:latin typeface="Arvo" panose="020B0604020202020204" charset="0"/>
              </a:rPr>
              <a:t> yang </a:t>
            </a:r>
            <a:r>
              <a:rPr lang="en-US" altLang="en-US" dirty="0" err="1">
                <a:latin typeface="Arvo" panose="020B0604020202020204" charset="0"/>
              </a:rPr>
              <a:t>lebih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baik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sesuai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dengan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mata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rantai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operasional</a:t>
            </a:r>
            <a:r>
              <a:rPr lang="en-US" altLang="en-US" dirty="0">
                <a:latin typeface="Arvo" panose="020B0604020202020204" charset="0"/>
              </a:rPr>
              <a:t> yang </a:t>
            </a:r>
            <a:r>
              <a:rPr lang="en-US" altLang="en-US" dirty="0" err="1">
                <a:latin typeface="Arvo" panose="020B0604020202020204" charset="0"/>
              </a:rPr>
              <a:t>terus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menerus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dilaksanakan</a:t>
            </a:r>
            <a:r>
              <a:rPr lang="en-US" altLang="en-US" dirty="0">
                <a:latin typeface="Arvo" panose="020B0604020202020204" charset="0"/>
              </a:rPr>
              <a:t> </a:t>
            </a:r>
            <a:r>
              <a:rPr lang="en-US" altLang="en-US" dirty="0" err="1">
                <a:latin typeface="Arvo" panose="020B0604020202020204" charset="0"/>
              </a:rPr>
              <a:t>organisasi</a:t>
            </a:r>
            <a:r>
              <a:rPr lang="en-US" altLang="en-US" dirty="0">
                <a:latin typeface="Arvo" panose="020B0604020202020204" charset="0"/>
              </a:rPr>
              <a:t>. </a:t>
            </a: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xmlns="" id="{32AE316D-5FA9-480C-932C-D6B3E5E39DD4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1600200"/>
            <a:ext cx="7845425" cy="3152553"/>
            <a:chOff x="242" y="1056"/>
            <a:chExt cx="5009" cy="2892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xmlns="" id="{8E8B4ACE-2943-4667-BA9A-880E4D41E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" y="1056"/>
              <a:ext cx="4942" cy="2064"/>
              <a:chOff x="242" y="1056"/>
              <a:chExt cx="4942" cy="2064"/>
            </a:xfrm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xmlns="" id="{40185BEF-25A9-450E-8A20-9B0D127BB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" y="1485"/>
                <a:ext cx="4442" cy="1418"/>
              </a:xfrm>
              <a:custGeom>
                <a:avLst/>
                <a:gdLst>
                  <a:gd name="T0" fmla="*/ 0 w 4862"/>
                  <a:gd name="T1" fmla="*/ 1513 h 1608"/>
                  <a:gd name="T2" fmla="*/ 110 w 4862"/>
                  <a:gd name="T3" fmla="*/ 1469 h 1608"/>
                  <a:gd name="T4" fmla="*/ 401 w 4862"/>
                  <a:gd name="T5" fmla="*/ 1457 h 1608"/>
                  <a:gd name="T6" fmla="*/ 1074 w 4862"/>
                  <a:gd name="T7" fmla="*/ 1434 h 1608"/>
                  <a:gd name="T8" fmla="*/ 1257 w 4862"/>
                  <a:gd name="T9" fmla="*/ 1411 h 1608"/>
                  <a:gd name="T10" fmla="*/ 1357 w 4862"/>
                  <a:gd name="T11" fmla="*/ 1384 h 1608"/>
                  <a:gd name="T12" fmla="*/ 1452 w 4862"/>
                  <a:gd name="T13" fmla="*/ 1333 h 1608"/>
                  <a:gd name="T14" fmla="*/ 1440 w 4862"/>
                  <a:gd name="T15" fmla="*/ 1359 h 1608"/>
                  <a:gd name="T16" fmla="*/ 1533 w 4862"/>
                  <a:gd name="T17" fmla="*/ 1269 h 1608"/>
                  <a:gd name="T18" fmla="*/ 1615 w 4862"/>
                  <a:gd name="T19" fmla="*/ 1198 h 1608"/>
                  <a:gd name="T20" fmla="*/ 1689 w 4862"/>
                  <a:gd name="T21" fmla="*/ 1137 h 1608"/>
                  <a:gd name="T22" fmla="*/ 1755 w 4862"/>
                  <a:gd name="T23" fmla="*/ 1047 h 1608"/>
                  <a:gd name="T24" fmla="*/ 1828 w 4862"/>
                  <a:gd name="T25" fmla="*/ 976 h 1608"/>
                  <a:gd name="T26" fmla="*/ 1875 w 4862"/>
                  <a:gd name="T27" fmla="*/ 940 h 1608"/>
                  <a:gd name="T28" fmla="*/ 1931 w 4862"/>
                  <a:gd name="T29" fmla="*/ 868 h 1608"/>
                  <a:gd name="T30" fmla="*/ 2024 w 4862"/>
                  <a:gd name="T31" fmla="*/ 752 h 1608"/>
                  <a:gd name="T32" fmla="*/ 2100 w 4862"/>
                  <a:gd name="T33" fmla="*/ 599 h 1608"/>
                  <a:gd name="T34" fmla="*/ 2360 w 4862"/>
                  <a:gd name="T35" fmla="*/ 277 h 1608"/>
                  <a:gd name="T36" fmla="*/ 2499 w 4862"/>
                  <a:gd name="T37" fmla="*/ 179 h 1608"/>
                  <a:gd name="T38" fmla="*/ 2628 w 4862"/>
                  <a:gd name="T39" fmla="*/ 91 h 1608"/>
                  <a:gd name="T40" fmla="*/ 2683 w 4862"/>
                  <a:gd name="T41" fmla="*/ 74 h 1608"/>
                  <a:gd name="T42" fmla="*/ 2774 w 4862"/>
                  <a:gd name="T43" fmla="*/ 49 h 1608"/>
                  <a:gd name="T44" fmla="*/ 3085 w 4862"/>
                  <a:gd name="T45" fmla="*/ 0 h 1608"/>
                  <a:gd name="T46" fmla="*/ 3356 w 4862"/>
                  <a:gd name="T47" fmla="*/ 32 h 1608"/>
                  <a:gd name="T48" fmla="*/ 3401 w 4862"/>
                  <a:gd name="T49" fmla="*/ 79 h 1608"/>
                  <a:gd name="T50" fmla="*/ 3472 w 4862"/>
                  <a:gd name="T51" fmla="*/ 153 h 1608"/>
                  <a:gd name="T52" fmla="*/ 3649 w 4862"/>
                  <a:gd name="T53" fmla="*/ 375 h 1608"/>
                  <a:gd name="T54" fmla="*/ 3703 w 4862"/>
                  <a:gd name="T55" fmla="*/ 476 h 1608"/>
                  <a:gd name="T56" fmla="*/ 3755 w 4862"/>
                  <a:gd name="T57" fmla="*/ 577 h 1608"/>
                  <a:gd name="T58" fmla="*/ 3825 w 4862"/>
                  <a:gd name="T59" fmla="*/ 732 h 1608"/>
                  <a:gd name="T60" fmla="*/ 3886 w 4862"/>
                  <a:gd name="T61" fmla="*/ 888 h 1608"/>
                  <a:gd name="T62" fmla="*/ 4054 w 4862"/>
                  <a:gd name="T63" fmla="*/ 1092 h 1608"/>
                  <a:gd name="T64" fmla="*/ 4197 w 4862"/>
                  <a:gd name="T65" fmla="*/ 1240 h 1608"/>
                  <a:gd name="T66" fmla="*/ 4214 w 4862"/>
                  <a:gd name="T67" fmla="*/ 1259 h 1608"/>
                  <a:gd name="T68" fmla="*/ 4232 w 4862"/>
                  <a:gd name="T69" fmla="*/ 1295 h 1608"/>
                  <a:gd name="T70" fmla="*/ 4258 w 4862"/>
                  <a:gd name="T71" fmla="*/ 1314 h 1608"/>
                  <a:gd name="T72" fmla="*/ 4366 w 4862"/>
                  <a:gd name="T73" fmla="*/ 1407 h 1608"/>
                  <a:gd name="T74" fmla="*/ 4411 w 4862"/>
                  <a:gd name="T75" fmla="*/ 1426 h 1608"/>
                  <a:gd name="T76" fmla="*/ 4483 w 4862"/>
                  <a:gd name="T77" fmla="*/ 1464 h 1608"/>
                  <a:gd name="T78" fmla="*/ 4519 w 4862"/>
                  <a:gd name="T79" fmla="*/ 1492 h 1608"/>
                  <a:gd name="T80" fmla="*/ 4682 w 4862"/>
                  <a:gd name="T81" fmla="*/ 1558 h 1608"/>
                  <a:gd name="T82" fmla="*/ 4717 w 4862"/>
                  <a:gd name="T83" fmla="*/ 1578 h 1608"/>
                  <a:gd name="T84" fmla="*/ 4826 w 4862"/>
                  <a:gd name="T85" fmla="*/ 1598 h 1608"/>
                  <a:gd name="T86" fmla="*/ 4862 w 4862"/>
                  <a:gd name="T87" fmla="*/ 1608 h 16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62"/>
                  <a:gd name="T133" fmla="*/ 0 h 1608"/>
                  <a:gd name="T134" fmla="*/ 4862 w 4862"/>
                  <a:gd name="T135" fmla="*/ 1608 h 16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62" h="1608">
                    <a:moveTo>
                      <a:pt x="0" y="1513"/>
                    </a:moveTo>
                    <a:cubicBezTo>
                      <a:pt x="38" y="1502"/>
                      <a:pt x="69" y="1476"/>
                      <a:pt x="110" y="1469"/>
                    </a:cubicBezTo>
                    <a:cubicBezTo>
                      <a:pt x="190" y="1456"/>
                      <a:pt x="352" y="1458"/>
                      <a:pt x="401" y="1457"/>
                    </a:cubicBezTo>
                    <a:cubicBezTo>
                      <a:pt x="619" y="1430"/>
                      <a:pt x="852" y="1440"/>
                      <a:pt x="1074" y="1434"/>
                    </a:cubicBezTo>
                    <a:cubicBezTo>
                      <a:pt x="1136" y="1425"/>
                      <a:pt x="1195" y="1416"/>
                      <a:pt x="1257" y="1411"/>
                    </a:cubicBezTo>
                    <a:cubicBezTo>
                      <a:pt x="1290" y="1400"/>
                      <a:pt x="1324" y="1394"/>
                      <a:pt x="1357" y="1384"/>
                    </a:cubicBezTo>
                    <a:cubicBezTo>
                      <a:pt x="1376" y="1380"/>
                      <a:pt x="1434" y="1338"/>
                      <a:pt x="1452" y="1333"/>
                    </a:cubicBezTo>
                    <a:cubicBezTo>
                      <a:pt x="1488" y="1314"/>
                      <a:pt x="1440" y="1359"/>
                      <a:pt x="1440" y="1359"/>
                    </a:cubicBezTo>
                    <a:cubicBezTo>
                      <a:pt x="1457" y="1311"/>
                      <a:pt x="1497" y="1305"/>
                      <a:pt x="1533" y="1269"/>
                    </a:cubicBezTo>
                    <a:cubicBezTo>
                      <a:pt x="1585" y="1242"/>
                      <a:pt x="1565" y="1222"/>
                      <a:pt x="1615" y="1198"/>
                    </a:cubicBezTo>
                    <a:cubicBezTo>
                      <a:pt x="1628" y="1160"/>
                      <a:pt x="1660" y="1165"/>
                      <a:pt x="1689" y="1137"/>
                    </a:cubicBezTo>
                    <a:cubicBezTo>
                      <a:pt x="1705" y="1090"/>
                      <a:pt x="1722" y="1083"/>
                      <a:pt x="1755" y="1047"/>
                    </a:cubicBezTo>
                    <a:cubicBezTo>
                      <a:pt x="1779" y="1021"/>
                      <a:pt x="1802" y="1000"/>
                      <a:pt x="1828" y="976"/>
                    </a:cubicBezTo>
                    <a:cubicBezTo>
                      <a:pt x="1832" y="964"/>
                      <a:pt x="1869" y="951"/>
                      <a:pt x="1875" y="940"/>
                    </a:cubicBezTo>
                    <a:cubicBezTo>
                      <a:pt x="1891" y="915"/>
                      <a:pt x="1931" y="868"/>
                      <a:pt x="1931" y="868"/>
                    </a:cubicBezTo>
                    <a:cubicBezTo>
                      <a:pt x="1949" y="819"/>
                      <a:pt x="2000" y="799"/>
                      <a:pt x="2024" y="752"/>
                    </a:cubicBezTo>
                    <a:cubicBezTo>
                      <a:pt x="2051" y="702"/>
                      <a:pt x="2075" y="651"/>
                      <a:pt x="2100" y="599"/>
                    </a:cubicBezTo>
                    <a:cubicBezTo>
                      <a:pt x="2162" y="467"/>
                      <a:pt x="2250" y="368"/>
                      <a:pt x="2360" y="277"/>
                    </a:cubicBezTo>
                    <a:cubicBezTo>
                      <a:pt x="2405" y="240"/>
                      <a:pt x="2442" y="192"/>
                      <a:pt x="2499" y="179"/>
                    </a:cubicBezTo>
                    <a:cubicBezTo>
                      <a:pt x="2528" y="152"/>
                      <a:pt x="2591" y="108"/>
                      <a:pt x="2628" y="91"/>
                    </a:cubicBezTo>
                    <a:cubicBezTo>
                      <a:pt x="2645" y="82"/>
                      <a:pt x="2683" y="74"/>
                      <a:pt x="2683" y="74"/>
                    </a:cubicBezTo>
                    <a:cubicBezTo>
                      <a:pt x="2742" y="36"/>
                      <a:pt x="2673" y="75"/>
                      <a:pt x="2774" y="49"/>
                    </a:cubicBezTo>
                    <a:cubicBezTo>
                      <a:pt x="2949" y="3"/>
                      <a:pt x="2802" y="21"/>
                      <a:pt x="3085" y="0"/>
                    </a:cubicBezTo>
                    <a:cubicBezTo>
                      <a:pt x="3167" y="4"/>
                      <a:pt x="3276" y="15"/>
                      <a:pt x="3356" y="32"/>
                    </a:cubicBezTo>
                    <a:cubicBezTo>
                      <a:pt x="3377" y="36"/>
                      <a:pt x="3386" y="64"/>
                      <a:pt x="3401" y="79"/>
                    </a:cubicBezTo>
                    <a:cubicBezTo>
                      <a:pt x="3426" y="104"/>
                      <a:pt x="3449" y="126"/>
                      <a:pt x="3472" y="153"/>
                    </a:cubicBezTo>
                    <a:cubicBezTo>
                      <a:pt x="3538" y="232"/>
                      <a:pt x="3605" y="281"/>
                      <a:pt x="3649" y="375"/>
                    </a:cubicBezTo>
                    <a:cubicBezTo>
                      <a:pt x="3664" y="406"/>
                      <a:pt x="3686" y="446"/>
                      <a:pt x="3703" y="476"/>
                    </a:cubicBezTo>
                    <a:cubicBezTo>
                      <a:pt x="3725" y="516"/>
                      <a:pt x="3727" y="539"/>
                      <a:pt x="3755" y="577"/>
                    </a:cubicBezTo>
                    <a:cubicBezTo>
                      <a:pt x="3772" y="637"/>
                      <a:pt x="3788" y="680"/>
                      <a:pt x="3825" y="732"/>
                    </a:cubicBezTo>
                    <a:cubicBezTo>
                      <a:pt x="3840" y="780"/>
                      <a:pt x="3858" y="849"/>
                      <a:pt x="3886" y="888"/>
                    </a:cubicBezTo>
                    <a:cubicBezTo>
                      <a:pt x="3913" y="976"/>
                      <a:pt x="4014" y="1014"/>
                      <a:pt x="4054" y="1092"/>
                    </a:cubicBezTo>
                    <a:cubicBezTo>
                      <a:pt x="4102" y="1188"/>
                      <a:pt x="4139" y="1176"/>
                      <a:pt x="4197" y="1240"/>
                    </a:cubicBezTo>
                    <a:cubicBezTo>
                      <a:pt x="4203" y="1246"/>
                      <a:pt x="4210" y="1252"/>
                      <a:pt x="4214" y="1259"/>
                    </a:cubicBezTo>
                    <a:cubicBezTo>
                      <a:pt x="4221" y="1270"/>
                      <a:pt x="4223" y="1285"/>
                      <a:pt x="4232" y="1295"/>
                    </a:cubicBezTo>
                    <a:cubicBezTo>
                      <a:pt x="4239" y="1303"/>
                      <a:pt x="4249" y="1307"/>
                      <a:pt x="4258" y="1314"/>
                    </a:cubicBezTo>
                    <a:cubicBezTo>
                      <a:pt x="4294" y="1343"/>
                      <a:pt x="4328" y="1383"/>
                      <a:pt x="4366" y="1407"/>
                    </a:cubicBezTo>
                    <a:cubicBezTo>
                      <a:pt x="4379" y="1416"/>
                      <a:pt x="4396" y="1419"/>
                      <a:pt x="4411" y="1426"/>
                    </a:cubicBezTo>
                    <a:cubicBezTo>
                      <a:pt x="4436" y="1437"/>
                      <a:pt x="4462" y="1448"/>
                      <a:pt x="4483" y="1464"/>
                    </a:cubicBezTo>
                    <a:cubicBezTo>
                      <a:pt x="4495" y="1473"/>
                      <a:pt x="4506" y="1485"/>
                      <a:pt x="4519" y="1492"/>
                    </a:cubicBezTo>
                    <a:cubicBezTo>
                      <a:pt x="4569" y="1522"/>
                      <a:pt x="4628" y="1533"/>
                      <a:pt x="4682" y="1558"/>
                    </a:cubicBezTo>
                    <a:cubicBezTo>
                      <a:pt x="4694" y="1563"/>
                      <a:pt x="4704" y="1575"/>
                      <a:pt x="4717" y="1578"/>
                    </a:cubicBezTo>
                    <a:cubicBezTo>
                      <a:pt x="4753" y="1587"/>
                      <a:pt x="4790" y="1588"/>
                      <a:pt x="4826" y="1598"/>
                    </a:cubicBezTo>
                    <a:cubicBezTo>
                      <a:pt x="4838" y="1601"/>
                      <a:pt x="4862" y="1608"/>
                      <a:pt x="4862" y="1608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6">
                <a:extLst>
                  <a:ext uri="{FF2B5EF4-FFF2-40B4-BE49-F238E27FC236}">
                    <a16:creationId xmlns:a16="http://schemas.microsoft.com/office/drawing/2014/main" xmlns="" id="{810C3F10-3F23-466D-8407-860187633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" y="2947"/>
                <a:ext cx="46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7">
                <a:extLst>
                  <a:ext uri="{FF2B5EF4-FFF2-40B4-BE49-F238E27FC236}">
                    <a16:creationId xmlns:a16="http://schemas.microsoft.com/office/drawing/2014/main" xmlns="" id="{7877CBA7-FA7F-465B-8F38-04CD13D46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947" cy="177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en-US"/>
              </a:p>
            </p:txBody>
          </p: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xmlns="" id="{A98875B0-3E14-441F-ADC9-A6BCA9109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" y="1344"/>
                <a:ext cx="905" cy="177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en-US"/>
              </a:p>
            </p:txBody>
          </p:sp>
          <p:sp>
            <p:nvSpPr>
              <p:cNvPr id="33" name="Rectangle 9">
                <a:extLst>
                  <a:ext uri="{FF2B5EF4-FFF2-40B4-BE49-F238E27FC236}">
                    <a16:creationId xmlns:a16="http://schemas.microsoft.com/office/drawing/2014/main" xmlns="" id="{080B8D0F-6773-4614-97BB-771CF5A54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8" y="1344"/>
                <a:ext cx="1550" cy="177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en-US"/>
              </a:p>
            </p:txBody>
          </p:sp>
          <p:sp>
            <p:nvSpPr>
              <p:cNvPr id="34" name="Line 10">
                <a:extLst>
                  <a:ext uri="{FF2B5EF4-FFF2-40B4-BE49-F238E27FC236}">
                    <a16:creationId xmlns:a16="http://schemas.microsoft.com/office/drawing/2014/main" xmlns="" id="{C72B175A-6653-4C67-B601-359C54DCE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8" y="1344"/>
                <a:ext cx="12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1">
                <a:extLst>
                  <a:ext uri="{FF2B5EF4-FFF2-40B4-BE49-F238E27FC236}">
                    <a16:creationId xmlns:a16="http://schemas.microsoft.com/office/drawing/2014/main" xmlns="" id="{DAC9B780-69B6-4060-8F53-2A9E2E78D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8" y="3120"/>
                <a:ext cx="120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12">
                <a:extLst>
                  <a:ext uri="{FF2B5EF4-FFF2-40B4-BE49-F238E27FC236}">
                    <a16:creationId xmlns:a16="http://schemas.microsoft.com/office/drawing/2014/main" xmlns="" id="{905C3AE7-2372-4248-B941-7D5520A072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" y="1056"/>
                <a:ext cx="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1">
                    <a:latin typeface="Times New Roman" panose="02020603050405020304" pitchFamily="18" charset="0"/>
                  </a:rPr>
                  <a:t>Definition</a:t>
                </a:r>
              </a:p>
            </p:txBody>
          </p:sp>
          <p:sp>
            <p:nvSpPr>
              <p:cNvPr id="37" name="Text Box 13">
                <a:extLst>
                  <a:ext uri="{FF2B5EF4-FFF2-40B4-BE49-F238E27FC236}">
                    <a16:creationId xmlns:a16="http://schemas.microsoft.com/office/drawing/2014/main" xmlns="" id="{4A96DD31-CDEE-4C01-8E5B-B32B11BE7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056"/>
                <a:ext cx="6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1">
                    <a:latin typeface="Times New Roman" panose="02020603050405020304" pitchFamily="18" charset="0"/>
                  </a:rPr>
                  <a:t>Planning</a:t>
                </a:r>
              </a:p>
            </p:txBody>
          </p:sp>
          <p:sp>
            <p:nvSpPr>
              <p:cNvPr id="38" name="Text Box 14">
                <a:extLst>
                  <a:ext uri="{FF2B5EF4-FFF2-40B4-BE49-F238E27FC236}">
                    <a16:creationId xmlns:a16="http://schemas.microsoft.com/office/drawing/2014/main" xmlns="" id="{8D463CE6-D1DA-4D28-AFE8-6594624CD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1056"/>
                <a:ext cx="7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1">
                    <a:latin typeface="Times New Roman" panose="02020603050405020304" pitchFamily="18" charset="0"/>
                  </a:rPr>
                  <a:t>Execution</a:t>
                </a:r>
              </a:p>
            </p:txBody>
          </p:sp>
          <p:sp>
            <p:nvSpPr>
              <p:cNvPr id="39" name="Text Box 15">
                <a:extLst>
                  <a:ext uri="{FF2B5EF4-FFF2-40B4-BE49-F238E27FC236}">
                    <a16:creationId xmlns:a16="http://schemas.microsoft.com/office/drawing/2014/main" xmlns="" id="{CD4E9B7F-61A1-45D3-97AB-2F664C64C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1056"/>
                <a:ext cx="6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1">
                    <a:latin typeface="Times New Roman" panose="02020603050405020304" pitchFamily="18" charset="0"/>
                  </a:rPr>
                  <a:t>Delivery</a:t>
                </a:r>
              </a:p>
            </p:txBody>
          </p:sp>
          <p:sp>
            <p:nvSpPr>
              <p:cNvPr id="40" name="Text Box 16">
                <a:extLst>
                  <a:ext uri="{FF2B5EF4-FFF2-40B4-BE49-F238E27FC236}">
                    <a16:creationId xmlns:a16="http://schemas.microsoft.com/office/drawing/2014/main" xmlns="" id="{944143EA-A518-4535-AEE8-5577947F7E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136" y="2056"/>
                <a:ext cx="9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1">
                    <a:latin typeface="Times New Roman" panose="02020603050405020304" pitchFamily="18" charset="0"/>
                  </a:rPr>
                  <a:t>Level of effort</a:t>
                </a:r>
              </a:p>
            </p:txBody>
          </p:sp>
        </p:grp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xmlns="" id="{B63751BD-1E04-4BDA-AB2C-81F0A39A4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" y="3108"/>
              <a:ext cx="1065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1. Goals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2. Specifications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3. Tasks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4. Responsibilities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5. Teams</a:t>
              </a: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xmlns="" id="{832E19B0-C38F-4962-9550-782796821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3120"/>
              <a:ext cx="771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1. Schedules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2. Budgets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3. Resources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4. Risks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5. Staffing</a:t>
              </a:r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xmlns="" id="{D583C6A6-4142-4C8F-A653-F48D3057C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120"/>
              <a:ext cx="947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1. Status reports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2. Changes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3. Quality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4. Forecasts</a:t>
              </a:r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xmlns="" id="{7E4234A1-329C-43AE-AF2D-5F7E78A53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120"/>
              <a:ext cx="1267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latin typeface="Times New Roman" panose="02020603050405020304" pitchFamily="18" charset="0"/>
                </a:rPr>
                <a:t>1. Train customer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2. Transfer documents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3. Release resources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4. Reassign staff</a:t>
              </a:r>
              <a:br>
                <a:rPr lang="en-US" altLang="en-US" sz="1600">
                  <a:latin typeface="Times New Roman" panose="02020603050405020304" pitchFamily="18" charset="0"/>
                </a:rPr>
              </a:br>
              <a:r>
                <a:rPr lang="en-US" altLang="en-US" sz="1600">
                  <a:latin typeface="Times New Roman" panose="02020603050405020304" pitchFamily="18" charset="0"/>
                </a:rPr>
                <a:t>5. Lessons learned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376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3D166-E8B9-43CC-A486-A2A8C4453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59401" y="258646"/>
            <a:ext cx="8095500" cy="577800"/>
          </a:xfrm>
        </p:spPr>
        <p:txBody>
          <a:bodyPr/>
          <a:lstStyle/>
          <a:p>
            <a:r>
              <a:rPr lang="en-US" dirty="0"/>
              <a:t>Project Management Process Groups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AC57A9-1A32-4299-A7D3-326460BB71E5}"/>
              </a:ext>
            </a:extLst>
          </p:cNvPr>
          <p:cNvSpPr/>
          <p:nvPr/>
        </p:nvSpPr>
        <p:spPr>
          <a:xfrm>
            <a:off x="653739" y="1179757"/>
            <a:ext cx="7171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A process is a series of actions directed toward a particular result.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A7BE75-D6FC-4F72-975E-49BFE2D53619}"/>
              </a:ext>
            </a:extLst>
          </p:cNvPr>
          <p:cNvSpPr/>
          <p:nvPr/>
        </p:nvSpPr>
        <p:spPr>
          <a:xfrm>
            <a:off x="653739" y="1727092"/>
            <a:ext cx="80011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Project management can be viewed as a number of interlinked processes.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EB6B043-9780-490D-BAEF-68B679DCA5BF}"/>
              </a:ext>
            </a:extLst>
          </p:cNvPr>
          <p:cNvSpPr/>
          <p:nvPr/>
        </p:nvSpPr>
        <p:spPr>
          <a:xfrm>
            <a:off x="653739" y="2186695"/>
            <a:ext cx="6353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The project management process groups include: </a:t>
            </a:r>
          </a:p>
          <a:p>
            <a:r>
              <a:rPr lang="en-US" sz="1600" dirty="0">
                <a:latin typeface="Arvo" panose="020B0604020202020204" charset="0"/>
              </a:rPr>
              <a:t>• Initiating processes </a:t>
            </a:r>
          </a:p>
          <a:p>
            <a:r>
              <a:rPr lang="en-US" sz="1600" dirty="0">
                <a:latin typeface="Arvo" panose="020B0604020202020204" charset="0"/>
              </a:rPr>
              <a:t>• Planning processes </a:t>
            </a:r>
          </a:p>
          <a:p>
            <a:r>
              <a:rPr lang="en-US" sz="1600" dirty="0">
                <a:latin typeface="Arvo" panose="020B0604020202020204" charset="0"/>
              </a:rPr>
              <a:t>• Executing processes</a:t>
            </a:r>
          </a:p>
          <a:p>
            <a:r>
              <a:rPr lang="en-US" sz="1600" dirty="0">
                <a:latin typeface="Arvo" panose="020B0604020202020204" charset="0"/>
              </a:rPr>
              <a:t>• Monitoring and controlling processes </a:t>
            </a:r>
          </a:p>
          <a:p>
            <a:r>
              <a:rPr lang="en-US" sz="1600" dirty="0">
                <a:latin typeface="Arvo" panose="020B0604020202020204" charset="0"/>
              </a:rPr>
              <a:t>• Closing processes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3D73C9-6197-4EDC-B15C-758D2A6FFA2B}"/>
              </a:ext>
            </a:extLst>
          </p:cNvPr>
          <p:cNvSpPr/>
          <p:nvPr/>
        </p:nvSpPr>
        <p:spPr>
          <a:xfrm>
            <a:off x="653738" y="3877404"/>
            <a:ext cx="7044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Life cycle can change from project to project, but project management process groups are same.</a:t>
            </a:r>
          </a:p>
        </p:txBody>
      </p:sp>
    </p:spTree>
    <p:extLst>
      <p:ext uri="{BB962C8B-B14F-4D97-AF65-F5344CB8AC3E}">
        <p14:creationId xmlns:p14="http://schemas.microsoft.com/office/powerpoint/2010/main" val="3338508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E35AD1F-9D6E-428C-BC70-1E3E4AC18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 bwMode="auto">
          <a:xfrm>
            <a:off x="1345018" y="748395"/>
            <a:ext cx="6371843" cy="42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xmlns="" id="{F3AB6523-D1F8-453D-B6E3-574A3956EAF4}"/>
              </a:ext>
            </a:extLst>
          </p:cNvPr>
          <p:cNvSpPr txBox="1">
            <a:spLocks/>
          </p:cNvSpPr>
          <p:nvPr/>
        </p:nvSpPr>
        <p:spPr>
          <a:xfrm flipH="1">
            <a:off x="1134400" y="31899"/>
            <a:ext cx="6435983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algn="ctr"/>
            <a:r>
              <a:rPr lang="en-US" dirty="0"/>
              <a:t>Project Phases</a:t>
            </a:r>
          </a:p>
        </p:txBody>
      </p:sp>
    </p:spTree>
    <p:extLst>
      <p:ext uri="{BB962C8B-B14F-4D97-AF65-F5344CB8AC3E}">
        <p14:creationId xmlns:p14="http://schemas.microsoft.com/office/powerpoint/2010/main" val="1284621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57389-7EE5-4FE8-A597-14A871AAB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24250" y="234534"/>
            <a:ext cx="8095500" cy="577800"/>
          </a:xfrm>
        </p:spPr>
        <p:txBody>
          <a:bodyPr/>
          <a:lstStyle/>
          <a:p>
            <a:r>
              <a:rPr lang="en-US" dirty="0"/>
              <a:t>Project Phases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1A4B96B-0EE8-48CF-B529-762851B4D827}"/>
              </a:ext>
            </a:extLst>
          </p:cNvPr>
          <p:cNvSpPr/>
          <p:nvPr/>
        </p:nvSpPr>
        <p:spPr>
          <a:xfrm>
            <a:off x="524250" y="1049376"/>
            <a:ext cx="7049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In the </a:t>
            </a:r>
            <a:r>
              <a:rPr lang="en-US" sz="1600" b="1" dirty="0">
                <a:latin typeface="Arvo" panose="020B0604020202020204" charset="0"/>
              </a:rPr>
              <a:t>early phases </a:t>
            </a:r>
            <a:r>
              <a:rPr lang="en-US" sz="1600" dirty="0">
                <a:latin typeface="Arvo" panose="020B0604020202020204" charset="0"/>
              </a:rPr>
              <a:t>of a project life cycle: </a:t>
            </a:r>
          </a:p>
          <a:p>
            <a:r>
              <a:rPr lang="en-US" sz="1600" dirty="0">
                <a:latin typeface="Arvo" panose="020B0604020202020204" charset="0"/>
              </a:rPr>
              <a:t>• Resource needs are usually lowest. </a:t>
            </a:r>
          </a:p>
          <a:p>
            <a:r>
              <a:rPr lang="en-US" sz="1600" dirty="0">
                <a:latin typeface="Arvo" panose="020B0604020202020204" charset="0"/>
              </a:rPr>
              <a:t>• The level of uncertainty (risk) is highest.</a:t>
            </a:r>
          </a:p>
          <a:p>
            <a:r>
              <a:rPr lang="en-US" sz="1600" dirty="0">
                <a:latin typeface="Arvo" panose="020B0604020202020204" charset="0"/>
              </a:rPr>
              <a:t>• Project stakeholders have the greatest opportunity to influence the project.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A6CCDF-CBCF-4E21-B91E-06A0BEFD2E4D}"/>
              </a:ext>
            </a:extLst>
          </p:cNvPr>
          <p:cNvSpPr/>
          <p:nvPr/>
        </p:nvSpPr>
        <p:spPr>
          <a:xfrm>
            <a:off x="524250" y="2571750"/>
            <a:ext cx="6202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600" dirty="0">
                <a:latin typeface="Arvo" panose="020B0604020202020204" charset="0"/>
              </a:rPr>
              <a:t>In the </a:t>
            </a:r>
            <a:r>
              <a:rPr lang="en-US" sz="1600" b="1" dirty="0">
                <a:latin typeface="Arvo" panose="020B0604020202020204" charset="0"/>
              </a:rPr>
              <a:t>middle</a:t>
            </a:r>
            <a:r>
              <a:rPr lang="en-US" sz="1600" dirty="0">
                <a:latin typeface="Arvo" panose="020B0604020202020204" charset="0"/>
              </a:rPr>
              <a:t> phases of a project life cycle: </a:t>
            </a:r>
          </a:p>
          <a:p>
            <a:r>
              <a:rPr lang="en-US" sz="1600" dirty="0">
                <a:latin typeface="Arvo" panose="020B0604020202020204" charset="0"/>
              </a:rPr>
              <a:t>• The certainty of completing a project increases.</a:t>
            </a:r>
          </a:p>
          <a:p>
            <a:r>
              <a:rPr lang="en-US" sz="1600" dirty="0">
                <a:latin typeface="Arvo" panose="020B0604020202020204" charset="0"/>
              </a:rPr>
              <a:t>• More resources are needed.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9ADB58-6A81-41BD-98AA-37D65FA34AB3}"/>
              </a:ext>
            </a:extLst>
          </p:cNvPr>
          <p:cNvSpPr/>
          <p:nvPr/>
        </p:nvSpPr>
        <p:spPr>
          <a:xfrm>
            <a:off x="524250" y="3601682"/>
            <a:ext cx="6450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In the </a:t>
            </a:r>
            <a:r>
              <a:rPr lang="en-US" sz="1600" b="1" dirty="0">
                <a:latin typeface="Arvo" panose="020B0604020202020204" charset="0"/>
              </a:rPr>
              <a:t>final phase </a:t>
            </a:r>
            <a:r>
              <a:rPr lang="en-US" sz="1600" dirty="0">
                <a:latin typeface="Arvo" panose="020B0604020202020204" charset="0"/>
              </a:rPr>
              <a:t>of a project life cycle: </a:t>
            </a:r>
          </a:p>
          <a:p>
            <a:r>
              <a:rPr lang="en-US" sz="1600" dirty="0">
                <a:latin typeface="Arvo" panose="020B0604020202020204" charset="0"/>
              </a:rPr>
              <a:t>• The focus is on ensuring that project requirements were met. </a:t>
            </a:r>
          </a:p>
          <a:p>
            <a:r>
              <a:rPr lang="en-US" sz="1600" dirty="0">
                <a:latin typeface="Arvo" panose="020B0604020202020204" charset="0"/>
              </a:rPr>
              <a:t>• The sponsor approves completion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999760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069A2E0-0662-426A-A9E4-26A4B05A7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826" y="213269"/>
            <a:ext cx="8095500" cy="577800"/>
          </a:xfrm>
        </p:spPr>
        <p:txBody>
          <a:bodyPr/>
          <a:lstStyle/>
          <a:p>
            <a:r>
              <a:rPr lang="en-US" dirty="0"/>
              <a:t>Project Life Cycle IT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87E84AE-A26B-46FD-B971-6C6B58109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077782"/>
              </p:ext>
            </p:extLst>
          </p:nvPr>
        </p:nvGraphicFramePr>
        <p:xfrm>
          <a:off x="286680" y="1351136"/>
          <a:ext cx="8570639" cy="269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2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8"/>
          <p:cNvSpPr txBox="1">
            <a:spLocks noGrp="1"/>
          </p:cNvSpPr>
          <p:nvPr>
            <p:ph type="ctrTitle" idx="4294967295"/>
          </p:nvPr>
        </p:nvSpPr>
        <p:spPr>
          <a:xfrm flipH="1">
            <a:off x="0" y="411791"/>
            <a:ext cx="8096250" cy="577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dirty="0"/>
              <a:t>Three Sphere Model for Systems Management</a:t>
            </a:r>
            <a:endParaRPr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15BD64-ED28-4F8C-9A98-2FB608C4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66" y="917842"/>
            <a:ext cx="4917810" cy="3916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89AB697-71A9-42E7-8D80-579A32589AF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flipH="1">
            <a:off x="0" y="119063"/>
            <a:ext cx="2054225" cy="2030412"/>
          </a:xfrm>
        </p:spPr>
        <p:txBody>
          <a:bodyPr/>
          <a:lstStyle/>
          <a:p>
            <a:r>
              <a:rPr lang="en-US" sz="3200" dirty="0"/>
              <a:t>Relationships Among Process Groups &amp; Knowledge</a:t>
            </a:r>
            <a:br>
              <a:rPr lang="en-US" sz="3200" dirty="0"/>
            </a:br>
            <a:r>
              <a:rPr lang="en-US" sz="3200" dirty="0"/>
              <a:t>Areas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C0EB58-ADBB-4D47-B75F-CE00F48BF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74" y="119062"/>
            <a:ext cx="68103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C3B5A5A-198B-4487-B40F-AB897F94E213}"/>
              </a:ext>
            </a:extLst>
          </p:cNvPr>
          <p:cNvSpPr txBox="1">
            <a:spLocks/>
          </p:cNvSpPr>
          <p:nvPr/>
        </p:nvSpPr>
        <p:spPr>
          <a:xfrm flipH="1">
            <a:off x="158506" y="0"/>
            <a:ext cx="3573521" cy="187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Barlow Condensed SemiBold"/>
              <a:buNone/>
              <a:defRPr sz="2800" b="0" i="0" u="none" strike="noStrike" cap="none">
                <a:solidFill>
                  <a:srgbClr val="434343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r>
              <a:rPr lang="en-US" dirty="0"/>
              <a:t>Relationships Among Process Groups &amp; Knowledge</a:t>
            </a:r>
            <a:br>
              <a:rPr lang="en-US" dirty="0"/>
            </a:br>
            <a:r>
              <a:rPr lang="en-US" dirty="0"/>
              <a:t>Areas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D473E8-BADE-4383-BAEA-6B17F4A8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5" y="1"/>
            <a:ext cx="6124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DCD40-F5AA-4C23-8671-25AC6C1A3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622" y="245166"/>
            <a:ext cx="8095500" cy="577800"/>
          </a:xfrm>
        </p:spPr>
        <p:txBody>
          <a:bodyPr/>
          <a:lstStyle/>
          <a:p>
            <a:r>
              <a:rPr lang="en-US" dirty="0"/>
              <a:t>Project Management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5D55DF-2DCB-4ED2-9F21-2F649C94B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59" y="1096150"/>
            <a:ext cx="7545063" cy="368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3336A3-0A12-426C-9A54-A4AB2228F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64374" y="277064"/>
            <a:ext cx="8095500" cy="577800"/>
          </a:xfrm>
        </p:spPr>
        <p:txBody>
          <a:bodyPr/>
          <a:lstStyle/>
          <a:p>
            <a:r>
              <a:rPr lang="en-US" dirty="0"/>
              <a:t>Project Initiation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523CB8-E197-46F9-A2A7-A70AD7D9E77C}"/>
              </a:ext>
            </a:extLst>
          </p:cNvPr>
          <p:cNvSpPr/>
          <p:nvPr/>
        </p:nvSpPr>
        <p:spPr>
          <a:xfrm>
            <a:off x="292235" y="1217868"/>
            <a:ext cx="8649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Initiating a project includes recognizing and starting a new project or project phase.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E0FE16-FA22-4076-9F5D-3C3319B7475B}"/>
              </a:ext>
            </a:extLst>
          </p:cNvPr>
          <p:cNvSpPr/>
          <p:nvPr/>
        </p:nvSpPr>
        <p:spPr>
          <a:xfrm>
            <a:off x="292235" y="1602537"/>
            <a:ext cx="8341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Some organizations use a pre-initiation phase, while others include items such as developing a business case as part of the initiation.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C58195-1683-4D16-B7FF-3C823754A621}"/>
              </a:ext>
            </a:extLst>
          </p:cNvPr>
          <p:cNvSpPr/>
          <p:nvPr/>
        </p:nvSpPr>
        <p:spPr>
          <a:xfrm>
            <a:off x="664374" y="2283321"/>
            <a:ext cx="6948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The main goal is to formally select and start off projects.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FF4D5C-F2B7-4E0B-BBFA-3CE2872C8D62}"/>
              </a:ext>
            </a:extLst>
          </p:cNvPr>
          <p:cNvSpPr/>
          <p:nvPr/>
        </p:nvSpPr>
        <p:spPr>
          <a:xfrm>
            <a:off x="292235" y="2816102"/>
            <a:ext cx="3918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Key outputs include: </a:t>
            </a:r>
          </a:p>
          <a:p>
            <a:r>
              <a:rPr lang="en-US" sz="1600" dirty="0">
                <a:latin typeface="Arvo" panose="020B0604020202020204" charset="0"/>
              </a:rPr>
              <a:t>• Assigning the project manager.</a:t>
            </a:r>
          </a:p>
          <a:p>
            <a:r>
              <a:rPr lang="en-US" sz="1600" dirty="0">
                <a:latin typeface="Arvo" panose="020B0604020202020204" charset="0"/>
              </a:rPr>
              <a:t>• Identifying key stakeholders.</a:t>
            </a:r>
          </a:p>
          <a:p>
            <a:r>
              <a:rPr lang="en-US" sz="1600" dirty="0">
                <a:latin typeface="Arvo" panose="020B0604020202020204" charset="0"/>
              </a:rPr>
              <a:t>• Completing a business case.</a:t>
            </a:r>
          </a:p>
          <a:p>
            <a:r>
              <a:rPr lang="en-US" sz="1600" dirty="0">
                <a:latin typeface="Arvo" panose="020B0604020202020204" charset="0"/>
              </a:rPr>
              <a:t>• Completing a project charter and getting signatures on it.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41628F-19AA-4726-BCA3-49DD3A52CB98}"/>
              </a:ext>
            </a:extLst>
          </p:cNvPr>
          <p:cNvSpPr/>
          <p:nvPr/>
        </p:nvSpPr>
        <p:spPr>
          <a:xfrm>
            <a:off x="4338084" y="2816102"/>
            <a:ext cx="4295553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Every organization has its own variations of what documents are required to initiate a project. It’s important to identify the project need, stakeholders, and main goals.</a:t>
            </a:r>
          </a:p>
        </p:txBody>
      </p:sp>
    </p:spTree>
    <p:extLst>
      <p:ext uri="{BB962C8B-B14F-4D97-AF65-F5344CB8AC3E}">
        <p14:creationId xmlns:p14="http://schemas.microsoft.com/office/powerpoint/2010/main" val="4040611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3B4FC85-AF70-42F7-8F89-690FAB449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92" y="319594"/>
            <a:ext cx="8095500" cy="577800"/>
          </a:xfrm>
        </p:spPr>
        <p:txBody>
          <a:bodyPr/>
          <a:lstStyle/>
          <a:p>
            <a:r>
              <a:rPr lang="en-US" dirty="0"/>
              <a:t>Project Planning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1577AB-C334-4075-9CC3-FAB0B2D8139B}"/>
              </a:ext>
            </a:extLst>
          </p:cNvPr>
          <p:cNvSpPr/>
          <p:nvPr/>
        </p:nvSpPr>
        <p:spPr>
          <a:xfrm>
            <a:off x="394092" y="1118757"/>
            <a:ext cx="6528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The main purpose of project planning is to guide execution.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8A0CF76-3D16-4FE9-80FE-831DA90381FE}"/>
              </a:ext>
            </a:extLst>
          </p:cNvPr>
          <p:cNvSpPr/>
          <p:nvPr/>
        </p:nvSpPr>
        <p:spPr>
          <a:xfrm>
            <a:off x="1560418" y="1541296"/>
            <a:ext cx="5762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Every knowledge area includes planning information.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B0B9F3-DEE8-4B44-87C7-F50A9AD3EA53}"/>
              </a:ext>
            </a:extLst>
          </p:cNvPr>
          <p:cNvSpPr/>
          <p:nvPr/>
        </p:nvSpPr>
        <p:spPr>
          <a:xfrm>
            <a:off x="797442" y="19638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Key outputs include: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46DDC3-42C9-4580-95E0-F561EF7F68B6}"/>
              </a:ext>
            </a:extLst>
          </p:cNvPr>
          <p:cNvSpPr/>
          <p:nvPr/>
        </p:nvSpPr>
        <p:spPr>
          <a:xfrm>
            <a:off x="1095153" y="2280580"/>
            <a:ext cx="5624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A team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A scope statement.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A work breakdown structure (WBS).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A project schedule, in the form of a Gantt chart with all dependencies and resources entered.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vo" panose="020B0604020202020204" charset="0"/>
              </a:rPr>
              <a:t>A list of prioritized risks (part of a risk register). </a:t>
            </a:r>
          </a:p>
        </p:txBody>
      </p:sp>
    </p:spTree>
    <p:extLst>
      <p:ext uri="{BB962C8B-B14F-4D97-AF65-F5344CB8AC3E}">
        <p14:creationId xmlns:p14="http://schemas.microsoft.com/office/powerpoint/2010/main" val="61728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1DF2D685-C591-40EA-B95A-3D2CF9EAF6E7}"/>
              </a:ext>
            </a:extLst>
          </p:cNvPr>
          <p:cNvGrpSpPr>
            <a:grpSpLocks/>
          </p:cNvGrpSpPr>
          <p:nvPr/>
        </p:nvGrpSpPr>
        <p:grpSpPr bwMode="auto">
          <a:xfrm>
            <a:off x="1713895" y="684632"/>
            <a:ext cx="4688625" cy="3792450"/>
            <a:chOff x="1179" y="1332"/>
            <a:chExt cx="3286" cy="2526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95BCCFBA-15F4-4D89-8656-DEF79FECF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" y="1332"/>
              <a:ext cx="523" cy="741"/>
            </a:xfrm>
            <a:custGeom>
              <a:avLst/>
              <a:gdLst>
                <a:gd name="T0" fmla="*/ 5 w 1046"/>
                <a:gd name="T1" fmla="*/ 2 h 1481"/>
                <a:gd name="T2" fmla="*/ 5 w 1046"/>
                <a:gd name="T3" fmla="*/ 5 h 1481"/>
                <a:gd name="T4" fmla="*/ 4 w 1046"/>
                <a:gd name="T5" fmla="*/ 5 h 1481"/>
                <a:gd name="T6" fmla="*/ 4 w 1046"/>
                <a:gd name="T7" fmla="*/ 6 h 1481"/>
                <a:gd name="T8" fmla="*/ 0 w 1046"/>
                <a:gd name="T9" fmla="*/ 3 h 1481"/>
                <a:gd name="T10" fmla="*/ 4 w 1046"/>
                <a:gd name="T11" fmla="*/ 0 h 1481"/>
                <a:gd name="T12" fmla="*/ 4 w 1046"/>
                <a:gd name="T13" fmla="*/ 2 h 1481"/>
                <a:gd name="T14" fmla="*/ 5 w 1046"/>
                <a:gd name="T15" fmla="*/ 2 h 14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6"/>
                <a:gd name="T25" fmla="*/ 0 h 1481"/>
                <a:gd name="T26" fmla="*/ 1046 w 1046"/>
                <a:gd name="T27" fmla="*/ 1481 h 14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6" h="1481">
                  <a:moveTo>
                    <a:pt x="1046" y="370"/>
                  </a:moveTo>
                  <a:lnTo>
                    <a:pt x="1046" y="1114"/>
                  </a:lnTo>
                  <a:lnTo>
                    <a:pt x="868" y="1114"/>
                  </a:lnTo>
                  <a:lnTo>
                    <a:pt x="868" y="1481"/>
                  </a:lnTo>
                  <a:lnTo>
                    <a:pt x="0" y="739"/>
                  </a:lnTo>
                  <a:lnTo>
                    <a:pt x="868" y="0"/>
                  </a:lnTo>
                  <a:lnTo>
                    <a:pt x="868" y="370"/>
                  </a:lnTo>
                  <a:lnTo>
                    <a:pt x="1046" y="370"/>
                  </a:lnTo>
                  <a:close/>
                </a:path>
              </a:pathLst>
            </a:custGeom>
            <a:solidFill>
              <a:srgbClr val="0080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0CFC1576-D00F-4CCA-8EE5-81E088498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1517"/>
              <a:ext cx="174" cy="372"/>
            </a:xfrm>
            <a:prstGeom prst="rect">
              <a:avLst/>
            </a:prstGeom>
            <a:solidFill>
              <a:srgbClr val="0080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xmlns="" id="{2B38B504-67E5-4062-B967-58D748167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517"/>
              <a:ext cx="131" cy="372"/>
            </a:xfrm>
            <a:prstGeom prst="rect">
              <a:avLst/>
            </a:prstGeom>
            <a:solidFill>
              <a:srgbClr val="0080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xmlns="" id="{A76C1B95-A9C1-4E43-ABC1-E7A1B75B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1517"/>
              <a:ext cx="88" cy="372"/>
            </a:xfrm>
            <a:prstGeom prst="rect">
              <a:avLst/>
            </a:prstGeom>
            <a:solidFill>
              <a:srgbClr val="0080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DE4C47A9-E447-49C0-A16F-7B7AEE10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" y="1517"/>
              <a:ext cx="42" cy="372"/>
            </a:xfrm>
            <a:prstGeom prst="rect">
              <a:avLst/>
            </a:prstGeom>
            <a:solidFill>
              <a:srgbClr val="0080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DCB2A06F-64F6-4C3C-8580-2123BA8A4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2995"/>
              <a:ext cx="746" cy="863"/>
            </a:xfrm>
            <a:custGeom>
              <a:avLst/>
              <a:gdLst>
                <a:gd name="T0" fmla="*/ 2 w 1491"/>
                <a:gd name="T1" fmla="*/ 0 h 1728"/>
                <a:gd name="T2" fmla="*/ 2 w 1491"/>
                <a:gd name="T3" fmla="*/ 3 h 1728"/>
                <a:gd name="T4" fmla="*/ 5 w 1491"/>
                <a:gd name="T5" fmla="*/ 4 h 1728"/>
                <a:gd name="T6" fmla="*/ 5 w 1491"/>
                <a:gd name="T7" fmla="*/ 4 h 1728"/>
                <a:gd name="T8" fmla="*/ 6 w 1491"/>
                <a:gd name="T9" fmla="*/ 6 h 1728"/>
                <a:gd name="T10" fmla="*/ 4 w 1491"/>
                <a:gd name="T11" fmla="*/ 6 h 1728"/>
                <a:gd name="T12" fmla="*/ 4 w 1491"/>
                <a:gd name="T13" fmla="*/ 6 h 1728"/>
                <a:gd name="T14" fmla="*/ 1 w 1491"/>
                <a:gd name="T15" fmla="*/ 4 h 1728"/>
                <a:gd name="T16" fmla="*/ 0 w 1491"/>
                <a:gd name="T17" fmla="*/ 0 h 1728"/>
                <a:gd name="T18" fmla="*/ 2 w 1491"/>
                <a:gd name="T19" fmla="*/ 0 h 17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91"/>
                <a:gd name="T31" fmla="*/ 0 h 1728"/>
                <a:gd name="T32" fmla="*/ 1491 w 1491"/>
                <a:gd name="T33" fmla="*/ 1728 h 17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91" h="1728">
                  <a:moveTo>
                    <a:pt x="376" y="0"/>
                  </a:moveTo>
                  <a:lnTo>
                    <a:pt x="376" y="966"/>
                  </a:lnTo>
                  <a:lnTo>
                    <a:pt x="1114" y="1208"/>
                  </a:lnTo>
                  <a:lnTo>
                    <a:pt x="1180" y="1050"/>
                  </a:lnTo>
                  <a:lnTo>
                    <a:pt x="1491" y="1550"/>
                  </a:lnTo>
                  <a:lnTo>
                    <a:pt x="899" y="1728"/>
                  </a:lnTo>
                  <a:lnTo>
                    <a:pt x="965" y="1568"/>
                  </a:lnTo>
                  <a:lnTo>
                    <a:pt x="2" y="1235"/>
                  </a:lnTo>
                  <a:lnTo>
                    <a:pt x="0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0080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57F771AA-5C0E-4EC5-BE4F-78D21A845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3018"/>
              <a:ext cx="865" cy="743"/>
            </a:xfrm>
            <a:custGeom>
              <a:avLst/>
              <a:gdLst>
                <a:gd name="T0" fmla="*/ 0 w 1730"/>
                <a:gd name="T1" fmla="*/ 4 h 1488"/>
                <a:gd name="T2" fmla="*/ 4 w 1730"/>
                <a:gd name="T3" fmla="*/ 4 h 1488"/>
                <a:gd name="T4" fmla="*/ 5 w 1730"/>
                <a:gd name="T5" fmla="*/ 1 h 1488"/>
                <a:gd name="T6" fmla="*/ 5 w 1730"/>
                <a:gd name="T7" fmla="*/ 1 h 1488"/>
                <a:gd name="T8" fmla="*/ 7 w 1730"/>
                <a:gd name="T9" fmla="*/ 0 h 1488"/>
                <a:gd name="T10" fmla="*/ 7 w 1730"/>
                <a:gd name="T11" fmla="*/ 2 h 1488"/>
                <a:gd name="T12" fmla="*/ 7 w 1730"/>
                <a:gd name="T13" fmla="*/ 2 h 1488"/>
                <a:gd name="T14" fmla="*/ 5 w 1730"/>
                <a:gd name="T15" fmla="*/ 5 h 1488"/>
                <a:gd name="T16" fmla="*/ 0 w 1730"/>
                <a:gd name="T17" fmla="*/ 5 h 1488"/>
                <a:gd name="T18" fmla="*/ 0 w 1730"/>
                <a:gd name="T19" fmla="*/ 4 h 14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0"/>
                <a:gd name="T31" fmla="*/ 0 h 1488"/>
                <a:gd name="T32" fmla="*/ 1730 w 1730"/>
                <a:gd name="T33" fmla="*/ 1488 h 14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0" h="1488">
                  <a:moveTo>
                    <a:pt x="0" y="1113"/>
                  </a:moveTo>
                  <a:lnTo>
                    <a:pt x="967" y="1112"/>
                  </a:lnTo>
                  <a:lnTo>
                    <a:pt x="1207" y="376"/>
                  </a:lnTo>
                  <a:lnTo>
                    <a:pt x="1049" y="311"/>
                  </a:lnTo>
                  <a:lnTo>
                    <a:pt x="1551" y="0"/>
                  </a:lnTo>
                  <a:lnTo>
                    <a:pt x="1730" y="590"/>
                  </a:lnTo>
                  <a:lnTo>
                    <a:pt x="1569" y="525"/>
                  </a:lnTo>
                  <a:lnTo>
                    <a:pt x="1236" y="1483"/>
                  </a:lnTo>
                  <a:lnTo>
                    <a:pt x="0" y="1488"/>
                  </a:lnTo>
                  <a:lnTo>
                    <a:pt x="0" y="1113"/>
                  </a:lnTo>
                  <a:close/>
                </a:path>
              </a:pathLst>
            </a:custGeom>
            <a:solidFill>
              <a:srgbClr val="0080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xmlns="" id="{2B9CBD85-89E7-4F6B-9471-B95EF6A5A1D5}"/>
              </a:ext>
            </a:extLst>
          </p:cNvPr>
          <p:cNvGrpSpPr>
            <a:grpSpLocks/>
          </p:cNvGrpSpPr>
          <p:nvPr/>
        </p:nvGrpSpPr>
        <p:grpSpPr bwMode="auto">
          <a:xfrm>
            <a:off x="2929010" y="2249561"/>
            <a:ext cx="1816378" cy="2420201"/>
            <a:chOff x="1914" y="2322"/>
            <a:chExt cx="1273" cy="1612"/>
          </a:xfrm>
        </p:grpSpPr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xmlns="" id="{7FF8ACE6-8F11-4B29-886A-9E7050C41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" y="3353"/>
              <a:ext cx="817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/>
                <a:t>Meet the</a:t>
              </a:r>
              <a:endParaRPr lang="en-US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xmlns="" id="{0DF502BE-C57C-4C8E-A8AC-2444D7193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3656"/>
              <a:ext cx="1273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dirty="0"/>
                <a:t>specifications</a:t>
              </a:r>
              <a:endParaRPr lang="en-US" dirty="0"/>
            </a:p>
          </p:txBody>
        </p:sp>
        <p:graphicFrame>
          <p:nvGraphicFramePr>
            <p:cNvPr id="14" name="Object 14">
              <a:extLst>
                <a:ext uri="{FF2B5EF4-FFF2-40B4-BE49-F238E27FC236}">
                  <a16:creationId xmlns:a16="http://schemas.microsoft.com/office/drawing/2014/main" xmlns="" id="{CB52DE98-EB82-4911-B209-E08EBC09948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649711"/>
                </p:ext>
              </p:extLst>
            </p:nvPr>
          </p:nvGraphicFramePr>
          <p:xfrm>
            <a:off x="2191" y="2322"/>
            <a:ext cx="891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Drawing" r:id="rId3" imgW="1598400" imgH="1746000" progId="">
                    <p:embed/>
                  </p:oleObj>
                </mc:Choice>
                <mc:Fallback>
                  <p:oleObj name="Drawing" r:id="rId3" imgW="1598400" imgH="1746000" progId="">
                    <p:embed/>
                    <p:pic>
                      <p:nvPicPr>
                        <p:cNvPr id="30722" name="Object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1" y="2322"/>
                          <a:ext cx="891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xmlns="" id="{6A04DE7E-8D2E-4189-99EF-9EF2541835E3}"/>
              </a:ext>
            </a:extLst>
          </p:cNvPr>
          <p:cNvGrpSpPr>
            <a:grpSpLocks/>
          </p:cNvGrpSpPr>
          <p:nvPr/>
        </p:nvGrpSpPr>
        <p:grpSpPr bwMode="auto">
          <a:xfrm>
            <a:off x="5195777" y="618374"/>
            <a:ext cx="2980687" cy="2478755"/>
            <a:chOff x="3714" y="1321"/>
            <a:chExt cx="2089" cy="165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300702BC-F667-4A36-86FF-259668ED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1321"/>
              <a:ext cx="513" cy="956"/>
            </a:xfrm>
            <a:custGeom>
              <a:avLst/>
              <a:gdLst>
                <a:gd name="T0" fmla="*/ 1 w 1026"/>
                <a:gd name="T1" fmla="*/ 0 h 1911"/>
                <a:gd name="T2" fmla="*/ 1 w 1026"/>
                <a:gd name="T3" fmla="*/ 0 h 1911"/>
                <a:gd name="T4" fmla="*/ 1 w 1026"/>
                <a:gd name="T5" fmla="*/ 1 h 1911"/>
                <a:gd name="T6" fmla="*/ 1 w 1026"/>
                <a:gd name="T7" fmla="*/ 1 h 1911"/>
                <a:gd name="T8" fmla="*/ 1 w 1026"/>
                <a:gd name="T9" fmla="*/ 1 h 1911"/>
                <a:gd name="T10" fmla="*/ 0 w 1026"/>
                <a:gd name="T11" fmla="*/ 1 h 1911"/>
                <a:gd name="T12" fmla="*/ 0 w 1026"/>
                <a:gd name="T13" fmla="*/ 7 h 1911"/>
                <a:gd name="T14" fmla="*/ 1 w 1026"/>
                <a:gd name="T15" fmla="*/ 8 h 1911"/>
                <a:gd name="T16" fmla="*/ 1 w 1026"/>
                <a:gd name="T17" fmla="*/ 8 h 1911"/>
                <a:gd name="T18" fmla="*/ 1 w 1026"/>
                <a:gd name="T19" fmla="*/ 8 h 1911"/>
                <a:gd name="T20" fmla="*/ 1 w 1026"/>
                <a:gd name="T21" fmla="*/ 8 h 1911"/>
                <a:gd name="T22" fmla="*/ 5 w 1026"/>
                <a:gd name="T23" fmla="*/ 8 h 1911"/>
                <a:gd name="T24" fmla="*/ 4 w 1026"/>
                <a:gd name="T25" fmla="*/ 7 h 1911"/>
                <a:gd name="T26" fmla="*/ 4 w 1026"/>
                <a:gd name="T27" fmla="*/ 1 h 1911"/>
                <a:gd name="T28" fmla="*/ 5 w 1026"/>
                <a:gd name="T29" fmla="*/ 0 h 1911"/>
                <a:gd name="T30" fmla="*/ 1 w 1026"/>
                <a:gd name="T31" fmla="*/ 0 h 19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6"/>
                <a:gd name="T49" fmla="*/ 0 h 1911"/>
                <a:gd name="T50" fmla="*/ 1026 w 1026"/>
                <a:gd name="T51" fmla="*/ 1911 h 19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6" h="1911">
                  <a:moveTo>
                    <a:pt x="88" y="0"/>
                  </a:moveTo>
                  <a:lnTo>
                    <a:pt x="71" y="0"/>
                  </a:lnTo>
                  <a:lnTo>
                    <a:pt x="56" y="8"/>
                  </a:lnTo>
                  <a:lnTo>
                    <a:pt x="27" y="36"/>
                  </a:lnTo>
                  <a:lnTo>
                    <a:pt x="7" y="77"/>
                  </a:lnTo>
                  <a:lnTo>
                    <a:pt x="0" y="124"/>
                  </a:lnTo>
                  <a:lnTo>
                    <a:pt x="0" y="1785"/>
                  </a:lnTo>
                  <a:lnTo>
                    <a:pt x="6" y="1830"/>
                  </a:lnTo>
                  <a:lnTo>
                    <a:pt x="27" y="1871"/>
                  </a:lnTo>
                  <a:lnTo>
                    <a:pt x="55" y="1899"/>
                  </a:lnTo>
                  <a:lnTo>
                    <a:pt x="88" y="1911"/>
                  </a:lnTo>
                  <a:lnTo>
                    <a:pt x="1026" y="1911"/>
                  </a:lnTo>
                  <a:lnTo>
                    <a:pt x="1024" y="1785"/>
                  </a:lnTo>
                  <a:lnTo>
                    <a:pt x="1024" y="124"/>
                  </a:lnTo>
                  <a:lnTo>
                    <a:pt x="1026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8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8D4F12C2-6CD4-467E-B52B-19594C64D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1321"/>
              <a:ext cx="514" cy="956"/>
            </a:xfrm>
            <a:custGeom>
              <a:avLst/>
              <a:gdLst>
                <a:gd name="T0" fmla="*/ 4 w 1027"/>
                <a:gd name="T1" fmla="*/ 0 h 1911"/>
                <a:gd name="T2" fmla="*/ 4 w 1027"/>
                <a:gd name="T3" fmla="*/ 0 h 1911"/>
                <a:gd name="T4" fmla="*/ 4 w 1027"/>
                <a:gd name="T5" fmla="*/ 1 h 1911"/>
                <a:gd name="T6" fmla="*/ 4 w 1027"/>
                <a:gd name="T7" fmla="*/ 1 h 1911"/>
                <a:gd name="T8" fmla="*/ 4 w 1027"/>
                <a:gd name="T9" fmla="*/ 1 h 1911"/>
                <a:gd name="T10" fmla="*/ 5 w 1027"/>
                <a:gd name="T11" fmla="*/ 1 h 1911"/>
                <a:gd name="T12" fmla="*/ 5 w 1027"/>
                <a:gd name="T13" fmla="*/ 7 h 1911"/>
                <a:gd name="T14" fmla="*/ 4 w 1027"/>
                <a:gd name="T15" fmla="*/ 8 h 1911"/>
                <a:gd name="T16" fmla="*/ 4 w 1027"/>
                <a:gd name="T17" fmla="*/ 8 h 1911"/>
                <a:gd name="T18" fmla="*/ 4 w 1027"/>
                <a:gd name="T19" fmla="*/ 8 h 1911"/>
                <a:gd name="T20" fmla="*/ 4 w 1027"/>
                <a:gd name="T21" fmla="*/ 8 h 1911"/>
                <a:gd name="T22" fmla="*/ 1 w 1027"/>
                <a:gd name="T23" fmla="*/ 8 h 1911"/>
                <a:gd name="T24" fmla="*/ 1 w 1027"/>
                <a:gd name="T25" fmla="*/ 1 h 1911"/>
                <a:gd name="T26" fmla="*/ 0 w 1027"/>
                <a:gd name="T27" fmla="*/ 0 h 1911"/>
                <a:gd name="T28" fmla="*/ 4 w 1027"/>
                <a:gd name="T29" fmla="*/ 0 h 19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27"/>
                <a:gd name="T46" fmla="*/ 0 h 1911"/>
                <a:gd name="T47" fmla="*/ 1027 w 1027"/>
                <a:gd name="T48" fmla="*/ 1911 h 19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27" h="1911">
                  <a:moveTo>
                    <a:pt x="939" y="0"/>
                  </a:moveTo>
                  <a:lnTo>
                    <a:pt x="955" y="0"/>
                  </a:lnTo>
                  <a:lnTo>
                    <a:pt x="971" y="8"/>
                  </a:lnTo>
                  <a:lnTo>
                    <a:pt x="999" y="36"/>
                  </a:lnTo>
                  <a:lnTo>
                    <a:pt x="1019" y="77"/>
                  </a:lnTo>
                  <a:lnTo>
                    <a:pt x="1027" y="124"/>
                  </a:lnTo>
                  <a:lnTo>
                    <a:pt x="1027" y="1785"/>
                  </a:lnTo>
                  <a:lnTo>
                    <a:pt x="1020" y="1830"/>
                  </a:lnTo>
                  <a:lnTo>
                    <a:pt x="999" y="1871"/>
                  </a:lnTo>
                  <a:lnTo>
                    <a:pt x="972" y="1899"/>
                  </a:lnTo>
                  <a:lnTo>
                    <a:pt x="939" y="1911"/>
                  </a:lnTo>
                  <a:lnTo>
                    <a:pt x="3" y="1911"/>
                  </a:lnTo>
                  <a:lnTo>
                    <a:pt x="3" y="124"/>
                  </a:lnTo>
                  <a:lnTo>
                    <a:pt x="0" y="0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8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xmlns="" id="{4C2DDEB7-25A1-4F25-ADE4-FD804EE39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321"/>
              <a:ext cx="13" cy="95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xmlns="" id="{EB3E864C-18DB-4125-8B5D-F89F31A48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8" y="1321"/>
              <a:ext cx="14" cy="956"/>
            </a:xfrm>
            <a:prstGeom prst="rect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xmlns="" id="{0C40C64E-0875-46A6-827F-534FCF48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1321"/>
              <a:ext cx="200" cy="956"/>
            </a:xfrm>
            <a:prstGeom prst="rect">
              <a:avLst/>
            </a:prstGeom>
            <a:solidFill>
              <a:srgbClr val="000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xmlns="" id="{8DD1C6FB-04D0-4CBF-8659-D23734B14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1343"/>
              <a:ext cx="156" cy="911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C347A41E-AED7-4A4E-A8AA-D640DFB0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" y="1347"/>
              <a:ext cx="144" cy="31"/>
            </a:xfrm>
            <a:custGeom>
              <a:avLst/>
              <a:gdLst>
                <a:gd name="T0" fmla="*/ 2 w 287"/>
                <a:gd name="T1" fmla="*/ 0 h 61"/>
                <a:gd name="T2" fmla="*/ 1 w 287"/>
                <a:gd name="T3" fmla="*/ 1 h 61"/>
                <a:gd name="T4" fmla="*/ 1 w 287"/>
                <a:gd name="T5" fmla="*/ 1 h 61"/>
                <a:gd name="T6" fmla="*/ 1 w 287"/>
                <a:gd name="T7" fmla="*/ 1 h 61"/>
                <a:gd name="T8" fmla="*/ 0 w 287"/>
                <a:gd name="T9" fmla="*/ 0 h 61"/>
                <a:gd name="T10" fmla="*/ 1 w 287"/>
                <a:gd name="T11" fmla="*/ 1 h 61"/>
                <a:gd name="T12" fmla="*/ 2 w 287"/>
                <a:gd name="T13" fmla="*/ 1 h 61"/>
                <a:gd name="T14" fmla="*/ 2 w 287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"/>
                <a:gd name="T25" fmla="*/ 0 h 61"/>
                <a:gd name="T26" fmla="*/ 287 w 287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" h="61">
                  <a:moveTo>
                    <a:pt x="287" y="0"/>
                  </a:moveTo>
                  <a:lnTo>
                    <a:pt x="219" y="44"/>
                  </a:lnTo>
                  <a:lnTo>
                    <a:pt x="144" y="61"/>
                  </a:lnTo>
                  <a:lnTo>
                    <a:pt x="70" y="46"/>
                  </a:lnTo>
                  <a:lnTo>
                    <a:pt x="0" y="0"/>
                  </a:lnTo>
                  <a:lnTo>
                    <a:pt x="1" y="1"/>
                  </a:lnTo>
                  <a:lnTo>
                    <a:pt x="281" y="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E1E1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110EB61C-0DE0-4F10-BC98-8E18E7D3C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" y="2220"/>
              <a:ext cx="144" cy="31"/>
            </a:xfrm>
            <a:custGeom>
              <a:avLst/>
              <a:gdLst>
                <a:gd name="T0" fmla="*/ 2 w 287"/>
                <a:gd name="T1" fmla="*/ 1 h 61"/>
                <a:gd name="T2" fmla="*/ 1 w 287"/>
                <a:gd name="T3" fmla="*/ 1 h 61"/>
                <a:gd name="T4" fmla="*/ 1 w 287"/>
                <a:gd name="T5" fmla="*/ 0 h 61"/>
                <a:gd name="T6" fmla="*/ 1 w 287"/>
                <a:gd name="T7" fmla="*/ 1 h 61"/>
                <a:gd name="T8" fmla="*/ 1 w 287"/>
                <a:gd name="T9" fmla="*/ 1 h 61"/>
                <a:gd name="T10" fmla="*/ 0 w 287"/>
                <a:gd name="T11" fmla="*/ 1 h 61"/>
                <a:gd name="T12" fmla="*/ 1 w 287"/>
                <a:gd name="T13" fmla="*/ 1 h 61"/>
                <a:gd name="T14" fmla="*/ 2 w 287"/>
                <a:gd name="T15" fmla="*/ 1 h 61"/>
                <a:gd name="T16" fmla="*/ 2 w 287"/>
                <a:gd name="T17" fmla="*/ 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7"/>
                <a:gd name="T28" fmla="*/ 0 h 61"/>
                <a:gd name="T29" fmla="*/ 287 w 287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7" h="61">
                  <a:moveTo>
                    <a:pt x="287" y="61"/>
                  </a:moveTo>
                  <a:lnTo>
                    <a:pt x="219" y="16"/>
                  </a:lnTo>
                  <a:lnTo>
                    <a:pt x="144" y="0"/>
                  </a:lnTo>
                  <a:lnTo>
                    <a:pt x="109" y="3"/>
                  </a:lnTo>
                  <a:lnTo>
                    <a:pt x="70" y="15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281" y="59"/>
                  </a:lnTo>
                  <a:lnTo>
                    <a:pt x="287" y="61"/>
                  </a:lnTo>
                  <a:close/>
                </a:path>
              </a:pathLst>
            </a:custGeom>
            <a:solidFill>
              <a:srgbClr val="808080"/>
            </a:solidFill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xmlns="" id="{E2CC0687-05C1-41A8-B4FE-F6B3E872D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1375"/>
              <a:ext cx="10" cy="847"/>
            </a:xfrm>
            <a:prstGeom prst="rect">
              <a:avLst/>
            </a:prstGeom>
            <a:solidFill>
              <a:srgbClr val="E1E1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xmlns="" id="{E42BD529-BAE5-4828-BCCF-3F2156058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" y="1375"/>
              <a:ext cx="9" cy="847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5ABA379F-6A17-4594-9CEE-D88B24C6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1371"/>
              <a:ext cx="495" cy="883"/>
            </a:xfrm>
            <a:custGeom>
              <a:avLst/>
              <a:gdLst>
                <a:gd name="T0" fmla="*/ 1 w 989"/>
                <a:gd name="T1" fmla="*/ 0 h 1766"/>
                <a:gd name="T2" fmla="*/ 1 w 989"/>
                <a:gd name="T3" fmla="*/ 1 h 1766"/>
                <a:gd name="T4" fmla="*/ 1 w 989"/>
                <a:gd name="T5" fmla="*/ 1 h 1766"/>
                <a:gd name="T6" fmla="*/ 1 w 989"/>
                <a:gd name="T7" fmla="*/ 1 h 1766"/>
                <a:gd name="T8" fmla="*/ 1 w 989"/>
                <a:gd name="T9" fmla="*/ 1 h 1766"/>
                <a:gd name="T10" fmla="*/ 0 w 989"/>
                <a:gd name="T11" fmla="*/ 1 h 1766"/>
                <a:gd name="T12" fmla="*/ 0 w 989"/>
                <a:gd name="T13" fmla="*/ 7 h 1766"/>
                <a:gd name="T14" fmla="*/ 1 w 989"/>
                <a:gd name="T15" fmla="*/ 7 h 1766"/>
                <a:gd name="T16" fmla="*/ 1 w 989"/>
                <a:gd name="T17" fmla="*/ 7 h 1766"/>
                <a:gd name="T18" fmla="*/ 1 w 989"/>
                <a:gd name="T19" fmla="*/ 7 h 1766"/>
                <a:gd name="T20" fmla="*/ 1 w 989"/>
                <a:gd name="T21" fmla="*/ 7 h 1766"/>
                <a:gd name="T22" fmla="*/ 4 w 989"/>
                <a:gd name="T23" fmla="*/ 7 h 1766"/>
                <a:gd name="T24" fmla="*/ 4 w 989"/>
                <a:gd name="T25" fmla="*/ 7 h 1766"/>
                <a:gd name="T26" fmla="*/ 4 w 989"/>
                <a:gd name="T27" fmla="*/ 1 h 1766"/>
                <a:gd name="T28" fmla="*/ 4 w 989"/>
                <a:gd name="T29" fmla="*/ 0 h 1766"/>
                <a:gd name="T30" fmla="*/ 1 w 989"/>
                <a:gd name="T31" fmla="*/ 0 h 17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89"/>
                <a:gd name="T49" fmla="*/ 0 h 1766"/>
                <a:gd name="T50" fmla="*/ 989 w 989"/>
                <a:gd name="T51" fmla="*/ 1766 h 17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89" h="1766">
                  <a:moveTo>
                    <a:pt x="85" y="0"/>
                  </a:moveTo>
                  <a:lnTo>
                    <a:pt x="69" y="2"/>
                  </a:lnTo>
                  <a:lnTo>
                    <a:pt x="54" y="9"/>
                  </a:lnTo>
                  <a:lnTo>
                    <a:pt x="26" y="35"/>
                  </a:lnTo>
                  <a:lnTo>
                    <a:pt x="7" y="72"/>
                  </a:lnTo>
                  <a:lnTo>
                    <a:pt x="0" y="115"/>
                  </a:lnTo>
                  <a:lnTo>
                    <a:pt x="0" y="1649"/>
                  </a:lnTo>
                  <a:lnTo>
                    <a:pt x="6" y="1691"/>
                  </a:lnTo>
                  <a:lnTo>
                    <a:pt x="26" y="1729"/>
                  </a:lnTo>
                  <a:lnTo>
                    <a:pt x="54" y="1754"/>
                  </a:lnTo>
                  <a:lnTo>
                    <a:pt x="85" y="1766"/>
                  </a:lnTo>
                  <a:lnTo>
                    <a:pt x="989" y="1766"/>
                  </a:lnTo>
                  <a:lnTo>
                    <a:pt x="986" y="1649"/>
                  </a:lnTo>
                  <a:lnTo>
                    <a:pt x="986" y="115"/>
                  </a:lnTo>
                  <a:lnTo>
                    <a:pt x="989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EF96031E-DF87-4B88-A327-3AFC3D4DF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371"/>
              <a:ext cx="495" cy="883"/>
            </a:xfrm>
            <a:custGeom>
              <a:avLst/>
              <a:gdLst>
                <a:gd name="T0" fmla="*/ 4 w 989"/>
                <a:gd name="T1" fmla="*/ 0 h 1766"/>
                <a:gd name="T2" fmla="*/ 4 w 989"/>
                <a:gd name="T3" fmla="*/ 1 h 1766"/>
                <a:gd name="T4" fmla="*/ 4 w 989"/>
                <a:gd name="T5" fmla="*/ 1 h 1766"/>
                <a:gd name="T6" fmla="*/ 4 w 989"/>
                <a:gd name="T7" fmla="*/ 1 h 1766"/>
                <a:gd name="T8" fmla="*/ 4 w 989"/>
                <a:gd name="T9" fmla="*/ 1 h 1766"/>
                <a:gd name="T10" fmla="*/ 4 w 989"/>
                <a:gd name="T11" fmla="*/ 1 h 1766"/>
                <a:gd name="T12" fmla="*/ 4 w 989"/>
                <a:gd name="T13" fmla="*/ 7 h 1766"/>
                <a:gd name="T14" fmla="*/ 4 w 989"/>
                <a:gd name="T15" fmla="*/ 7 h 1766"/>
                <a:gd name="T16" fmla="*/ 4 w 989"/>
                <a:gd name="T17" fmla="*/ 7 h 1766"/>
                <a:gd name="T18" fmla="*/ 4 w 989"/>
                <a:gd name="T19" fmla="*/ 7 h 1766"/>
                <a:gd name="T20" fmla="*/ 4 w 989"/>
                <a:gd name="T21" fmla="*/ 7 h 1766"/>
                <a:gd name="T22" fmla="*/ 0 w 989"/>
                <a:gd name="T23" fmla="*/ 7 h 1766"/>
                <a:gd name="T24" fmla="*/ 1 w 989"/>
                <a:gd name="T25" fmla="*/ 7 h 1766"/>
                <a:gd name="T26" fmla="*/ 1 w 989"/>
                <a:gd name="T27" fmla="*/ 1 h 1766"/>
                <a:gd name="T28" fmla="*/ 0 w 989"/>
                <a:gd name="T29" fmla="*/ 0 h 1766"/>
                <a:gd name="T30" fmla="*/ 4 w 989"/>
                <a:gd name="T31" fmla="*/ 0 h 17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89"/>
                <a:gd name="T49" fmla="*/ 0 h 1766"/>
                <a:gd name="T50" fmla="*/ 989 w 989"/>
                <a:gd name="T51" fmla="*/ 1766 h 17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89" h="1766">
                  <a:moveTo>
                    <a:pt x="904" y="0"/>
                  </a:moveTo>
                  <a:lnTo>
                    <a:pt x="920" y="2"/>
                  </a:lnTo>
                  <a:lnTo>
                    <a:pt x="935" y="9"/>
                  </a:lnTo>
                  <a:lnTo>
                    <a:pt x="964" y="35"/>
                  </a:lnTo>
                  <a:lnTo>
                    <a:pt x="982" y="72"/>
                  </a:lnTo>
                  <a:lnTo>
                    <a:pt x="989" y="115"/>
                  </a:lnTo>
                  <a:lnTo>
                    <a:pt x="989" y="1649"/>
                  </a:lnTo>
                  <a:lnTo>
                    <a:pt x="984" y="1691"/>
                  </a:lnTo>
                  <a:lnTo>
                    <a:pt x="964" y="1729"/>
                  </a:lnTo>
                  <a:lnTo>
                    <a:pt x="935" y="1754"/>
                  </a:lnTo>
                  <a:lnTo>
                    <a:pt x="904" y="1766"/>
                  </a:lnTo>
                  <a:lnTo>
                    <a:pt x="0" y="1766"/>
                  </a:lnTo>
                  <a:lnTo>
                    <a:pt x="3" y="1649"/>
                  </a:lnTo>
                  <a:lnTo>
                    <a:pt x="3" y="115"/>
                  </a:lnTo>
                  <a:lnTo>
                    <a:pt x="0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8E05EA99-FFFD-4D2C-9423-38280BBC0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1361"/>
              <a:ext cx="494" cy="884"/>
            </a:xfrm>
            <a:custGeom>
              <a:avLst/>
              <a:gdLst>
                <a:gd name="T0" fmla="*/ 0 w 990"/>
                <a:gd name="T1" fmla="*/ 0 h 1767"/>
                <a:gd name="T2" fmla="*/ 0 w 990"/>
                <a:gd name="T3" fmla="*/ 1 h 1767"/>
                <a:gd name="T4" fmla="*/ 0 w 990"/>
                <a:gd name="T5" fmla="*/ 1 h 1767"/>
                <a:gd name="T6" fmla="*/ 0 w 990"/>
                <a:gd name="T7" fmla="*/ 1 h 1767"/>
                <a:gd name="T8" fmla="*/ 0 w 990"/>
                <a:gd name="T9" fmla="*/ 1 h 1767"/>
                <a:gd name="T10" fmla="*/ 0 w 990"/>
                <a:gd name="T11" fmla="*/ 1 h 1767"/>
                <a:gd name="T12" fmla="*/ 0 w 990"/>
                <a:gd name="T13" fmla="*/ 7 h 1767"/>
                <a:gd name="T14" fmla="*/ 0 w 990"/>
                <a:gd name="T15" fmla="*/ 7 h 1767"/>
                <a:gd name="T16" fmla="*/ 0 w 990"/>
                <a:gd name="T17" fmla="*/ 7 h 1767"/>
                <a:gd name="T18" fmla="*/ 0 w 990"/>
                <a:gd name="T19" fmla="*/ 7 h 1767"/>
                <a:gd name="T20" fmla="*/ 0 w 990"/>
                <a:gd name="T21" fmla="*/ 7 h 1767"/>
                <a:gd name="T22" fmla="*/ 3 w 990"/>
                <a:gd name="T23" fmla="*/ 7 h 1767"/>
                <a:gd name="T24" fmla="*/ 3 w 990"/>
                <a:gd name="T25" fmla="*/ 7 h 1767"/>
                <a:gd name="T26" fmla="*/ 3 w 990"/>
                <a:gd name="T27" fmla="*/ 1 h 1767"/>
                <a:gd name="T28" fmla="*/ 3 w 990"/>
                <a:gd name="T29" fmla="*/ 0 h 1767"/>
                <a:gd name="T30" fmla="*/ 0 w 990"/>
                <a:gd name="T31" fmla="*/ 0 h 17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0"/>
                <a:gd name="T49" fmla="*/ 0 h 1767"/>
                <a:gd name="T50" fmla="*/ 990 w 990"/>
                <a:gd name="T51" fmla="*/ 1767 h 17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0" h="1767">
                  <a:moveTo>
                    <a:pt x="86" y="0"/>
                  </a:moveTo>
                  <a:lnTo>
                    <a:pt x="71" y="3"/>
                  </a:lnTo>
                  <a:lnTo>
                    <a:pt x="54" y="10"/>
                  </a:lnTo>
                  <a:lnTo>
                    <a:pt x="27" y="36"/>
                  </a:lnTo>
                  <a:lnTo>
                    <a:pt x="8" y="75"/>
                  </a:lnTo>
                  <a:lnTo>
                    <a:pt x="0" y="117"/>
                  </a:lnTo>
                  <a:lnTo>
                    <a:pt x="0" y="1651"/>
                  </a:lnTo>
                  <a:lnTo>
                    <a:pt x="8" y="1693"/>
                  </a:lnTo>
                  <a:lnTo>
                    <a:pt x="27" y="1731"/>
                  </a:lnTo>
                  <a:lnTo>
                    <a:pt x="54" y="1756"/>
                  </a:lnTo>
                  <a:lnTo>
                    <a:pt x="86" y="1767"/>
                  </a:lnTo>
                  <a:lnTo>
                    <a:pt x="990" y="1767"/>
                  </a:lnTo>
                  <a:lnTo>
                    <a:pt x="989" y="1651"/>
                  </a:lnTo>
                  <a:lnTo>
                    <a:pt x="989" y="117"/>
                  </a:lnTo>
                  <a:lnTo>
                    <a:pt x="99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B678A1A7-C86C-43DF-9956-55ED2EDDB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361"/>
              <a:ext cx="496" cy="884"/>
            </a:xfrm>
            <a:custGeom>
              <a:avLst/>
              <a:gdLst>
                <a:gd name="T0" fmla="*/ 4 w 990"/>
                <a:gd name="T1" fmla="*/ 0 h 1767"/>
                <a:gd name="T2" fmla="*/ 4 w 990"/>
                <a:gd name="T3" fmla="*/ 1 h 1767"/>
                <a:gd name="T4" fmla="*/ 4 w 990"/>
                <a:gd name="T5" fmla="*/ 1 h 1767"/>
                <a:gd name="T6" fmla="*/ 4 w 990"/>
                <a:gd name="T7" fmla="*/ 1 h 1767"/>
                <a:gd name="T8" fmla="*/ 4 w 990"/>
                <a:gd name="T9" fmla="*/ 1 h 1767"/>
                <a:gd name="T10" fmla="*/ 4 w 990"/>
                <a:gd name="T11" fmla="*/ 1 h 1767"/>
                <a:gd name="T12" fmla="*/ 4 w 990"/>
                <a:gd name="T13" fmla="*/ 7 h 1767"/>
                <a:gd name="T14" fmla="*/ 4 w 990"/>
                <a:gd name="T15" fmla="*/ 7 h 1767"/>
                <a:gd name="T16" fmla="*/ 4 w 990"/>
                <a:gd name="T17" fmla="*/ 7 h 1767"/>
                <a:gd name="T18" fmla="*/ 4 w 990"/>
                <a:gd name="T19" fmla="*/ 7 h 1767"/>
                <a:gd name="T20" fmla="*/ 4 w 990"/>
                <a:gd name="T21" fmla="*/ 7 h 1767"/>
                <a:gd name="T22" fmla="*/ 0 w 990"/>
                <a:gd name="T23" fmla="*/ 7 h 1767"/>
                <a:gd name="T24" fmla="*/ 1 w 990"/>
                <a:gd name="T25" fmla="*/ 7 h 1767"/>
                <a:gd name="T26" fmla="*/ 1 w 990"/>
                <a:gd name="T27" fmla="*/ 1 h 1767"/>
                <a:gd name="T28" fmla="*/ 0 w 990"/>
                <a:gd name="T29" fmla="*/ 0 h 1767"/>
                <a:gd name="T30" fmla="*/ 4 w 990"/>
                <a:gd name="T31" fmla="*/ 0 h 17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0"/>
                <a:gd name="T49" fmla="*/ 0 h 1767"/>
                <a:gd name="T50" fmla="*/ 990 w 990"/>
                <a:gd name="T51" fmla="*/ 1767 h 17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0" h="1767">
                  <a:moveTo>
                    <a:pt x="905" y="0"/>
                  </a:moveTo>
                  <a:lnTo>
                    <a:pt x="920" y="3"/>
                  </a:lnTo>
                  <a:lnTo>
                    <a:pt x="936" y="10"/>
                  </a:lnTo>
                  <a:lnTo>
                    <a:pt x="963" y="36"/>
                  </a:lnTo>
                  <a:lnTo>
                    <a:pt x="982" y="75"/>
                  </a:lnTo>
                  <a:lnTo>
                    <a:pt x="990" y="117"/>
                  </a:lnTo>
                  <a:lnTo>
                    <a:pt x="990" y="1651"/>
                  </a:lnTo>
                  <a:lnTo>
                    <a:pt x="983" y="1693"/>
                  </a:lnTo>
                  <a:lnTo>
                    <a:pt x="963" y="1731"/>
                  </a:lnTo>
                  <a:lnTo>
                    <a:pt x="936" y="1756"/>
                  </a:lnTo>
                  <a:lnTo>
                    <a:pt x="905" y="1767"/>
                  </a:lnTo>
                  <a:lnTo>
                    <a:pt x="0" y="1767"/>
                  </a:lnTo>
                  <a:lnTo>
                    <a:pt x="3" y="1651"/>
                  </a:lnTo>
                  <a:lnTo>
                    <a:pt x="3" y="117"/>
                  </a:lnTo>
                  <a:lnTo>
                    <a:pt x="0" y="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22903D74-1717-43B0-8AF1-5DB67F825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1353"/>
              <a:ext cx="495" cy="883"/>
            </a:xfrm>
            <a:custGeom>
              <a:avLst/>
              <a:gdLst>
                <a:gd name="T0" fmla="*/ 1 w 990"/>
                <a:gd name="T1" fmla="*/ 0 h 1766"/>
                <a:gd name="T2" fmla="*/ 1 w 990"/>
                <a:gd name="T3" fmla="*/ 1 h 1766"/>
                <a:gd name="T4" fmla="*/ 1 w 990"/>
                <a:gd name="T5" fmla="*/ 1 h 1766"/>
                <a:gd name="T6" fmla="*/ 1 w 990"/>
                <a:gd name="T7" fmla="*/ 1 h 1766"/>
                <a:gd name="T8" fmla="*/ 1 w 990"/>
                <a:gd name="T9" fmla="*/ 1 h 1766"/>
                <a:gd name="T10" fmla="*/ 0 w 990"/>
                <a:gd name="T11" fmla="*/ 1 h 1766"/>
                <a:gd name="T12" fmla="*/ 0 w 990"/>
                <a:gd name="T13" fmla="*/ 7 h 1766"/>
                <a:gd name="T14" fmla="*/ 1 w 990"/>
                <a:gd name="T15" fmla="*/ 7 h 1766"/>
                <a:gd name="T16" fmla="*/ 1 w 990"/>
                <a:gd name="T17" fmla="*/ 7 h 1766"/>
                <a:gd name="T18" fmla="*/ 1 w 990"/>
                <a:gd name="T19" fmla="*/ 7 h 1766"/>
                <a:gd name="T20" fmla="*/ 1 w 990"/>
                <a:gd name="T21" fmla="*/ 7 h 1766"/>
                <a:gd name="T22" fmla="*/ 4 w 990"/>
                <a:gd name="T23" fmla="*/ 7 h 1766"/>
                <a:gd name="T24" fmla="*/ 4 w 990"/>
                <a:gd name="T25" fmla="*/ 7 h 1766"/>
                <a:gd name="T26" fmla="*/ 4 w 990"/>
                <a:gd name="T27" fmla="*/ 1 h 1766"/>
                <a:gd name="T28" fmla="*/ 4 w 990"/>
                <a:gd name="T29" fmla="*/ 0 h 1766"/>
                <a:gd name="T30" fmla="*/ 1 w 990"/>
                <a:gd name="T31" fmla="*/ 0 h 17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0"/>
                <a:gd name="T49" fmla="*/ 0 h 1766"/>
                <a:gd name="T50" fmla="*/ 990 w 990"/>
                <a:gd name="T51" fmla="*/ 1766 h 17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0" h="1766">
                  <a:moveTo>
                    <a:pt x="86" y="0"/>
                  </a:moveTo>
                  <a:lnTo>
                    <a:pt x="69" y="3"/>
                  </a:lnTo>
                  <a:lnTo>
                    <a:pt x="54" y="11"/>
                  </a:lnTo>
                  <a:lnTo>
                    <a:pt x="26" y="36"/>
                  </a:lnTo>
                  <a:lnTo>
                    <a:pt x="7" y="74"/>
                  </a:lnTo>
                  <a:lnTo>
                    <a:pt x="0" y="117"/>
                  </a:lnTo>
                  <a:lnTo>
                    <a:pt x="0" y="1649"/>
                  </a:lnTo>
                  <a:lnTo>
                    <a:pt x="6" y="1691"/>
                  </a:lnTo>
                  <a:lnTo>
                    <a:pt x="26" y="1730"/>
                  </a:lnTo>
                  <a:lnTo>
                    <a:pt x="54" y="1756"/>
                  </a:lnTo>
                  <a:lnTo>
                    <a:pt x="86" y="1766"/>
                  </a:lnTo>
                  <a:lnTo>
                    <a:pt x="990" y="1766"/>
                  </a:lnTo>
                  <a:lnTo>
                    <a:pt x="986" y="1649"/>
                  </a:lnTo>
                  <a:lnTo>
                    <a:pt x="986" y="117"/>
                  </a:lnTo>
                  <a:lnTo>
                    <a:pt x="99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952833CB-7AAA-4B3F-86B0-44FF5FD83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1353"/>
              <a:ext cx="495" cy="883"/>
            </a:xfrm>
            <a:custGeom>
              <a:avLst/>
              <a:gdLst>
                <a:gd name="T0" fmla="*/ 3 w 991"/>
                <a:gd name="T1" fmla="*/ 0 h 1766"/>
                <a:gd name="T2" fmla="*/ 3 w 991"/>
                <a:gd name="T3" fmla="*/ 1 h 1766"/>
                <a:gd name="T4" fmla="*/ 3 w 991"/>
                <a:gd name="T5" fmla="*/ 1 h 1766"/>
                <a:gd name="T6" fmla="*/ 3 w 991"/>
                <a:gd name="T7" fmla="*/ 1 h 1766"/>
                <a:gd name="T8" fmla="*/ 3 w 991"/>
                <a:gd name="T9" fmla="*/ 1 h 1766"/>
                <a:gd name="T10" fmla="*/ 3 w 991"/>
                <a:gd name="T11" fmla="*/ 1 h 1766"/>
                <a:gd name="T12" fmla="*/ 3 w 991"/>
                <a:gd name="T13" fmla="*/ 7 h 1766"/>
                <a:gd name="T14" fmla="*/ 3 w 991"/>
                <a:gd name="T15" fmla="*/ 7 h 1766"/>
                <a:gd name="T16" fmla="*/ 3 w 991"/>
                <a:gd name="T17" fmla="*/ 7 h 1766"/>
                <a:gd name="T18" fmla="*/ 3 w 991"/>
                <a:gd name="T19" fmla="*/ 7 h 1766"/>
                <a:gd name="T20" fmla="*/ 3 w 991"/>
                <a:gd name="T21" fmla="*/ 7 h 1766"/>
                <a:gd name="T22" fmla="*/ 0 w 991"/>
                <a:gd name="T23" fmla="*/ 7 h 1766"/>
                <a:gd name="T24" fmla="*/ 0 w 991"/>
                <a:gd name="T25" fmla="*/ 7 h 1766"/>
                <a:gd name="T26" fmla="*/ 0 w 991"/>
                <a:gd name="T27" fmla="*/ 1 h 1766"/>
                <a:gd name="T28" fmla="*/ 0 w 991"/>
                <a:gd name="T29" fmla="*/ 0 h 1766"/>
                <a:gd name="T30" fmla="*/ 3 w 991"/>
                <a:gd name="T31" fmla="*/ 0 h 17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1"/>
                <a:gd name="T49" fmla="*/ 0 h 1766"/>
                <a:gd name="T50" fmla="*/ 991 w 991"/>
                <a:gd name="T51" fmla="*/ 1766 h 17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1" h="1766">
                  <a:moveTo>
                    <a:pt x="905" y="0"/>
                  </a:moveTo>
                  <a:lnTo>
                    <a:pt x="922" y="3"/>
                  </a:lnTo>
                  <a:lnTo>
                    <a:pt x="937" y="11"/>
                  </a:lnTo>
                  <a:lnTo>
                    <a:pt x="965" y="36"/>
                  </a:lnTo>
                  <a:lnTo>
                    <a:pt x="984" y="74"/>
                  </a:lnTo>
                  <a:lnTo>
                    <a:pt x="991" y="117"/>
                  </a:lnTo>
                  <a:lnTo>
                    <a:pt x="991" y="1649"/>
                  </a:lnTo>
                  <a:lnTo>
                    <a:pt x="985" y="1691"/>
                  </a:lnTo>
                  <a:lnTo>
                    <a:pt x="965" y="1730"/>
                  </a:lnTo>
                  <a:lnTo>
                    <a:pt x="937" y="1756"/>
                  </a:lnTo>
                  <a:lnTo>
                    <a:pt x="905" y="1766"/>
                  </a:lnTo>
                  <a:lnTo>
                    <a:pt x="0" y="1766"/>
                  </a:lnTo>
                  <a:lnTo>
                    <a:pt x="4" y="1649"/>
                  </a:lnTo>
                  <a:lnTo>
                    <a:pt x="4" y="117"/>
                  </a:lnTo>
                  <a:lnTo>
                    <a:pt x="0" y="0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D57D5746-3142-4FD3-ADDC-28EA7168C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1343"/>
              <a:ext cx="495" cy="883"/>
            </a:xfrm>
            <a:custGeom>
              <a:avLst/>
              <a:gdLst>
                <a:gd name="T0" fmla="*/ 1 w 989"/>
                <a:gd name="T1" fmla="*/ 0 h 1766"/>
                <a:gd name="T2" fmla="*/ 1 w 989"/>
                <a:gd name="T3" fmla="*/ 1 h 1766"/>
                <a:gd name="T4" fmla="*/ 1 w 989"/>
                <a:gd name="T5" fmla="*/ 1 h 1766"/>
                <a:gd name="T6" fmla="*/ 1 w 989"/>
                <a:gd name="T7" fmla="*/ 1 h 1766"/>
                <a:gd name="T8" fmla="*/ 1 w 989"/>
                <a:gd name="T9" fmla="*/ 1 h 1766"/>
                <a:gd name="T10" fmla="*/ 0 w 989"/>
                <a:gd name="T11" fmla="*/ 1 h 1766"/>
                <a:gd name="T12" fmla="*/ 0 w 989"/>
                <a:gd name="T13" fmla="*/ 7 h 1766"/>
                <a:gd name="T14" fmla="*/ 1 w 989"/>
                <a:gd name="T15" fmla="*/ 7 h 1766"/>
                <a:gd name="T16" fmla="*/ 1 w 989"/>
                <a:gd name="T17" fmla="*/ 7 h 1766"/>
                <a:gd name="T18" fmla="*/ 1 w 989"/>
                <a:gd name="T19" fmla="*/ 7 h 1766"/>
                <a:gd name="T20" fmla="*/ 1 w 989"/>
                <a:gd name="T21" fmla="*/ 7 h 1766"/>
                <a:gd name="T22" fmla="*/ 4 w 989"/>
                <a:gd name="T23" fmla="*/ 7 h 1766"/>
                <a:gd name="T24" fmla="*/ 4 w 989"/>
                <a:gd name="T25" fmla="*/ 0 h 1766"/>
                <a:gd name="T26" fmla="*/ 1 w 989"/>
                <a:gd name="T27" fmla="*/ 0 h 17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9"/>
                <a:gd name="T43" fmla="*/ 0 h 1766"/>
                <a:gd name="T44" fmla="*/ 989 w 989"/>
                <a:gd name="T45" fmla="*/ 1766 h 17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9" h="1766">
                  <a:moveTo>
                    <a:pt x="85" y="0"/>
                  </a:moveTo>
                  <a:lnTo>
                    <a:pt x="70" y="3"/>
                  </a:lnTo>
                  <a:lnTo>
                    <a:pt x="54" y="9"/>
                  </a:lnTo>
                  <a:lnTo>
                    <a:pt x="27" y="35"/>
                  </a:lnTo>
                  <a:lnTo>
                    <a:pt x="8" y="72"/>
                  </a:lnTo>
                  <a:lnTo>
                    <a:pt x="0" y="115"/>
                  </a:lnTo>
                  <a:lnTo>
                    <a:pt x="0" y="1650"/>
                  </a:lnTo>
                  <a:lnTo>
                    <a:pt x="7" y="1692"/>
                  </a:lnTo>
                  <a:lnTo>
                    <a:pt x="27" y="1730"/>
                  </a:lnTo>
                  <a:lnTo>
                    <a:pt x="54" y="1755"/>
                  </a:lnTo>
                  <a:lnTo>
                    <a:pt x="85" y="1766"/>
                  </a:lnTo>
                  <a:lnTo>
                    <a:pt x="989" y="1766"/>
                  </a:lnTo>
                  <a:lnTo>
                    <a:pt x="989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0FFD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33F32F3C-525E-4B2A-BEB2-C5195F3C0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1343"/>
              <a:ext cx="495" cy="883"/>
            </a:xfrm>
            <a:custGeom>
              <a:avLst/>
              <a:gdLst>
                <a:gd name="T0" fmla="*/ 4 w 990"/>
                <a:gd name="T1" fmla="*/ 0 h 1766"/>
                <a:gd name="T2" fmla="*/ 4 w 990"/>
                <a:gd name="T3" fmla="*/ 1 h 1766"/>
                <a:gd name="T4" fmla="*/ 4 w 990"/>
                <a:gd name="T5" fmla="*/ 1 h 1766"/>
                <a:gd name="T6" fmla="*/ 4 w 990"/>
                <a:gd name="T7" fmla="*/ 1 h 1766"/>
                <a:gd name="T8" fmla="*/ 4 w 990"/>
                <a:gd name="T9" fmla="*/ 1 h 1766"/>
                <a:gd name="T10" fmla="*/ 4 w 990"/>
                <a:gd name="T11" fmla="*/ 1 h 1766"/>
                <a:gd name="T12" fmla="*/ 4 w 990"/>
                <a:gd name="T13" fmla="*/ 7 h 1766"/>
                <a:gd name="T14" fmla="*/ 4 w 990"/>
                <a:gd name="T15" fmla="*/ 7 h 1766"/>
                <a:gd name="T16" fmla="*/ 4 w 990"/>
                <a:gd name="T17" fmla="*/ 7 h 1766"/>
                <a:gd name="T18" fmla="*/ 4 w 990"/>
                <a:gd name="T19" fmla="*/ 7 h 1766"/>
                <a:gd name="T20" fmla="*/ 4 w 990"/>
                <a:gd name="T21" fmla="*/ 7 h 1766"/>
                <a:gd name="T22" fmla="*/ 0 w 990"/>
                <a:gd name="T23" fmla="*/ 7 h 1766"/>
                <a:gd name="T24" fmla="*/ 0 w 990"/>
                <a:gd name="T25" fmla="*/ 0 h 1766"/>
                <a:gd name="T26" fmla="*/ 4 w 990"/>
                <a:gd name="T27" fmla="*/ 0 h 17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0"/>
                <a:gd name="T43" fmla="*/ 0 h 1766"/>
                <a:gd name="T44" fmla="*/ 990 w 990"/>
                <a:gd name="T45" fmla="*/ 1766 h 17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0" h="1766">
                  <a:moveTo>
                    <a:pt x="904" y="0"/>
                  </a:moveTo>
                  <a:lnTo>
                    <a:pt x="919" y="3"/>
                  </a:lnTo>
                  <a:lnTo>
                    <a:pt x="936" y="9"/>
                  </a:lnTo>
                  <a:lnTo>
                    <a:pt x="963" y="35"/>
                  </a:lnTo>
                  <a:lnTo>
                    <a:pt x="981" y="72"/>
                  </a:lnTo>
                  <a:lnTo>
                    <a:pt x="990" y="115"/>
                  </a:lnTo>
                  <a:lnTo>
                    <a:pt x="990" y="1650"/>
                  </a:lnTo>
                  <a:lnTo>
                    <a:pt x="982" y="1692"/>
                  </a:lnTo>
                  <a:lnTo>
                    <a:pt x="963" y="1730"/>
                  </a:lnTo>
                  <a:lnTo>
                    <a:pt x="936" y="1755"/>
                  </a:lnTo>
                  <a:lnTo>
                    <a:pt x="904" y="1766"/>
                  </a:lnTo>
                  <a:lnTo>
                    <a:pt x="0" y="1766"/>
                  </a:lnTo>
                  <a:lnTo>
                    <a:pt x="0" y="0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0FFD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xmlns="" id="{CDF23A4F-436E-4F89-B4A8-BDE618712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422"/>
              <a:ext cx="27" cy="36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xmlns="" id="{169150A7-A9F7-470A-8EC4-8C6698B33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506"/>
              <a:ext cx="27" cy="36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xmlns="" id="{563DD349-BD5B-4B42-B756-6500A000A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584"/>
              <a:ext cx="27" cy="37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xmlns="" id="{8AD47F3C-07AB-4770-BBED-A6609AD6C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759"/>
              <a:ext cx="27" cy="37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xmlns="" id="{218B601B-76CA-45EB-989F-7B18A6C26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948"/>
              <a:ext cx="27" cy="3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xmlns="" id="{086F4289-0833-4086-B9F3-99387EE51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2036"/>
              <a:ext cx="27" cy="37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xmlns="" id="{B6D24F2A-B80B-4286-AB56-8CBB86EBC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2115"/>
              <a:ext cx="27" cy="36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xmlns="" id="{7931B446-2955-481E-B6E2-1ADA78591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1422"/>
              <a:ext cx="28" cy="36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xmlns="" id="{7B7713AD-A3DC-4A49-AA01-BC127DE13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1506"/>
              <a:ext cx="28" cy="36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xmlns="" id="{22C42688-B8D2-4E53-A61B-E8D430D79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1584"/>
              <a:ext cx="28" cy="37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xmlns="" id="{2A4EE8BA-558D-460B-9255-B33A3C932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1759"/>
              <a:ext cx="28" cy="37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xmlns="" id="{718FF03E-8E7C-4E8B-BC62-551F7AE2A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1948"/>
              <a:ext cx="28" cy="38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xmlns="" id="{073C21D2-BA03-44EC-919B-8CC7F3F46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2036"/>
              <a:ext cx="28" cy="37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xmlns="" id="{D3B5804C-1D18-4B28-92D4-F964CD4C2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2115"/>
              <a:ext cx="28" cy="36"/>
            </a:xfrm>
            <a:prstGeom prst="ellipse">
              <a:avLst/>
            </a:pr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48">
              <a:extLst>
                <a:ext uri="{FF2B5EF4-FFF2-40B4-BE49-F238E27FC236}">
                  <a16:creationId xmlns:a16="http://schemas.microsoft.com/office/drawing/2014/main" xmlns="" id="{8CD6BF6A-F1E9-47B2-A1F7-6CB6AD5A3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1522"/>
              <a:ext cx="200" cy="19"/>
            </a:xfrm>
            <a:prstGeom prst="roundRect">
              <a:avLst>
                <a:gd name="adj" fmla="val 312500"/>
              </a:avLst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AutoShape 49">
              <a:extLst>
                <a:ext uri="{FF2B5EF4-FFF2-40B4-BE49-F238E27FC236}">
                  <a16:creationId xmlns:a16="http://schemas.microsoft.com/office/drawing/2014/main" xmlns="" id="{86601CE2-3E04-4E10-B15A-755F01E33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1513"/>
              <a:ext cx="200" cy="18"/>
            </a:xfrm>
            <a:prstGeom prst="roundRect">
              <a:avLst>
                <a:gd name="adj" fmla="val 322579"/>
              </a:avLst>
            </a:pr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AutoShape 50">
              <a:extLst>
                <a:ext uri="{FF2B5EF4-FFF2-40B4-BE49-F238E27FC236}">
                  <a16:creationId xmlns:a16="http://schemas.microsoft.com/office/drawing/2014/main" xmlns="" id="{5821C1EA-0AF9-4B39-B8A7-AAC1A3C97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1600"/>
              <a:ext cx="200" cy="19"/>
            </a:xfrm>
            <a:prstGeom prst="roundRect">
              <a:avLst>
                <a:gd name="adj" fmla="val 322579"/>
              </a:avLst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AutoShape 51">
              <a:extLst>
                <a:ext uri="{FF2B5EF4-FFF2-40B4-BE49-F238E27FC236}">
                  <a16:creationId xmlns:a16="http://schemas.microsoft.com/office/drawing/2014/main" xmlns="" id="{9ECDF76F-C835-48CD-8CC4-2DCF4CEA4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1592"/>
              <a:ext cx="200" cy="18"/>
            </a:xfrm>
            <a:prstGeom prst="roundRect">
              <a:avLst>
                <a:gd name="adj" fmla="val 322579"/>
              </a:avLst>
            </a:pr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AutoShape 52">
              <a:extLst>
                <a:ext uri="{FF2B5EF4-FFF2-40B4-BE49-F238E27FC236}">
                  <a16:creationId xmlns:a16="http://schemas.microsoft.com/office/drawing/2014/main" xmlns="" id="{9EEB19C7-E73A-4BFA-A2E7-125AAD4A9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1973"/>
              <a:ext cx="200" cy="18"/>
            </a:xfrm>
            <a:prstGeom prst="roundRect">
              <a:avLst>
                <a:gd name="adj" fmla="val 322579"/>
              </a:avLst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AutoShape 53">
              <a:extLst>
                <a:ext uri="{FF2B5EF4-FFF2-40B4-BE49-F238E27FC236}">
                  <a16:creationId xmlns:a16="http://schemas.microsoft.com/office/drawing/2014/main" xmlns="" id="{3D3F2F89-4C0F-4B5B-AB79-863333633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1964"/>
              <a:ext cx="200" cy="19"/>
            </a:xfrm>
            <a:prstGeom prst="roundRect">
              <a:avLst>
                <a:gd name="adj" fmla="val 322579"/>
              </a:avLst>
            </a:pr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AutoShape 54">
              <a:extLst>
                <a:ext uri="{FF2B5EF4-FFF2-40B4-BE49-F238E27FC236}">
                  <a16:creationId xmlns:a16="http://schemas.microsoft.com/office/drawing/2014/main" xmlns="" id="{02FC6508-DCA3-4CF7-9EF4-D01992F7E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2056"/>
              <a:ext cx="200" cy="18"/>
            </a:xfrm>
            <a:prstGeom prst="roundRect">
              <a:avLst>
                <a:gd name="adj" fmla="val 312500"/>
              </a:avLst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AutoShape 55">
              <a:extLst>
                <a:ext uri="{FF2B5EF4-FFF2-40B4-BE49-F238E27FC236}">
                  <a16:creationId xmlns:a16="http://schemas.microsoft.com/office/drawing/2014/main" xmlns="" id="{BDFEB16C-6E81-409F-8330-0B930E76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047"/>
              <a:ext cx="200" cy="17"/>
            </a:xfrm>
            <a:prstGeom prst="roundRect">
              <a:avLst>
                <a:gd name="adj" fmla="val 333333"/>
              </a:avLst>
            </a:pr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AutoShape 56">
              <a:extLst>
                <a:ext uri="{FF2B5EF4-FFF2-40B4-BE49-F238E27FC236}">
                  <a16:creationId xmlns:a16="http://schemas.microsoft.com/office/drawing/2014/main" xmlns="" id="{EDA2B78B-93E3-4EB9-9C9B-82A80242B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2134"/>
              <a:ext cx="200" cy="18"/>
            </a:xfrm>
            <a:prstGeom prst="roundRect">
              <a:avLst>
                <a:gd name="adj" fmla="val 322579"/>
              </a:avLst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AutoShape 57">
              <a:extLst>
                <a:ext uri="{FF2B5EF4-FFF2-40B4-BE49-F238E27FC236}">
                  <a16:creationId xmlns:a16="http://schemas.microsoft.com/office/drawing/2014/main" xmlns="" id="{29323466-B1B3-4D76-9E3D-29053DDB7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125"/>
              <a:ext cx="200" cy="18"/>
            </a:xfrm>
            <a:prstGeom prst="roundRect">
              <a:avLst>
                <a:gd name="adj" fmla="val 322579"/>
              </a:avLst>
            </a:pr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AutoShape 58">
              <a:extLst>
                <a:ext uri="{FF2B5EF4-FFF2-40B4-BE49-F238E27FC236}">
                  <a16:creationId xmlns:a16="http://schemas.microsoft.com/office/drawing/2014/main" xmlns="" id="{79DFB221-7FF2-4BD2-A4DB-5A95059B4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1775"/>
              <a:ext cx="200" cy="18"/>
            </a:xfrm>
            <a:prstGeom prst="roundRect">
              <a:avLst>
                <a:gd name="adj" fmla="val 312500"/>
              </a:avLst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AutoShape 59">
              <a:extLst>
                <a:ext uri="{FF2B5EF4-FFF2-40B4-BE49-F238E27FC236}">
                  <a16:creationId xmlns:a16="http://schemas.microsoft.com/office/drawing/2014/main" xmlns="" id="{313F64DA-3CB9-48DC-8403-EC2802AE0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1766"/>
              <a:ext cx="200" cy="18"/>
            </a:xfrm>
            <a:prstGeom prst="roundRect">
              <a:avLst>
                <a:gd name="adj" fmla="val 322579"/>
              </a:avLst>
            </a:pr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AutoShape 60">
              <a:extLst>
                <a:ext uri="{FF2B5EF4-FFF2-40B4-BE49-F238E27FC236}">
                  <a16:creationId xmlns:a16="http://schemas.microsoft.com/office/drawing/2014/main" xmlns="" id="{D3C3F7ED-1910-45FF-8DB5-6B97FB56D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1440"/>
              <a:ext cx="200" cy="18"/>
            </a:xfrm>
            <a:prstGeom prst="roundRect">
              <a:avLst>
                <a:gd name="adj" fmla="val 322579"/>
              </a:avLst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AutoShape 61">
              <a:extLst>
                <a:ext uri="{FF2B5EF4-FFF2-40B4-BE49-F238E27FC236}">
                  <a16:creationId xmlns:a16="http://schemas.microsoft.com/office/drawing/2014/main" xmlns="" id="{EFCBFB86-308C-410A-BE7A-2944B00E1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1431"/>
              <a:ext cx="200" cy="19"/>
            </a:xfrm>
            <a:prstGeom prst="roundRect">
              <a:avLst>
                <a:gd name="adj" fmla="val 312500"/>
              </a:avLst>
            </a:prstGeom>
            <a:solidFill>
              <a:srgbClr val="C0C0C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xmlns="" id="{2B8FB276-D51A-4662-9FF7-C1569D374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1586"/>
              <a:ext cx="184" cy="447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xmlns="" id="{F1514070-EBC3-4DA0-8E71-B499BED0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1586"/>
              <a:ext cx="184" cy="41"/>
            </a:xfrm>
            <a:prstGeom prst="rect">
              <a:avLst/>
            </a:prstGeom>
            <a:solidFill>
              <a:srgbClr val="E0FFD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xmlns="" id="{1CF1D170-1425-4F91-A661-EBEFD80D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1395"/>
              <a:ext cx="184" cy="776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xmlns="" id="{4459E9A4-4F8F-468F-8E28-AC192594C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1395"/>
              <a:ext cx="184" cy="40"/>
            </a:xfrm>
            <a:prstGeom prst="rect">
              <a:avLst/>
            </a:prstGeom>
            <a:solidFill>
              <a:srgbClr val="E0FFD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6">
              <a:extLst>
                <a:ext uri="{FF2B5EF4-FFF2-40B4-BE49-F238E27FC236}">
                  <a16:creationId xmlns:a16="http://schemas.microsoft.com/office/drawing/2014/main" xmlns="" id="{52C6650B-9FD5-4E8A-995F-A726DB533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649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7">
              <a:extLst>
                <a:ext uri="{FF2B5EF4-FFF2-40B4-BE49-F238E27FC236}">
                  <a16:creationId xmlns:a16="http://schemas.microsoft.com/office/drawing/2014/main" xmlns="" id="{0638AED9-49B9-4BEC-BC47-D829A7230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676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xmlns="" id="{DA6644E7-6B33-4996-8E7F-3750DDF18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703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9">
              <a:extLst>
                <a:ext uri="{FF2B5EF4-FFF2-40B4-BE49-F238E27FC236}">
                  <a16:creationId xmlns:a16="http://schemas.microsoft.com/office/drawing/2014/main" xmlns="" id="{1F136A05-C46F-4861-B04D-606E402EC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730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0">
              <a:extLst>
                <a:ext uri="{FF2B5EF4-FFF2-40B4-BE49-F238E27FC236}">
                  <a16:creationId xmlns:a16="http://schemas.microsoft.com/office/drawing/2014/main" xmlns="" id="{41E47E1B-53E0-40DD-8E71-7CED3DF5E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757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xmlns="" id="{932B6AF2-99FE-4B78-A1AB-4DA939C75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784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2">
              <a:extLst>
                <a:ext uri="{FF2B5EF4-FFF2-40B4-BE49-F238E27FC236}">
                  <a16:creationId xmlns:a16="http://schemas.microsoft.com/office/drawing/2014/main" xmlns="" id="{27D7C43F-7E2A-40F4-9B97-7FABD74C3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811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3">
              <a:extLst>
                <a:ext uri="{FF2B5EF4-FFF2-40B4-BE49-F238E27FC236}">
                  <a16:creationId xmlns:a16="http://schemas.microsoft.com/office/drawing/2014/main" xmlns="" id="{9410E9D9-7360-4688-8F37-DB46BB08D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838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4">
              <a:extLst>
                <a:ext uri="{FF2B5EF4-FFF2-40B4-BE49-F238E27FC236}">
                  <a16:creationId xmlns:a16="http://schemas.microsoft.com/office/drawing/2014/main" xmlns="" id="{E744EBE6-FC46-407C-A6D7-370D35E4A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865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5">
              <a:extLst>
                <a:ext uri="{FF2B5EF4-FFF2-40B4-BE49-F238E27FC236}">
                  <a16:creationId xmlns:a16="http://schemas.microsoft.com/office/drawing/2014/main" xmlns="" id="{978E94F3-D516-4A75-91E0-0A1990AC3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892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6">
              <a:extLst>
                <a:ext uri="{FF2B5EF4-FFF2-40B4-BE49-F238E27FC236}">
                  <a16:creationId xmlns:a16="http://schemas.microsoft.com/office/drawing/2014/main" xmlns="" id="{0FAFBFFA-889D-4BAF-B0E0-CBA31A138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919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7">
              <a:extLst>
                <a:ext uri="{FF2B5EF4-FFF2-40B4-BE49-F238E27FC236}">
                  <a16:creationId xmlns:a16="http://schemas.microsoft.com/office/drawing/2014/main" xmlns="" id="{47FAC46B-E27A-4738-83E8-033372682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946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8">
              <a:extLst>
                <a:ext uri="{FF2B5EF4-FFF2-40B4-BE49-F238E27FC236}">
                  <a16:creationId xmlns:a16="http://schemas.microsoft.com/office/drawing/2014/main" xmlns="" id="{B44A825C-38F2-470F-B086-2757132BD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1973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9">
              <a:extLst>
                <a:ext uri="{FF2B5EF4-FFF2-40B4-BE49-F238E27FC236}">
                  <a16:creationId xmlns:a16="http://schemas.microsoft.com/office/drawing/2014/main" xmlns="" id="{75BFF7A7-7BCF-40E3-97B8-90FBAD5D4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2000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0">
              <a:extLst>
                <a:ext uri="{FF2B5EF4-FFF2-40B4-BE49-F238E27FC236}">
                  <a16:creationId xmlns:a16="http://schemas.microsoft.com/office/drawing/2014/main" xmlns="" id="{4DFDE9A9-3276-4057-B0AA-8F60B0F8E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431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1">
              <a:extLst>
                <a:ext uri="{FF2B5EF4-FFF2-40B4-BE49-F238E27FC236}">
                  <a16:creationId xmlns:a16="http://schemas.microsoft.com/office/drawing/2014/main" xmlns="" id="{0EA396B9-4948-480D-9025-8B81A0F49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458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2">
              <a:extLst>
                <a:ext uri="{FF2B5EF4-FFF2-40B4-BE49-F238E27FC236}">
                  <a16:creationId xmlns:a16="http://schemas.microsoft.com/office/drawing/2014/main" xmlns="" id="{48DBA4B3-B461-44DA-8908-168A3BCDA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485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3">
              <a:extLst>
                <a:ext uri="{FF2B5EF4-FFF2-40B4-BE49-F238E27FC236}">
                  <a16:creationId xmlns:a16="http://schemas.microsoft.com/office/drawing/2014/main" xmlns="" id="{CA54EB62-1FD5-4F6A-A3A6-89B066102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512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4">
              <a:extLst>
                <a:ext uri="{FF2B5EF4-FFF2-40B4-BE49-F238E27FC236}">
                  <a16:creationId xmlns:a16="http://schemas.microsoft.com/office/drawing/2014/main" xmlns="" id="{9DF67B39-B784-496B-BC04-E0C9A62E0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540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5">
              <a:extLst>
                <a:ext uri="{FF2B5EF4-FFF2-40B4-BE49-F238E27FC236}">
                  <a16:creationId xmlns:a16="http://schemas.microsoft.com/office/drawing/2014/main" xmlns="" id="{37D302CE-091A-4FA8-AAD9-26FBC342E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567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6">
              <a:extLst>
                <a:ext uri="{FF2B5EF4-FFF2-40B4-BE49-F238E27FC236}">
                  <a16:creationId xmlns:a16="http://schemas.microsoft.com/office/drawing/2014/main" xmlns="" id="{BCF238A8-11F1-4F80-A5EC-F0F0EC81F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593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7">
              <a:extLst>
                <a:ext uri="{FF2B5EF4-FFF2-40B4-BE49-F238E27FC236}">
                  <a16:creationId xmlns:a16="http://schemas.microsoft.com/office/drawing/2014/main" xmlns="" id="{952D4EF4-5085-4FBB-BD22-E613DA2C4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621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8">
              <a:extLst>
                <a:ext uri="{FF2B5EF4-FFF2-40B4-BE49-F238E27FC236}">
                  <a16:creationId xmlns:a16="http://schemas.microsoft.com/office/drawing/2014/main" xmlns="" id="{885F6129-7F1B-4FBC-A929-62162325D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648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9">
              <a:extLst>
                <a:ext uri="{FF2B5EF4-FFF2-40B4-BE49-F238E27FC236}">
                  <a16:creationId xmlns:a16="http://schemas.microsoft.com/office/drawing/2014/main" xmlns="" id="{922C9CFB-F70B-4F1C-8D6B-59CD83547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675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0">
              <a:extLst>
                <a:ext uri="{FF2B5EF4-FFF2-40B4-BE49-F238E27FC236}">
                  <a16:creationId xmlns:a16="http://schemas.microsoft.com/office/drawing/2014/main" xmlns="" id="{D42D88B0-CE38-4A4E-8EE3-8D9247B43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701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1">
              <a:extLst>
                <a:ext uri="{FF2B5EF4-FFF2-40B4-BE49-F238E27FC236}">
                  <a16:creationId xmlns:a16="http://schemas.microsoft.com/office/drawing/2014/main" xmlns="" id="{5BB4C99F-F4A2-4151-9EFC-B40FABACD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728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2">
              <a:extLst>
                <a:ext uri="{FF2B5EF4-FFF2-40B4-BE49-F238E27FC236}">
                  <a16:creationId xmlns:a16="http://schemas.microsoft.com/office/drawing/2014/main" xmlns="" id="{63901F92-3F3B-4C21-96A0-AC5CE9FDF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755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3">
              <a:extLst>
                <a:ext uri="{FF2B5EF4-FFF2-40B4-BE49-F238E27FC236}">
                  <a16:creationId xmlns:a16="http://schemas.microsoft.com/office/drawing/2014/main" xmlns="" id="{2F1962DF-F33B-4D1A-9AEE-4978689D9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783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4">
              <a:extLst>
                <a:ext uri="{FF2B5EF4-FFF2-40B4-BE49-F238E27FC236}">
                  <a16:creationId xmlns:a16="http://schemas.microsoft.com/office/drawing/2014/main" xmlns="" id="{9B505A3A-7D79-4ACD-AA44-2550FDB89B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809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5">
              <a:extLst>
                <a:ext uri="{FF2B5EF4-FFF2-40B4-BE49-F238E27FC236}">
                  <a16:creationId xmlns:a16="http://schemas.microsoft.com/office/drawing/2014/main" xmlns="" id="{B1603AE2-7128-4F71-A646-F0107BE97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836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6">
              <a:extLst>
                <a:ext uri="{FF2B5EF4-FFF2-40B4-BE49-F238E27FC236}">
                  <a16:creationId xmlns:a16="http://schemas.microsoft.com/office/drawing/2014/main" xmlns="" id="{6C1B966C-B71C-422E-8F22-5C7FBACC4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863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7">
              <a:extLst>
                <a:ext uri="{FF2B5EF4-FFF2-40B4-BE49-F238E27FC236}">
                  <a16:creationId xmlns:a16="http://schemas.microsoft.com/office/drawing/2014/main" xmlns="" id="{56A29E5E-B1C4-447A-858F-E1A9C7F2E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891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8">
              <a:extLst>
                <a:ext uri="{FF2B5EF4-FFF2-40B4-BE49-F238E27FC236}">
                  <a16:creationId xmlns:a16="http://schemas.microsoft.com/office/drawing/2014/main" xmlns="" id="{5D762957-682D-4966-9346-9D9479D17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918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9">
              <a:extLst>
                <a:ext uri="{FF2B5EF4-FFF2-40B4-BE49-F238E27FC236}">
                  <a16:creationId xmlns:a16="http://schemas.microsoft.com/office/drawing/2014/main" xmlns="" id="{E9E017AE-05B1-4D34-BDC8-F667DB9E3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945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0">
              <a:extLst>
                <a:ext uri="{FF2B5EF4-FFF2-40B4-BE49-F238E27FC236}">
                  <a16:creationId xmlns:a16="http://schemas.microsoft.com/office/drawing/2014/main" xmlns="" id="{92DD2796-5E4D-4E67-B068-820ECA955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971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1">
              <a:extLst>
                <a:ext uri="{FF2B5EF4-FFF2-40B4-BE49-F238E27FC236}">
                  <a16:creationId xmlns:a16="http://schemas.microsoft.com/office/drawing/2014/main" xmlns="" id="{23D00F65-FDE5-47BE-B074-3B635B0E6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1998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2">
              <a:extLst>
                <a:ext uri="{FF2B5EF4-FFF2-40B4-BE49-F238E27FC236}">
                  <a16:creationId xmlns:a16="http://schemas.microsoft.com/office/drawing/2014/main" xmlns="" id="{991A6C5C-6F67-44AF-97C6-614C87953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2026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3">
              <a:extLst>
                <a:ext uri="{FF2B5EF4-FFF2-40B4-BE49-F238E27FC236}">
                  <a16:creationId xmlns:a16="http://schemas.microsoft.com/office/drawing/2014/main" xmlns="" id="{9D87B065-8465-4071-8F45-28BEAE94C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2053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4">
              <a:extLst>
                <a:ext uri="{FF2B5EF4-FFF2-40B4-BE49-F238E27FC236}">
                  <a16:creationId xmlns:a16="http://schemas.microsoft.com/office/drawing/2014/main" xmlns="" id="{F770FE5E-6DDC-4426-8AE1-8160D0E6C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2080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5">
              <a:extLst>
                <a:ext uri="{FF2B5EF4-FFF2-40B4-BE49-F238E27FC236}">
                  <a16:creationId xmlns:a16="http://schemas.microsoft.com/office/drawing/2014/main" xmlns="" id="{117D6215-3088-4550-9F29-7DC469826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2106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6">
              <a:extLst>
                <a:ext uri="{FF2B5EF4-FFF2-40B4-BE49-F238E27FC236}">
                  <a16:creationId xmlns:a16="http://schemas.microsoft.com/office/drawing/2014/main" xmlns="" id="{DA2689A7-CE44-4D66-BBFB-7AA5B116A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2133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07">
              <a:extLst>
                <a:ext uri="{FF2B5EF4-FFF2-40B4-BE49-F238E27FC236}">
                  <a16:creationId xmlns:a16="http://schemas.microsoft.com/office/drawing/2014/main" xmlns="" id="{EB5CDD1A-6DCB-43D6-AEC5-3BDA93603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1395"/>
              <a:ext cx="363" cy="776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108">
              <a:extLst>
                <a:ext uri="{FF2B5EF4-FFF2-40B4-BE49-F238E27FC236}">
                  <a16:creationId xmlns:a16="http://schemas.microsoft.com/office/drawing/2014/main" xmlns="" id="{9C0ED0A7-7DA7-40F1-A37D-6BF2E1EBB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1395"/>
              <a:ext cx="363" cy="40"/>
            </a:xfrm>
            <a:prstGeom prst="rect">
              <a:avLst/>
            </a:prstGeom>
            <a:solidFill>
              <a:srgbClr val="E0FFD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9">
              <a:extLst>
                <a:ext uri="{FF2B5EF4-FFF2-40B4-BE49-F238E27FC236}">
                  <a16:creationId xmlns:a16="http://schemas.microsoft.com/office/drawing/2014/main" xmlns="" id="{8521BE80-60EC-42CA-8ED8-CC0FFAFF1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431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0">
              <a:extLst>
                <a:ext uri="{FF2B5EF4-FFF2-40B4-BE49-F238E27FC236}">
                  <a16:creationId xmlns:a16="http://schemas.microsoft.com/office/drawing/2014/main" xmlns="" id="{76F2C01C-4E2E-4650-951C-94C714AB1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458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1">
              <a:extLst>
                <a:ext uri="{FF2B5EF4-FFF2-40B4-BE49-F238E27FC236}">
                  <a16:creationId xmlns:a16="http://schemas.microsoft.com/office/drawing/2014/main" xmlns="" id="{7FDC3EA7-22A7-4D61-BD37-0B41971E0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485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2">
              <a:extLst>
                <a:ext uri="{FF2B5EF4-FFF2-40B4-BE49-F238E27FC236}">
                  <a16:creationId xmlns:a16="http://schemas.microsoft.com/office/drawing/2014/main" xmlns="" id="{2D36B2EE-2DFF-481B-BF34-10E5223FC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512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3">
              <a:extLst>
                <a:ext uri="{FF2B5EF4-FFF2-40B4-BE49-F238E27FC236}">
                  <a16:creationId xmlns:a16="http://schemas.microsoft.com/office/drawing/2014/main" xmlns="" id="{F1B13FDE-7A88-4C0F-B577-6377AAFDC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540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4">
              <a:extLst>
                <a:ext uri="{FF2B5EF4-FFF2-40B4-BE49-F238E27FC236}">
                  <a16:creationId xmlns:a16="http://schemas.microsoft.com/office/drawing/2014/main" xmlns="" id="{80622398-624D-4D77-ACC9-8476F7974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567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5">
              <a:extLst>
                <a:ext uri="{FF2B5EF4-FFF2-40B4-BE49-F238E27FC236}">
                  <a16:creationId xmlns:a16="http://schemas.microsoft.com/office/drawing/2014/main" xmlns="" id="{A00F19E0-6290-4B80-8869-0C8DF7E6E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593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6">
              <a:extLst>
                <a:ext uri="{FF2B5EF4-FFF2-40B4-BE49-F238E27FC236}">
                  <a16:creationId xmlns:a16="http://schemas.microsoft.com/office/drawing/2014/main" xmlns="" id="{1D99EBFB-8B56-4901-8217-E8C0EBA5A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621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7">
              <a:extLst>
                <a:ext uri="{FF2B5EF4-FFF2-40B4-BE49-F238E27FC236}">
                  <a16:creationId xmlns:a16="http://schemas.microsoft.com/office/drawing/2014/main" xmlns="" id="{B1D3BCE7-70E4-4D91-9AB0-5E15B90B2C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648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8">
              <a:extLst>
                <a:ext uri="{FF2B5EF4-FFF2-40B4-BE49-F238E27FC236}">
                  <a16:creationId xmlns:a16="http://schemas.microsoft.com/office/drawing/2014/main" xmlns="" id="{3AD69E28-0B76-42B4-AAB1-831CEDC31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675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9">
              <a:extLst>
                <a:ext uri="{FF2B5EF4-FFF2-40B4-BE49-F238E27FC236}">
                  <a16:creationId xmlns:a16="http://schemas.microsoft.com/office/drawing/2014/main" xmlns="" id="{59296F33-3A1B-4115-966E-1224D3FE3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701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20">
              <a:extLst>
                <a:ext uri="{FF2B5EF4-FFF2-40B4-BE49-F238E27FC236}">
                  <a16:creationId xmlns:a16="http://schemas.microsoft.com/office/drawing/2014/main" xmlns="" id="{CA3C037D-42BB-414D-8AB3-953E65FBA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728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21">
              <a:extLst>
                <a:ext uri="{FF2B5EF4-FFF2-40B4-BE49-F238E27FC236}">
                  <a16:creationId xmlns:a16="http://schemas.microsoft.com/office/drawing/2014/main" xmlns="" id="{851A0E5B-E37E-47AC-AFF0-B50C7B4DE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755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22">
              <a:extLst>
                <a:ext uri="{FF2B5EF4-FFF2-40B4-BE49-F238E27FC236}">
                  <a16:creationId xmlns:a16="http://schemas.microsoft.com/office/drawing/2014/main" xmlns="" id="{A0702B2D-DB2C-4D7B-81F2-89319E555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783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3">
              <a:extLst>
                <a:ext uri="{FF2B5EF4-FFF2-40B4-BE49-F238E27FC236}">
                  <a16:creationId xmlns:a16="http://schemas.microsoft.com/office/drawing/2014/main" xmlns="" id="{D335F216-4829-4E2C-B121-0661DC1AF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809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4">
              <a:extLst>
                <a:ext uri="{FF2B5EF4-FFF2-40B4-BE49-F238E27FC236}">
                  <a16:creationId xmlns:a16="http://schemas.microsoft.com/office/drawing/2014/main" xmlns="" id="{E953EDC6-13A5-46FE-9908-2CFF56CB4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836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25">
              <a:extLst>
                <a:ext uri="{FF2B5EF4-FFF2-40B4-BE49-F238E27FC236}">
                  <a16:creationId xmlns:a16="http://schemas.microsoft.com/office/drawing/2014/main" xmlns="" id="{8A75A48C-A588-4D88-BA58-D0D938E28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863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6">
              <a:extLst>
                <a:ext uri="{FF2B5EF4-FFF2-40B4-BE49-F238E27FC236}">
                  <a16:creationId xmlns:a16="http://schemas.microsoft.com/office/drawing/2014/main" xmlns="" id="{A937CB39-E6EF-4D8D-A846-BE57E5B1C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891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7">
              <a:extLst>
                <a:ext uri="{FF2B5EF4-FFF2-40B4-BE49-F238E27FC236}">
                  <a16:creationId xmlns:a16="http://schemas.microsoft.com/office/drawing/2014/main" xmlns="" id="{551A662C-5C4E-4D2E-8EC4-6A70B1154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918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8">
              <a:extLst>
                <a:ext uri="{FF2B5EF4-FFF2-40B4-BE49-F238E27FC236}">
                  <a16:creationId xmlns:a16="http://schemas.microsoft.com/office/drawing/2014/main" xmlns="" id="{AC6A846B-0F16-4641-A74C-BAB04023C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945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9">
              <a:extLst>
                <a:ext uri="{FF2B5EF4-FFF2-40B4-BE49-F238E27FC236}">
                  <a16:creationId xmlns:a16="http://schemas.microsoft.com/office/drawing/2014/main" xmlns="" id="{C03DA888-49BE-48F5-8C16-FD6FD98A1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971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0">
              <a:extLst>
                <a:ext uri="{FF2B5EF4-FFF2-40B4-BE49-F238E27FC236}">
                  <a16:creationId xmlns:a16="http://schemas.microsoft.com/office/drawing/2014/main" xmlns="" id="{3F84B9F8-846B-41C5-B5EA-2BCF95526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1998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1">
              <a:extLst>
                <a:ext uri="{FF2B5EF4-FFF2-40B4-BE49-F238E27FC236}">
                  <a16:creationId xmlns:a16="http://schemas.microsoft.com/office/drawing/2014/main" xmlns="" id="{8018BF4E-6FCB-4BB0-937F-5372B39E2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2026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2">
              <a:extLst>
                <a:ext uri="{FF2B5EF4-FFF2-40B4-BE49-F238E27FC236}">
                  <a16:creationId xmlns:a16="http://schemas.microsoft.com/office/drawing/2014/main" xmlns="" id="{5E8FD7CD-4E34-4272-AEFE-63C6E3904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2053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3">
              <a:extLst>
                <a:ext uri="{FF2B5EF4-FFF2-40B4-BE49-F238E27FC236}">
                  <a16:creationId xmlns:a16="http://schemas.microsoft.com/office/drawing/2014/main" xmlns="" id="{A2D7B347-9264-40CA-B9E4-9984582A1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2080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4">
              <a:extLst>
                <a:ext uri="{FF2B5EF4-FFF2-40B4-BE49-F238E27FC236}">
                  <a16:creationId xmlns:a16="http://schemas.microsoft.com/office/drawing/2014/main" xmlns="" id="{431D92B8-AAD2-423E-9E62-C41976C1A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2106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5">
              <a:extLst>
                <a:ext uri="{FF2B5EF4-FFF2-40B4-BE49-F238E27FC236}">
                  <a16:creationId xmlns:a16="http://schemas.microsoft.com/office/drawing/2014/main" xmlns="" id="{7DA98B01-C05D-4E1F-8131-81EE429FB5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1" y="2133"/>
              <a:ext cx="355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Rectangle 136">
              <a:extLst>
                <a:ext uri="{FF2B5EF4-FFF2-40B4-BE49-F238E27FC236}">
                  <a16:creationId xmlns:a16="http://schemas.microsoft.com/office/drawing/2014/main" xmlns="" id="{F364EC52-1656-4129-BF27-C124069EC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1468"/>
              <a:ext cx="180" cy="10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Rectangle 137">
              <a:extLst>
                <a:ext uri="{FF2B5EF4-FFF2-40B4-BE49-F238E27FC236}">
                  <a16:creationId xmlns:a16="http://schemas.microsoft.com/office/drawing/2014/main" xmlns="" id="{90807F5B-9BCF-4DE5-9DB4-0E9D93E2C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1394"/>
              <a:ext cx="73" cy="6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138">
              <a:extLst>
                <a:ext uri="{FF2B5EF4-FFF2-40B4-BE49-F238E27FC236}">
                  <a16:creationId xmlns:a16="http://schemas.microsoft.com/office/drawing/2014/main" xmlns="" id="{5D14EC40-8163-4967-8DF3-13EA7B58A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2047"/>
              <a:ext cx="184" cy="124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139">
              <a:extLst>
                <a:ext uri="{FF2B5EF4-FFF2-40B4-BE49-F238E27FC236}">
                  <a16:creationId xmlns:a16="http://schemas.microsoft.com/office/drawing/2014/main" xmlns="" id="{A58C2843-3858-449B-A788-31E4E5867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" y="2045"/>
              <a:ext cx="184" cy="40"/>
            </a:xfrm>
            <a:prstGeom prst="rect">
              <a:avLst/>
            </a:prstGeom>
            <a:solidFill>
              <a:srgbClr val="E0FFD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0">
              <a:extLst>
                <a:ext uri="{FF2B5EF4-FFF2-40B4-BE49-F238E27FC236}">
                  <a16:creationId xmlns:a16="http://schemas.microsoft.com/office/drawing/2014/main" xmlns="" id="{C0E1CC15-4161-425E-BA23-0FED3F532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2108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1">
              <a:extLst>
                <a:ext uri="{FF2B5EF4-FFF2-40B4-BE49-F238E27FC236}">
                  <a16:creationId xmlns:a16="http://schemas.microsoft.com/office/drawing/2014/main" xmlns="" id="{3337B3AA-0CFE-47C4-9CF5-297183CE6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2135"/>
              <a:ext cx="180" cy="1"/>
            </a:xfrm>
            <a:prstGeom prst="line">
              <a:avLst/>
            </a:prstGeom>
            <a:noFill/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142">
              <a:extLst>
                <a:ext uri="{FF2B5EF4-FFF2-40B4-BE49-F238E27FC236}">
                  <a16:creationId xmlns:a16="http://schemas.microsoft.com/office/drawing/2014/main" xmlns="" id="{3DE8585C-D385-4F9F-8545-7FE925F77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2391"/>
              <a:ext cx="817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dirty="0"/>
                <a:t>Meet the</a:t>
              </a:r>
              <a:endParaRPr lang="en-US" dirty="0"/>
            </a:p>
          </p:txBody>
        </p:sp>
        <p:sp>
          <p:nvSpPr>
            <p:cNvPr id="143" name="Rectangle 143">
              <a:extLst>
                <a:ext uri="{FF2B5EF4-FFF2-40B4-BE49-F238E27FC236}">
                  <a16:creationId xmlns:a16="http://schemas.microsoft.com/office/drawing/2014/main" xmlns="" id="{0BC675C2-E8E2-4B5E-82CF-CB86BB00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1" y="2694"/>
              <a:ext cx="180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/>
                <a:t>Deadline--schedule</a:t>
              </a:r>
              <a:endParaRPr lang="en-US"/>
            </a:p>
          </p:txBody>
        </p:sp>
        <p:sp>
          <p:nvSpPr>
            <p:cNvPr id="144" name="Text Box 144">
              <a:extLst>
                <a:ext uri="{FF2B5EF4-FFF2-40B4-BE49-F238E27FC236}">
                  <a16:creationId xmlns:a16="http://schemas.microsoft.com/office/drawing/2014/main" xmlns="" id="{59AE8187-2345-4284-B990-AEB4C325F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28"/>
              <a:ext cx="712" cy="2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Due Date!</a:t>
              </a:r>
            </a:p>
          </p:txBody>
        </p:sp>
      </p:grpSp>
      <p:grpSp>
        <p:nvGrpSpPr>
          <p:cNvPr id="145" name="Group 145">
            <a:extLst>
              <a:ext uri="{FF2B5EF4-FFF2-40B4-BE49-F238E27FC236}">
                <a16:creationId xmlns:a16="http://schemas.microsoft.com/office/drawing/2014/main" xmlns="" id="{0A691BDD-DE2F-433B-90AE-0BB3BEFA64A0}"/>
              </a:ext>
            </a:extLst>
          </p:cNvPr>
          <p:cNvGrpSpPr>
            <a:grpSpLocks/>
          </p:cNvGrpSpPr>
          <p:nvPr/>
        </p:nvGrpSpPr>
        <p:grpSpPr bwMode="auto">
          <a:xfrm>
            <a:off x="949215" y="370724"/>
            <a:ext cx="1632315" cy="2750502"/>
            <a:chOff x="685" y="1140"/>
            <a:chExt cx="1144" cy="1832"/>
          </a:xfrm>
        </p:grpSpPr>
        <p:grpSp>
          <p:nvGrpSpPr>
            <p:cNvPr id="146" name="Group 146">
              <a:extLst>
                <a:ext uri="{FF2B5EF4-FFF2-40B4-BE49-F238E27FC236}">
                  <a16:creationId xmlns:a16="http://schemas.microsoft.com/office/drawing/2014/main" xmlns="" id="{723208B8-57DF-4A8B-BBC6-E10D1CAA3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" y="1140"/>
              <a:ext cx="1144" cy="1832"/>
              <a:chOff x="685" y="1140"/>
              <a:chExt cx="1144" cy="1832"/>
            </a:xfrm>
          </p:grpSpPr>
          <p:sp>
            <p:nvSpPr>
              <p:cNvPr id="153" name="Freeform 147">
                <a:extLst>
                  <a:ext uri="{FF2B5EF4-FFF2-40B4-BE49-F238E27FC236}">
                    <a16:creationId xmlns:a16="http://schemas.microsoft.com/office/drawing/2014/main" xmlns="" id="{6A21B5E2-60A0-4F5B-8256-9E9ABBDCC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" y="1147"/>
                <a:ext cx="1094" cy="1202"/>
              </a:xfrm>
              <a:custGeom>
                <a:avLst/>
                <a:gdLst>
                  <a:gd name="T0" fmla="*/ 0 w 2189"/>
                  <a:gd name="T1" fmla="*/ 1 h 2404"/>
                  <a:gd name="T2" fmla="*/ 1 w 2189"/>
                  <a:gd name="T3" fmla="*/ 2 h 2404"/>
                  <a:gd name="T4" fmla="*/ 2 w 2189"/>
                  <a:gd name="T5" fmla="*/ 3 h 2404"/>
                  <a:gd name="T6" fmla="*/ 2 w 2189"/>
                  <a:gd name="T7" fmla="*/ 3 h 2404"/>
                  <a:gd name="T8" fmla="*/ 2 w 2189"/>
                  <a:gd name="T9" fmla="*/ 3 h 2404"/>
                  <a:gd name="T10" fmla="*/ 0 w 2189"/>
                  <a:gd name="T11" fmla="*/ 4 h 2404"/>
                  <a:gd name="T12" fmla="*/ 0 w 2189"/>
                  <a:gd name="T13" fmla="*/ 5 h 2404"/>
                  <a:gd name="T14" fmla="*/ 0 w 2189"/>
                  <a:gd name="T15" fmla="*/ 7 h 2404"/>
                  <a:gd name="T16" fmla="*/ 0 w 2189"/>
                  <a:gd name="T17" fmla="*/ 7 h 2404"/>
                  <a:gd name="T18" fmla="*/ 0 w 2189"/>
                  <a:gd name="T19" fmla="*/ 9 h 2404"/>
                  <a:gd name="T20" fmla="*/ 1 w 2189"/>
                  <a:gd name="T21" fmla="*/ 10 h 2404"/>
                  <a:gd name="T22" fmla="*/ 3 w 2189"/>
                  <a:gd name="T23" fmla="*/ 10 h 2404"/>
                  <a:gd name="T24" fmla="*/ 4 w 2189"/>
                  <a:gd name="T25" fmla="*/ 10 h 2404"/>
                  <a:gd name="T26" fmla="*/ 7 w 2189"/>
                  <a:gd name="T27" fmla="*/ 9 h 2404"/>
                  <a:gd name="T28" fmla="*/ 8 w 2189"/>
                  <a:gd name="T29" fmla="*/ 9 h 2404"/>
                  <a:gd name="T30" fmla="*/ 8 w 2189"/>
                  <a:gd name="T31" fmla="*/ 8 h 2404"/>
                  <a:gd name="T32" fmla="*/ 8 w 2189"/>
                  <a:gd name="T33" fmla="*/ 5 h 2404"/>
                  <a:gd name="T34" fmla="*/ 7 w 2189"/>
                  <a:gd name="T35" fmla="*/ 4 h 2404"/>
                  <a:gd name="T36" fmla="*/ 6 w 2189"/>
                  <a:gd name="T37" fmla="*/ 3 h 2404"/>
                  <a:gd name="T38" fmla="*/ 5 w 2189"/>
                  <a:gd name="T39" fmla="*/ 3 h 2404"/>
                  <a:gd name="T40" fmla="*/ 6 w 2189"/>
                  <a:gd name="T41" fmla="*/ 3 h 2404"/>
                  <a:gd name="T42" fmla="*/ 8 w 2189"/>
                  <a:gd name="T43" fmla="*/ 2 h 2404"/>
                  <a:gd name="T44" fmla="*/ 8 w 2189"/>
                  <a:gd name="T45" fmla="*/ 1 h 2404"/>
                  <a:gd name="T46" fmla="*/ 7 w 2189"/>
                  <a:gd name="T47" fmla="*/ 1 h 2404"/>
                  <a:gd name="T48" fmla="*/ 7 w 2189"/>
                  <a:gd name="T49" fmla="*/ 1 h 2404"/>
                  <a:gd name="T50" fmla="*/ 6 w 2189"/>
                  <a:gd name="T51" fmla="*/ 1 h 2404"/>
                  <a:gd name="T52" fmla="*/ 5 w 2189"/>
                  <a:gd name="T53" fmla="*/ 1 h 2404"/>
                  <a:gd name="T54" fmla="*/ 4 w 2189"/>
                  <a:gd name="T55" fmla="*/ 1 h 2404"/>
                  <a:gd name="T56" fmla="*/ 3 w 2189"/>
                  <a:gd name="T57" fmla="*/ 1 h 2404"/>
                  <a:gd name="T58" fmla="*/ 2 w 2189"/>
                  <a:gd name="T59" fmla="*/ 1 h 2404"/>
                  <a:gd name="T60" fmla="*/ 1 w 2189"/>
                  <a:gd name="T61" fmla="*/ 1 h 2404"/>
                  <a:gd name="T62" fmla="*/ 0 w 2189"/>
                  <a:gd name="T63" fmla="*/ 1 h 2404"/>
                  <a:gd name="T64" fmla="*/ 0 w 2189"/>
                  <a:gd name="T65" fmla="*/ 1 h 24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89"/>
                  <a:gd name="T100" fmla="*/ 0 h 2404"/>
                  <a:gd name="T101" fmla="*/ 2189 w 2189"/>
                  <a:gd name="T102" fmla="*/ 2404 h 24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89" h="2404">
                    <a:moveTo>
                      <a:pt x="125" y="127"/>
                    </a:moveTo>
                    <a:lnTo>
                      <a:pt x="183" y="181"/>
                    </a:lnTo>
                    <a:lnTo>
                      <a:pt x="275" y="231"/>
                    </a:lnTo>
                    <a:lnTo>
                      <a:pt x="335" y="297"/>
                    </a:lnTo>
                    <a:lnTo>
                      <a:pt x="380" y="499"/>
                    </a:lnTo>
                    <a:lnTo>
                      <a:pt x="514" y="605"/>
                    </a:lnTo>
                    <a:lnTo>
                      <a:pt x="632" y="657"/>
                    </a:lnTo>
                    <a:lnTo>
                      <a:pt x="732" y="721"/>
                    </a:lnTo>
                    <a:lnTo>
                      <a:pt x="673" y="748"/>
                    </a:lnTo>
                    <a:lnTo>
                      <a:pt x="544" y="756"/>
                    </a:lnTo>
                    <a:lnTo>
                      <a:pt x="390" y="772"/>
                    </a:lnTo>
                    <a:lnTo>
                      <a:pt x="247" y="828"/>
                    </a:lnTo>
                    <a:lnTo>
                      <a:pt x="115" y="982"/>
                    </a:lnTo>
                    <a:lnTo>
                      <a:pt x="36" y="1157"/>
                    </a:lnTo>
                    <a:lnTo>
                      <a:pt x="5" y="1437"/>
                    </a:lnTo>
                    <a:lnTo>
                      <a:pt x="0" y="1596"/>
                    </a:lnTo>
                    <a:lnTo>
                      <a:pt x="0" y="1664"/>
                    </a:lnTo>
                    <a:lnTo>
                      <a:pt x="6" y="1719"/>
                    </a:lnTo>
                    <a:lnTo>
                      <a:pt x="36" y="2026"/>
                    </a:lnTo>
                    <a:lnTo>
                      <a:pt x="106" y="2153"/>
                    </a:lnTo>
                    <a:lnTo>
                      <a:pt x="206" y="2271"/>
                    </a:lnTo>
                    <a:lnTo>
                      <a:pt x="445" y="2343"/>
                    </a:lnTo>
                    <a:lnTo>
                      <a:pt x="710" y="2386"/>
                    </a:lnTo>
                    <a:lnTo>
                      <a:pt x="918" y="2403"/>
                    </a:lnTo>
                    <a:lnTo>
                      <a:pt x="1041" y="2404"/>
                    </a:lnTo>
                    <a:lnTo>
                      <a:pt x="1173" y="2400"/>
                    </a:lnTo>
                    <a:lnTo>
                      <a:pt x="1639" y="2365"/>
                    </a:lnTo>
                    <a:lnTo>
                      <a:pt x="2015" y="2260"/>
                    </a:lnTo>
                    <a:lnTo>
                      <a:pt x="2101" y="2204"/>
                    </a:lnTo>
                    <a:lnTo>
                      <a:pt x="2167" y="2133"/>
                    </a:lnTo>
                    <a:lnTo>
                      <a:pt x="2189" y="2002"/>
                    </a:lnTo>
                    <a:lnTo>
                      <a:pt x="2179" y="1868"/>
                    </a:lnTo>
                    <a:lnTo>
                      <a:pt x="2153" y="1456"/>
                    </a:lnTo>
                    <a:lnTo>
                      <a:pt x="2127" y="1233"/>
                    </a:lnTo>
                    <a:lnTo>
                      <a:pt x="2073" y="1051"/>
                    </a:lnTo>
                    <a:lnTo>
                      <a:pt x="2023" y="934"/>
                    </a:lnTo>
                    <a:lnTo>
                      <a:pt x="1928" y="834"/>
                    </a:lnTo>
                    <a:lnTo>
                      <a:pt x="1684" y="738"/>
                    </a:lnTo>
                    <a:lnTo>
                      <a:pt x="1437" y="701"/>
                    </a:lnTo>
                    <a:lnTo>
                      <a:pt x="1398" y="646"/>
                    </a:lnTo>
                    <a:lnTo>
                      <a:pt x="1521" y="608"/>
                    </a:lnTo>
                    <a:lnTo>
                      <a:pt x="1653" y="573"/>
                    </a:lnTo>
                    <a:lnTo>
                      <a:pt x="1935" y="403"/>
                    </a:lnTo>
                    <a:lnTo>
                      <a:pt x="2060" y="294"/>
                    </a:lnTo>
                    <a:lnTo>
                      <a:pt x="2120" y="192"/>
                    </a:lnTo>
                    <a:lnTo>
                      <a:pt x="2080" y="151"/>
                    </a:lnTo>
                    <a:lnTo>
                      <a:pt x="2009" y="120"/>
                    </a:lnTo>
                    <a:lnTo>
                      <a:pt x="1935" y="110"/>
                    </a:lnTo>
                    <a:lnTo>
                      <a:pt x="1891" y="110"/>
                    </a:lnTo>
                    <a:lnTo>
                      <a:pt x="1843" y="113"/>
                    </a:lnTo>
                    <a:lnTo>
                      <a:pt x="1751" y="123"/>
                    </a:lnTo>
                    <a:lnTo>
                      <a:pt x="1709" y="126"/>
                    </a:lnTo>
                    <a:lnTo>
                      <a:pt x="1670" y="127"/>
                    </a:lnTo>
                    <a:lnTo>
                      <a:pt x="1310" y="64"/>
                    </a:lnTo>
                    <a:lnTo>
                      <a:pt x="1146" y="27"/>
                    </a:lnTo>
                    <a:lnTo>
                      <a:pt x="1057" y="8"/>
                    </a:lnTo>
                    <a:lnTo>
                      <a:pt x="979" y="0"/>
                    </a:lnTo>
                    <a:lnTo>
                      <a:pt x="800" y="42"/>
                    </a:lnTo>
                    <a:lnTo>
                      <a:pt x="689" y="45"/>
                    </a:lnTo>
                    <a:lnTo>
                      <a:pt x="573" y="42"/>
                    </a:lnTo>
                    <a:lnTo>
                      <a:pt x="406" y="27"/>
                    </a:lnTo>
                    <a:lnTo>
                      <a:pt x="316" y="22"/>
                    </a:lnTo>
                    <a:lnTo>
                      <a:pt x="277" y="23"/>
                    </a:lnTo>
                    <a:lnTo>
                      <a:pt x="244" y="33"/>
                    </a:lnTo>
                    <a:lnTo>
                      <a:pt x="148" y="64"/>
                    </a:lnTo>
                    <a:lnTo>
                      <a:pt x="125" y="127"/>
                    </a:lnTo>
                    <a:close/>
                  </a:path>
                </a:pathLst>
              </a:custGeom>
              <a:solidFill>
                <a:srgbClr val="EFEFEF"/>
              </a:solidFill>
              <a:ln w="1588">
                <a:solidFill>
                  <a:srgbClr val="72727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48">
                <a:extLst>
                  <a:ext uri="{FF2B5EF4-FFF2-40B4-BE49-F238E27FC236}">
                    <a16:creationId xmlns:a16="http://schemas.microsoft.com/office/drawing/2014/main" xmlns="" id="{48A7F8CC-6CF4-4FAB-9C56-6B465E3C1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" y="1140"/>
                <a:ext cx="981" cy="155"/>
              </a:xfrm>
              <a:custGeom>
                <a:avLst/>
                <a:gdLst>
                  <a:gd name="T0" fmla="*/ 0 w 1963"/>
                  <a:gd name="T1" fmla="*/ 1 h 310"/>
                  <a:gd name="T2" fmla="*/ 1 w 1963"/>
                  <a:gd name="T3" fmla="*/ 1 h 310"/>
                  <a:gd name="T4" fmla="*/ 1 w 1963"/>
                  <a:gd name="T5" fmla="*/ 1 h 310"/>
                  <a:gd name="T6" fmla="*/ 1 w 1963"/>
                  <a:gd name="T7" fmla="*/ 1 h 310"/>
                  <a:gd name="T8" fmla="*/ 1 w 1963"/>
                  <a:gd name="T9" fmla="*/ 1 h 310"/>
                  <a:gd name="T10" fmla="*/ 1 w 1963"/>
                  <a:gd name="T11" fmla="*/ 1 h 310"/>
                  <a:gd name="T12" fmla="*/ 2 w 1963"/>
                  <a:gd name="T13" fmla="*/ 1 h 310"/>
                  <a:gd name="T14" fmla="*/ 2 w 1963"/>
                  <a:gd name="T15" fmla="*/ 1 h 310"/>
                  <a:gd name="T16" fmla="*/ 2 w 1963"/>
                  <a:gd name="T17" fmla="*/ 2 h 310"/>
                  <a:gd name="T18" fmla="*/ 3 w 1963"/>
                  <a:gd name="T19" fmla="*/ 2 h 310"/>
                  <a:gd name="T20" fmla="*/ 3 w 1963"/>
                  <a:gd name="T21" fmla="*/ 2 h 310"/>
                  <a:gd name="T22" fmla="*/ 3 w 1963"/>
                  <a:gd name="T23" fmla="*/ 1 h 310"/>
                  <a:gd name="T24" fmla="*/ 4 w 1963"/>
                  <a:gd name="T25" fmla="*/ 1 h 310"/>
                  <a:gd name="T26" fmla="*/ 4 w 1963"/>
                  <a:gd name="T27" fmla="*/ 1 h 310"/>
                  <a:gd name="T28" fmla="*/ 4 w 1963"/>
                  <a:gd name="T29" fmla="*/ 1 h 310"/>
                  <a:gd name="T30" fmla="*/ 4 w 1963"/>
                  <a:gd name="T31" fmla="*/ 1 h 310"/>
                  <a:gd name="T32" fmla="*/ 5 w 1963"/>
                  <a:gd name="T33" fmla="*/ 1 h 310"/>
                  <a:gd name="T34" fmla="*/ 5 w 1963"/>
                  <a:gd name="T35" fmla="*/ 2 h 310"/>
                  <a:gd name="T36" fmla="*/ 5 w 1963"/>
                  <a:gd name="T37" fmla="*/ 1 h 310"/>
                  <a:gd name="T38" fmla="*/ 6 w 1963"/>
                  <a:gd name="T39" fmla="*/ 1 h 310"/>
                  <a:gd name="T40" fmla="*/ 6 w 1963"/>
                  <a:gd name="T41" fmla="*/ 1 h 310"/>
                  <a:gd name="T42" fmla="*/ 7 w 1963"/>
                  <a:gd name="T43" fmla="*/ 1 h 310"/>
                  <a:gd name="T44" fmla="*/ 7 w 1963"/>
                  <a:gd name="T45" fmla="*/ 1 h 310"/>
                  <a:gd name="T46" fmla="*/ 7 w 1963"/>
                  <a:gd name="T47" fmla="*/ 1 h 310"/>
                  <a:gd name="T48" fmla="*/ 7 w 1963"/>
                  <a:gd name="T49" fmla="*/ 1 h 310"/>
                  <a:gd name="T50" fmla="*/ 6 w 1963"/>
                  <a:gd name="T51" fmla="*/ 1 h 310"/>
                  <a:gd name="T52" fmla="*/ 6 w 1963"/>
                  <a:gd name="T53" fmla="*/ 1 h 310"/>
                  <a:gd name="T54" fmla="*/ 6 w 1963"/>
                  <a:gd name="T55" fmla="*/ 1 h 310"/>
                  <a:gd name="T56" fmla="*/ 5 w 1963"/>
                  <a:gd name="T57" fmla="*/ 1 h 310"/>
                  <a:gd name="T58" fmla="*/ 5 w 1963"/>
                  <a:gd name="T59" fmla="*/ 1 h 310"/>
                  <a:gd name="T60" fmla="*/ 5 w 1963"/>
                  <a:gd name="T61" fmla="*/ 1 h 310"/>
                  <a:gd name="T62" fmla="*/ 4 w 1963"/>
                  <a:gd name="T63" fmla="*/ 1 h 310"/>
                  <a:gd name="T64" fmla="*/ 4 w 1963"/>
                  <a:gd name="T65" fmla="*/ 0 h 310"/>
                  <a:gd name="T66" fmla="*/ 4 w 1963"/>
                  <a:gd name="T67" fmla="*/ 0 h 310"/>
                  <a:gd name="T68" fmla="*/ 3 w 1963"/>
                  <a:gd name="T69" fmla="*/ 1 h 310"/>
                  <a:gd name="T70" fmla="*/ 3 w 1963"/>
                  <a:gd name="T71" fmla="*/ 1 h 310"/>
                  <a:gd name="T72" fmla="*/ 2 w 1963"/>
                  <a:gd name="T73" fmla="*/ 1 h 310"/>
                  <a:gd name="T74" fmla="*/ 2 w 1963"/>
                  <a:gd name="T75" fmla="*/ 1 h 310"/>
                  <a:gd name="T76" fmla="*/ 2 w 1963"/>
                  <a:gd name="T77" fmla="*/ 1 h 310"/>
                  <a:gd name="T78" fmla="*/ 2 w 1963"/>
                  <a:gd name="T79" fmla="*/ 1 h 310"/>
                  <a:gd name="T80" fmla="*/ 1 w 1963"/>
                  <a:gd name="T81" fmla="*/ 1 h 310"/>
                  <a:gd name="T82" fmla="*/ 1 w 1963"/>
                  <a:gd name="T83" fmla="*/ 1 h 310"/>
                  <a:gd name="T84" fmla="*/ 1 w 1963"/>
                  <a:gd name="T85" fmla="*/ 1 h 310"/>
                  <a:gd name="T86" fmla="*/ 1 w 1963"/>
                  <a:gd name="T87" fmla="*/ 1 h 310"/>
                  <a:gd name="T88" fmla="*/ 0 w 1963"/>
                  <a:gd name="T89" fmla="*/ 1 h 310"/>
                  <a:gd name="T90" fmla="*/ 0 w 1963"/>
                  <a:gd name="T91" fmla="*/ 1 h 310"/>
                  <a:gd name="T92" fmla="*/ 0 w 1963"/>
                  <a:gd name="T93" fmla="*/ 1 h 310"/>
                  <a:gd name="T94" fmla="*/ 0 w 1963"/>
                  <a:gd name="T95" fmla="*/ 1 h 3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63"/>
                  <a:gd name="T145" fmla="*/ 0 h 310"/>
                  <a:gd name="T146" fmla="*/ 1963 w 1963"/>
                  <a:gd name="T147" fmla="*/ 310 h 3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63" h="310">
                    <a:moveTo>
                      <a:pt x="43" y="140"/>
                    </a:moveTo>
                    <a:lnTo>
                      <a:pt x="268" y="193"/>
                    </a:lnTo>
                    <a:lnTo>
                      <a:pt x="326" y="209"/>
                    </a:lnTo>
                    <a:lnTo>
                      <a:pt x="389" y="208"/>
                    </a:lnTo>
                    <a:lnTo>
                      <a:pt x="426" y="209"/>
                    </a:lnTo>
                    <a:lnTo>
                      <a:pt x="462" y="205"/>
                    </a:lnTo>
                    <a:lnTo>
                      <a:pt x="536" y="198"/>
                    </a:lnTo>
                    <a:lnTo>
                      <a:pt x="612" y="206"/>
                    </a:lnTo>
                    <a:lnTo>
                      <a:pt x="723" y="261"/>
                    </a:lnTo>
                    <a:lnTo>
                      <a:pt x="836" y="310"/>
                    </a:lnTo>
                    <a:lnTo>
                      <a:pt x="886" y="273"/>
                    </a:lnTo>
                    <a:lnTo>
                      <a:pt x="934" y="227"/>
                    </a:lnTo>
                    <a:lnTo>
                      <a:pt x="1034" y="223"/>
                    </a:lnTo>
                    <a:lnTo>
                      <a:pt x="1136" y="226"/>
                    </a:lnTo>
                    <a:lnTo>
                      <a:pt x="1183" y="224"/>
                    </a:lnTo>
                    <a:lnTo>
                      <a:pt x="1242" y="230"/>
                    </a:lnTo>
                    <a:lnTo>
                      <a:pt x="1346" y="245"/>
                    </a:lnTo>
                    <a:lnTo>
                      <a:pt x="1435" y="268"/>
                    </a:lnTo>
                    <a:lnTo>
                      <a:pt x="1510" y="256"/>
                    </a:lnTo>
                    <a:lnTo>
                      <a:pt x="1588" y="236"/>
                    </a:lnTo>
                    <a:lnTo>
                      <a:pt x="1768" y="193"/>
                    </a:lnTo>
                    <a:lnTo>
                      <a:pt x="1916" y="172"/>
                    </a:lnTo>
                    <a:lnTo>
                      <a:pt x="1963" y="172"/>
                    </a:lnTo>
                    <a:lnTo>
                      <a:pt x="1903" y="130"/>
                    </a:lnTo>
                    <a:lnTo>
                      <a:pt x="1813" y="98"/>
                    </a:lnTo>
                    <a:lnTo>
                      <a:pt x="1709" y="77"/>
                    </a:lnTo>
                    <a:lnTo>
                      <a:pt x="1652" y="64"/>
                    </a:lnTo>
                    <a:lnTo>
                      <a:pt x="1602" y="58"/>
                    </a:lnTo>
                    <a:lnTo>
                      <a:pt x="1482" y="70"/>
                    </a:lnTo>
                    <a:lnTo>
                      <a:pt x="1415" y="72"/>
                    </a:lnTo>
                    <a:lnTo>
                      <a:pt x="1366" y="69"/>
                    </a:lnTo>
                    <a:lnTo>
                      <a:pt x="1131" y="5"/>
                    </a:lnTo>
                    <a:lnTo>
                      <a:pt x="1063" y="0"/>
                    </a:lnTo>
                    <a:lnTo>
                      <a:pt x="1024" y="0"/>
                    </a:lnTo>
                    <a:lnTo>
                      <a:pt x="973" y="3"/>
                    </a:lnTo>
                    <a:lnTo>
                      <a:pt x="815" y="19"/>
                    </a:lnTo>
                    <a:lnTo>
                      <a:pt x="766" y="21"/>
                    </a:lnTo>
                    <a:lnTo>
                      <a:pt x="702" y="18"/>
                    </a:lnTo>
                    <a:lnTo>
                      <a:pt x="584" y="6"/>
                    </a:lnTo>
                    <a:lnTo>
                      <a:pt x="539" y="12"/>
                    </a:lnTo>
                    <a:lnTo>
                      <a:pt x="481" y="26"/>
                    </a:lnTo>
                    <a:lnTo>
                      <a:pt x="425" y="39"/>
                    </a:lnTo>
                    <a:lnTo>
                      <a:pt x="376" y="46"/>
                    </a:lnTo>
                    <a:lnTo>
                      <a:pt x="282" y="35"/>
                    </a:lnTo>
                    <a:lnTo>
                      <a:pt x="187" y="25"/>
                    </a:lnTo>
                    <a:lnTo>
                      <a:pt x="38" y="63"/>
                    </a:lnTo>
                    <a:lnTo>
                      <a:pt x="0" y="103"/>
                    </a:lnTo>
                    <a:lnTo>
                      <a:pt x="43" y="140"/>
                    </a:lnTo>
                    <a:close/>
                  </a:path>
                </a:pathLst>
              </a:custGeom>
              <a:solidFill>
                <a:srgbClr val="808080"/>
              </a:solidFill>
              <a:ln w="1588">
                <a:solidFill>
                  <a:srgbClr val="8F8F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49">
                <a:extLst>
                  <a:ext uri="{FF2B5EF4-FFF2-40B4-BE49-F238E27FC236}">
                    <a16:creationId xmlns:a16="http://schemas.microsoft.com/office/drawing/2014/main" xmlns="" id="{E7FCD1C5-848E-44C8-A20B-FB757F2A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" y="1228"/>
                <a:ext cx="892" cy="351"/>
              </a:xfrm>
              <a:custGeom>
                <a:avLst/>
                <a:gdLst>
                  <a:gd name="T0" fmla="*/ 1 w 1785"/>
                  <a:gd name="T1" fmla="*/ 1 h 704"/>
                  <a:gd name="T2" fmla="*/ 0 w 1785"/>
                  <a:gd name="T3" fmla="*/ 1 h 704"/>
                  <a:gd name="T4" fmla="*/ 0 w 1785"/>
                  <a:gd name="T5" fmla="*/ 0 h 704"/>
                  <a:gd name="T6" fmla="*/ 0 w 1785"/>
                  <a:gd name="T7" fmla="*/ 0 h 704"/>
                  <a:gd name="T8" fmla="*/ 0 w 1785"/>
                  <a:gd name="T9" fmla="*/ 0 h 704"/>
                  <a:gd name="T10" fmla="*/ 0 w 1785"/>
                  <a:gd name="T11" fmla="*/ 0 h 704"/>
                  <a:gd name="T12" fmla="*/ 1 w 1785"/>
                  <a:gd name="T13" fmla="*/ 1 h 704"/>
                  <a:gd name="T14" fmla="*/ 2 w 1785"/>
                  <a:gd name="T15" fmla="*/ 1 h 704"/>
                  <a:gd name="T16" fmla="*/ 2 w 1785"/>
                  <a:gd name="T17" fmla="*/ 2 h 704"/>
                  <a:gd name="T18" fmla="*/ 2 w 1785"/>
                  <a:gd name="T19" fmla="*/ 1 h 704"/>
                  <a:gd name="T20" fmla="*/ 2 w 1785"/>
                  <a:gd name="T21" fmla="*/ 1 h 704"/>
                  <a:gd name="T22" fmla="*/ 2 w 1785"/>
                  <a:gd name="T23" fmla="*/ 0 h 704"/>
                  <a:gd name="T24" fmla="*/ 3 w 1785"/>
                  <a:gd name="T25" fmla="*/ 0 h 704"/>
                  <a:gd name="T26" fmla="*/ 3 w 1785"/>
                  <a:gd name="T27" fmla="*/ 0 h 704"/>
                  <a:gd name="T28" fmla="*/ 4 w 1785"/>
                  <a:gd name="T29" fmla="*/ 0 h 704"/>
                  <a:gd name="T30" fmla="*/ 3 w 1785"/>
                  <a:gd name="T31" fmla="*/ 0 h 704"/>
                  <a:gd name="T32" fmla="*/ 3 w 1785"/>
                  <a:gd name="T33" fmla="*/ 1 h 704"/>
                  <a:gd name="T34" fmla="*/ 3 w 1785"/>
                  <a:gd name="T35" fmla="*/ 1 h 704"/>
                  <a:gd name="T36" fmla="*/ 3 w 1785"/>
                  <a:gd name="T37" fmla="*/ 2 h 704"/>
                  <a:gd name="T38" fmla="*/ 3 w 1785"/>
                  <a:gd name="T39" fmla="*/ 2 h 704"/>
                  <a:gd name="T40" fmla="*/ 4 w 1785"/>
                  <a:gd name="T41" fmla="*/ 1 h 704"/>
                  <a:gd name="T42" fmla="*/ 4 w 1785"/>
                  <a:gd name="T43" fmla="*/ 1 h 704"/>
                  <a:gd name="T44" fmla="*/ 5 w 1785"/>
                  <a:gd name="T45" fmla="*/ 1 h 704"/>
                  <a:gd name="T46" fmla="*/ 6 w 1785"/>
                  <a:gd name="T47" fmla="*/ 0 h 704"/>
                  <a:gd name="T48" fmla="*/ 6 w 1785"/>
                  <a:gd name="T49" fmla="*/ 0 h 704"/>
                  <a:gd name="T50" fmla="*/ 4 w 1785"/>
                  <a:gd name="T51" fmla="*/ 1 h 704"/>
                  <a:gd name="T52" fmla="*/ 5 w 1785"/>
                  <a:gd name="T53" fmla="*/ 2 h 704"/>
                  <a:gd name="T54" fmla="*/ 5 w 1785"/>
                  <a:gd name="T55" fmla="*/ 2 h 704"/>
                  <a:gd name="T56" fmla="*/ 5 w 1785"/>
                  <a:gd name="T57" fmla="*/ 2 h 704"/>
                  <a:gd name="T58" fmla="*/ 4 w 1785"/>
                  <a:gd name="T59" fmla="*/ 2 h 704"/>
                  <a:gd name="T60" fmla="*/ 2 w 1785"/>
                  <a:gd name="T61" fmla="*/ 2 h 704"/>
                  <a:gd name="T62" fmla="*/ 1 w 1785"/>
                  <a:gd name="T63" fmla="*/ 2 h 704"/>
                  <a:gd name="T64" fmla="*/ 2 w 1785"/>
                  <a:gd name="T65" fmla="*/ 2 h 7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5"/>
                  <a:gd name="T100" fmla="*/ 0 h 704"/>
                  <a:gd name="T101" fmla="*/ 1785 w 1785"/>
                  <a:gd name="T102" fmla="*/ 704 h 7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5" h="704">
                    <a:moveTo>
                      <a:pt x="403" y="504"/>
                    </a:moveTo>
                    <a:lnTo>
                      <a:pt x="396" y="458"/>
                    </a:lnTo>
                    <a:lnTo>
                      <a:pt x="352" y="419"/>
                    </a:lnTo>
                    <a:lnTo>
                      <a:pt x="197" y="332"/>
                    </a:lnTo>
                    <a:lnTo>
                      <a:pt x="170" y="172"/>
                    </a:lnTo>
                    <a:lnTo>
                      <a:pt x="61" y="80"/>
                    </a:lnTo>
                    <a:lnTo>
                      <a:pt x="0" y="4"/>
                    </a:lnTo>
                    <a:lnTo>
                      <a:pt x="112" y="21"/>
                    </a:lnTo>
                    <a:lnTo>
                      <a:pt x="192" y="42"/>
                    </a:lnTo>
                    <a:lnTo>
                      <a:pt x="238" y="80"/>
                    </a:lnTo>
                    <a:lnTo>
                      <a:pt x="238" y="125"/>
                    </a:lnTo>
                    <a:lnTo>
                      <a:pt x="246" y="165"/>
                    </a:lnTo>
                    <a:lnTo>
                      <a:pt x="274" y="229"/>
                    </a:lnTo>
                    <a:lnTo>
                      <a:pt x="370" y="311"/>
                    </a:lnTo>
                    <a:lnTo>
                      <a:pt x="474" y="355"/>
                    </a:lnTo>
                    <a:lnTo>
                      <a:pt x="540" y="403"/>
                    </a:lnTo>
                    <a:lnTo>
                      <a:pt x="569" y="580"/>
                    </a:lnTo>
                    <a:lnTo>
                      <a:pt x="559" y="583"/>
                    </a:lnTo>
                    <a:lnTo>
                      <a:pt x="581" y="556"/>
                    </a:lnTo>
                    <a:lnTo>
                      <a:pt x="702" y="451"/>
                    </a:lnTo>
                    <a:lnTo>
                      <a:pt x="743" y="361"/>
                    </a:lnTo>
                    <a:lnTo>
                      <a:pt x="745" y="331"/>
                    </a:lnTo>
                    <a:lnTo>
                      <a:pt x="746" y="293"/>
                    </a:lnTo>
                    <a:lnTo>
                      <a:pt x="731" y="201"/>
                    </a:lnTo>
                    <a:lnTo>
                      <a:pt x="750" y="112"/>
                    </a:lnTo>
                    <a:lnTo>
                      <a:pt x="812" y="40"/>
                    </a:lnTo>
                    <a:lnTo>
                      <a:pt x="842" y="40"/>
                    </a:lnTo>
                    <a:lnTo>
                      <a:pt x="894" y="40"/>
                    </a:lnTo>
                    <a:lnTo>
                      <a:pt x="1023" y="49"/>
                    </a:lnTo>
                    <a:lnTo>
                      <a:pt x="1167" y="70"/>
                    </a:lnTo>
                    <a:lnTo>
                      <a:pt x="979" y="133"/>
                    </a:lnTo>
                    <a:lnTo>
                      <a:pt x="924" y="233"/>
                    </a:lnTo>
                    <a:lnTo>
                      <a:pt x="924" y="285"/>
                    </a:lnTo>
                    <a:lnTo>
                      <a:pt x="932" y="339"/>
                    </a:lnTo>
                    <a:lnTo>
                      <a:pt x="938" y="388"/>
                    </a:lnTo>
                    <a:lnTo>
                      <a:pt x="935" y="433"/>
                    </a:lnTo>
                    <a:lnTo>
                      <a:pt x="840" y="506"/>
                    </a:lnTo>
                    <a:lnTo>
                      <a:pt x="771" y="574"/>
                    </a:lnTo>
                    <a:lnTo>
                      <a:pt x="809" y="582"/>
                    </a:lnTo>
                    <a:lnTo>
                      <a:pt x="863" y="580"/>
                    </a:lnTo>
                    <a:lnTo>
                      <a:pt x="963" y="554"/>
                    </a:lnTo>
                    <a:lnTo>
                      <a:pt x="1094" y="452"/>
                    </a:lnTo>
                    <a:lnTo>
                      <a:pt x="1167" y="398"/>
                    </a:lnTo>
                    <a:lnTo>
                      <a:pt x="1235" y="373"/>
                    </a:lnTo>
                    <a:lnTo>
                      <a:pt x="1363" y="326"/>
                    </a:lnTo>
                    <a:lnTo>
                      <a:pt x="1454" y="263"/>
                    </a:lnTo>
                    <a:lnTo>
                      <a:pt x="1781" y="0"/>
                    </a:lnTo>
                    <a:lnTo>
                      <a:pt x="1785" y="24"/>
                    </a:lnTo>
                    <a:lnTo>
                      <a:pt x="1780" y="67"/>
                    </a:lnTo>
                    <a:lnTo>
                      <a:pt x="1740" y="143"/>
                    </a:lnTo>
                    <a:lnTo>
                      <a:pt x="1340" y="417"/>
                    </a:lnTo>
                    <a:lnTo>
                      <a:pt x="1207" y="511"/>
                    </a:lnTo>
                    <a:lnTo>
                      <a:pt x="1139" y="545"/>
                    </a:lnTo>
                    <a:lnTo>
                      <a:pt x="1369" y="573"/>
                    </a:lnTo>
                    <a:lnTo>
                      <a:pt x="1469" y="614"/>
                    </a:lnTo>
                    <a:lnTo>
                      <a:pt x="1521" y="635"/>
                    </a:lnTo>
                    <a:lnTo>
                      <a:pt x="1507" y="645"/>
                    </a:lnTo>
                    <a:lnTo>
                      <a:pt x="1336" y="629"/>
                    </a:lnTo>
                    <a:lnTo>
                      <a:pt x="1188" y="616"/>
                    </a:lnTo>
                    <a:lnTo>
                      <a:pt x="1113" y="613"/>
                    </a:lnTo>
                    <a:lnTo>
                      <a:pt x="1042" y="611"/>
                    </a:lnTo>
                    <a:lnTo>
                      <a:pt x="764" y="704"/>
                    </a:lnTo>
                    <a:lnTo>
                      <a:pt x="612" y="680"/>
                    </a:lnTo>
                    <a:lnTo>
                      <a:pt x="445" y="627"/>
                    </a:lnTo>
                    <a:lnTo>
                      <a:pt x="9" y="635"/>
                    </a:lnTo>
                    <a:lnTo>
                      <a:pt x="516" y="562"/>
                    </a:lnTo>
                    <a:lnTo>
                      <a:pt x="403" y="504"/>
                    </a:lnTo>
                    <a:close/>
                  </a:path>
                </a:pathLst>
              </a:custGeom>
              <a:solidFill>
                <a:srgbClr val="A2A2A2"/>
              </a:solidFill>
              <a:ln w="1588">
                <a:solidFill>
                  <a:srgbClr val="A2A2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50">
                <a:extLst>
                  <a:ext uri="{FF2B5EF4-FFF2-40B4-BE49-F238E27FC236}">
                    <a16:creationId xmlns:a16="http://schemas.microsoft.com/office/drawing/2014/main" xmlns="" id="{853D6B94-2BDE-4071-9355-A8B740C6F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" y="2120"/>
                <a:ext cx="1092" cy="230"/>
              </a:xfrm>
              <a:custGeom>
                <a:avLst/>
                <a:gdLst>
                  <a:gd name="T0" fmla="*/ 0 w 2184"/>
                  <a:gd name="T1" fmla="*/ 1 h 458"/>
                  <a:gd name="T2" fmla="*/ 1 w 2184"/>
                  <a:gd name="T3" fmla="*/ 2 h 458"/>
                  <a:gd name="T4" fmla="*/ 3 w 2184"/>
                  <a:gd name="T5" fmla="*/ 2 h 458"/>
                  <a:gd name="T6" fmla="*/ 3 w 2184"/>
                  <a:gd name="T7" fmla="*/ 1 h 458"/>
                  <a:gd name="T8" fmla="*/ 3 w 2184"/>
                  <a:gd name="T9" fmla="*/ 2 h 458"/>
                  <a:gd name="T10" fmla="*/ 4 w 2184"/>
                  <a:gd name="T11" fmla="*/ 2 h 458"/>
                  <a:gd name="T12" fmla="*/ 4 w 2184"/>
                  <a:gd name="T13" fmla="*/ 2 h 458"/>
                  <a:gd name="T14" fmla="*/ 5 w 2184"/>
                  <a:gd name="T15" fmla="*/ 2 h 458"/>
                  <a:gd name="T16" fmla="*/ 5 w 2184"/>
                  <a:gd name="T17" fmla="*/ 2 h 458"/>
                  <a:gd name="T18" fmla="*/ 5 w 2184"/>
                  <a:gd name="T19" fmla="*/ 2 h 458"/>
                  <a:gd name="T20" fmla="*/ 5 w 2184"/>
                  <a:gd name="T21" fmla="*/ 2 h 458"/>
                  <a:gd name="T22" fmla="*/ 6 w 2184"/>
                  <a:gd name="T23" fmla="*/ 1 h 458"/>
                  <a:gd name="T24" fmla="*/ 6 w 2184"/>
                  <a:gd name="T25" fmla="*/ 2 h 458"/>
                  <a:gd name="T26" fmla="*/ 6 w 2184"/>
                  <a:gd name="T27" fmla="*/ 2 h 458"/>
                  <a:gd name="T28" fmla="*/ 6 w 2184"/>
                  <a:gd name="T29" fmla="*/ 2 h 458"/>
                  <a:gd name="T30" fmla="*/ 7 w 2184"/>
                  <a:gd name="T31" fmla="*/ 2 h 458"/>
                  <a:gd name="T32" fmla="*/ 8 w 2184"/>
                  <a:gd name="T33" fmla="*/ 2 h 458"/>
                  <a:gd name="T34" fmla="*/ 8 w 2184"/>
                  <a:gd name="T35" fmla="*/ 2 h 458"/>
                  <a:gd name="T36" fmla="*/ 8 w 2184"/>
                  <a:gd name="T37" fmla="*/ 1 h 458"/>
                  <a:gd name="T38" fmla="*/ 8 w 2184"/>
                  <a:gd name="T39" fmla="*/ 1 h 458"/>
                  <a:gd name="T40" fmla="*/ 8 w 2184"/>
                  <a:gd name="T41" fmla="*/ 2 h 458"/>
                  <a:gd name="T42" fmla="*/ 8 w 2184"/>
                  <a:gd name="T43" fmla="*/ 1 h 458"/>
                  <a:gd name="T44" fmla="*/ 9 w 2184"/>
                  <a:gd name="T45" fmla="*/ 1 h 458"/>
                  <a:gd name="T46" fmla="*/ 9 w 2184"/>
                  <a:gd name="T47" fmla="*/ 1 h 458"/>
                  <a:gd name="T48" fmla="*/ 9 w 2184"/>
                  <a:gd name="T49" fmla="*/ 0 h 458"/>
                  <a:gd name="T50" fmla="*/ 9 w 2184"/>
                  <a:gd name="T51" fmla="*/ 1 h 458"/>
                  <a:gd name="T52" fmla="*/ 9 w 2184"/>
                  <a:gd name="T53" fmla="*/ 1 h 458"/>
                  <a:gd name="T54" fmla="*/ 9 w 2184"/>
                  <a:gd name="T55" fmla="*/ 1 h 458"/>
                  <a:gd name="T56" fmla="*/ 8 w 2184"/>
                  <a:gd name="T57" fmla="*/ 2 h 458"/>
                  <a:gd name="T58" fmla="*/ 7 w 2184"/>
                  <a:gd name="T59" fmla="*/ 2 h 458"/>
                  <a:gd name="T60" fmla="*/ 5 w 2184"/>
                  <a:gd name="T61" fmla="*/ 2 h 458"/>
                  <a:gd name="T62" fmla="*/ 5 w 2184"/>
                  <a:gd name="T63" fmla="*/ 2 h 458"/>
                  <a:gd name="T64" fmla="*/ 4 w 2184"/>
                  <a:gd name="T65" fmla="*/ 2 h 458"/>
                  <a:gd name="T66" fmla="*/ 4 w 2184"/>
                  <a:gd name="T67" fmla="*/ 2 h 458"/>
                  <a:gd name="T68" fmla="*/ 4 w 2184"/>
                  <a:gd name="T69" fmla="*/ 2 h 458"/>
                  <a:gd name="T70" fmla="*/ 3 w 2184"/>
                  <a:gd name="T71" fmla="*/ 2 h 458"/>
                  <a:gd name="T72" fmla="*/ 2 w 2184"/>
                  <a:gd name="T73" fmla="*/ 2 h 458"/>
                  <a:gd name="T74" fmla="*/ 1 w 2184"/>
                  <a:gd name="T75" fmla="*/ 2 h 458"/>
                  <a:gd name="T76" fmla="*/ 1 w 2184"/>
                  <a:gd name="T77" fmla="*/ 1 h 458"/>
                  <a:gd name="T78" fmla="*/ 0 w 2184"/>
                  <a:gd name="T79" fmla="*/ 1 h 4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84"/>
                  <a:gd name="T121" fmla="*/ 0 h 458"/>
                  <a:gd name="T122" fmla="*/ 2184 w 2184"/>
                  <a:gd name="T123" fmla="*/ 458 h 4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84" h="458">
                    <a:moveTo>
                      <a:pt x="0" y="5"/>
                    </a:moveTo>
                    <a:lnTo>
                      <a:pt x="222" y="269"/>
                    </a:lnTo>
                    <a:lnTo>
                      <a:pt x="642" y="385"/>
                    </a:lnTo>
                    <a:lnTo>
                      <a:pt x="573" y="185"/>
                    </a:lnTo>
                    <a:lnTo>
                      <a:pt x="668" y="298"/>
                    </a:lnTo>
                    <a:lnTo>
                      <a:pt x="819" y="373"/>
                    </a:lnTo>
                    <a:lnTo>
                      <a:pt x="983" y="429"/>
                    </a:lnTo>
                    <a:lnTo>
                      <a:pt x="1029" y="432"/>
                    </a:lnTo>
                    <a:lnTo>
                      <a:pt x="1071" y="441"/>
                    </a:lnTo>
                    <a:lnTo>
                      <a:pt x="1109" y="442"/>
                    </a:lnTo>
                    <a:lnTo>
                      <a:pt x="1143" y="423"/>
                    </a:lnTo>
                    <a:lnTo>
                      <a:pt x="1377" y="245"/>
                    </a:lnTo>
                    <a:lnTo>
                      <a:pt x="1353" y="316"/>
                    </a:lnTo>
                    <a:lnTo>
                      <a:pt x="1312" y="387"/>
                    </a:lnTo>
                    <a:lnTo>
                      <a:pt x="1528" y="376"/>
                    </a:lnTo>
                    <a:lnTo>
                      <a:pt x="1789" y="338"/>
                    </a:lnTo>
                    <a:lnTo>
                      <a:pt x="1829" y="312"/>
                    </a:lnTo>
                    <a:lnTo>
                      <a:pt x="1844" y="268"/>
                    </a:lnTo>
                    <a:lnTo>
                      <a:pt x="1858" y="126"/>
                    </a:lnTo>
                    <a:lnTo>
                      <a:pt x="1881" y="202"/>
                    </a:lnTo>
                    <a:lnTo>
                      <a:pt x="1926" y="257"/>
                    </a:lnTo>
                    <a:lnTo>
                      <a:pt x="2004" y="242"/>
                    </a:lnTo>
                    <a:lnTo>
                      <a:pt x="2076" y="206"/>
                    </a:lnTo>
                    <a:lnTo>
                      <a:pt x="2129" y="86"/>
                    </a:lnTo>
                    <a:lnTo>
                      <a:pt x="2158" y="0"/>
                    </a:lnTo>
                    <a:lnTo>
                      <a:pt x="2184" y="155"/>
                    </a:lnTo>
                    <a:lnTo>
                      <a:pt x="2173" y="202"/>
                    </a:lnTo>
                    <a:lnTo>
                      <a:pt x="2130" y="247"/>
                    </a:lnTo>
                    <a:lnTo>
                      <a:pt x="1905" y="358"/>
                    </a:lnTo>
                    <a:lnTo>
                      <a:pt x="1626" y="418"/>
                    </a:lnTo>
                    <a:lnTo>
                      <a:pt x="1271" y="449"/>
                    </a:lnTo>
                    <a:lnTo>
                      <a:pt x="1081" y="457"/>
                    </a:lnTo>
                    <a:lnTo>
                      <a:pt x="975" y="458"/>
                    </a:lnTo>
                    <a:lnTo>
                      <a:pt x="929" y="458"/>
                    </a:lnTo>
                    <a:lnTo>
                      <a:pt x="887" y="457"/>
                    </a:lnTo>
                    <a:lnTo>
                      <a:pt x="687" y="439"/>
                    </a:lnTo>
                    <a:lnTo>
                      <a:pt x="259" y="369"/>
                    </a:lnTo>
                    <a:lnTo>
                      <a:pt x="112" y="302"/>
                    </a:lnTo>
                    <a:lnTo>
                      <a:pt x="7" y="7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0C0C0"/>
              </a:solidFill>
              <a:ln w="1588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51">
                <a:extLst>
                  <a:ext uri="{FF2B5EF4-FFF2-40B4-BE49-F238E27FC236}">
                    <a16:creationId xmlns:a16="http://schemas.microsoft.com/office/drawing/2014/main" xmlns="" id="{661CBA8E-C31F-45BB-BAE4-9EE2D7A3A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" y="1260"/>
                <a:ext cx="233" cy="252"/>
              </a:xfrm>
              <a:custGeom>
                <a:avLst/>
                <a:gdLst>
                  <a:gd name="T0" fmla="*/ 2 w 465"/>
                  <a:gd name="T1" fmla="*/ 0 h 504"/>
                  <a:gd name="T2" fmla="*/ 1 w 465"/>
                  <a:gd name="T3" fmla="*/ 1 h 504"/>
                  <a:gd name="T4" fmla="*/ 1 w 465"/>
                  <a:gd name="T5" fmla="*/ 1 h 504"/>
                  <a:gd name="T6" fmla="*/ 1 w 465"/>
                  <a:gd name="T7" fmla="*/ 2 h 504"/>
                  <a:gd name="T8" fmla="*/ 0 w 465"/>
                  <a:gd name="T9" fmla="*/ 2 h 504"/>
                  <a:gd name="T10" fmla="*/ 1 w 465"/>
                  <a:gd name="T11" fmla="*/ 2 h 504"/>
                  <a:gd name="T12" fmla="*/ 2 w 465"/>
                  <a:gd name="T13" fmla="*/ 1 h 504"/>
                  <a:gd name="T14" fmla="*/ 2 w 465"/>
                  <a:gd name="T15" fmla="*/ 1 h 504"/>
                  <a:gd name="T16" fmla="*/ 2 w 465"/>
                  <a:gd name="T17" fmla="*/ 1 h 504"/>
                  <a:gd name="T18" fmla="*/ 2 w 465"/>
                  <a:gd name="T19" fmla="*/ 1 h 504"/>
                  <a:gd name="T20" fmla="*/ 1 w 465"/>
                  <a:gd name="T21" fmla="*/ 1 h 504"/>
                  <a:gd name="T22" fmla="*/ 2 w 465"/>
                  <a:gd name="T23" fmla="*/ 1 h 504"/>
                  <a:gd name="T24" fmla="*/ 2 w 465"/>
                  <a:gd name="T25" fmla="*/ 0 h 5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5"/>
                  <a:gd name="T40" fmla="*/ 0 h 504"/>
                  <a:gd name="T41" fmla="*/ 465 w 465"/>
                  <a:gd name="T42" fmla="*/ 504 h 5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5" h="504">
                    <a:moveTo>
                      <a:pt x="368" y="0"/>
                    </a:moveTo>
                    <a:lnTo>
                      <a:pt x="225" y="41"/>
                    </a:lnTo>
                    <a:lnTo>
                      <a:pt x="159" y="115"/>
                    </a:lnTo>
                    <a:lnTo>
                      <a:pt x="145" y="270"/>
                    </a:lnTo>
                    <a:lnTo>
                      <a:pt x="0" y="504"/>
                    </a:lnTo>
                    <a:lnTo>
                      <a:pt x="227" y="376"/>
                    </a:lnTo>
                    <a:lnTo>
                      <a:pt x="465" y="192"/>
                    </a:lnTo>
                    <a:lnTo>
                      <a:pt x="434" y="185"/>
                    </a:lnTo>
                    <a:lnTo>
                      <a:pt x="346" y="203"/>
                    </a:lnTo>
                    <a:lnTo>
                      <a:pt x="257" y="219"/>
                    </a:lnTo>
                    <a:lnTo>
                      <a:pt x="218" y="212"/>
                    </a:lnTo>
                    <a:lnTo>
                      <a:pt x="451" y="17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52">
                <a:extLst>
                  <a:ext uri="{FF2B5EF4-FFF2-40B4-BE49-F238E27FC236}">
                    <a16:creationId xmlns:a16="http://schemas.microsoft.com/office/drawing/2014/main" xmlns="" id="{4A3FC52D-7196-428D-B104-66C50F2F0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" y="1240"/>
                <a:ext cx="227" cy="273"/>
              </a:xfrm>
              <a:custGeom>
                <a:avLst/>
                <a:gdLst>
                  <a:gd name="T0" fmla="*/ 2 w 453"/>
                  <a:gd name="T1" fmla="*/ 3 h 546"/>
                  <a:gd name="T2" fmla="*/ 2 w 453"/>
                  <a:gd name="T3" fmla="*/ 2 h 546"/>
                  <a:gd name="T4" fmla="*/ 2 w 453"/>
                  <a:gd name="T5" fmla="*/ 2 h 546"/>
                  <a:gd name="T6" fmla="*/ 2 w 453"/>
                  <a:gd name="T7" fmla="*/ 2 h 546"/>
                  <a:gd name="T8" fmla="*/ 2 w 453"/>
                  <a:gd name="T9" fmla="*/ 2 h 546"/>
                  <a:gd name="T10" fmla="*/ 2 w 453"/>
                  <a:gd name="T11" fmla="*/ 2 h 546"/>
                  <a:gd name="T12" fmla="*/ 1 w 453"/>
                  <a:gd name="T13" fmla="*/ 1 h 546"/>
                  <a:gd name="T14" fmla="*/ 1 w 453"/>
                  <a:gd name="T15" fmla="*/ 1 h 546"/>
                  <a:gd name="T16" fmla="*/ 1 w 453"/>
                  <a:gd name="T17" fmla="*/ 1 h 546"/>
                  <a:gd name="T18" fmla="*/ 1 w 453"/>
                  <a:gd name="T19" fmla="*/ 0 h 546"/>
                  <a:gd name="T20" fmla="*/ 1 w 453"/>
                  <a:gd name="T21" fmla="*/ 1 h 546"/>
                  <a:gd name="T22" fmla="*/ 0 w 453"/>
                  <a:gd name="T23" fmla="*/ 1 h 546"/>
                  <a:gd name="T24" fmla="*/ 1 w 453"/>
                  <a:gd name="T25" fmla="*/ 1 h 546"/>
                  <a:gd name="T26" fmla="*/ 1 w 453"/>
                  <a:gd name="T27" fmla="*/ 1 h 546"/>
                  <a:gd name="T28" fmla="*/ 1 w 453"/>
                  <a:gd name="T29" fmla="*/ 2 h 546"/>
                  <a:gd name="T30" fmla="*/ 2 w 453"/>
                  <a:gd name="T31" fmla="*/ 2 h 546"/>
                  <a:gd name="T32" fmla="*/ 2 w 453"/>
                  <a:gd name="T33" fmla="*/ 2 h 546"/>
                  <a:gd name="T34" fmla="*/ 2 w 453"/>
                  <a:gd name="T35" fmla="*/ 2 h 546"/>
                  <a:gd name="T36" fmla="*/ 2 w 453"/>
                  <a:gd name="T37" fmla="*/ 2 h 546"/>
                  <a:gd name="T38" fmla="*/ 2 w 453"/>
                  <a:gd name="T39" fmla="*/ 2 h 546"/>
                  <a:gd name="T40" fmla="*/ 2 w 453"/>
                  <a:gd name="T41" fmla="*/ 3 h 546"/>
                  <a:gd name="T42" fmla="*/ 2 w 453"/>
                  <a:gd name="T43" fmla="*/ 3 h 5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3"/>
                  <a:gd name="T67" fmla="*/ 0 h 546"/>
                  <a:gd name="T68" fmla="*/ 453 w 453"/>
                  <a:gd name="T69" fmla="*/ 546 h 5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3" h="546">
                    <a:moveTo>
                      <a:pt x="449" y="536"/>
                    </a:moveTo>
                    <a:lnTo>
                      <a:pt x="453" y="488"/>
                    </a:lnTo>
                    <a:lnTo>
                      <a:pt x="420" y="435"/>
                    </a:lnTo>
                    <a:lnTo>
                      <a:pt x="426" y="354"/>
                    </a:lnTo>
                    <a:lnTo>
                      <a:pt x="430" y="299"/>
                    </a:lnTo>
                    <a:lnTo>
                      <a:pt x="425" y="260"/>
                    </a:lnTo>
                    <a:lnTo>
                      <a:pt x="235" y="186"/>
                    </a:lnTo>
                    <a:lnTo>
                      <a:pt x="180" y="19"/>
                    </a:lnTo>
                    <a:lnTo>
                      <a:pt x="151" y="3"/>
                    </a:lnTo>
                    <a:lnTo>
                      <a:pt x="98" y="0"/>
                    </a:lnTo>
                    <a:lnTo>
                      <a:pt x="4" y="14"/>
                    </a:lnTo>
                    <a:lnTo>
                      <a:pt x="0" y="41"/>
                    </a:lnTo>
                    <a:lnTo>
                      <a:pt x="17" y="100"/>
                    </a:lnTo>
                    <a:lnTo>
                      <a:pt x="57" y="208"/>
                    </a:lnTo>
                    <a:lnTo>
                      <a:pt x="152" y="285"/>
                    </a:lnTo>
                    <a:lnTo>
                      <a:pt x="270" y="355"/>
                    </a:lnTo>
                    <a:lnTo>
                      <a:pt x="287" y="384"/>
                    </a:lnTo>
                    <a:lnTo>
                      <a:pt x="289" y="428"/>
                    </a:lnTo>
                    <a:lnTo>
                      <a:pt x="287" y="471"/>
                    </a:lnTo>
                    <a:lnTo>
                      <a:pt x="298" y="505"/>
                    </a:lnTo>
                    <a:lnTo>
                      <a:pt x="302" y="546"/>
                    </a:lnTo>
                    <a:lnTo>
                      <a:pt x="449" y="536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53">
                <a:extLst>
                  <a:ext uri="{FF2B5EF4-FFF2-40B4-BE49-F238E27FC236}">
                    <a16:creationId xmlns:a16="http://schemas.microsoft.com/office/drawing/2014/main" xmlns="" id="{7B7FE5F4-1B9B-4A21-B5BF-2B19AB844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1485"/>
                <a:ext cx="402" cy="39"/>
              </a:xfrm>
              <a:custGeom>
                <a:avLst/>
                <a:gdLst>
                  <a:gd name="T0" fmla="*/ 4 w 803"/>
                  <a:gd name="T1" fmla="*/ 0 h 80"/>
                  <a:gd name="T2" fmla="*/ 2 w 803"/>
                  <a:gd name="T3" fmla="*/ 0 h 80"/>
                  <a:gd name="T4" fmla="*/ 1 w 803"/>
                  <a:gd name="T5" fmla="*/ 0 h 80"/>
                  <a:gd name="T6" fmla="*/ 1 w 803"/>
                  <a:gd name="T7" fmla="*/ 0 h 80"/>
                  <a:gd name="T8" fmla="*/ 0 w 803"/>
                  <a:gd name="T9" fmla="*/ 0 h 80"/>
                  <a:gd name="T10" fmla="*/ 1 w 803"/>
                  <a:gd name="T11" fmla="*/ 0 h 80"/>
                  <a:gd name="T12" fmla="*/ 1 w 803"/>
                  <a:gd name="T13" fmla="*/ 0 h 80"/>
                  <a:gd name="T14" fmla="*/ 1 w 803"/>
                  <a:gd name="T15" fmla="*/ 0 h 80"/>
                  <a:gd name="T16" fmla="*/ 2 w 803"/>
                  <a:gd name="T17" fmla="*/ 0 h 80"/>
                  <a:gd name="T18" fmla="*/ 2 w 803"/>
                  <a:gd name="T19" fmla="*/ 0 h 80"/>
                  <a:gd name="T20" fmla="*/ 2 w 803"/>
                  <a:gd name="T21" fmla="*/ 0 h 80"/>
                  <a:gd name="T22" fmla="*/ 2 w 803"/>
                  <a:gd name="T23" fmla="*/ 0 h 80"/>
                  <a:gd name="T24" fmla="*/ 3 w 803"/>
                  <a:gd name="T25" fmla="*/ 0 h 80"/>
                  <a:gd name="T26" fmla="*/ 3 w 803"/>
                  <a:gd name="T27" fmla="*/ 0 h 80"/>
                  <a:gd name="T28" fmla="*/ 4 w 803"/>
                  <a:gd name="T29" fmla="*/ 0 h 80"/>
                  <a:gd name="T30" fmla="*/ 4 w 803"/>
                  <a:gd name="T31" fmla="*/ 0 h 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03"/>
                  <a:gd name="T49" fmla="*/ 0 h 80"/>
                  <a:gd name="T50" fmla="*/ 803 w 803"/>
                  <a:gd name="T51" fmla="*/ 80 h 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03" h="80">
                    <a:moveTo>
                      <a:pt x="788" y="0"/>
                    </a:moveTo>
                    <a:lnTo>
                      <a:pt x="433" y="31"/>
                    </a:lnTo>
                    <a:lnTo>
                      <a:pt x="90" y="19"/>
                    </a:lnTo>
                    <a:lnTo>
                      <a:pt x="48" y="13"/>
                    </a:lnTo>
                    <a:lnTo>
                      <a:pt x="0" y="27"/>
                    </a:lnTo>
                    <a:lnTo>
                      <a:pt x="50" y="61"/>
                    </a:lnTo>
                    <a:lnTo>
                      <a:pt x="133" y="71"/>
                    </a:lnTo>
                    <a:lnTo>
                      <a:pt x="234" y="79"/>
                    </a:lnTo>
                    <a:lnTo>
                      <a:pt x="305" y="80"/>
                    </a:lnTo>
                    <a:lnTo>
                      <a:pt x="379" y="80"/>
                    </a:lnTo>
                    <a:lnTo>
                      <a:pt x="433" y="80"/>
                    </a:lnTo>
                    <a:lnTo>
                      <a:pt x="503" y="74"/>
                    </a:lnTo>
                    <a:lnTo>
                      <a:pt x="603" y="63"/>
                    </a:lnTo>
                    <a:lnTo>
                      <a:pt x="761" y="40"/>
                    </a:lnTo>
                    <a:lnTo>
                      <a:pt x="803" y="31"/>
                    </a:lnTo>
                    <a:lnTo>
                      <a:pt x="788" y="0"/>
                    </a:lnTo>
                    <a:close/>
                  </a:path>
                </a:pathLst>
              </a:custGeom>
              <a:solidFill>
                <a:srgbClr val="FFFF80"/>
              </a:solidFill>
              <a:ln w="1588">
                <a:solidFill>
                  <a:srgbClr val="BFB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54">
                <a:extLst>
                  <a:ext uri="{FF2B5EF4-FFF2-40B4-BE49-F238E27FC236}">
                    <a16:creationId xmlns:a16="http://schemas.microsoft.com/office/drawing/2014/main" xmlns="" id="{47557FD9-56A5-4A8F-BE53-3AC972627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547"/>
                <a:ext cx="392" cy="214"/>
              </a:xfrm>
              <a:custGeom>
                <a:avLst/>
                <a:gdLst>
                  <a:gd name="T0" fmla="*/ 2 w 785"/>
                  <a:gd name="T1" fmla="*/ 1 h 428"/>
                  <a:gd name="T2" fmla="*/ 1 w 785"/>
                  <a:gd name="T3" fmla="*/ 1 h 428"/>
                  <a:gd name="T4" fmla="*/ 1 w 785"/>
                  <a:gd name="T5" fmla="*/ 0 h 428"/>
                  <a:gd name="T6" fmla="*/ 0 w 785"/>
                  <a:gd name="T7" fmla="*/ 1 h 428"/>
                  <a:gd name="T8" fmla="*/ 0 w 785"/>
                  <a:gd name="T9" fmla="*/ 1 h 428"/>
                  <a:gd name="T10" fmla="*/ 0 w 785"/>
                  <a:gd name="T11" fmla="*/ 1 h 428"/>
                  <a:gd name="T12" fmla="*/ 1 w 785"/>
                  <a:gd name="T13" fmla="*/ 1 h 428"/>
                  <a:gd name="T14" fmla="*/ 2 w 785"/>
                  <a:gd name="T15" fmla="*/ 1 h 428"/>
                  <a:gd name="T16" fmla="*/ 2 w 785"/>
                  <a:gd name="T17" fmla="*/ 2 h 428"/>
                  <a:gd name="T18" fmla="*/ 3 w 785"/>
                  <a:gd name="T19" fmla="*/ 2 h 428"/>
                  <a:gd name="T20" fmla="*/ 2 w 785"/>
                  <a:gd name="T21" fmla="*/ 1 h 428"/>
                  <a:gd name="T22" fmla="*/ 2 w 785"/>
                  <a:gd name="T23" fmla="*/ 1 h 4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5"/>
                  <a:gd name="T37" fmla="*/ 0 h 428"/>
                  <a:gd name="T38" fmla="*/ 785 w 785"/>
                  <a:gd name="T39" fmla="*/ 428 h 4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5" h="428">
                    <a:moveTo>
                      <a:pt x="592" y="39"/>
                    </a:moveTo>
                    <a:lnTo>
                      <a:pt x="464" y="10"/>
                    </a:lnTo>
                    <a:lnTo>
                      <a:pt x="320" y="0"/>
                    </a:lnTo>
                    <a:lnTo>
                      <a:pt x="248" y="4"/>
                    </a:lnTo>
                    <a:lnTo>
                      <a:pt x="173" y="14"/>
                    </a:lnTo>
                    <a:lnTo>
                      <a:pt x="0" y="73"/>
                    </a:lnTo>
                    <a:lnTo>
                      <a:pt x="292" y="138"/>
                    </a:lnTo>
                    <a:lnTo>
                      <a:pt x="571" y="198"/>
                    </a:lnTo>
                    <a:lnTo>
                      <a:pt x="699" y="326"/>
                    </a:lnTo>
                    <a:lnTo>
                      <a:pt x="785" y="428"/>
                    </a:lnTo>
                    <a:lnTo>
                      <a:pt x="683" y="109"/>
                    </a:lnTo>
                    <a:lnTo>
                      <a:pt x="592" y="39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55">
                <a:extLst>
                  <a:ext uri="{FF2B5EF4-FFF2-40B4-BE49-F238E27FC236}">
                    <a16:creationId xmlns:a16="http://schemas.microsoft.com/office/drawing/2014/main" xmlns="" id="{8ECE6028-F58A-470E-A504-19F93B26A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" y="1541"/>
                <a:ext cx="356" cy="307"/>
              </a:xfrm>
              <a:custGeom>
                <a:avLst/>
                <a:gdLst>
                  <a:gd name="T0" fmla="*/ 2 w 713"/>
                  <a:gd name="T1" fmla="*/ 0 h 613"/>
                  <a:gd name="T2" fmla="*/ 0 w 713"/>
                  <a:gd name="T3" fmla="*/ 1 h 613"/>
                  <a:gd name="T4" fmla="*/ 0 w 713"/>
                  <a:gd name="T5" fmla="*/ 1 h 613"/>
                  <a:gd name="T6" fmla="*/ 0 w 713"/>
                  <a:gd name="T7" fmla="*/ 1 h 613"/>
                  <a:gd name="T8" fmla="*/ 0 w 713"/>
                  <a:gd name="T9" fmla="*/ 2 h 613"/>
                  <a:gd name="T10" fmla="*/ 0 w 713"/>
                  <a:gd name="T11" fmla="*/ 2 h 613"/>
                  <a:gd name="T12" fmla="*/ 0 w 713"/>
                  <a:gd name="T13" fmla="*/ 3 h 613"/>
                  <a:gd name="T14" fmla="*/ 0 w 713"/>
                  <a:gd name="T15" fmla="*/ 2 h 613"/>
                  <a:gd name="T16" fmla="*/ 1 w 713"/>
                  <a:gd name="T17" fmla="*/ 1 h 613"/>
                  <a:gd name="T18" fmla="*/ 1 w 713"/>
                  <a:gd name="T19" fmla="*/ 1 h 613"/>
                  <a:gd name="T20" fmla="*/ 1 w 713"/>
                  <a:gd name="T21" fmla="*/ 1 h 613"/>
                  <a:gd name="T22" fmla="*/ 1 w 713"/>
                  <a:gd name="T23" fmla="*/ 1 h 613"/>
                  <a:gd name="T24" fmla="*/ 2 w 713"/>
                  <a:gd name="T25" fmla="*/ 1 h 613"/>
                  <a:gd name="T26" fmla="*/ 2 w 713"/>
                  <a:gd name="T27" fmla="*/ 0 h 6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3"/>
                  <a:gd name="T43" fmla="*/ 0 h 613"/>
                  <a:gd name="T44" fmla="*/ 713 w 713"/>
                  <a:gd name="T45" fmla="*/ 613 h 6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3" h="613">
                    <a:moveTo>
                      <a:pt x="713" y="0"/>
                    </a:moveTo>
                    <a:lnTo>
                      <a:pt x="251" y="76"/>
                    </a:lnTo>
                    <a:lnTo>
                      <a:pt x="169" y="140"/>
                    </a:lnTo>
                    <a:lnTo>
                      <a:pt x="113" y="222"/>
                    </a:lnTo>
                    <a:lnTo>
                      <a:pt x="40" y="373"/>
                    </a:lnTo>
                    <a:lnTo>
                      <a:pt x="18" y="505"/>
                    </a:lnTo>
                    <a:lnTo>
                      <a:pt x="0" y="613"/>
                    </a:lnTo>
                    <a:lnTo>
                      <a:pt x="145" y="396"/>
                    </a:lnTo>
                    <a:lnTo>
                      <a:pt x="307" y="163"/>
                    </a:lnTo>
                    <a:lnTo>
                      <a:pt x="385" y="132"/>
                    </a:lnTo>
                    <a:lnTo>
                      <a:pt x="420" y="133"/>
                    </a:lnTo>
                    <a:lnTo>
                      <a:pt x="457" y="141"/>
                    </a:lnTo>
                    <a:lnTo>
                      <a:pt x="614" y="55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56">
                <a:extLst>
                  <a:ext uri="{FF2B5EF4-FFF2-40B4-BE49-F238E27FC236}">
                    <a16:creationId xmlns:a16="http://schemas.microsoft.com/office/drawing/2014/main" xmlns="" id="{1BE37A5C-0016-475C-AC0A-D466504C6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1670"/>
                <a:ext cx="475" cy="506"/>
              </a:xfrm>
              <a:custGeom>
                <a:avLst/>
                <a:gdLst>
                  <a:gd name="T0" fmla="*/ 2 w 951"/>
                  <a:gd name="T1" fmla="*/ 1 h 1012"/>
                  <a:gd name="T2" fmla="*/ 2 w 951"/>
                  <a:gd name="T3" fmla="*/ 1 h 1012"/>
                  <a:gd name="T4" fmla="*/ 2 w 951"/>
                  <a:gd name="T5" fmla="*/ 1 h 1012"/>
                  <a:gd name="T6" fmla="*/ 2 w 951"/>
                  <a:gd name="T7" fmla="*/ 1 h 1012"/>
                  <a:gd name="T8" fmla="*/ 3 w 951"/>
                  <a:gd name="T9" fmla="*/ 1 h 1012"/>
                  <a:gd name="T10" fmla="*/ 3 w 951"/>
                  <a:gd name="T11" fmla="*/ 1 h 1012"/>
                  <a:gd name="T12" fmla="*/ 2 w 951"/>
                  <a:gd name="T13" fmla="*/ 1 h 1012"/>
                  <a:gd name="T14" fmla="*/ 2 w 951"/>
                  <a:gd name="T15" fmla="*/ 1 h 1012"/>
                  <a:gd name="T16" fmla="*/ 2 w 951"/>
                  <a:gd name="T17" fmla="*/ 2 h 1012"/>
                  <a:gd name="T18" fmla="*/ 2 w 951"/>
                  <a:gd name="T19" fmla="*/ 2 h 1012"/>
                  <a:gd name="T20" fmla="*/ 2 w 951"/>
                  <a:gd name="T21" fmla="*/ 2 h 1012"/>
                  <a:gd name="T22" fmla="*/ 3 w 951"/>
                  <a:gd name="T23" fmla="*/ 2 h 1012"/>
                  <a:gd name="T24" fmla="*/ 3 w 951"/>
                  <a:gd name="T25" fmla="*/ 3 h 1012"/>
                  <a:gd name="T26" fmla="*/ 3 w 951"/>
                  <a:gd name="T27" fmla="*/ 3 h 1012"/>
                  <a:gd name="T28" fmla="*/ 3 w 951"/>
                  <a:gd name="T29" fmla="*/ 3 h 1012"/>
                  <a:gd name="T30" fmla="*/ 3 w 951"/>
                  <a:gd name="T31" fmla="*/ 4 h 1012"/>
                  <a:gd name="T32" fmla="*/ 2 w 951"/>
                  <a:gd name="T33" fmla="*/ 4 h 1012"/>
                  <a:gd name="T34" fmla="*/ 2 w 951"/>
                  <a:gd name="T35" fmla="*/ 4 h 1012"/>
                  <a:gd name="T36" fmla="*/ 2 w 951"/>
                  <a:gd name="T37" fmla="*/ 4 h 1012"/>
                  <a:gd name="T38" fmla="*/ 2 w 951"/>
                  <a:gd name="T39" fmla="*/ 4 h 1012"/>
                  <a:gd name="T40" fmla="*/ 2 w 951"/>
                  <a:gd name="T41" fmla="*/ 4 h 1012"/>
                  <a:gd name="T42" fmla="*/ 2 w 951"/>
                  <a:gd name="T43" fmla="*/ 4 h 1012"/>
                  <a:gd name="T44" fmla="*/ 2 w 951"/>
                  <a:gd name="T45" fmla="*/ 4 h 1012"/>
                  <a:gd name="T46" fmla="*/ 1 w 951"/>
                  <a:gd name="T47" fmla="*/ 4 h 1012"/>
                  <a:gd name="T48" fmla="*/ 1 w 951"/>
                  <a:gd name="T49" fmla="*/ 4 h 1012"/>
                  <a:gd name="T50" fmla="*/ 0 w 951"/>
                  <a:gd name="T51" fmla="*/ 4 h 1012"/>
                  <a:gd name="T52" fmla="*/ 0 w 951"/>
                  <a:gd name="T53" fmla="*/ 4 h 1012"/>
                  <a:gd name="T54" fmla="*/ 0 w 951"/>
                  <a:gd name="T55" fmla="*/ 4 h 1012"/>
                  <a:gd name="T56" fmla="*/ 0 w 951"/>
                  <a:gd name="T57" fmla="*/ 3 h 1012"/>
                  <a:gd name="T58" fmla="*/ 0 w 951"/>
                  <a:gd name="T59" fmla="*/ 3 h 1012"/>
                  <a:gd name="T60" fmla="*/ 0 w 951"/>
                  <a:gd name="T61" fmla="*/ 3 h 1012"/>
                  <a:gd name="T62" fmla="*/ 0 w 951"/>
                  <a:gd name="T63" fmla="*/ 3 h 1012"/>
                  <a:gd name="T64" fmla="*/ 0 w 951"/>
                  <a:gd name="T65" fmla="*/ 3 h 1012"/>
                  <a:gd name="T66" fmla="*/ 0 w 951"/>
                  <a:gd name="T67" fmla="*/ 3 h 1012"/>
                  <a:gd name="T68" fmla="*/ 0 w 951"/>
                  <a:gd name="T69" fmla="*/ 3 h 1012"/>
                  <a:gd name="T70" fmla="*/ 0 w 951"/>
                  <a:gd name="T71" fmla="*/ 3 h 1012"/>
                  <a:gd name="T72" fmla="*/ 0 w 951"/>
                  <a:gd name="T73" fmla="*/ 2 h 1012"/>
                  <a:gd name="T74" fmla="*/ 0 w 951"/>
                  <a:gd name="T75" fmla="*/ 2 h 1012"/>
                  <a:gd name="T76" fmla="*/ 0 w 951"/>
                  <a:gd name="T77" fmla="*/ 2 h 1012"/>
                  <a:gd name="T78" fmla="*/ 0 w 951"/>
                  <a:gd name="T79" fmla="*/ 2 h 1012"/>
                  <a:gd name="T80" fmla="*/ 0 w 951"/>
                  <a:gd name="T81" fmla="*/ 1 h 1012"/>
                  <a:gd name="T82" fmla="*/ 0 w 951"/>
                  <a:gd name="T83" fmla="*/ 1 h 1012"/>
                  <a:gd name="T84" fmla="*/ 0 w 951"/>
                  <a:gd name="T85" fmla="*/ 1 h 1012"/>
                  <a:gd name="T86" fmla="*/ 1 w 951"/>
                  <a:gd name="T87" fmla="*/ 1 h 1012"/>
                  <a:gd name="T88" fmla="*/ 1 w 951"/>
                  <a:gd name="T89" fmla="*/ 1 h 1012"/>
                  <a:gd name="T90" fmla="*/ 1 w 951"/>
                  <a:gd name="T91" fmla="*/ 1 h 1012"/>
                  <a:gd name="T92" fmla="*/ 2 w 951"/>
                  <a:gd name="T93" fmla="*/ 1 h 1012"/>
                  <a:gd name="T94" fmla="*/ 2 w 951"/>
                  <a:gd name="T95" fmla="*/ 0 h 1012"/>
                  <a:gd name="T96" fmla="*/ 2 w 951"/>
                  <a:gd name="T97" fmla="*/ 1 h 10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51"/>
                  <a:gd name="T148" fmla="*/ 0 h 1012"/>
                  <a:gd name="T149" fmla="*/ 951 w 951"/>
                  <a:gd name="T150" fmla="*/ 1012 h 10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51" h="1012">
                    <a:moveTo>
                      <a:pt x="596" y="1"/>
                    </a:moveTo>
                    <a:lnTo>
                      <a:pt x="593" y="50"/>
                    </a:lnTo>
                    <a:lnTo>
                      <a:pt x="593" y="99"/>
                    </a:lnTo>
                    <a:lnTo>
                      <a:pt x="760" y="146"/>
                    </a:lnTo>
                    <a:lnTo>
                      <a:pt x="828" y="178"/>
                    </a:lnTo>
                    <a:lnTo>
                      <a:pt x="787" y="223"/>
                    </a:lnTo>
                    <a:lnTo>
                      <a:pt x="725" y="196"/>
                    </a:lnTo>
                    <a:lnTo>
                      <a:pt x="596" y="156"/>
                    </a:lnTo>
                    <a:lnTo>
                      <a:pt x="594" y="259"/>
                    </a:lnTo>
                    <a:lnTo>
                      <a:pt x="600" y="419"/>
                    </a:lnTo>
                    <a:lnTo>
                      <a:pt x="667" y="445"/>
                    </a:lnTo>
                    <a:lnTo>
                      <a:pt x="814" y="501"/>
                    </a:lnTo>
                    <a:lnTo>
                      <a:pt x="927" y="581"/>
                    </a:lnTo>
                    <a:lnTo>
                      <a:pt x="951" y="647"/>
                    </a:lnTo>
                    <a:lnTo>
                      <a:pt x="947" y="706"/>
                    </a:lnTo>
                    <a:lnTo>
                      <a:pt x="875" y="819"/>
                    </a:lnTo>
                    <a:lnTo>
                      <a:pt x="748" y="874"/>
                    </a:lnTo>
                    <a:lnTo>
                      <a:pt x="654" y="883"/>
                    </a:lnTo>
                    <a:lnTo>
                      <a:pt x="610" y="881"/>
                    </a:lnTo>
                    <a:lnTo>
                      <a:pt x="607" y="940"/>
                    </a:lnTo>
                    <a:lnTo>
                      <a:pt x="609" y="1012"/>
                    </a:lnTo>
                    <a:lnTo>
                      <a:pt x="522" y="1011"/>
                    </a:lnTo>
                    <a:lnTo>
                      <a:pt x="518" y="885"/>
                    </a:lnTo>
                    <a:lnTo>
                      <a:pt x="330" y="871"/>
                    </a:lnTo>
                    <a:lnTo>
                      <a:pt x="333" y="1005"/>
                    </a:lnTo>
                    <a:lnTo>
                      <a:pt x="235" y="1007"/>
                    </a:lnTo>
                    <a:lnTo>
                      <a:pt x="235" y="853"/>
                    </a:lnTo>
                    <a:lnTo>
                      <a:pt x="133" y="804"/>
                    </a:lnTo>
                    <a:lnTo>
                      <a:pt x="14" y="726"/>
                    </a:lnTo>
                    <a:lnTo>
                      <a:pt x="40" y="673"/>
                    </a:lnTo>
                    <a:lnTo>
                      <a:pt x="148" y="712"/>
                    </a:lnTo>
                    <a:lnTo>
                      <a:pt x="237" y="764"/>
                    </a:lnTo>
                    <a:lnTo>
                      <a:pt x="242" y="700"/>
                    </a:lnTo>
                    <a:lnTo>
                      <a:pt x="242" y="653"/>
                    </a:lnTo>
                    <a:lnTo>
                      <a:pt x="240" y="613"/>
                    </a:lnTo>
                    <a:lnTo>
                      <a:pt x="238" y="521"/>
                    </a:lnTo>
                    <a:lnTo>
                      <a:pt x="239" y="457"/>
                    </a:lnTo>
                    <a:lnTo>
                      <a:pt x="95" y="402"/>
                    </a:lnTo>
                    <a:lnTo>
                      <a:pt x="25" y="358"/>
                    </a:lnTo>
                    <a:lnTo>
                      <a:pt x="0" y="275"/>
                    </a:lnTo>
                    <a:lnTo>
                      <a:pt x="33" y="195"/>
                    </a:lnTo>
                    <a:lnTo>
                      <a:pt x="122" y="123"/>
                    </a:lnTo>
                    <a:lnTo>
                      <a:pt x="255" y="91"/>
                    </a:lnTo>
                    <a:lnTo>
                      <a:pt x="262" y="5"/>
                    </a:lnTo>
                    <a:lnTo>
                      <a:pt x="321" y="7"/>
                    </a:lnTo>
                    <a:lnTo>
                      <a:pt x="326" y="85"/>
                    </a:lnTo>
                    <a:lnTo>
                      <a:pt x="519" y="89"/>
                    </a:lnTo>
                    <a:lnTo>
                      <a:pt x="535" y="0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80FF80"/>
              </a:solidFill>
              <a:ln w="1111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57">
                <a:extLst>
                  <a:ext uri="{FF2B5EF4-FFF2-40B4-BE49-F238E27FC236}">
                    <a16:creationId xmlns:a16="http://schemas.microsoft.com/office/drawing/2014/main" xmlns="" id="{29AAD5F2-962D-4E6D-A43A-72A96D23E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1752"/>
                <a:ext cx="81" cy="106"/>
              </a:xfrm>
              <a:custGeom>
                <a:avLst/>
                <a:gdLst>
                  <a:gd name="T0" fmla="*/ 1 w 161"/>
                  <a:gd name="T1" fmla="*/ 0 h 211"/>
                  <a:gd name="T2" fmla="*/ 1 w 161"/>
                  <a:gd name="T3" fmla="*/ 1 h 211"/>
                  <a:gd name="T4" fmla="*/ 1 w 161"/>
                  <a:gd name="T5" fmla="*/ 1 h 211"/>
                  <a:gd name="T6" fmla="*/ 1 w 161"/>
                  <a:gd name="T7" fmla="*/ 1 h 211"/>
                  <a:gd name="T8" fmla="*/ 0 w 161"/>
                  <a:gd name="T9" fmla="*/ 1 h 211"/>
                  <a:gd name="T10" fmla="*/ 1 w 161"/>
                  <a:gd name="T11" fmla="*/ 1 h 211"/>
                  <a:gd name="T12" fmla="*/ 1 w 161"/>
                  <a:gd name="T13" fmla="*/ 1 h 211"/>
                  <a:gd name="T14" fmla="*/ 1 w 161"/>
                  <a:gd name="T15" fmla="*/ 0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211"/>
                  <a:gd name="T26" fmla="*/ 161 w 161"/>
                  <a:gd name="T27" fmla="*/ 211 h 2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211">
                    <a:moveTo>
                      <a:pt x="159" y="0"/>
                    </a:moveTo>
                    <a:lnTo>
                      <a:pt x="161" y="120"/>
                    </a:lnTo>
                    <a:lnTo>
                      <a:pt x="157" y="211"/>
                    </a:lnTo>
                    <a:lnTo>
                      <a:pt x="39" y="183"/>
                    </a:lnTo>
                    <a:lnTo>
                      <a:pt x="0" y="126"/>
                    </a:lnTo>
                    <a:lnTo>
                      <a:pt x="10" y="67"/>
                    </a:lnTo>
                    <a:lnTo>
                      <a:pt x="63" y="24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58">
                <a:extLst>
                  <a:ext uri="{FF2B5EF4-FFF2-40B4-BE49-F238E27FC236}">
                    <a16:creationId xmlns:a16="http://schemas.microsoft.com/office/drawing/2014/main" xmlns="" id="{5F023CEA-4381-48FB-B1DF-9317445D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" y="1900"/>
                <a:ext cx="100" cy="179"/>
              </a:xfrm>
              <a:custGeom>
                <a:avLst/>
                <a:gdLst>
                  <a:gd name="T0" fmla="*/ 0 w 201"/>
                  <a:gd name="T1" fmla="*/ 1 h 358"/>
                  <a:gd name="T2" fmla="*/ 0 w 201"/>
                  <a:gd name="T3" fmla="*/ 2 h 358"/>
                  <a:gd name="T4" fmla="*/ 0 w 201"/>
                  <a:gd name="T5" fmla="*/ 2 h 358"/>
                  <a:gd name="T6" fmla="*/ 0 w 201"/>
                  <a:gd name="T7" fmla="*/ 2 h 358"/>
                  <a:gd name="T8" fmla="*/ 0 w 201"/>
                  <a:gd name="T9" fmla="*/ 2 h 358"/>
                  <a:gd name="T10" fmla="*/ 0 w 201"/>
                  <a:gd name="T11" fmla="*/ 2 h 358"/>
                  <a:gd name="T12" fmla="*/ 0 w 201"/>
                  <a:gd name="T13" fmla="*/ 1 h 358"/>
                  <a:gd name="T14" fmla="*/ 0 w 201"/>
                  <a:gd name="T15" fmla="*/ 1 h 358"/>
                  <a:gd name="T16" fmla="*/ 0 w 201"/>
                  <a:gd name="T17" fmla="*/ 0 h 358"/>
                  <a:gd name="T18" fmla="*/ 0 w 201"/>
                  <a:gd name="T19" fmla="*/ 1 h 358"/>
                  <a:gd name="T20" fmla="*/ 0 w 201"/>
                  <a:gd name="T21" fmla="*/ 1 h 358"/>
                  <a:gd name="T22" fmla="*/ 0 w 201"/>
                  <a:gd name="T23" fmla="*/ 1 h 3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358"/>
                  <a:gd name="T38" fmla="*/ 201 w 201"/>
                  <a:gd name="T39" fmla="*/ 358 h 3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358">
                    <a:moveTo>
                      <a:pt x="0" y="142"/>
                    </a:moveTo>
                    <a:lnTo>
                      <a:pt x="4" y="281"/>
                    </a:lnTo>
                    <a:lnTo>
                      <a:pt x="10" y="332"/>
                    </a:lnTo>
                    <a:lnTo>
                      <a:pt x="115" y="357"/>
                    </a:lnTo>
                    <a:lnTo>
                      <a:pt x="176" y="358"/>
                    </a:lnTo>
                    <a:lnTo>
                      <a:pt x="201" y="351"/>
                    </a:lnTo>
                    <a:lnTo>
                      <a:pt x="196" y="24"/>
                    </a:lnTo>
                    <a:lnTo>
                      <a:pt x="78" y="6"/>
                    </a:lnTo>
                    <a:lnTo>
                      <a:pt x="5" y="0"/>
                    </a:lnTo>
                    <a:lnTo>
                      <a:pt x="1" y="52"/>
                    </a:lnTo>
                    <a:lnTo>
                      <a:pt x="1" y="97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59">
                <a:extLst>
                  <a:ext uri="{FF2B5EF4-FFF2-40B4-BE49-F238E27FC236}">
                    <a16:creationId xmlns:a16="http://schemas.microsoft.com/office/drawing/2014/main" xmlns="" id="{AB8F78C5-4E53-4EED-BC73-D7266F1DA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1921"/>
                <a:ext cx="122" cy="156"/>
              </a:xfrm>
              <a:custGeom>
                <a:avLst/>
                <a:gdLst>
                  <a:gd name="T0" fmla="*/ 0 w 244"/>
                  <a:gd name="T1" fmla="*/ 1 h 311"/>
                  <a:gd name="T2" fmla="*/ 0 w 244"/>
                  <a:gd name="T3" fmla="*/ 1 h 311"/>
                  <a:gd name="T4" fmla="*/ 1 w 244"/>
                  <a:gd name="T5" fmla="*/ 2 h 311"/>
                  <a:gd name="T6" fmla="*/ 1 w 244"/>
                  <a:gd name="T7" fmla="*/ 2 h 311"/>
                  <a:gd name="T8" fmla="*/ 1 w 244"/>
                  <a:gd name="T9" fmla="*/ 2 h 311"/>
                  <a:gd name="T10" fmla="*/ 1 w 244"/>
                  <a:gd name="T11" fmla="*/ 1 h 311"/>
                  <a:gd name="T12" fmla="*/ 1 w 244"/>
                  <a:gd name="T13" fmla="*/ 1 h 311"/>
                  <a:gd name="T14" fmla="*/ 1 w 244"/>
                  <a:gd name="T15" fmla="*/ 1 h 311"/>
                  <a:gd name="T16" fmla="*/ 1 w 244"/>
                  <a:gd name="T17" fmla="*/ 0 h 311"/>
                  <a:gd name="T18" fmla="*/ 0 w 244"/>
                  <a:gd name="T19" fmla="*/ 1 h 3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4"/>
                  <a:gd name="T31" fmla="*/ 0 h 311"/>
                  <a:gd name="T32" fmla="*/ 244 w 244"/>
                  <a:gd name="T33" fmla="*/ 311 h 3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4" h="311">
                    <a:moveTo>
                      <a:pt x="0" y="95"/>
                    </a:moveTo>
                    <a:lnTo>
                      <a:pt x="0" y="189"/>
                    </a:lnTo>
                    <a:lnTo>
                      <a:pt x="4" y="266"/>
                    </a:lnTo>
                    <a:lnTo>
                      <a:pt x="4" y="311"/>
                    </a:lnTo>
                    <a:lnTo>
                      <a:pt x="179" y="280"/>
                    </a:lnTo>
                    <a:lnTo>
                      <a:pt x="244" y="180"/>
                    </a:lnTo>
                    <a:lnTo>
                      <a:pt x="241" y="143"/>
                    </a:lnTo>
                    <a:lnTo>
                      <a:pt x="222" y="107"/>
                    </a:lnTo>
                    <a:lnTo>
                      <a:pt x="4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60">
                <a:extLst>
                  <a:ext uri="{FF2B5EF4-FFF2-40B4-BE49-F238E27FC236}">
                    <a16:creationId xmlns:a16="http://schemas.microsoft.com/office/drawing/2014/main" xmlns="" id="{79463F06-2421-48F2-8242-A77BBC163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746"/>
                <a:ext cx="96" cy="129"/>
              </a:xfrm>
              <a:custGeom>
                <a:avLst/>
                <a:gdLst>
                  <a:gd name="T0" fmla="*/ 1 w 191"/>
                  <a:gd name="T1" fmla="*/ 1 h 258"/>
                  <a:gd name="T2" fmla="*/ 1 w 191"/>
                  <a:gd name="T3" fmla="*/ 2 h 258"/>
                  <a:gd name="T4" fmla="*/ 0 w 191"/>
                  <a:gd name="T5" fmla="*/ 1 h 258"/>
                  <a:gd name="T6" fmla="*/ 1 w 191"/>
                  <a:gd name="T7" fmla="*/ 1 h 258"/>
                  <a:gd name="T8" fmla="*/ 1 w 191"/>
                  <a:gd name="T9" fmla="*/ 1 h 258"/>
                  <a:gd name="T10" fmla="*/ 1 w 191"/>
                  <a:gd name="T11" fmla="*/ 0 h 258"/>
                  <a:gd name="T12" fmla="*/ 1 w 191"/>
                  <a:gd name="T13" fmla="*/ 1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258"/>
                  <a:gd name="T23" fmla="*/ 191 w 191"/>
                  <a:gd name="T24" fmla="*/ 258 h 2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258">
                    <a:moveTo>
                      <a:pt x="190" y="7"/>
                    </a:moveTo>
                    <a:lnTo>
                      <a:pt x="191" y="258"/>
                    </a:lnTo>
                    <a:lnTo>
                      <a:pt x="0" y="232"/>
                    </a:lnTo>
                    <a:lnTo>
                      <a:pt x="4" y="12"/>
                    </a:lnTo>
                    <a:lnTo>
                      <a:pt x="56" y="2"/>
                    </a:lnTo>
                    <a:lnTo>
                      <a:pt x="120" y="0"/>
                    </a:lnTo>
                    <a:lnTo>
                      <a:pt x="190" y="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" name="Group 161">
                <a:extLst>
                  <a:ext uri="{FF2B5EF4-FFF2-40B4-BE49-F238E27FC236}">
                    <a16:creationId xmlns:a16="http://schemas.microsoft.com/office/drawing/2014/main" xmlns="" id="{458C6A6E-05C9-4309-B2C6-F5C63A9465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5" y="1536"/>
                <a:ext cx="1083" cy="1436"/>
                <a:chOff x="685" y="1536"/>
                <a:chExt cx="1083" cy="1436"/>
              </a:xfrm>
            </p:grpSpPr>
            <p:sp>
              <p:nvSpPr>
                <p:cNvPr id="168" name="Freeform 162">
                  <a:extLst>
                    <a:ext uri="{FF2B5EF4-FFF2-40B4-BE49-F238E27FC236}">
                      <a16:creationId xmlns:a16="http://schemas.microsoft.com/office/drawing/2014/main" xmlns="" id="{D615A545-6F8B-4CF2-992C-0ABD8654F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1536"/>
                  <a:ext cx="1000" cy="785"/>
                </a:xfrm>
                <a:custGeom>
                  <a:avLst/>
                  <a:gdLst>
                    <a:gd name="T0" fmla="*/ 1 w 1999"/>
                    <a:gd name="T1" fmla="*/ 4 h 1571"/>
                    <a:gd name="T2" fmla="*/ 1 w 1999"/>
                    <a:gd name="T3" fmla="*/ 5 h 1571"/>
                    <a:gd name="T4" fmla="*/ 2 w 1999"/>
                    <a:gd name="T5" fmla="*/ 5 h 1571"/>
                    <a:gd name="T6" fmla="*/ 2 w 1999"/>
                    <a:gd name="T7" fmla="*/ 5 h 1571"/>
                    <a:gd name="T8" fmla="*/ 2 w 1999"/>
                    <a:gd name="T9" fmla="*/ 5 h 1571"/>
                    <a:gd name="T10" fmla="*/ 2 w 1999"/>
                    <a:gd name="T11" fmla="*/ 5 h 1571"/>
                    <a:gd name="T12" fmla="*/ 2 w 1999"/>
                    <a:gd name="T13" fmla="*/ 4 h 1571"/>
                    <a:gd name="T14" fmla="*/ 2 w 1999"/>
                    <a:gd name="T15" fmla="*/ 4 h 1571"/>
                    <a:gd name="T16" fmla="*/ 2 w 1999"/>
                    <a:gd name="T17" fmla="*/ 4 h 1571"/>
                    <a:gd name="T18" fmla="*/ 2 w 1999"/>
                    <a:gd name="T19" fmla="*/ 4 h 1571"/>
                    <a:gd name="T20" fmla="*/ 2 w 1999"/>
                    <a:gd name="T21" fmla="*/ 4 h 1571"/>
                    <a:gd name="T22" fmla="*/ 3 w 1999"/>
                    <a:gd name="T23" fmla="*/ 5 h 1571"/>
                    <a:gd name="T24" fmla="*/ 3 w 1999"/>
                    <a:gd name="T25" fmla="*/ 5 h 1571"/>
                    <a:gd name="T26" fmla="*/ 4 w 1999"/>
                    <a:gd name="T27" fmla="*/ 5 h 1571"/>
                    <a:gd name="T28" fmla="*/ 4 w 1999"/>
                    <a:gd name="T29" fmla="*/ 5 h 1571"/>
                    <a:gd name="T30" fmla="*/ 5 w 1999"/>
                    <a:gd name="T31" fmla="*/ 5 h 1571"/>
                    <a:gd name="T32" fmla="*/ 5 w 1999"/>
                    <a:gd name="T33" fmla="*/ 5 h 1571"/>
                    <a:gd name="T34" fmla="*/ 5 w 1999"/>
                    <a:gd name="T35" fmla="*/ 5 h 1571"/>
                    <a:gd name="T36" fmla="*/ 5 w 1999"/>
                    <a:gd name="T37" fmla="*/ 5 h 1571"/>
                    <a:gd name="T38" fmla="*/ 5 w 1999"/>
                    <a:gd name="T39" fmla="*/ 6 h 1571"/>
                    <a:gd name="T40" fmla="*/ 6 w 1999"/>
                    <a:gd name="T41" fmla="*/ 6 h 1571"/>
                    <a:gd name="T42" fmla="*/ 6 w 1999"/>
                    <a:gd name="T43" fmla="*/ 6 h 1571"/>
                    <a:gd name="T44" fmla="*/ 7 w 1999"/>
                    <a:gd name="T45" fmla="*/ 5 h 1571"/>
                    <a:gd name="T46" fmla="*/ 7 w 1999"/>
                    <a:gd name="T47" fmla="*/ 5 h 1571"/>
                    <a:gd name="T48" fmla="*/ 7 w 1999"/>
                    <a:gd name="T49" fmla="*/ 4 h 1571"/>
                    <a:gd name="T50" fmla="*/ 8 w 1999"/>
                    <a:gd name="T51" fmla="*/ 5 h 1571"/>
                    <a:gd name="T52" fmla="*/ 8 w 1999"/>
                    <a:gd name="T53" fmla="*/ 5 h 1571"/>
                    <a:gd name="T54" fmla="*/ 8 w 1999"/>
                    <a:gd name="T55" fmla="*/ 5 h 1571"/>
                    <a:gd name="T56" fmla="*/ 8 w 1999"/>
                    <a:gd name="T57" fmla="*/ 5 h 1571"/>
                    <a:gd name="T58" fmla="*/ 8 w 1999"/>
                    <a:gd name="T59" fmla="*/ 4 h 1571"/>
                    <a:gd name="T60" fmla="*/ 8 w 1999"/>
                    <a:gd name="T61" fmla="*/ 3 h 1571"/>
                    <a:gd name="T62" fmla="*/ 8 w 1999"/>
                    <a:gd name="T63" fmla="*/ 3 h 1571"/>
                    <a:gd name="T64" fmla="*/ 8 w 1999"/>
                    <a:gd name="T65" fmla="*/ 3 h 1571"/>
                    <a:gd name="T66" fmla="*/ 8 w 1999"/>
                    <a:gd name="T67" fmla="*/ 2 h 1571"/>
                    <a:gd name="T68" fmla="*/ 8 w 1999"/>
                    <a:gd name="T69" fmla="*/ 2 h 1571"/>
                    <a:gd name="T70" fmla="*/ 8 w 1999"/>
                    <a:gd name="T71" fmla="*/ 1 h 1571"/>
                    <a:gd name="T72" fmla="*/ 7 w 1999"/>
                    <a:gd name="T73" fmla="*/ 1 h 1571"/>
                    <a:gd name="T74" fmla="*/ 7 w 1999"/>
                    <a:gd name="T75" fmla="*/ 1 h 1571"/>
                    <a:gd name="T76" fmla="*/ 7 w 1999"/>
                    <a:gd name="T77" fmla="*/ 0 h 1571"/>
                    <a:gd name="T78" fmla="*/ 6 w 1999"/>
                    <a:gd name="T79" fmla="*/ 0 h 1571"/>
                    <a:gd name="T80" fmla="*/ 6 w 1999"/>
                    <a:gd name="T81" fmla="*/ 0 h 1571"/>
                    <a:gd name="T82" fmla="*/ 6 w 1999"/>
                    <a:gd name="T83" fmla="*/ 0 h 1571"/>
                    <a:gd name="T84" fmla="*/ 5 w 1999"/>
                    <a:gd name="T85" fmla="*/ 0 h 1571"/>
                    <a:gd name="T86" fmla="*/ 5 w 1999"/>
                    <a:gd name="T87" fmla="*/ 0 h 1571"/>
                    <a:gd name="T88" fmla="*/ 5 w 1999"/>
                    <a:gd name="T89" fmla="*/ 0 h 1571"/>
                    <a:gd name="T90" fmla="*/ 4 w 1999"/>
                    <a:gd name="T91" fmla="*/ 0 h 1571"/>
                    <a:gd name="T92" fmla="*/ 4 w 1999"/>
                    <a:gd name="T93" fmla="*/ 0 h 1571"/>
                    <a:gd name="T94" fmla="*/ 3 w 1999"/>
                    <a:gd name="T95" fmla="*/ 0 h 1571"/>
                    <a:gd name="T96" fmla="*/ 3 w 1999"/>
                    <a:gd name="T97" fmla="*/ 0 h 1571"/>
                    <a:gd name="T98" fmla="*/ 2 w 1999"/>
                    <a:gd name="T99" fmla="*/ 0 h 1571"/>
                    <a:gd name="T100" fmla="*/ 2 w 1999"/>
                    <a:gd name="T101" fmla="*/ 0 h 1571"/>
                    <a:gd name="T102" fmla="*/ 2 w 1999"/>
                    <a:gd name="T103" fmla="*/ 0 h 1571"/>
                    <a:gd name="T104" fmla="*/ 1 w 1999"/>
                    <a:gd name="T105" fmla="*/ 1 h 1571"/>
                    <a:gd name="T106" fmla="*/ 1 w 1999"/>
                    <a:gd name="T107" fmla="*/ 2 h 1571"/>
                    <a:gd name="T108" fmla="*/ 1 w 1999"/>
                    <a:gd name="T109" fmla="*/ 3 h 1571"/>
                    <a:gd name="T110" fmla="*/ 0 w 1999"/>
                    <a:gd name="T111" fmla="*/ 3 h 1571"/>
                    <a:gd name="T112" fmla="*/ 1 w 1999"/>
                    <a:gd name="T113" fmla="*/ 4 h 157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999"/>
                    <a:gd name="T172" fmla="*/ 0 h 1571"/>
                    <a:gd name="T173" fmla="*/ 1999 w 1999"/>
                    <a:gd name="T174" fmla="*/ 1571 h 157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999" h="1571">
                      <a:moveTo>
                        <a:pt x="12" y="1046"/>
                      </a:moveTo>
                      <a:lnTo>
                        <a:pt x="200" y="1301"/>
                      </a:lnTo>
                      <a:lnTo>
                        <a:pt x="327" y="1411"/>
                      </a:lnTo>
                      <a:lnTo>
                        <a:pt x="384" y="1440"/>
                      </a:lnTo>
                      <a:lnTo>
                        <a:pt x="432" y="1445"/>
                      </a:lnTo>
                      <a:lnTo>
                        <a:pt x="404" y="1308"/>
                      </a:lnTo>
                      <a:lnTo>
                        <a:pt x="375" y="1217"/>
                      </a:lnTo>
                      <a:lnTo>
                        <a:pt x="370" y="1184"/>
                      </a:lnTo>
                      <a:lnTo>
                        <a:pt x="380" y="1166"/>
                      </a:lnTo>
                      <a:lnTo>
                        <a:pt x="424" y="1171"/>
                      </a:lnTo>
                      <a:lnTo>
                        <a:pt x="483" y="1205"/>
                      </a:lnTo>
                      <a:lnTo>
                        <a:pt x="622" y="1327"/>
                      </a:lnTo>
                      <a:lnTo>
                        <a:pt x="768" y="1460"/>
                      </a:lnTo>
                      <a:lnTo>
                        <a:pt x="894" y="1533"/>
                      </a:lnTo>
                      <a:lnTo>
                        <a:pt x="971" y="1518"/>
                      </a:lnTo>
                      <a:lnTo>
                        <a:pt x="1149" y="1449"/>
                      </a:lnTo>
                      <a:lnTo>
                        <a:pt x="1239" y="1424"/>
                      </a:lnTo>
                      <a:lnTo>
                        <a:pt x="1280" y="1432"/>
                      </a:lnTo>
                      <a:lnTo>
                        <a:pt x="1239" y="1496"/>
                      </a:lnTo>
                      <a:lnTo>
                        <a:pt x="1219" y="1549"/>
                      </a:lnTo>
                      <a:lnTo>
                        <a:pt x="1311" y="1571"/>
                      </a:lnTo>
                      <a:lnTo>
                        <a:pt x="1441" y="1550"/>
                      </a:lnTo>
                      <a:lnTo>
                        <a:pt x="1662" y="1445"/>
                      </a:lnTo>
                      <a:lnTo>
                        <a:pt x="1719" y="1315"/>
                      </a:lnTo>
                      <a:lnTo>
                        <a:pt x="1776" y="1212"/>
                      </a:lnTo>
                      <a:lnTo>
                        <a:pt x="1845" y="1301"/>
                      </a:lnTo>
                      <a:lnTo>
                        <a:pt x="1915" y="1391"/>
                      </a:lnTo>
                      <a:lnTo>
                        <a:pt x="1937" y="1371"/>
                      </a:lnTo>
                      <a:lnTo>
                        <a:pt x="1942" y="1322"/>
                      </a:lnTo>
                      <a:lnTo>
                        <a:pt x="1948" y="1224"/>
                      </a:lnTo>
                      <a:lnTo>
                        <a:pt x="1996" y="997"/>
                      </a:lnTo>
                      <a:lnTo>
                        <a:pt x="1998" y="934"/>
                      </a:lnTo>
                      <a:lnTo>
                        <a:pt x="1999" y="872"/>
                      </a:lnTo>
                      <a:lnTo>
                        <a:pt x="1986" y="766"/>
                      </a:lnTo>
                      <a:lnTo>
                        <a:pt x="1926" y="624"/>
                      </a:lnTo>
                      <a:lnTo>
                        <a:pt x="1852" y="483"/>
                      </a:lnTo>
                      <a:lnTo>
                        <a:pt x="1772" y="410"/>
                      </a:lnTo>
                      <a:lnTo>
                        <a:pt x="1676" y="341"/>
                      </a:lnTo>
                      <a:lnTo>
                        <a:pt x="1588" y="214"/>
                      </a:lnTo>
                      <a:lnTo>
                        <a:pt x="1489" y="101"/>
                      </a:lnTo>
                      <a:lnTo>
                        <a:pt x="1403" y="48"/>
                      </a:lnTo>
                      <a:lnTo>
                        <a:pt x="1315" y="0"/>
                      </a:lnTo>
                      <a:lnTo>
                        <a:pt x="1248" y="11"/>
                      </a:lnTo>
                      <a:lnTo>
                        <a:pt x="1178" y="48"/>
                      </a:lnTo>
                      <a:lnTo>
                        <a:pt x="1037" y="110"/>
                      </a:lnTo>
                      <a:lnTo>
                        <a:pt x="976" y="110"/>
                      </a:lnTo>
                      <a:lnTo>
                        <a:pt x="896" y="108"/>
                      </a:lnTo>
                      <a:lnTo>
                        <a:pt x="709" y="95"/>
                      </a:lnTo>
                      <a:lnTo>
                        <a:pt x="536" y="83"/>
                      </a:lnTo>
                      <a:lnTo>
                        <a:pt x="472" y="82"/>
                      </a:lnTo>
                      <a:lnTo>
                        <a:pt x="432" y="85"/>
                      </a:lnTo>
                      <a:lnTo>
                        <a:pt x="313" y="189"/>
                      </a:lnTo>
                      <a:lnTo>
                        <a:pt x="191" y="392"/>
                      </a:lnTo>
                      <a:lnTo>
                        <a:pt x="30" y="766"/>
                      </a:lnTo>
                      <a:lnTo>
                        <a:pt x="3" y="905"/>
                      </a:lnTo>
                      <a:lnTo>
                        <a:pt x="0" y="982"/>
                      </a:lnTo>
                      <a:lnTo>
                        <a:pt x="12" y="10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Rectangle 163">
                  <a:extLst>
                    <a:ext uri="{FF2B5EF4-FFF2-40B4-BE49-F238E27FC236}">
                      <a16:creationId xmlns:a16="http://schemas.microsoft.com/office/drawing/2014/main" xmlns="" id="{60D71900-6B2E-46C2-9B7A-404182C072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" y="2391"/>
                  <a:ext cx="1062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900"/>
                    <a:t>Stay within</a:t>
                  </a:r>
                  <a:endParaRPr lang="en-US"/>
                </a:p>
              </p:txBody>
            </p:sp>
            <p:sp>
              <p:nvSpPr>
                <p:cNvPr id="170" name="Rectangle 164">
                  <a:extLst>
                    <a:ext uri="{FF2B5EF4-FFF2-40B4-BE49-F238E27FC236}">
                      <a16:creationId xmlns:a16="http://schemas.microsoft.com/office/drawing/2014/main" xmlns="" id="{35982B69-17F7-4431-8334-88F1C0843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2694"/>
                  <a:ext cx="972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900"/>
                    <a:t>the budget</a:t>
                  </a:r>
                  <a:endParaRPr lang="en-US"/>
                </a:p>
              </p:txBody>
            </p:sp>
          </p:grpSp>
        </p:grpSp>
        <p:grpSp>
          <p:nvGrpSpPr>
            <p:cNvPr id="147" name="Group 165">
              <a:extLst>
                <a:ext uri="{FF2B5EF4-FFF2-40B4-BE49-F238E27FC236}">
                  <a16:creationId xmlns:a16="http://schemas.microsoft.com/office/drawing/2014/main" xmlns="" id="{F3282652-789A-40F0-9195-88173F090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680"/>
              <a:ext cx="475" cy="506"/>
              <a:chOff x="1342" y="1816"/>
              <a:chExt cx="475" cy="506"/>
            </a:xfrm>
          </p:grpSpPr>
          <p:sp>
            <p:nvSpPr>
              <p:cNvPr id="148" name="Freeform 166">
                <a:extLst>
                  <a:ext uri="{FF2B5EF4-FFF2-40B4-BE49-F238E27FC236}">
                    <a16:creationId xmlns:a16="http://schemas.microsoft.com/office/drawing/2014/main" xmlns="" id="{CC4E041B-0B76-4A3C-8301-25C6642D8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1816"/>
                <a:ext cx="475" cy="506"/>
              </a:xfrm>
              <a:custGeom>
                <a:avLst/>
                <a:gdLst>
                  <a:gd name="T0" fmla="*/ 2 w 951"/>
                  <a:gd name="T1" fmla="*/ 1 h 1012"/>
                  <a:gd name="T2" fmla="*/ 2 w 951"/>
                  <a:gd name="T3" fmla="*/ 1 h 1012"/>
                  <a:gd name="T4" fmla="*/ 2 w 951"/>
                  <a:gd name="T5" fmla="*/ 1 h 1012"/>
                  <a:gd name="T6" fmla="*/ 2 w 951"/>
                  <a:gd name="T7" fmla="*/ 1 h 1012"/>
                  <a:gd name="T8" fmla="*/ 3 w 951"/>
                  <a:gd name="T9" fmla="*/ 1 h 1012"/>
                  <a:gd name="T10" fmla="*/ 3 w 951"/>
                  <a:gd name="T11" fmla="*/ 1 h 1012"/>
                  <a:gd name="T12" fmla="*/ 2 w 951"/>
                  <a:gd name="T13" fmla="*/ 1 h 1012"/>
                  <a:gd name="T14" fmla="*/ 2 w 951"/>
                  <a:gd name="T15" fmla="*/ 1 h 1012"/>
                  <a:gd name="T16" fmla="*/ 2 w 951"/>
                  <a:gd name="T17" fmla="*/ 2 h 1012"/>
                  <a:gd name="T18" fmla="*/ 2 w 951"/>
                  <a:gd name="T19" fmla="*/ 2 h 1012"/>
                  <a:gd name="T20" fmla="*/ 2 w 951"/>
                  <a:gd name="T21" fmla="*/ 2 h 1012"/>
                  <a:gd name="T22" fmla="*/ 3 w 951"/>
                  <a:gd name="T23" fmla="*/ 2 h 1012"/>
                  <a:gd name="T24" fmla="*/ 3 w 951"/>
                  <a:gd name="T25" fmla="*/ 3 h 1012"/>
                  <a:gd name="T26" fmla="*/ 3 w 951"/>
                  <a:gd name="T27" fmla="*/ 3 h 1012"/>
                  <a:gd name="T28" fmla="*/ 3 w 951"/>
                  <a:gd name="T29" fmla="*/ 3 h 1012"/>
                  <a:gd name="T30" fmla="*/ 3 w 951"/>
                  <a:gd name="T31" fmla="*/ 4 h 1012"/>
                  <a:gd name="T32" fmla="*/ 2 w 951"/>
                  <a:gd name="T33" fmla="*/ 4 h 1012"/>
                  <a:gd name="T34" fmla="*/ 2 w 951"/>
                  <a:gd name="T35" fmla="*/ 4 h 1012"/>
                  <a:gd name="T36" fmla="*/ 2 w 951"/>
                  <a:gd name="T37" fmla="*/ 4 h 1012"/>
                  <a:gd name="T38" fmla="*/ 2 w 951"/>
                  <a:gd name="T39" fmla="*/ 4 h 1012"/>
                  <a:gd name="T40" fmla="*/ 2 w 951"/>
                  <a:gd name="T41" fmla="*/ 4 h 1012"/>
                  <a:gd name="T42" fmla="*/ 2 w 951"/>
                  <a:gd name="T43" fmla="*/ 4 h 1012"/>
                  <a:gd name="T44" fmla="*/ 2 w 951"/>
                  <a:gd name="T45" fmla="*/ 4 h 1012"/>
                  <a:gd name="T46" fmla="*/ 1 w 951"/>
                  <a:gd name="T47" fmla="*/ 4 h 1012"/>
                  <a:gd name="T48" fmla="*/ 1 w 951"/>
                  <a:gd name="T49" fmla="*/ 4 h 1012"/>
                  <a:gd name="T50" fmla="*/ 0 w 951"/>
                  <a:gd name="T51" fmla="*/ 4 h 1012"/>
                  <a:gd name="T52" fmla="*/ 0 w 951"/>
                  <a:gd name="T53" fmla="*/ 4 h 1012"/>
                  <a:gd name="T54" fmla="*/ 0 w 951"/>
                  <a:gd name="T55" fmla="*/ 4 h 1012"/>
                  <a:gd name="T56" fmla="*/ 0 w 951"/>
                  <a:gd name="T57" fmla="*/ 3 h 1012"/>
                  <a:gd name="T58" fmla="*/ 0 w 951"/>
                  <a:gd name="T59" fmla="*/ 3 h 1012"/>
                  <a:gd name="T60" fmla="*/ 0 w 951"/>
                  <a:gd name="T61" fmla="*/ 3 h 1012"/>
                  <a:gd name="T62" fmla="*/ 0 w 951"/>
                  <a:gd name="T63" fmla="*/ 3 h 1012"/>
                  <a:gd name="T64" fmla="*/ 0 w 951"/>
                  <a:gd name="T65" fmla="*/ 3 h 1012"/>
                  <a:gd name="T66" fmla="*/ 0 w 951"/>
                  <a:gd name="T67" fmla="*/ 3 h 1012"/>
                  <a:gd name="T68" fmla="*/ 0 w 951"/>
                  <a:gd name="T69" fmla="*/ 3 h 1012"/>
                  <a:gd name="T70" fmla="*/ 0 w 951"/>
                  <a:gd name="T71" fmla="*/ 3 h 1012"/>
                  <a:gd name="T72" fmla="*/ 0 w 951"/>
                  <a:gd name="T73" fmla="*/ 2 h 1012"/>
                  <a:gd name="T74" fmla="*/ 0 w 951"/>
                  <a:gd name="T75" fmla="*/ 2 h 1012"/>
                  <a:gd name="T76" fmla="*/ 0 w 951"/>
                  <a:gd name="T77" fmla="*/ 2 h 1012"/>
                  <a:gd name="T78" fmla="*/ 0 w 951"/>
                  <a:gd name="T79" fmla="*/ 2 h 1012"/>
                  <a:gd name="T80" fmla="*/ 0 w 951"/>
                  <a:gd name="T81" fmla="*/ 1 h 1012"/>
                  <a:gd name="T82" fmla="*/ 0 w 951"/>
                  <a:gd name="T83" fmla="*/ 1 h 1012"/>
                  <a:gd name="T84" fmla="*/ 0 w 951"/>
                  <a:gd name="T85" fmla="*/ 1 h 1012"/>
                  <a:gd name="T86" fmla="*/ 1 w 951"/>
                  <a:gd name="T87" fmla="*/ 1 h 1012"/>
                  <a:gd name="T88" fmla="*/ 1 w 951"/>
                  <a:gd name="T89" fmla="*/ 1 h 1012"/>
                  <a:gd name="T90" fmla="*/ 1 w 951"/>
                  <a:gd name="T91" fmla="*/ 1 h 1012"/>
                  <a:gd name="T92" fmla="*/ 2 w 951"/>
                  <a:gd name="T93" fmla="*/ 1 h 1012"/>
                  <a:gd name="T94" fmla="*/ 2 w 951"/>
                  <a:gd name="T95" fmla="*/ 0 h 1012"/>
                  <a:gd name="T96" fmla="*/ 2 w 951"/>
                  <a:gd name="T97" fmla="*/ 1 h 10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51"/>
                  <a:gd name="T148" fmla="*/ 0 h 1012"/>
                  <a:gd name="T149" fmla="*/ 951 w 951"/>
                  <a:gd name="T150" fmla="*/ 1012 h 10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51" h="1012">
                    <a:moveTo>
                      <a:pt x="596" y="1"/>
                    </a:moveTo>
                    <a:lnTo>
                      <a:pt x="593" y="50"/>
                    </a:lnTo>
                    <a:lnTo>
                      <a:pt x="593" y="99"/>
                    </a:lnTo>
                    <a:lnTo>
                      <a:pt x="760" y="146"/>
                    </a:lnTo>
                    <a:lnTo>
                      <a:pt x="828" y="178"/>
                    </a:lnTo>
                    <a:lnTo>
                      <a:pt x="787" y="223"/>
                    </a:lnTo>
                    <a:lnTo>
                      <a:pt x="725" y="196"/>
                    </a:lnTo>
                    <a:lnTo>
                      <a:pt x="596" y="156"/>
                    </a:lnTo>
                    <a:lnTo>
                      <a:pt x="594" y="259"/>
                    </a:lnTo>
                    <a:lnTo>
                      <a:pt x="600" y="419"/>
                    </a:lnTo>
                    <a:lnTo>
                      <a:pt x="667" y="445"/>
                    </a:lnTo>
                    <a:lnTo>
                      <a:pt x="814" y="501"/>
                    </a:lnTo>
                    <a:lnTo>
                      <a:pt x="927" y="581"/>
                    </a:lnTo>
                    <a:lnTo>
                      <a:pt x="951" y="647"/>
                    </a:lnTo>
                    <a:lnTo>
                      <a:pt x="947" y="706"/>
                    </a:lnTo>
                    <a:lnTo>
                      <a:pt x="875" y="819"/>
                    </a:lnTo>
                    <a:lnTo>
                      <a:pt x="748" y="874"/>
                    </a:lnTo>
                    <a:lnTo>
                      <a:pt x="654" y="883"/>
                    </a:lnTo>
                    <a:lnTo>
                      <a:pt x="610" y="881"/>
                    </a:lnTo>
                    <a:lnTo>
                      <a:pt x="607" y="940"/>
                    </a:lnTo>
                    <a:lnTo>
                      <a:pt x="609" y="1012"/>
                    </a:lnTo>
                    <a:lnTo>
                      <a:pt x="522" y="1011"/>
                    </a:lnTo>
                    <a:lnTo>
                      <a:pt x="518" y="885"/>
                    </a:lnTo>
                    <a:lnTo>
                      <a:pt x="330" y="871"/>
                    </a:lnTo>
                    <a:lnTo>
                      <a:pt x="333" y="1005"/>
                    </a:lnTo>
                    <a:lnTo>
                      <a:pt x="235" y="1007"/>
                    </a:lnTo>
                    <a:lnTo>
                      <a:pt x="235" y="853"/>
                    </a:lnTo>
                    <a:lnTo>
                      <a:pt x="133" y="804"/>
                    </a:lnTo>
                    <a:lnTo>
                      <a:pt x="14" y="726"/>
                    </a:lnTo>
                    <a:lnTo>
                      <a:pt x="40" y="673"/>
                    </a:lnTo>
                    <a:lnTo>
                      <a:pt x="148" y="712"/>
                    </a:lnTo>
                    <a:lnTo>
                      <a:pt x="237" y="764"/>
                    </a:lnTo>
                    <a:lnTo>
                      <a:pt x="242" y="700"/>
                    </a:lnTo>
                    <a:lnTo>
                      <a:pt x="242" y="653"/>
                    </a:lnTo>
                    <a:lnTo>
                      <a:pt x="240" y="613"/>
                    </a:lnTo>
                    <a:lnTo>
                      <a:pt x="238" y="521"/>
                    </a:lnTo>
                    <a:lnTo>
                      <a:pt x="239" y="457"/>
                    </a:lnTo>
                    <a:lnTo>
                      <a:pt x="95" y="402"/>
                    </a:lnTo>
                    <a:lnTo>
                      <a:pt x="25" y="358"/>
                    </a:lnTo>
                    <a:lnTo>
                      <a:pt x="0" y="275"/>
                    </a:lnTo>
                    <a:lnTo>
                      <a:pt x="33" y="195"/>
                    </a:lnTo>
                    <a:lnTo>
                      <a:pt x="122" y="123"/>
                    </a:lnTo>
                    <a:lnTo>
                      <a:pt x="255" y="91"/>
                    </a:lnTo>
                    <a:lnTo>
                      <a:pt x="262" y="5"/>
                    </a:lnTo>
                    <a:lnTo>
                      <a:pt x="321" y="7"/>
                    </a:lnTo>
                    <a:lnTo>
                      <a:pt x="326" y="85"/>
                    </a:lnTo>
                    <a:lnTo>
                      <a:pt x="519" y="89"/>
                    </a:lnTo>
                    <a:lnTo>
                      <a:pt x="535" y="0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80FF80"/>
              </a:solidFill>
              <a:ln w="1111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67">
                <a:extLst>
                  <a:ext uri="{FF2B5EF4-FFF2-40B4-BE49-F238E27FC236}">
                    <a16:creationId xmlns:a16="http://schemas.microsoft.com/office/drawing/2014/main" xmlns="" id="{01C3B118-9808-4099-8D89-7FB0B21A0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1898"/>
                <a:ext cx="81" cy="106"/>
              </a:xfrm>
              <a:custGeom>
                <a:avLst/>
                <a:gdLst>
                  <a:gd name="T0" fmla="*/ 1 w 161"/>
                  <a:gd name="T1" fmla="*/ 0 h 211"/>
                  <a:gd name="T2" fmla="*/ 1 w 161"/>
                  <a:gd name="T3" fmla="*/ 1 h 211"/>
                  <a:gd name="T4" fmla="*/ 1 w 161"/>
                  <a:gd name="T5" fmla="*/ 1 h 211"/>
                  <a:gd name="T6" fmla="*/ 1 w 161"/>
                  <a:gd name="T7" fmla="*/ 1 h 211"/>
                  <a:gd name="T8" fmla="*/ 0 w 161"/>
                  <a:gd name="T9" fmla="*/ 1 h 211"/>
                  <a:gd name="T10" fmla="*/ 1 w 161"/>
                  <a:gd name="T11" fmla="*/ 1 h 211"/>
                  <a:gd name="T12" fmla="*/ 1 w 161"/>
                  <a:gd name="T13" fmla="*/ 1 h 211"/>
                  <a:gd name="T14" fmla="*/ 1 w 161"/>
                  <a:gd name="T15" fmla="*/ 0 h 2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1"/>
                  <a:gd name="T25" fmla="*/ 0 h 211"/>
                  <a:gd name="T26" fmla="*/ 161 w 161"/>
                  <a:gd name="T27" fmla="*/ 211 h 2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1" h="211">
                    <a:moveTo>
                      <a:pt x="159" y="0"/>
                    </a:moveTo>
                    <a:lnTo>
                      <a:pt x="161" y="120"/>
                    </a:lnTo>
                    <a:lnTo>
                      <a:pt x="157" y="211"/>
                    </a:lnTo>
                    <a:lnTo>
                      <a:pt x="39" y="183"/>
                    </a:lnTo>
                    <a:lnTo>
                      <a:pt x="0" y="126"/>
                    </a:lnTo>
                    <a:lnTo>
                      <a:pt x="10" y="67"/>
                    </a:lnTo>
                    <a:lnTo>
                      <a:pt x="63" y="24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68">
                <a:extLst>
                  <a:ext uri="{FF2B5EF4-FFF2-40B4-BE49-F238E27FC236}">
                    <a16:creationId xmlns:a16="http://schemas.microsoft.com/office/drawing/2014/main" xmlns="" id="{C6C12D24-E010-40AD-924C-1353F05C2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2046"/>
                <a:ext cx="100" cy="179"/>
              </a:xfrm>
              <a:custGeom>
                <a:avLst/>
                <a:gdLst>
                  <a:gd name="T0" fmla="*/ 0 w 201"/>
                  <a:gd name="T1" fmla="*/ 1 h 358"/>
                  <a:gd name="T2" fmla="*/ 0 w 201"/>
                  <a:gd name="T3" fmla="*/ 2 h 358"/>
                  <a:gd name="T4" fmla="*/ 0 w 201"/>
                  <a:gd name="T5" fmla="*/ 2 h 358"/>
                  <a:gd name="T6" fmla="*/ 0 w 201"/>
                  <a:gd name="T7" fmla="*/ 2 h 358"/>
                  <a:gd name="T8" fmla="*/ 0 w 201"/>
                  <a:gd name="T9" fmla="*/ 2 h 358"/>
                  <a:gd name="T10" fmla="*/ 0 w 201"/>
                  <a:gd name="T11" fmla="*/ 2 h 358"/>
                  <a:gd name="T12" fmla="*/ 0 w 201"/>
                  <a:gd name="T13" fmla="*/ 1 h 358"/>
                  <a:gd name="T14" fmla="*/ 0 w 201"/>
                  <a:gd name="T15" fmla="*/ 1 h 358"/>
                  <a:gd name="T16" fmla="*/ 0 w 201"/>
                  <a:gd name="T17" fmla="*/ 0 h 358"/>
                  <a:gd name="T18" fmla="*/ 0 w 201"/>
                  <a:gd name="T19" fmla="*/ 1 h 358"/>
                  <a:gd name="T20" fmla="*/ 0 w 201"/>
                  <a:gd name="T21" fmla="*/ 1 h 358"/>
                  <a:gd name="T22" fmla="*/ 0 w 201"/>
                  <a:gd name="T23" fmla="*/ 1 h 3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1"/>
                  <a:gd name="T37" fmla="*/ 0 h 358"/>
                  <a:gd name="T38" fmla="*/ 201 w 201"/>
                  <a:gd name="T39" fmla="*/ 358 h 3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1" h="358">
                    <a:moveTo>
                      <a:pt x="0" y="142"/>
                    </a:moveTo>
                    <a:lnTo>
                      <a:pt x="4" y="281"/>
                    </a:lnTo>
                    <a:lnTo>
                      <a:pt x="10" y="332"/>
                    </a:lnTo>
                    <a:lnTo>
                      <a:pt x="115" y="357"/>
                    </a:lnTo>
                    <a:lnTo>
                      <a:pt x="176" y="358"/>
                    </a:lnTo>
                    <a:lnTo>
                      <a:pt x="201" y="351"/>
                    </a:lnTo>
                    <a:lnTo>
                      <a:pt x="196" y="24"/>
                    </a:lnTo>
                    <a:lnTo>
                      <a:pt x="78" y="6"/>
                    </a:lnTo>
                    <a:lnTo>
                      <a:pt x="5" y="0"/>
                    </a:lnTo>
                    <a:lnTo>
                      <a:pt x="1" y="52"/>
                    </a:lnTo>
                    <a:lnTo>
                      <a:pt x="1" y="97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69">
                <a:extLst>
                  <a:ext uri="{FF2B5EF4-FFF2-40B4-BE49-F238E27FC236}">
                    <a16:creationId xmlns:a16="http://schemas.microsoft.com/office/drawing/2014/main" xmlns="" id="{F589EC5E-C90E-45BB-A88F-1A73BB7BF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067"/>
                <a:ext cx="122" cy="156"/>
              </a:xfrm>
              <a:custGeom>
                <a:avLst/>
                <a:gdLst>
                  <a:gd name="T0" fmla="*/ 0 w 244"/>
                  <a:gd name="T1" fmla="*/ 1 h 311"/>
                  <a:gd name="T2" fmla="*/ 0 w 244"/>
                  <a:gd name="T3" fmla="*/ 1 h 311"/>
                  <a:gd name="T4" fmla="*/ 1 w 244"/>
                  <a:gd name="T5" fmla="*/ 2 h 311"/>
                  <a:gd name="T6" fmla="*/ 1 w 244"/>
                  <a:gd name="T7" fmla="*/ 2 h 311"/>
                  <a:gd name="T8" fmla="*/ 1 w 244"/>
                  <a:gd name="T9" fmla="*/ 2 h 311"/>
                  <a:gd name="T10" fmla="*/ 1 w 244"/>
                  <a:gd name="T11" fmla="*/ 1 h 311"/>
                  <a:gd name="T12" fmla="*/ 1 w 244"/>
                  <a:gd name="T13" fmla="*/ 1 h 311"/>
                  <a:gd name="T14" fmla="*/ 1 w 244"/>
                  <a:gd name="T15" fmla="*/ 1 h 311"/>
                  <a:gd name="T16" fmla="*/ 1 w 244"/>
                  <a:gd name="T17" fmla="*/ 0 h 311"/>
                  <a:gd name="T18" fmla="*/ 0 w 244"/>
                  <a:gd name="T19" fmla="*/ 1 h 3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4"/>
                  <a:gd name="T31" fmla="*/ 0 h 311"/>
                  <a:gd name="T32" fmla="*/ 244 w 244"/>
                  <a:gd name="T33" fmla="*/ 311 h 3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4" h="311">
                    <a:moveTo>
                      <a:pt x="0" y="95"/>
                    </a:moveTo>
                    <a:lnTo>
                      <a:pt x="0" y="189"/>
                    </a:lnTo>
                    <a:lnTo>
                      <a:pt x="4" y="266"/>
                    </a:lnTo>
                    <a:lnTo>
                      <a:pt x="4" y="311"/>
                    </a:lnTo>
                    <a:lnTo>
                      <a:pt x="179" y="280"/>
                    </a:lnTo>
                    <a:lnTo>
                      <a:pt x="244" y="180"/>
                    </a:lnTo>
                    <a:lnTo>
                      <a:pt x="241" y="143"/>
                    </a:lnTo>
                    <a:lnTo>
                      <a:pt x="222" y="107"/>
                    </a:lnTo>
                    <a:lnTo>
                      <a:pt x="4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70">
                <a:extLst>
                  <a:ext uri="{FF2B5EF4-FFF2-40B4-BE49-F238E27FC236}">
                    <a16:creationId xmlns:a16="http://schemas.microsoft.com/office/drawing/2014/main" xmlns="" id="{2AA18550-0835-4884-A5B7-CF117E105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1892"/>
                <a:ext cx="96" cy="129"/>
              </a:xfrm>
              <a:custGeom>
                <a:avLst/>
                <a:gdLst>
                  <a:gd name="T0" fmla="*/ 1 w 191"/>
                  <a:gd name="T1" fmla="*/ 1 h 258"/>
                  <a:gd name="T2" fmla="*/ 1 w 191"/>
                  <a:gd name="T3" fmla="*/ 2 h 258"/>
                  <a:gd name="T4" fmla="*/ 0 w 191"/>
                  <a:gd name="T5" fmla="*/ 1 h 258"/>
                  <a:gd name="T6" fmla="*/ 1 w 191"/>
                  <a:gd name="T7" fmla="*/ 1 h 258"/>
                  <a:gd name="T8" fmla="*/ 1 w 191"/>
                  <a:gd name="T9" fmla="*/ 1 h 258"/>
                  <a:gd name="T10" fmla="*/ 1 w 191"/>
                  <a:gd name="T11" fmla="*/ 0 h 258"/>
                  <a:gd name="T12" fmla="*/ 1 w 191"/>
                  <a:gd name="T13" fmla="*/ 1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"/>
                  <a:gd name="T22" fmla="*/ 0 h 258"/>
                  <a:gd name="T23" fmla="*/ 191 w 191"/>
                  <a:gd name="T24" fmla="*/ 258 h 2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" h="258">
                    <a:moveTo>
                      <a:pt x="190" y="7"/>
                    </a:moveTo>
                    <a:lnTo>
                      <a:pt x="191" y="258"/>
                    </a:lnTo>
                    <a:lnTo>
                      <a:pt x="0" y="232"/>
                    </a:lnTo>
                    <a:lnTo>
                      <a:pt x="4" y="12"/>
                    </a:lnTo>
                    <a:lnTo>
                      <a:pt x="56" y="2"/>
                    </a:lnTo>
                    <a:lnTo>
                      <a:pt x="120" y="0"/>
                    </a:lnTo>
                    <a:lnTo>
                      <a:pt x="190" y="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30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>
            <a:extLst>
              <a:ext uri="{FF2B5EF4-FFF2-40B4-BE49-F238E27FC236}">
                <a16:creationId xmlns:a16="http://schemas.microsoft.com/office/drawing/2014/main" xmlns="" id="{639B9FDF-3AB6-4119-9DE9-2C9DB8539D75}"/>
              </a:ext>
            </a:extLst>
          </p:cNvPr>
          <p:cNvGrpSpPr>
            <a:grpSpLocks/>
          </p:cNvGrpSpPr>
          <p:nvPr/>
        </p:nvGrpSpPr>
        <p:grpSpPr bwMode="auto">
          <a:xfrm>
            <a:off x="170121" y="628910"/>
            <a:ext cx="8293395" cy="4187640"/>
            <a:chOff x="193" y="1153"/>
            <a:chExt cx="5419" cy="2734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xmlns="" id="{A37C3F12-781E-40F7-ABF8-96BC34A2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" y="1297"/>
              <a:ext cx="766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Program</a:t>
              </a:r>
              <a:endParaRPr lang="en-US"/>
            </a:p>
          </p:txBody>
        </p:sp>
        <p:sp>
          <p:nvSpPr>
            <p:cNvPr id="4" name="Line 7">
              <a:extLst>
                <a:ext uri="{FF2B5EF4-FFF2-40B4-BE49-F238E27FC236}">
                  <a16:creationId xmlns:a16="http://schemas.microsoft.com/office/drawing/2014/main" xmlns="" id="{DB5505CB-204E-4ACB-8459-68E59E795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8" y="1591"/>
              <a:ext cx="0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xmlns="" id="{BB2451B9-87C9-4F3B-8F04-4E82A2B9C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1873"/>
              <a:ext cx="766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Project 1</a:t>
              </a:r>
              <a:endParaRPr lang="en-US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xmlns="" id="{EE3F97EC-D364-4653-A926-A100AABB3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1873"/>
              <a:ext cx="766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Project 2</a:t>
              </a:r>
              <a:endParaRPr lang="en-US"/>
            </a:p>
          </p:txBody>
        </p:sp>
        <p:sp>
          <p:nvSpPr>
            <p:cNvPr id="7" name="Line 10">
              <a:extLst>
                <a:ext uri="{FF2B5EF4-FFF2-40B4-BE49-F238E27FC236}">
                  <a16:creationId xmlns:a16="http://schemas.microsoft.com/office/drawing/2014/main" xmlns="" id="{EA82F775-208D-4224-B7E8-8FD8E3105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5" y="1728"/>
              <a:ext cx="10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>
              <a:extLst>
                <a:ext uri="{FF2B5EF4-FFF2-40B4-BE49-F238E27FC236}">
                  <a16:creationId xmlns:a16="http://schemas.microsoft.com/office/drawing/2014/main" xmlns="" id="{3487C81D-7B3B-4C7D-952A-90119BBE2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1735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xmlns="" id="{E29DC1D6-9517-42FF-AB4E-72F46904C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1728"/>
              <a:ext cx="30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xmlns="" id="{86A43837-25E5-40B1-B03A-6F4860D73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167"/>
              <a:ext cx="0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xmlns="" id="{1ECA8013-B291-4EB6-B20E-0D484E88C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" y="2449"/>
              <a:ext cx="766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Task 1.1</a:t>
              </a:r>
              <a:endParaRPr lang="en-US"/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xmlns="" id="{A5DF6F89-A559-46DD-9091-77A9717C8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743"/>
              <a:ext cx="0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xmlns="" id="{74C39FC8-C8A4-4BB9-AE4F-1D2681F88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3025"/>
              <a:ext cx="1150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 dirty="0">
                  <a:latin typeface="Arial" charset="0"/>
                </a:rPr>
                <a:t>Subtask 1.1.1</a:t>
              </a:r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xmlns="" id="{6175133B-514E-4F03-8773-160C2FFAC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319"/>
              <a:ext cx="0" cy="2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xmlns="" id="{5BF31D57-4EDD-4C09-A233-130D379FB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3601"/>
              <a:ext cx="1774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Work Package 1.1.1.1</a:t>
              </a:r>
              <a:endParaRPr lang="en-US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xmlns="" id="{BD57B7A0-5B88-4577-BA0E-98E11E028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" y="1153"/>
              <a:ext cx="57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>
                  <a:latin typeface="Arial" charset="0"/>
                </a:rPr>
                <a:t>Level</a:t>
              </a: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xmlns="" id="{0ACE4E42-7D25-4970-B434-E9FC91705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873"/>
              <a:ext cx="21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xmlns="" id="{4C06C3E3-FB86-4A7D-A5A4-0318CD3FA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449"/>
              <a:ext cx="21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xmlns="" id="{7143D4E7-FA38-465A-8285-A5F1B8FCE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5"/>
              <a:ext cx="21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xmlns="" id="{E19EE1EE-C9F0-45FA-BDC2-C07369FA7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601"/>
              <a:ext cx="21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/>
                <a:t>4</a:t>
              </a: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xmlns="" id="{2A28435B-0FE3-4DDC-B1D7-29F3524FE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" y="2449"/>
              <a:ext cx="766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Task 1.2</a:t>
              </a:r>
              <a:endParaRPr lang="en-US" sz="2100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xmlns="" id="{5AD48C0E-14DE-4CFB-A168-A41CF2475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9" y="2304"/>
              <a:ext cx="10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>
              <a:extLst>
                <a:ext uri="{FF2B5EF4-FFF2-40B4-BE49-F238E27FC236}">
                  <a16:creationId xmlns:a16="http://schemas.microsoft.com/office/drawing/2014/main" xmlns="" id="{A095B0E9-B03B-482A-9DD5-635A46BF6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311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>
              <a:extLst>
                <a:ext uri="{FF2B5EF4-FFF2-40B4-BE49-F238E27FC236}">
                  <a16:creationId xmlns:a16="http://schemas.microsoft.com/office/drawing/2014/main" xmlns="" id="{614BC7B0-1816-4F5B-A47E-73CE65554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288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8">
              <a:extLst>
                <a:ext uri="{FF2B5EF4-FFF2-40B4-BE49-F238E27FC236}">
                  <a16:creationId xmlns:a16="http://schemas.microsoft.com/office/drawing/2014/main" xmlns="" id="{0B77CCF2-812B-4D93-B180-B38519AC5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887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xmlns="" id="{1AE107F4-D2AE-4873-B8C2-4BD27704F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" y="3025"/>
              <a:ext cx="1150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>
                  <a:latin typeface="Arial" charset="0"/>
                </a:rPr>
                <a:t>Subtask 1.1.2</a:t>
              </a:r>
              <a:endParaRPr lang="en-US"/>
            </a:p>
          </p:txBody>
        </p:sp>
        <p:sp>
          <p:nvSpPr>
            <p:cNvPr id="27" name="Line 30">
              <a:extLst>
                <a:ext uri="{FF2B5EF4-FFF2-40B4-BE49-F238E27FC236}">
                  <a16:creationId xmlns:a16="http://schemas.microsoft.com/office/drawing/2014/main" xmlns="" id="{B631E02F-EF03-4408-AFEA-10E6D6CCF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" y="2304"/>
              <a:ext cx="29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1">
              <a:extLst>
                <a:ext uri="{FF2B5EF4-FFF2-40B4-BE49-F238E27FC236}">
                  <a16:creationId xmlns:a16="http://schemas.microsoft.com/office/drawing/2014/main" xmlns="" id="{65049590-0EFB-4D23-9060-DA287FEE5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1" y="2880"/>
              <a:ext cx="18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7CCA5617-0A3B-4325-A24F-78FF62769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3601"/>
              <a:ext cx="1774" cy="286"/>
            </a:xfrm>
            <a:prstGeom prst="rect">
              <a:avLst/>
            </a:prstGeom>
            <a:solidFill>
              <a:srgbClr val="F8E4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2100" dirty="0">
                  <a:latin typeface="Arial" charset="0"/>
                </a:rPr>
                <a:t>Work Package 1.1.1.2</a:t>
              </a:r>
              <a:endParaRPr lang="en-US" dirty="0"/>
            </a:p>
          </p:txBody>
        </p:sp>
        <p:sp>
          <p:nvSpPr>
            <p:cNvPr id="30" name="Line 33">
              <a:extLst>
                <a:ext uri="{FF2B5EF4-FFF2-40B4-BE49-F238E27FC236}">
                  <a16:creationId xmlns:a16="http://schemas.microsoft.com/office/drawing/2014/main" xmlns="" id="{2035226C-F869-47F6-AA87-E56C13490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" y="3456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>
              <a:extLst>
                <a:ext uri="{FF2B5EF4-FFF2-40B4-BE49-F238E27FC236}">
                  <a16:creationId xmlns:a16="http://schemas.microsoft.com/office/drawing/2014/main" xmlns="" id="{B7ED5DB7-E047-4638-84C8-BBC70EEC1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463"/>
              <a:ext cx="0" cy="1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xmlns="" id="{EE5298A9-745A-4960-BE2D-101469E79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7" y="3456"/>
              <a:ext cx="12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itle 2">
            <a:extLst>
              <a:ext uri="{FF2B5EF4-FFF2-40B4-BE49-F238E27FC236}">
                <a16:creationId xmlns:a16="http://schemas.microsoft.com/office/drawing/2014/main" xmlns="" id="{2BA252D7-6797-4851-BCE6-2004137D7913}"/>
              </a:ext>
            </a:extLst>
          </p:cNvPr>
          <p:cNvSpPr txBox="1">
            <a:spLocks/>
          </p:cNvSpPr>
          <p:nvPr/>
        </p:nvSpPr>
        <p:spPr>
          <a:xfrm>
            <a:off x="624658" y="83980"/>
            <a:ext cx="8095500" cy="4859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Arvo" panose="020B0604020202020204" charset="0"/>
              </a:rPr>
              <a:t>Work Breakdown Structure</a:t>
            </a:r>
            <a:endParaRPr lang="en-US" sz="2800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9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713">
            <a:extLst>
              <a:ext uri="{FF2B5EF4-FFF2-40B4-BE49-F238E27FC236}">
                <a16:creationId xmlns:a16="http://schemas.microsoft.com/office/drawing/2014/main" xmlns="" id="{BBEDEF67-E587-4CAF-967C-4155F84F2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950589"/>
              </p:ext>
            </p:extLst>
          </p:nvPr>
        </p:nvGraphicFramePr>
        <p:xfrm>
          <a:off x="457200" y="682256"/>
          <a:ext cx="8229600" cy="4267200"/>
        </p:xfrm>
        <a:graphic>
          <a:graphicData uri="http://schemas.openxmlformats.org/drawingml/2006/table">
            <a:tbl>
              <a:tblPr/>
              <a:tblGrid>
                <a:gridCol w="3465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25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Kegiatan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Minggu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Penentuan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atribut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kualitas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perlu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dikendalikan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Mengumpulan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Merancang peta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Sosialisasi rancangan SPC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Training 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Uji coba pelaksanaan SPC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Implementasi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Analisa penyebab cacat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Menghitung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kemampuan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proses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Dokumentasi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xmlns="" id="{9A224EAA-E577-428F-95D0-99CA9BD4227B}"/>
              </a:ext>
            </a:extLst>
          </p:cNvPr>
          <p:cNvSpPr txBox="1">
            <a:spLocks/>
          </p:cNvSpPr>
          <p:nvPr/>
        </p:nvSpPr>
        <p:spPr>
          <a:xfrm>
            <a:off x="624658" y="83980"/>
            <a:ext cx="8095500" cy="4859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Arvo" panose="020B0604020202020204" charset="0"/>
              </a:rPr>
              <a:t>Gantt Chart</a:t>
            </a:r>
            <a:endParaRPr lang="en-US" sz="2800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11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D3CDA6-4B3B-4944-ABFB-3DCE7C94B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00" y="1102008"/>
            <a:ext cx="6905428" cy="34527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5061DCF-6E2E-4B94-A4DD-0C8BC312D7FF}"/>
              </a:ext>
            </a:extLst>
          </p:cNvPr>
          <p:cNvSpPr txBox="1">
            <a:spLocks/>
          </p:cNvSpPr>
          <p:nvPr/>
        </p:nvSpPr>
        <p:spPr>
          <a:xfrm>
            <a:off x="209989" y="254101"/>
            <a:ext cx="8095500" cy="4859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Arvo" panose="020B0604020202020204" charset="0"/>
              </a:rPr>
              <a:t>Prioritized Risk</a:t>
            </a:r>
            <a:endParaRPr lang="en-US" sz="2800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71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5BC2D-E931-4435-AC97-8FCEA1F57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21843" y="245167"/>
            <a:ext cx="8095500" cy="577800"/>
          </a:xfrm>
        </p:spPr>
        <p:txBody>
          <a:bodyPr/>
          <a:lstStyle/>
          <a:p>
            <a:r>
              <a:rPr lang="en-US" dirty="0"/>
              <a:t>Project Executing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71CA1ED-1CB0-4C91-94A0-A1C37A63D4EF}"/>
              </a:ext>
            </a:extLst>
          </p:cNvPr>
          <p:cNvSpPr/>
          <p:nvPr/>
        </p:nvSpPr>
        <p:spPr>
          <a:xfrm>
            <a:off x="621843" y="1150654"/>
            <a:ext cx="6431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Project execution usually takes the most time and resources.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3EEABA-260C-457B-9B44-7BDE0AA4DBA6}"/>
              </a:ext>
            </a:extLst>
          </p:cNvPr>
          <p:cNvSpPr/>
          <p:nvPr/>
        </p:nvSpPr>
        <p:spPr>
          <a:xfrm>
            <a:off x="621843" y="1604244"/>
            <a:ext cx="7522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Project managers must use their leadership skills to handle the many challenges that occur during project execution.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F3E41A-B051-47E3-8DEB-5F48C61BD820}"/>
              </a:ext>
            </a:extLst>
          </p:cNvPr>
          <p:cNvSpPr/>
          <p:nvPr/>
        </p:nvSpPr>
        <p:spPr>
          <a:xfrm>
            <a:off x="621843" y="2304055"/>
            <a:ext cx="7214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vo" panose="020B0604020202020204" charset="0"/>
              </a:rPr>
              <a:t>Many project sponsors and customers focus on deliverables related to providing the products, services, or results desired from the project.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BEB853-52F9-4DD0-B348-CA6ACA9775FB}"/>
              </a:ext>
            </a:extLst>
          </p:cNvPr>
          <p:cNvSpPr/>
          <p:nvPr/>
        </p:nvSpPr>
        <p:spPr>
          <a:xfrm>
            <a:off x="621843" y="3093282"/>
            <a:ext cx="75971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A </a:t>
            </a:r>
            <a:r>
              <a:rPr lang="en-US" sz="1600" b="1" dirty="0">
                <a:latin typeface="Arvo" panose="020B0604020202020204" charset="0"/>
              </a:rPr>
              <a:t>milestone report </a:t>
            </a:r>
            <a:r>
              <a:rPr lang="en-US" sz="1600" dirty="0">
                <a:latin typeface="Arvo" panose="020B0604020202020204" charset="0"/>
              </a:rPr>
              <a:t>can keep the focus on completing major milestones. </a:t>
            </a:r>
          </a:p>
        </p:txBody>
      </p:sp>
    </p:spTree>
    <p:extLst>
      <p:ext uri="{BB962C8B-B14F-4D97-AF65-F5344CB8AC3E}">
        <p14:creationId xmlns:p14="http://schemas.microsoft.com/office/powerpoint/2010/main" val="374932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12D45-9584-4A54-A33A-C0EBF85F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32477" y="225950"/>
            <a:ext cx="8095500" cy="577800"/>
          </a:xfrm>
        </p:spPr>
        <p:txBody>
          <a:bodyPr/>
          <a:lstStyle/>
          <a:p>
            <a:r>
              <a:rPr lang="en-US" dirty="0"/>
              <a:t>The Organization Frames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8A802D8-343A-493B-80E7-226A4D545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44071"/>
              </p:ext>
            </p:extLst>
          </p:nvPr>
        </p:nvGraphicFramePr>
        <p:xfrm>
          <a:off x="832882" y="803750"/>
          <a:ext cx="6769395" cy="437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6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7010D2-2401-450D-B552-EB934F4DC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46" y="716455"/>
            <a:ext cx="5014787" cy="4384514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xmlns="" id="{3C9D5B68-13E2-4908-A86B-B1583AE3F68A}"/>
              </a:ext>
            </a:extLst>
          </p:cNvPr>
          <p:cNvSpPr txBox="1">
            <a:spLocks/>
          </p:cNvSpPr>
          <p:nvPr/>
        </p:nvSpPr>
        <p:spPr>
          <a:xfrm>
            <a:off x="0" y="105245"/>
            <a:ext cx="8095500" cy="4859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atin typeface="Arvo" panose="020B0604020202020204" charset="0"/>
              </a:rPr>
              <a:t>Milestone Report</a:t>
            </a:r>
            <a:endParaRPr lang="en-US" sz="2800" dirty="0">
              <a:latin typeface="Arv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74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2ECD7-FB63-4E7D-882B-EB19D4BB1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60" y="277064"/>
            <a:ext cx="8095500" cy="577800"/>
          </a:xfrm>
        </p:spPr>
        <p:txBody>
          <a:bodyPr/>
          <a:lstStyle/>
          <a:p>
            <a:r>
              <a:rPr lang="en-US" dirty="0"/>
              <a:t>Project Monitoring and Controlling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BF5974-4BF7-4C7D-A7B0-5CC5614B40F9}"/>
              </a:ext>
            </a:extLst>
          </p:cNvPr>
          <p:cNvSpPr/>
          <p:nvPr/>
        </p:nvSpPr>
        <p:spPr>
          <a:xfrm>
            <a:off x="1350332" y="1159899"/>
            <a:ext cx="7474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Involves measuring progress toward project objectives, monitoring deviation from the plan, and taking corrective action to match progress with the plan.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6E1544-B73F-49BF-BC4F-A141C37F67FA}"/>
              </a:ext>
            </a:extLst>
          </p:cNvPr>
          <p:cNvSpPr/>
          <p:nvPr/>
        </p:nvSpPr>
        <p:spPr>
          <a:xfrm>
            <a:off x="1350333" y="2208866"/>
            <a:ext cx="7474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Affects all other process groups and occurs during all phases of the project life cycle.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593912-1FEC-4CC9-90EF-2C7ABA33F4FF}"/>
              </a:ext>
            </a:extLst>
          </p:cNvPr>
          <p:cNvSpPr/>
          <p:nvPr/>
        </p:nvSpPr>
        <p:spPr>
          <a:xfrm>
            <a:off x="1350332" y="3126930"/>
            <a:ext cx="7474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Outputs include </a:t>
            </a:r>
            <a:r>
              <a:rPr lang="en-US" sz="1600" b="1" dirty="0">
                <a:latin typeface="Arvo" panose="020B0604020202020204" charset="0"/>
              </a:rPr>
              <a:t>performance reports</a:t>
            </a:r>
            <a:r>
              <a:rPr lang="en-US" sz="1600" dirty="0">
                <a:latin typeface="Arvo" panose="020B0604020202020204" charset="0"/>
              </a:rPr>
              <a:t>, </a:t>
            </a:r>
            <a:r>
              <a:rPr lang="en-US" sz="1600" b="1" dirty="0">
                <a:latin typeface="Arvo" panose="020B0604020202020204" charset="0"/>
              </a:rPr>
              <a:t>requested changes</a:t>
            </a:r>
            <a:r>
              <a:rPr lang="en-US" sz="1600" dirty="0">
                <a:latin typeface="Arvo" panose="020B0604020202020204" charset="0"/>
              </a:rPr>
              <a:t>, and  </a:t>
            </a:r>
            <a:r>
              <a:rPr lang="en-US" sz="1600" b="1" dirty="0">
                <a:latin typeface="Arvo" panose="020B0604020202020204" charset="0"/>
              </a:rPr>
              <a:t>updates to various plans</a:t>
            </a:r>
            <a:r>
              <a:rPr lang="en-US" sz="1600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151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2878F69-830B-40BF-8820-541B901C7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96273" y="277064"/>
            <a:ext cx="8095500" cy="577800"/>
          </a:xfrm>
        </p:spPr>
        <p:txBody>
          <a:bodyPr/>
          <a:lstStyle/>
          <a:p>
            <a:r>
              <a:rPr lang="en-US" dirty="0"/>
              <a:t>Project Closing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7D07D8-073F-4795-BAD5-F98B034A47D9}"/>
              </a:ext>
            </a:extLst>
          </p:cNvPr>
          <p:cNvSpPr/>
          <p:nvPr/>
        </p:nvSpPr>
        <p:spPr>
          <a:xfrm>
            <a:off x="592685" y="1187600"/>
            <a:ext cx="795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Involves gaining stakeholder and customer acceptance of the final products and services.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8FF9A6-A287-4E71-8135-00631325B755}"/>
              </a:ext>
            </a:extLst>
          </p:cNvPr>
          <p:cNvSpPr/>
          <p:nvPr/>
        </p:nvSpPr>
        <p:spPr>
          <a:xfrm>
            <a:off x="592685" y="1946701"/>
            <a:ext cx="795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Even if projects are not completed, they should be formally closed in order to reflect on what can be learned to improve future projects.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DB0520-BDA1-4CE3-9E8D-6F1E337FFF87}"/>
              </a:ext>
            </a:extLst>
          </p:cNvPr>
          <p:cNvSpPr/>
          <p:nvPr/>
        </p:nvSpPr>
        <p:spPr>
          <a:xfrm>
            <a:off x="592684" y="2705802"/>
            <a:ext cx="795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Outputs include project archives and lessons learned, which are part of organizational process assets.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ABD587-87FF-48AE-94F4-8B11FF2EBC29}"/>
              </a:ext>
            </a:extLst>
          </p:cNvPr>
          <p:cNvSpPr/>
          <p:nvPr/>
        </p:nvSpPr>
        <p:spPr>
          <a:xfrm>
            <a:off x="592684" y="3459941"/>
            <a:ext cx="7958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Most projects also include a final report and presentation to the sponsor or senior management.</a:t>
            </a:r>
          </a:p>
        </p:txBody>
      </p:sp>
    </p:spTree>
    <p:extLst>
      <p:ext uri="{BB962C8B-B14F-4D97-AF65-F5344CB8AC3E}">
        <p14:creationId xmlns:p14="http://schemas.microsoft.com/office/powerpoint/2010/main" val="18525742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THANK </a:t>
            </a:r>
            <a:r>
              <a:rPr lang="en-US" dirty="0"/>
              <a:t>YOU</a:t>
            </a:r>
            <a:br>
              <a:rPr lang="en-US" dirty="0"/>
            </a:br>
            <a:r>
              <a:rPr lang="en-US" dirty="0"/>
              <a:t>FOR YOUR ATTENTION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5CD015F-66F1-46E2-90CC-14490C541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Many Organizations Focus on the </a:t>
            </a:r>
            <a:br>
              <a:rPr lang="en-US" dirty="0"/>
            </a:br>
            <a:r>
              <a:rPr lang="en-US" dirty="0"/>
              <a:t>Structural Frame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4394B4-CC21-410E-AB79-8ACF54887FAC}"/>
              </a:ext>
            </a:extLst>
          </p:cNvPr>
          <p:cNvSpPr/>
          <p:nvPr/>
        </p:nvSpPr>
        <p:spPr>
          <a:xfrm>
            <a:off x="266501" y="1137229"/>
            <a:ext cx="6294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Most people understand what organizational charts are.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94883B-BCB9-4114-BE30-79ACC888ED50}"/>
              </a:ext>
            </a:extLst>
          </p:cNvPr>
          <p:cNvSpPr/>
          <p:nvPr/>
        </p:nvSpPr>
        <p:spPr>
          <a:xfrm>
            <a:off x="669851" y="1663809"/>
            <a:ext cx="7453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Many new managers try to change organizational structure when other changes are needed.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A436ED-0E95-40E6-B4F9-6C1B2E9FDC26}"/>
              </a:ext>
            </a:extLst>
          </p:cNvPr>
          <p:cNvSpPr/>
          <p:nvPr/>
        </p:nvSpPr>
        <p:spPr>
          <a:xfrm>
            <a:off x="855921" y="2436611"/>
            <a:ext cx="7081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vo" panose="020B0604020202020204" charset="0"/>
              </a:rPr>
              <a:t>Three basic organizational structures: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vo" panose="020B0604020202020204" charset="0"/>
              </a:rPr>
              <a:t>Functional</a:t>
            </a:r>
            <a:r>
              <a:rPr lang="en-US" sz="1600" dirty="0">
                <a:latin typeface="Arvo" panose="020B0604020202020204" charset="0"/>
              </a:rPr>
              <a:t>: Functional managers report to the CEO.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vo" panose="020B0604020202020204" charset="0"/>
              </a:rPr>
              <a:t>Project</a:t>
            </a:r>
            <a:r>
              <a:rPr lang="en-US" sz="1600" dirty="0">
                <a:latin typeface="Arvo" panose="020B0604020202020204" charset="0"/>
              </a:rPr>
              <a:t>: Program managers report to the CEO.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vo" panose="020B0604020202020204" charset="0"/>
              </a:rPr>
              <a:t>Matrix</a:t>
            </a:r>
            <a:r>
              <a:rPr lang="en-US" sz="1600" dirty="0">
                <a:latin typeface="Arvo" panose="020B0604020202020204" charset="0"/>
              </a:rPr>
              <a:t>: Middle ground between functional and project structures; personnel often report to two or more bosses;  structure can be a </a:t>
            </a:r>
            <a:r>
              <a:rPr lang="en-US" sz="1600" b="1" dirty="0">
                <a:latin typeface="Arvo" panose="020B0604020202020204" charset="0"/>
              </a:rPr>
              <a:t>weak</a:t>
            </a:r>
            <a:r>
              <a:rPr lang="en-US" sz="1600" dirty="0">
                <a:latin typeface="Arvo" panose="020B0604020202020204" charset="0"/>
              </a:rPr>
              <a:t>, </a:t>
            </a:r>
            <a:r>
              <a:rPr lang="en-US" sz="1600" b="1" dirty="0">
                <a:latin typeface="Arvo" panose="020B0604020202020204" charset="0"/>
              </a:rPr>
              <a:t>balanced</a:t>
            </a:r>
            <a:r>
              <a:rPr lang="en-US" sz="1600" dirty="0">
                <a:latin typeface="Arvo" panose="020B0604020202020204" charset="0"/>
              </a:rPr>
              <a:t>, or </a:t>
            </a:r>
            <a:r>
              <a:rPr lang="en-US" sz="1600" b="1" dirty="0">
                <a:latin typeface="Arvo" panose="020B0604020202020204" charset="0"/>
              </a:rPr>
              <a:t>strong matrix</a:t>
            </a:r>
            <a:r>
              <a:rPr lang="en-US" sz="1600" dirty="0">
                <a:latin typeface="Arvo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77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964717-8E83-49DD-BB6F-509286672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11211" y="128207"/>
            <a:ext cx="8095500" cy="577800"/>
          </a:xfrm>
        </p:spPr>
        <p:txBody>
          <a:bodyPr/>
          <a:lstStyle/>
          <a:p>
            <a:r>
              <a:rPr lang="en-US" dirty="0"/>
              <a:t>Functional, Project, and Matrix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485BB0-FD3A-46CE-B65C-48FAAB15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52" y="755088"/>
            <a:ext cx="5953126" cy="42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265D0-0EC8-475F-9102-765AC9C1B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00579" y="308961"/>
            <a:ext cx="8095500" cy="577800"/>
          </a:xfrm>
        </p:spPr>
        <p:txBody>
          <a:bodyPr/>
          <a:lstStyle/>
          <a:p>
            <a:r>
              <a:rPr lang="en-US" dirty="0"/>
              <a:t>Functional Organization Structure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5E7E5E-9420-41FF-8624-D7BDEC5CE6C6}"/>
              </a:ext>
            </a:extLst>
          </p:cNvPr>
          <p:cNvSpPr/>
          <p:nvPr/>
        </p:nvSpPr>
        <p:spPr>
          <a:xfrm>
            <a:off x="641754" y="1066126"/>
            <a:ext cx="801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vo" panose="020B0604020202020204" charset="0"/>
              </a:rPr>
              <a:t>Organisasi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fungsional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umum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ditemui</a:t>
            </a:r>
            <a:r>
              <a:rPr lang="en-US" sz="1600" dirty="0">
                <a:latin typeface="Arvo" panose="020B0604020202020204" charset="0"/>
              </a:rPr>
              <a:t> pada </a:t>
            </a:r>
            <a:r>
              <a:rPr lang="en-US" sz="1600" dirty="0" err="1">
                <a:latin typeface="Arvo" panose="020B0604020202020204" charset="0"/>
              </a:rPr>
              <a:t>perusahaan-perusahaan</a:t>
            </a:r>
            <a:r>
              <a:rPr lang="en-US" sz="1600" dirty="0">
                <a:latin typeface="Arvo" panose="020B0604020202020204" charset="0"/>
              </a:rPr>
              <a:t> yang </a:t>
            </a:r>
            <a:r>
              <a:rPr lang="en-US" sz="1600" dirty="0" err="1">
                <a:latin typeface="Arvo" panose="020B0604020202020204" charset="0"/>
              </a:rPr>
              <a:t>memproduksi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suatu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barang</a:t>
            </a:r>
            <a:r>
              <a:rPr lang="en-US" sz="1600" dirty="0">
                <a:latin typeface="Arvo" panose="020B0604020202020204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D8468D-ACF0-4C4F-96B4-B1806CA043E2}"/>
              </a:ext>
            </a:extLst>
          </p:cNvPr>
          <p:cNvSpPr/>
          <p:nvPr/>
        </p:nvSpPr>
        <p:spPr>
          <a:xfrm>
            <a:off x="641753" y="1819641"/>
            <a:ext cx="7747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vo" panose="020B0604020202020204" charset="0"/>
              </a:rPr>
              <a:t>Keuntungan</a:t>
            </a:r>
            <a:r>
              <a:rPr lang="en-US" sz="1600" dirty="0">
                <a:latin typeface="Arvo" panose="020B0604020202020204" charset="0"/>
              </a:rPr>
              <a:t> : </a:t>
            </a:r>
            <a:r>
              <a:rPr lang="en-US" sz="1600" dirty="0" err="1">
                <a:latin typeface="Arvo" panose="020B0604020202020204" charset="0"/>
              </a:rPr>
              <a:t>Kesederhanaan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dalam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komunikasi</a:t>
            </a:r>
            <a:r>
              <a:rPr lang="en-US" sz="1600" dirty="0">
                <a:latin typeface="Arvo" panose="020B0604020202020204" charset="0"/>
              </a:rPr>
              <a:t> dan </a:t>
            </a:r>
            <a:r>
              <a:rPr lang="en-US" sz="1600" dirty="0" err="1">
                <a:latin typeface="Arvo" panose="020B0604020202020204" charset="0"/>
              </a:rPr>
              <a:t>efisiensi</a:t>
            </a:r>
            <a:r>
              <a:rPr lang="en-US" sz="1600" dirty="0">
                <a:latin typeface="Arvo" panose="020B0604020202020204" charset="0"/>
              </a:rPr>
              <a:t> proses yang </a:t>
            </a:r>
            <a:r>
              <a:rPr lang="en-US" sz="1600" dirty="0" err="1">
                <a:latin typeface="Arvo" panose="020B0604020202020204" charset="0"/>
              </a:rPr>
              <a:t>berulang</a:t>
            </a:r>
            <a:r>
              <a:rPr lang="en-US" sz="1600" dirty="0">
                <a:latin typeface="Arvo" panose="020B060402020202020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F3AA7A-817A-41EC-BBB6-38715227A55D}"/>
              </a:ext>
            </a:extLst>
          </p:cNvPr>
          <p:cNvSpPr/>
          <p:nvPr/>
        </p:nvSpPr>
        <p:spPr>
          <a:xfrm>
            <a:off x="652387" y="2573159"/>
            <a:ext cx="74389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vo" panose="020B0604020202020204" charset="0"/>
              </a:rPr>
              <a:t>Kerugian</a:t>
            </a:r>
            <a:r>
              <a:rPr lang="en-US" sz="1600" dirty="0">
                <a:latin typeface="Arvo" panose="020B0604020202020204" charset="0"/>
              </a:rPr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Bila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menghadapi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sebuah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antar</a:t>
            </a:r>
            <a:r>
              <a:rPr lang="en-US" sz="1600" dirty="0">
                <a:latin typeface="Arvo" panose="020B0604020202020204" charset="0"/>
              </a:rPr>
              <a:t> divisi, </a:t>
            </a:r>
            <a:r>
              <a:rPr lang="en-US" sz="1600" dirty="0" err="1">
                <a:latin typeface="Arvo" panose="020B0604020202020204" charset="0"/>
              </a:rPr>
              <a:t>pergerakan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dari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tiap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anggota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tim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akan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terbatasi</a:t>
            </a:r>
            <a:r>
              <a:rPr lang="en-US" sz="1600" dirty="0">
                <a:latin typeface="Arvo" panose="020B0604020202020204" charset="0"/>
              </a:rPr>
              <a:t> oleh </a:t>
            </a:r>
            <a:r>
              <a:rPr lang="en-US" sz="1600" dirty="0" err="1">
                <a:latin typeface="Arvo" panose="020B0604020202020204" charset="0"/>
              </a:rPr>
              <a:t>sekat-sekat</a:t>
            </a:r>
            <a:r>
              <a:rPr lang="en-US" sz="1600" dirty="0">
                <a:latin typeface="Arvo" panose="020B0604020202020204" charset="0"/>
              </a:rPr>
              <a:t> divisi dan </a:t>
            </a:r>
            <a:r>
              <a:rPr lang="en-US" sz="1600" dirty="0" err="1">
                <a:latin typeface="Arvo" panose="020B0604020202020204" charset="0"/>
              </a:rPr>
              <a:t>manajer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proyek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dapat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merangkap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menjadi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manajer</a:t>
            </a:r>
            <a:r>
              <a:rPr lang="en-US" sz="1600" dirty="0">
                <a:latin typeface="Arvo" panose="020B0604020202020204" charset="0"/>
              </a:rPr>
              <a:t> salah </a:t>
            </a:r>
            <a:r>
              <a:rPr lang="en-US" sz="1600" dirty="0" err="1">
                <a:latin typeface="Arvo" panose="020B0604020202020204" charset="0"/>
              </a:rPr>
              <a:t>satu</a:t>
            </a:r>
            <a:r>
              <a:rPr lang="en-US" sz="1600" dirty="0">
                <a:latin typeface="Arvo" panose="020B0604020202020204" charset="0"/>
              </a:rPr>
              <a:t> divisi yang </a:t>
            </a:r>
            <a:r>
              <a:rPr lang="en-US" sz="1600" dirty="0" err="1">
                <a:latin typeface="Arvo" panose="020B0604020202020204" charset="0"/>
              </a:rPr>
              <a:t>mengakibatkan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keputusannya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terpengaruh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kedudukannya</a:t>
            </a:r>
            <a:r>
              <a:rPr lang="en-US" sz="1600" dirty="0">
                <a:latin typeface="Arvo" panose="020B0604020202020204" charset="0"/>
              </a:rPr>
              <a:t> pada divisi.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vo" panose="020B0604020202020204" charset="0"/>
              </a:rPr>
              <a:t>Komunikasi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menjadi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sangat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terbatas</a:t>
            </a:r>
            <a:r>
              <a:rPr lang="en-US" sz="1600" dirty="0">
                <a:latin typeface="Arvo" panose="020B0604020202020204" charset="0"/>
              </a:rPr>
              <a:t> (</a:t>
            </a:r>
            <a:r>
              <a:rPr lang="en-US" sz="1600" dirty="0" err="1">
                <a:latin typeface="Arvo" panose="020B0604020202020204" charset="0"/>
              </a:rPr>
              <a:t>umumnya</a:t>
            </a:r>
            <a:r>
              <a:rPr lang="en-US" sz="1600" dirty="0">
                <a:latin typeface="Arvo" panose="020B0604020202020204" charset="0"/>
              </a:rPr>
              <a:t> top down) dan </a:t>
            </a:r>
            <a:r>
              <a:rPr lang="en-US" sz="1600" dirty="0" err="1">
                <a:latin typeface="Arvo" panose="020B0604020202020204" charset="0"/>
              </a:rPr>
              <a:t>kreativitas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terbatasi</a:t>
            </a:r>
            <a:r>
              <a:rPr lang="en-US" sz="1600" dirty="0">
                <a:latin typeface="Arvo" panose="020B0604020202020204" charset="0"/>
              </a:rPr>
              <a:t> oleh </a:t>
            </a:r>
            <a:r>
              <a:rPr lang="en-US" sz="1600" dirty="0" err="1">
                <a:latin typeface="Arvo" panose="020B0604020202020204" charset="0"/>
              </a:rPr>
              <a:t>rangkaian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persetujuan</a:t>
            </a:r>
            <a:r>
              <a:rPr lang="en-US" sz="1600" dirty="0">
                <a:latin typeface="Arvo" panose="020B0604020202020204" charset="0"/>
              </a:rPr>
              <a:t> </a:t>
            </a:r>
            <a:r>
              <a:rPr lang="en-US" sz="1600" dirty="0" err="1">
                <a:latin typeface="Arvo" panose="020B0604020202020204" charset="0"/>
              </a:rPr>
              <a:t>birokratis</a:t>
            </a:r>
            <a:r>
              <a:rPr lang="en-US" sz="1600" dirty="0">
                <a:latin typeface="Arvo" panose="020B0604020202020204" charset="0"/>
              </a:rPr>
              <a:t>.</a:t>
            </a:r>
          </a:p>
        </p:txBody>
      </p:sp>
      <p:sp>
        <p:nvSpPr>
          <p:cNvPr id="6" name="Google Shape;8541;p40">
            <a:extLst>
              <a:ext uri="{FF2B5EF4-FFF2-40B4-BE49-F238E27FC236}">
                <a16:creationId xmlns:a16="http://schemas.microsoft.com/office/drawing/2014/main" xmlns="" id="{E94887D7-E8AC-4668-A49C-1C3DB0F7F106}"/>
              </a:ext>
            </a:extLst>
          </p:cNvPr>
          <p:cNvSpPr/>
          <p:nvPr/>
        </p:nvSpPr>
        <p:spPr>
          <a:xfrm>
            <a:off x="159907" y="4454434"/>
            <a:ext cx="690697" cy="584775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14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2E6E187-E065-441B-BFB4-C16AF7FBE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990" y="213268"/>
            <a:ext cx="8095500" cy="577800"/>
          </a:xfrm>
        </p:spPr>
        <p:txBody>
          <a:bodyPr/>
          <a:lstStyle/>
          <a:p>
            <a:r>
              <a:rPr lang="en-US" dirty="0"/>
              <a:t>Projectized Organization Structure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7B2136-E0C8-468E-B102-029EA1C55599}"/>
              </a:ext>
            </a:extLst>
          </p:cNvPr>
          <p:cNvSpPr/>
          <p:nvPr/>
        </p:nvSpPr>
        <p:spPr>
          <a:xfrm>
            <a:off x="425990" y="1061942"/>
            <a:ext cx="7920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vo" panose="020B0604020202020204" charset="0"/>
              </a:rPr>
              <a:t>Tipe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organisasi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</a:t>
            </a:r>
            <a:r>
              <a:rPr lang="en-US" dirty="0">
                <a:latin typeface="Arvo" panose="020B0604020202020204" charset="0"/>
              </a:rPr>
              <a:t> pada </a:t>
            </a:r>
            <a:r>
              <a:rPr lang="en-US" dirty="0" err="1">
                <a:latin typeface="Arvo" panose="020B0604020202020204" charset="0"/>
              </a:rPr>
              <a:t>beberapa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kelompok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konsultan</a:t>
            </a:r>
            <a:r>
              <a:rPr lang="en-US" dirty="0">
                <a:latin typeface="Arvo" panose="020B0604020202020204" charset="0"/>
              </a:rPr>
              <a:t> freelancer yang </a:t>
            </a:r>
            <a:r>
              <a:rPr lang="en-US" dirty="0" err="1">
                <a:latin typeface="Arvo" panose="020B0604020202020204" charset="0"/>
              </a:rPr>
              <a:t>bekerja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secara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lepas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tetapi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memiliki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seorang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koordinator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Manajer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memiliki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kuasa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besar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selama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sebuah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berlangsung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2B002D-E98B-4E13-A9AD-4E5F3E6FCE20}"/>
              </a:ext>
            </a:extLst>
          </p:cNvPr>
          <p:cNvSpPr/>
          <p:nvPr/>
        </p:nvSpPr>
        <p:spPr>
          <a:xfrm>
            <a:off x="850605" y="1997052"/>
            <a:ext cx="7670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Arvo" panose="020B0604020202020204" charset="0"/>
              </a:rPr>
              <a:t>Keuntungan</a:t>
            </a:r>
            <a:r>
              <a:rPr lang="en-US" b="1" dirty="0">
                <a:latin typeface="Arvo" panose="020B0604020202020204" charset="0"/>
              </a:rPr>
              <a:t> </a:t>
            </a:r>
            <a:r>
              <a:rPr lang="en-US" dirty="0">
                <a:latin typeface="Arvo" panose="020B0604020202020204" charset="0"/>
              </a:rPr>
              <a:t>: </a:t>
            </a:r>
            <a:r>
              <a:rPr lang="en-US" dirty="0" err="1">
                <a:latin typeface="Arvo" panose="020B0604020202020204" charset="0"/>
              </a:rPr>
              <a:t>Kemudahan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memasukkan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seorang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konsultan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luar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efisiensi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mengerjakan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kemudahan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membagikan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antar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fleksibilitas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independensi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besar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karyawannya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79A1E4-B0DF-4634-AC7E-AA82EA7EBB3B}"/>
              </a:ext>
            </a:extLst>
          </p:cNvPr>
          <p:cNvSpPr/>
          <p:nvPr/>
        </p:nvSpPr>
        <p:spPr>
          <a:xfrm>
            <a:off x="1068572" y="3006590"/>
            <a:ext cx="7234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Arvo" panose="020B0604020202020204" charset="0"/>
              </a:rPr>
              <a:t>Kekurangan</a:t>
            </a:r>
            <a:r>
              <a:rPr lang="en-US" dirty="0">
                <a:latin typeface="Arvo" panose="020B0604020202020204" charset="0"/>
              </a:rPr>
              <a:t> : </a:t>
            </a:r>
            <a:r>
              <a:rPr lang="en-US" dirty="0" err="1">
                <a:latin typeface="Arvo" panose="020B0604020202020204" charset="0"/>
              </a:rPr>
              <a:t>Setiap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karyawan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cukup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memiliki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motivasi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bertanggung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jawab</a:t>
            </a:r>
            <a:r>
              <a:rPr lang="en-US" dirty="0">
                <a:latin typeface="Arvo" panose="020B0604020202020204" charset="0"/>
              </a:rPr>
              <a:t>, dan </a:t>
            </a:r>
            <a:r>
              <a:rPr lang="en-US" dirty="0" err="1">
                <a:latin typeface="Arvo" panose="020B0604020202020204" charset="0"/>
              </a:rPr>
              <a:t>terbiasa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mengambil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inisiatif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Struktur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tidak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terlalu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cocok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bila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perusahaan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memiliki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banyak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aspek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administrasi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atau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operasi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grpSp>
        <p:nvGrpSpPr>
          <p:cNvPr id="7" name="Google Shape;8124;p39">
            <a:extLst>
              <a:ext uri="{FF2B5EF4-FFF2-40B4-BE49-F238E27FC236}">
                <a16:creationId xmlns:a16="http://schemas.microsoft.com/office/drawing/2014/main" xmlns="" id="{E3F2C82D-F6D7-400E-8C31-1594A417F27B}"/>
              </a:ext>
            </a:extLst>
          </p:cNvPr>
          <p:cNvGrpSpPr/>
          <p:nvPr/>
        </p:nvGrpSpPr>
        <p:grpSpPr>
          <a:xfrm>
            <a:off x="7793159" y="4016128"/>
            <a:ext cx="1020726" cy="914104"/>
            <a:chOff x="-4570325" y="2405775"/>
            <a:chExt cx="294600" cy="293825"/>
          </a:xfrm>
          <a:solidFill>
            <a:srgbClr val="00B050"/>
          </a:solidFill>
        </p:grpSpPr>
        <p:sp>
          <p:nvSpPr>
            <p:cNvPr id="8" name="Google Shape;8125;p39">
              <a:extLst>
                <a:ext uri="{FF2B5EF4-FFF2-40B4-BE49-F238E27FC236}">
                  <a16:creationId xmlns:a16="http://schemas.microsoft.com/office/drawing/2014/main" xmlns="" id="{FE37FA80-36C2-4B9E-9716-36BBD814AB4E}"/>
                </a:ext>
              </a:extLst>
            </p:cNvPr>
            <p:cNvSpPr/>
            <p:nvPr/>
          </p:nvSpPr>
          <p:spPr>
            <a:xfrm>
              <a:off x="-4570325" y="2405775"/>
              <a:ext cx="294600" cy="293825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26;p39">
              <a:extLst>
                <a:ext uri="{FF2B5EF4-FFF2-40B4-BE49-F238E27FC236}">
                  <a16:creationId xmlns:a16="http://schemas.microsoft.com/office/drawing/2014/main" xmlns="" id="{AF7C419A-CC38-465D-9872-F7CEEBB05FD4}"/>
                </a:ext>
              </a:extLst>
            </p:cNvPr>
            <p:cNvSpPr/>
            <p:nvPr/>
          </p:nvSpPr>
          <p:spPr>
            <a:xfrm>
              <a:off x="-4478175" y="2439650"/>
              <a:ext cx="103975" cy="120525"/>
            </a:xfrm>
            <a:custGeom>
              <a:avLst/>
              <a:gdLst/>
              <a:ahLst/>
              <a:cxnLst/>
              <a:rect l="l" t="t" r="r" b="b"/>
              <a:pathLst>
                <a:path w="4159" h="4821" extrusionOk="0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4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4D2A0-8A76-4FC9-8262-EAB88992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94370" y="333994"/>
            <a:ext cx="8095500" cy="577800"/>
          </a:xfrm>
        </p:spPr>
        <p:txBody>
          <a:bodyPr/>
          <a:lstStyle/>
          <a:p>
            <a:r>
              <a:rPr lang="en-US" dirty="0"/>
              <a:t>Matrix Organization Structure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7BC7E8-79E5-422A-900D-A9692B233670}"/>
              </a:ext>
            </a:extLst>
          </p:cNvPr>
          <p:cNvSpPr/>
          <p:nvPr/>
        </p:nvSpPr>
        <p:spPr>
          <a:xfrm>
            <a:off x="552893" y="1091601"/>
            <a:ext cx="7702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vo" panose="020B0604020202020204" charset="0"/>
              </a:rPr>
              <a:t>Kombinasi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Struktur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Organisasi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Fungsional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Struktur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Organisasi</a:t>
            </a:r>
            <a:r>
              <a:rPr lang="en-US" dirty="0">
                <a:latin typeface="Arvo" panose="020B0604020202020204" charset="0"/>
              </a:rPr>
              <a:t> Divisional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tujuan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menutupi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kekurangan-kekurangan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terdapat</a:t>
            </a:r>
            <a:r>
              <a:rPr lang="en-US" dirty="0">
                <a:latin typeface="Arvo" panose="020B0604020202020204" charset="0"/>
              </a:rPr>
              <a:t> pada </a:t>
            </a:r>
            <a:r>
              <a:rPr lang="en-US" dirty="0" err="1">
                <a:latin typeface="Arvo" panose="020B0604020202020204" charset="0"/>
              </a:rPr>
              <a:t>kedua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bentuk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Struktur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Orgnisasi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tersebut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7B2E7F-ABC3-48D9-9008-4A786A0F0541}"/>
              </a:ext>
            </a:extLst>
          </p:cNvPr>
          <p:cNvSpPr/>
          <p:nvPr/>
        </p:nvSpPr>
        <p:spPr>
          <a:xfrm>
            <a:off x="935665" y="1999438"/>
            <a:ext cx="7612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Arvo" panose="020B0604020202020204" charset="0"/>
              </a:rPr>
              <a:t>Keuntungan</a:t>
            </a:r>
            <a:r>
              <a:rPr lang="en-US" dirty="0">
                <a:latin typeface="Arvo" panose="020B0604020202020204" charset="0"/>
              </a:rPr>
              <a:t> : </a:t>
            </a:r>
            <a:r>
              <a:rPr lang="en-US" dirty="0" err="1">
                <a:latin typeface="Arvo" panose="020B0604020202020204" charset="0"/>
              </a:rPr>
              <a:t>Pemanfaatan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manusia</a:t>
            </a:r>
            <a:r>
              <a:rPr lang="en-US" dirty="0">
                <a:latin typeface="Arvo" panose="020B0604020202020204" charset="0"/>
              </a:rPr>
              <a:t> yang </a:t>
            </a:r>
            <a:r>
              <a:rPr lang="en-US" dirty="0" err="1">
                <a:latin typeface="Arvo" panose="020B0604020202020204" charset="0"/>
              </a:rPr>
              <a:t>efisien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anggota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tim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mempunyai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pekerjaan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operasional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tetap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setelah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proyek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selesai</a:t>
            </a:r>
            <a:r>
              <a:rPr lang="en-US" dirty="0">
                <a:latin typeface="Arvo" panose="020B0604020202020204" charset="0"/>
              </a:rPr>
              <a:t>, sharing </a:t>
            </a:r>
            <a:r>
              <a:rPr lang="en-US" dirty="0" err="1">
                <a:latin typeface="Arvo" panose="020B0604020202020204" charset="0"/>
              </a:rPr>
              <a:t>pengetahuan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antar</a:t>
            </a:r>
            <a:r>
              <a:rPr lang="en-US" dirty="0">
                <a:latin typeface="Arvo" panose="020B0604020202020204" charset="0"/>
              </a:rPr>
              <a:t> divisi yang </a:t>
            </a:r>
            <a:r>
              <a:rPr lang="en-US" dirty="0" err="1">
                <a:latin typeface="Arvo" panose="020B0604020202020204" charset="0"/>
              </a:rPr>
              <a:t>lebih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baik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dari</a:t>
            </a:r>
            <a:r>
              <a:rPr lang="en-US" dirty="0">
                <a:latin typeface="Arvo" panose="020B0604020202020204" charset="0"/>
              </a:rPr>
              <a:t> pada </a:t>
            </a:r>
            <a:r>
              <a:rPr lang="en-US" dirty="0" err="1">
                <a:latin typeface="Arvo" panose="020B0604020202020204" charset="0"/>
              </a:rPr>
              <a:t>tipe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fungsional</a:t>
            </a:r>
            <a:r>
              <a:rPr lang="en-US" dirty="0">
                <a:latin typeface="Arvo" panose="020B0604020202020204" charset="0"/>
              </a:rPr>
              <a:t>, dan </a:t>
            </a:r>
            <a:r>
              <a:rPr lang="en-US" dirty="0" err="1">
                <a:latin typeface="Arvo" panose="020B0604020202020204" charset="0"/>
              </a:rPr>
              <a:t>adanya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keterlibatan</a:t>
            </a:r>
            <a:r>
              <a:rPr lang="en-US" dirty="0">
                <a:latin typeface="Arvo" panose="020B0604020202020204" charset="0"/>
              </a:rPr>
              <a:t> stakeholder yang </a:t>
            </a:r>
            <a:r>
              <a:rPr lang="en-US" dirty="0" err="1">
                <a:latin typeface="Arvo" panose="020B0604020202020204" charset="0"/>
              </a:rPr>
              <a:t>kuat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681E6B-7A36-4A56-BA59-31B539329DD1}"/>
              </a:ext>
            </a:extLst>
          </p:cNvPr>
          <p:cNvSpPr/>
          <p:nvPr/>
        </p:nvSpPr>
        <p:spPr>
          <a:xfrm>
            <a:off x="765545" y="3133352"/>
            <a:ext cx="6911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Arvo" panose="020B0604020202020204" charset="0"/>
              </a:rPr>
              <a:t>Kekurangan</a:t>
            </a:r>
            <a:r>
              <a:rPr lang="en-US" dirty="0">
                <a:latin typeface="Arvo" panose="020B0604020202020204" charset="0"/>
              </a:rPr>
              <a:t> : </a:t>
            </a:r>
            <a:r>
              <a:rPr lang="en-US" dirty="0" err="1">
                <a:latin typeface="Arvo" panose="020B0604020202020204" charset="0"/>
              </a:rPr>
              <a:t>Dengan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adanya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dua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buah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atasan</a:t>
            </a:r>
            <a:r>
              <a:rPr lang="en-US" dirty="0">
                <a:latin typeface="Arvo" panose="020B0604020202020204" charset="0"/>
              </a:rPr>
              <a:t>, </a:t>
            </a:r>
            <a:r>
              <a:rPr lang="en-US" dirty="0" err="1">
                <a:latin typeface="Arvo" panose="020B0604020202020204" charset="0"/>
              </a:rPr>
              <a:t>karyawan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bawah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melapor</a:t>
            </a:r>
            <a:r>
              <a:rPr lang="en-US" dirty="0">
                <a:latin typeface="Arvo" panose="020B0604020202020204" charset="0"/>
              </a:rPr>
              <a:t> pada </a:t>
            </a:r>
            <a:r>
              <a:rPr lang="en-US" dirty="0" err="1">
                <a:latin typeface="Arvo" panose="020B0604020202020204" charset="0"/>
              </a:rPr>
              <a:t>dua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atasan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hal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membingungkan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Atasan-atasan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dapat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memperebutkan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karyawan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sehingga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membingungkan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mereka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dalam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membuat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prioritas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kerja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memahami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perannya</a:t>
            </a:r>
            <a:r>
              <a:rPr lang="en-US" dirty="0">
                <a:latin typeface="Arvo" panose="020B0604020202020204" charset="0"/>
              </a:rPr>
              <a:t>. </a:t>
            </a:r>
            <a:r>
              <a:rPr lang="en-US" dirty="0" err="1">
                <a:latin typeface="Arvo" panose="020B0604020202020204" charset="0"/>
              </a:rPr>
              <a:t>Prosedur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komunikasi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pemanfaatan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sumber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daya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harus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ada</a:t>
            </a:r>
            <a:r>
              <a:rPr lang="en-US" dirty="0">
                <a:latin typeface="Arvo" panose="020B0604020202020204" charset="0"/>
              </a:rPr>
              <a:t> dan </a:t>
            </a:r>
            <a:r>
              <a:rPr lang="en-US" dirty="0" err="1">
                <a:latin typeface="Arvo" panose="020B0604020202020204" charset="0"/>
              </a:rPr>
              <a:t>jelas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untuk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menghindari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kekacauan</a:t>
            </a:r>
            <a:r>
              <a:rPr lang="en-US" dirty="0">
                <a:latin typeface="Arvo" panose="020B0604020202020204" charset="0"/>
              </a:rPr>
              <a:t> </a:t>
            </a:r>
            <a:r>
              <a:rPr lang="en-US" dirty="0" err="1">
                <a:latin typeface="Arvo" panose="020B0604020202020204" charset="0"/>
              </a:rPr>
              <a:t>ini</a:t>
            </a:r>
            <a:r>
              <a:rPr lang="en-US" dirty="0">
                <a:latin typeface="Arvo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2189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5216</TotalTime>
  <Words>1852</Words>
  <Application>Microsoft Office PowerPoint</Application>
  <PresentationFormat>On-screen Show (16:9)</PresentationFormat>
  <Paragraphs>271</Paragraphs>
  <Slides>43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Barlow Condensed SemiBold</vt:lpstr>
      <vt:lpstr>Arvo</vt:lpstr>
      <vt:lpstr>Trebuchet MS</vt:lpstr>
      <vt:lpstr>Georgia</vt:lpstr>
      <vt:lpstr>Barlow Condensed Medium</vt:lpstr>
      <vt:lpstr>Times New Roman</vt:lpstr>
      <vt:lpstr>Adobe Ming Std L</vt:lpstr>
      <vt:lpstr>Slipstream</vt:lpstr>
      <vt:lpstr>Drawing</vt:lpstr>
      <vt:lpstr>MANAJEMEN PROYEK PERANGKAT LUNAK</vt:lpstr>
      <vt:lpstr>IT Project Management and Organizational Context </vt:lpstr>
      <vt:lpstr>Three Sphere Model for Systems Management</vt:lpstr>
      <vt:lpstr>The Organization Frames </vt:lpstr>
      <vt:lpstr>Many Organizations Focus on the  Structural Frame </vt:lpstr>
      <vt:lpstr>Functional, Project, and Matrix Structures</vt:lpstr>
      <vt:lpstr>Functional Organization Structure</vt:lpstr>
      <vt:lpstr>Projectized Organization Structure </vt:lpstr>
      <vt:lpstr>Matrix Organization Structure</vt:lpstr>
      <vt:lpstr>PowerPoint Presentation</vt:lpstr>
      <vt:lpstr>PowerPoint Presentation</vt:lpstr>
      <vt:lpstr>PowerPoint Presentation</vt:lpstr>
      <vt:lpstr>Organizational Structure Influences on Projects</vt:lpstr>
      <vt:lpstr>Portfolio vs Program</vt:lpstr>
      <vt:lpstr>Example Portfolio and Program </vt:lpstr>
      <vt:lpstr>PowerPoint Presentation</vt:lpstr>
      <vt:lpstr>Project Management Office (PMO)</vt:lpstr>
      <vt:lpstr>PMO Jobs</vt:lpstr>
      <vt:lpstr>CONSTRAINS</vt:lpstr>
      <vt:lpstr>Organizational Culture</vt:lpstr>
      <vt:lpstr>Stakeholder</vt:lpstr>
      <vt:lpstr>Stakeholder Management</vt:lpstr>
      <vt:lpstr>Stakeholders (For Example)</vt:lpstr>
      <vt:lpstr>Importance of Top   Management Commitment </vt:lpstr>
      <vt:lpstr>Project Life Cycle</vt:lpstr>
      <vt:lpstr>Project Management Process Groups </vt:lpstr>
      <vt:lpstr>PowerPoint Presentation</vt:lpstr>
      <vt:lpstr>Project Phases</vt:lpstr>
      <vt:lpstr>Project Life Cycle IT</vt:lpstr>
      <vt:lpstr>Relationships Among Process Groups &amp; Knowledge Areas</vt:lpstr>
      <vt:lpstr>PowerPoint Presentation</vt:lpstr>
      <vt:lpstr>Project Management Process</vt:lpstr>
      <vt:lpstr>Project Initiation</vt:lpstr>
      <vt:lpstr>Project Planning</vt:lpstr>
      <vt:lpstr>PowerPoint Presentation</vt:lpstr>
      <vt:lpstr>PowerPoint Presentation</vt:lpstr>
      <vt:lpstr>PowerPoint Presentation</vt:lpstr>
      <vt:lpstr>PowerPoint Presentation</vt:lpstr>
      <vt:lpstr>Project Executing</vt:lpstr>
      <vt:lpstr>PowerPoint Presentation</vt:lpstr>
      <vt:lpstr>Project Monitoring and Controlling</vt:lpstr>
      <vt:lpstr>Project Closing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PROYEK PERANGKAT LUNAK</dc:title>
  <dc:creator>Riza Prapascatama</dc:creator>
  <cp:lastModifiedBy>dell</cp:lastModifiedBy>
  <cp:revision>215</cp:revision>
  <dcterms:modified xsi:type="dcterms:W3CDTF">2020-04-08T21:37:55Z</dcterms:modified>
</cp:coreProperties>
</file>