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4"/>
  </p:notesMasterIdLst>
  <p:handoutMasterIdLst>
    <p:handoutMasterId r:id="rId65"/>
  </p:handoutMasterIdLst>
  <p:sldIdLst>
    <p:sldId id="256" r:id="rId2"/>
    <p:sldId id="327" r:id="rId3"/>
    <p:sldId id="328" r:id="rId4"/>
    <p:sldId id="329" r:id="rId5"/>
    <p:sldId id="330" r:id="rId6"/>
    <p:sldId id="331" r:id="rId7"/>
    <p:sldId id="261" r:id="rId8"/>
    <p:sldId id="262" r:id="rId9"/>
    <p:sldId id="263" r:id="rId10"/>
    <p:sldId id="264" r:id="rId11"/>
    <p:sldId id="265" r:id="rId12"/>
    <p:sldId id="281" r:id="rId13"/>
    <p:sldId id="282" r:id="rId14"/>
    <p:sldId id="266" r:id="rId15"/>
    <p:sldId id="267" r:id="rId16"/>
    <p:sldId id="268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2" r:id="rId51"/>
    <p:sldId id="309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1" r:id="rId61"/>
    <p:sldId id="322" r:id="rId62"/>
    <p:sldId id="326" r:id="rId63"/>
  </p:sldIdLst>
  <p:sldSz cx="9144000" cy="6858000" type="screen4x3"/>
  <p:notesSz cx="6761163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7" autoAdjust="0"/>
    <p:restoredTop sz="94669" autoAdjust="0"/>
  </p:normalViewPr>
  <p:slideViewPr>
    <p:cSldViewPr>
      <p:cViewPr varScale="1">
        <p:scale>
          <a:sx n="48" d="100"/>
          <a:sy n="48" d="100"/>
        </p:scale>
        <p:origin x="-6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8D251D-BC34-4484-879D-8037B68ED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0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CBB4C-FE52-4E43-AA39-6C2E570E7266}" type="datetimeFigureOut">
              <a:rPr lang="id-ID" smtClean="0"/>
              <a:t>11/11/2015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18050"/>
            <a:ext cx="5408613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32925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9518-DF1A-4902-A86A-856DB03B703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18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31271D-47B5-4444-842E-C613BF1BCD42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3464CF-0978-420A-B6A3-EA6A5BB176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E0075-C0A5-4B5B-AF0C-38021629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0F304-0A44-42B2-9443-22108B542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71B0AEE-9A00-4DBD-8F93-305705CFAE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D98D46-6C9C-4108-8A56-8E5D33E1FA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F0000-03E5-4AC3-8637-80CB2BBA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B5451-329D-413A-BEE9-7A8136504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508A-4A57-4F15-B55D-BB21136518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19C79-A108-41D3-9B03-B9239072F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4EC339-307F-46D0-868D-348BC9B049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06987-3BEB-49DC-939A-E4932FDAC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EACC9-12BE-4830-845F-5F782C4E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31B306-2813-45EA-9442-F099E1E52A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FD9124-955A-4A3C-A5CB-C8934137E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8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5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Graph G</a:t>
            </a:r>
            <a:r>
              <a:rPr lang="en-US" sz="2400" baseline="-25000"/>
              <a:t>2</a:t>
            </a:r>
            <a:endParaRPr lang="en-US" sz="240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</a:t>
            </a:r>
          </a:p>
        </p:txBody>
      </p:sp>
      <p:sp>
        <p:nvSpPr>
          <p:cNvPr id="14376" name="Rectangle 40"/>
          <p:cNvSpPr>
            <a:spLocks noGrp="1" noChangeArrowheads="1"/>
          </p:cNvSpPr>
          <p:nvPr>
            <p:ph sz="half" idx="4294967295"/>
          </p:nvPr>
        </p:nvSpPr>
        <p:spPr>
          <a:xfrm>
            <a:off x="4597400" y="1981200"/>
            <a:ext cx="4546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G</a:t>
            </a:r>
            <a:r>
              <a:rPr lang="en-US" sz="2400" baseline="-25000"/>
              <a:t>2</a:t>
            </a:r>
            <a:r>
              <a:rPr lang="en-US"/>
              <a:t> adalah graph dengan </a:t>
            </a:r>
            <a:endParaRPr lang="en-US" i="1"/>
          </a:p>
          <a:p>
            <a:pPr>
              <a:buFont typeface="Wingdings" pitchFamily="2" charset="2"/>
              <a:buNone/>
            </a:pPr>
            <a:r>
              <a:rPr lang="en-US" i="1"/>
              <a:t>V</a:t>
            </a:r>
            <a:r>
              <a:rPr lang="en-US"/>
              <a:t> = { 1, 2, 3, 4  }</a:t>
            </a:r>
            <a:endParaRPr lang="en-US" i="1"/>
          </a:p>
          <a:p>
            <a:pPr>
              <a:buFont typeface="Wingdings" pitchFamily="2" charset="2"/>
              <a:buNone/>
            </a:pPr>
            <a:r>
              <a:rPr lang="en-US" i="1"/>
              <a:t>E</a:t>
            </a:r>
            <a:r>
              <a:rPr lang="en-US"/>
              <a:t> = { (1, 2), (2, 3), (1, 3),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(1, 3), (2, 4), (3, 4),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(3, 4) }     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= { </a:t>
            </a:r>
            <a:r>
              <a:rPr lang="en-US" i="1"/>
              <a:t>e</a:t>
            </a:r>
            <a:r>
              <a:rPr lang="en-US"/>
              <a:t>1, </a:t>
            </a:r>
            <a:r>
              <a:rPr lang="en-US" i="1"/>
              <a:t>e</a:t>
            </a:r>
            <a:r>
              <a:rPr lang="en-US"/>
              <a:t>2, </a:t>
            </a:r>
            <a:r>
              <a:rPr lang="en-US" i="1"/>
              <a:t>e</a:t>
            </a:r>
            <a:r>
              <a:rPr lang="en-US"/>
              <a:t>3, </a:t>
            </a:r>
            <a:r>
              <a:rPr lang="en-US" i="1"/>
              <a:t>e</a:t>
            </a:r>
            <a:r>
              <a:rPr lang="en-US"/>
              <a:t>4, </a:t>
            </a:r>
            <a:r>
              <a:rPr lang="en-US" i="1"/>
              <a:t>e</a:t>
            </a:r>
            <a:r>
              <a:rPr lang="en-US"/>
              <a:t>5,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</a:t>
            </a:r>
            <a:r>
              <a:rPr lang="en-US" i="1"/>
              <a:t>e</a:t>
            </a:r>
            <a:r>
              <a:rPr lang="en-US"/>
              <a:t>6, </a:t>
            </a:r>
            <a:r>
              <a:rPr lang="en-US" i="1"/>
              <a:t>e</a:t>
            </a:r>
            <a:r>
              <a:rPr lang="en-US"/>
              <a:t>7}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84213" y="2924175"/>
            <a:ext cx="3192462" cy="2586038"/>
            <a:chOff x="4033" y="3517"/>
            <a:chExt cx="2223" cy="2356"/>
          </a:xfrm>
        </p:grpSpPr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4269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7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7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4269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7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7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19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5119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5119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5119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5969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969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5161" y="3845"/>
              <a:ext cx="851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39"/>
                </a:cxn>
                <a:cxn ang="0">
                  <a:pos x="27" y="76"/>
                </a:cxn>
                <a:cxn ang="0">
                  <a:pos x="41" y="113"/>
                </a:cxn>
                <a:cxn ang="0">
                  <a:pos x="57" y="149"/>
                </a:cxn>
                <a:cxn ang="0">
                  <a:pos x="73" y="184"/>
                </a:cxn>
                <a:cxn ang="0">
                  <a:pos x="91" y="220"/>
                </a:cxn>
                <a:cxn ang="0">
                  <a:pos x="108" y="253"/>
                </a:cxn>
                <a:cxn ang="0">
                  <a:pos x="128" y="287"/>
                </a:cxn>
                <a:cxn ang="0">
                  <a:pos x="149" y="321"/>
                </a:cxn>
                <a:cxn ang="0">
                  <a:pos x="170" y="353"/>
                </a:cxn>
                <a:cxn ang="0">
                  <a:pos x="193" y="384"/>
                </a:cxn>
                <a:cxn ang="0">
                  <a:pos x="217" y="416"/>
                </a:cxn>
                <a:cxn ang="0">
                  <a:pos x="241" y="446"/>
                </a:cxn>
                <a:cxn ang="0">
                  <a:pos x="266" y="475"/>
                </a:cxn>
                <a:cxn ang="0">
                  <a:pos x="293" y="505"/>
                </a:cxn>
                <a:cxn ang="0">
                  <a:pos x="319" y="531"/>
                </a:cxn>
                <a:cxn ang="0">
                  <a:pos x="348" y="560"/>
                </a:cxn>
                <a:cxn ang="0">
                  <a:pos x="376" y="585"/>
                </a:cxn>
                <a:cxn ang="0">
                  <a:pos x="406" y="611"/>
                </a:cxn>
                <a:cxn ang="0">
                  <a:pos x="436" y="634"/>
                </a:cxn>
                <a:cxn ang="0">
                  <a:pos x="466" y="659"/>
                </a:cxn>
                <a:cxn ang="0">
                  <a:pos x="498" y="680"/>
                </a:cxn>
                <a:cxn ang="0">
                  <a:pos x="530" y="701"/>
                </a:cxn>
                <a:cxn ang="0">
                  <a:pos x="564" y="723"/>
                </a:cxn>
                <a:cxn ang="0">
                  <a:pos x="597" y="742"/>
                </a:cxn>
                <a:cxn ang="0">
                  <a:pos x="633" y="762"/>
                </a:cxn>
                <a:cxn ang="0">
                  <a:pos x="666" y="779"/>
                </a:cxn>
                <a:cxn ang="0">
                  <a:pos x="702" y="795"/>
                </a:cxn>
                <a:cxn ang="0">
                  <a:pos x="739" y="811"/>
                </a:cxn>
                <a:cxn ang="0">
                  <a:pos x="776" y="825"/>
                </a:cxn>
                <a:cxn ang="0">
                  <a:pos x="813" y="838"/>
                </a:cxn>
                <a:cxn ang="0">
                  <a:pos x="851" y="850"/>
                </a:cxn>
              </a:cxnLst>
              <a:rect l="0" t="0" r="r" b="b"/>
              <a:pathLst>
                <a:path w="851" h="850">
                  <a:moveTo>
                    <a:pt x="0" y="0"/>
                  </a:moveTo>
                  <a:lnTo>
                    <a:pt x="13" y="39"/>
                  </a:lnTo>
                  <a:lnTo>
                    <a:pt x="27" y="76"/>
                  </a:lnTo>
                  <a:lnTo>
                    <a:pt x="41" y="113"/>
                  </a:lnTo>
                  <a:lnTo>
                    <a:pt x="57" y="149"/>
                  </a:lnTo>
                  <a:lnTo>
                    <a:pt x="73" y="184"/>
                  </a:lnTo>
                  <a:lnTo>
                    <a:pt x="91" y="220"/>
                  </a:lnTo>
                  <a:lnTo>
                    <a:pt x="108" y="253"/>
                  </a:lnTo>
                  <a:lnTo>
                    <a:pt x="128" y="287"/>
                  </a:lnTo>
                  <a:lnTo>
                    <a:pt x="149" y="321"/>
                  </a:lnTo>
                  <a:lnTo>
                    <a:pt x="170" y="353"/>
                  </a:lnTo>
                  <a:lnTo>
                    <a:pt x="193" y="384"/>
                  </a:lnTo>
                  <a:lnTo>
                    <a:pt x="217" y="416"/>
                  </a:lnTo>
                  <a:lnTo>
                    <a:pt x="241" y="446"/>
                  </a:lnTo>
                  <a:lnTo>
                    <a:pt x="266" y="475"/>
                  </a:lnTo>
                  <a:lnTo>
                    <a:pt x="293" y="505"/>
                  </a:lnTo>
                  <a:lnTo>
                    <a:pt x="319" y="531"/>
                  </a:lnTo>
                  <a:lnTo>
                    <a:pt x="348" y="560"/>
                  </a:lnTo>
                  <a:lnTo>
                    <a:pt x="376" y="585"/>
                  </a:lnTo>
                  <a:lnTo>
                    <a:pt x="406" y="611"/>
                  </a:lnTo>
                  <a:lnTo>
                    <a:pt x="436" y="634"/>
                  </a:lnTo>
                  <a:lnTo>
                    <a:pt x="466" y="659"/>
                  </a:lnTo>
                  <a:lnTo>
                    <a:pt x="498" y="680"/>
                  </a:lnTo>
                  <a:lnTo>
                    <a:pt x="530" y="701"/>
                  </a:lnTo>
                  <a:lnTo>
                    <a:pt x="564" y="723"/>
                  </a:lnTo>
                  <a:lnTo>
                    <a:pt x="597" y="742"/>
                  </a:lnTo>
                  <a:lnTo>
                    <a:pt x="633" y="762"/>
                  </a:lnTo>
                  <a:lnTo>
                    <a:pt x="666" y="779"/>
                  </a:lnTo>
                  <a:lnTo>
                    <a:pt x="702" y="795"/>
                  </a:lnTo>
                  <a:lnTo>
                    <a:pt x="739" y="811"/>
                  </a:lnTo>
                  <a:lnTo>
                    <a:pt x="776" y="825"/>
                  </a:lnTo>
                  <a:lnTo>
                    <a:pt x="813" y="838"/>
                  </a:lnTo>
                  <a:lnTo>
                    <a:pt x="851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5161" y="4695"/>
              <a:ext cx="851" cy="850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13" y="13"/>
                </a:cxn>
                <a:cxn ang="0">
                  <a:pos x="776" y="27"/>
                </a:cxn>
                <a:cxn ang="0">
                  <a:pos x="739" y="41"/>
                </a:cxn>
                <a:cxn ang="0">
                  <a:pos x="702" y="57"/>
                </a:cxn>
                <a:cxn ang="0">
                  <a:pos x="666" y="73"/>
                </a:cxn>
                <a:cxn ang="0">
                  <a:pos x="633" y="90"/>
                </a:cxn>
                <a:cxn ang="0">
                  <a:pos x="597" y="108"/>
                </a:cxn>
                <a:cxn ang="0">
                  <a:pos x="564" y="128"/>
                </a:cxn>
                <a:cxn ang="0">
                  <a:pos x="530" y="149"/>
                </a:cxn>
                <a:cxn ang="0">
                  <a:pos x="498" y="170"/>
                </a:cxn>
                <a:cxn ang="0">
                  <a:pos x="466" y="193"/>
                </a:cxn>
                <a:cxn ang="0">
                  <a:pos x="436" y="216"/>
                </a:cxn>
                <a:cxn ang="0">
                  <a:pos x="406" y="241"/>
                </a:cxn>
                <a:cxn ang="0">
                  <a:pos x="376" y="266"/>
                </a:cxn>
                <a:cxn ang="0">
                  <a:pos x="348" y="292"/>
                </a:cxn>
                <a:cxn ang="0">
                  <a:pos x="319" y="319"/>
                </a:cxn>
                <a:cxn ang="0">
                  <a:pos x="293" y="347"/>
                </a:cxn>
                <a:cxn ang="0">
                  <a:pos x="266" y="376"/>
                </a:cxn>
                <a:cxn ang="0">
                  <a:pos x="241" y="406"/>
                </a:cxn>
                <a:cxn ang="0">
                  <a:pos x="217" y="436"/>
                </a:cxn>
                <a:cxn ang="0">
                  <a:pos x="193" y="466"/>
                </a:cxn>
                <a:cxn ang="0">
                  <a:pos x="170" y="498"/>
                </a:cxn>
                <a:cxn ang="0">
                  <a:pos x="149" y="530"/>
                </a:cxn>
                <a:cxn ang="0">
                  <a:pos x="128" y="563"/>
                </a:cxn>
                <a:cxn ang="0">
                  <a:pos x="108" y="597"/>
                </a:cxn>
                <a:cxn ang="0">
                  <a:pos x="91" y="632"/>
                </a:cxn>
                <a:cxn ang="0">
                  <a:pos x="73" y="666"/>
                </a:cxn>
                <a:cxn ang="0">
                  <a:pos x="57" y="701"/>
                </a:cxn>
                <a:cxn ang="0">
                  <a:pos x="41" y="739"/>
                </a:cxn>
                <a:cxn ang="0">
                  <a:pos x="27" y="776"/>
                </a:cxn>
                <a:cxn ang="0">
                  <a:pos x="13" y="813"/>
                </a:cxn>
                <a:cxn ang="0">
                  <a:pos x="0" y="850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13" y="13"/>
                  </a:lnTo>
                  <a:lnTo>
                    <a:pt x="776" y="27"/>
                  </a:lnTo>
                  <a:lnTo>
                    <a:pt x="739" y="41"/>
                  </a:lnTo>
                  <a:lnTo>
                    <a:pt x="702" y="57"/>
                  </a:lnTo>
                  <a:lnTo>
                    <a:pt x="666" y="73"/>
                  </a:lnTo>
                  <a:lnTo>
                    <a:pt x="633" y="90"/>
                  </a:lnTo>
                  <a:lnTo>
                    <a:pt x="597" y="108"/>
                  </a:lnTo>
                  <a:lnTo>
                    <a:pt x="564" y="128"/>
                  </a:lnTo>
                  <a:lnTo>
                    <a:pt x="530" y="149"/>
                  </a:lnTo>
                  <a:lnTo>
                    <a:pt x="498" y="170"/>
                  </a:lnTo>
                  <a:lnTo>
                    <a:pt x="466" y="193"/>
                  </a:lnTo>
                  <a:lnTo>
                    <a:pt x="436" y="216"/>
                  </a:lnTo>
                  <a:lnTo>
                    <a:pt x="406" y="241"/>
                  </a:lnTo>
                  <a:lnTo>
                    <a:pt x="376" y="266"/>
                  </a:lnTo>
                  <a:lnTo>
                    <a:pt x="348" y="292"/>
                  </a:lnTo>
                  <a:lnTo>
                    <a:pt x="319" y="319"/>
                  </a:lnTo>
                  <a:lnTo>
                    <a:pt x="293" y="347"/>
                  </a:lnTo>
                  <a:lnTo>
                    <a:pt x="266" y="376"/>
                  </a:lnTo>
                  <a:lnTo>
                    <a:pt x="241" y="406"/>
                  </a:lnTo>
                  <a:lnTo>
                    <a:pt x="217" y="436"/>
                  </a:lnTo>
                  <a:lnTo>
                    <a:pt x="193" y="466"/>
                  </a:lnTo>
                  <a:lnTo>
                    <a:pt x="170" y="498"/>
                  </a:lnTo>
                  <a:lnTo>
                    <a:pt x="149" y="530"/>
                  </a:lnTo>
                  <a:lnTo>
                    <a:pt x="128" y="563"/>
                  </a:lnTo>
                  <a:lnTo>
                    <a:pt x="108" y="597"/>
                  </a:lnTo>
                  <a:lnTo>
                    <a:pt x="91" y="632"/>
                  </a:lnTo>
                  <a:lnTo>
                    <a:pt x="73" y="666"/>
                  </a:lnTo>
                  <a:lnTo>
                    <a:pt x="57" y="701"/>
                  </a:lnTo>
                  <a:lnTo>
                    <a:pt x="41" y="739"/>
                  </a:lnTo>
                  <a:lnTo>
                    <a:pt x="27" y="776"/>
                  </a:lnTo>
                  <a:lnTo>
                    <a:pt x="13" y="813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4311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 flipH="1">
              <a:off x="4311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4311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5161" y="3845"/>
              <a:ext cx="851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43" y="4"/>
                </a:cxn>
                <a:cxn ang="0">
                  <a:pos x="64" y="7"/>
                </a:cxn>
                <a:cxn ang="0">
                  <a:pos x="85" y="9"/>
                </a:cxn>
                <a:cxn ang="0">
                  <a:pos x="107" y="13"/>
                </a:cxn>
                <a:cxn ang="0">
                  <a:pos x="126" y="16"/>
                </a:cxn>
                <a:cxn ang="0">
                  <a:pos x="147" y="21"/>
                </a:cxn>
                <a:cxn ang="0">
                  <a:pos x="167" y="27"/>
                </a:cxn>
                <a:cxn ang="0">
                  <a:pos x="188" y="32"/>
                </a:cxn>
                <a:cxn ang="0">
                  <a:pos x="208" y="37"/>
                </a:cxn>
                <a:cxn ang="0">
                  <a:pos x="247" y="50"/>
                </a:cxn>
                <a:cxn ang="0">
                  <a:pos x="286" y="64"/>
                </a:cxn>
                <a:cxn ang="0">
                  <a:pos x="323" y="80"/>
                </a:cxn>
                <a:cxn ang="0">
                  <a:pos x="360" y="98"/>
                </a:cxn>
                <a:cxn ang="0">
                  <a:pos x="395" y="117"/>
                </a:cxn>
                <a:cxn ang="0">
                  <a:pos x="431" y="138"/>
                </a:cxn>
                <a:cxn ang="0">
                  <a:pos x="465" y="161"/>
                </a:cxn>
                <a:cxn ang="0">
                  <a:pos x="496" y="184"/>
                </a:cxn>
                <a:cxn ang="0">
                  <a:pos x="528" y="209"/>
                </a:cxn>
                <a:cxn ang="0">
                  <a:pos x="558" y="236"/>
                </a:cxn>
                <a:cxn ang="0">
                  <a:pos x="587" y="264"/>
                </a:cxn>
                <a:cxn ang="0">
                  <a:pos x="615" y="292"/>
                </a:cxn>
                <a:cxn ang="0">
                  <a:pos x="642" y="324"/>
                </a:cxn>
                <a:cxn ang="0">
                  <a:pos x="666" y="354"/>
                </a:cxn>
                <a:cxn ang="0">
                  <a:pos x="691" y="388"/>
                </a:cxn>
                <a:cxn ang="0">
                  <a:pos x="712" y="422"/>
                </a:cxn>
                <a:cxn ang="0">
                  <a:pos x="734" y="455"/>
                </a:cxn>
                <a:cxn ang="0">
                  <a:pos x="753" y="492"/>
                </a:cxn>
                <a:cxn ang="0">
                  <a:pos x="771" y="528"/>
                </a:cxn>
                <a:cxn ang="0">
                  <a:pos x="787" y="567"/>
                </a:cxn>
                <a:cxn ang="0">
                  <a:pos x="801" y="604"/>
                </a:cxn>
                <a:cxn ang="0">
                  <a:pos x="815" y="643"/>
                </a:cxn>
                <a:cxn ang="0">
                  <a:pos x="821" y="664"/>
                </a:cxn>
                <a:cxn ang="0">
                  <a:pos x="826" y="684"/>
                </a:cxn>
                <a:cxn ang="0">
                  <a:pos x="829" y="703"/>
                </a:cxn>
                <a:cxn ang="0">
                  <a:pos x="835" y="724"/>
                </a:cxn>
                <a:cxn ang="0">
                  <a:pos x="838" y="746"/>
                </a:cxn>
                <a:cxn ang="0">
                  <a:pos x="842" y="765"/>
                </a:cxn>
                <a:cxn ang="0">
                  <a:pos x="845" y="786"/>
                </a:cxn>
                <a:cxn ang="0">
                  <a:pos x="847" y="808"/>
                </a:cxn>
                <a:cxn ang="0">
                  <a:pos x="849" y="829"/>
                </a:cxn>
                <a:cxn ang="0">
                  <a:pos x="851" y="850"/>
                </a:cxn>
              </a:cxnLst>
              <a:rect l="0" t="0" r="r" b="b"/>
              <a:pathLst>
                <a:path w="851" h="850">
                  <a:moveTo>
                    <a:pt x="0" y="0"/>
                  </a:moveTo>
                  <a:lnTo>
                    <a:pt x="22" y="2"/>
                  </a:lnTo>
                  <a:lnTo>
                    <a:pt x="43" y="4"/>
                  </a:lnTo>
                  <a:lnTo>
                    <a:pt x="64" y="7"/>
                  </a:lnTo>
                  <a:lnTo>
                    <a:pt x="85" y="9"/>
                  </a:lnTo>
                  <a:lnTo>
                    <a:pt x="107" y="13"/>
                  </a:lnTo>
                  <a:lnTo>
                    <a:pt x="126" y="16"/>
                  </a:lnTo>
                  <a:lnTo>
                    <a:pt x="147" y="21"/>
                  </a:lnTo>
                  <a:lnTo>
                    <a:pt x="167" y="27"/>
                  </a:lnTo>
                  <a:lnTo>
                    <a:pt x="188" y="32"/>
                  </a:lnTo>
                  <a:lnTo>
                    <a:pt x="208" y="37"/>
                  </a:lnTo>
                  <a:lnTo>
                    <a:pt x="247" y="50"/>
                  </a:lnTo>
                  <a:lnTo>
                    <a:pt x="286" y="64"/>
                  </a:lnTo>
                  <a:lnTo>
                    <a:pt x="323" y="80"/>
                  </a:lnTo>
                  <a:lnTo>
                    <a:pt x="360" y="98"/>
                  </a:lnTo>
                  <a:lnTo>
                    <a:pt x="395" y="117"/>
                  </a:lnTo>
                  <a:lnTo>
                    <a:pt x="431" y="138"/>
                  </a:lnTo>
                  <a:lnTo>
                    <a:pt x="465" y="161"/>
                  </a:lnTo>
                  <a:lnTo>
                    <a:pt x="496" y="184"/>
                  </a:lnTo>
                  <a:lnTo>
                    <a:pt x="528" y="209"/>
                  </a:lnTo>
                  <a:lnTo>
                    <a:pt x="558" y="236"/>
                  </a:lnTo>
                  <a:lnTo>
                    <a:pt x="587" y="264"/>
                  </a:lnTo>
                  <a:lnTo>
                    <a:pt x="615" y="292"/>
                  </a:lnTo>
                  <a:lnTo>
                    <a:pt x="642" y="324"/>
                  </a:lnTo>
                  <a:lnTo>
                    <a:pt x="666" y="354"/>
                  </a:lnTo>
                  <a:lnTo>
                    <a:pt x="691" y="388"/>
                  </a:lnTo>
                  <a:lnTo>
                    <a:pt x="712" y="422"/>
                  </a:lnTo>
                  <a:lnTo>
                    <a:pt x="734" y="455"/>
                  </a:lnTo>
                  <a:lnTo>
                    <a:pt x="753" y="492"/>
                  </a:lnTo>
                  <a:lnTo>
                    <a:pt x="771" y="528"/>
                  </a:lnTo>
                  <a:lnTo>
                    <a:pt x="787" y="567"/>
                  </a:lnTo>
                  <a:lnTo>
                    <a:pt x="801" y="604"/>
                  </a:lnTo>
                  <a:lnTo>
                    <a:pt x="815" y="643"/>
                  </a:lnTo>
                  <a:lnTo>
                    <a:pt x="821" y="664"/>
                  </a:lnTo>
                  <a:lnTo>
                    <a:pt x="826" y="684"/>
                  </a:lnTo>
                  <a:lnTo>
                    <a:pt x="829" y="703"/>
                  </a:lnTo>
                  <a:lnTo>
                    <a:pt x="835" y="724"/>
                  </a:lnTo>
                  <a:lnTo>
                    <a:pt x="838" y="746"/>
                  </a:lnTo>
                  <a:lnTo>
                    <a:pt x="842" y="765"/>
                  </a:lnTo>
                  <a:lnTo>
                    <a:pt x="845" y="786"/>
                  </a:lnTo>
                  <a:lnTo>
                    <a:pt x="847" y="808"/>
                  </a:lnTo>
                  <a:lnTo>
                    <a:pt x="849" y="829"/>
                  </a:lnTo>
                  <a:lnTo>
                    <a:pt x="851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5161" y="4695"/>
              <a:ext cx="851" cy="850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38" y="39"/>
                </a:cxn>
                <a:cxn ang="0">
                  <a:pos x="826" y="76"/>
                </a:cxn>
                <a:cxn ang="0">
                  <a:pos x="812" y="113"/>
                </a:cxn>
                <a:cxn ang="0">
                  <a:pos x="796" y="149"/>
                </a:cxn>
                <a:cxn ang="0">
                  <a:pos x="780" y="184"/>
                </a:cxn>
                <a:cxn ang="0">
                  <a:pos x="762" y="220"/>
                </a:cxn>
                <a:cxn ang="0">
                  <a:pos x="743" y="253"/>
                </a:cxn>
                <a:cxn ang="0">
                  <a:pos x="723" y="287"/>
                </a:cxn>
                <a:cxn ang="0">
                  <a:pos x="702" y="321"/>
                </a:cxn>
                <a:cxn ang="0">
                  <a:pos x="681" y="352"/>
                </a:cxn>
                <a:cxn ang="0">
                  <a:pos x="659" y="384"/>
                </a:cxn>
                <a:cxn ang="0">
                  <a:pos x="635" y="416"/>
                </a:cxn>
                <a:cxn ang="0">
                  <a:pos x="612" y="446"/>
                </a:cxn>
                <a:cxn ang="0">
                  <a:pos x="585" y="475"/>
                </a:cxn>
                <a:cxn ang="0">
                  <a:pos x="560" y="505"/>
                </a:cxn>
                <a:cxn ang="0">
                  <a:pos x="532" y="531"/>
                </a:cxn>
                <a:cxn ang="0">
                  <a:pos x="505" y="560"/>
                </a:cxn>
                <a:cxn ang="0">
                  <a:pos x="475" y="584"/>
                </a:cxn>
                <a:cxn ang="0">
                  <a:pos x="447" y="611"/>
                </a:cxn>
                <a:cxn ang="0">
                  <a:pos x="417" y="634"/>
                </a:cxn>
                <a:cxn ang="0">
                  <a:pos x="385" y="659"/>
                </a:cxn>
                <a:cxn ang="0">
                  <a:pos x="353" y="680"/>
                </a:cxn>
                <a:cxn ang="0">
                  <a:pos x="321" y="701"/>
                </a:cxn>
                <a:cxn ang="0">
                  <a:pos x="287" y="723"/>
                </a:cxn>
                <a:cxn ang="0">
                  <a:pos x="254" y="742"/>
                </a:cxn>
                <a:cxn ang="0">
                  <a:pos x="220" y="762"/>
                </a:cxn>
                <a:cxn ang="0">
                  <a:pos x="185" y="779"/>
                </a:cxn>
                <a:cxn ang="0">
                  <a:pos x="149" y="795"/>
                </a:cxn>
                <a:cxn ang="0">
                  <a:pos x="114" y="811"/>
                </a:cxn>
                <a:cxn ang="0">
                  <a:pos x="77" y="825"/>
                </a:cxn>
                <a:cxn ang="0">
                  <a:pos x="39" y="838"/>
                </a:cxn>
                <a:cxn ang="0">
                  <a:pos x="0" y="850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38" y="39"/>
                  </a:lnTo>
                  <a:lnTo>
                    <a:pt x="826" y="76"/>
                  </a:lnTo>
                  <a:lnTo>
                    <a:pt x="812" y="113"/>
                  </a:lnTo>
                  <a:lnTo>
                    <a:pt x="796" y="149"/>
                  </a:lnTo>
                  <a:lnTo>
                    <a:pt x="780" y="184"/>
                  </a:lnTo>
                  <a:lnTo>
                    <a:pt x="762" y="220"/>
                  </a:lnTo>
                  <a:lnTo>
                    <a:pt x="743" y="253"/>
                  </a:lnTo>
                  <a:lnTo>
                    <a:pt x="723" y="287"/>
                  </a:lnTo>
                  <a:lnTo>
                    <a:pt x="702" y="321"/>
                  </a:lnTo>
                  <a:lnTo>
                    <a:pt x="681" y="352"/>
                  </a:lnTo>
                  <a:lnTo>
                    <a:pt x="659" y="384"/>
                  </a:lnTo>
                  <a:lnTo>
                    <a:pt x="635" y="416"/>
                  </a:lnTo>
                  <a:lnTo>
                    <a:pt x="612" y="446"/>
                  </a:lnTo>
                  <a:lnTo>
                    <a:pt x="585" y="475"/>
                  </a:lnTo>
                  <a:lnTo>
                    <a:pt x="560" y="505"/>
                  </a:lnTo>
                  <a:lnTo>
                    <a:pt x="532" y="531"/>
                  </a:lnTo>
                  <a:lnTo>
                    <a:pt x="505" y="560"/>
                  </a:lnTo>
                  <a:lnTo>
                    <a:pt x="475" y="584"/>
                  </a:lnTo>
                  <a:lnTo>
                    <a:pt x="447" y="611"/>
                  </a:lnTo>
                  <a:lnTo>
                    <a:pt x="417" y="634"/>
                  </a:lnTo>
                  <a:lnTo>
                    <a:pt x="385" y="659"/>
                  </a:lnTo>
                  <a:lnTo>
                    <a:pt x="353" y="680"/>
                  </a:lnTo>
                  <a:lnTo>
                    <a:pt x="321" y="701"/>
                  </a:lnTo>
                  <a:lnTo>
                    <a:pt x="287" y="723"/>
                  </a:lnTo>
                  <a:lnTo>
                    <a:pt x="254" y="742"/>
                  </a:lnTo>
                  <a:lnTo>
                    <a:pt x="220" y="762"/>
                  </a:lnTo>
                  <a:lnTo>
                    <a:pt x="185" y="779"/>
                  </a:lnTo>
                  <a:lnTo>
                    <a:pt x="149" y="795"/>
                  </a:lnTo>
                  <a:lnTo>
                    <a:pt x="114" y="811"/>
                  </a:lnTo>
                  <a:lnTo>
                    <a:pt x="77" y="825"/>
                  </a:lnTo>
                  <a:lnTo>
                    <a:pt x="39" y="838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5096" y="3517"/>
              <a:ext cx="9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4033" y="4554"/>
              <a:ext cx="9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6157" y="4554"/>
              <a:ext cx="9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5095" y="5596"/>
              <a:ext cx="9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4627" y="3894"/>
              <a:ext cx="9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4760" y="3999"/>
              <a:ext cx="9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4893" y="4367"/>
              <a:ext cx="9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5025" y="4472"/>
              <a:ext cx="9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5214" y="4130"/>
              <a:ext cx="9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5344" y="4236"/>
              <a:ext cx="9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5744" y="3894"/>
              <a:ext cx="9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5875" y="3999"/>
              <a:ext cx="9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4469" y="4979"/>
              <a:ext cx="9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4600" y="5086"/>
              <a:ext cx="9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</a:t>
              </a:r>
              <a:endParaRPr lang="en-US" sz="2000"/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5214" y="4791"/>
              <a:ext cx="9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5344" y="4897"/>
              <a:ext cx="9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6</a:t>
              </a:r>
              <a:endParaRPr lang="en-US" sz="2000"/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5744" y="5169"/>
              <a:ext cx="9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5875" y="5274"/>
              <a:ext cx="9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7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Graph G</a:t>
            </a:r>
            <a:r>
              <a:rPr lang="en-US" sz="2400" baseline="-25000"/>
              <a:t>3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381500" y="1981200"/>
            <a:ext cx="47625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G</a:t>
            </a:r>
            <a:r>
              <a:rPr lang="en-US" sz="2400" baseline="-25000"/>
              <a:t>3</a:t>
            </a:r>
            <a:r>
              <a:rPr lang="en-US"/>
              <a:t> adalah graph dengan</a:t>
            </a:r>
            <a:endParaRPr lang="en-US" i="1"/>
          </a:p>
          <a:p>
            <a:pPr>
              <a:buFont typeface="Wingdings" pitchFamily="2" charset="2"/>
              <a:buNone/>
            </a:pPr>
            <a:r>
              <a:rPr lang="en-US" i="1"/>
              <a:t>V</a:t>
            </a:r>
            <a:r>
              <a:rPr lang="en-US"/>
              <a:t> = { 1, 2, 3, 4  }</a:t>
            </a:r>
            <a:endParaRPr lang="en-US" i="1"/>
          </a:p>
          <a:p>
            <a:pPr>
              <a:buFont typeface="Wingdings" pitchFamily="2" charset="2"/>
              <a:buNone/>
            </a:pPr>
            <a:r>
              <a:rPr lang="en-US" i="1"/>
              <a:t>E</a:t>
            </a:r>
            <a:r>
              <a:rPr lang="en-US"/>
              <a:t> = { (1, 2), (2, 3), (1, 3),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(1, 3), (2, 4), (3, 4),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(3, 4), (3, 3) }	</a:t>
            </a:r>
          </a:p>
          <a:p>
            <a:pPr>
              <a:buFont typeface="Wingdings" pitchFamily="2" charset="2"/>
              <a:buNone/>
            </a:pPr>
            <a:r>
              <a:rPr lang="en-US"/>
              <a:t>   = { </a:t>
            </a:r>
            <a:r>
              <a:rPr lang="en-US" i="1"/>
              <a:t>e</a:t>
            </a:r>
            <a:r>
              <a:rPr lang="en-US"/>
              <a:t>1, </a:t>
            </a:r>
            <a:r>
              <a:rPr lang="en-US" i="1"/>
              <a:t>e</a:t>
            </a:r>
            <a:r>
              <a:rPr lang="en-US"/>
              <a:t>2, </a:t>
            </a:r>
            <a:r>
              <a:rPr lang="en-US" i="1"/>
              <a:t>e</a:t>
            </a:r>
            <a:r>
              <a:rPr lang="en-US"/>
              <a:t>3, </a:t>
            </a:r>
            <a:r>
              <a:rPr lang="en-US" i="1"/>
              <a:t>e</a:t>
            </a:r>
            <a:r>
              <a:rPr lang="en-US"/>
              <a:t>4, </a:t>
            </a:r>
            <a:r>
              <a:rPr lang="en-US" i="1"/>
              <a:t>e</a:t>
            </a:r>
            <a:r>
              <a:rPr lang="en-US"/>
              <a:t>5, </a:t>
            </a:r>
            <a:r>
              <a:rPr lang="en-US" i="1"/>
              <a:t>e</a:t>
            </a:r>
            <a:r>
              <a:rPr lang="en-US"/>
              <a:t>6,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</a:t>
            </a:r>
            <a:r>
              <a:rPr lang="en-US" i="1"/>
              <a:t>e</a:t>
            </a:r>
            <a:r>
              <a:rPr lang="en-US"/>
              <a:t>7, </a:t>
            </a:r>
            <a:r>
              <a:rPr lang="en-US" i="1"/>
              <a:t>e</a:t>
            </a:r>
            <a:r>
              <a:rPr lang="en-US"/>
              <a:t>8}	 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395288" y="2492375"/>
            <a:ext cx="3600450" cy="3163888"/>
            <a:chOff x="7009" y="3517"/>
            <a:chExt cx="2780" cy="2301"/>
          </a:xfrm>
        </p:grpSpPr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7244" y="4653"/>
              <a:ext cx="86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6" y="33"/>
                </a:cxn>
                <a:cxn ang="0">
                  <a:pos x="86" y="39"/>
                </a:cxn>
                <a:cxn ang="0">
                  <a:pos x="86" y="42"/>
                </a:cxn>
                <a:cxn ang="0">
                  <a:pos x="86" y="42"/>
                </a:cxn>
                <a:cxn ang="0">
                  <a:pos x="86" y="47"/>
                </a:cxn>
                <a:cxn ang="0">
                  <a:pos x="86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8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6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6" y="33"/>
                  </a:lnTo>
                  <a:lnTo>
                    <a:pt x="86" y="3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7"/>
                  </a:lnTo>
                  <a:lnTo>
                    <a:pt x="86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7244" y="4653"/>
              <a:ext cx="86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6" y="33"/>
                </a:cxn>
                <a:cxn ang="0">
                  <a:pos x="86" y="39"/>
                </a:cxn>
                <a:cxn ang="0">
                  <a:pos x="86" y="42"/>
                </a:cxn>
                <a:cxn ang="0">
                  <a:pos x="86" y="42"/>
                </a:cxn>
                <a:cxn ang="0">
                  <a:pos x="86" y="47"/>
                </a:cxn>
                <a:cxn ang="0">
                  <a:pos x="86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8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6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6" y="33"/>
                  </a:lnTo>
                  <a:lnTo>
                    <a:pt x="86" y="3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7"/>
                  </a:lnTo>
                  <a:lnTo>
                    <a:pt x="86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8095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8095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8095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8095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8945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8945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7287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8137" y="3845"/>
              <a:ext cx="850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39"/>
                </a:cxn>
                <a:cxn ang="0">
                  <a:pos x="27" y="76"/>
                </a:cxn>
                <a:cxn ang="0">
                  <a:pos x="41" y="113"/>
                </a:cxn>
                <a:cxn ang="0">
                  <a:pos x="57" y="149"/>
                </a:cxn>
                <a:cxn ang="0">
                  <a:pos x="73" y="184"/>
                </a:cxn>
                <a:cxn ang="0">
                  <a:pos x="91" y="220"/>
                </a:cxn>
                <a:cxn ang="0">
                  <a:pos x="108" y="253"/>
                </a:cxn>
                <a:cxn ang="0">
                  <a:pos x="128" y="287"/>
                </a:cxn>
                <a:cxn ang="0">
                  <a:pos x="149" y="321"/>
                </a:cxn>
                <a:cxn ang="0">
                  <a:pos x="170" y="353"/>
                </a:cxn>
                <a:cxn ang="0">
                  <a:pos x="193" y="384"/>
                </a:cxn>
                <a:cxn ang="0">
                  <a:pos x="216" y="416"/>
                </a:cxn>
                <a:cxn ang="0">
                  <a:pos x="241" y="446"/>
                </a:cxn>
                <a:cxn ang="0">
                  <a:pos x="266" y="475"/>
                </a:cxn>
                <a:cxn ang="0">
                  <a:pos x="293" y="505"/>
                </a:cxn>
                <a:cxn ang="0">
                  <a:pos x="319" y="531"/>
                </a:cxn>
                <a:cxn ang="0">
                  <a:pos x="347" y="560"/>
                </a:cxn>
                <a:cxn ang="0">
                  <a:pos x="376" y="585"/>
                </a:cxn>
                <a:cxn ang="0">
                  <a:pos x="406" y="611"/>
                </a:cxn>
                <a:cxn ang="0">
                  <a:pos x="436" y="634"/>
                </a:cxn>
                <a:cxn ang="0">
                  <a:pos x="466" y="659"/>
                </a:cxn>
                <a:cxn ang="0">
                  <a:pos x="498" y="680"/>
                </a:cxn>
                <a:cxn ang="0">
                  <a:pos x="530" y="701"/>
                </a:cxn>
                <a:cxn ang="0">
                  <a:pos x="564" y="723"/>
                </a:cxn>
                <a:cxn ang="0">
                  <a:pos x="597" y="742"/>
                </a:cxn>
                <a:cxn ang="0">
                  <a:pos x="633" y="762"/>
                </a:cxn>
                <a:cxn ang="0">
                  <a:pos x="666" y="779"/>
                </a:cxn>
                <a:cxn ang="0">
                  <a:pos x="702" y="795"/>
                </a:cxn>
                <a:cxn ang="0">
                  <a:pos x="739" y="811"/>
                </a:cxn>
                <a:cxn ang="0">
                  <a:pos x="776" y="825"/>
                </a:cxn>
                <a:cxn ang="0">
                  <a:pos x="813" y="838"/>
                </a:cxn>
                <a:cxn ang="0">
                  <a:pos x="850" y="850"/>
                </a:cxn>
              </a:cxnLst>
              <a:rect l="0" t="0" r="r" b="b"/>
              <a:pathLst>
                <a:path w="850" h="850">
                  <a:moveTo>
                    <a:pt x="0" y="0"/>
                  </a:moveTo>
                  <a:lnTo>
                    <a:pt x="13" y="39"/>
                  </a:lnTo>
                  <a:lnTo>
                    <a:pt x="27" y="76"/>
                  </a:lnTo>
                  <a:lnTo>
                    <a:pt x="41" y="113"/>
                  </a:lnTo>
                  <a:lnTo>
                    <a:pt x="57" y="149"/>
                  </a:lnTo>
                  <a:lnTo>
                    <a:pt x="73" y="184"/>
                  </a:lnTo>
                  <a:lnTo>
                    <a:pt x="91" y="220"/>
                  </a:lnTo>
                  <a:lnTo>
                    <a:pt x="108" y="253"/>
                  </a:lnTo>
                  <a:lnTo>
                    <a:pt x="128" y="287"/>
                  </a:lnTo>
                  <a:lnTo>
                    <a:pt x="149" y="321"/>
                  </a:lnTo>
                  <a:lnTo>
                    <a:pt x="170" y="353"/>
                  </a:lnTo>
                  <a:lnTo>
                    <a:pt x="193" y="384"/>
                  </a:lnTo>
                  <a:lnTo>
                    <a:pt x="216" y="416"/>
                  </a:lnTo>
                  <a:lnTo>
                    <a:pt x="241" y="446"/>
                  </a:lnTo>
                  <a:lnTo>
                    <a:pt x="266" y="475"/>
                  </a:lnTo>
                  <a:lnTo>
                    <a:pt x="293" y="505"/>
                  </a:lnTo>
                  <a:lnTo>
                    <a:pt x="319" y="531"/>
                  </a:lnTo>
                  <a:lnTo>
                    <a:pt x="347" y="560"/>
                  </a:lnTo>
                  <a:lnTo>
                    <a:pt x="376" y="585"/>
                  </a:lnTo>
                  <a:lnTo>
                    <a:pt x="406" y="611"/>
                  </a:lnTo>
                  <a:lnTo>
                    <a:pt x="436" y="634"/>
                  </a:lnTo>
                  <a:lnTo>
                    <a:pt x="466" y="659"/>
                  </a:lnTo>
                  <a:lnTo>
                    <a:pt x="498" y="680"/>
                  </a:lnTo>
                  <a:lnTo>
                    <a:pt x="530" y="701"/>
                  </a:lnTo>
                  <a:lnTo>
                    <a:pt x="564" y="723"/>
                  </a:lnTo>
                  <a:lnTo>
                    <a:pt x="597" y="742"/>
                  </a:lnTo>
                  <a:lnTo>
                    <a:pt x="633" y="762"/>
                  </a:lnTo>
                  <a:lnTo>
                    <a:pt x="666" y="779"/>
                  </a:lnTo>
                  <a:lnTo>
                    <a:pt x="702" y="795"/>
                  </a:lnTo>
                  <a:lnTo>
                    <a:pt x="739" y="811"/>
                  </a:lnTo>
                  <a:lnTo>
                    <a:pt x="776" y="825"/>
                  </a:lnTo>
                  <a:lnTo>
                    <a:pt x="813" y="838"/>
                  </a:lnTo>
                  <a:lnTo>
                    <a:pt x="85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8137" y="4695"/>
              <a:ext cx="850" cy="850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813" y="13"/>
                </a:cxn>
                <a:cxn ang="0">
                  <a:pos x="776" y="27"/>
                </a:cxn>
                <a:cxn ang="0">
                  <a:pos x="739" y="41"/>
                </a:cxn>
                <a:cxn ang="0">
                  <a:pos x="702" y="57"/>
                </a:cxn>
                <a:cxn ang="0">
                  <a:pos x="666" y="73"/>
                </a:cxn>
                <a:cxn ang="0">
                  <a:pos x="633" y="90"/>
                </a:cxn>
                <a:cxn ang="0">
                  <a:pos x="597" y="108"/>
                </a:cxn>
                <a:cxn ang="0">
                  <a:pos x="564" y="128"/>
                </a:cxn>
                <a:cxn ang="0">
                  <a:pos x="530" y="149"/>
                </a:cxn>
                <a:cxn ang="0">
                  <a:pos x="498" y="170"/>
                </a:cxn>
                <a:cxn ang="0">
                  <a:pos x="466" y="193"/>
                </a:cxn>
                <a:cxn ang="0">
                  <a:pos x="436" y="216"/>
                </a:cxn>
                <a:cxn ang="0">
                  <a:pos x="406" y="241"/>
                </a:cxn>
                <a:cxn ang="0">
                  <a:pos x="376" y="266"/>
                </a:cxn>
                <a:cxn ang="0">
                  <a:pos x="347" y="292"/>
                </a:cxn>
                <a:cxn ang="0">
                  <a:pos x="319" y="319"/>
                </a:cxn>
                <a:cxn ang="0">
                  <a:pos x="293" y="347"/>
                </a:cxn>
                <a:cxn ang="0">
                  <a:pos x="266" y="376"/>
                </a:cxn>
                <a:cxn ang="0">
                  <a:pos x="241" y="406"/>
                </a:cxn>
                <a:cxn ang="0">
                  <a:pos x="216" y="436"/>
                </a:cxn>
                <a:cxn ang="0">
                  <a:pos x="193" y="466"/>
                </a:cxn>
                <a:cxn ang="0">
                  <a:pos x="170" y="498"/>
                </a:cxn>
                <a:cxn ang="0">
                  <a:pos x="149" y="530"/>
                </a:cxn>
                <a:cxn ang="0">
                  <a:pos x="128" y="563"/>
                </a:cxn>
                <a:cxn ang="0">
                  <a:pos x="108" y="597"/>
                </a:cxn>
                <a:cxn ang="0">
                  <a:pos x="91" y="632"/>
                </a:cxn>
                <a:cxn ang="0">
                  <a:pos x="73" y="666"/>
                </a:cxn>
                <a:cxn ang="0">
                  <a:pos x="57" y="701"/>
                </a:cxn>
                <a:cxn ang="0">
                  <a:pos x="41" y="739"/>
                </a:cxn>
                <a:cxn ang="0">
                  <a:pos x="27" y="776"/>
                </a:cxn>
                <a:cxn ang="0">
                  <a:pos x="13" y="813"/>
                </a:cxn>
                <a:cxn ang="0">
                  <a:pos x="0" y="850"/>
                </a:cxn>
              </a:cxnLst>
              <a:rect l="0" t="0" r="r" b="b"/>
              <a:pathLst>
                <a:path w="850" h="850">
                  <a:moveTo>
                    <a:pt x="850" y="0"/>
                  </a:moveTo>
                  <a:lnTo>
                    <a:pt x="813" y="13"/>
                  </a:lnTo>
                  <a:lnTo>
                    <a:pt x="776" y="27"/>
                  </a:lnTo>
                  <a:lnTo>
                    <a:pt x="739" y="41"/>
                  </a:lnTo>
                  <a:lnTo>
                    <a:pt x="702" y="57"/>
                  </a:lnTo>
                  <a:lnTo>
                    <a:pt x="666" y="73"/>
                  </a:lnTo>
                  <a:lnTo>
                    <a:pt x="633" y="90"/>
                  </a:lnTo>
                  <a:lnTo>
                    <a:pt x="597" y="108"/>
                  </a:lnTo>
                  <a:lnTo>
                    <a:pt x="564" y="128"/>
                  </a:lnTo>
                  <a:lnTo>
                    <a:pt x="530" y="149"/>
                  </a:lnTo>
                  <a:lnTo>
                    <a:pt x="498" y="170"/>
                  </a:lnTo>
                  <a:lnTo>
                    <a:pt x="466" y="193"/>
                  </a:lnTo>
                  <a:lnTo>
                    <a:pt x="436" y="216"/>
                  </a:lnTo>
                  <a:lnTo>
                    <a:pt x="406" y="241"/>
                  </a:lnTo>
                  <a:lnTo>
                    <a:pt x="376" y="266"/>
                  </a:lnTo>
                  <a:lnTo>
                    <a:pt x="347" y="292"/>
                  </a:lnTo>
                  <a:lnTo>
                    <a:pt x="319" y="319"/>
                  </a:lnTo>
                  <a:lnTo>
                    <a:pt x="293" y="347"/>
                  </a:lnTo>
                  <a:lnTo>
                    <a:pt x="266" y="376"/>
                  </a:lnTo>
                  <a:lnTo>
                    <a:pt x="241" y="406"/>
                  </a:lnTo>
                  <a:lnTo>
                    <a:pt x="216" y="436"/>
                  </a:lnTo>
                  <a:lnTo>
                    <a:pt x="193" y="466"/>
                  </a:lnTo>
                  <a:lnTo>
                    <a:pt x="170" y="498"/>
                  </a:lnTo>
                  <a:lnTo>
                    <a:pt x="149" y="530"/>
                  </a:lnTo>
                  <a:lnTo>
                    <a:pt x="128" y="563"/>
                  </a:lnTo>
                  <a:lnTo>
                    <a:pt x="108" y="597"/>
                  </a:lnTo>
                  <a:lnTo>
                    <a:pt x="91" y="632"/>
                  </a:lnTo>
                  <a:lnTo>
                    <a:pt x="73" y="666"/>
                  </a:lnTo>
                  <a:lnTo>
                    <a:pt x="57" y="701"/>
                  </a:lnTo>
                  <a:lnTo>
                    <a:pt x="41" y="739"/>
                  </a:lnTo>
                  <a:lnTo>
                    <a:pt x="27" y="776"/>
                  </a:lnTo>
                  <a:lnTo>
                    <a:pt x="13" y="813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 flipH="1">
              <a:off x="7287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7287" y="4695"/>
              <a:ext cx="170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8137" y="3845"/>
              <a:ext cx="850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13"/>
                </a:cxn>
                <a:cxn ang="0">
                  <a:pos x="76" y="27"/>
                </a:cxn>
                <a:cxn ang="0">
                  <a:pos x="114" y="41"/>
                </a:cxn>
                <a:cxn ang="0">
                  <a:pos x="149" y="57"/>
                </a:cxn>
                <a:cxn ang="0">
                  <a:pos x="184" y="73"/>
                </a:cxn>
                <a:cxn ang="0">
                  <a:pos x="220" y="90"/>
                </a:cxn>
                <a:cxn ang="0">
                  <a:pos x="254" y="108"/>
                </a:cxn>
                <a:cxn ang="0">
                  <a:pos x="287" y="128"/>
                </a:cxn>
                <a:cxn ang="0">
                  <a:pos x="321" y="149"/>
                </a:cxn>
                <a:cxn ang="0">
                  <a:pos x="353" y="170"/>
                </a:cxn>
                <a:cxn ang="0">
                  <a:pos x="385" y="193"/>
                </a:cxn>
                <a:cxn ang="0">
                  <a:pos x="417" y="216"/>
                </a:cxn>
                <a:cxn ang="0">
                  <a:pos x="447" y="241"/>
                </a:cxn>
                <a:cxn ang="0">
                  <a:pos x="475" y="266"/>
                </a:cxn>
                <a:cxn ang="0">
                  <a:pos x="505" y="292"/>
                </a:cxn>
                <a:cxn ang="0">
                  <a:pos x="532" y="319"/>
                </a:cxn>
                <a:cxn ang="0">
                  <a:pos x="560" y="347"/>
                </a:cxn>
                <a:cxn ang="0">
                  <a:pos x="585" y="376"/>
                </a:cxn>
                <a:cxn ang="0">
                  <a:pos x="611" y="406"/>
                </a:cxn>
                <a:cxn ang="0">
                  <a:pos x="634" y="436"/>
                </a:cxn>
                <a:cxn ang="0">
                  <a:pos x="659" y="466"/>
                </a:cxn>
                <a:cxn ang="0">
                  <a:pos x="680" y="498"/>
                </a:cxn>
                <a:cxn ang="0">
                  <a:pos x="702" y="530"/>
                </a:cxn>
                <a:cxn ang="0">
                  <a:pos x="723" y="563"/>
                </a:cxn>
                <a:cxn ang="0">
                  <a:pos x="742" y="597"/>
                </a:cxn>
                <a:cxn ang="0">
                  <a:pos x="762" y="632"/>
                </a:cxn>
                <a:cxn ang="0">
                  <a:pos x="780" y="666"/>
                </a:cxn>
                <a:cxn ang="0">
                  <a:pos x="796" y="701"/>
                </a:cxn>
                <a:cxn ang="0">
                  <a:pos x="812" y="739"/>
                </a:cxn>
                <a:cxn ang="0">
                  <a:pos x="826" y="776"/>
                </a:cxn>
                <a:cxn ang="0">
                  <a:pos x="838" y="813"/>
                </a:cxn>
                <a:cxn ang="0">
                  <a:pos x="850" y="850"/>
                </a:cxn>
              </a:cxnLst>
              <a:rect l="0" t="0" r="r" b="b"/>
              <a:pathLst>
                <a:path w="850" h="850">
                  <a:moveTo>
                    <a:pt x="0" y="0"/>
                  </a:moveTo>
                  <a:lnTo>
                    <a:pt x="39" y="13"/>
                  </a:lnTo>
                  <a:lnTo>
                    <a:pt x="76" y="27"/>
                  </a:lnTo>
                  <a:lnTo>
                    <a:pt x="114" y="41"/>
                  </a:lnTo>
                  <a:lnTo>
                    <a:pt x="149" y="57"/>
                  </a:lnTo>
                  <a:lnTo>
                    <a:pt x="184" y="73"/>
                  </a:lnTo>
                  <a:lnTo>
                    <a:pt x="220" y="90"/>
                  </a:lnTo>
                  <a:lnTo>
                    <a:pt x="254" y="108"/>
                  </a:lnTo>
                  <a:lnTo>
                    <a:pt x="287" y="128"/>
                  </a:lnTo>
                  <a:lnTo>
                    <a:pt x="321" y="149"/>
                  </a:lnTo>
                  <a:lnTo>
                    <a:pt x="353" y="170"/>
                  </a:lnTo>
                  <a:lnTo>
                    <a:pt x="385" y="193"/>
                  </a:lnTo>
                  <a:lnTo>
                    <a:pt x="417" y="216"/>
                  </a:lnTo>
                  <a:lnTo>
                    <a:pt x="447" y="241"/>
                  </a:lnTo>
                  <a:lnTo>
                    <a:pt x="475" y="266"/>
                  </a:lnTo>
                  <a:lnTo>
                    <a:pt x="505" y="292"/>
                  </a:lnTo>
                  <a:lnTo>
                    <a:pt x="532" y="319"/>
                  </a:lnTo>
                  <a:lnTo>
                    <a:pt x="560" y="347"/>
                  </a:lnTo>
                  <a:lnTo>
                    <a:pt x="585" y="376"/>
                  </a:lnTo>
                  <a:lnTo>
                    <a:pt x="611" y="406"/>
                  </a:lnTo>
                  <a:lnTo>
                    <a:pt x="634" y="436"/>
                  </a:lnTo>
                  <a:lnTo>
                    <a:pt x="659" y="466"/>
                  </a:lnTo>
                  <a:lnTo>
                    <a:pt x="680" y="498"/>
                  </a:lnTo>
                  <a:lnTo>
                    <a:pt x="702" y="530"/>
                  </a:lnTo>
                  <a:lnTo>
                    <a:pt x="723" y="563"/>
                  </a:lnTo>
                  <a:lnTo>
                    <a:pt x="742" y="597"/>
                  </a:lnTo>
                  <a:lnTo>
                    <a:pt x="762" y="632"/>
                  </a:lnTo>
                  <a:lnTo>
                    <a:pt x="780" y="666"/>
                  </a:lnTo>
                  <a:lnTo>
                    <a:pt x="796" y="701"/>
                  </a:lnTo>
                  <a:lnTo>
                    <a:pt x="812" y="739"/>
                  </a:lnTo>
                  <a:lnTo>
                    <a:pt x="826" y="776"/>
                  </a:lnTo>
                  <a:lnTo>
                    <a:pt x="838" y="813"/>
                  </a:lnTo>
                  <a:lnTo>
                    <a:pt x="85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8137" y="4695"/>
              <a:ext cx="850" cy="850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838" y="39"/>
                </a:cxn>
                <a:cxn ang="0">
                  <a:pos x="826" y="76"/>
                </a:cxn>
                <a:cxn ang="0">
                  <a:pos x="812" y="113"/>
                </a:cxn>
                <a:cxn ang="0">
                  <a:pos x="796" y="149"/>
                </a:cxn>
                <a:cxn ang="0">
                  <a:pos x="780" y="184"/>
                </a:cxn>
                <a:cxn ang="0">
                  <a:pos x="762" y="220"/>
                </a:cxn>
                <a:cxn ang="0">
                  <a:pos x="742" y="253"/>
                </a:cxn>
                <a:cxn ang="0">
                  <a:pos x="723" y="287"/>
                </a:cxn>
                <a:cxn ang="0">
                  <a:pos x="702" y="321"/>
                </a:cxn>
                <a:cxn ang="0">
                  <a:pos x="680" y="352"/>
                </a:cxn>
                <a:cxn ang="0">
                  <a:pos x="659" y="384"/>
                </a:cxn>
                <a:cxn ang="0">
                  <a:pos x="634" y="416"/>
                </a:cxn>
                <a:cxn ang="0">
                  <a:pos x="611" y="446"/>
                </a:cxn>
                <a:cxn ang="0">
                  <a:pos x="585" y="475"/>
                </a:cxn>
                <a:cxn ang="0">
                  <a:pos x="560" y="505"/>
                </a:cxn>
                <a:cxn ang="0">
                  <a:pos x="532" y="531"/>
                </a:cxn>
                <a:cxn ang="0">
                  <a:pos x="505" y="560"/>
                </a:cxn>
                <a:cxn ang="0">
                  <a:pos x="475" y="584"/>
                </a:cxn>
                <a:cxn ang="0">
                  <a:pos x="447" y="611"/>
                </a:cxn>
                <a:cxn ang="0">
                  <a:pos x="417" y="634"/>
                </a:cxn>
                <a:cxn ang="0">
                  <a:pos x="385" y="659"/>
                </a:cxn>
                <a:cxn ang="0">
                  <a:pos x="353" y="680"/>
                </a:cxn>
                <a:cxn ang="0">
                  <a:pos x="321" y="701"/>
                </a:cxn>
                <a:cxn ang="0">
                  <a:pos x="287" y="723"/>
                </a:cxn>
                <a:cxn ang="0">
                  <a:pos x="254" y="742"/>
                </a:cxn>
                <a:cxn ang="0">
                  <a:pos x="220" y="762"/>
                </a:cxn>
                <a:cxn ang="0">
                  <a:pos x="184" y="779"/>
                </a:cxn>
                <a:cxn ang="0">
                  <a:pos x="149" y="795"/>
                </a:cxn>
                <a:cxn ang="0">
                  <a:pos x="114" y="811"/>
                </a:cxn>
                <a:cxn ang="0">
                  <a:pos x="76" y="825"/>
                </a:cxn>
                <a:cxn ang="0">
                  <a:pos x="39" y="838"/>
                </a:cxn>
                <a:cxn ang="0">
                  <a:pos x="0" y="850"/>
                </a:cxn>
              </a:cxnLst>
              <a:rect l="0" t="0" r="r" b="b"/>
              <a:pathLst>
                <a:path w="850" h="850">
                  <a:moveTo>
                    <a:pt x="850" y="0"/>
                  </a:moveTo>
                  <a:lnTo>
                    <a:pt x="838" y="39"/>
                  </a:lnTo>
                  <a:lnTo>
                    <a:pt x="826" y="76"/>
                  </a:lnTo>
                  <a:lnTo>
                    <a:pt x="812" y="113"/>
                  </a:lnTo>
                  <a:lnTo>
                    <a:pt x="796" y="149"/>
                  </a:lnTo>
                  <a:lnTo>
                    <a:pt x="780" y="184"/>
                  </a:lnTo>
                  <a:lnTo>
                    <a:pt x="762" y="220"/>
                  </a:lnTo>
                  <a:lnTo>
                    <a:pt x="742" y="253"/>
                  </a:lnTo>
                  <a:lnTo>
                    <a:pt x="723" y="287"/>
                  </a:lnTo>
                  <a:lnTo>
                    <a:pt x="702" y="321"/>
                  </a:lnTo>
                  <a:lnTo>
                    <a:pt x="680" y="352"/>
                  </a:lnTo>
                  <a:lnTo>
                    <a:pt x="659" y="384"/>
                  </a:lnTo>
                  <a:lnTo>
                    <a:pt x="634" y="416"/>
                  </a:lnTo>
                  <a:lnTo>
                    <a:pt x="611" y="446"/>
                  </a:lnTo>
                  <a:lnTo>
                    <a:pt x="585" y="475"/>
                  </a:lnTo>
                  <a:lnTo>
                    <a:pt x="560" y="505"/>
                  </a:lnTo>
                  <a:lnTo>
                    <a:pt x="532" y="531"/>
                  </a:lnTo>
                  <a:lnTo>
                    <a:pt x="505" y="560"/>
                  </a:lnTo>
                  <a:lnTo>
                    <a:pt x="475" y="584"/>
                  </a:lnTo>
                  <a:lnTo>
                    <a:pt x="447" y="611"/>
                  </a:lnTo>
                  <a:lnTo>
                    <a:pt x="417" y="634"/>
                  </a:lnTo>
                  <a:lnTo>
                    <a:pt x="385" y="659"/>
                  </a:lnTo>
                  <a:lnTo>
                    <a:pt x="353" y="680"/>
                  </a:lnTo>
                  <a:lnTo>
                    <a:pt x="321" y="701"/>
                  </a:lnTo>
                  <a:lnTo>
                    <a:pt x="287" y="723"/>
                  </a:lnTo>
                  <a:lnTo>
                    <a:pt x="254" y="742"/>
                  </a:lnTo>
                  <a:lnTo>
                    <a:pt x="220" y="762"/>
                  </a:lnTo>
                  <a:lnTo>
                    <a:pt x="184" y="779"/>
                  </a:lnTo>
                  <a:lnTo>
                    <a:pt x="149" y="795"/>
                  </a:lnTo>
                  <a:lnTo>
                    <a:pt x="114" y="811"/>
                  </a:lnTo>
                  <a:lnTo>
                    <a:pt x="76" y="825"/>
                  </a:lnTo>
                  <a:lnTo>
                    <a:pt x="39" y="838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8987" y="4430"/>
              <a:ext cx="479" cy="478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4" y="203"/>
                </a:cxn>
                <a:cxn ang="0">
                  <a:pos x="9" y="180"/>
                </a:cxn>
                <a:cxn ang="0">
                  <a:pos x="15" y="157"/>
                </a:cxn>
                <a:cxn ang="0">
                  <a:pos x="25" y="136"/>
                </a:cxn>
                <a:cxn ang="0">
                  <a:pos x="36" y="115"/>
                </a:cxn>
                <a:cxn ang="0">
                  <a:pos x="48" y="97"/>
                </a:cxn>
                <a:cxn ang="0">
                  <a:pos x="71" y="70"/>
                </a:cxn>
                <a:cxn ang="0">
                  <a:pos x="98" y="47"/>
                </a:cxn>
                <a:cxn ang="0">
                  <a:pos x="116" y="35"/>
                </a:cxn>
                <a:cxn ang="0">
                  <a:pos x="137" y="24"/>
                </a:cxn>
                <a:cxn ang="0">
                  <a:pos x="158" y="14"/>
                </a:cxn>
                <a:cxn ang="0">
                  <a:pos x="181" y="8"/>
                </a:cxn>
                <a:cxn ang="0">
                  <a:pos x="204" y="3"/>
                </a:cxn>
                <a:cxn ang="0">
                  <a:pos x="227" y="0"/>
                </a:cxn>
                <a:cxn ang="0">
                  <a:pos x="252" y="0"/>
                </a:cxn>
                <a:cxn ang="0">
                  <a:pos x="277" y="3"/>
                </a:cxn>
                <a:cxn ang="0">
                  <a:pos x="300" y="8"/>
                </a:cxn>
                <a:cxn ang="0">
                  <a:pos x="323" y="14"/>
                </a:cxn>
                <a:cxn ang="0">
                  <a:pos x="344" y="24"/>
                </a:cxn>
                <a:cxn ang="0">
                  <a:pos x="364" y="35"/>
                </a:cxn>
                <a:cxn ang="0">
                  <a:pos x="383" y="47"/>
                </a:cxn>
                <a:cxn ang="0">
                  <a:pos x="410" y="70"/>
                </a:cxn>
                <a:cxn ang="0">
                  <a:pos x="433" y="97"/>
                </a:cxn>
                <a:cxn ang="0">
                  <a:pos x="445" y="115"/>
                </a:cxn>
                <a:cxn ang="0">
                  <a:pos x="456" y="136"/>
                </a:cxn>
                <a:cxn ang="0">
                  <a:pos x="465" y="157"/>
                </a:cxn>
                <a:cxn ang="0">
                  <a:pos x="472" y="180"/>
                </a:cxn>
                <a:cxn ang="0">
                  <a:pos x="477" y="203"/>
                </a:cxn>
                <a:cxn ang="0">
                  <a:pos x="479" y="226"/>
                </a:cxn>
                <a:cxn ang="0">
                  <a:pos x="479" y="239"/>
                </a:cxn>
                <a:cxn ang="0">
                  <a:pos x="479" y="263"/>
                </a:cxn>
                <a:cxn ang="0">
                  <a:pos x="475" y="288"/>
                </a:cxn>
                <a:cxn ang="0">
                  <a:pos x="468" y="309"/>
                </a:cxn>
                <a:cxn ang="0">
                  <a:pos x="461" y="332"/>
                </a:cxn>
                <a:cxn ang="0">
                  <a:pos x="450" y="354"/>
                </a:cxn>
                <a:cxn ang="0">
                  <a:pos x="438" y="373"/>
                </a:cxn>
                <a:cxn ang="0">
                  <a:pos x="426" y="391"/>
                </a:cxn>
                <a:cxn ang="0">
                  <a:pos x="392" y="424"/>
                </a:cxn>
                <a:cxn ang="0">
                  <a:pos x="374" y="437"/>
                </a:cxn>
                <a:cxn ang="0">
                  <a:pos x="355" y="449"/>
                </a:cxn>
                <a:cxn ang="0">
                  <a:pos x="333" y="460"/>
                </a:cxn>
                <a:cxn ang="0">
                  <a:pos x="310" y="467"/>
                </a:cxn>
                <a:cxn ang="0">
                  <a:pos x="289" y="474"/>
                </a:cxn>
                <a:cxn ang="0">
                  <a:pos x="264" y="478"/>
                </a:cxn>
                <a:cxn ang="0">
                  <a:pos x="240" y="478"/>
                </a:cxn>
                <a:cxn ang="0">
                  <a:pos x="215" y="478"/>
                </a:cxn>
                <a:cxn ang="0">
                  <a:pos x="192" y="474"/>
                </a:cxn>
                <a:cxn ang="0">
                  <a:pos x="169" y="467"/>
                </a:cxn>
                <a:cxn ang="0">
                  <a:pos x="148" y="460"/>
                </a:cxn>
                <a:cxn ang="0">
                  <a:pos x="126" y="449"/>
                </a:cxn>
                <a:cxn ang="0">
                  <a:pos x="107" y="437"/>
                </a:cxn>
                <a:cxn ang="0">
                  <a:pos x="87" y="424"/>
                </a:cxn>
                <a:cxn ang="0">
                  <a:pos x="55" y="391"/>
                </a:cxn>
                <a:cxn ang="0">
                  <a:pos x="41" y="373"/>
                </a:cxn>
                <a:cxn ang="0">
                  <a:pos x="31" y="354"/>
                </a:cxn>
                <a:cxn ang="0">
                  <a:pos x="20" y="332"/>
                </a:cxn>
                <a:cxn ang="0">
                  <a:pos x="11" y="309"/>
                </a:cxn>
                <a:cxn ang="0">
                  <a:pos x="6" y="288"/>
                </a:cxn>
                <a:cxn ang="0">
                  <a:pos x="2" y="263"/>
                </a:cxn>
                <a:cxn ang="0">
                  <a:pos x="0" y="239"/>
                </a:cxn>
              </a:cxnLst>
              <a:rect l="0" t="0" r="r" b="b"/>
              <a:pathLst>
                <a:path w="479" h="478">
                  <a:moveTo>
                    <a:pt x="0" y="239"/>
                  </a:moveTo>
                  <a:lnTo>
                    <a:pt x="0" y="226"/>
                  </a:lnTo>
                  <a:lnTo>
                    <a:pt x="2" y="214"/>
                  </a:lnTo>
                  <a:lnTo>
                    <a:pt x="4" y="203"/>
                  </a:lnTo>
                  <a:lnTo>
                    <a:pt x="6" y="191"/>
                  </a:lnTo>
                  <a:lnTo>
                    <a:pt x="9" y="180"/>
                  </a:lnTo>
                  <a:lnTo>
                    <a:pt x="11" y="168"/>
                  </a:lnTo>
                  <a:lnTo>
                    <a:pt x="15" y="157"/>
                  </a:lnTo>
                  <a:lnTo>
                    <a:pt x="20" y="146"/>
                  </a:lnTo>
                  <a:lnTo>
                    <a:pt x="25" y="136"/>
                  </a:lnTo>
                  <a:lnTo>
                    <a:pt x="31" y="125"/>
                  </a:lnTo>
                  <a:lnTo>
                    <a:pt x="36" y="115"/>
                  </a:lnTo>
                  <a:lnTo>
                    <a:pt x="41" y="106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71" y="70"/>
                  </a:lnTo>
                  <a:lnTo>
                    <a:pt x="87" y="54"/>
                  </a:lnTo>
                  <a:lnTo>
                    <a:pt x="98" y="47"/>
                  </a:lnTo>
                  <a:lnTo>
                    <a:pt x="107" y="40"/>
                  </a:lnTo>
                  <a:lnTo>
                    <a:pt x="116" y="35"/>
                  </a:lnTo>
                  <a:lnTo>
                    <a:pt x="126" y="30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8" y="14"/>
                  </a:lnTo>
                  <a:lnTo>
                    <a:pt x="169" y="10"/>
                  </a:lnTo>
                  <a:lnTo>
                    <a:pt x="181" y="8"/>
                  </a:lnTo>
                  <a:lnTo>
                    <a:pt x="192" y="5"/>
                  </a:lnTo>
                  <a:lnTo>
                    <a:pt x="204" y="3"/>
                  </a:lnTo>
                  <a:lnTo>
                    <a:pt x="215" y="1"/>
                  </a:lnTo>
                  <a:lnTo>
                    <a:pt x="227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0" y="10"/>
                  </a:lnTo>
                  <a:lnTo>
                    <a:pt x="323" y="14"/>
                  </a:lnTo>
                  <a:lnTo>
                    <a:pt x="333" y="19"/>
                  </a:lnTo>
                  <a:lnTo>
                    <a:pt x="344" y="24"/>
                  </a:lnTo>
                  <a:lnTo>
                    <a:pt x="355" y="30"/>
                  </a:lnTo>
                  <a:lnTo>
                    <a:pt x="364" y="35"/>
                  </a:lnTo>
                  <a:lnTo>
                    <a:pt x="374" y="40"/>
                  </a:lnTo>
                  <a:lnTo>
                    <a:pt x="383" y="47"/>
                  </a:lnTo>
                  <a:lnTo>
                    <a:pt x="392" y="54"/>
                  </a:lnTo>
                  <a:lnTo>
                    <a:pt x="410" y="70"/>
                  </a:lnTo>
                  <a:lnTo>
                    <a:pt x="426" y="86"/>
                  </a:lnTo>
                  <a:lnTo>
                    <a:pt x="433" y="97"/>
                  </a:lnTo>
                  <a:lnTo>
                    <a:pt x="438" y="106"/>
                  </a:lnTo>
                  <a:lnTo>
                    <a:pt x="445" y="115"/>
                  </a:lnTo>
                  <a:lnTo>
                    <a:pt x="450" y="125"/>
                  </a:lnTo>
                  <a:lnTo>
                    <a:pt x="456" y="136"/>
                  </a:lnTo>
                  <a:lnTo>
                    <a:pt x="461" y="146"/>
                  </a:lnTo>
                  <a:lnTo>
                    <a:pt x="465" y="157"/>
                  </a:lnTo>
                  <a:lnTo>
                    <a:pt x="468" y="168"/>
                  </a:lnTo>
                  <a:lnTo>
                    <a:pt x="472" y="180"/>
                  </a:lnTo>
                  <a:lnTo>
                    <a:pt x="475" y="191"/>
                  </a:lnTo>
                  <a:lnTo>
                    <a:pt x="477" y="203"/>
                  </a:lnTo>
                  <a:lnTo>
                    <a:pt x="479" y="214"/>
                  </a:lnTo>
                  <a:lnTo>
                    <a:pt x="479" y="226"/>
                  </a:lnTo>
                  <a:lnTo>
                    <a:pt x="479" y="239"/>
                  </a:lnTo>
                  <a:lnTo>
                    <a:pt x="479" y="239"/>
                  </a:lnTo>
                  <a:lnTo>
                    <a:pt x="479" y="251"/>
                  </a:lnTo>
                  <a:lnTo>
                    <a:pt x="479" y="263"/>
                  </a:lnTo>
                  <a:lnTo>
                    <a:pt x="477" y="276"/>
                  </a:lnTo>
                  <a:lnTo>
                    <a:pt x="475" y="288"/>
                  </a:lnTo>
                  <a:lnTo>
                    <a:pt x="472" y="299"/>
                  </a:lnTo>
                  <a:lnTo>
                    <a:pt x="468" y="309"/>
                  </a:lnTo>
                  <a:lnTo>
                    <a:pt x="465" y="322"/>
                  </a:lnTo>
                  <a:lnTo>
                    <a:pt x="461" y="332"/>
                  </a:lnTo>
                  <a:lnTo>
                    <a:pt x="456" y="343"/>
                  </a:lnTo>
                  <a:lnTo>
                    <a:pt x="450" y="354"/>
                  </a:lnTo>
                  <a:lnTo>
                    <a:pt x="445" y="363"/>
                  </a:lnTo>
                  <a:lnTo>
                    <a:pt x="438" y="373"/>
                  </a:lnTo>
                  <a:lnTo>
                    <a:pt x="433" y="382"/>
                  </a:lnTo>
                  <a:lnTo>
                    <a:pt x="426" y="391"/>
                  </a:lnTo>
                  <a:lnTo>
                    <a:pt x="410" y="409"/>
                  </a:lnTo>
                  <a:lnTo>
                    <a:pt x="392" y="424"/>
                  </a:lnTo>
                  <a:lnTo>
                    <a:pt x="383" y="432"/>
                  </a:lnTo>
                  <a:lnTo>
                    <a:pt x="374" y="437"/>
                  </a:lnTo>
                  <a:lnTo>
                    <a:pt x="364" y="444"/>
                  </a:lnTo>
                  <a:lnTo>
                    <a:pt x="355" y="449"/>
                  </a:lnTo>
                  <a:lnTo>
                    <a:pt x="344" y="455"/>
                  </a:lnTo>
                  <a:lnTo>
                    <a:pt x="333" y="460"/>
                  </a:lnTo>
                  <a:lnTo>
                    <a:pt x="323" y="463"/>
                  </a:lnTo>
                  <a:lnTo>
                    <a:pt x="310" y="467"/>
                  </a:lnTo>
                  <a:lnTo>
                    <a:pt x="300" y="471"/>
                  </a:lnTo>
                  <a:lnTo>
                    <a:pt x="289" y="474"/>
                  </a:lnTo>
                  <a:lnTo>
                    <a:pt x="277" y="476"/>
                  </a:lnTo>
                  <a:lnTo>
                    <a:pt x="264" y="478"/>
                  </a:lnTo>
                  <a:lnTo>
                    <a:pt x="252" y="478"/>
                  </a:lnTo>
                  <a:lnTo>
                    <a:pt x="240" y="478"/>
                  </a:lnTo>
                  <a:lnTo>
                    <a:pt x="227" y="478"/>
                  </a:lnTo>
                  <a:lnTo>
                    <a:pt x="215" y="478"/>
                  </a:lnTo>
                  <a:lnTo>
                    <a:pt x="204" y="476"/>
                  </a:lnTo>
                  <a:lnTo>
                    <a:pt x="192" y="474"/>
                  </a:lnTo>
                  <a:lnTo>
                    <a:pt x="181" y="471"/>
                  </a:lnTo>
                  <a:lnTo>
                    <a:pt x="169" y="467"/>
                  </a:lnTo>
                  <a:lnTo>
                    <a:pt x="158" y="463"/>
                  </a:lnTo>
                  <a:lnTo>
                    <a:pt x="148" y="460"/>
                  </a:lnTo>
                  <a:lnTo>
                    <a:pt x="137" y="455"/>
                  </a:lnTo>
                  <a:lnTo>
                    <a:pt x="126" y="449"/>
                  </a:lnTo>
                  <a:lnTo>
                    <a:pt x="116" y="444"/>
                  </a:lnTo>
                  <a:lnTo>
                    <a:pt x="107" y="437"/>
                  </a:lnTo>
                  <a:lnTo>
                    <a:pt x="98" y="432"/>
                  </a:lnTo>
                  <a:lnTo>
                    <a:pt x="87" y="424"/>
                  </a:lnTo>
                  <a:lnTo>
                    <a:pt x="71" y="409"/>
                  </a:lnTo>
                  <a:lnTo>
                    <a:pt x="55" y="391"/>
                  </a:lnTo>
                  <a:lnTo>
                    <a:pt x="48" y="382"/>
                  </a:lnTo>
                  <a:lnTo>
                    <a:pt x="41" y="373"/>
                  </a:lnTo>
                  <a:lnTo>
                    <a:pt x="36" y="363"/>
                  </a:lnTo>
                  <a:lnTo>
                    <a:pt x="31" y="354"/>
                  </a:lnTo>
                  <a:lnTo>
                    <a:pt x="25" y="343"/>
                  </a:lnTo>
                  <a:lnTo>
                    <a:pt x="20" y="332"/>
                  </a:lnTo>
                  <a:lnTo>
                    <a:pt x="15" y="322"/>
                  </a:lnTo>
                  <a:lnTo>
                    <a:pt x="11" y="309"/>
                  </a:lnTo>
                  <a:lnTo>
                    <a:pt x="9" y="299"/>
                  </a:lnTo>
                  <a:lnTo>
                    <a:pt x="6" y="288"/>
                  </a:lnTo>
                  <a:lnTo>
                    <a:pt x="4" y="276"/>
                  </a:lnTo>
                  <a:lnTo>
                    <a:pt x="2" y="263"/>
                  </a:lnTo>
                  <a:lnTo>
                    <a:pt x="0" y="25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8987" y="4430"/>
              <a:ext cx="479" cy="478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4" y="203"/>
                </a:cxn>
                <a:cxn ang="0">
                  <a:pos x="9" y="180"/>
                </a:cxn>
                <a:cxn ang="0">
                  <a:pos x="15" y="157"/>
                </a:cxn>
                <a:cxn ang="0">
                  <a:pos x="25" y="136"/>
                </a:cxn>
                <a:cxn ang="0">
                  <a:pos x="36" y="115"/>
                </a:cxn>
                <a:cxn ang="0">
                  <a:pos x="48" y="97"/>
                </a:cxn>
                <a:cxn ang="0">
                  <a:pos x="71" y="70"/>
                </a:cxn>
                <a:cxn ang="0">
                  <a:pos x="98" y="47"/>
                </a:cxn>
                <a:cxn ang="0">
                  <a:pos x="116" y="35"/>
                </a:cxn>
                <a:cxn ang="0">
                  <a:pos x="137" y="24"/>
                </a:cxn>
                <a:cxn ang="0">
                  <a:pos x="158" y="14"/>
                </a:cxn>
                <a:cxn ang="0">
                  <a:pos x="181" y="8"/>
                </a:cxn>
                <a:cxn ang="0">
                  <a:pos x="204" y="3"/>
                </a:cxn>
                <a:cxn ang="0">
                  <a:pos x="227" y="0"/>
                </a:cxn>
                <a:cxn ang="0">
                  <a:pos x="252" y="0"/>
                </a:cxn>
                <a:cxn ang="0">
                  <a:pos x="277" y="3"/>
                </a:cxn>
                <a:cxn ang="0">
                  <a:pos x="300" y="8"/>
                </a:cxn>
                <a:cxn ang="0">
                  <a:pos x="323" y="14"/>
                </a:cxn>
                <a:cxn ang="0">
                  <a:pos x="344" y="24"/>
                </a:cxn>
                <a:cxn ang="0">
                  <a:pos x="364" y="35"/>
                </a:cxn>
                <a:cxn ang="0">
                  <a:pos x="383" y="47"/>
                </a:cxn>
                <a:cxn ang="0">
                  <a:pos x="410" y="70"/>
                </a:cxn>
                <a:cxn ang="0">
                  <a:pos x="433" y="97"/>
                </a:cxn>
                <a:cxn ang="0">
                  <a:pos x="445" y="115"/>
                </a:cxn>
                <a:cxn ang="0">
                  <a:pos x="456" y="136"/>
                </a:cxn>
                <a:cxn ang="0">
                  <a:pos x="465" y="157"/>
                </a:cxn>
                <a:cxn ang="0">
                  <a:pos x="472" y="180"/>
                </a:cxn>
                <a:cxn ang="0">
                  <a:pos x="477" y="203"/>
                </a:cxn>
                <a:cxn ang="0">
                  <a:pos x="479" y="226"/>
                </a:cxn>
                <a:cxn ang="0">
                  <a:pos x="479" y="239"/>
                </a:cxn>
                <a:cxn ang="0">
                  <a:pos x="479" y="263"/>
                </a:cxn>
                <a:cxn ang="0">
                  <a:pos x="475" y="288"/>
                </a:cxn>
                <a:cxn ang="0">
                  <a:pos x="468" y="309"/>
                </a:cxn>
                <a:cxn ang="0">
                  <a:pos x="461" y="332"/>
                </a:cxn>
                <a:cxn ang="0">
                  <a:pos x="450" y="354"/>
                </a:cxn>
                <a:cxn ang="0">
                  <a:pos x="438" y="373"/>
                </a:cxn>
                <a:cxn ang="0">
                  <a:pos x="426" y="391"/>
                </a:cxn>
                <a:cxn ang="0">
                  <a:pos x="392" y="424"/>
                </a:cxn>
                <a:cxn ang="0">
                  <a:pos x="374" y="437"/>
                </a:cxn>
                <a:cxn ang="0">
                  <a:pos x="355" y="449"/>
                </a:cxn>
                <a:cxn ang="0">
                  <a:pos x="333" y="460"/>
                </a:cxn>
                <a:cxn ang="0">
                  <a:pos x="310" y="467"/>
                </a:cxn>
                <a:cxn ang="0">
                  <a:pos x="289" y="474"/>
                </a:cxn>
                <a:cxn ang="0">
                  <a:pos x="264" y="478"/>
                </a:cxn>
                <a:cxn ang="0">
                  <a:pos x="240" y="478"/>
                </a:cxn>
                <a:cxn ang="0">
                  <a:pos x="215" y="478"/>
                </a:cxn>
                <a:cxn ang="0">
                  <a:pos x="192" y="474"/>
                </a:cxn>
                <a:cxn ang="0">
                  <a:pos x="169" y="467"/>
                </a:cxn>
                <a:cxn ang="0">
                  <a:pos x="148" y="460"/>
                </a:cxn>
                <a:cxn ang="0">
                  <a:pos x="126" y="449"/>
                </a:cxn>
                <a:cxn ang="0">
                  <a:pos x="107" y="437"/>
                </a:cxn>
                <a:cxn ang="0">
                  <a:pos x="87" y="424"/>
                </a:cxn>
                <a:cxn ang="0">
                  <a:pos x="55" y="391"/>
                </a:cxn>
                <a:cxn ang="0">
                  <a:pos x="41" y="373"/>
                </a:cxn>
                <a:cxn ang="0">
                  <a:pos x="31" y="354"/>
                </a:cxn>
                <a:cxn ang="0">
                  <a:pos x="20" y="332"/>
                </a:cxn>
                <a:cxn ang="0">
                  <a:pos x="11" y="309"/>
                </a:cxn>
                <a:cxn ang="0">
                  <a:pos x="6" y="288"/>
                </a:cxn>
                <a:cxn ang="0">
                  <a:pos x="2" y="263"/>
                </a:cxn>
                <a:cxn ang="0">
                  <a:pos x="0" y="239"/>
                </a:cxn>
              </a:cxnLst>
              <a:rect l="0" t="0" r="r" b="b"/>
              <a:pathLst>
                <a:path w="479" h="478">
                  <a:moveTo>
                    <a:pt x="0" y="239"/>
                  </a:moveTo>
                  <a:lnTo>
                    <a:pt x="0" y="226"/>
                  </a:lnTo>
                  <a:lnTo>
                    <a:pt x="2" y="214"/>
                  </a:lnTo>
                  <a:lnTo>
                    <a:pt x="4" y="203"/>
                  </a:lnTo>
                  <a:lnTo>
                    <a:pt x="6" y="191"/>
                  </a:lnTo>
                  <a:lnTo>
                    <a:pt x="9" y="180"/>
                  </a:lnTo>
                  <a:lnTo>
                    <a:pt x="11" y="168"/>
                  </a:lnTo>
                  <a:lnTo>
                    <a:pt x="15" y="157"/>
                  </a:lnTo>
                  <a:lnTo>
                    <a:pt x="20" y="146"/>
                  </a:lnTo>
                  <a:lnTo>
                    <a:pt x="25" y="136"/>
                  </a:lnTo>
                  <a:lnTo>
                    <a:pt x="31" y="125"/>
                  </a:lnTo>
                  <a:lnTo>
                    <a:pt x="36" y="115"/>
                  </a:lnTo>
                  <a:lnTo>
                    <a:pt x="41" y="106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71" y="70"/>
                  </a:lnTo>
                  <a:lnTo>
                    <a:pt x="87" y="54"/>
                  </a:lnTo>
                  <a:lnTo>
                    <a:pt x="98" y="47"/>
                  </a:lnTo>
                  <a:lnTo>
                    <a:pt x="107" y="40"/>
                  </a:lnTo>
                  <a:lnTo>
                    <a:pt x="116" y="35"/>
                  </a:lnTo>
                  <a:lnTo>
                    <a:pt x="126" y="30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8" y="14"/>
                  </a:lnTo>
                  <a:lnTo>
                    <a:pt x="169" y="10"/>
                  </a:lnTo>
                  <a:lnTo>
                    <a:pt x="181" y="8"/>
                  </a:lnTo>
                  <a:lnTo>
                    <a:pt x="192" y="5"/>
                  </a:lnTo>
                  <a:lnTo>
                    <a:pt x="204" y="3"/>
                  </a:lnTo>
                  <a:lnTo>
                    <a:pt x="215" y="1"/>
                  </a:lnTo>
                  <a:lnTo>
                    <a:pt x="227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0" y="10"/>
                  </a:lnTo>
                  <a:lnTo>
                    <a:pt x="323" y="14"/>
                  </a:lnTo>
                  <a:lnTo>
                    <a:pt x="333" y="19"/>
                  </a:lnTo>
                  <a:lnTo>
                    <a:pt x="344" y="24"/>
                  </a:lnTo>
                  <a:lnTo>
                    <a:pt x="355" y="30"/>
                  </a:lnTo>
                  <a:lnTo>
                    <a:pt x="364" y="35"/>
                  </a:lnTo>
                  <a:lnTo>
                    <a:pt x="374" y="40"/>
                  </a:lnTo>
                  <a:lnTo>
                    <a:pt x="383" y="47"/>
                  </a:lnTo>
                  <a:lnTo>
                    <a:pt x="392" y="54"/>
                  </a:lnTo>
                  <a:lnTo>
                    <a:pt x="410" y="70"/>
                  </a:lnTo>
                  <a:lnTo>
                    <a:pt x="426" y="86"/>
                  </a:lnTo>
                  <a:lnTo>
                    <a:pt x="433" y="97"/>
                  </a:lnTo>
                  <a:lnTo>
                    <a:pt x="438" y="106"/>
                  </a:lnTo>
                  <a:lnTo>
                    <a:pt x="445" y="115"/>
                  </a:lnTo>
                  <a:lnTo>
                    <a:pt x="450" y="125"/>
                  </a:lnTo>
                  <a:lnTo>
                    <a:pt x="456" y="136"/>
                  </a:lnTo>
                  <a:lnTo>
                    <a:pt x="461" y="146"/>
                  </a:lnTo>
                  <a:lnTo>
                    <a:pt x="465" y="157"/>
                  </a:lnTo>
                  <a:lnTo>
                    <a:pt x="468" y="168"/>
                  </a:lnTo>
                  <a:lnTo>
                    <a:pt x="472" y="180"/>
                  </a:lnTo>
                  <a:lnTo>
                    <a:pt x="475" y="191"/>
                  </a:lnTo>
                  <a:lnTo>
                    <a:pt x="477" y="203"/>
                  </a:lnTo>
                  <a:lnTo>
                    <a:pt x="479" y="214"/>
                  </a:lnTo>
                  <a:lnTo>
                    <a:pt x="479" y="226"/>
                  </a:lnTo>
                  <a:lnTo>
                    <a:pt x="479" y="239"/>
                  </a:lnTo>
                  <a:lnTo>
                    <a:pt x="479" y="239"/>
                  </a:lnTo>
                  <a:lnTo>
                    <a:pt x="479" y="251"/>
                  </a:lnTo>
                  <a:lnTo>
                    <a:pt x="479" y="263"/>
                  </a:lnTo>
                  <a:lnTo>
                    <a:pt x="477" y="276"/>
                  </a:lnTo>
                  <a:lnTo>
                    <a:pt x="475" y="288"/>
                  </a:lnTo>
                  <a:lnTo>
                    <a:pt x="472" y="299"/>
                  </a:lnTo>
                  <a:lnTo>
                    <a:pt x="468" y="309"/>
                  </a:lnTo>
                  <a:lnTo>
                    <a:pt x="465" y="322"/>
                  </a:lnTo>
                  <a:lnTo>
                    <a:pt x="461" y="332"/>
                  </a:lnTo>
                  <a:lnTo>
                    <a:pt x="456" y="343"/>
                  </a:lnTo>
                  <a:lnTo>
                    <a:pt x="450" y="354"/>
                  </a:lnTo>
                  <a:lnTo>
                    <a:pt x="445" y="363"/>
                  </a:lnTo>
                  <a:lnTo>
                    <a:pt x="438" y="373"/>
                  </a:lnTo>
                  <a:lnTo>
                    <a:pt x="433" y="382"/>
                  </a:lnTo>
                  <a:lnTo>
                    <a:pt x="426" y="391"/>
                  </a:lnTo>
                  <a:lnTo>
                    <a:pt x="410" y="409"/>
                  </a:lnTo>
                  <a:lnTo>
                    <a:pt x="392" y="424"/>
                  </a:lnTo>
                  <a:lnTo>
                    <a:pt x="383" y="432"/>
                  </a:lnTo>
                  <a:lnTo>
                    <a:pt x="374" y="437"/>
                  </a:lnTo>
                  <a:lnTo>
                    <a:pt x="364" y="444"/>
                  </a:lnTo>
                  <a:lnTo>
                    <a:pt x="355" y="449"/>
                  </a:lnTo>
                  <a:lnTo>
                    <a:pt x="344" y="455"/>
                  </a:lnTo>
                  <a:lnTo>
                    <a:pt x="333" y="460"/>
                  </a:lnTo>
                  <a:lnTo>
                    <a:pt x="323" y="463"/>
                  </a:lnTo>
                  <a:lnTo>
                    <a:pt x="310" y="467"/>
                  </a:lnTo>
                  <a:lnTo>
                    <a:pt x="300" y="471"/>
                  </a:lnTo>
                  <a:lnTo>
                    <a:pt x="289" y="474"/>
                  </a:lnTo>
                  <a:lnTo>
                    <a:pt x="277" y="476"/>
                  </a:lnTo>
                  <a:lnTo>
                    <a:pt x="264" y="478"/>
                  </a:lnTo>
                  <a:lnTo>
                    <a:pt x="252" y="478"/>
                  </a:lnTo>
                  <a:lnTo>
                    <a:pt x="240" y="478"/>
                  </a:lnTo>
                  <a:lnTo>
                    <a:pt x="227" y="478"/>
                  </a:lnTo>
                  <a:lnTo>
                    <a:pt x="215" y="478"/>
                  </a:lnTo>
                  <a:lnTo>
                    <a:pt x="204" y="476"/>
                  </a:lnTo>
                  <a:lnTo>
                    <a:pt x="192" y="474"/>
                  </a:lnTo>
                  <a:lnTo>
                    <a:pt x="181" y="471"/>
                  </a:lnTo>
                  <a:lnTo>
                    <a:pt x="169" y="467"/>
                  </a:lnTo>
                  <a:lnTo>
                    <a:pt x="158" y="463"/>
                  </a:lnTo>
                  <a:lnTo>
                    <a:pt x="148" y="460"/>
                  </a:lnTo>
                  <a:lnTo>
                    <a:pt x="137" y="455"/>
                  </a:lnTo>
                  <a:lnTo>
                    <a:pt x="126" y="449"/>
                  </a:lnTo>
                  <a:lnTo>
                    <a:pt x="116" y="444"/>
                  </a:lnTo>
                  <a:lnTo>
                    <a:pt x="107" y="437"/>
                  </a:lnTo>
                  <a:lnTo>
                    <a:pt x="98" y="432"/>
                  </a:lnTo>
                  <a:lnTo>
                    <a:pt x="87" y="424"/>
                  </a:lnTo>
                  <a:lnTo>
                    <a:pt x="71" y="409"/>
                  </a:lnTo>
                  <a:lnTo>
                    <a:pt x="55" y="391"/>
                  </a:lnTo>
                  <a:lnTo>
                    <a:pt x="48" y="382"/>
                  </a:lnTo>
                  <a:lnTo>
                    <a:pt x="41" y="373"/>
                  </a:lnTo>
                  <a:lnTo>
                    <a:pt x="36" y="363"/>
                  </a:lnTo>
                  <a:lnTo>
                    <a:pt x="31" y="354"/>
                  </a:lnTo>
                  <a:lnTo>
                    <a:pt x="25" y="343"/>
                  </a:lnTo>
                  <a:lnTo>
                    <a:pt x="20" y="332"/>
                  </a:lnTo>
                  <a:lnTo>
                    <a:pt x="15" y="322"/>
                  </a:lnTo>
                  <a:lnTo>
                    <a:pt x="11" y="309"/>
                  </a:lnTo>
                  <a:lnTo>
                    <a:pt x="9" y="299"/>
                  </a:lnTo>
                  <a:lnTo>
                    <a:pt x="6" y="288"/>
                  </a:lnTo>
                  <a:lnTo>
                    <a:pt x="4" y="276"/>
                  </a:lnTo>
                  <a:lnTo>
                    <a:pt x="2" y="263"/>
                  </a:lnTo>
                  <a:lnTo>
                    <a:pt x="0" y="251"/>
                  </a:lnTo>
                  <a:lnTo>
                    <a:pt x="0" y="23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8070" y="3517"/>
              <a:ext cx="11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7009" y="4553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8070" y="5596"/>
              <a:ext cx="11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8921" y="4792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7603" y="3940"/>
              <a:ext cx="11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5389" name="Rectangle 29"/>
            <p:cNvSpPr>
              <a:spLocks noChangeArrowheads="1"/>
            </p:cNvSpPr>
            <p:nvPr/>
          </p:nvSpPr>
          <p:spPr bwMode="auto">
            <a:xfrm>
              <a:off x="7736" y="4049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15390" name="Rectangle 30"/>
            <p:cNvSpPr>
              <a:spLocks noChangeArrowheads="1"/>
            </p:cNvSpPr>
            <p:nvPr/>
          </p:nvSpPr>
          <p:spPr bwMode="auto">
            <a:xfrm>
              <a:off x="7764" y="4367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7894" y="4472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8189" y="4130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8321" y="4236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8614" y="3895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5395" name="Rectangle 35"/>
            <p:cNvSpPr>
              <a:spLocks noChangeArrowheads="1"/>
            </p:cNvSpPr>
            <p:nvPr/>
          </p:nvSpPr>
          <p:spPr bwMode="auto">
            <a:xfrm>
              <a:off x="8743" y="3998"/>
              <a:ext cx="11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15396" name="Rectangle 36"/>
            <p:cNvSpPr>
              <a:spLocks noChangeArrowheads="1"/>
            </p:cNvSpPr>
            <p:nvPr/>
          </p:nvSpPr>
          <p:spPr bwMode="auto">
            <a:xfrm>
              <a:off x="7445" y="4980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5397" name="Rectangle 37"/>
            <p:cNvSpPr>
              <a:spLocks noChangeArrowheads="1"/>
            </p:cNvSpPr>
            <p:nvPr/>
          </p:nvSpPr>
          <p:spPr bwMode="auto">
            <a:xfrm>
              <a:off x="7577" y="5087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</a:t>
              </a:r>
              <a:endParaRPr lang="en-US" sz="2000"/>
            </a:p>
          </p:txBody>
        </p:sp>
        <p:sp>
          <p:nvSpPr>
            <p:cNvPr id="15398" name="Rectangle 38"/>
            <p:cNvSpPr>
              <a:spLocks noChangeArrowheads="1"/>
            </p:cNvSpPr>
            <p:nvPr/>
          </p:nvSpPr>
          <p:spPr bwMode="auto">
            <a:xfrm>
              <a:off x="8189" y="4792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8321" y="4898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6</a:t>
              </a:r>
              <a:endParaRPr lang="en-US" sz="2000"/>
            </a:p>
          </p:txBody>
        </p:sp>
        <p:sp>
          <p:nvSpPr>
            <p:cNvPr id="15400" name="Rectangle 40"/>
            <p:cNvSpPr>
              <a:spLocks noChangeArrowheads="1"/>
            </p:cNvSpPr>
            <p:nvPr/>
          </p:nvSpPr>
          <p:spPr bwMode="auto">
            <a:xfrm>
              <a:off x="8614" y="5216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5401" name="Rectangle 41"/>
            <p:cNvSpPr>
              <a:spLocks noChangeArrowheads="1"/>
            </p:cNvSpPr>
            <p:nvPr/>
          </p:nvSpPr>
          <p:spPr bwMode="auto">
            <a:xfrm>
              <a:off x="8743" y="5324"/>
              <a:ext cx="11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7</a:t>
              </a:r>
              <a:endParaRPr lang="en-US" sz="2000"/>
            </a:p>
          </p:txBody>
        </p:sp>
        <p:sp>
          <p:nvSpPr>
            <p:cNvPr id="15402" name="Rectangle 42"/>
            <p:cNvSpPr>
              <a:spLocks noChangeArrowheads="1"/>
            </p:cNvSpPr>
            <p:nvPr/>
          </p:nvSpPr>
          <p:spPr bwMode="auto">
            <a:xfrm>
              <a:off x="9570" y="4556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5403" name="Rectangle 43"/>
            <p:cNvSpPr>
              <a:spLocks noChangeArrowheads="1"/>
            </p:cNvSpPr>
            <p:nvPr/>
          </p:nvSpPr>
          <p:spPr bwMode="auto">
            <a:xfrm>
              <a:off x="9700" y="4662"/>
              <a:ext cx="8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8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Graph G</a:t>
            </a:r>
            <a:r>
              <a:rPr lang="en-US" sz="2400" baseline="-25000"/>
              <a:t>2</a:t>
            </a:r>
            <a:endParaRPr lang="en-US" sz="2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97400" y="1981200"/>
            <a:ext cx="4546600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Pada G</a:t>
            </a:r>
            <a:r>
              <a:rPr lang="en-US" sz="2400" baseline="-25000"/>
              <a:t>2</a:t>
            </a:r>
            <a:r>
              <a:rPr lang="en-US"/>
              <a:t>, sisi  </a:t>
            </a:r>
            <a:r>
              <a:rPr lang="en-US" i="1"/>
              <a:t>e</a:t>
            </a:r>
            <a:r>
              <a:rPr lang="en-US" baseline="-25000"/>
              <a:t>3</a:t>
            </a:r>
            <a:r>
              <a:rPr lang="en-US"/>
              <a:t> = (1, 3) dan sisi </a:t>
            </a:r>
            <a:r>
              <a:rPr lang="en-US" i="1"/>
              <a:t>e</a:t>
            </a:r>
            <a:r>
              <a:rPr lang="en-US" baseline="-25000"/>
              <a:t>4</a:t>
            </a:r>
            <a:r>
              <a:rPr lang="en-US"/>
              <a:t> = (1, 3) dinamakan </a:t>
            </a:r>
            <a:r>
              <a:rPr lang="en-US" b="1"/>
              <a:t>sisi-ganda</a:t>
            </a:r>
            <a:r>
              <a:rPr lang="en-US"/>
              <a:t> (</a:t>
            </a:r>
            <a:r>
              <a:rPr lang="en-US" i="1"/>
              <a:t>multiple edges</a:t>
            </a:r>
            <a:r>
              <a:rPr lang="en-US"/>
              <a:t> atau </a:t>
            </a:r>
            <a:r>
              <a:rPr lang="en-US" i="1"/>
              <a:t>paralel edges</a:t>
            </a:r>
            <a:r>
              <a:rPr lang="en-US"/>
              <a:t>) karena kedua sisi ini menghubungi dua buah simpul yang sama, yaitu simpul 1 dan simpul 3. 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2209800" y="52054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4</a:t>
            </a:r>
            <a:endParaRPr lang="en-US"/>
          </a:p>
        </p:txBody>
      </p: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684213" y="2924175"/>
            <a:ext cx="3192462" cy="2273300"/>
            <a:chOff x="431" y="1842"/>
            <a:chExt cx="2011" cy="1432"/>
          </a:xfrm>
        </p:grpSpPr>
        <p:sp>
          <p:nvSpPr>
            <p:cNvPr id="37894" name="Freeform 6"/>
            <p:cNvSpPr>
              <a:spLocks/>
            </p:cNvSpPr>
            <p:nvPr/>
          </p:nvSpPr>
          <p:spPr bwMode="auto">
            <a:xfrm>
              <a:off x="645" y="2627"/>
              <a:ext cx="76" cy="5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7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7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645" y="2627"/>
              <a:ext cx="76" cy="5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7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7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1414" y="3215"/>
              <a:ext cx="76" cy="5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>
              <a:off x="1414" y="3215"/>
              <a:ext cx="76" cy="5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1414" y="2040"/>
              <a:ext cx="76" cy="5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>
              <a:off x="1414" y="2040"/>
              <a:ext cx="76" cy="5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auto">
            <a:xfrm>
              <a:off x="2183" y="2627"/>
              <a:ext cx="76" cy="5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auto">
            <a:xfrm>
              <a:off x="2183" y="2627"/>
              <a:ext cx="76" cy="5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auto">
            <a:xfrm>
              <a:off x="1452" y="2069"/>
              <a:ext cx="769" cy="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39"/>
                </a:cxn>
                <a:cxn ang="0">
                  <a:pos x="27" y="76"/>
                </a:cxn>
                <a:cxn ang="0">
                  <a:pos x="41" y="113"/>
                </a:cxn>
                <a:cxn ang="0">
                  <a:pos x="57" y="149"/>
                </a:cxn>
                <a:cxn ang="0">
                  <a:pos x="73" y="184"/>
                </a:cxn>
                <a:cxn ang="0">
                  <a:pos x="91" y="220"/>
                </a:cxn>
                <a:cxn ang="0">
                  <a:pos x="108" y="253"/>
                </a:cxn>
                <a:cxn ang="0">
                  <a:pos x="128" y="287"/>
                </a:cxn>
                <a:cxn ang="0">
                  <a:pos x="149" y="321"/>
                </a:cxn>
                <a:cxn ang="0">
                  <a:pos x="170" y="353"/>
                </a:cxn>
                <a:cxn ang="0">
                  <a:pos x="193" y="384"/>
                </a:cxn>
                <a:cxn ang="0">
                  <a:pos x="217" y="416"/>
                </a:cxn>
                <a:cxn ang="0">
                  <a:pos x="241" y="446"/>
                </a:cxn>
                <a:cxn ang="0">
                  <a:pos x="266" y="475"/>
                </a:cxn>
                <a:cxn ang="0">
                  <a:pos x="293" y="505"/>
                </a:cxn>
                <a:cxn ang="0">
                  <a:pos x="319" y="531"/>
                </a:cxn>
                <a:cxn ang="0">
                  <a:pos x="348" y="560"/>
                </a:cxn>
                <a:cxn ang="0">
                  <a:pos x="376" y="585"/>
                </a:cxn>
                <a:cxn ang="0">
                  <a:pos x="406" y="611"/>
                </a:cxn>
                <a:cxn ang="0">
                  <a:pos x="436" y="634"/>
                </a:cxn>
                <a:cxn ang="0">
                  <a:pos x="466" y="659"/>
                </a:cxn>
                <a:cxn ang="0">
                  <a:pos x="498" y="680"/>
                </a:cxn>
                <a:cxn ang="0">
                  <a:pos x="530" y="701"/>
                </a:cxn>
                <a:cxn ang="0">
                  <a:pos x="564" y="723"/>
                </a:cxn>
                <a:cxn ang="0">
                  <a:pos x="597" y="742"/>
                </a:cxn>
                <a:cxn ang="0">
                  <a:pos x="633" y="762"/>
                </a:cxn>
                <a:cxn ang="0">
                  <a:pos x="666" y="779"/>
                </a:cxn>
                <a:cxn ang="0">
                  <a:pos x="702" y="795"/>
                </a:cxn>
                <a:cxn ang="0">
                  <a:pos x="739" y="811"/>
                </a:cxn>
                <a:cxn ang="0">
                  <a:pos x="776" y="825"/>
                </a:cxn>
                <a:cxn ang="0">
                  <a:pos x="813" y="838"/>
                </a:cxn>
                <a:cxn ang="0">
                  <a:pos x="851" y="850"/>
                </a:cxn>
              </a:cxnLst>
              <a:rect l="0" t="0" r="r" b="b"/>
              <a:pathLst>
                <a:path w="851" h="850">
                  <a:moveTo>
                    <a:pt x="0" y="0"/>
                  </a:moveTo>
                  <a:lnTo>
                    <a:pt x="13" y="39"/>
                  </a:lnTo>
                  <a:lnTo>
                    <a:pt x="27" y="76"/>
                  </a:lnTo>
                  <a:lnTo>
                    <a:pt x="41" y="113"/>
                  </a:lnTo>
                  <a:lnTo>
                    <a:pt x="57" y="149"/>
                  </a:lnTo>
                  <a:lnTo>
                    <a:pt x="73" y="184"/>
                  </a:lnTo>
                  <a:lnTo>
                    <a:pt x="91" y="220"/>
                  </a:lnTo>
                  <a:lnTo>
                    <a:pt x="108" y="253"/>
                  </a:lnTo>
                  <a:lnTo>
                    <a:pt x="128" y="287"/>
                  </a:lnTo>
                  <a:lnTo>
                    <a:pt x="149" y="321"/>
                  </a:lnTo>
                  <a:lnTo>
                    <a:pt x="170" y="353"/>
                  </a:lnTo>
                  <a:lnTo>
                    <a:pt x="193" y="384"/>
                  </a:lnTo>
                  <a:lnTo>
                    <a:pt x="217" y="416"/>
                  </a:lnTo>
                  <a:lnTo>
                    <a:pt x="241" y="446"/>
                  </a:lnTo>
                  <a:lnTo>
                    <a:pt x="266" y="475"/>
                  </a:lnTo>
                  <a:lnTo>
                    <a:pt x="293" y="505"/>
                  </a:lnTo>
                  <a:lnTo>
                    <a:pt x="319" y="531"/>
                  </a:lnTo>
                  <a:lnTo>
                    <a:pt x="348" y="560"/>
                  </a:lnTo>
                  <a:lnTo>
                    <a:pt x="376" y="585"/>
                  </a:lnTo>
                  <a:lnTo>
                    <a:pt x="406" y="611"/>
                  </a:lnTo>
                  <a:lnTo>
                    <a:pt x="436" y="634"/>
                  </a:lnTo>
                  <a:lnTo>
                    <a:pt x="466" y="659"/>
                  </a:lnTo>
                  <a:lnTo>
                    <a:pt x="498" y="680"/>
                  </a:lnTo>
                  <a:lnTo>
                    <a:pt x="530" y="701"/>
                  </a:lnTo>
                  <a:lnTo>
                    <a:pt x="564" y="723"/>
                  </a:lnTo>
                  <a:lnTo>
                    <a:pt x="597" y="742"/>
                  </a:lnTo>
                  <a:lnTo>
                    <a:pt x="633" y="762"/>
                  </a:lnTo>
                  <a:lnTo>
                    <a:pt x="666" y="779"/>
                  </a:lnTo>
                  <a:lnTo>
                    <a:pt x="702" y="795"/>
                  </a:lnTo>
                  <a:lnTo>
                    <a:pt x="739" y="811"/>
                  </a:lnTo>
                  <a:lnTo>
                    <a:pt x="776" y="825"/>
                  </a:lnTo>
                  <a:lnTo>
                    <a:pt x="813" y="838"/>
                  </a:lnTo>
                  <a:lnTo>
                    <a:pt x="851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auto">
            <a:xfrm>
              <a:off x="1452" y="2656"/>
              <a:ext cx="769" cy="588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13" y="13"/>
                </a:cxn>
                <a:cxn ang="0">
                  <a:pos x="776" y="27"/>
                </a:cxn>
                <a:cxn ang="0">
                  <a:pos x="739" y="41"/>
                </a:cxn>
                <a:cxn ang="0">
                  <a:pos x="702" y="57"/>
                </a:cxn>
                <a:cxn ang="0">
                  <a:pos x="666" y="73"/>
                </a:cxn>
                <a:cxn ang="0">
                  <a:pos x="633" y="90"/>
                </a:cxn>
                <a:cxn ang="0">
                  <a:pos x="597" y="108"/>
                </a:cxn>
                <a:cxn ang="0">
                  <a:pos x="564" y="128"/>
                </a:cxn>
                <a:cxn ang="0">
                  <a:pos x="530" y="149"/>
                </a:cxn>
                <a:cxn ang="0">
                  <a:pos x="498" y="170"/>
                </a:cxn>
                <a:cxn ang="0">
                  <a:pos x="466" y="193"/>
                </a:cxn>
                <a:cxn ang="0">
                  <a:pos x="436" y="216"/>
                </a:cxn>
                <a:cxn ang="0">
                  <a:pos x="406" y="241"/>
                </a:cxn>
                <a:cxn ang="0">
                  <a:pos x="376" y="266"/>
                </a:cxn>
                <a:cxn ang="0">
                  <a:pos x="348" y="292"/>
                </a:cxn>
                <a:cxn ang="0">
                  <a:pos x="319" y="319"/>
                </a:cxn>
                <a:cxn ang="0">
                  <a:pos x="293" y="347"/>
                </a:cxn>
                <a:cxn ang="0">
                  <a:pos x="266" y="376"/>
                </a:cxn>
                <a:cxn ang="0">
                  <a:pos x="241" y="406"/>
                </a:cxn>
                <a:cxn ang="0">
                  <a:pos x="217" y="436"/>
                </a:cxn>
                <a:cxn ang="0">
                  <a:pos x="193" y="466"/>
                </a:cxn>
                <a:cxn ang="0">
                  <a:pos x="170" y="498"/>
                </a:cxn>
                <a:cxn ang="0">
                  <a:pos x="149" y="530"/>
                </a:cxn>
                <a:cxn ang="0">
                  <a:pos x="128" y="563"/>
                </a:cxn>
                <a:cxn ang="0">
                  <a:pos x="108" y="597"/>
                </a:cxn>
                <a:cxn ang="0">
                  <a:pos x="91" y="632"/>
                </a:cxn>
                <a:cxn ang="0">
                  <a:pos x="73" y="666"/>
                </a:cxn>
                <a:cxn ang="0">
                  <a:pos x="57" y="701"/>
                </a:cxn>
                <a:cxn ang="0">
                  <a:pos x="41" y="739"/>
                </a:cxn>
                <a:cxn ang="0">
                  <a:pos x="27" y="776"/>
                </a:cxn>
                <a:cxn ang="0">
                  <a:pos x="13" y="813"/>
                </a:cxn>
                <a:cxn ang="0">
                  <a:pos x="0" y="850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13" y="13"/>
                  </a:lnTo>
                  <a:lnTo>
                    <a:pt x="776" y="27"/>
                  </a:lnTo>
                  <a:lnTo>
                    <a:pt x="739" y="41"/>
                  </a:lnTo>
                  <a:lnTo>
                    <a:pt x="702" y="57"/>
                  </a:lnTo>
                  <a:lnTo>
                    <a:pt x="666" y="73"/>
                  </a:lnTo>
                  <a:lnTo>
                    <a:pt x="633" y="90"/>
                  </a:lnTo>
                  <a:lnTo>
                    <a:pt x="597" y="108"/>
                  </a:lnTo>
                  <a:lnTo>
                    <a:pt x="564" y="128"/>
                  </a:lnTo>
                  <a:lnTo>
                    <a:pt x="530" y="149"/>
                  </a:lnTo>
                  <a:lnTo>
                    <a:pt x="498" y="170"/>
                  </a:lnTo>
                  <a:lnTo>
                    <a:pt x="466" y="193"/>
                  </a:lnTo>
                  <a:lnTo>
                    <a:pt x="436" y="216"/>
                  </a:lnTo>
                  <a:lnTo>
                    <a:pt x="406" y="241"/>
                  </a:lnTo>
                  <a:lnTo>
                    <a:pt x="376" y="266"/>
                  </a:lnTo>
                  <a:lnTo>
                    <a:pt x="348" y="292"/>
                  </a:lnTo>
                  <a:lnTo>
                    <a:pt x="319" y="319"/>
                  </a:lnTo>
                  <a:lnTo>
                    <a:pt x="293" y="347"/>
                  </a:lnTo>
                  <a:lnTo>
                    <a:pt x="266" y="376"/>
                  </a:lnTo>
                  <a:lnTo>
                    <a:pt x="241" y="406"/>
                  </a:lnTo>
                  <a:lnTo>
                    <a:pt x="217" y="436"/>
                  </a:lnTo>
                  <a:lnTo>
                    <a:pt x="193" y="466"/>
                  </a:lnTo>
                  <a:lnTo>
                    <a:pt x="170" y="498"/>
                  </a:lnTo>
                  <a:lnTo>
                    <a:pt x="149" y="530"/>
                  </a:lnTo>
                  <a:lnTo>
                    <a:pt x="128" y="563"/>
                  </a:lnTo>
                  <a:lnTo>
                    <a:pt x="108" y="597"/>
                  </a:lnTo>
                  <a:lnTo>
                    <a:pt x="91" y="632"/>
                  </a:lnTo>
                  <a:lnTo>
                    <a:pt x="73" y="666"/>
                  </a:lnTo>
                  <a:lnTo>
                    <a:pt x="57" y="701"/>
                  </a:lnTo>
                  <a:lnTo>
                    <a:pt x="41" y="739"/>
                  </a:lnTo>
                  <a:lnTo>
                    <a:pt x="27" y="776"/>
                  </a:lnTo>
                  <a:lnTo>
                    <a:pt x="13" y="813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683" y="2656"/>
              <a:ext cx="769" cy="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H="1">
              <a:off x="683" y="2069"/>
              <a:ext cx="769" cy="5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683" y="2656"/>
              <a:ext cx="15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1452" y="2069"/>
              <a:ext cx="769" cy="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43" y="4"/>
                </a:cxn>
                <a:cxn ang="0">
                  <a:pos x="64" y="7"/>
                </a:cxn>
                <a:cxn ang="0">
                  <a:pos x="85" y="9"/>
                </a:cxn>
                <a:cxn ang="0">
                  <a:pos x="107" y="13"/>
                </a:cxn>
                <a:cxn ang="0">
                  <a:pos x="126" y="16"/>
                </a:cxn>
                <a:cxn ang="0">
                  <a:pos x="147" y="21"/>
                </a:cxn>
                <a:cxn ang="0">
                  <a:pos x="167" y="27"/>
                </a:cxn>
                <a:cxn ang="0">
                  <a:pos x="188" y="32"/>
                </a:cxn>
                <a:cxn ang="0">
                  <a:pos x="208" y="37"/>
                </a:cxn>
                <a:cxn ang="0">
                  <a:pos x="247" y="50"/>
                </a:cxn>
                <a:cxn ang="0">
                  <a:pos x="286" y="64"/>
                </a:cxn>
                <a:cxn ang="0">
                  <a:pos x="323" y="80"/>
                </a:cxn>
                <a:cxn ang="0">
                  <a:pos x="360" y="98"/>
                </a:cxn>
                <a:cxn ang="0">
                  <a:pos x="395" y="117"/>
                </a:cxn>
                <a:cxn ang="0">
                  <a:pos x="431" y="138"/>
                </a:cxn>
                <a:cxn ang="0">
                  <a:pos x="465" y="161"/>
                </a:cxn>
                <a:cxn ang="0">
                  <a:pos x="496" y="184"/>
                </a:cxn>
                <a:cxn ang="0">
                  <a:pos x="528" y="209"/>
                </a:cxn>
                <a:cxn ang="0">
                  <a:pos x="558" y="236"/>
                </a:cxn>
                <a:cxn ang="0">
                  <a:pos x="587" y="264"/>
                </a:cxn>
                <a:cxn ang="0">
                  <a:pos x="615" y="292"/>
                </a:cxn>
                <a:cxn ang="0">
                  <a:pos x="642" y="324"/>
                </a:cxn>
                <a:cxn ang="0">
                  <a:pos x="666" y="354"/>
                </a:cxn>
                <a:cxn ang="0">
                  <a:pos x="691" y="388"/>
                </a:cxn>
                <a:cxn ang="0">
                  <a:pos x="712" y="422"/>
                </a:cxn>
                <a:cxn ang="0">
                  <a:pos x="734" y="455"/>
                </a:cxn>
                <a:cxn ang="0">
                  <a:pos x="753" y="492"/>
                </a:cxn>
                <a:cxn ang="0">
                  <a:pos x="771" y="528"/>
                </a:cxn>
                <a:cxn ang="0">
                  <a:pos x="787" y="567"/>
                </a:cxn>
                <a:cxn ang="0">
                  <a:pos x="801" y="604"/>
                </a:cxn>
                <a:cxn ang="0">
                  <a:pos x="815" y="643"/>
                </a:cxn>
                <a:cxn ang="0">
                  <a:pos x="821" y="664"/>
                </a:cxn>
                <a:cxn ang="0">
                  <a:pos x="826" y="684"/>
                </a:cxn>
                <a:cxn ang="0">
                  <a:pos x="829" y="703"/>
                </a:cxn>
                <a:cxn ang="0">
                  <a:pos x="835" y="724"/>
                </a:cxn>
                <a:cxn ang="0">
                  <a:pos x="838" y="746"/>
                </a:cxn>
                <a:cxn ang="0">
                  <a:pos x="842" y="765"/>
                </a:cxn>
                <a:cxn ang="0">
                  <a:pos x="845" y="786"/>
                </a:cxn>
                <a:cxn ang="0">
                  <a:pos x="847" y="808"/>
                </a:cxn>
                <a:cxn ang="0">
                  <a:pos x="849" y="829"/>
                </a:cxn>
                <a:cxn ang="0">
                  <a:pos x="851" y="850"/>
                </a:cxn>
              </a:cxnLst>
              <a:rect l="0" t="0" r="r" b="b"/>
              <a:pathLst>
                <a:path w="851" h="850">
                  <a:moveTo>
                    <a:pt x="0" y="0"/>
                  </a:moveTo>
                  <a:lnTo>
                    <a:pt x="22" y="2"/>
                  </a:lnTo>
                  <a:lnTo>
                    <a:pt x="43" y="4"/>
                  </a:lnTo>
                  <a:lnTo>
                    <a:pt x="64" y="7"/>
                  </a:lnTo>
                  <a:lnTo>
                    <a:pt x="85" y="9"/>
                  </a:lnTo>
                  <a:lnTo>
                    <a:pt x="107" y="13"/>
                  </a:lnTo>
                  <a:lnTo>
                    <a:pt x="126" y="16"/>
                  </a:lnTo>
                  <a:lnTo>
                    <a:pt x="147" y="21"/>
                  </a:lnTo>
                  <a:lnTo>
                    <a:pt x="167" y="27"/>
                  </a:lnTo>
                  <a:lnTo>
                    <a:pt x="188" y="32"/>
                  </a:lnTo>
                  <a:lnTo>
                    <a:pt x="208" y="37"/>
                  </a:lnTo>
                  <a:lnTo>
                    <a:pt x="247" y="50"/>
                  </a:lnTo>
                  <a:lnTo>
                    <a:pt x="286" y="64"/>
                  </a:lnTo>
                  <a:lnTo>
                    <a:pt x="323" y="80"/>
                  </a:lnTo>
                  <a:lnTo>
                    <a:pt x="360" y="98"/>
                  </a:lnTo>
                  <a:lnTo>
                    <a:pt x="395" y="117"/>
                  </a:lnTo>
                  <a:lnTo>
                    <a:pt x="431" y="138"/>
                  </a:lnTo>
                  <a:lnTo>
                    <a:pt x="465" y="161"/>
                  </a:lnTo>
                  <a:lnTo>
                    <a:pt x="496" y="184"/>
                  </a:lnTo>
                  <a:lnTo>
                    <a:pt x="528" y="209"/>
                  </a:lnTo>
                  <a:lnTo>
                    <a:pt x="558" y="236"/>
                  </a:lnTo>
                  <a:lnTo>
                    <a:pt x="587" y="264"/>
                  </a:lnTo>
                  <a:lnTo>
                    <a:pt x="615" y="292"/>
                  </a:lnTo>
                  <a:lnTo>
                    <a:pt x="642" y="324"/>
                  </a:lnTo>
                  <a:lnTo>
                    <a:pt x="666" y="354"/>
                  </a:lnTo>
                  <a:lnTo>
                    <a:pt x="691" y="388"/>
                  </a:lnTo>
                  <a:lnTo>
                    <a:pt x="712" y="422"/>
                  </a:lnTo>
                  <a:lnTo>
                    <a:pt x="734" y="455"/>
                  </a:lnTo>
                  <a:lnTo>
                    <a:pt x="753" y="492"/>
                  </a:lnTo>
                  <a:lnTo>
                    <a:pt x="771" y="528"/>
                  </a:lnTo>
                  <a:lnTo>
                    <a:pt x="787" y="567"/>
                  </a:lnTo>
                  <a:lnTo>
                    <a:pt x="801" y="604"/>
                  </a:lnTo>
                  <a:lnTo>
                    <a:pt x="815" y="643"/>
                  </a:lnTo>
                  <a:lnTo>
                    <a:pt x="821" y="664"/>
                  </a:lnTo>
                  <a:lnTo>
                    <a:pt x="826" y="684"/>
                  </a:lnTo>
                  <a:lnTo>
                    <a:pt x="829" y="703"/>
                  </a:lnTo>
                  <a:lnTo>
                    <a:pt x="835" y="724"/>
                  </a:lnTo>
                  <a:lnTo>
                    <a:pt x="838" y="746"/>
                  </a:lnTo>
                  <a:lnTo>
                    <a:pt x="842" y="765"/>
                  </a:lnTo>
                  <a:lnTo>
                    <a:pt x="845" y="786"/>
                  </a:lnTo>
                  <a:lnTo>
                    <a:pt x="847" y="808"/>
                  </a:lnTo>
                  <a:lnTo>
                    <a:pt x="849" y="829"/>
                  </a:lnTo>
                  <a:lnTo>
                    <a:pt x="851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1452" y="2656"/>
              <a:ext cx="769" cy="588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38" y="39"/>
                </a:cxn>
                <a:cxn ang="0">
                  <a:pos x="826" y="76"/>
                </a:cxn>
                <a:cxn ang="0">
                  <a:pos x="812" y="113"/>
                </a:cxn>
                <a:cxn ang="0">
                  <a:pos x="796" y="149"/>
                </a:cxn>
                <a:cxn ang="0">
                  <a:pos x="780" y="184"/>
                </a:cxn>
                <a:cxn ang="0">
                  <a:pos x="762" y="220"/>
                </a:cxn>
                <a:cxn ang="0">
                  <a:pos x="743" y="253"/>
                </a:cxn>
                <a:cxn ang="0">
                  <a:pos x="723" y="287"/>
                </a:cxn>
                <a:cxn ang="0">
                  <a:pos x="702" y="321"/>
                </a:cxn>
                <a:cxn ang="0">
                  <a:pos x="681" y="352"/>
                </a:cxn>
                <a:cxn ang="0">
                  <a:pos x="659" y="384"/>
                </a:cxn>
                <a:cxn ang="0">
                  <a:pos x="635" y="416"/>
                </a:cxn>
                <a:cxn ang="0">
                  <a:pos x="612" y="446"/>
                </a:cxn>
                <a:cxn ang="0">
                  <a:pos x="585" y="475"/>
                </a:cxn>
                <a:cxn ang="0">
                  <a:pos x="560" y="505"/>
                </a:cxn>
                <a:cxn ang="0">
                  <a:pos x="532" y="531"/>
                </a:cxn>
                <a:cxn ang="0">
                  <a:pos x="505" y="560"/>
                </a:cxn>
                <a:cxn ang="0">
                  <a:pos x="475" y="584"/>
                </a:cxn>
                <a:cxn ang="0">
                  <a:pos x="447" y="611"/>
                </a:cxn>
                <a:cxn ang="0">
                  <a:pos x="417" y="634"/>
                </a:cxn>
                <a:cxn ang="0">
                  <a:pos x="385" y="659"/>
                </a:cxn>
                <a:cxn ang="0">
                  <a:pos x="353" y="680"/>
                </a:cxn>
                <a:cxn ang="0">
                  <a:pos x="321" y="701"/>
                </a:cxn>
                <a:cxn ang="0">
                  <a:pos x="287" y="723"/>
                </a:cxn>
                <a:cxn ang="0">
                  <a:pos x="254" y="742"/>
                </a:cxn>
                <a:cxn ang="0">
                  <a:pos x="220" y="762"/>
                </a:cxn>
                <a:cxn ang="0">
                  <a:pos x="185" y="779"/>
                </a:cxn>
                <a:cxn ang="0">
                  <a:pos x="149" y="795"/>
                </a:cxn>
                <a:cxn ang="0">
                  <a:pos x="114" y="811"/>
                </a:cxn>
                <a:cxn ang="0">
                  <a:pos x="77" y="825"/>
                </a:cxn>
                <a:cxn ang="0">
                  <a:pos x="39" y="838"/>
                </a:cxn>
                <a:cxn ang="0">
                  <a:pos x="0" y="850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38" y="39"/>
                  </a:lnTo>
                  <a:lnTo>
                    <a:pt x="826" y="76"/>
                  </a:lnTo>
                  <a:lnTo>
                    <a:pt x="812" y="113"/>
                  </a:lnTo>
                  <a:lnTo>
                    <a:pt x="796" y="149"/>
                  </a:lnTo>
                  <a:lnTo>
                    <a:pt x="780" y="184"/>
                  </a:lnTo>
                  <a:lnTo>
                    <a:pt x="762" y="220"/>
                  </a:lnTo>
                  <a:lnTo>
                    <a:pt x="743" y="253"/>
                  </a:lnTo>
                  <a:lnTo>
                    <a:pt x="723" y="287"/>
                  </a:lnTo>
                  <a:lnTo>
                    <a:pt x="702" y="321"/>
                  </a:lnTo>
                  <a:lnTo>
                    <a:pt x="681" y="352"/>
                  </a:lnTo>
                  <a:lnTo>
                    <a:pt x="659" y="384"/>
                  </a:lnTo>
                  <a:lnTo>
                    <a:pt x="635" y="416"/>
                  </a:lnTo>
                  <a:lnTo>
                    <a:pt x="612" y="446"/>
                  </a:lnTo>
                  <a:lnTo>
                    <a:pt x="585" y="475"/>
                  </a:lnTo>
                  <a:lnTo>
                    <a:pt x="560" y="505"/>
                  </a:lnTo>
                  <a:lnTo>
                    <a:pt x="532" y="531"/>
                  </a:lnTo>
                  <a:lnTo>
                    <a:pt x="505" y="560"/>
                  </a:lnTo>
                  <a:lnTo>
                    <a:pt x="475" y="584"/>
                  </a:lnTo>
                  <a:lnTo>
                    <a:pt x="447" y="611"/>
                  </a:lnTo>
                  <a:lnTo>
                    <a:pt x="417" y="634"/>
                  </a:lnTo>
                  <a:lnTo>
                    <a:pt x="385" y="659"/>
                  </a:lnTo>
                  <a:lnTo>
                    <a:pt x="353" y="680"/>
                  </a:lnTo>
                  <a:lnTo>
                    <a:pt x="321" y="701"/>
                  </a:lnTo>
                  <a:lnTo>
                    <a:pt x="287" y="723"/>
                  </a:lnTo>
                  <a:lnTo>
                    <a:pt x="254" y="742"/>
                  </a:lnTo>
                  <a:lnTo>
                    <a:pt x="220" y="762"/>
                  </a:lnTo>
                  <a:lnTo>
                    <a:pt x="185" y="779"/>
                  </a:lnTo>
                  <a:lnTo>
                    <a:pt x="149" y="795"/>
                  </a:lnTo>
                  <a:lnTo>
                    <a:pt x="114" y="811"/>
                  </a:lnTo>
                  <a:lnTo>
                    <a:pt x="77" y="825"/>
                  </a:lnTo>
                  <a:lnTo>
                    <a:pt x="39" y="838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393" y="184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431" y="2559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2353" y="2559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968" y="2103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1089" y="2175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1209" y="243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1328" y="250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1499" y="226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1617" y="2339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973" y="211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2097" y="2175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825" y="2853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944" y="2927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</a:t>
              </a:r>
              <a:endParaRPr lang="en-US" sz="2000"/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>
              <a:off x="1499" y="2723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>
              <a:off x="1617" y="279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6</a:t>
              </a:r>
              <a:endParaRPr lang="en-US" sz="2000"/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979" y="2984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7926" name="Rectangle 38"/>
            <p:cNvSpPr>
              <a:spLocks noChangeArrowheads="1"/>
            </p:cNvSpPr>
            <p:nvPr/>
          </p:nvSpPr>
          <p:spPr bwMode="auto">
            <a:xfrm>
              <a:off x="2097" y="3057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7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Graph G</a:t>
            </a:r>
            <a:r>
              <a:rPr lang="en-US" sz="2400" baseline="-25000"/>
              <a:t>3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00638" y="1981200"/>
            <a:ext cx="4043362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Pada </a:t>
            </a:r>
            <a:r>
              <a:rPr lang="en-US" i="1"/>
              <a:t>G</a:t>
            </a:r>
            <a:r>
              <a:rPr lang="en-US" baseline="-25000"/>
              <a:t>3</a:t>
            </a:r>
            <a:r>
              <a:rPr lang="en-US"/>
              <a:t>, sisi </a:t>
            </a:r>
            <a:r>
              <a:rPr lang="en-US" i="1"/>
              <a:t>e</a:t>
            </a:r>
            <a:r>
              <a:rPr lang="en-US" baseline="-25000"/>
              <a:t>8</a:t>
            </a:r>
            <a:r>
              <a:rPr lang="en-US"/>
              <a:t> = (3, 3) dinamakan </a:t>
            </a:r>
            <a:r>
              <a:rPr lang="en-US" b="1"/>
              <a:t>gelang</a:t>
            </a:r>
            <a:r>
              <a:rPr lang="en-US"/>
              <a:t> atau </a:t>
            </a:r>
            <a:r>
              <a:rPr lang="en-US" b="1"/>
              <a:t>kalang</a:t>
            </a:r>
            <a:r>
              <a:rPr lang="en-US"/>
              <a:t> (</a:t>
            </a:r>
            <a:r>
              <a:rPr lang="en-US" i="1"/>
              <a:t>loop</a:t>
            </a:r>
            <a:r>
              <a:rPr lang="en-US"/>
              <a:t>) karena ia berawal dan berakhir pada simpul yang sama. </a:t>
            </a:r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395288" y="2492375"/>
            <a:ext cx="3600450" cy="3163888"/>
            <a:chOff x="7009" y="3517"/>
            <a:chExt cx="2780" cy="2301"/>
          </a:xfrm>
        </p:grpSpPr>
        <p:sp>
          <p:nvSpPr>
            <p:cNvPr id="38918" name="Freeform 6"/>
            <p:cNvSpPr>
              <a:spLocks/>
            </p:cNvSpPr>
            <p:nvPr/>
          </p:nvSpPr>
          <p:spPr bwMode="auto">
            <a:xfrm>
              <a:off x="7244" y="4653"/>
              <a:ext cx="86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6" y="33"/>
                </a:cxn>
                <a:cxn ang="0">
                  <a:pos x="86" y="39"/>
                </a:cxn>
                <a:cxn ang="0">
                  <a:pos x="86" y="42"/>
                </a:cxn>
                <a:cxn ang="0">
                  <a:pos x="86" y="42"/>
                </a:cxn>
                <a:cxn ang="0">
                  <a:pos x="86" y="47"/>
                </a:cxn>
                <a:cxn ang="0">
                  <a:pos x="86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8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6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6" y="33"/>
                  </a:lnTo>
                  <a:lnTo>
                    <a:pt x="86" y="3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7"/>
                  </a:lnTo>
                  <a:lnTo>
                    <a:pt x="86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auto">
            <a:xfrm>
              <a:off x="7244" y="4653"/>
              <a:ext cx="86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6" y="33"/>
                </a:cxn>
                <a:cxn ang="0">
                  <a:pos x="86" y="39"/>
                </a:cxn>
                <a:cxn ang="0">
                  <a:pos x="86" y="42"/>
                </a:cxn>
                <a:cxn ang="0">
                  <a:pos x="86" y="42"/>
                </a:cxn>
                <a:cxn ang="0">
                  <a:pos x="86" y="47"/>
                </a:cxn>
                <a:cxn ang="0">
                  <a:pos x="86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8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6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6" y="33"/>
                  </a:lnTo>
                  <a:lnTo>
                    <a:pt x="86" y="3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7"/>
                  </a:lnTo>
                  <a:lnTo>
                    <a:pt x="86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8095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auto">
            <a:xfrm>
              <a:off x="8095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8095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auto">
            <a:xfrm>
              <a:off x="8095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auto">
            <a:xfrm>
              <a:off x="8945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Freeform 13"/>
            <p:cNvSpPr>
              <a:spLocks/>
            </p:cNvSpPr>
            <p:nvPr/>
          </p:nvSpPr>
          <p:spPr bwMode="auto">
            <a:xfrm>
              <a:off x="8945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7287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auto">
            <a:xfrm>
              <a:off x="8137" y="3845"/>
              <a:ext cx="850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39"/>
                </a:cxn>
                <a:cxn ang="0">
                  <a:pos x="27" y="76"/>
                </a:cxn>
                <a:cxn ang="0">
                  <a:pos x="41" y="113"/>
                </a:cxn>
                <a:cxn ang="0">
                  <a:pos x="57" y="149"/>
                </a:cxn>
                <a:cxn ang="0">
                  <a:pos x="73" y="184"/>
                </a:cxn>
                <a:cxn ang="0">
                  <a:pos x="91" y="220"/>
                </a:cxn>
                <a:cxn ang="0">
                  <a:pos x="108" y="253"/>
                </a:cxn>
                <a:cxn ang="0">
                  <a:pos x="128" y="287"/>
                </a:cxn>
                <a:cxn ang="0">
                  <a:pos x="149" y="321"/>
                </a:cxn>
                <a:cxn ang="0">
                  <a:pos x="170" y="353"/>
                </a:cxn>
                <a:cxn ang="0">
                  <a:pos x="193" y="384"/>
                </a:cxn>
                <a:cxn ang="0">
                  <a:pos x="216" y="416"/>
                </a:cxn>
                <a:cxn ang="0">
                  <a:pos x="241" y="446"/>
                </a:cxn>
                <a:cxn ang="0">
                  <a:pos x="266" y="475"/>
                </a:cxn>
                <a:cxn ang="0">
                  <a:pos x="293" y="505"/>
                </a:cxn>
                <a:cxn ang="0">
                  <a:pos x="319" y="531"/>
                </a:cxn>
                <a:cxn ang="0">
                  <a:pos x="347" y="560"/>
                </a:cxn>
                <a:cxn ang="0">
                  <a:pos x="376" y="585"/>
                </a:cxn>
                <a:cxn ang="0">
                  <a:pos x="406" y="611"/>
                </a:cxn>
                <a:cxn ang="0">
                  <a:pos x="436" y="634"/>
                </a:cxn>
                <a:cxn ang="0">
                  <a:pos x="466" y="659"/>
                </a:cxn>
                <a:cxn ang="0">
                  <a:pos x="498" y="680"/>
                </a:cxn>
                <a:cxn ang="0">
                  <a:pos x="530" y="701"/>
                </a:cxn>
                <a:cxn ang="0">
                  <a:pos x="564" y="723"/>
                </a:cxn>
                <a:cxn ang="0">
                  <a:pos x="597" y="742"/>
                </a:cxn>
                <a:cxn ang="0">
                  <a:pos x="633" y="762"/>
                </a:cxn>
                <a:cxn ang="0">
                  <a:pos x="666" y="779"/>
                </a:cxn>
                <a:cxn ang="0">
                  <a:pos x="702" y="795"/>
                </a:cxn>
                <a:cxn ang="0">
                  <a:pos x="739" y="811"/>
                </a:cxn>
                <a:cxn ang="0">
                  <a:pos x="776" y="825"/>
                </a:cxn>
                <a:cxn ang="0">
                  <a:pos x="813" y="838"/>
                </a:cxn>
                <a:cxn ang="0">
                  <a:pos x="850" y="850"/>
                </a:cxn>
              </a:cxnLst>
              <a:rect l="0" t="0" r="r" b="b"/>
              <a:pathLst>
                <a:path w="850" h="850">
                  <a:moveTo>
                    <a:pt x="0" y="0"/>
                  </a:moveTo>
                  <a:lnTo>
                    <a:pt x="13" y="39"/>
                  </a:lnTo>
                  <a:lnTo>
                    <a:pt x="27" y="76"/>
                  </a:lnTo>
                  <a:lnTo>
                    <a:pt x="41" y="113"/>
                  </a:lnTo>
                  <a:lnTo>
                    <a:pt x="57" y="149"/>
                  </a:lnTo>
                  <a:lnTo>
                    <a:pt x="73" y="184"/>
                  </a:lnTo>
                  <a:lnTo>
                    <a:pt x="91" y="220"/>
                  </a:lnTo>
                  <a:lnTo>
                    <a:pt x="108" y="253"/>
                  </a:lnTo>
                  <a:lnTo>
                    <a:pt x="128" y="287"/>
                  </a:lnTo>
                  <a:lnTo>
                    <a:pt x="149" y="321"/>
                  </a:lnTo>
                  <a:lnTo>
                    <a:pt x="170" y="353"/>
                  </a:lnTo>
                  <a:lnTo>
                    <a:pt x="193" y="384"/>
                  </a:lnTo>
                  <a:lnTo>
                    <a:pt x="216" y="416"/>
                  </a:lnTo>
                  <a:lnTo>
                    <a:pt x="241" y="446"/>
                  </a:lnTo>
                  <a:lnTo>
                    <a:pt x="266" y="475"/>
                  </a:lnTo>
                  <a:lnTo>
                    <a:pt x="293" y="505"/>
                  </a:lnTo>
                  <a:lnTo>
                    <a:pt x="319" y="531"/>
                  </a:lnTo>
                  <a:lnTo>
                    <a:pt x="347" y="560"/>
                  </a:lnTo>
                  <a:lnTo>
                    <a:pt x="376" y="585"/>
                  </a:lnTo>
                  <a:lnTo>
                    <a:pt x="406" y="611"/>
                  </a:lnTo>
                  <a:lnTo>
                    <a:pt x="436" y="634"/>
                  </a:lnTo>
                  <a:lnTo>
                    <a:pt x="466" y="659"/>
                  </a:lnTo>
                  <a:lnTo>
                    <a:pt x="498" y="680"/>
                  </a:lnTo>
                  <a:lnTo>
                    <a:pt x="530" y="701"/>
                  </a:lnTo>
                  <a:lnTo>
                    <a:pt x="564" y="723"/>
                  </a:lnTo>
                  <a:lnTo>
                    <a:pt x="597" y="742"/>
                  </a:lnTo>
                  <a:lnTo>
                    <a:pt x="633" y="762"/>
                  </a:lnTo>
                  <a:lnTo>
                    <a:pt x="666" y="779"/>
                  </a:lnTo>
                  <a:lnTo>
                    <a:pt x="702" y="795"/>
                  </a:lnTo>
                  <a:lnTo>
                    <a:pt x="739" y="811"/>
                  </a:lnTo>
                  <a:lnTo>
                    <a:pt x="776" y="825"/>
                  </a:lnTo>
                  <a:lnTo>
                    <a:pt x="813" y="838"/>
                  </a:lnTo>
                  <a:lnTo>
                    <a:pt x="85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auto">
            <a:xfrm>
              <a:off x="8137" y="4695"/>
              <a:ext cx="850" cy="850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813" y="13"/>
                </a:cxn>
                <a:cxn ang="0">
                  <a:pos x="776" y="27"/>
                </a:cxn>
                <a:cxn ang="0">
                  <a:pos x="739" y="41"/>
                </a:cxn>
                <a:cxn ang="0">
                  <a:pos x="702" y="57"/>
                </a:cxn>
                <a:cxn ang="0">
                  <a:pos x="666" y="73"/>
                </a:cxn>
                <a:cxn ang="0">
                  <a:pos x="633" y="90"/>
                </a:cxn>
                <a:cxn ang="0">
                  <a:pos x="597" y="108"/>
                </a:cxn>
                <a:cxn ang="0">
                  <a:pos x="564" y="128"/>
                </a:cxn>
                <a:cxn ang="0">
                  <a:pos x="530" y="149"/>
                </a:cxn>
                <a:cxn ang="0">
                  <a:pos x="498" y="170"/>
                </a:cxn>
                <a:cxn ang="0">
                  <a:pos x="466" y="193"/>
                </a:cxn>
                <a:cxn ang="0">
                  <a:pos x="436" y="216"/>
                </a:cxn>
                <a:cxn ang="0">
                  <a:pos x="406" y="241"/>
                </a:cxn>
                <a:cxn ang="0">
                  <a:pos x="376" y="266"/>
                </a:cxn>
                <a:cxn ang="0">
                  <a:pos x="347" y="292"/>
                </a:cxn>
                <a:cxn ang="0">
                  <a:pos x="319" y="319"/>
                </a:cxn>
                <a:cxn ang="0">
                  <a:pos x="293" y="347"/>
                </a:cxn>
                <a:cxn ang="0">
                  <a:pos x="266" y="376"/>
                </a:cxn>
                <a:cxn ang="0">
                  <a:pos x="241" y="406"/>
                </a:cxn>
                <a:cxn ang="0">
                  <a:pos x="216" y="436"/>
                </a:cxn>
                <a:cxn ang="0">
                  <a:pos x="193" y="466"/>
                </a:cxn>
                <a:cxn ang="0">
                  <a:pos x="170" y="498"/>
                </a:cxn>
                <a:cxn ang="0">
                  <a:pos x="149" y="530"/>
                </a:cxn>
                <a:cxn ang="0">
                  <a:pos x="128" y="563"/>
                </a:cxn>
                <a:cxn ang="0">
                  <a:pos x="108" y="597"/>
                </a:cxn>
                <a:cxn ang="0">
                  <a:pos x="91" y="632"/>
                </a:cxn>
                <a:cxn ang="0">
                  <a:pos x="73" y="666"/>
                </a:cxn>
                <a:cxn ang="0">
                  <a:pos x="57" y="701"/>
                </a:cxn>
                <a:cxn ang="0">
                  <a:pos x="41" y="739"/>
                </a:cxn>
                <a:cxn ang="0">
                  <a:pos x="27" y="776"/>
                </a:cxn>
                <a:cxn ang="0">
                  <a:pos x="13" y="813"/>
                </a:cxn>
                <a:cxn ang="0">
                  <a:pos x="0" y="850"/>
                </a:cxn>
              </a:cxnLst>
              <a:rect l="0" t="0" r="r" b="b"/>
              <a:pathLst>
                <a:path w="850" h="850">
                  <a:moveTo>
                    <a:pt x="850" y="0"/>
                  </a:moveTo>
                  <a:lnTo>
                    <a:pt x="813" y="13"/>
                  </a:lnTo>
                  <a:lnTo>
                    <a:pt x="776" y="27"/>
                  </a:lnTo>
                  <a:lnTo>
                    <a:pt x="739" y="41"/>
                  </a:lnTo>
                  <a:lnTo>
                    <a:pt x="702" y="57"/>
                  </a:lnTo>
                  <a:lnTo>
                    <a:pt x="666" y="73"/>
                  </a:lnTo>
                  <a:lnTo>
                    <a:pt x="633" y="90"/>
                  </a:lnTo>
                  <a:lnTo>
                    <a:pt x="597" y="108"/>
                  </a:lnTo>
                  <a:lnTo>
                    <a:pt x="564" y="128"/>
                  </a:lnTo>
                  <a:lnTo>
                    <a:pt x="530" y="149"/>
                  </a:lnTo>
                  <a:lnTo>
                    <a:pt x="498" y="170"/>
                  </a:lnTo>
                  <a:lnTo>
                    <a:pt x="466" y="193"/>
                  </a:lnTo>
                  <a:lnTo>
                    <a:pt x="436" y="216"/>
                  </a:lnTo>
                  <a:lnTo>
                    <a:pt x="406" y="241"/>
                  </a:lnTo>
                  <a:lnTo>
                    <a:pt x="376" y="266"/>
                  </a:lnTo>
                  <a:lnTo>
                    <a:pt x="347" y="292"/>
                  </a:lnTo>
                  <a:lnTo>
                    <a:pt x="319" y="319"/>
                  </a:lnTo>
                  <a:lnTo>
                    <a:pt x="293" y="347"/>
                  </a:lnTo>
                  <a:lnTo>
                    <a:pt x="266" y="376"/>
                  </a:lnTo>
                  <a:lnTo>
                    <a:pt x="241" y="406"/>
                  </a:lnTo>
                  <a:lnTo>
                    <a:pt x="216" y="436"/>
                  </a:lnTo>
                  <a:lnTo>
                    <a:pt x="193" y="466"/>
                  </a:lnTo>
                  <a:lnTo>
                    <a:pt x="170" y="498"/>
                  </a:lnTo>
                  <a:lnTo>
                    <a:pt x="149" y="530"/>
                  </a:lnTo>
                  <a:lnTo>
                    <a:pt x="128" y="563"/>
                  </a:lnTo>
                  <a:lnTo>
                    <a:pt x="108" y="597"/>
                  </a:lnTo>
                  <a:lnTo>
                    <a:pt x="91" y="632"/>
                  </a:lnTo>
                  <a:lnTo>
                    <a:pt x="73" y="666"/>
                  </a:lnTo>
                  <a:lnTo>
                    <a:pt x="57" y="701"/>
                  </a:lnTo>
                  <a:lnTo>
                    <a:pt x="41" y="739"/>
                  </a:lnTo>
                  <a:lnTo>
                    <a:pt x="27" y="776"/>
                  </a:lnTo>
                  <a:lnTo>
                    <a:pt x="13" y="813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 flipH="1">
              <a:off x="7287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7287" y="4695"/>
              <a:ext cx="170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auto">
            <a:xfrm>
              <a:off x="8137" y="3845"/>
              <a:ext cx="850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13"/>
                </a:cxn>
                <a:cxn ang="0">
                  <a:pos x="76" y="27"/>
                </a:cxn>
                <a:cxn ang="0">
                  <a:pos x="114" y="41"/>
                </a:cxn>
                <a:cxn ang="0">
                  <a:pos x="149" y="57"/>
                </a:cxn>
                <a:cxn ang="0">
                  <a:pos x="184" y="73"/>
                </a:cxn>
                <a:cxn ang="0">
                  <a:pos x="220" y="90"/>
                </a:cxn>
                <a:cxn ang="0">
                  <a:pos x="254" y="108"/>
                </a:cxn>
                <a:cxn ang="0">
                  <a:pos x="287" y="128"/>
                </a:cxn>
                <a:cxn ang="0">
                  <a:pos x="321" y="149"/>
                </a:cxn>
                <a:cxn ang="0">
                  <a:pos x="353" y="170"/>
                </a:cxn>
                <a:cxn ang="0">
                  <a:pos x="385" y="193"/>
                </a:cxn>
                <a:cxn ang="0">
                  <a:pos x="417" y="216"/>
                </a:cxn>
                <a:cxn ang="0">
                  <a:pos x="447" y="241"/>
                </a:cxn>
                <a:cxn ang="0">
                  <a:pos x="475" y="266"/>
                </a:cxn>
                <a:cxn ang="0">
                  <a:pos x="505" y="292"/>
                </a:cxn>
                <a:cxn ang="0">
                  <a:pos x="532" y="319"/>
                </a:cxn>
                <a:cxn ang="0">
                  <a:pos x="560" y="347"/>
                </a:cxn>
                <a:cxn ang="0">
                  <a:pos x="585" y="376"/>
                </a:cxn>
                <a:cxn ang="0">
                  <a:pos x="611" y="406"/>
                </a:cxn>
                <a:cxn ang="0">
                  <a:pos x="634" y="436"/>
                </a:cxn>
                <a:cxn ang="0">
                  <a:pos x="659" y="466"/>
                </a:cxn>
                <a:cxn ang="0">
                  <a:pos x="680" y="498"/>
                </a:cxn>
                <a:cxn ang="0">
                  <a:pos x="702" y="530"/>
                </a:cxn>
                <a:cxn ang="0">
                  <a:pos x="723" y="563"/>
                </a:cxn>
                <a:cxn ang="0">
                  <a:pos x="742" y="597"/>
                </a:cxn>
                <a:cxn ang="0">
                  <a:pos x="762" y="632"/>
                </a:cxn>
                <a:cxn ang="0">
                  <a:pos x="780" y="666"/>
                </a:cxn>
                <a:cxn ang="0">
                  <a:pos x="796" y="701"/>
                </a:cxn>
                <a:cxn ang="0">
                  <a:pos x="812" y="739"/>
                </a:cxn>
                <a:cxn ang="0">
                  <a:pos x="826" y="776"/>
                </a:cxn>
                <a:cxn ang="0">
                  <a:pos x="838" y="813"/>
                </a:cxn>
                <a:cxn ang="0">
                  <a:pos x="850" y="850"/>
                </a:cxn>
              </a:cxnLst>
              <a:rect l="0" t="0" r="r" b="b"/>
              <a:pathLst>
                <a:path w="850" h="850">
                  <a:moveTo>
                    <a:pt x="0" y="0"/>
                  </a:moveTo>
                  <a:lnTo>
                    <a:pt x="39" y="13"/>
                  </a:lnTo>
                  <a:lnTo>
                    <a:pt x="76" y="27"/>
                  </a:lnTo>
                  <a:lnTo>
                    <a:pt x="114" y="41"/>
                  </a:lnTo>
                  <a:lnTo>
                    <a:pt x="149" y="57"/>
                  </a:lnTo>
                  <a:lnTo>
                    <a:pt x="184" y="73"/>
                  </a:lnTo>
                  <a:lnTo>
                    <a:pt x="220" y="90"/>
                  </a:lnTo>
                  <a:lnTo>
                    <a:pt x="254" y="108"/>
                  </a:lnTo>
                  <a:lnTo>
                    <a:pt x="287" y="128"/>
                  </a:lnTo>
                  <a:lnTo>
                    <a:pt x="321" y="149"/>
                  </a:lnTo>
                  <a:lnTo>
                    <a:pt x="353" y="170"/>
                  </a:lnTo>
                  <a:lnTo>
                    <a:pt x="385" y="193"/>
                  </a:lnTo>
                  <a:lnTo>
                    <a:pt x="417" y="216"/>
                  </a:lnTo>
                  <a:lnTo>
                    <a:pt x="447" y="241"/>
                  </a:lnTo>
                  <a:lnTo>
                    <a:pt x="475" y="266"/>
                  </a:lnTo>
                  <a:lnTo>
                    <a:pt x="505" y="292"/>
                  </a:lnTo>
                  <a:lnTo>
                    <a:pt x="532" y="319"/>
                  </a:lnTo>
                  <a:lnTo>
                    <a:pt x="560" y="347"/>
                  </a:lnTo>
                  <a:lnTo>
                    <a:pt x="585" y="376"/>
                  </a:lnTo>
                  <a:lnTo>
                    <a:pt x="611" y="406"/>
                  </a:lnTo>
                  <a:lnTo>
                    <a:pt x="634" y="436"/>
                  </a:lnTo>
                  <a:lnTo>
                    <a:pt x="659" y="466"/>
                  </a:lnTo>
                  <a:lnTo>
                    <a:pt x="680" y="498"/>
                  </a:lnTo>
                  <a:lnTo>
                    <a:pt x="702" y="530"/>
                  </a:lnTo>
                  <a:lnTo>
                    <a:pt x="723" y="563"/>
                  </a:lnTo>
                  <a:lnTo>
                    <a:pt x="742" y="597"/>
                  </a:lnTo>
                  <a:lnTo>
                    <a:pt x="762" y="632"/>
                  </a:lnTo>
                  <a:lnTo>
                    <a:pt x="780" y="666"/>
                  </a:lnTo>
                  <a:lnTo>
                    <a:pt x="796" y="701"/>
                  </a:lnTo>
                  <a:lnTo>
                    <a:pt x="812" y="739"/>
                  </a:lnTo>
                  <a:lnTo>
                    <a:pt x="826" y="776"/>
                  </a:lnTo>
                  <a:lnTo>
                    <a:pt x="838" y="813"/>
                  </a:lnTo>
                  <a:lnTo>
                    <a:pt x="85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auto">
            <a:xfrm>
              <a:off x="8137" y="4695"/>
              <a:ext cx="850" cy="850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838" y="39"/>
                </a:cxn>
                <a:cxn ang="0">
                  <a:pos x="826" y="76"/>
                </a:cxn>
                <a:cxn ang="0">
                  <a:pos x="812" y="113"/>
                </a:cxn>
                <a:cxn ang="0">
                  <a:pos x="796" y="149"/>
                </a:cxn>
                <a:cxn ang="0">
                  <a:pos x="780" y="184"/>
                </a:cxn>
                <a:cxn ang="0">
                  <a:pos x="762" y="220"/>
                </a:cxn>
                <a:cxn ang="0">
                  <a:pos x="742" y="253"/>
                </a:cxn>
                <a:cxn ang="0">
                  <a:pos x="723" y="287"/>
                </a:cxn>
                <a:cxn ang="0">
                  <a:pos x="702" y="321"/>
                </a:cxn>
                <a:cxn ang="0">
                  <a:pos x="680" y="352"/>
                </a:cxn>
                <a:cxn ang="0">
                  <a:pos x="659" y="384"/>
                </a:cxn>
                <a:cxn ang="0">
                  <a:pos x="634" y="416"/>
                </a:cxn>
                <a:cxn ang="0">
                  <a:pos x="611" y="446"/>
                </a:cxn>
                <a:cxn ang="0">
                  <a:pos x="585" y="475"/>
                </a:cxn>
                <a:cxn ang="0">
                  <a:pos x="560" y="505"/>
                </a:cxn>
                <a:cxn ang="0">
                  <a:pos x="532" y="531"/>
                </a:cxn>
                <a:cxn ang="0">
                  <a:pos x="505" y="560"/>
                </a:cxn>
                <a:cxn ang="0">
                  <a:pos x="475" y="584"/>
                </a:cxn>
                <a:cxn ang="0">
                  <a:pos x="447" y="611"/>
                </a:cxn>
                <a:cxn ang="0">
                  <a:pos x="417" y="634"/>
                </a:cxn>
                <a:cxn ang="0">
                  <a:pos x="385" y="659"/>
                </a:cxn>
                <a:cxn ang="0">
                  <a:pos x="353" y="680"/>
                </a:cxn>
                <a:cxn ang="0">
                  <a:pos x="321" y="701"/>
                </a:cxn>
                <a:cxn ang="0">
                  <a:pos x="287" y="723"/>
                </a:cxn>
                <a:cxn ang="0">
                  <a:pos x="254" y="742"/>
                </a:cxn>
                <a:cxn ang="0">
                  <a:pos x="220" y="762"/>
                </a:cxn>
                <a:cxn ang="0">
                  <a:pos x="184" y="779"/>
                </a:cxn>
                <a:cxn ang="0">
                  <a:pos x="149" y="795"/>
                </a:cxn>
                <a:cxn ang="0">
                  <a:pos x="114" y="811"/>
                </a:cxn>
                <a:cxn ang="0">
                  <a:pos x="76" y="825"/>
                </a:cxn>
                <a:cxn ang="0">
                  <a:pos x="39" y="838"/>
                </a:cxn>
                <a:cxn ang="0">
                  <a:pos x="0" y="850"/>
                </a:cxn>
              </a:cxnLst>
              <a:rect l="0" t="0" r="r" b="b"/>
              <a:pathLst>
                <a:path w="850" h="850">
                  <a:moveTo>
                    <a:pt x="850" y="0"/>
                  </a:moveTo>
                  <a:lnTo>
                    <a:pt x="838" y="39"/>
                  </a:lnTo>
                  <a:lnTo>
                    <a:pt x="826" y="76"/>
                  </a:lnTo>
                  <a:lnTo>
                    <a:pt x="812" y="113"/>
                  </a:lnTo>
                  <a:lnTo>
                    <a:pt x="796" y="149"/>
                  </a:lnTo>
                  <a:lnTo>
                    <a:pt x="780" y="184"/>
                  </a:lnTo>
                  <a:lnTo>
                    <a:pt x="762" y="220"/>
                  </a:lnTo>
                  <a:lnTo>
                    <a:pt x="742" y="253"/>
                  </a:lnTo>
                  <a:lnTo>
                    <a:pt x="723" y="287"/>
                  </a:lnTo>
                  <a:lnTo>
                    <a:pt x="702" y="321"/>
                  </a:lnTo>
                  <a:lnTo>
                    <a:pt x="680" y="352"/>
                  </a:lnTo>
                  <a:lnTo>
                    <a:pt x="659" y="384"/>
                  </a:lnTo>
                  <a:lnTo>
                    <a:pt x="634" y="416"/>
                  </a:lnTo>
                  <a:lnTo>
                    <a:pt x="611" y="446"/>
                  </a:lnTo>
                  <a:lnTo>
                    <a:pt x="585" y="475"/>
                  </a:lnTo>
                  <a:lnTo>
                    <a:pt x="560" y="505"/>
                  </a:lnTo>
                  <a:lnTo>
                    <a:pt x="532" y="531"/>
                  </a:lnTo>
                  <a:lnTo>
                    <a:pt x="505" y="560"/>
                  </a:lnTo>
                  <a:lnTo>
                    <a:pt x="475" y="584"/>
                  </a:lnTo>
                  <a:lnTo>
                    <a:pt x="447" y="611"/>
                  </a:lnTo>
                  <a:lnTo>
                    <a:pt x="417" y="634"/>
                  </a:lnTo>
                  <a:lnTo>
                    <a:pt x="385" y="659"/>
                  </a:lnTo>
                  <a:lnTo>
                    <a:pt x="353" y="680"/>
                  </a:lnTo>
                  <a:lnTo>
                    <a:pt x="321" y="701"/>
                  </a:lnTo>
                  <a:lnTo>
                    <a:pt x="287" y="723"/>
                  </a:lnTo>
                  <a:lnTo>
                    <a:pt x="254" y="742"/>
                  </a:lnTo>
                  <a:lnTo>
                    <a:pt x="220" y="762"/>
                  </a:lnTo>
                  <a:lnTo>
                    <a:pt x="184" y="779"/>
                  </a:lnTo>
                  <a:lnTo>
                    <a:pt x="149" y="795"/>
                  </a:lnTo>
                  <a:lnTo>
                    <a:pt x="114" y="811"/>
                  </a:lnTo>
                  <a:lnTo>
                    <a:pt x="76" y="825"/>
                  </a:lnTo>
                  <a:lnTo>
                    <a:pt x="39" y="838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Freeform 21"/>
            <p:cNvSpPr>
              <a:spLocks/>
            </p:cNvSpPr>
            <p:nvPr/>
          </p:nvSpPr>
          <p:spPr bwMode="auto">
            <a:xfrm>
              <a:off x="8987" y="4430"/>
              <a:ext cx="479" cy="478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4" y="203"/>
                </a:cxn>
                <a:cxn ang="0">
                  <a:pos x="9" y="180"/>
                </a:cxn>
                <a:cxn ang="0">
                  <a:pos x="15" y="157"/>
                </a:cxn>
                <a:cxn ang="0">
                  <a:pos x="25" y="136"/>
                </a:cxn>
                <a:cxn ang="0">
                  <a:pos x="36" y="115"/>
                </a:cxn>
                <a:cxn ang="0">
                  <a:pos x="48" y="97"/>
                </a:cxn>
                <a:cxn ang="0">
                  <a:pos x="71" y="70"/>
                </a:cxn>
                <a:cxn ang="0">
                  <a:pos x="98" y="47"/>
                </a:cxn>
                <a:cxn ang="0">
                  <a:pos x="116" y="35"/>
                </a:cxn>
                <a:cxn ang="0">
                  <a:pos x="137" y="24"/>
                </a:cxn>
                <a:cxn ang="0">
                  <a:pos x="158" y="14"/>
                </a:cxn>
                <a:cxn ang="0">
                  <a:pos x="181" y="8"/>
                </a:cxn>
                <a:cxn ang="0">
                  <a:pos x="204" y="3"/>
                </a:cxn>
                <a:cxn ang="0">
                  <a:pos x="227" y="0"/>
                </a:cxn>
                <a:cxn ang="0">
                  <a:pos x="252" y="0"/>
                </a:cxn>
                <a:cxn ang="0">
                  <a:pos x="277" y="3"/>
                </a:cxn>
                <a:cxn ang="0">
                  <a:pos x="300" y="8"/>
                </a:cxn>
                <a:cxn ang="0">
                  <a:pos x="323" y="14"/>
                </a:cxn>
                <a:cxn ang="0">
                  <a:pos x="344" y="24"/>
                </a:cxn>
                <a:cxn ang="0">
                  <a:pos x="364" y="35"/>
                </a:cxn>
                <a:cxn ang="0">
                  <a:pos x="383" y="47"/>
                </a:cxn>
                <a:cxn ang="0">
                  <a:pos x="410" y="70"/>
                </a:cxn>
                <a:cxn ang="0">
                  <a:pos x="433" y="97"/>
                </a:cxn>
                <a:cxn ang="0">
                  <a:pos x="445" y="115"/>
                </a:cxn>
                <a:cxn ang="0">
                  <a:pos x="456" y="136"/>
                </a:cxn>
                <a:cxn ang="0">
                  <a:pos x="465" y="157"/>
                </a:cxn>
                <a:cxn ang="0">
                  <a:pos x="472" y="180"/>
                </a:cxn>
                <a:cxn ang="0">
                  <a:pos x="477" y="203"/>
                </a:cxn>
                <a:cxn ang="0">
                  <a:pos x="479" y="226"/>
                </a:cxn>
                <a:cxn ang="0">
                  <a:pos x="479" y="239"/>
                </a:cxn>
                <a:cxn ang="0">
                  <a:pos x="479" y="263"/>
                </a:cxn>
                <a:cxn ang="0">
                  <a:pos x="475" y="288"/>
                </a:cxn>
                <a:cxn ang="0">
                  <a:pos x="468" y="309"/>
                </a:cxn>
                <a:cxn ang="0">
                  <a:pos x="461" y="332"/>
                </a:cxn>
                <a:cxn ang="0">
                  <a:pos x="450" y="354"/>
                </a:cxn>
                <a:cxn ang="0">
                  <a:pos x="438" y="373"/>
                </a:cxn>
                <a:cxn ang="0">
                  <a:pos x="426" y="391"/>
                </a:cxn>
                <a:cxn ang="0">
                  <a:pos x="392" y="424"/>
                </a:cxn>
                <a:cxn ang="0">
                  <a:pos x="374" y="437"/>
                </a:cxn>
                <a:cxn ang="0">
                  <a:pos x="355" y="449"/>
                </a:cxn>
                <a:cxn ang="0">
                  <a:pos x="333" y="460"/>
                </a:cxn>
                <a:cxn ang="0">
                  <a:pos x="310" y="467"/>
                </a:cxn>
                <a:cxn ang="0">
                  <a:pos x="289" y="474"/>
                </a:cxn>
                <a:cxn ang="0">
                  <a:pos x="264" y="478"/>
                </a:cxn>
                <a:cxn ang="0">
                  <a:pos x="240" y="478"/>
                </a:cxn>
                <a:cxn ang="0">
                  <a:pos x="215" y="478"/>
                </a:cxn>
                <a:cxn ang="0">
                  <a:pos x="192" y="474"/>
                </a:cxn>
                <a:cxn ang="0">
                  <a:pos x="169" y="467"/>
                </a:cxn>
                <a:cxn ang="0">
                  <a:pos x="148" y="460"/>
                </a:cxn>
                <a:cxn ang="0">
                  <a:pos x="126" y="449"/>
                </a:cxn>
                <a:cxn ang="0">
                  <a:pos x="107" y="437"/>
                </a:cxn>
                <a:cxn ang="0">
                  <a:pos x="87" y="424"/>
                </a:cxn>
                <a:cxn ang="0">
                  <a:pos x="55" y="391"/>
                </a:cxn>
                <a:cxn ang="0">
                  <a:pos x="41" y="373"/>
                </a:cxn>
                <a:cxn ang="0">
                  <a:pos x="31" y="354"/>
                </a:cxn>
                <a:cxn ang="0">
                  <a:pos x="20" y="332"/>
                </a:cxn>
                <a:cxn ang="0">
                  <a:pos x="11" y="309"/>
                </a:cxn>
                <a:cxn ang="0">
                  <a:pos x="6" y="288"/>
                </a:cxn>
                <a:cxn ang="0">
                  <a:pos x="2" y="263"/>
                </a:cxn>
                <a:cxn ang="0">
                  <a:pos x="0" y="239"/>
                </a:cxn>
              </a:cxnLst>
              <a:rect l="0" t="0" r="r" b="b"/>
              <a:pathLst>
                <a:path w="479" h="478">
                  <a:moveTo>
                    <a:pt x="0" y="239"/>
                  </a:moveTo>
                  <a:lnTo>
                    <a:pt x="0" y="226"/>
                  </a:lnTo>
                  <a:lnTo>
                    <a:pt x="2" y="214"/>
                  </a:lnTo>
                  <a:lnTo>
                    <a:pt x="4" y="203"/>
                  </a:lnTo>
                  <a:lnTo>
                    <a:pt x="6" y="191"/>
                  </a:lnTo>
                  <a:lnTo>
                    <a:pt x="9" y="180"/>
                  </a:lnTo>
                  <a:lnTo>
                    <a:pt x="11" y="168"/>
                  </a:lnTo>
                  <a:lnTo>
                    <a:pt x="15" y="157"/>
                  </a:lnTo>
                  <a:lnTo>
                    <a:pt x="20" y="146"/>
                  </a:lnTo>
                  <a:lnTo>
                    <a:pt x="25" y="136"/>
                  </a:lnTo>
                  <a:lnTo>
                    <a:pt x="31" y="125"/>
                  </a:lnTo>
                  <a:lnTo>
                    <a:pt x="36" y="115"/>
                  </a:lnTo>
                  <a:lnTo>
                    <a:pt x="41" y="106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71" y="70"/>
                  </a:lnTo>
                  <a:lnTo>
                    <a:pt x="87" y="54"/>
                  </a:lnTo>
                  <a:lnTo>
                    <a:pt x="98" y="47"/>
                  </a:lnTo>
                  <a:lnTo>
                    <a:pt x="107" y="40"/>
                  </a:lnTo>
                  <a:lnTo>
                    <a:pt x="116" y="35"/>
                  </a:lnTo>
                  <a:lnTo>
                    <a:pt x="126" y="30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8" y="14"/>
                  </a:lnTo>
                  <a:lnTo>
                    <a:pt x="169" y="10"/>
                  </a:lnTo>
                  <a:lnTo>
                    <a:pt x="181" y="8"/>
                  </a:lnTo>
                  <a:lnTo>
                    <a:pt x="192" y="5"/>
                  </a:lnTo>
                  <a:lnTo>
                    <a:pt x="204" y="3"/>
                  </a:lnTo>
                  <a:lnTo>
                    <a:pt x="215" y="1"/>
                  </a:lnTo>
                  <a:lnTo>
                    <a:pt x="227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0" y="10"/>
                  </a:lnTo>
                  <a:lnTo>
                    <a:pt x="323" y="14"/>
                  </a:lnTo>
                  <a:lnTo>
                    <a:pt x="333" y="19"/>
                  </a:lnTo>
                  <a:lnTo>
                    <a:pt x="344" y="24"/>
                  </a:lnTo>
                  <a:lnTo>
                    <a:pt x="355" y="30"/>
                  </a:lnTo>
                  <a:lnTo>
                    <a:pt x="364" y="35"/>
                  </a:lnTo>
                  <a:lnTo>
                    <a:pt x="374" y="40"/>
                  </a:lnTo>
                  <a:lnTo>
                    <a:pt x="383" y="47"/>
                  </a:lnTo>
                  <a:lnTo>
                    <a:pt x="392" y="54"/>
                  </a:lnTo>
                  <a:lnTo>
                    <a:pt x="410" y="70"/>
                  </a:lnTo>
                  <a:lnTo>
                    <a:pt x="426" y="86"/>
                  </a:lnTo>
                  <a:lnTo>
                    <a:pt x="433" y="97"/>
                  </a:lnTo>
                  <a:lnTo>
                    <a:pt x="438" y="106"/>
                  </a:lnTo>
                  <a:lnTo>
                    <a:pt x="445" y="115"/>
                  </a:lnTo>
                  <a:lnTo>
                    <a:pt x="450" y="125"/>
                  </a:lnTo>
                  <a:lnTo>
                    <a:pt x="456" y="136"/>
                  </a:lnTo>
                  <a:lnTo>
                    <a:pt x="461" y="146"/>
                  </a:lnTo>
                  <a:lnTo>
                    <a:pt x="465" y="157"/>
                  </a:lnTo>
                  <a:lnTo>
                    <a:pt x="468" y="168"/>
                  </a:lnTo>
                  <a:lnTo>
                    <a:pt x="472" y="180"/>
                  </a:lnTo>
                  <a:lnTo>
                    <a:pt x="475" y="191"/>
                  </a:lnTo>
                  <a:lnTo>
                    <a:pt x="477" y="203"/>
                  </a:lnTo>
                  <a:lnTo>
                    <a:pt x="479" y="214"/>
                  </a:lnTo>
                  <a:lnTo>
                    <a:pt x="479" y="226"/>
                  </a:lnTo>
                  <a:lnTo>
                    <a:pt x="479" y="239"/>
                  </a:lnTo>
                  <a:lnTo>
                    <a:pt x="479" y="239"/>
                  </a:lnTo>
                  <a:lnTo>
                    <a:pt x="479" y="251"/>
                  </a:lnTo>
                  <a:lnTo>
                    <a:pt x="479" y="263"/>
                  </a:lnTo>
                  <a:lnTo>
                    <a:pt x="477" y="276"/>
                  </a:lnTo>
                  <a:lnTo>
                    <a:pt x="475" y="288"/>
                  </a:lnTo>
                  <a:lnTo>
                    <a:pt x="472" y="299"/>
                  </a:lnTo>
                  <a:lnTo>
                    <a:pt x="468" y="309"/>
                  </a:lnTo>
                  <a:lnTo>
                    <a:pt x="465" y="322"/>
                  </a:lnTo>
                  <a:lnTo>
                    <a:pt x="461" y="332"/>
                  </a:lnTo>
                  <a:lnTo>
                    <a:pt x="456" y="343"/>
                  </a:lnTo>
                  <a:lnTo>
                    <a:pt x="450" y="354"/>
                  </a:lnTo>
                  <a:lnTo>
                    <a:pt x="445" y="363"/>
                  </a:lnTo>
                  <a:lnTo>
                    <a:pt x="438" y="373"/>
                  </a:lnTo>
                  <a:lnTo>
                    <a:pt x="433" y="382"/>
                  </a:lnTo>
                  <a:lnTo>
                    <a:pt x="426" y="391"/>
                  </a:lnTo>
                  <a:lnTo>
                    <a:pt x="410" y="409"/>
                  </a:lnTo>
                  <a:lnTo>
                    <a:pt x="392" y="424"/>
                  </a:lnTo>
                  <a:lnTo>
                    <a:pt x="383" y="432"/>
                  </a:lnTo>
                  <a:lnTo>
                    <a:pt x="374" y="437"/>
                  </a:lnTo>
                  <a:lnTo>
                    <a:pt x="364" y="444"/>
                  </a:lnTo>
                  <a:lnTo>
                    <a:pt x="355" y="449"/>
                  </a:lnTo>
                  <a:lnTo>
                    <a:pt x="344" y="455"/>
                  </a:lnTo>
                  <a:lnTo>
                    <a:pt x="333" y="460"/>
                  </a:lnTo>
                  <a:lnTo>
                    <a:pt x="323" y="463"/>
                  </a:lnTo>
                  <a:lnTo>
                    <a:pt x="310" y="467"/>
                  </a:lnTo>
                  <a:lnTo>
                    <a:pt x="300" y="471"/>
                  </a:lnTo>
                  <a:lnTo>
                    <a:pt x="289" y="474"/>
                  </a:lnTo>
                  <a:lnTo>
                    <a:pt x="277" y="476"/>
                  </a:lnTo>
                  <a:lnTo>
                    <a:pt x="264" y="478"/>
                  </a:lnTo>
                  <a:lnTo>
                    <a:pt x="252" y="478"/>
                  </a:lnTo>
                  <a:lnTo>
                    <a:pt x="240" y="478"/>
                  </a:lnTo>
                  <a:lnTo>
                    <a:pt x="227" y="478"/>
                  </a:lnTo>
                  <a:lnTo>
                    <a:pt x="215" y="478"/>
                  </a:lnTo>
                  <a:lnTo>
                    <a:pt x="204" y="476"/>
                  </a:lnTo>
                  <a:lnTo>
                    <a:pt x="192" y="474"/>
                  </a:lnTo>
                  <a:lnTo>
                    <a:pt x="181" y="471"/>
                  </a:lnTo>
                  <a:lnTo>
                    <a:pt x="169" y="467"/>
                  </a:lnTo>
                  <a:lnTo>
                    <a:pt x="158" y="463"/>
                  </a:lnTo>
                  <a:lnTo>
                    <a:pt x="148" y="460"/>
                  </a:lnTo>
                  <a:lnTo>
                    <a:pt x="137" y="455"/>
                  </a:lnTo>
                  <a:lnTo>
                    <a:pt x="126" y="449"/>
                  </a:lnTo>
                  <a:lnTo>
                    <a:pt x="116" y="444"/>
                  </a:lnTo>
                  <a:lnTo>
                    <a:pt x="107" y="437"/>
                  </a:lnTo>
                  <a:lnTo>
                    <a:pt x="98" y="432"/>
                  </a:lnTo>
                  <a:lnTo>
                    <a:pt x="87" y="424"/>
                  </a:lnTo>
                  <a:lnTo>
                    <a:pt x="71" y="409"/>
                  </a:lnTo>
                  <a:lnTo>
                    <a:pt x="55" y="391"/>
                  </a:lnTo>
                  <a:lnTo>
                    <a:pt x="48" y="382"/>
                  </a:lnTo>
                  <a:lnTo>
                    <a:pt x="41" y="373"/>
                  </a:lnTo>
                  <a:lnTo>
                    <a:pt x="36" y="363"/>
                  </a:lnTo>
                  <a:lnTo>
                    <a:pt x="31" y="354"/>
                  </a:lnTo>
                  <a:lnTo>
                    <a:pt x="25" y="343"/>
                  </a:lnTo>
                  <a:lnTo>
                    <a:pt x="20" y="332"/>
                  </a:lnTo>
                  <a:lnTo>
                    <a:pt x="15" y="322"/>
                  </a:lnTo>
                  <a:lnTo>
                    <a:pt x="11" y="309"/>
                  </a:lnTo>
                  <a:lnTo>
                    <a:pt x="9" y="299"/>
                  </a:lnTo>
                  <a:lnTo>
                    <a:pt x="6" y="288"/>
                  </a:lnTo>
                  <a:lnTo>
                    <a:pt x="4" y="276"/>
                  </a:lnTo>
                  <a:lnTo>
                    <a:pt x="2" y="263"/>
                  </a:lnTo>
                  <a:lnTo>
                    <a:pt x="0" y="25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Freeform 22"/>
            <p:cNvSpPr>
              <a:spLocks/>
            </p:cNvSpPr>
            <p:nvPr/>
          </p:nvSpPr>
          <p:spPr bwMode="auto">
            <a:xfrm>
              <a:off x="8987" y="4430"/>
              <a:ext cx="479" cy="478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4" y="203"/>
                </a:cxn>
                <a:cxn ang="0">
                  <a:pos x="9" y="180"/>
                </a:cxn>
                <a:cxn ang="0">
                  <a:pos x="15" y="157"/>
                </a:cxn>
                <a:cxn ang="0">
                  <a:pos x="25" y="136"/>
                </a:cxn>
                <a:cxn ang="0">
                  <a:pos x="36" y="115"/>
                </a:cxn>
                <a:cxn ang="0">
                  <a:pos x="48" y="97"/>
                </a:cxn>
                <a:cxn ang="0">
                  <a:pos x="71" y="70"/>
                </a:cxn>
                <a:cxn ang="0">
                  <a:pos x="98" y="47"/>
                </a:cxn>
                <a:cxn ang="0">
                  <a:pos x="116" y="35"/>
                </a:cxn>
                <a:cxn ang="0">
                  <a:pos x="137" y="24"/>
                </a:cxn>
                <a:cxn ang="0">
                  <a:pos x="158" y="14"/>
                </a:cxn>
                <a:cxn ang="0">
                  <a:pos x="181" y="8"/>
                </a:cxn>
                <a:cxn ang="0">
                  <a:pos x="204" y="3"/>
                </a:cxn>
                <a:cxn ang="0">
                  <a:pos x="227" y="0"/>
                </a:cxn>
                <a:cxn ang="0">
                  <a:pos x="252" y="0"/>
                </a:cxn>
                <a:cxn ang="0">
                  <a:pos x="277" y="3"/>
                </a:cxn>
                <a:cxn ang="0">
                  <a:pos x="300" y="8"/>
                </a:cxn>
                <a:cxn ang="0">
                  <a:pos x="323" y="14"/>
                </a:cxn>
                <a:cxn ang="0">
                  <a:pos x="344" y="24"/>
                </a:cxn>
                <a:cxn ang="0">
                  <a:pos x="364" y="35"/>
                </a:cxn>
                <a:cxn ang="0">
                  <a:pos x="383" y="47"/>
                </a:cxn>
                <a:cxn ang="0">
                  <a:pos x="410" y="70"/>
                </a:cxn>
                <a:cxn ang="0">
                  <a:pos x="433" y="97"/>
                </a:cxn>
                <a:cxn ang="0">
                  <a:pos x="445" y="115"/>
                </a:cxn>
                <a:cxn ang="0">
                  <a:pos x="456" y="136"/>
                </a:cxn>
                <a:cxn ang="0">
                  <a:pos x="465" y="157"/>
                </a:cxn>
                <a:cxn ang="0">
                  <a:pos x="472" y="180"/>
                </a:cxn>
                <a:cxn ang="0">
                  <a:pos x="477" y="203"/>
                </a:cxn>
                <a:cxn ang="0">
                  <a:pos x="479" y="226"/>
                </a:cxn>
                <a:cxn ang="0">
                  <a:pos x="479" y="239"/>
                </a:cxn>
                <a:cxn ang="0">
                  <a:pos x="479" y="263"/>
                </a:cxn>
                <a:cxn ang="0">
                  <a:pos x="475" y="288"/>
                </a:cxn>
                <a:cxn ang="0">
                  <a:pos x="468" y="309"/>
                </a:cxn>
                <a:cxn ang="0">
                  <a:pos x="461" y="332"/>
                </a:cxn>
                <a:cxn ang="0">
                  <a:pos x="450" y="354"/>
                </a:cxn>
                <a:cxn ang="0">
                  <a:pos x="438" y="373"/>
                </a:cxn>
                <a:cxn ang="0">
                  <a:pos x="426" y="391"/>
                </a:cxn>
                <a:cxn ang="0">
                  <a:pos x="392" y="424"/>
                </a:cxn>
                <a:cxn ang="0">
                  <a:pos x="374" y="437"/>
                </a:cxn>
                <a:cxn ang="0">
                  <a:pos x="355" y="449"/>
                </a:cxn>
                <a:cxn ang="0">
                  <a:pos x="333" y="460"/>
                </a:cxn>
                <a:cxn ang="0">
                  <a:pos x="310" y="467"/>
                </a:cxn>
                <a:cxn ang="0">
                  <a:pos x="289" y="474"/>
                </a:cxn>
                <a:cxn ang="0">
                  <a:pos x="264" y="478"/>
                </a:cxn>
                <a:cxn ang="0">
                  <a:pos x="240" y="478"/>
                </a:cxn>
                <a:cxn ang="0">
                  <a:pos x="215" y="478"/>
                </a:cxn>
                <a:cxn ang="0">
                  <a:pos x="192" y="474"/>
                </a:cxn>
                <a:cxn ang="0">
                  <a:pos x="169" y="467"/>
                </a:cxn>
                <a:cxn ang="0">
                  <a:pos x="148" y="460"/>
                </a:cxn>
                <a:cxn ang="0">
                  <a:pos x="126" y="449"/>
                </a:cxn>
                <a:cxn ang="0">
                  <a:pos x="107" y="437"/>
                </a:cxn>
                <a:cxn ang="0">
                  <a:pos x="87" y="424"/>
                </a:cxn>
                <a:cxn ang="0">
                  <a:pos x="55" y="391"/>
                </a:cxn>
                <a:cxn ang="0">
                  <a:pos x="41" y="373"/>
                </a:cxn>
                <a:cxn ang="0">
                  <a:pos x="31" y="354"/>
                </a:cxn>
                <a:cxn ang="0">
                  <a:pos x="20" y="332"/>
                </a:cxn>
                <a:cxn ang="0">
                  <a:pos x="11" y="309"/>
                </a:cxn>
                <a:cxn ang="0">
                  <a:pos x="6" y="288"/>
                </a:cxn>
                <a:cxn ang="0">
                  <a:pos x="2" y="263"/>
                </a:cxn>
                <a:cxn ang="0">
                  <a:pos x="0" y="239"/>
                </a:cxn>
              </a:cxnLst>
              <a:rect l="0" t="0" r="r" b="b"/>
              <a:pathLst>
                <a:path w="479" h="478">
                  <a:moveTo>
                    <a:pt x="0" y="239"/>
                  </a:moveTo>
                  <a:lnTo>
                    <a:pt x="0" y="226"/>
                  </a:lnTo>
                  <a:lnTo>
                    <a:pt x="2" y="214"/>
                  </a:lnTo>
                  <a:lnTo>
                    <a:pt x="4" y="203"/>
                  </a:lnTo>
                  <a:lnTo>
                    <a:pt x="6" y="191"/>
                  </a:lnTo>
                  <a:lnTo>
                    <a:pt x="9" y="180"/>
                  </a:lnTo>
                  <a:lnTo>
                    <a:pt x="11" y="168"/>
                  </a:lnTo>
                  <a:lnTo>
                    <a:pt x="15" y="157"/>
                  </a:lnTo>
                  <a:lnTo>
                    <a:pt x="20" y="146"/>
                  </a:lnTo>
                  <a:lnTo>
                    <a:pt x="25" y="136"/>
                  </a:lnTo>
                  <a:lnTo>
                    <a:pt x="31" y="125"/>
                  </a:lnTo>
                  <a:lnTo>
                    <a:pt x="36" y="115"/>
                  </a:lnTo>
                  <a:lnTo>
                    <a:pt x="41" y="106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71" y="70"/>
                  </a:lnTo>
                  <a:lnTo>
                    <a:pt x="87" y="54"/>
                  </a:lnTo>
                  <a:lnTo>
                    <a:pt x="98" y="47"/>
                  </a:lnTo>
                  <a:lnTo>
                    <a:pt x="107" y="40"/>
                  </a:lnTo>
                  <a:lnTo>
                    <a:pt x="116" y="35"/>
                  </a:lnTo>
                  <a:lnTo>
                    <a:pt x="126" y="30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8" y="14"/>
                  </a:lnTo>
                  <a:lnTo>
                    <a:pt x="169" y="10"/>
                  </a:lnTo>
                  <a:lnTo>
                    <a:pt x="181" y="8"/>
                  </a:lnTo>
                  <a:lnTo>
                    <a:pt x="192" y="5"/>
                  </a:lnTo>
                  <a:lnTo>
                    <a:pt x="204" y="3"/>
                  </a:lnTo>
                  <a:lnTo>
                    <a:pt x="215" y="1"/>
                  </a:lnTo>
                  <a:lnTo>
                    <a:pt x="227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0" y="10"/>
                  </a:lnTo>
                  <a:lnTo>
                    <a:pt x="323" y="14"/>
                  </a:lnTo>
                  <a:lnTo>
                    <a:pt x="333" y="19"/>
                  </a:lnTo>
                  <a:lnTo>
                    <a:pt x="344" y="24"/>
                  </a:lnTo>
                  <a:lnTo>
                    <a:pt x="355" y="30"/>
                  </a:lnTo>
                  <a:lnTo>
                    <a:pt x="364" y="35"/>
                  </a:lnTo>
                  <a:lnTo>
                    <a:pt x="374" y="40"/>
                  </a:lnTo>
                  <a:lnTo>
                    <a:pt x="383" y="47"/>
                  </a:lnTo>
                  <a:lnTo>
                    <a:pt x="392" y="54"/>
                  </a:lnTo>
                  <a:lnTo>
                    <a:pt x="410" y="70"/>
                  </a:lnTo>
                  <a:lnTo>
                    <a:pt x="426" y="86"/>
                  </a:lnTo>
                  <a:lnTo>
                    <a:pt x="433" y="97"/>
                  </a:lnTo>
                  <a:lnTo>
                    <a:pt x="438" y="106"/>
                  </a:lnTo>
                  <a:lnTo>
                    <a:pt x="445" y="115"/>
                  </a:lnTo>
                  <a:lnTo>
                    <a:pt x="450" y="125"/>
                  </a:lnTo>
                  <a:lnTo>
                    <a:pt x="456" y="136"/>
                  </a:lnTo>
                  <a:lnTo>
                    <a:pt x="461" y="146"/>
                  </a:lnTo>
                  <a:lnTo>
                    <a:pt x="465" y="157"/>
                  </a:lnTo>
                  <a:lnTo>
                    <a:pt x="468" y="168"/>
                  </a:lnTo>
                  <a:lnTo>
                    <a:pt x="472" y="180"/>
                  </a:lnTo>
                  <a:lnTo>
                    <a:pt x="475" y="191"/>
                  </a:lnTo>
                  <a:lnTo>
                    <a:pt x="477" y="203"/>
                  </a:lnTo>
                  <a:lnTo>
                    <a:pt x="479" y="214"/>
                  </a:lnTo>
                  <a:lnTo>
                    <a:pt x="479" y="226"/>
                  </a:lnTo>
                  <a:lnTo>
                    <a:pt x="479" y="239"/>
                  </a:lnTo>
                  <a:lnTo>
                    <a:pt x="479" y="239"/>
                  </a:lnTo>
                  <a:lnTo>
                    <a:pt x="479" y="251"/>
                  </a:lnTo>
                  <a:lnTo>
                    <a:pt x="479" y="263"/>
                  </a:lnTo>
                  <a:lnTo>
                    <a:pt x="477" y="276"/>
                  </a:lnTo>
                  <a:lnTo>
                    <a:pt x="475" y="288"/>
                  </a:lnTo>
                  <a:lnTo>
                    <a:pt x="472" y="299"/>
                  </a:lnTo>
                  <a:lnTo>
                    <a:pt x="468" y="309"/>
                  </a:lnTo>
                  <a:lnTo>
                    <a:pt x="465" y="322"/>
                  </a:lnTo>
                  <a:lnTo>
                    <a:pt x="461" y="332"/>
                  </a:lnTo>
                  <a:lnTo>
                    <a:pt x="456" y="343"/>
                  </a:lnTo>
                  <a:lnTo>
                    <a:pt x="450" y="354"/>
                  </a:lnTo>
                  <a:lnTo>
                    <a:pt x="445" y="363"/>
                  </a:lnTo>
                  <a:lnTo>
                    <a:pt x="438" y="373"/>
                  </a:lnTo>
                  <a:lnTo>
                    <a:pt x="433" y="382"/>
                  </a:lnTo>
                  <a:lnTo>
                    <a:pt x="426" y="391"/>
                  </a:lnTo>
                  <a:lnTo>
                    <a:pt x="410" y="409"/>
                  </a:lnTo>
                  <a:lnTo>
                    <a:pt x="392" y="424"/>
                  </a:lnTo>
                  <a:lnTo>
                    <a:pt x="383" y="432"/>
                  </a:lnTo>
                  <a:lnTo>
                    <a:pt x="374" y="437"/>
                  </a:lnTo>
                  <a:lnTo>
                    <a:pt x="364" y="444"/>
                  </a:lnTo>
                  <a:lnTo>
                    <a:pt x="355" y="449"/>
                  </a:lnTo>
                  <a:lnTo>
                    <a:pt x="344" y="455"/>
                  </a:lnTo>
                  <a:lnTo>
                    <a:pt x="333" y="460"/>
                  </a:lnTo>
                  <a:lnTo>
                    <a:pt x="323" y="463"/>
                  </a:lnTo>
                  <a:lnTo>
                    <a:pt x="310" y="467"/>
                  </a:lnTo>
                  <a:lnTo>
                    <a:pt x="300" y="471"/>
                  </a:lnTo>
                  <a:lnTo>
                    <a:pt x="289" y="474"/>
                  </a:lnTo>
                  <a:lnTo>
                    <a:pt x="277" y="476"/>
                  </a:lnTo>
                  <a:lnTo>
                    <a:pt x="264" y="478"/>
                  </a:lnTo>
                  <a:lnTo>
                    <a:pt x="252" y="478"/>
                  </a:lnTo>
                  <a:lnTo>
                    <a:pt x="240" y="478"/>
                  </a:lnTo>
                  <a:lnTo>
                    <a:pt x="227" y="478"/>
                  </a:lnTo>
                  <a:lnTo>
                    <a:pt x="215" y="478"/>
                  </a:lnTo>
                  <a:lnTo>
                    <a:pt x="204" y="476"/>
                  </a:lnTo>
                  <a:lnTo>
                    <a:pt x="192" y="474"/>
                  </a:lnTo>
                  <a:lnTo>
                    <a:pt x="181" y="471"/>
                  </a:lnTo>
                  <a:lnTo>
                    <a:pt x="169" y="467"/>
                  </a:lnTo>
                  <a:lnTo>
                    <a:pt x="158" y="463"/>
                  </a:lnTo>
                  <a:lnTo>
                    <a:pt x="148" y="460"/>
                  </a:lnTo>
                  <a:lnTo>
                    <a:pt x="137" y="455"/>
                  </a:lnTo>
                  <a:lnTo>
                    <a:pt x="126" y="449"/>
                  </a:lnTo>
                  <a:lnTo>
                    <a:pt x="116" y="444"/>
                  </a:lnTo>
                  <a:lnTo>
                    <a:pt x="107" y="437"/>
                  </a:lnTo>
                  <a:lnTo>
                    <a:pt x="98" y="432"/>
                  </a:lnTo>
                  <a:lnTo>
                    <a:pt x="87" y="424"/>
                  </a:lnTo>
                  <a:lnTo>
                    <a:pt x="71" y="409"/>
                  </a:lnTo>
                  <a:lnTo>
                    <a:pt x="55" y="391"/>
                  </a:lnTo>
                  <a:lnTo>
                    <a:pt x="48" y="382"/>
                  </a:lnTo>
                  <a:lnTo>
                    <a:pt x="41" y="373"/>
                  </a:lnTo>
                  <a:lnTo>
                    <a:pt x="36" y="363"/>
                  </a:lnTo>
                  <a:lnTo>
                    <a:pt x="31" y="354"/>
                  </a:lnTo>
                  <a:lnTo>
                    <a:pt x="25" y="343"/>
                  </a:lnTo>
                  <a:lnTo>
                    <a:pt x="20" y="332"/>
                  </a:lnTo>
                  <a:lnTo>
                    <a:pt x="15" y="322"/>
                  </a:lnTo>
                  <a:lnTo>
                    <a:pt x="11" y="309"/>
                  </a:lnTo>
                  <a:lnTo>
                    <a:pt x="9" y="299"/>
                  </a:lnTo>
                  <a:lnTo>
                    <a:pt x="6" y="288"/>
                  </a:lnTo>
                  <a:lnTo>
                    <a:pt x="4" y="276"/>
                  </a:lnTo>
                  <a:lnTo>
                    <a:pt x="2" y="263"/>
                  </a:lnTo>
                  <a:lnTo>
                    <a:pt x="0" y="251"/>
                  </a:lnTo>
                  <a:lnTo>
                    <a:pt x="0" y="23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Rectangle 23"/>
            <p:cNvSpPr>
              <a:spLocks noChangeArrowheads="1"/>
            </p:cNvSpPr>
            <p:nvPr/>
          </p:nvSpPr>
          <p:spPr bwMode="auto">
            <a:xfrm>
              <a:off x="8070" y="3517"/>
              <a:ext cx="11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38936" name="Rectangle 24"/>
            <p:cNvSpPr>
              <a:spLocks noChangeArrowheads="1"/>
            </p:cNvSpPr>
            <p:nvPr/>
          </p:nvSpPr>
          <p:spPr bwMode="auto">
            <a:xfrm>
              <a:off x="7009" y="4553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8070" y="5596"/>
              <a:ext cx="11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8921" y="4792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7603" y="3940"/>
              <a:ext cx="11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8940" name="Rectangle 28"/>
            <p:cNvSpPr>
              <a:spLocks noChangeArrowheads="1"/>
            </p:cNvSpPr>
            <p:nvPr/>
          </p:nvSpPr>
          <p:spPr bwMode="auto">
            <a:xfrm>
              <a:off x="7736" y="4049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7764" y="4367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8942" name="Rectangle 30"/>
            <p:cNvSpPr>
              <a:spLocks noChangeArrowheads="1"/>
            </p:cNvSpPr>
            <p:nvPr/>
          </p:nvSpPr>
          <p:spPr bwMode="auto">
            <a:xfrm>
              <a:off x="7894" y="4472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38943" name="Rectangle 31"/>
            <p:cNvSpPr>
              <a:spLocks noChangeArrowheads="1"/>
            </p:cNvSpPr>
            <p:nvPr/>
          </p:nvSpPr>
          <p:spPr bwMode="auto">
            <a:xfrm>
              <a:off x="8189" y="4130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8944" name="Rectangle 32"/>
            <p:cNvSpPr>
              <a:spLocks noChangeArrowheads="1"/>
            </p:cNvSpPr>
            <p:nvPr/>
          </p:nvSpPr>
          <p:spPr bwMode="auto">
            <a:xfrm>
              <a:off x="8321" y="4236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38945" name="Rectangle 33"/>
            <p:cNvSpPr>
              <a:spLocks noChangeArrowheads="1"/>
            </p:cNvSpPr>
            <p:nvPr/>
          </p:nvSpPr>
          <p:spPr bwMode="auto">
            <a:xfrm>
              <a:off x="8614" y="3895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8743" y="3998"/>
              <a:ext cx="11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38947" name="Rectangle 35"/>
            <p:cNvSpPr>
              <a:spLocks noChangeArrowheads="1"/>
            </p:cNvSpPr>
            <p:nvPr/>
          </p:nvSpPr>
          <p:spPr bwMode="auto">
            <a:xfrm>
              <a:off x="7445" y="4980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8948" name="Rectangle 36"/>
            <p:cNvSpPr>
              <a:spLocks noChangeArrowheads="1"/>
            </p:cNvSpPr>
            <p:nvPr/>
          </p:nvSpPr>
          <p:spPr bwMode="auto">
            <a:xfrm>
              <a:off x="7577" y="5087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</a:t>
              </a:r>
              <a:endParaRPr lang="en-US" sz="2000"/>
            </a:p>
          </p:txBody>
        </p:sp>
        <p:sp>
          <p:nvSpPr>
            <p:cNvPr id="38949" name="Rectangle 37"/>
            <p:cNvSpPr>
              <a:spLocks noChangeArrowheads="1"/>
            </p:cNvSpPr>
            <p:nvPr/>
          </p:nvSpPr>
          <p:spPr bwMode="auto">
            <a:xfrm>
              <a:off x="8189" y="4792"/>
              <a:ext cx="10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8950" name="Rectangle 38"/>
            <p:cNvSpPr>
              <a:spLocks noChangeArrowheads="1"/>
            </p:cNvSpPr>
            <p:nvPr/>
          </p:nvSpPr>
          <p:spPr bwMode="auto">
            <a:xfrm>
              <a:off x="8321" y="4898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6</a:t>
              </a:r>
              <a:endParaRPr lang="en-US" sz="2000"/>
            </a:p>
          </p:txBody>
        </p:sp>
        <p:sp>
          <p:nvSpPr>
            <p:cNvPr id="38951" name="Rectangle 39"/>
            <p:cNvSpPr>
              <a:spLocks noChangeArrowheads="1"/>
            </p:cNvSpPr>
            <p:nvPr/>
          </p:nvSpPr>
          <p:spPr bwMode="auto">
            <a:xfrm>
              <a:off x="8614" y="5216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8952" name="Rectangle 40"/>
            <p:cNvSpPr>
              <a:spLocks noChangeArrowheads="1"/>
            </p:cNvSpPr>
            <p:nvPr/>
          </p:nvSpPr>
          <p:spPr bwMode="auto">
            <a:xfrm>
              <a:off x="8743" y="5324"/>
              <a:ext cx="11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7</a:t>
              </a:r>
              <a:endParaRPr lang="en-US" sz="2000"/>
            </a:p>
          </p:txBody>
        </p:sp>
        <p:sp>
          <p:nvSpPr>
            <p:cNvPr id="38953" name="Rectangle 41"/>
            <p:cNvSpPr>
              <a:spLocks noChangeArrowheads="1"/>
            </p:cNvSpPr>
            <p:nvPr/>
          </p:nvSpPr>
          <p:spPr bwMode="auto">
            <a:xfrm>
              <a:off x="9570" y="4556"/>
              <a:ext cx="1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38954" name="Rectangle 42"/>
            <p:cNvSpPr>
              <a:spLocks noChangeArrowheads="1"/>
            </p:cNvSpPr>
            <p:nvPr/>
          </p:nvSpPr>
          <p:spPr bwMode="auto">
            <a:xfrm>
              <a:off x="9700" y="4662"/>
              <a:ext cx="8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8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AU"/>
              <a:t>Berdasarkan ada tidaknya gelang atau sisi ganda pada suatu graph, maka graph digolongkan menjadi dua jenis: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</a:t>
            </a:r>
            <a:r>
              <a:rPr lang="en-US" b="1"/>
              <a:t>Graph sederhana</a:t>
            </a:r>
            <a:r>
              <a:rPr lang="en-US"/>
              <a:t> (</a:t>
            </a:r>
            <a:r>
              <a:rPr lang="en-US" i="1"/>
              <a:t>simple graph</a:t>
            </a:r>
            <a:r>
              <a:rPr lang="en-US"/>
              <a:t>).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2. </a:t>
            </a:r>
            <a:r>
              <a:rPr lang="en-US" b="1"/>
              <a:t>Graph tak-sederhana</a:t>
            </a:r>
            <a:r>
              <a:rPr lang="en-US"/>
              <a:t> (</a:t>
            </a:r>
            <a:r>
              <a:rPr lang="en-US" i="1"/>
              <a:t>unsimple-graph</a:t>
            </a:r>
            <a:r>
              <a:rPr lang="en-US"/>
              <a:t>).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Jenis-Jenis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Graph yang tidak mengandung gelang maupun sisi-ganda dinamakan graph sederhana. </a:t>
            </a:r>
            <a:r>
              <a:rPr lang="en-US" i="1"/>
              <a:t>G</a:t>
            </a:r>
            <a:r>
              <a:rPr lang="en-US"/>
              <a:t>1 adalah contoh graph sederhana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Graph sederhana</a:t>
            </a:r>
            <a:r>
              <a:rPr lang="en-US" sz="4000"/>
              <a:t> (</a:t>
            </a:r>
            <a:r>
              <a:rPr lang="en-US" sz="4000" i="1"/>
              <a:t>simple graph</a:t>
            </a:r>
            <a:r>
              <a:rPr lang="en-US" sz="4000"/>
              <a:t>)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 rot="10703813" flipV="1">
            <a:off x="4067175" y="3933825"/>
            <a:ext cx="2238375" cy="2271713"/>
            <a:chOff x="1057" y="3517"/>
            <a:chExt cx="2258" cy="2287"/>
          </a:xfrm>
        </p:grpSpPr>
        <p:sp>
          <p:nvSpPr>
            <p:cNvPr id="17413" name="Freeform 5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>
              <a:off x="1335" y="384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1335" y="469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2186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flipH="1">
              <a:off x="2186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1335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2120" y="3517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1057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3183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2120" y="5594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Graph yang mengandung sisi ganda atau gelang dinamakan  graph tak-sederhana (</a:t>
            </a:r>
            <a:r>
              <a:rPr lang="en-US" i="1"/>
              <a:t>unsimple graph</a:t>
            </a:r>
            <a:r>
              <a:rPr lang="en-US"/>
              <a:t>). </a:t>
            </a:r>
            <a:r>
              <a:rPr lang="en-US" i="1"/>
              <a:t>G</a:t>
            </a:r>
            <a:r>
              <a:rPr lang="en-US"/>
              <a:t>2 dan </a:t>
            </a:r>
            <a:r>
              <a:rPr lang="en-US" i="1"/>
              <a:t>G</a:t>
            </a:r>
            <a:r>
              <a:rPr lang="en-US"/>
              <a:t>3 adalah contoh graph tak-sederhana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Graph tak-sederhana</a:t>
            </a:r>
            <a:r>
              <a:rPr lang="en-US" sz="4000"/>
              <a:t> (</a:t>
            </a:r>
            <a:r>
              <a:rPr lang="en-US" sz="4000" i="1"/>
              <a:t>unsimple-graph)</a:t>
            </a:r>
            <a:endParaRPr lang="en-US" sz="4000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787900" y="3933825"/>
            <a:ext cx="3024188" cy="2125663"/>
            <a:chOff x="7009" y="3517"/>
            <a:chExt cx="2780" cy="2426"/>
          </a:xfrm>
        </p:grpSpPr>
        <p:sp>
          <p:nvSpPr>
            <p:cNvPr id="18437" name="Freeform 5"/>
            <p:cNvSpPr>
              <a:spLocks/>
            </p:cNvSpPr>
            <p:nvPr/>
          </p:nvSpPr>
          <p:spPr bwMode="auto">
            <a:xfrm>
              <a:off x="7244" y="4653"/>
              <a:ext cx="86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6" y="33"/>
                </a:cxn>
                <a:cxn ang="0">
                  <a:pos x="86" y="39"/>
                </a:cxn>
                <a:cxn ang="0">
                  <a:pos x="86" y="42"/>
                </a:cxn>
                <a:cxn ang="0">
                  <a:pos x="86" y="42"/>
                </a:cxn>
                <a:cxn ang="0">
                  <a:pos x="86" y="47"/>
                </a:cxn>
                <a:cxn ang="0">
                  <a:pos x="86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8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6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6" y="33"/>
                  </a:lnTo>
                  <a:lnTo>
                    <a:pt x="86" y="3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7"/>
                  </a:lnTo>
                  <a:lnTo>
                    <a:pt x="86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auto">
            <a:xfrm>
              <a:off x="7244" y="4653"/>
              <a:ext cx="86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6" y="33"/>
                </a:cxn>
                <a:cxn ang="0">
                  <a:pos x="86" y="39"/>
                </a:cxn>
                <a:cxn ang="0">
                  <a:pos x="86" y="42"/>
                </a:cxn>
                <a:cxn ang="0">
                  <a:pos x="86" y="42"/>
                </a:cxn>
                <a:cxn ang="0">
                  <a:pos x="86" y="47"/>
                </a:cxn>
                <a:cxn ang="0">
                  <a:pos x="86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8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6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6" y="33"/>
                  </a:lnTo>
                  <a:lnTo>
                    <a:pt x="86" y="3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7"/>
                  </a:lnTo>
                  <a:lnTo>
                    <a:pt x="86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auto">
            <a:xfrm>
              <a:off x="8095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auto">
            <a:xfrm>
              <a:off x="8095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auto">
            <a:xfrm>
              <a:off x="8095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auto">
            <a:xfrm>
              <a:off x="8095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8945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8945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7287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8137" y="3845"/>
              <a:ext cx="850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39"/>
                </a:cxn>
                <a:cxn ang="0">
                  <a:pos x="27" y="76"/>
                </a:cxn>
                <a:cxn ang="0">
                  <a:pos x="41" y="113"/>
                </a:cxn>
                <a:cxn ang="0">
                  <a:pos x="57" y="149"/>
                </a:cxn>
                <a:cxn ang="0">
                  <a:pos x="73" y="184"/>
                </a:cxn>
                <a:cxn ang="0">
                  <a:pos x="91" y="220"/>
                </a:cxn>
                <a:cxn ang="0">
                  <a:pos x="108" y="253"/>
                </a:cxn>
                <a:cxn ang="0">
                  <a:pos x="128" y="287"/>
                </a:cxn>
                <a:cxn ang="0">
                  <a:pos x="149" y="321"/>
                </a:cxn>
                <a:cxn ang="0">
                  <a:pos x="170" y="353"/>
                </a:cxn>
                <a:cxn ang="0">
                  <a:pos x="193" y="384"/>
                </a:cxn>
                <a:cxn ang="0">
                  <a:pos x="216" y="416"/>
                </a:cxn>
                <a:cxn ang="0">
                  <a:pos x="241" y="446"/>
                </a:cxn>
                <a:cxn ang="0">
                  <a:pos x="266" y="475"/>
                </a:cxn>
                <a:cxn ang="0">
                  <a:pos x="293" y="505"/>
                </a:cxn>
                <a:cxn ang="0">
                  <a:pos x="319" y="531"/>
                </a:cxn>
                <a:cxn ang="0">
                  <a:pos x="347" y="560"/>
                </a:cxn>
                <a:cxn ang="0">
                  <a:pos x="376" y="585"/>
                </a:cxn>
                <a:cxn ang="0">
                  <a:pos x="406" y="611"/>
                </a:cxn>
                <a:cxn ang="0">
                  <a:pos x="436" y="634"/>
                </a:cxn>
                <a:cxn ang="0">
                  <a:pos x="466" y="659"/>
                </a:cxn>
                <a:cxn ang="0">
                  <a:pos x="498" y="680"/>
                </a:cxn>
                <a:cxn ang="0">
                  <a:pos x="530" y="701"/>
                </a:cxn>
                <a:cxn ang="0">
                  <a:pos x="564" y="723"/>
                </a:cxn>
                <a:cxn ang="0">
                  <a:pos x="597" y="742"/>
                </a:cxn>
                <a:cxn ang="0">
                  <a:pos x="633" y="762"/>
                </a:cxn>
                <a:cxn ang="0">
                  <a:pos x="666" y="779"/>
                </a:cxn>
                <a:cxn ang="0">
                  <a:pos x="702" y="795"/>
                </a:cxn>
                <a:cxn ang="0">
                  <a:pos x="739" y="811"/>
                </a:cxn>
                <a:cxn ang="0">
                  <a:pos x="776" y="825"/>
                </a:cxn>
                <a:cxn ang="0">
                  <a:pos x="813" y="838"/>
                </a:cxn>
                <a:cxn ang="0">
                  <a:pos x="850" y="850"/>
                </a:cxn>
              </a:cxnLst>
              <a:rect l="0" t="0" r="r" b="b"/>
              <a:pathLst>
                <a:path w="850" h="850">
                  <a:moveTo>
                    <a:pt x="0" y="0"/>
                  </a:moveTo>
                  <a:lnTo>
                    <a:pt x="13" y="39"/>
                  </a:lnTo>
                  <a:lnTo>
                    <a:pt x="27" y="76"/>
                  </a:lnTo>
                  <a:lnTo>
                    <a:pt x="41" y="113"/>
                  </a:lnTo>
                  <a:lnTo>
                    <a:pt x="57" y="149"/>
                  </a:lnTo>
                  <a:lnTo>
                    <a:pt x="73" y="184"/>
                  </a:lnTo>
                  <a:lnTo>
                    <a:pt x="91" y="220"/>
                  </a:lnTo>
                  <a:lnTo>
                    <a:pt x="108" y="253"/>
                  </a:lnTo>
                  <a:lnTo>
                    <a:pt x="128" y="287"/>
                  </a:lnTo>
                  <a:lnTo>
                    <a:pt x="149" y="321"/>
                  </a:lnTo>
                  <a:lnTo>
                    <a:pt x="170" y="353"/>
                  </a:lnTo>
                  <a:lnTo>
                    <a:pt x="193" y="384"/>
                  </a:lnTo>
                  <a:lnTo>
                    <a:pt x="216" y="416"/>
                  </a:lnTo>
                  <a:lnTo>
                    <a:pt x="241" y="446"/>
                  </a:lnTo>
                  <a:lnTo>
                    <a:pt x="266" y="475"/>
                  </a:lnTo>
                  <a:lnTo>
                    <a:pt x="293" y="505"/>
                  </a:lnTo>
                  <a:lnTo>
                    <a:pt x="319" y="531"/>
                  </a:lnTo>
                  <a:lnTo>
                    <a:pt x="347" y="560"/>
                  </a:lnTo>
                  <a:lnTo>
                    <a:pt x="376" y="585"/>
                  </a:lnTo>
                  <a:lnTo>
                    <a:pt x="406" y="611"/>
                  </a:lnTo>
                  <a:lnTo>
                    <a:pt x="436" y="634"/>
                  </a:lnTo>
                  <a:lnTo>
                    <a:pt x="466" y="659"/>
                  </a:lnTo>
                  <a:lnTo>
                    <a:pt x="498" y="680"/>
                  </a:lnTo>
                  <a:lnTo>
                    <a:pt x="530" y="701"/>
                  </a:lnTo>
                  <a:lnTo>
                    <a:pt x="564" y="723"/>
                  </a:lnTo>
                  <a:lnTo>
                    <a:pt x="597" y="742"/>
                  </a:lnTo>
                  <a:lnTo>
                    <a:pt x="633" y="762"/>
                  </a:lnTo>
                  <a:lnTo>
                    <a:pt x="666" y="779"/>
                  </a:lnTo>
                  <a:lnTo>
                    <a:pt x="702" y="795"/>
                  </a:lnTo>
                  <a:lnTo>
                    <a:pt x="739" y="811"/>
                  </a:lnTo>
                  <a:lnTo>
                    <a:pt x="776" y="825"/>
                  </a:lnTo>
                  <a:lnTo>
                    <a:pt x="813" y="838"/>
                  </a:lnTo>
                  <a:lnTo>
                    <a:pt x="85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auto">
            <a:xfrm>
              <a:off x="8137" y="4695"/>
              <a:ext cx="850" cy="850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813" y="13"/>
                </a:cxn>
                <a:cxn ang="0">
                  <a:pos x="776" y="27"/>
                </a:cxn>
                <a:cxn ang="0">
                  <a:pos x="739" y="41"/>
                </a:cxn>
                <a:cxn ang="0">
                  <a:pos x="702" y="57"/>
                </a:cxn>
                <a:cxn ang="0">
                  <a:pos x="666" y="73"/>
                </a:cxn>
                <a:cxn ang="0">
                  <a:pos x="633" y="90"/>
                </a:cxn>
                <a:cxn ang="0">
                  <a:pos x="597" y="108"/>
                </a:cxn>
                <a:cxn ang="0">
                  <a:pos x="564" y="128"/>
                </a:cxn>
                <a:cxn ang="0">
                  <a:pos x="530" y="149"/>
                </a:cxn>
                <a:cxn ang="0">
                  <a:pos x="498" y="170"/>
                </a:cxn>
                <a:cxn ang="0">
                  <a:pos x="466" y="193"/>
                </a:cxn>
                <a:cxn ang="0">
                  <a:pos x="436" y="216"/>
                </a:cxn>
                <a:cxn ang="0">
                  <a:pos x="406" y="241"/>
                </a:cxn>
                <a:cxn ang="0">
                  <a:pos x="376" y="266"/>
                </a:cxn>
                <a:cxn ang="0">
                  <a:pos x="347" y="292"/>
                </a:cxn>
                <a:cxn ang="0">
                  <a:pos x="319" y="319"/>
                </a:cxn>
                <a:cxn ang="0">
                  <a:pos x="293" y="347"/>
                </a:cxn>
                <a:cxn ang="0">
                  <a:pos x="266" y="376"/>
                </a:cxn>
                <a:cxn ang="0">
                  <a:pos x="241" y="406"/>
                </a:cxn>
                <a:cxn ang="0">
                  <a:pos x="216" y="436"/>
                </a:cxn>
                <a:cxn ang="0">
                  <a:pos x="193" y="466"/>
                </a:cxn>
                <a:cxn ang="0">
                  <a:pos x="170" y="498"/>
                </a:cxn>
                <a:cxn ang="0">
                  <a:pos x="149" y="530"/>
                </a:cxn>
                <a:cxn ang="0">
                  <a:pos x="128" y="563"/>
                </a:cxn>
                <a:cxn ang="0">
                  <a:pos x="108" y="597"/>
                </a:cxn>
                <a:cxn ang="0">
                  <a:pos x="91" y="632"/>
                </a:cxn>
                <a:cxn ang="0">
                  <a:pos x="73" y="666"/>
                </a:cxn>
                <a:cxn ang="0">
                  <a:pos x="57" y="701"/>
                </a:cxn>
                <a:cxn ang="0">
                  <a:pos x="41" y="739"/>
                </a:cxn>
                <a:cxn ang="0">
                  <a:pos x="27" y="776"/>
                </a:cxn>
                <a:cxn ang="0">
                  <a:pos x="13" y="813"/>
                </a:cxn>
                <a:cxn ang="0">
                  <a:pos x="0" y="850"/>
                </a:cxn>
              </a:cxnLst>
              <a:rect l="0" t="0" r="r" b="b"/>
              <a:pathLst>
                <a:path w="850" h="850">
                  <a:moveTo>
                    <a:pt x="850" y="0"/>
                  </a:moveTo>
                  <a:lnTo>
                    <a:pt x="813" y="13"/>
                  </a:lnTo>
                  <a:lnTo>
                    <a:pt x="776" y="27"/>
                  </a:lnTo>
                  <a:lnTo>
                    <a:pt x="739" y="41"/>
                  </a:lnTo>
                  <a:lnTo>
                    <a:pt x="702" y="57"/>
                  </a:lnTo>
                  <a:lnTo>
                    <a:pt x="666" y="73"/>
                  </a:lnTo>
                  <a:lnTo>
                    <a:pt x="633" y="90"/>
                  </a:lnTo>
                  <a:lnTo>
                    <a:pt x="597" y="108"/>
                  </a:lnTo>
                  <a:lnTo>
                    <a:pt x="564" y="128"/>
                  </a:lnTo>
                  <a:lnTo>
                    <a:pt x="530" y="149"/>
                  </a:lnTo>
                  <a:lnTo>
                    <a:pt x="498" y="170"/>
                  </a:lnTo>
                  <a:lnTo>
                    <a:pt x="466" y="193"/>
                  </a:lnTo>
                  <a:lnTo>
                    <a:pt x="436" y="216"/>
                  </a:lnTo>
                  <a:lnTo>
                    <a:pt x="406" y="241"/>
                  </a:lnTo>
                  <a:lnTo>
                    <a:pt x="376" y="266"/>
                  </a:lnTo>
                  <a:lnTo>
                    <a:pt x="347" y="292"/>
                  </a:lnTo>
                  <a:lnTo>
                    <a:pt x="319" y="319"/>
                  </a:lnTo>
                  <a:lnTo>
                    <a:pt x="293" y="347"/>
                  </a:lnTo>
                  <a:lnTo>
                    <a:pt x="266" y="376"/>
                  </a:lnTo>
                  <a:lnTo>
                    <a:pt x="241" y="406"/>
                  </a:lnTo>
                  <a:lnTo>
                    <a:pt x="216" y="436"/>
                  </a:lnTo>
                  <a:lnTo>
                    <a:pt x="193" y="466"/>
                  </a:lnTo>
                  <a:lnTo>
                    <a:pt x="170" y="498"/>
                  </a:lnTo>
                  <a:lnTo>
                    <a:pt x="149" y="530"/>
                  </a:lnTo>
                  <a:lnTo>
                    <a:pt x="128" y="563"/>
                  </a:lnTo>
                  <a:lnTo>
                    <a:pt x="108" y="597"/>
                  </a:lnTo>
                  <a:lnTo>
                    <a:pt x="91" y="632"/>
                  </a:lnTo>
                  <a:lnTo>
                    <a:pt x="73" y="666"/>
                  </a:lnTo>
                  <a:lnTo>
                    <a:pt x="57" y="701"/>
                  </a:lnTo>
                  <a:lnTo>
                    <a:pt x="41" y="739"/>
                  </a:lnTo>
                  <a:lnTo>
                    <a:pt x="27" y="776"/>
                  </a:lnTo>
                  <a:lnTo>
                    <a:pt x="13" y="813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H="1">
              <a:off x="7287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7287" y="4695"/>
              <a:ext cx="170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8137" y="3845"/>
              <a:ext cx="850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13"/>
                </a:cxn>
                <a:cxn ang="0">
                  <a:pos x="76" y="27"/>
                </a:cxn>
                <a:cxn ang="0">
                  <a:pos x="114" y="41"/>
                </a:cxn>
                <a:cxn ang="0">
                  <a:pos x="149" y="57"/>
                </a:cxn>
                <a:cxn ang="0">
                  <a:pos x="184" y="73"/>
                </a:cxn>
                <a:cxn ang="0">
                  <a:pos x="220" y="90"/>
                </a:cxn>
                <a:cxn ang="0">
                  <a:pos x="254" y="108"/>
                </a:cxn>
                <a:cxn ang="0">
                  <a:pos x="287" y="128"/>
                </a:cxn>
                <a:cxn ang="0">
                  <a:pos x="321" y="149"/>
                </a:cxn>
                <a:cxn ang="0">
                  <a:pos x="353" y="170"/>
                </a:cxn>
                <a:cxn ang="0">
                  <a:pos x="385" y="193"/>
                </a:cxn>
                <a:cxn ang="0">
                  <a:pos x="417" y="216"/>
                </a:cxn>
                <a:cxn ang="0">
                  <a:pos x="447" y="241"/>
                </a:cxn>
                <a:cxn ang="0">
                  <a:pos x="475" y="266"/>
                </a:cxn>
                <a:cxn ang="0">
                  <a:pos x="505" y="292"/>
                </a:cxn>
                <a:cxn ang="0">
                  <a:pos x="532" y="319"/>
                </a:cxn>
                <a:cxn ang="0">
                  <a:pos x="560" y="347"/>
                </a:cxn>
                <a:cxn ang="0">
                  <a:pos x="585" y="376"/>
                </a:cxn>
                <a:cxn ang="0">
                  <a:pos x="611" y="406"/>
                </a:cxn>
                <a:cxn ang="0">
                  <a:pos x="634" y="436"/>
                </a:cxn>
                <a:cxn ang="0">
                  <a:pos x="659" y="466"/>
                </a:cxn>
                <a:cxn ang="0">
                  <a:pos x="680" y="498"/>
                </a:cxn>
                <a:cxn ang="0">
                  <a:pos x="702" y="530"/>
                </a:cxn>
                <a:cxn ang="0">
                  <a:pos x="723" y="563"/>
                </a:cxn>
                <a:cxn ang="0">
                  <a:pos x="742" y="597"/>
                </a:cxn>
                <a:cxn ang="0">
                  <a:pos x="762" y="632"/>
                </a:cxn>
                <a:cxn ang="0">
                  <a:pos x="780" y="666"/>
                </a:cxn>
                <a:cxn ang="0">
                  <a:pos x="796" y="701"/>
                </a:cxn>
                <a:cxn ang="0">
                  <a:pos x="812" y="739"/>
                </a:cxn>
                <a:cxn ang="0">
                  <a:pos x="826" y="776"/>
                </a:cxn>
                <a:cxn ang="0">
                  <a:pos x="838" y="813"/>
                </a:cxn>
                <a:cxn ang="0">
                  <a:pos x="850" y="850"/>
                </a:cxn>
              </a:cxnLst>
              <a:rect l="0" t="0" r="r" b="b"/>
              <a:pathLst>
                <a:path w="850" h="850">
                  <a:moveTo>
                    <a:pt x="0" y="0"/>
                  </a:moveTo>
                  <a:lnTo>
                    <a:pt x="39" y="13"/>
                  </a:lnTo>
                  <a:lnTo>
                    <a:pt x="76" y="27"/>
                  </a:lnTo>
                  <a:lnTo>
                    <a:pt x="114" y="41"/>
                  </a:lnTo>
                  <a:lnTo>
                    <a:pt x="149" y="57"/>
                  </a:lnTo>
                  <a:lnTo>
                    <a:pt x="184" y="73"/>
                  </a:lnTo>
                  <a:lnTo>
                    <a:pt x="220" y="90"/>
                  </a:lnTo>
                  <a:lnTo>
                    <a:pt x="254" y="108"/>
                  </a:lnTo>
                  <a:lnTo>
                    <a:pt x="287" y="128"/>
                  </a:lnTo>
                  <a:lnTo>
                    <a:pt x="321" y="149"/>
                  </a:lnTo>
                  <a:lnTo>
                    <a:pt x="353" y="170"/>
                  </a:lnTo>
                  <a:lnTo>
                    <a:pt x="385" y="193"/>
                  </a:lnTo>
                  <a:lnTo>
                    <a:pt x="417" y="216"/>
                  </a:lnTo>
                  <a:lnTo>
                    <a:pt x="447" y="241"/>
                  </a:lnTo>
                  <a:lnTo>
                    <a:pt x="475" y="266"/>
                  </a:lnTo>
                  <a:lnTo>
                    <a:pt x="505" y="292"/>
                  </a:lnTo>
                  <a:lnTo>
                    <a:pt x="532" y="319"/>
                  </a:lnTo>
                  <a:lnTo>
                    <a:pt x="560" y="347"/>
                  </a:lnTo>
                  <a:lnTo>
                    <a:pt x="585" y="376"/>
                  </a:lnTo>
                  <a:lnTo>
                    <a:pt x="611" y="406"/>
                  </a:lnTo>
                  <a:lnTo>
                    <a:pt x="634" y="436"/>
                  </a:lnTo>
                  <a:lnTo>
                    <a:pt x="659" y="466"/>
                  </a:lnTo>
                  <a:lnTo>
                    <a:pt x="680" y="498"/>
                  </a:lnTo>
                  <a:lnTo>
                    <a:pt x="702" y="530"/>
                  </a:lnTo>
                  <a:lnTo>
                    <a:pt x="723" y="563"/>
                  </a:lnTo>
                  <a:lnTo>
                    <a:pt x="742" y="597"/>
                  </a:lnTo>
                  <a:lnTo>
                    <a:pt x="762" y="632"/>
                  </a:lnTo>
                  <a:lnTo>
                    <a:pt x="780" y="666"/>
                  </a:lnTo>
                  <a:lnTo>
                    <a:pt x="796" y="701"/>
                  </a:lnTo>
                  <a:lnTo>
                    <a:pt x="812" y="739"/>
                  </a:lnTo>
                  <a:lnTo>
                    <a:pt x="826" y="776"/>
                  </a:lnTo>
                  <a:lnTo>
                    <a:pt x="838" y="813"/>
                  </a:lnTo>
                  <a:lnTo>
                    <a:pt x="85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auto">
            <a:xfrm>
              <a:off x="8137" y="4695"/>
              <a:ext cx="850" cy="850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838" y="39"/>
                </a:cxn>
                <a:cxn ang="0">
                  <a:pos x="826" y="76"/>
                </a:cxn>
                <a:cxn ang="0">
                  <a:pos x="812" y="113"/>
                </a:cxn>
                <a:cxn ang="0">
                  <a:pos x="796" y="149"/>
                </a:cxn>
                <a:cxn ang="0">
                  <a:pos x="780" y="184"/>
                </a:cxn>
                <a:cxn ang="0">
                  <a:pos x="762" y="220"/>
                </a:cxn>
                <a:cxn ang="0">
                  <a:pos x="742" y="253"/>
                </a:cxn>
                <a:cxn ang="0">
                  <a:pos x="723" y="287"/>
                </a:cxn>
                <a:cxn ang="0">
                  <a:pos x="702" y="321"/>
                </a:cxn>
                <a:cxn ang="0">
                  <a:pos x="680" y="352"/>
                </a:cxn>
                <a:cxn ang="0">
                  <a:pos x="659" y="384"/>
                </a:cxn>
                <a:cxn ang="0">
                  <a:pos x="634" y="416"/>
                </a:cxn>
                <a:cxn ang="0">
                  <a:pos x="611" y="446"/>
                </a:cxn>
                <a:cxn ang="0">
                  <a:pos x="585" y="475"/>
                </a:cxn>
                <a:cxn ang="0">
                  <a:pos x="560" y="505"/>
                </a:cxn>
                <a:cxn ang="0">
                  <a:pos x="532" y="531"/>
                </a:cxn>
                <a:cxn ang="0">
                  <a:pos x="505" y="560"/>
                </a:cxn>
                <a:cxn ang="0">
                  <a:pos x="475" y="584"/>
                </a:cxn>
                <a:cxn ang="0">
                  <a:pos x="447" y="611"/>
                </a:cxn>
                <a:cxn ang="0">
                  <a:pos x="417" y="634"/>
                </a:cxn>
                <a:cxn ang="0">
                  <a:pos x="385" y="659"/>
                </a:cxn>
                <a:cxn ang="0">
                  <a:pos x="353" y="680"/>
                </a:cxn>
                <a:cxn ang="0">
                  <a:pos x="321" y="701"/>
                </a:cxn>
                <a:cxn ang="0">
                  <a:pos x="287" y="723"/>
                </a:cxn>
                <a:cxn ang="0">
                  <a:pos x="254" y="742"/>
                </a:cxn>
                <a:cxn ang="0">
                  <a:pos x="220" y="762"/>
                </a:cxn>
                <a:cxn ang="0">
                  <a:pos x="184" y="779"/>
                </a:cxn>
                <a:cxn ang="0">
                  <a:pos x="149" y="795"/>
                </a:cxn>
                <a:cxn ang="0">
                  <a:pos x="114" y="811"/>
                </a:cxn>
                <a:cxn ang="0">
                  <a:pos x="76" y="825"/>
                </a:cxn>
                <a:cxn ang="0">
                  <a:pos x="39" y="838"/>
                </a:cxn>
                <a:cxn ang="0">
                  <a:pos x="0" y="850"/>
                </a:cxn>
              </a:cxnLst>
              <a:rect l="0" t="0" r="r" b="b"/>
              <a:pathLst>
                <a:path w="850" h="850">
                  <a:moveTo>
                    <a:pt x="850" y="0"/>
                  </a:moveTo>
                  <a:lnTo>
                    <a:pt x="838" y="39"/>
                  </a:lnTo>
                  <a:lnTo>
                    <a:pt x="826" y="76"/>
                  </a:lnTo>
                  <a:lnTo>
                    <a:pt x="812" y="113"/>
                  </a:lnTo>
                  <a:lnTo>
                    <a:pt x="796" y="149"/>
                  </a:lnTo>
                  <a:lnTo>
                    <a:pt x="780" y="184"/>
                  </a:lnTo>
                  <a:lnTo>
                    <a:pt x="762" y="220"/>
                  </a:lnTo>
                  <a:lnTo>
                    <a:pt x="742" y="253"/>
                  </a:lnTo>
                  <a:lnTo>
                    <a:pt x="723" y="287"/>
                  </a:lnTo>
                  <a:lnTo>
                    <a:pt x="702" y="321"/>
                  </a:lnTo>
                  <a:lnTo>
                    <a:pt x="680" y="352"/>
                  </a:lnTo>
                  <a:lnTo>
                    <a:pt x="659" y="384"/>
                  </a:lnTo>
                  <a:lnTo>
                    <a:pt x="634" y="416"/>
                  </a:lnTo>
                  <a:lnTo>
                    <a:pt x="611" y="446"/>
                  </a:lnTo>
                  <a:lnTo>
                    <a:pt x="585" y="475"/>
                  </a:lnTo>
                  <a:lnTo>
                    <a:pt x="560" y="505"/>
                  </a:lnTo>
                  <a:lnTo>
                    <a:pt x="532" y="531"/>
                  </a:lnTo>
                  <a:lnTo>
                    <a:pt x="505" y="560"/>
                  </a:lnTo>
                  <a:lnTo>
                    <a:pt x="475" y="584"/>
                  </a:lnTo>
                  <a:lnTo>
                    <a:pt x="447" y="611"/>
                  </a:lnTo>
                  <a:lnTo>
                    <a:pt x="417" y="634"/>
                  </a:lnTo>
                  <a:lnTo>
                    <a:pt x="385" y="659"/>
                  </a:lnTo>
                  <a:lnTo>
                    <a:pt x="353" y="680"/>
                  </a:lnTo>
                  <a:lnTo>
                    <a:pt x="321" y="701"/>
                  </a:lnTo>
                  <a:lnTo>
                    <a:pt x="287" y="723"/>
                  </a:lnTo>
                  <a:lnTo>
                    <a:pt x="254" y="742"/>
                  </a:lnTo>
                  <a:lnTo>
                    <a:pt x="220" y="762"/>
                  </a:lnTo>
                  <a:lnTo>
                    <a:pt x="184" y="779"/>
                  </a:lnTo>
                  <a:lnTo>
                    <a:pt x="149" y="795"/>
                  </a:lnTo>
                  <a:lnTo>
                    <a:pt x="114" y="811"/>
                  </a:lnTo>
                  <a:lnTo>
                    <a:pt x="76" y="825"/>
                  </a:lnTo>
                  <a:lnTo>
                    <a:pt x="39" y="838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auto">
            <a:xfrm>
              <a:off x="8987" y="4430"/>
              <a:ext cx="479" cy="478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4" y="203"/>
                </a:cxn>
                <a:cxn ang="0">
                  <a:pos x="9" y="180"/>
                </a:cxn>
                <a:cxn ang="0">
                  <a:pos x="15" y="157"/>
                </a:cxn>
                <a:cxn ang="0">
                  <a:pos x="25" y="136"/>
                </a:cxn>
                <a:cxn ang="0">
                  <a:pos x="36" y="115"/>
                </a:cxn>
                <a:cxn ang="0">
                  <a:pos x="48" y="97"/>
                </a:cxn>
                <a:cxn ang="0">
                  <a:pos x="71" y="70"/>
                </a:cxn>
                <a:cxn ang="0">
                  <a:pos x="98" y="47"/>
                </a:cxn>
                <a:cxn ang="0">
                  <a:pos x="116" y="35"/>
                </a:cxn>
                <a:cxn ang="0">
                  <a:pos x="137" y="24"/>
                </a:cxn>
                <a:cxn ang="0">
                  <a:pos x="158" y="14"/>
                </a:cxn>
                <a:cxn ang="0">
                  <a:pos x="181" y="8"/>
                </a:cxn>
                <a:cxn ang="0">
                  <a:pos x="204" y="3"/>
                </a:cxn>
                <a:cxn ang="0">
                  <a:pos x="227" y="0"/>
                </a:cxn>
                <a:cxn ang="0">
                  <a:pos x="252" y="0"/>
                </a:cxn>
                <a:cxn ang="0">
                  <a:pos x="277" y="3"/>
                </a:cxn>
                <a:cxn ang="0">
                  <a:pos x="300" y="8"/>
                </a:cxn>
                <a:cxn ang="0">
                  <a:pos x="323" y="14"/>
                </a:cxn>
                <a:cxn ang="0">
                  <a:pos x="344" y="24"/>
                </a:cxn>
                <a:cxn ang="0">
                  <a:pos x="364" y="35"/>
                </a:cxn>
                <a:cxn ang="0">
                  <a:pos x="383" y="47"/>
                </a:cxn>
                <a:cxn ang="0">
                  <a:pos x="410" y="70"/>
                </a:cxn>
                <a:cxn ang="0">
                  <a:pos x="433" y="97"/>
                </a:cxn>
                <a:cxn ang="0">
                  <a:pos x="445" y="115"/>
                </a:cxn>
                <a:cxn ang="0">
                  <a:pos x="456" y="136"/>
                </a:cxn>
                <a:cxn ang="0">
                  <a:pos x="465" y="157"/>
                </a:cxn>
                <a:cxn ang="0">
                  <a:pos x="472" y="180"/>
                </a:cxn>
                <a:cxn ang="0">
                  <a:pos x="477" y="203"/>
                </a:cxn>
                <a:cxn ang="0">
                  <a:pos x="479" y="226"/>
                </a:cxn>
                <a:cxn ang="0">
                  <a:pos x="479" y="239"/>
                </a:cxn>
                <a:cxn ang="0">
                  <a:pos x="479" y="263"/>
                </a:cxn>
                <a:cxn ang="0">
                  <a:pos x="475" y="288"/>
                </a:cxn>
                <a:cxn ang="0">
                  <a:pos x="468" y="309"/>
                </a:cxn>
                <a:cxn ang="0">
                  <a:pos x="461" y="332"/>
                </a:cxn>
                <a:cxn ang="0">
                  <a:pos x="450" y="354"/>
                </a:cxn>
                <a:cxn ang="0">
                  <a:pos x="438" y="373"/>
                </a:cxn>
                <a:cxn ang="0">
                  <a:pos x="426" y="391"/>
                </a:cxn>
                <a:cxn ang="0">
                  <a:pos x="392" y="424"/>
                </a:cxn>
                <a:cxn ang="0">
                  <a:pos x="374" y="437"/>
                </a:cxn>
                <a:cxn ang="0">
                  <a:pos x="355" y="449"/>
                </a:cxn>
                <a:cxn ang="0">
                  <a:pos x="333" y="460"/>
                </a:cxn>
                <a:cxn ang="0">
                  <a:pos x="310" y="467"/>
                </a:cxn>
                <a:cxn ang="0">
                  <a:pos x="289" y="474"/>
                </a:cxn>
                <a:cxn ang="0">
                  <a:pos x="264" y="478"/>
                </a:cxn>
                <a:cxn ang="0">
                  <a:pos x="240" y="478"/>
                </a:cxn>
                <a:cxn ang="0">
                  <a:pos x="215" y="478"/>
                </a:cxn>
                <a:cxn ang="0">
                  <a:pos x="192" y="474"/>
                </a:cxn>
                <a:cxn ang="0">
                  <a:pos x="169" y="467"/>
                </a:cxn>
                <a:cxn ang="0">
                  <a:pos x="148" y="460"/>
                </a:cxn>
                <a:cxn ang="0">
                  <a:pos x="126" y="449"/>
                </a:cxn>
                <a:cxn ang="0">
                  <a:pos x="107" y="437"/>
                </a:cxn>
                <a:cxn ang="0">
                  <a:pos x="87" y="424"/>
                </a:cxn>
                <a:cxn ang="0">
                  <a:pos x="55" y="391"/>
                </a:cxn>
                <a:cxn ang="0">
                  <a:pos x="41" y="373"/>
                </a:cxn>
                <a:cxn ang="0">
                  <a:pos x="31" y="354"/>
                </a:cxn>
                <a:cxn ang="0">
                  <a:pos x="20" y="332"/>
                </a:cxn>
                <a:cxn ang="0">
                  <a:pos x="11" y="309"/>
                </a:cxn>
                <a:cxn ang="0">
                  <a:pos x="6" y="288"/>
                </a:cxn>
                <a:cxn ang="0">
                  <a:pos x="2" y="263"/>
                </a:cxn>
                <a:cxn ang="0">
                  <a:pos x="0" y="239"/>
                </a:cxn>
              </a:cxnLst>
              <a:rect l="0" t="0" r="r" b="b"/>
              <a:pathLst>
                <a:path w="479" h="478">
                  <a:moveTo>
                    <a:pt x="0" y="239"/>
                  </a:moveTo>
                  <a:lnTo>
                    <a:pt x="0" y="226"/>
                  </a:lnTo>
                  <a:lnTo>
                    <a:pt x="2" y="214"/>
                  </a:lnTo>
                  <a:lnTo>
                    <a:pt x="4" y="203"/>
                  </a:lnTo>
                  <a:lnTo>
                    <a:pt x="6" y="191"/>
                  </a:lnTo>
                  <a:lnTo>
                    <a:pt x="9" y="180"/>
                  </a:lnTo>
                  <a:lnTo>
                    <a:pt x="11" y="168"/>
                  </a:lnTo>
                  <a:lnTo>
                    <a:pt x="15" y="157"/>
                  </a:lnTo>
                  <a:lnTo>
                    <a:pt x="20" y="146"/>
                  </a:lnTo>
                  <a:lnTo>
                    <a:pt x="25" y="136"/>
                  </a:lnTo>
                  <a:lnTo>
                    <a:pt x="31" y="125"/>
                  </a:lnTo>
                  <a:lnTo>
                    <a:pt x="36" y="115"/>
                  </a:lnTo>
                  <a:lnTo>
                    <a:pt x="41" y="106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71" y="70"/>
                  </a:lnTo>
                  <a:lnTo>
                    <a:pt x="87" y="54"/>
                  </a:lnTo>
                  <a:lnTo>
                    <a:pt x="98" y="47"/>
                  </a:lnTo>
                  <a:lnTo>
                    <a:pt x="107" y="40"/>
                  </a:lnTo>
                  <a:lnTo>
                    <a:pt x="116" y="35"/>
                  </a:lnTo>
                  <a:lnTo>
                    <a:pt x="126" y="30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8" y="14"/>
                  </a:lnTo>
                  <a:lnTo>
                    <a:pt x="169" y="10"/>
                  </a:lnTo>
                  <a:lnTo>
                    <a:pt x="181" y="8"/>
                  </a:lnTo>
                  <a:lnTo>
                    <a:pt x="192" y="5"/>
                  </a:lnTo>
                  <a:lnTo>
                    <a:pt x="204" y="3"/>
                  </a:lnTo>
                  <a:lnTo>
                    <a:pt x="215" y="1"/>
                  </a:lnTo>
                  <a:lnTo>
                    <a:pt x="227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0" y="10"/>
                  </a:lnTo>
                  <a:lnTo>
                    <a:pt x="323" y="14"/>
                  </a:lnTo>
                  <a:lnTo>
                    <a:pt x="333" y="19"/>
                  </a:lnTo>
                  <a:lnTo>
                    <a:pt x="344" y="24"/>
                  </a:lnTo>
                  <a:lnTo>
                    <a:pt x="355" y="30"/>
                  </a:lnTo>
                  <a:lnTo>
                    <a:pt x="364" y="35"/>
                  </a:lnTo>
                  <a:lnTo>
                    <a:pt x="374" y="40"/>
                  </a:lnTo>
                  <a:lnTo>
                    <a:pt x="383" y="47"/>
                  </a:lnTo>
                  <a:lnTo>
                    <a:pt x="392" y="54"/>
                  </a:lnTo>
                  <a:lnTo>
                    <a:pt x="410" y="70"/>
                  </a:lnTo>
                  <a:lnTo>
                    <a:pt x="426" y="86"/>
                  </a:lnTo>
                  <a:lnTo>
                    <a:pt x="433" y="97"/>
                  </a:lnTo>
                  <a:lnTo>
                    <a:pt x="438" y="106"/>
                  </a:lnTo>
                  <a:lnTo>
                    <a:pt x="445" y="115"/>
                  </a:lnTo>
                  <a:lnTo>
                    <a:pt x="450" y="125"/>
                  </a:lnTo>
                  <a:lnTo>
                    <a:pt x="456" y="136"/>
                  </a:lnTo>
                  <a:lnTo>
                    <a:pt x="461" y="146"/>
                  </a:lnTo>
                  <a:lnTo>
                    <a:pt x="465" y="157"/>
                  </a:lnTo>
                  <a:lnTo>
                    <a:pt x="468" y="168"/>
                  </a:lnTo>
                  <a:lnTo>
                    <a:pt x="472" y="180"/>
                  </a:lnTo>
                  <a:lnTo>
                    <a:pt x="475" y="191"/>
                  </a:lnTo>
                  <a:lnTo>
                    <a:pt x="477" y="203"/>
                  </a:lnTo>
                  <a:lnTo>
                    <a:pt x="479" y="214"/>
                  </a:lnTo>
                  <a:lnTo>
                    <a:pt x="479" y="226"/>
                  </a:lnTo>
                  <a:lnTo>
                    <a:pt x="479" y="239"/>
                  </a:lnTo>
                  <a:lnTo>
                    <a:pt x="479" y="239"/>
                  </a:lnTo>
                  <a:lnTo>
                    <a:pt x="479" y="251"/>
                  </a:lnTo>
                  <a:lnTo>
                    <a:pt x="479" y="263"/>
                  </a:lnTo>
                  <a:lnTo>
                    <a:pt x="477" y="276"/>
                  </a:lnTo>
                  <a:lnTo>
                    <a:pt x="475" y="288"/>
                  </a:lnTo>
                  <a:lnTo>
                    <a:pt x="472" y="299"/>
                  </a:lnTo>
                  <a:lnTo>
                    <a:pt x="468" y="309"/>
                  </a:lnTo>
                  <a:lnTo>
                    <a:pt x="465" y="322"/>
                  </a:lnTo>
                  <a:lnTo>
                    <a:pt x="461" y="332"/>
                  </a:lnTo>
                  <a:lnTo>
                    <a:pt x="456" y="343"/>
                  </a:lnTo>
                  <a:lnTo>
                    <a:pt x="450" y="354"/>
                  </a:lnTo>
                  <a:lnTo>
                    <a:pt x="445" y="363"/>
                  </a:lnTo>
                  <a:lnTo>
                    <a:pt x="438" y="373"/>
                  </a:lnTo>
                  <a:lnTo>
                    <a:pt x="433" y="382"/>
                  </a:lnTo>
                  <a:lnTo>
                    <a:pt x="426" y="391"/>
                  </a:lnTo>
                  <a:lnTo>
                    <a:pt x="410" y="409"/>
                  </a:lnTo>
                  <a:lnTo>
                    <a:pt x="392" y="424"/>
                  </a:lnTo>
                  <a:lnTo>
                    <a:pt x="383" y="432"/>
                  </a:lnTo>
                  <a:lnTo>
                    <a:pt x="374" y="437"/>
                  </a:lnTo>
                  <a:lnTo>
                    <a:pt x="364" y="444"/>
                  </a:lnTo>
                  <a:lnTo>
                    <a:pt x="355" y="449"/>
                  </a:lnTo>
                  <a:lnTo>
                    <a:pt x="344" y="455"/>
                  </a:lnTo>
                  <a:lnTo>
                    <a:pt x="333" y="460"/>
                  </a:lnTo>
                  <a:lnTo>
                    <a:pt x="323" y="463"/>
                  </a:lnTo>
                  <a:lnTo>
                    <a:pt x="310" y="467"/>
                  </a:lnTo>
                  <a:lnTo>
                    <a:pt x="300" y="471"/>
                  </a:lnTo>
                  <a:lnTo>
                    <a:pt x="289" y="474"/>
                  </a:lnTo>
                  <a:lnTo>
                    <a:pt x="277" y="476"/>
                  </a:lnTo>
                  <a:lnTo>
                    <a:pt x="264" y="478"/>
                  </a:lnTo>
                  <a:lnTo>
                    <a:pt x="252" y="478"/>
                  </a:lnTo>
                  <a:lnTo>
                    <a:pt x="240" y="478"/>
                  </a:lnTo>
                  <a:lnTo>
                    <a:pt x="227" y="478"/>
                  </a:lnTo>
                  <a:lnTo>
                    <a:pt x="215" y="478"/>
                  </a:lnTo>
                  <a:lnTo>
                    <a:pt x="204" y="476"/>
                  </a:lnTo>
                  <a:lnTo>
                    <a:pt x="192" y="474"/>
                  </a:lnTo>
                  <a:lnTo>
                    <a:pt x="181" y="471"/>
                  </a:lnTo>
                  <a:lnTo>
                    <a:pt x="169" y="467"/>
                  </a:lnTo>
                  <a:lnTo>
                    <a:pt x="158" y="463"/>
                  </a:lnTo>
                  <a:lnTo>
                    <a:pt x="148" y="460"/>
                  </a:lnTo>
                  <a:lnTo>
                    <a:pt x="137" y="455"/>
                  </a:lnTo>
                  <a:lnTo>
                    <a:pt x="126" y="449"/>
                  </a:lnTo>
                  <a:lnTo>
                    <a:pt x="116" y="444"/>
                  </a:lnTo>
                  <a:lnTo>
                    <a:pt x="107" y="437"/>
                  </a:lnTo>
                  <a:lnTo>
                    <a:pt x="98" y="432"/>
                  </a:lnTo>
                  <a:lnTo>
                    <a:pt x="87" y="424"/>
                  </a:lnTo>
                  <a:lnTo>
                    <a:pt x="71" y="409"/>
                  </a:lnTo>
                  <a:lnTo>
                    <a:pt x="55" y="391"/>
                  </a:lnTo>
                  <a:lnTo>
                    <a:pt x="48" y="382"/>
                  </a:lnTo>
                  <a:lnTo>
                    <a:pt x="41" y="373"/>
                  </a:lnTo>
                  <a:lnTo>
                    <a:pt x="36" y="363"/>
                  </a:lnTo>
                  <a:lnTo>
                    <a:pt x="31" y="354"/>
                  </a:lnTo>
                  <a:lnTo>
                    <a:pt x="25" y="343"/>
                  </a:lnTo>
                  <a:lnTo>
                    <a:pt x="20" y="332"/>
                  </a:lnTo>
                  <a:lnTo>
                    <a:pt x="15" y="322"/>
                  </a:lnTo>
                  <a:lnTo>
                    <a:pt x="11" y="309"/>
                  </a:lnTo>
                  <a:lnTo>
                    <a:pt x="9" y="299"/>
                  </a:lnTo>
                  <a:lnTo>
                    <a:pt x="6" y="288"/>
                  </a:lnTo>
                  <a:lnTo>
                    <a:pt x="4" y="276"/>
                  </a:lnTo>
                  <a:lnTo>
                    <a:pt x="2" y="263"/>
                  </a:lnTo>
                  <a:lnTo>
                    <a:pt x="0" y="25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8987" y="4430"/>
              <a:ext cx="479" cy="478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4" y="203"/>
                </a:cxn>
                <a:cxn ang="0">
                  <a:pos x="9" y="180"/>
                </a:cxn>
                <a:cxn ang="0">
                  <a:pos x="15" y="157"/>
                </a:cxn>
                <a:cxn ang="0">
                  <a:pos x="25" y="136"/>
                </a:cxn>
                <a:cxn ang="0">
                  <a:pos x="36" y="115"/>
                </a:cxn>
                <a:cxn ang="0">
                  <a:pos x="48" y="97"/>
                </a:cxn>
                <a:cxn ang="0">
                  <a:pos x="71" y="70"/>
                </a:cxn>
                <a:cxn ang="0">
                  <a:pos x="98" y="47"/>
                </a:cxn>
                <a:cxn ang="0">
                  <a:pos x="116" y="35"/>
                </a:cxn>
                <a:cxn ang="0">
                  <a:pos x="137" y="24"/>
                </a:cxn>
                <a:cxn ang="0">
                  <a:pos x="158" y="14"/>
                </a:cxn>
                <a:cxn ang="0">
                  <a:pos x="181" y="8"/>
                </a:cxn>
                <a:cxn ang="0">
                  <a:pos x="204" y="3"/>
                </a:cxn>
                <a:cxn ang="0">
                  <a:pos x="227" y="0"/>
                </a:cxn>
                <a:cxn ang="0">
                  <a:pos x="252" y="0"/>
                </a:cxn>
                <a:cxn ang="0">
                  <a:pos x="277" y="3"/>
                </a:cxn>
                <a:cxn ang="0">
                  <a:pos x="300" y="8"/>
                </a:cxn>
                <a:cxn ang="0">
                  <a:pos x="323" y="14"/>
                </a:cxn>
                <a:cxn ang="0">
                  <a:pos x="344" y="24"/>
                </a:cxn>
                <a:cxn ang="0">
                  <a:pos x="364" y="35"/>
                </a:cxn>
                <a:cxn ang="0">
                  <a:pos x="383" y="47"/>
                </a:cxn>
                <a:cxn ang="0">
                  <a:pos x="410" y="70"/>
                </a:cxn>
                <a:cxn ang="0">
                  <a:pos x="433" y="97"/>
                </a:cxn>
                <a:cxn ang="0">
                  <a:pos x="445" y="115"/>
                </a:cxn>
                <a:cxn ang="0">
                  <a:pos x="456" y="136"/>
                </a:cxn>
                <a:cxn ang="0">
                  <a:pos x="465" y="157"/>
                </a:cxn>
                <a:cxn ang="0">
                  <a:pos x="472" y="180"/>
                </a:cxn>
                <a:cxn ang="0">
                  <a:pos x="477" y="203"/>
                </a:cxn>
                <a:cxn ang="0">
                  <a:pos x="479" y="226"/>
                </a:cxn>
                <a:cxn ang="0">
                  <a:pos x="479" y="239"/>
                </a:cxn>
                <a:cxn ang="0">
                  <a:pos x="479" y="263"/>
                </a:cxn>
                <a:cxn ang="0">
                  <a:pos x="475" y="288"/>
                </a:cxn>
                <a:cxn ang="0">
                  <a:pos x="468" y="309"/>
                </a:cxn>
                <a:cxn ang="0">
                  <a:pos x="461" y="332"/>
                </a:cxn>
                <a:cxn ang="0">
                  <a:pos x="450" y="354"/>
                </a:cxn>
                <a:cxn ang="0">
                  <a:pos x="438" y="373"/>
                </a:cxn>
                <a:cxn ang="0">
                  <a:pos x="426" y="391"/>
                </a:cxn>
                <a:cxn ang="0">
                  <a:pos x="392" y="424"/>
                </a:cxn>
                <a:cxn ang="0">
                  <a:pos x="374" y="437"/>
                </a:cxn>
                <a:cxn ang="0">
                  <a:pos x="355" y="449"/>
                </a:cxn>
                <a:cxn ang="0">
                  <a:pos x="333" y="460"/>
                </a:cxn>
                <a:cxn ang="0">
                  <a:pos x="310" y="467"/>
                </a:cxn>
                <a:cxn ang="0">
                  <a:pos x="289" y="474"/>
                </a:cxn>
                <a:cxn ang="0">
                  <a:pos x="264" y="478"/>
                </a:cxn>
                <a:cxn ang="0">
                  <a:pos x="240" y="478"/>
                </a:cxn>
                <a:cxn ang="0">
                  <a:pos x="215" y="478"/>
                </a:cxn>
                <a:cxn ang="0">
                  <a:pos x="192" y="474"/>
                </a:cxn>
                <a:cxn ang="0">
                  <a:pos x="169" y="467"/>
                </a:cxn>
                <a:cxn ang="0">
                  <a:pos x="148" y="460"/>
                </a:cxn>
                <a:cxn ang="0">
                  <a:pos x="126" y="449"/>
                </a:cxn>
                <a:cxn ang="0">
                  <a:pos x="107" y="437"/>
                </a:cxn>
                <a:cxn ang="0">
                  <a:pos x="87" y="424"/>
                </a:cxn>
                <a:cxn ang="0">
                  <a:pos x="55" y="391"/>
                </a:cxn>
                <a:cxn ang="0">
                  <a:pos x="41" y="373"/>
                </a:cxn>
                <a:cxn ang="0">
                  <a:pos x="31" y="354"/>
                </a:cxn>
                <a:cxn ang="0">
                  <a:pos x="20" y="332"/>
                </a:cxn>
                <a:cxn ang="0">
                  <a:pos x="11" y="309"/>
                </a:cxn>
                <a:cxn ang="0">
                  <a:pos x="6" y="288"/>
                </a:cxn>
                <a:cxn ang="0">
                  <a:pos x="2" y="263"/>
                </a:cxn>
                <a:cxn ang="0">
                  <a:pos x="0" y="239"/>
                </a:cxn>
              </a:cxnLst>
              <a:rect l="0" t="0" r="r" b="b"/>
              <a:pathLst>
                <a:path w="479" h="478">
                  <a:moveTo>
                    <a:pt x="0" y="239"/>
                  </a:moveTo>
                  <a:lnTo>
                    <a:pt x="0" y="226"/>
                  </a:lnTo>
                  <a:lnTo>
                    <a:pt x="2" y="214"/>
                  </a:lnTo>
                  <a:lnTo>
                    <a:pt x="4" y="203"/>
                  </a:lnTo>
                  <a:lnTo>
                    <a:pt x="6" y="191"/>
                  </a:lnTo>
                  <a:lnTo>
                    <a:pt x="9" y="180"/>
                  </a:lnTo>
                  <a:lnTo>
                    <a:pt x="11" y="168"/>
                  </a:lnTo>
                  <a:lnTo>
                    <a:pt x="15" y="157"/>
                  </a:lnTo>
                  <a:lnTo>
                    <a:pt x="20" y="146"/>
                  </a:lnTo>
                  <a:lnTo>
                    <a:pt x="25" y="136"/>
                  </a:lnTo>
                  <a:lnTo>
                    <a:pt x="31" y="125"/>
                  </a:lnTo>
                  <a:lnTo>
                    <a:pt x="36" y="115"/>
                  </a:lnTo>
                  <a:lnTo>
                    <a:pt x="41" y="106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71" y="70"/>
                  </a:lnTo>
                  <a:lnTo>
                    <a:pt x="87" y="54"/>
                  </a:lnTo>
                  <a:lnTo>
                    <a:pt x="98" y="47"/>
                  </a:lnTo>
                  <a:lnTo>
                    <a:pt x="107" y="40"/>
                  </a:lnTo>
                  <a:lnTo>
                    <a:pt x="116" y="35"/>
                  </a:lnTo>
                  <a:lnTo>
                    <a:pt x="126" y="30"/>
                  </a:lnTo>
                  <a:lnTo>
                    <a:pt x="137" y="24"/>
                  </a:lnTo>
                  <a:lnTo>
                    <a:pt x="148" y="19"/>
                  </a:lnTo>
                  <a:lnTo>
                    <a:pt x="158" y="14"/>
                  </a:lnTo>
                  <a:lnTo>
                    <a:pt x="169" y="10"/>
                  </a:lnTo>
                  <a:lnTo>
                    <a:pt x="181" y="8"/>
                  </a:lnTo>
                  <a:lnTo>
                    <a:pt x="192" y="5"/>
                  </a:lnTo>
                  <a:lnTo>
                    <a:pt x="204" y="3"/>
                  </a:lnTo>
                  <a:lnTo>
                    <a:pt x="215" y="1"/>
                  </a:lnTo>
                  <a:lnTo>
                    <a:pt x="227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7" y="3"/>
                  </a:lnTo>
                  <a:lnTo>
                    <a:pt x="289" y="5"/>
                  </a:lnTo>
                  <a:lnTo>
                    <a:pt x="300" y="8"/>
                  </a:lnTo>
                  <a:lnTo>
                    <a:pt x="310" y="10"/>
                  </a:lnTo>
                  <a:lnTo>
                    <a:pt x="323" y="14"/>
                  </a:lnTo>
                  <a:lnTo>
                    <a:pt x="333" y="19"/>
                  </a:lnTo>
                  <a:lnTo>
                    <a:pt x="344" y="24"/>
                  </a:lnTo>
                  <a:lnTo>
                    <a:pt x="355" y="30"/>
                  </a:lnTo>
                  <a:lnTo>
                    <a:pt x="364" y="35"/>
                  </a:lnTo>
                  <a:lnTo>
                    <a:pt x="374" y="40"/>
                  </a:lnTo>
                  <a:lnTo>
                    <a:pt x="383" y="47"/>
                  </a:lnTo>
                  <a:lnTo>
                    <a:pt x="392" y="54"/>
                  </a:lnTo>
                  <a:lnTo>
                    <a:pt x="410" y="70"/>
                  </a:lnTo>
                  <a:lnTo>
                    <a:pt x="426" y="86"/>
                  </a:lnTo>
                  <a:lnTo>
                    <a:pt x="433" y="97"/>
                  </a:lnTo>
                  <a:lnTo>
                    <a:pt x="438" y="106"/>
                  </a:lnTo>
                  <a:lnTo>
                    <a:pt x="445" y="115"/>
                  </a:lnTo>
                  <a:lnTo>
                    <a:pt x="450" y="125"/>
                  </a:lnTo>
                  <a:lnTo>
                    <a:pt x="456" y="136"/>
                  </a:lnTo>
                  <a:lnTo>
                    <a:pt x="461" y="146"/>
                  </a:lnTo>
                  <a:lnTo>
                    <a:pt x="465" y="157"/>
                  </a:lnTo>
                  <a:lnTo>
                    <a:pt x="468" y="168"/>
                  </a:lnTo>
                  <a:lnTo>
                    <a:pt x="472" y="180"/>
                  </a:lnTo>
                  <a:lnTo>
                    <a:pt x="475" y="191"/>
                  </a:lnTo>
                  <a:lnTo>
                    <a:pt x="477" y="203"/>
                  </a:lnTo>
                  <a:lnTo>
                    <a:pt x="479" y="214"/>
                  </a:lnTo>
                  <a:lnTo>
                    <a:pt x="479" y="226"/>
                  </a:lnTo>
                  <a:lnTo>
                    <a:pt x="479" y="239"/>
                  </a:lnTo>
                  <a:lnTo>
                    <a:pt x="479" y="239"/>
                  </a:lnTo>
                  <a:lnTo>
                    <a:pt x="479" y="251"/>
                  </a:lnTo>
                  <a:lnTo>
                    <a:pt x="479" y="263"/>
                  </a:lnTo>
                  <a:lnTo>
                    <a:pt x="477" y="276"/>
                  </a:lnTo>
                  <a:lnTo>
                    <a:pt x="475" y="288"/>
                  </a:lnTo>
                  <a:lnTo>
                    <a:pt x="472" y="299"/>
                  </a:lnTo>
                  <a:lnTo>
                    <a:pt x="468" y="309"/>
                  </a:lnTo>
                  <a:lnTo>
                    <a:pt x="465" y="322"/>
                  </a:lnTo>
                  <a:lnTo>
                    <a:pt x="461" y="332"/>
                  </a:lnTo>
                  <a:lnTo>
                    <a:pt x="456" y="343"/>
                  </a:lnTo>
                  <a:lnTo>
                    <a:pt x="450" y="354"/>
                  </a:lnTo>
                  <a:lnTo>
                    <a:pt x="445" y="363"/>
                  </a:lnTo>
                  <a:lnTo>
                    <a:pt x="438" y="373"/>
                  </a:lnTo>
                  <a:lnTo>
                    <a:pt x="433" y="382"/>
                  </a:lnTo>
                  <a:lnTo>
                    <a:pt x="426" y="391"/>
                  </a:lnTo>
                  <a:lnTo>
                    <a:pt x="410" y="409"/>
                  </a:lnTo>
                  <a:lnTo>
                    <a:pt x="392" y="424"/>
                  </a:lnTo>
                  <a:lnTo>
                    <a:pt x="383" y="432"/>
                  </a:lnTo>
                  <a:lnTo>
                    <a:pt x="374" y="437"/>
                  </a:lnTo>
                  <a:lnTo>
                    <a:pt x="364" y="444"/>
                  </a:lnTo>
                  <a:lnTo>
                    <a:pt x="355" y="449"/>
                  </a:lnTo>
                  <a:lnTo>
                    <a:pt x="344" y="455"/>
                  </a:lnTo>
                  <a:lnTo>
                    <a:pt x="333" y="460"/>
                  </a:lnTo>
                  <a:lnTo>
                    <a:pt x="323" y="463"/>
                  </a:lnTo>
                  <a:lnTo>
                    <a:pt x="310" y="467"/>
                  </a:lnTo>
                  <a:lnTo>
                    <a:pt x="300" y="471"/>
                  </a:lnTo>
                  <a:lnTo>
                    <a:pt x="289" y="474"/>
                  </a:lnTo>
                  <a:lnTo>
                    <a:pt x="277" y="476"/>
                  </a:lnTo>
                  <a:lnTo>
                    <a:pt x="264" y="478"/>
                  </a:lnTo>
                  <a:lnTo>
                    <a:pt x="252" y="478"/>
                  </a:lnTo>
                  <a:lnTo>
                    <a:pt x="240" y="478"/>
                  </a:lnTo>
                  <a:lnTo>
                    <a:pt x="227" y="478"/>
                  </a:lnTo>
                  <a:lnTo>
                    <a:pt x="215" y="478"/>
                  </a:lnTo>
                  <a:lnTo>
                    <a:pt x="204" y="476"/>
                  </a:lnTo>
                  <a:lnTo>
                    <a:pt x="192" y="474"/>
                  </a:lnTo>
                  <a:lnTo>
                    <a:pt x="181" y="471"/>
                  </a:lnTo>
                  <a:lnTo>
                    <a:pt x="169" y="467"/>
                  </a:lnTo>
                  <a:lnTo>
                    <a:pt x="158" y="463"/>
                  </a:lnTo>
                  <a:lnTo>
                    <a:pt x="148" y="460"/>
                  </a:lnTo>
                  <a:lnTo>
                    <a:pt x="137" y="455"/>
                  </a:lnTo>
                  <a:lnTo>
                    <a:pt x="126" y="449"/>
                  </a:lnTo>
                  <a:lnTo>
                    <a:pt x="116" y="444"/>
                  </a:lnTo>
                  <a:lnTo>
                    <a:pt x="107" y="437"/>
                  </a:lnTo>
                  <a:lnTo>
                    <a:pt x="98" y="432"/>
                  </a:lnTo>
                  <a:lnTo>
                    <a:pt x="87" y="424"/>
                  </a:lnTo>
                  <a:lnTo>
                    <a:pt x="71" y="409"/>
                  </a:lnTo>
                  <a:lnTo>
                    <a:pt x="55" y="391"/>
                  </a:lnTo>
                  <a:lnTo>
                    <a:pt x="48" y="382"/>
                  </a:lnTo>
                  <a:lnTo>
                    <a:pt x="41" y="373"/>
                  </a:lnTo>
                  <a:lnTo>
                    <a:pt x="36" y="363"/>
                  </a:lnTo>
                  <a:lnTo>
                    <a:pt x="31" y="354"/>
                  </a:lnTo>
                  <a:lnTo>
                    <a:pt x="25" y="343"/>
                  </a:lnTo>
                  <a:lnTo>
                    <a:pt x="20" y="332"/>
                  </a:lnTo>
                  <a:lnTo>
                    <a:pt x="15" y="322"/>
                  </a:lnTo>
                  <a:lnTo>
                    <a:pt x="11" y="309"/>
                  </a:lnTo>
                  <a:lnTo>
                    <a:pt x="9" y="299"/>
                  </a:lnTo>
                  <a:lnTo>
                    <a:pt x="6" y="288"/>
                  </a:lnTo>
                  <a:lnTo>
                    <a:pt x="4" y="276"/>
                  </a:lnTo>
                  <a:lnTo>
                    <a:pt x="2" y="263"/>
                  </a:lnTo>
                  <a:lnTo>
                    <a:pt x="0" y="251"/>
                  </a:lnTo>
                  <a:lnTo>
                    <a:pt x="0" y="23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8070" y="3517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7009" y="4553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8070" y="5595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8922" y="4793"/>
              <a:ext cx="13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7603" y="3939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7737" y="4050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7763" y="4367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7893" y="4472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8190" y="4129"/>
              <a:ext cx="12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8321" y="4236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8614" y="3896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8743" y="3997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7444" y="4979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7577" y="5088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</a:t>
              </a:r>
              <a:endParaRPr lang="en-US" sz="2000"/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8190" y="4793"/>
              <a:ext cx="12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8321" y="4898"/>
              <a:ext cx="13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6</a:t>
              </a:r>
              <a:endParaRPr lang="en-US" sz="2000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8614" y="5216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8743" y="5323"/>
              <a:ext cx="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7</a:t>
              </a:r>
              <a:endParaRPr lang="en-US" sz="2000"/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9572" y="4555"/>
              <a:ext cx="12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9699" y="4662"/>
              <a:ext cx="9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8</a:t>
              </a:r>
              <a:endParaRPr lang="en-US" sz="2000"/>
            </a:p>
          </p:txBody>
        </p:sp>
      </p:grpSp>
      <p:grpSp>
        <p:nvGrpSpPr>
          <p:cNvPr id="18474" name="Group 42"/>
          <p:cNvGrpSpPr>
            <a:grpSpLocks/>
          </p:cNvGrpSpPr>
          <p:nvPr/>
        </p:nvGrpSpPr>
        <p:grpSpPr bwMode="auto">
          <a:xfrm>
            <a:off x="971550" y="3940175"/>
            <a:ext cx="2686050" cy="2274888"/>
            <a:chOff x="4033" y="3517"/>
            <a:chExt cx="2242" cy="2401"/>
          </a:xfrm>
        </p:grpSpPr>
        <p:sp>
          <p:nvSpPr>
            <p:cNvPr id="18475" name="Freeform 43"/>
            <p:cNvSpPr>
              <a:spLocks/>
            </p:cNvSpPr>
            <p:nvPr/>
          </p:nvSpPr>
          <p:spPr bwMode="auto">
            <a:xfrm>
              <a:off x="4269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7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7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4269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1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7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7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5"/>
            <p:cNvSpPr>
              <a:spLocks/>
            </p:cNvSpPr>
            <p:nvPr/>
          </p:nvSpPr>
          <p:spPr bwMode="auto">
            <a:xfrm>
              <a:off x="5119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6"/>
            <p:cNvSpPr>
              <a:spLocks/>
            </p:cNvSpPr>
            <p:nvPr/>
          </p:nvSpPr>
          <p:spPr bwMode="auto">
            <a:xfrm>
              <a:off x="5119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5119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5119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49"/>
            <p:cNvSpPr>
              <a:spLocks/>
            </p:cNvSpPr>
            <p:nvPr/>
          </p:nvSpPr>
          <p:spPr bwMode="auto">
            <a:xfrm>
              <a:off x="5969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50"/>
            <p:cNvSpPr>
              <a:spLocks/>
            </p:cNvSpPr>
            <p:nvPr/>
          </p:nvSpPr>
          <p:spPr bwMode="auto">
            <a:xfrm>
              <a:off x="5969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51"/>
            <p:cNvSpPr>
              <a:spLocks/>
            </p:cNvSpPr>
            <p:nvPr/>
          </p:nvSpPr>
          <p:spPr bwMode="auto">
            <a:xfrm>
              <a:off x="5161" y="3845"/>
              <a:ext cx="851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39"/>
                </a:cxn>
                <a:cxn ang="0">
                  <a:pos x="27" y="76"/>
                </a:cxn>
                <a:cxn ang="0">
                  <a:pos x="41" y="113"/>
                </a:cxn>
                <a:cxn ang="0">
                  <a:pos x="57" y="149"/>
                </a:cxn>
                <a:cxn ang="0">
                  <a:pos x="73" y="184"/>
                </a:cxn>
                <a:cxn ang="0">
                  <a:pos x="91" y="220"/>
                </a:cxn>
                <a:cxn ang="0">
                  <a:pos x="108" y="253"/>
                </a:cxn>
                <a:cxn ang="0">
                  <a:pos x="128" y="287"/>
                </a:cxn>
                <a:cxn ang="0">
                  <a:pos x="149" y="321"/>
                </a:cxn>
                <a:cxn ang="0">
                  <a:pos x="170" y="353"/>
                </a:cxn>
                <a:cxn ang="0">
                  <a:pos x="193" y="384"/>
                </a:cxn>
                <a:cxn ang="0">
                  <a:pos x="217" y="416"/>
                </a:cxn>
                <a:cxn ang="0">
                  <a:pos x="241" y="446"/>
                </a:cxn>
                <a:cxn ang="0">
                  <a:pos x="266" y="475"/>
                </a:cxn>
                <a:cxn ang="0">
                  <a:pos x="293" y="505"/>
                </a:cxn>
                <a:cxn ang="0">
                  <a:pos x="319" y="531"/>
                </a:cxn>
                <a:cxn ang="0">
                  <a:pos x="348" y="560"/>
                </a:cxn>
                <a:cxn ang="0">
                  <a:pos x="376" y="585"/>
                </a:cxn>
                <a:cxn ang="0">
                  <a:pos x="406" y="611"/>
                </a:cxn>
                <a:cxn ang="0">
                  <a:pos x="436" y="634"/>
                </a:cxn>
                <a:cxn ang="0">
                  <a:pos x="466" y="659"/>
                </a:cxn>
                <a:cxn ang="0">
                  <a:pos x="498" y="680"/>
                </a:cxn>
                <a:cxn ang="0">
                  <a:pos x="530" y="701"/>
                </a:cxn>
                <a:cxn ang="0">
                  <a:pos x="564" y="723"/>
                </a:cxn>
                <a:cxn ang="0">
                  <a:pos x="597" y="742"/>
                </a:cxn>
                <a:cxn ang="0">
                  <a:pos x="633" y="762"/>
                </a:cxn>
                <a:cxn ang="0">
                  <a:pos x="666" y="779"/>
                </a:cxn>
                <a:cxn ang="0">
                  <a:pos x="702" y="795"/>
                </a:cxn>
                <a:cxn ang="0">
                  <a:pos x="739" y="811"/>
                </a:cxn>
                <a:cxn ang="0">
                  <a:pos x="776" y="825"/>
                </a:cxn>
                <a:cxn ang="0">
                  <a:pos x="813" y="838"/>
                </a:cxn>
                <a:cxn ang="0">
                  <a:pos x="851" y="850"/>
                </a:cxn>
              </a:cxnLst>
              <a:rect l="0" t="0" r="r" b="b"/>
              <a:pathLst>
                <a:path w="851" h="850">
                  <a:moveTo>
                    <a:pt x="0" y="0"/>
                  </a:moveTo>
                  <a:lnTo>
                    <a:pt x="13" y="39"/>
                  </a:lnTo>
                  <a:lnTo>
                    <a:pt x="27" y="76"/>
                  </a:lnTo>
                  <a:lnTo>
                    <a:pt x="41" y="113"/>
                  </a:lnTo>
                  <a:lnTo>
                    <a:pt x="57" y="149"/>
                  </a:lnTo>
                  <a:lnTo>
                    <a:pt x="73" y="184"/>
                  </a:lnTo>
                  <a:lnTo>
                    <a:pt x="91" y="220"/>
                  </a:lnTo>
                  <a:lnTo>
                    <a:pt x="108" y="253"/>
                  </a:lnTo>
                  <a:lnTo>
                    <a:pt x="128" y="287"/>
                  </a:lnTo>
                  <a:lnTo>
                    <a:pt x="149" y="321"/>
                  </a:lnTo>
                  <a:lnTo>
                    <a:pt x="170" y="353"/>
                  </a:lnTo>
                  <a:lnTo>
                    <a:pt x="193" y="384"/>
                  </a:lnTo>
                  <a:lnTo>
                    <a:pt x="217" y="416"/>
                  </a:lnTo>
                  <a:lnTo>
                    <a:pt x="241" y="446"/>
                  </a:lnTo>
                  <a:lnTo>
                    <a:pt x="266" y="475"/>
                  </a:lnTo>
                  <a:lnTo>
                    <a:pt x="293" y="505"/>
                  </a:lnTo>
                  <a:lnTo>
                    <a:pt x="319" y="531"/>
                  </a:lnTo>
                  <a:lnTo>
                    <a:pt x="348" y="560"/>
                  </a:lnTo>
                  <a:lnTo>
                    <a:pt x="376" y="585"/>
                  </a:lnTo>
                  <a:lnTo>
                    <a:pt x="406" y="611"/>
                  </a:lnTo>
                  <a:lnTo>
                    <a:pt x="436" y="634"/>
                  </a:lnTo>
                  <a:lnTo>
                    <a:pt x="466" y="659"/>
                  </a:lnTo>
                  <a:lnTo>
                    <a:pt x="498" y="680"/>
                  </a:lnTo>
                  <a:lnTo>
                    <a:pt x="530" y="701"/>
                  </a:lnTo>
                  <a:lnTo>
                    <a:pt x="564" y="723"/>
                  </a:lnTo>
                  <a:lnTo>
                    <a:pt x="597" y="742"/>
                  </a:lnTo>
                  <a:lnTo>
                    <a:pt x="633" y="762"/>
                  </a:lnTo>
                  <a:lnTo>
                    <a:pt x="666" y="779"/>
                  </a:lnTo>
                  <a:lnTo>
                    <a:pt x="702" y="795"/>
                  </a:lnTo>
                  <a:lnTo>
                    <a:pt x="739" y="811"/>
                  </a:lnTo>
                  <a:lnTo>
                    <a:pt x="776" y="825"/>
                  </a:lnTo>
                  <a:lnTo>
                    <a:pt x="813" y="838"/>
                  </a:lnTo>
                  <a:lnTo>
                    <a:pt x="851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52"/>
            <p:cNvSpPr>
              <a:spLocks/>
            </p:cNvSpPr>
            <p:nvPr/>
          </p:nvSpPr>
          <p:spPr bwMode="auto">
            <a:xfrm>
              <a:off x="5161" y="4695"/>
              <a:ext cx="851" cy="850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13" y="13"/>
                </a:cxn>
                <a:cxn ang="0">
                  <a:pos x="776" y="27"/>
                </a:cxn>
                <a:cxn ang="0">
                  <a:pos x="739" y="41"/>
                </a:cxn>
                <a:cxn ang="0">
                  <a:pos x="702" y="57"/>
                </a:cxn>
                <a:cxn ang="0">
                  <a:pos x="666" y="73"/>
                </a:cxn>
                <a:cxn ang="0">
                  <a:pos x="633" y="90"/>
                </a:cxn>
                <a:cxn ang="0">
                  <a:pos x="597" y="108"/>
                </a:cxn>
                <a:cxn ang="0">
                  <a:pos x="564" y="128"/>
                </a:cxn>
                <a:cxn ang="0">
                  <a:pos x="530" y="149"/>
                </a:cxn>
                <a:cxn ang="0">
                  <a:pos x="498" y="170"/>
                </a:cxn>
                <a:cxn ang="0">
                  <a:pos x="466" y="193"/>
                </a:cxn>
                <a:cxn ang="0">
                  <a:pos x="436" y="216"/>
                </a:cxn>
                <a:cxn ang="0">
                  <a:pos x="406" y="241"/>
                </a:cxn>
                <a:cxn ang="0">
                  <a:pos x="376" y="266"/>
                </a:cxn>
                <a:cxn ang="0">
                  <a:pos x="348" y="292"/>
                </a:cxn>
                <a:cxn ang="0">
                  <a:pos x="319" y="319"/>
                </a:cxn>
                <a:cxn ang="0">
                  <a:pos x="293" y="347"/>
                </a:cxn>
                <a:cxn ang="0">
                  <a:pos x="266" y="376"/>
                </a:cxn>
                <a:cxn ang="0">
                  <a:pos x="241" y="406"/>
                </a:cxn>
                <a:cxn ang="0">
                  <a:pos x="217" y="436"/>
                </a:cxn>
                <a:cxn ang="0">
                  <a:pos x="193" y="466"/>
                </a:cxn>
                <a:cxn ang="0">
                  <a:pos x="170" y="498"/>
                </a:cxn>
                <a:cxn ang="0">
                  <a:pos x="149" y="530"/>
                </a:cxn>
                <a:cxn ang="0">
                  <a:pos x="128" y="563"/>
                </a:cxn>
                <a:cxn ang="0">
                  <a:pos x="108" y="597"/>
                </a:cxn>
                <a:cxn ang="0">
                  <a:pos x="91" y="632"/>
                </a:cxn>
                <a:cxn ang="0">
                  <a:pos x="73" y="666"/>
                </a:cxn>
                <a:cxn ang="0">
                  <a:pos x="57" y="701"/>
                </a:cxn>
                <a:cxn ang="0">
                  <a:pos x="41" y="739"/>
                </a:cxn>
                <a:cxn ang="0">
                  <a:pos x="27" y="776"/>
                </a:cxn>
                <a:cxn ang="0">
                  <a:pos x="13" y="813"/>
                </a:cxn>
                <a:cxn ang="0">
                  <a:pos x="0" y="850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13" y="13"/>
                  </a:lnTo>
                  <a:lnTo>
                    <a:pt x="776" y="27"/>
                  </a:lnTo>
                  <a:lnTo>
                    <a:pt x="739" y="41"/>
                  </a:lnTo>
                  <a:lnTo>
                    <a:pt x="702" y="57"/>
                  </a:lnTo>
                  <a:lnTo>
                    <a:pt x="666" y="73"/>
                  </a:lnTo>
                  <a:lnTo>
                    <a:pt x="633" y="90"/>
                  </a:lnTo>
                  <a:lnTo>
                    <a:pt x="597" y="108"/>
                  </a:lnTo>
                  <a:lnTo>
                    <a:pt x="564" y="128"/>
                  </a:lnTo>
                  <a:lnTo>
                    <a:pt x="530" y="149"/>
                  </a:lnTo>
                  <a:lnTo>
                    <a:pt x="498" y="170"/>
                  </a:lnTo>
                  <a:lnTo>
                    <a:pt x="466" y="193"/>
                  </a:lnTo>
                  <a:lnTo>
                    <a:pt x="436" y="216"/>
                  </a:lnTo>
                  <a:lnTo>
                    <a:pt x="406" y="241"/>
                  </a:lnTo>
                  <a:lnTo>
                    <a:pt x="376" y="266"/>
                  </a:lnTo>
                  <a:lnTo>
                    <a:pt x="348" y="292"/>
                  </a:lnTo>
                  <a:lnTo>
                    <a:pt x="319" y="319"/>
                  </a:lnTo>
                  <a:lnTo>
                    <a:pt x="293" y="347"/>
                  </a:lnTo>
                  <a:lnTo>
                    <a:pt x="266" y="376"/>
                  </a:lnTo>
                  <a:lnTo>
                    <a:pt x="241" y="406"/>
                  </a:lnTo>
                  <a:lnTo>
                    <a:pt x="217" y="436"/>
                  </a:lnTo>
                  <a:lnTo>
                    <a:pt x="193" y="466"/>
                  </a:lnTo>
                  <a:lnTo>
                    <a:pt x="170" y="498"/>
                  </a:lnTo>
                  <a:lnTo>
                    <a:pt x="149" y="530"/>
                  </a:lnTo>
                  <a:lnTo>
                    <a:pt x="128" y="563"/>
                  </a:lnTo>
                  <a:lnTo>
                    <a:pt x="108" y="597"/>
                  </a:lnTo>
                  <a:lnTo>
                    <a:pt x="91" y="632"/>
                  </a:lnTo>
                  <a:lnTo>
                    <a:pt x="73" y="666"/>
                  </a:lnTo>
                  <a:lnTo>
                    <a:pt x="57" y="701"/>
                  </a:lnTo>
                  <a:lnTo>
                    <a:pt x="41" y="739"/>
                  </a:lnTo>
                  <a:lnTo>
                    <a:pt x="27" y="776"/>
                  </a:lnTo>
                  <a:lnTo>
                    <a:pt x="13" y="813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53"/>
            <p:cNvSpPr>
              <a:spLocks noChangeShapeType="1"/>
            </p:cNvSpPr>
            <p:nvPr/>
          </p:nvSpPr>
          <p:spPr bwMode="auto">
            <a:xfrm>
              <a:off x="4311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54"/>
            <p:cNvSpPr>
              <a:spLocks noChangeShapeType="1"/>
            </p:cNvSpPr>
            <p:nvPr/>
          </p:nvSpPr>
          <p:spPr bwMode="auto">
            <a:xfrm flipH="1">
              <a:off x="4311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55"/>
            <p:cNvSpPr>
              <a:spLocks noChangeShapeType="1"/>
            </p:cNvSpPr>
            <p:nvPr/>
          </p:nvSpPr>
          <p:spPr bwMode="auto">
            <a:xfrm>
              <a:off x="4311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56"/>
            <p:cNvSpPr>
              <a:spLocks/>
            </p:cNvSpPr>
            <p:nvPr/>
          </p:nvSpPr>
          <p:spPr bwMode="auto">
            <a:xfrm>
              <a:off x="5161" y="3845"/>
              <a:ext cx="851" cy="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43" y="4"/>
                </a:cxn>
                <a:cxn ang="0">
                  <a:pos x="64" y="7"/>
                </a:cxn>
                <a:cxn ang="0">
                  <a:pos x="85" y="9"/>
                </a:cxn>
                <a:cxn ang="0">
                  <a:pos x="107" y="13"/>
                </a:cxn>
                <a:cxn ang="0">
                  <a:pos x="126" y="16"/>
                </a:cxn>
                <a:cxn ang="0">
                  <a:pos x="147" y="21"/>
                </a:cxn>
                <a:cxn ang="0">
                  <a:pos x="167" y="27"/>
                </a:cxn>
                <a:cxn ang="0">
                  <a:pos x="188" y="32"/>
                </a:cxn>
                <a:cxn ang="0">
                  <a:pos x="208" y="37"/>
                </a:cxn>
                <a:cxn ang="0">
                  <a:pos x="247" y="50"/>
                </a:cxn>
                <a:cxn ang="0">
                  <a:pos x="286" y="64"/>
                </a:cxn>
                <a:cxn ang="0">
                  <a:pos x="323" y="80"/>
                </a:cxn>
                <a:cxn ang="0">
                  <a:pos x="360" y="98"/>
                </a:cxn>
                <a:cxn ang="0">
                  <a:pos x="395" y="117"/>
                </a:cxn>
                <a:cxn ang="0">
                  <a:pos x="431" y="138"/>
                </a:cxn>
                <a:cxn ang="0">
                  <a:pos x="465" y="161"/>
                </a:cxn>
                <a:cxn ang="0">
                  <a:pos x="496" y="184"/>
                </a:cxn>
                <a:cxn ang="0">
                  <a:pos x="528" y="209"/>
                </a:cxn>
                <a:cxn ang="0">
                  <a:pos x="558" y="236"/>
                </a:cxn>
                <a:cxn ang="0">
                  <a:pos x="587" y="264"/>
                </a:cxn>
                <a:cxn ang="0">
                  <a:pos x="615" y="292"/>
                </a:cxn>
                <a:cxn ang="0">
                  <a:pos x="642" y="324"/>
                </a:cxn>
                <a:cxn ang="0">
                  <a:pos x="666" y="354"/>
                </a:cxn>
                <a:cxn ang="0">
                  <a:pos x="691" y="388"/>
                </a:cxn>
                <a:cxn ang="0">
                  <a:pos x="712" y="422"/>
                </a:cxn>
                <a:cxn ang="0">
                  <a:pos x="734" y="455"/>
                </a:cxn>
                <a:cxn ang="0">
                  <a:pos x="753" y="492"/>
                </a:cxn>
                <a:cxn ang="0">
                  <a:pos x="771" y="528"/>
                </a:cxn>
                <a:cxn ang="0">
                  <a:pos x="787" y="567"/>
                </a:cxn>
                <a:cxn ang="0">
                  <a:pos x="801" y="604"/>
                </a:cxn>
                <a:cxn ang="0">
                  <a:pos x="815" y="643"/>
                </a:cxn>
                <a:cxn ang="0">
                  <a:pos x="821" y="664"/>
                </a:cxn>
                <a:cxn ang="0">
                  <a:pos x="826" y="684"/>
                </a:cxn>
                <a:cxn ang="0">
                  <a:pos x="829" y="703"/>
                </a:cxn>
                <a:cxn ang="0">
                  <a:pos x="835" y="724"/>
                </a:cxn>
                <a:cxn ang="0">
                  <a:pos x="838" y="746"/>
                </a:cxn>
                <a:cxn ang="0">
                  <a:pos x="842" y="765"/>
                </a:cxn>
                <a:cxn ang="0">
                  <a:pos x="845" y="786"/>
                </a:cxn>
                <a:cxn ang="0">
                  <a:pos x="847" y="808"/>
                </a:cxn>
                <a:cxn ang="0">
                  <a:pos x="849" y="829"/>
                </a:cxn>
                <a:cxn ang="0">
                  <a:pos x="851" y="850"/>
                </a:cxn>
              </a:cxnLst>
              <a:rect l="0" t="0" r="r" b="b"/>
              <a:pathLst>
                <a:path w="851" h="850">
                  <a:moveTo>
                    <a:pt x="0" y="0"/>
                  </a:moveTo>
                  <a:lnTo>
                    <a:pt x="22" y="2"/>
                  </a:lnTo>
                  <a:lnTo>
                    <a:pt x="43" y="4"/>
                  </a:lnTo>
                  <a:lnTo>
                    <a:pt x="64" y="7"/>
                  </a:lnTo>
                  <a:lnTo>
                    <a:pt x="85" y="9"/>
                  </a:lnTo>
                  <a:lnTo>
                    <a:pt x="107" y="13"/>
                  </a:lnTo>
                  <a:lnTo>
                    <a:pt x="126" y="16"/>
                  </a:lnTo>
                  <a:lnTo>
                    <a:pt x="147" y="21"/>
                  </a:lnTo>
                  <a:lnTo>
                    <a:pt x="167" y="27"/>
                  </a:lnTo>
                  <a:lnTo>
                    <a:pt x="188" y="32"/>
                  </a:lnTo>
                  <a:lnTo>
                    <a:pt x="208" y="37"/>
                  </a:lnTo>
                  <a:lnTo>
                    <a:pt x="247" y="50"/>
                  </a:lnTo>
                  <a:lnTo>
                    <a:pt x="286" y="64"/>
                  </a:lnTo>
                  <a:lnTo>
                    <a:pt x="323" y="80"/>
                  </a:lnTo>
                  <a:lnTo>
                    <a:pt x="360" y="98"/>
                  </a:lnTo>
                  <a:lnTo>
                    <a:pt x="395" y="117"/>
                  </a:lnTo>
                  <a:lnTo>
                    <a:pt x="431" y="138"/>
                  </a:lnTo>
                  <a:lnTo>
                    <a:pt x="465" y="161"/>
                  </a:lnTo>
                  <a:lnTo>
                    <a:pt x="496" y="184"/>
                  </a:lnTo>
                  <a:lnTo>
                    <a:pt x="528" y="209"/>
                  </a:lnTo>
                  <a:lnTo>
                    <a:pt x="558" y="236"/>
                  </a:lnTo>
                  <a:lnTo>
                    <a:pt x="587" y="264"/>
                  </a:lnTo>
                  <a:lnTo>
                    <a:pt x="615" y="292"/>
                  </a:lnTo>
                  <a:lnTo>
                    <a:pt x="642" y="324"/>
                  </a:lnTo>
                  <a:lnTo>
                    <a:pt x="666" y="354"/>
                  </a:lnTo>
                  <a:lnTo>
                    <a:pt x="691" y="388"/>
                  </a:lnTo>
                  <a:lnTo>
                    <a:pt x="712" y="422"/>
                  </a:lnTo>
                  <a:lnTo>
                    <a:pt x="734" y="455"/>
                  </a:lnTo>
                  <a:lnTo>
                    <a:pt x="753" y="492"/>
                  </a:lnTo>
                  <a:lnTo>
                    <a:pt x="771" y="528"/>
                  </a:lnTo>
                  <a:lnTo>
                    <a:pt x="787" y="567"/>
                  </a:lnTo>
                  <a:lnTo>
                    <a:pt x="801" y="604"/>
                  </a:lnTo>
                  <a:lnTo>
                    <a:pt x="815" y="643"/>
                  </a:lnTo>
                  <a:lnTo>
                    <a:pt x="821" y="664"/>
                  </a:lnTo>
                  <a:lnTo>
                    <a:pt x="826" y="684"/>
                  </a:lnTo>
                  <a:lnTo>
                    <a:pt x="829" y="703"/>
                  </a:lnTo>
                  <a:lnTo>
                    <a:pt x="835" y="724"/>
                  </a:lnTo>
                  <a:lnTo>
                    <a:pt x="838" y="746"/>
                  </a:lnTo>
                  <a:lnTo>
                    <a:pt x="842" y="765"/>
                  </a:lnTo>
                  <a:lnTo>
                    <a:pt x="845" y="786"/>
                  </a:lnTo>
                  <a:lnTo>
                    <a:pt x="847" y="808"/>
                  </a:lnTo>
                  <a:lnTo>
                    <a:pt x="849" y="829"/>
                  </a:lnTo>
                  <a:lnTo>
                    <a:pt x="851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7"/>
            <p:cNvSpPr>
              <a:spLocks/>
            </p:cNvSpPr>
            <p:nvPr/>
          </p:nvSpPr>
          <p:spPr bwMode="auto">
            <a:xfrm>
              <a:off x="5161" y="4695"/>
              <a:ext cx="851" cy="850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838" y="39"/>
                </a:cxn>
                <a:cxn ang="0">
                  <a:pos x="826" y="76"/>
                </a:cxn>
                <a:cxn ang="0">
                  <a:pos x="812" y="113"/>
                </a:cxn>
                <a:cxn ang="0">
                  <a:pos x="796" y="149"/>
                </a:cxn>
                <a:cxn ang="0">
                  <a:pos x="780" y="184"/>
                </a:cxn>
                <a:cxn ang="0">
                  <a:pos x="762" y="220"/>
                </a:cxn>
                <a:cxn ang="0">
                  <a:pos x="743" y="253"/>
                </a:cxn>
                <a:cxn ang="0">
                  <a:pos x="723" y="287"/>
                </a:cxn>
                <a:cxn ang="0">
                  <a:pos x="702" y="321"/>
                </a:cxn>
                <a:cxn ang="0">
                  <a:pos x="681" y="352"/>
                </a:cxn>
                <a:cxn ang="0">
                  <a:pos x="659" y="384"/>
                </a:cxn>
                <a:cxn ang="0">
                  <a:pos x="635" y="416"/>
                </a:cxn>
                <a:cxn ang="0">
                  <a:pos x="612" y="446"/>
                </a:cxn>
                <a:cxn ang="0">
                  <a:pos x="585" y="475"/>
                </a:cxn>
                <a:cxn ang="0">
                  <a:pos x="560" y="505"/>
                </a:cxn>
                <a:cxn ang="0">
                  <a:pos x="532" y="531"/>
                </a:cxn>
                <a:cxn ang="0">
                  <a:pos x="505" y="560"/>
                </a:cxn>
                <a:cxn ang="0">
                  <a:pos x="475" y="584"/>
                </a:cxn>
                <a:cxn ang="0">
                  <a:pos x="447" y="611"/>
                </a:cxn>
                <a:cxn ang="0">
                  <a:pos x="417" y="634"/>
                </a:cxn>
                <a:cxn ang="0">
                  <a:pos x="385" y="659"/>
                </a:cxn>
                <a:cxn ang="0">
                  <a:pos x="353" y="680"/>
                </a:cxn>
                <a:cxn ang="0">
                  <a:pos x="321" y="701"/>
                </a:cxn>
                <a:cxn ang="0">
                  <a:pos x="287" y="723"/>
                </a:cxn>
                <a:cxn ang="0">
                  <a:pos x="254" y="742"/>
                </a:cxn>
                <a:cxn ang="0">
                  <a:pos x="220" y="762"/>
                </a:cxn>
                <a:cxn ang="0">
                  <a:pos x="185" y="779"/>
                </a:cxn>
                <a:cxn ang="0">
                  <a:pos x="149" y="795"/>
                </a:cxn>
                <a:cxn ang="0">
                  <a:pos x="114" y="811"/>
                </a:cxn>
                <a:cxn ang="0">
                  <a:pos x="77" y="825"/>
                </a:cxn>
                <a:cxn ang="0">
                  <a:pos x="39" y="838"/>
                </a:cxn>
                <a:cxn ang="0">
                  <a:pos x="0" y="850"/>
                </a:cxn>
              </a:cxnLst>
              <a:rect l="0" t="0" r="r" b="b"/>
              <a:pathLst>
                <a:path w="851" h="850">
                  <a:moveTo>
                    <a:pt x="851" y="0"/>
                  </a:moveTo>
                  <a:lnTo>
                    <a:pt x="838" y="39"/>
                  </a:lnTo>
                  <a:lnTo>
                    <a:pt x="826" y="76"/>
                  </a:lnTo>
                  <a:lnTo>
                    <a:pt x="812" y="113"/>
                  </a:lnTo>
                  <a:lnTo>
                    <a:pt x="796" y="149"/>
                  </a:lnTo>
                  <a:lnTo>
                    <a:pt x="780" y="184"/>
                  </a:lnTo>
                  <a:lnTo>
                    <a:pt x="762" y="220"/>
                  </a:lnTo>
                  <a:lnTo>
                    <a:pt x="743" y="253"/>
                  </a:lnTo>
                  <a:lnTo>
                    <a:pt x="723" y="287"/>
                  </a:lnTo>
                  <a:lnTo>
                    <a:pt x="702" y="321"/>
                  </a:lnTo>
                  <a:lnTo>
                    <a:pt x="681" y="352"/>
                  </a:lnTo>
                  <a:lnTo>
                    <a:pt x="659" y="384"/>
                  </a:lnTo>
                  <a:lnTo>
                    <a:pt x="635" y="416"/>
                  </a:lnTo>
                  <a:lnTo>
                    <a:pt x="612" y="446"/>
                  </a:lnTo>
                  <a:lnTo>
                    <a:pt x="585" y="475"/>
                  </a:lnTo>
                  <a:lnTo>
                    <a:pt x="560" y="505"/>
                  </a:lnTo>
                  <a:lnTo>
                    <a:pt x="532" y="531"/>
                  </a:lnTo>
                  <a:lnTo>
                    <a:pt x="505" y="560"/>
                  </a:lnTo>
                  <a:lnTo>
                    <a:pt x="475" y="584"/>
                  </a:lnTo>
                  <a:lnTo>
                    <a:pt x="447" y="611"/>
                  </a:lnTo>
                  <a:lnTo>
                    <a:pt x="417" y="634"/>
                  </a:lnTo>
                  <a:lnTo>
                    <a:pt x="385" y="659"/>
                  </a:lnTo>
                  <a:lnTo>
                    <a:pt x="353" y="680"/>
                  </a:lnTo>
                  <a:lnTo>
                    <a:pt x="321" y="701"/>
                  </a:lnTo>
                  <a:lnTo>
                    <a:pt x="287" y="723"/>
                  </a:lnTo>
                  <a:lnTo>
                    <a:pt x="254" y="742"/>
                  </a:lnTo>
                  <a:lnTo>
                    <a:pt x="220" y="762"/>
                  </a:lnTo>
                  <a:lnTo>
                    <a:pt x="185" y="779"/>
                  </a:lnTo>
                  <a:lnTo>
                    <a:pt x="149" y="795"/>
                  </a:lnTo>
                  <a:lnTo>
                    <a:pt x="114" y="811"/>
                  </a:lnTo>
                  <a:lnTo>
                    <a:pt x="77" y="825"/>
                  </a:lnTo>
                  <a:lnTo>
                    <a:pt x="39" y="838"/>
                  </a:lnTo>
                  <a:lnTo>
                    <a:pt x="0" y="8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Rectangle 58"/>
            <p:cNvSpPr>
              <a:spLocks noChangeArrowheads="1"/>
            </p:cNvSpPr>
            <p:nvPr/>
          </p:nvSpPr>
          <p:spPr bwMode="auto">
            <a:xfrm>
              <a:off x="5096" y="3517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18491" name="Rectangle 59"/>
            <p:cNvSpPr>
              <a:spLocks noChangeArrowheads="1"/>
            </p:cNvSpPr>
            <p:nvPr/>
          </p:nvSpPr>
          <p:spPr bwMode="auto">
            <a:xfrm>
              <a:off x="4033" y="4554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8492" name="Rectangle 60"/>
            <p:cNvSpPr>
              <a:spLocks noChangeArrowheads="1"/>
            </p:cNvSpPr>
            <p:nvPr/>
          </p:nvSpPr>
          <p:spPr bwMode="auto">
            <a:xfrm>
              <a:off x="6157" y="4554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8493" name="Rectangle 61"/>
            <p:cNvSpPr>
              <a:spLocks noChangeArrowheads="1"/>
            </p:cNvSpPr>
            <p:nvPr/>
          </p:nvSpPr>
          <p:spPr bwMode="auto">
            <a:xfrm>
              <a:off x="5095" y="5597"/>
              <a:ext cx="11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18494" name="Rectangle 62"/>
            <p:cNvSpPr>
              <a:spLocks noChangeArrowheads="1"/>
            </p:cNvSpPr>
            <p:nvPr/>
          </p:nvSpPr>
          <p:spPr bwMode="auto">
            <a:xfrm>
              <a:off x="4627" y="3894"/>
              <a:ext cx="11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95" name="Rectangle 63"/>
            <p:cNvSpPr>
              <a:spLocks noChangeArrowheads="1"/>
            </p:cNvSpPr>
            <p:nvPr/>
          </p:nvSpPr>
          <p:spPr bwMode="auto">
            <a:xfrm>
              <a:off x="4760" y="4000"/>
              <a:ext cx="11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18496" name="Rectangle 64"/>
            <p:cNvSpPr>
              <a:spLocks noChangeArrowheads="1"/>
            </p:cNvSpPr>
            <p:nvPr/>
          </p:nvSpPr>
          <p:spPr bwMode="auto">
            <a:xfrm>
              <a:off x="4893" y="4367"/>
              <a:ext cx="11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97" name="Rectangle 65"/>
            <p:cNvSpPr>
              <a:spLocks noChangeArrowheads="1"/>
            </p:cNvSpPr>
            <p:nvPr/>
          </p:nvSpPr>
          <p:spPr bwMode="auto">
            <a:xfrm>
              <a:off x="5025" y="4472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18498" name="Rectangle 66"/>
            <p:cNvSpPr>
              <a:spLocks noChangeArrowheads="1"/>
            </p:cNvSpPr>
            <p:nvPr/>
          </p:nvSpPr>
          <p:spPr bwMode="auto">
            <a:xfrm>
              <a:off x="5213" y="4130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499" name="Rectangle 67"/>
            <p:cNvSpPr>
              <a:spLocks noChangeArrowheads="1"/>
            </p:cNvSpPr>
            <p:nvPr/>
          </p:nvSpPr>
          <p:spPr bwMode="auto">
            <a:xfrm>
              <a:off x="5345" y="4236"/>
              <a:ext cx="11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18500" name="Rectangle 68"/>
            <p:cNvSpPr>
              <a:spLocks noChangeArrowheads="1"/>
            </p:cNvSpPr>
            <p:nvPr/>
          </p:nvSpPr>
          <p:spPr bwMode="auto">
            <a:xfrm>
              <a:off x="5745" y="3894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501" name="Rectangle 69"/>
            <p:cNvSpPr>
              <a:spLocks noChangeArrowheads="1"/>
            </p:cNvSpPr>
            <p:nvPr/>
          </p:nvSpPr>
          <p:spPr bwMode="auto">
            <a:xfrm>
              <a:off x="5874" y="4000"/>
              <a:ext cx="11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18502" name="Rectangle 70"/>
            <p:cNvSpPr>
              <a:spLocks noChangeArrowheads="1"/>
            </p:cNvSpPr>
            <p:nvPr/>
          </p:nvSpPr>
          <p:spPr bwMode="auto">
            <a:xfrm>
              <a:off x="4469" y="4978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503" name="Rectangle 71"/>
            <p:cNvSpPr>
              <a:spLocks noChangeArrowheads="1"/>
            </p:cNvSpPr>
            <p:nvPr/>
          </p:nvSpPr>
          <p:spPr bwMode="auto">
            <a:xfrm>
              <a:off x="4600" y="5085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</a:t>
              </a:r>
              <a:endParaRPr lang="en-US" sz="2000"/>
            </a:p>
          </p:txBody>
        </p:sp>
        <p:sp>
          <p:nvSpPr>
            <p:cNvPr id="18504" name="Rectangle 72"/>
            <p:cNvSpPr>
              <a:spLocks noChangeArrowheads="1"/>
            </p:cNvSpPr>
            <p:nvPr/>
          </p:nvSpPr>
          <p:spPr bwMode="auto">
            <a:xfrm>
              <a:off x="5213" y="4791"/>
              <a:ext cx="11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505" name="Rectangle 73"/>
            <p:cNvSpPr>
              <a:spLocks noChangeArrowheads="1"/>
            </p:cNvSpPr>
            <p:nvPr/>
          </p:nvSpPr>
          <p:spPr bwMode="auto">
            <a:xfrm>
              <a:off x="5345" y="4898"/>
              <a:ext cx="117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6</a:t>
              </a:r>
              <a:endParaRPr lang="en-US" sz="2000"/>
            </a:p>
          </p:txBody>
        </p:sp>
        <p:sp>
          <p:nvSpPr>
            <p:cNvPr id="18506" name="Rectangle 74"/>
            <p:cNvSpPr>
              <a:spLocks noChangeArrowheads="1"/>
            </p:cNvSpPr>
            <p:nvPr/>
          </p:nvSpPr>
          <p:spPr bwMode="auto">
            <a:xfrm>
              <a:off x="5745" y="5169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e</a:t>
              </a:r>
              <a:endParaRPr lang="en-US" sz="2000"/>
            </a:p>
          </p:txBody>
        </p:sp>
        <p:sp>
          <p:nvSpPr>
            <p:cNvPr id="18507" name="Rectangle 75"/>
            <p:cNvSpPr>
              <a:spLocks noChangeArrowheads="1"/>
            </p:cNvSpPr>
            <p:nvPr/>
          </p:nvSpPr>
          <p:spPr bwMode="auto">
            <a:xfrm>
              <a:off x="5874" y="5275"/>
              <a:ext cx="11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7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Berdasarkan orientasi arah pada sisi, maka secara umum graph  dibedakan atas 2 jenis:</a:t>
            </a:r>
          </a:p>
          <a:p>
            <a:pPr>
              <a:lnSpc>
                <a:spcPct val="90000"/>
              </a:lnSpc>
            </a:pPr>
            <a:r>
              <a:rPr lang="en-US" sz="2400"/>
              <a:t>      1.  </a:t>
            </a:r>
            <a:r>
              <a:rPr lang="en-US" sz="2400" b="1"/>
              <a:t>Graph</a:t>
            </a:r>
            <a:r>
              <a:rPr lang="en-US" sz="2400"/>
              <a:t> </a:t>
            </a:r>
            <a:r>
              <a:rPr lang="en-US" sz="2400" b="1"/>
              <a:t>tak-berarah</a:t>
            </a:r>
            <a:r>
              <a:rPr lang="en-US" sz="2400"/>
              <a:t> (</a:t>
            </a:r>
            <a:r>
              <a:rPr lang="en-US" sz="2400" i="1"/>
              <a:t>undirected graph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r>
              <a:rPr lang="en-US" sz="2400"/>
              <a:t>Graph yang sisinya tidak mempunyai orientasi arah disebut graph tak-berarah. Tiga buah graph pada Gambar 2 adalah graph tak-berarah.</a:t>
            </a:r>
          </a:p>
          <a:p>
            <a:pPr>
              <a:lnSpc>
                <a:spcPct val="90000"/>
              </a:lnSpc>
            </a:pPr>
            <a:r>
              <a:rPr lang="en-US" sz="2400"/>
              <a:t>    2.  </a:t>
            </a:r>
            <a:r>
              <a:rPr lang="en-US" sz="2400" b="1"/>
              <a:t>Graph berarah</a:t>
            </a:r>
            <a:r>
              <a:rPr lang="en-US" sz="2400"/>
              <a:t> (</a:t>
            </a:r>
            <a:r>
              <a:rPr lang="en-US" sz="2400" i="1"/>
              <a:t>directed graph</a:t>
            </a:r>
            <a:r>
              <a:rPr lang="en-US" sz="2400"/>
              <a:t> atau </a:t>
            </a:r>
            <a:r>
              <a:rPr lang="en-US" sz="2400" i="1"/>
              <a:t>digraph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r>
              <a:rPr lang="en-US" sz="2400"/>
              <a:t>    Graph yang setiap sisinya diberikan orientasi arah disebut sebagai graph berarah. Dua buah graph pada Gambar 3 adalah graph berarah.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63700" y="2895600"/>
          <a:ext cx="5815013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Visio" r:id="rId3" imgW="5814360" imgH="1696680" progId="">
                  <p:embed/>
                </p:oleObj>
              </mc:Choice>
              <mc:Fallback>
                <p:oleObj name="Visio" r:id="rId3" imgW="5814360" imgH="1696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2895600"/>
                        <a:ext cx="5815013" cy="169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Graph</a:t>
            </a:r>
            <a:r>
              <a:rPr lang="en-US" sz="4000"/>
              <a:t> </a:t>
            </a:r>
            <a:r>
              <a:rPr lang="en-US" sz="4000" b="1"/>
              <a:t>tak-berarah</a:t>
            </a:r>
            <a:r>
              <a:rPr lang="en-US" sz="4000"/>
              <a:t> (</a:t>
            </a:r>
            <a:r>
              <a:rPr lang="en-US" sz="4000" i="1"/>
              <a:t>undirected graph</a:t>
            </a:r>
            <a:r>
              <a:rPr lang="en-US" sz="400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075613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/>
              <a:t>Graph yang sisinya tidak mempunyai orientasi arah disebut graph tak-berarah. Graph G</a:t>
            </a:r>
            <a:r>
              <a:rPr lang="en-US" sz="2800" baseline="-25000"/>
              <a:t>1</a:t>
            </a:r>
            <a:r>
              <a:rPr lang="en-US" sz="2800"/>
              <a:t>, G</a:t>
            </a:r>
            <a:r>
              <a:rPr lang="en-US" sz="2800" baseline="-25000"/>
              <a:t>2</a:t>
            </a:r>
            <a:r>
              <a:rPr lang="en-US" sz="2800"/>
              <a:t>, dan G</a:t>
            </a:r>
            <a:r>
              <a:rPr lang="en-US" sz="2800" baseline="-25000"/>
              <a:t>3 </a:t>
            </a:r>
            <a:r>
              <a:rPr lang="en-US" sz="2800"/>
              <a:t>adalah graph tak-berarah.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778125" y="2895600"/>
          <a:ext cx="3586163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Visio" r:id="rId3" imgW="3586680" imgH="1696680" progId="">
                  <p:embed/>
                </p:oleObj>
              </mc:Choice>
              <mc:Fallback>
                <p:oleObj name="Visio" r:id="rId3" imgW="3586680" imgH="1696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2895600"/>
                        <a:ext cx="3586163" cy="169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Graph berarah</a:t>
            </a:r>
            <a:r>
              <a:rPr lang="en-US" sz="4000"/>
              <a:t> (</a:t>
            </a:r>
            <a:r>
              <a:rPr lang="en-US" sz="4000" i="1"/>
              <a:t>directed graph</a:t>
            </a:r>
            <a:r>
              <a:rPr lang="en-US" sz="4000"/>
              <a:t> atau </a:t>
            </a:r>
            <a:r>
              <a:rPr lang="en-US" sz="4000" i="1"/>
              <a:t>digraph</a:t>
            </a:r>
            <a:r>
              <a:rPr lang="en-US" sz="4000"/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147050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/>
              <a:t>Graph yang setiap sisinya diberikan orientasi arah disebut sebagai graph berarah.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627313" y="52292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/>
              <a:t>(a) </a:t>
            </a:r>
            <a:r>
              <a:rPr lang="en-US" i="1"/>
              <a:t>G</a:t>
            </a:r>
            <a:r>
              <a:rPr lang="en-US"/>
              <a:t>4		                  (b) </a:t>
            </a:r>
            <a:r>
              <a:rPr lang="en-US" i="1"/>
              <a:t>G</a:t>
            </a:r>
            <a:r>
              <a:rPr lang="en-US"/>
              <a:t>5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900113" y="5661025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(a) graph berarah,           (b) graph-ganda berarah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Graph Theory - History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2688" y="2017713"/>
            <a:ext cx="4705350" cy="2630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Leonhard Euler's paper on “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Seven Bridges of 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Königsberg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,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published in 1736. </a:t>
            </a:r>
          </a:p>
          <a:p>
            <a:pPr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0050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457200" y="4876800"/>
            <a:ext cx="8382000" cy="1733550"/>
            <a:chOff x="288" y="3072"/>
            <a:chExt cx="5280" cy="1092"/>
          </a:xfrm>
        </p:grpSpPr>
        <p:pic>
          <p:nvPicPr>
            <p:cNvPr id="41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072"/>
              <a:ext cx="1458" cy="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085"/>
              <a:ext cx="1368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72"/>
              <a:ext cx="1392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Line 8"/>
            <p:cNvSpPr>
              <a:spLocks noChangeShapeType="1"/>
            </p:cNvSpPr>
            <p:nvPr/>
          </p:nvSpPr>
          <p:spPr bwMode="auto">
            <a:xfrm>
              <a:off x="1728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6" name="Line 9"/>
            <p:cNvSpPr>
              <a:spLocks noChangeShapeType="1"/>
            </p:cNvSpPr>
            <p:nvPr/>
          </p:nvSpPr>
          <p:spPr bwMode="auto">
            <a:xfrm>
              <a:off x="3696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258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93825" y="2697163"/>
          <a:ext cx="6354763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Visio" r:id="rId3" imgW="6354360" imgH="2092320" progId="">
                  <p:embed/>
                </p:oleObj>
              </mc:Choice>
              <mc:Fallback>
                <p:oleObj name="Visio" r:id="rId3" imgW="6354360" imgH="20923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2697163"/>
                        <a:ext cx="6354763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Contoh Terapan Graph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038600" cy="3886200"/>
          </a:xfrm>
        </p:spPr>
        <p:txBody>
          <a:bodyPr/>
          <a:lstStyle/>
          <a:p>
            <a:r>
              <a:rPr lang="en-US" sz="2800"/>
              <a:t> </a:t>
            </a:r>
            <a:r>
              <a:rPr lang="en-US" sz="2800" i="1"/>
              <a:t>Rangkaian listrik</a:t>
            </a:r>
            <a:r>
              <a:rPr lang="en-US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06538" y="2697163"/>
          <a:ext cx="6129337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Visio" r:id="rId3" imgW="6130080" imgH="2092680" progId="">
                  <p:embed/>
                </p:oleObj>
              </mc:Choice>
              <mc:Fallback>
                <p:oleObj name="Visio" r:id="rId3" imgW="6130080" imgH="2092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2697163"/>
                        <a:ext cx="6129337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Contoh Terapan Graph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218488" cy="3886200"/>
          </a:xfrm>
        </p:spPr>
        <p:txBody>
          <a:bodyPr/>
          <a:lstStyle/>
          <a:p>
            <a:r>
              <a:rPr lang="en-US" sz="2800" i="1"/>
              <a:t>Isomer senyawa kimia karbon</a:t>
            </a: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	    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    metana (CH4)	          etana (C2H6)	</a:t>
            </a:r>
            <a:r>
              <a:rPr lang="en-US" sz="2800"/>
              <a:t>       </a:t>
            </a:r>
            <a:r>
              <a:rPr lang="en-US" sz="2000"/>
              <a:t>propana (C3H8)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402362"/>
              </p:ext>
            </p:extLst>
          </p:nvPr>
        </p:nvGraphicFramePr>
        <p:xfrm>
          <a:off x="2483768" y="4005064"/>
          <a:ext cx="358616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Visio" r:id="rId3" imgW="3586680" imgH="2015640" progId="">
                  <p:embed/>
                </p:oleObj>
              </mc:Choice>
              <mc:Fallback>
                <p:oleObj name="Visio" r:id="rId3" imgW="3586680" imgH="20156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005064"/>
                        <a:ext cx="3586163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Contoh Terapan Graph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218488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Transaksi konkuren pada basis data terpusat</a:t>
            </a:r>
            <a:endParaRPr lang="en-US" sz="240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Transaksi </a:t>
            </a:r>
            <a:r>
              <a:rPr lang="en-US" sz="2400" i="1"/>
              <a:t>T</a:t>
            </a:r>
            <a:r>
              <a:rPr lang="en-US" sz="2400" baseline="-25000"/>
              <a:t>0</a:t>
            </a:r>
            <a:r>
              <a:rPr lang="en-US" sz="2400"/>
              <a:t> menunggu  transaksi </a:t>
            </a:r>
            <a:r>
              <a:rPr lang="en-US" sz="2400" i="1"/>
              <a:t>T</a:t>
            </a:r>
            <a:r>
              <a:rPr lang="en-US" sz="2400" baseline="-25000"/>
              <a:t>1</a:t>
            </a:r>
            <a:r>
              <a:rPr lang="en-US" sz="2400"/>
              <a:t>  dan </a:t>
            </a:r>
            <a:r>
              <a:rPr lang="en-US" sz="2400" i="1"/>
              <a:t>T</a:t>
            </a:r>
            <a:r>
              <a:rPr lang="en-US" sz="2400" baseline="-25000"/>
              <a:t>2</a:t>
            </a:r>
            <a:r>
              <a:rPr lang="en-US" sz="2400"/>
              <a:t>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Transaksi </a:t>
            </a:r>
            <a:r>
              <a:rPr lang="en-US" sz="2400" i="1"/>
              <a:t>T</a:t>
            </a:r>
            <a:r>
              <a:rPr lang="en-US" sz="2400" baseline="-25000"/>
              <a:t>2</a:t>
            </a:r>
            <a:r>
              <a:rPr lang="en-US" sz="2400"/>
              <a:t> menunggu transaksi </a:t>
            </a:r>
            <a:r>
              <a:rPr lang="en-US" sz="2400" i="1"/>
              <a:t>T</a:t>
            </a:r>
            <a:r>
              <a:rPr lang="en-US" sz="2400" baseline="-25000"/>
              <a:t>1 </a:t>
            </a:r>
            <a:r>
              <a:rPr lang="en-US" sz="2400"/>
              <a:t>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Transaksi </a:t>
            </a:r>
            <a:r>
              <a:rPr lang="en-US" sz="2400" i="1"/>
              <a:t>T</a:t>
            </a:r>
            <a:r>
              <a:rPr lang="en-US" sz="2400" baseline="-25000"/>
              <a:t>1</a:t>
            </a:r>
            <a:r>
              <a:rPr lang="en-US" sz="2400"/>
              <a:t>  menunggu transaksi </a:t>
            </a:r>
            <a:r>
              <a:rPr lang="en-US" sz="2400" i="1"/>
              <a:t>T</a:t>
            </a:r>
            <a:r>
              <a:rPr lang="en-US" sz="2400" baseline="-25000"/>
              <a:t>3</a:t>
            </a:r>
            <a:r>
              <a:rPr lang="en-US" sz="2400"/>
              <a:t>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Transaksi </a:t>
            </a:r>
            <a:r>
              <a:rPr lang="en-US" sz="2400" i="1"/>
              <a:t>T</a:t>
            </a:r>
            <a:r>
              <a:rPr lang="en-US" sz="2400" baseline="-25000"/>
              <a:t>3</a:t>
            </a:r>
            <a:r>
              <a:rPr lang="en-US" sz="2400"/>
              <a:t> menunggu transaksi </a:t>
            </a:r>
            <a:r>
              <a:rPr lang="en-US" sz="2400" i="1"/>
              <a:t>T</a:t>
            </a:r>
            <a:r>
              <a:rPr lang="en-US" sz="2400" baseline="-25000"/>
              <a:t>2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224589"/>
              </p:ext>
            </p:extLst>
          </p:nvPr>
        </p:nvGraphicFramePr>
        <p:xfrm>
          <a:off x="179512" y="2852936"/>
          <a:ext cx="5072063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Visio" r:id="rId3" imgW="5071680" imgH="2052720" progId="">
                  <p:embed/>
                </p:oleObj>
              </mc:Choice>
              <mc:Fallback>
                <p:oleObj name="Visio" r:id="rId3" imgW="5071680" imgH="20527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852936"/>
                        <a:ext cx="5072063" cy="205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Contoh Terapan Graph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292080" y="1628800"/>
            <a:ext cx="403860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 err="1" smtClean="0"/>
              <a:t>Pengujian</a:t>
            </a:r>
            <a:r>
              <a:rPr lang="en-US" sz="2000" i="1" dirty="0" smtClean="0"/>
              <a:t> </a:t>
            </a:r>
            <a:r>
              <a:rPr lang="en-US" sz="2000" i="1" dirty="0"/>
              <a:t>program</a:t>
            </a:r>
            <a:endParaRPr lang="en-US" sz="20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read</a:t>
            </a:r>
            <a:r>
              <a:rPr lang="en-US" sz="2000" dirty="0"/>
              <a:t>(x);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while</a:t>
            </a:r>
            <a:r>
              <a:rPr lang="en-US" sz="2000" dirty="0"/>
              <a:t> x &lt;&gt; 9999 </a:t>
            </a:r>
            <a:r>
              <a:rPr lang="en-US" sz="2000" b="1" dirty="0"/>
              <a:t>do</a:t>
            </a:r>
            <a:endParaRPr lang="en-US" sz="20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begin		   </a:t>
            </a:r>
            <a:endParaRPr lang="en-US" sz="20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  if</a:t>
            </a:r>
            <a:r>
              <a:rPr lang="en-US" sz="2000" dirty="0"/>
              <a:t> x &lt; 0 </a:t>
            </a:r>
            <a:r>
              <a:rPr lang="en-US" sz="2000" b="1" dirty="0"/>
              <a:t>then</a:t>
            </a:r>
            <a:endParaRPr lang="en-US" sz="20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      </a:t>
            </a:r>
            <a:r>
              <a:rPr lang="en-US" sz="2000" b="1" dirty="0" err="1"/>
              <a:t>writeln</a:t>
            </a:r>
            <a:r>
              <a:rPr lang="en-US" sz="2000" dirty="0"/>
              <a:t>(‘</a:t>
            </a:r>
            <a:r>
              <a:rPr lang="en-US" sz="2000" dirty="0" err="1"/>
              <a:t>Masukan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’)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  else</a:t>
            </a:r>
            <a:endParaRPr lang="en-US" sz="20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x:=x+10;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</a:t>
            </a:r>
            <a:r>
              <a:rPr lang="en-US" sz="2000" b="1" dirty="0"/>
              <a:t>read</a:t>
            </a:r>
            <a:r>
              <a:rPr lang="en-US" sz="2000" dirty="0"/>
              <a:t>(x);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end</a:t>
            </a:r>
            <a:r>
              <a:rPr lang="en-US" sz="2000" dirty="0"/>
              <a:t>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err="1"/>
              <a:t>writeln</a:t>
            </a:r>
            <a:r>
              <a:rPr lang="en-US" sz="2000" dirty="0"/>
              <a:t>(x);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28800" y="2490788"/>
          <a:ext cx="5484813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Visio" r:id="rId3" imgW="5485320" imgH="2506680" progId="">
                  <p:embed/>
                </p:oleObj>
              </mc:Choice>
              <mc:Fallback>
                <p:oleObj name="Visio" r:id="rId3" imgW="5485320" imgH="2506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90788"/>
                        <a:ext cx="5484813" cy="2506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Contoh Terapan Graph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218488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/>
              <a:t>Terapan graph pada teori otomata</a:t>
            </a:r>
            <a:r>
              <a:rPr lang="en-US" sz="2800"/>
              <a:t> [LIU85].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1600"/>
              <a:t>Mesin jaja (</a:t>
            </a:r>
            <a:r>
              <a:rPr lang="en-US" sz="1600" i="1"/>
              <a:t>vending machine</a:t>
            </a:r>
            <a:r>
              <a:rPr lang="en-US" sz="160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1600"/>
              <a:t>	Keterangan:</a:t>
            </a:r>
          </a:p>
          <a:p>
            <a:pPr>
              <a:buFont typeface="Wingdings" pitchFamily="2" charset="2"/>
              <a:buNone/>
            </a:pPr>
            <a:r>
              <a:rPr lang="en-US" sz="1600"/>
              <a:t>	</a:t>
            </a:r>
            <a:r>
              <a:rPr lang="en-US" sz="1600" i="1"/>
              <a:t>a</a:t>
            </a:r>
            <a:r>
              <a:rPr lang="en-US" sz="1600"/>
              <a:t> : 0 sen dimasukkan</a:t>
            </a:r>
          </a:p>
          <a:p>
            <a:pPr>
              <a:buFont typeface="Wingdings" pitchFamily="2" charset="2"/>
              <a:buNone/>
            </a:pPr>
            <a:r>
              <a:rPr lang="en-US" sz="1600"/>
              <a:t>	</a:t>
            </a:r>
            <a:r>
              <a:rPr lang="en-US" sz="1600" i="1"/>
              <a:t>b</a:t>
            </a:r>
            <a:r>
              <a:rPr lang="en-US" sz="1600"/>
              <a:t> : 5 sen dimasukkan</a:t>
            </a:r>
          </a:p>
          <a:p>
            <a:pPr>
              <a:buFont typeface="Wingdings" pitchFamily="2" charset="2"/>
              <a:buNone/>
            </a:pPr>
            <a:r>
              <a:rPr lang="en-US" sz="1600"/>
              <a:t>	</a:t>
            </a:r>
            <a:r>
              <a:rPr lang="en-US" sz="1600" i="1"/>
              <a:t>c</a:t>
            </a:r>
            <a:r>
              <a:rPr lang="en-US" sz="1600"/>
              <a:t> : 10 sen dimasukkan</a:t>
            </a:r>
          </a:p>
          <a:p>
            <a:pPr>
              <a:buFont typeface="Wingdings" pitchFamily="2" charset="2"/>
              <a:buNone/>
            </a:pPr>
            <a:r>
              <a:rPr lang="en-US" sz="1600"/>
              <a:t>	</a:t>
            </a:r>
            <a:r>
              <a:rPr lang="en-US" sz="1600" i="1"/>
              <a:t>d</a:t>
            </a:r>
            <a:r>
              <a:rPr lang="en-US" sz="1600"/>
              <a:t> : 15 sen atau lebih dimasukkan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/>
              <a:t>Dua buah simpul dikatakan </a:t>
            </a:r>
            <a:r>
              <a:rPr lang="en-US" sz="2400" i="1"/>
              <a:t>bertetangga </a:t>
            </a:r>
            <a:r>
              <a:rPr lang="en-US" sz="2400"/>
              <a:t>bila keduanya terhubung langsung.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/>
              <a:t>Tinjau graph  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/>
              <a:t>simpul 1 bertetangga dengan simpul 2 dan 3,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/>
              <a:t>simpul 1 tidak bertetangga dengan simpul 4.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Ketetanggaan (</a:t>
            </a:r>
            <a:r>
              <a:rPr lang="en-US" b="1" i="1"/>
              <a:t>Adjacent</a:t>
            </a:r>
            <a:r>
              <a:rPr lang="en-US" b="1"/>
              <a:t>)</a:t>
            </a: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r>
              <a:rPr lang="en-US" sz="2400"/>
              <a:t>Graph</a:t>
            </a:r>
            <a:endParaRPr lang="en-US" sz="2400" baseline="-2500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5051476" y="3343070"/>
            <a:ext cx="2947988" cy="2505075"/>
            <a:chOff x="1057" y="3517"/>
            <a:chExt cx="2188" cy="2242"/>
          </a:xfrm>
        </p:grpSpPr>
        <p:sp>
          <p:nvSpPr>
            <p:cNvPr id="47110" name="Freeform 6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 flipH="1">
              <a:off x="1335" y="384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>
              <a:off x="1335" y="469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16"/>
            <p:cNvSpPr>
              <a:spLocks noChangeShapeType="1"/>
            </p:cNvSpPr>
            <p:nvPr/>
          </p:nvSpPr>
          <p:spPr bwMode="auto">
            <a:xfrm>
              <a:off x="2186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7"/>
            <p:cNvSpPr>
              <a:spLocks noChangeShapeType="1"/>
            </p:cNvSpPr>
            <p:nvPr/>
          </p:nvSpPr>
          <p:spPr bwMode="auto">
            <a:xfrm flipH="1">
              <a:off x="2186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8"/>
            <p:cNvSpPr>
              <a:spLocks noChangeShapeType="1"/>
            </p:cNvSpPr>
            <p:nvPr/>
          </p:nvSpPr>
          <p:spPr bwMode="auto">
            <a:xfrm>
              <a:off x="1335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Rectangle 19"/>
            <p:cNvSpPr>
              <a:spLocks noChangeArrowheads="1"/>
            </p:cNvSpPr>
            <p:nvPr/>
          </p:nvSpPr>
          <p:spPr bwMode="auto">
            <a:xfrm>
              <a:off x="2120" y="3517"/>
              <a:ext cx="6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7124" name="Rectangle 20"/>
            <p:cNvSpPr>
              <a:spLocks noChangeArrowheads="1"/>
            </p:cNvSpPr>
            <p:nvPr/>
          </p:nvSpPr>
          <p:spPr bwMode="auto">
            <a:xfrm>
              <a:off x="1057" y="4556"/>
              <a:ext cx="6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auto">
            <a:xfrm>
              <a:off x="3183" y="4556"/>
              <a:ext cx="6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auto">
            <a:xfrm>
              <a:off x="2120" y="5596"/>
              <a:ext cx="6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Untuk sembarang sisi </a:t>
            </a:r>
            <a:r>
              <a:rPr lang="en-US" sz="2400" i="1"/>
              <a:t>e</a:t>
            </a:r>
            <a:r>
              <a:rPr lang="en-US" sz="2400"/>
              <a:t> = (</a:t>
            </a:r>
            <a:r>
              <a:rPr lang="en-US" sz="2400" i="1"/>
              <a:t>vj</a:t>
            </a:r>
            <a:r>
              <a:rPr lang="en-US" sz="2400"/>
              <a:t>, </a:t>
            </a:r>
            <a:r>
              <a:rPr lang="en-US" sz="2400" i="1"/>
              <a:t>vk</a:t>
            </a:r>
            <a:r>
              <a:rPr lang="en-US" sz="2400"/>
              <a:t>) dikatakan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</a:t>
            </a:r>
            <a:r>
              <a:rPr lang="en-US" sz="2400" i="1"/>
              <a:t>e</a:t>
            </a:r>
            <a:r>
              <a:rPr lang="en-US" sz="2400"/>
              <a:t> bersisian dengan simpul </a:t>
            </a:r>
            <a:r>
              <a:rPr lang="en-US" sz="2400" i="1"/>
              <a:t>vj</a:t>
            </a:r>
            <a:r>
              <a:rPr lang="en-US" sz="2400"/>
              <a:t> , atau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</a:t>
            </a:r>
            <a:r>
              <a:rPr lang="en-US" sz="2400" i="1"/>
              <a:t>e</a:t>
            </a:r>
            <a:r>
              <a:rPr lang="en-US" sz="2400"/>
              <a:t> bersisian dengan simpul </a:t>
            </a:r>
            <a:r>
              <a:rPr lang="en-US" sz="2400" i="1"/>
              <a:t>vk</a:t>
            </a:r>
            <a:endParaRPr lang="en-US" sz="240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Tinjau graph :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sisi (2, 3) bersisian dengan simpul 2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dan simpul 3,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sisi (2, 4) bersisian dengan simpul 2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dan simpul 4,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tetapi sisi (1, 2) tidak bersisian dengan simpul 4.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Bersisian (</a:t>
            </a:r>
            <a:r>
              <a:rPr lang="en-US" b="1" i="1"/>
              <a:t>Incidency</a:t>
            </a:r>
            <a:r>
              <a:rPr lang="en-US" b="1"/>
              <a:t>)</a:t>
            </a:r>
          </a:p>
        </p:txBody>
      </p:sp>
      <p:grpSp>
        <p:nvGrpSpPr>
          <p:cNvPr id="48177" name="Group 49"/>
          <p:cNvGrpSpPr>
            <a:grpSpLocks/>
          </p:cNvGrpSpPr>
          <p:nvPr/>
        </p:nvGrpSpPr>
        <p:grpSpPr bwMode="auto">
          <a:xfrm>
            <a:off x="5940425" y="2205038"/>
            <a:ext cx="2592388" cy="2506662"/>
            <a:chOff x="1057" y="3517"/>
            <a:chExt cx="2188" cy="2243"/>
          </a:xfrm>
        </p:grpSpPr>
        <p:sp>
          <p:nvSpPr>
            <p:cNvPr id="48178" name="Freeform 50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Freeform 51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Freeform 52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Freeform 53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2" name="Freeform 54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3" name="Freeform 55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Freeform 56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Freeform 57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Line 58"/>
            <p:cNvSpPr>
              <a:spLocks noChangeShapeType="1"/>
            </p:cNvSpPr>
            <p:nvPr/>
          </p:nvSpPr>
          <p:spPr bwMode="auto">
            <a:xfrm flipH="1">
              <a:off x="1335" y="384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Line 59"/>
            <p:cNvSpPr>
              <a:spLocks noChangeShapeType="1"/>
            </p:cNvSpPr>
            <p:nvPr/>
          </p:nvSpPr>
          <p:spPr bwMode="auto">
            <a:xfrm>
              <a:off x="1335" y="469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Line 60"/>
            <p:cNvSpPr>
              <a:spLocks noChangeShapeType="1"/>
            </p:cNvSpPr>
            <p:nvPr/>
          </p:nvSpPr>
          <p:spPr bwMode="auto">
            <a:xfrm>
              <a:off x="2186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Line 61"/>
            <p:cNvSpPr>
              <a:spLocks noChangeShapeType="1"/>
            </p:cNvSpPr>
            <p:nvPr/>
          </p:nvSpPr>
          <p:spPr bwMode="auto">
            <a:xfrm flipH="1">
              <a:off x="2186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Line 62"/>
            <p:cNvSpPr>
              <a:spLocks noChangeShapeType="1"/>
            </p:cNvSpPr>
            <p:nvPr/>
          </p:nvSpPr>
          <p:spPr bwMode="auto">
            <a:xfrm>
              <a:off x="1335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Rectangle 63"/>
            <p:cNvSpPr>
              <a:spLocks noChangeArrowheads="1"/>
            </p:cNvSpPr>
            <p:nvPr/>
          </p:nvSpPr>
          <p:spPr bwMode="auto">
            <a:xfrm>
              <a:off x="2120" y="3517"/>
              <a:ext cx="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8192" name="Rectangle 64"/>
            <p:cNvSpPr>
              <a:spLocks noChangeArrowheads="1"/>
            </p:cNvSpPr>
            <p:nvPr/>
          </p:nvSpPr>
          <p:spPr bwMode="auto">
            <a:xfrm>
              <a:off x="1057" y="4555"/>
              <a:ext cx="7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8193" name="Rectangle 65"/>
            <p:cNvSpPr>
              <a:spLocks noChangeArrowheads="1"/>
            </p:cNvSpPr>
            <p:nvPr/>
          </p:nvSpPr>
          <p:spPr bwMode="auto">
            <a:xfrm>
              <a:off x="3183" y="4555"/>
              <a:ext cx="6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8194" name="Rectangle 66"/>
            <p:cNvSpPr>
              <a:spLocks noChangeArrowheads="1"/>
            </p:cNvSpPr>
            <p:nvPr/>
          </p:nvSpPr>
          <p:spPr bwMode="auto">
            <a:xfrm>
              <a:off x="2120" y="5597"/>
              <a:ext cx="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i="1"/>
              <a:t>Simpul terpencil</a:t>
            </a:r>
            <a:r>
              <a:rPr lang="en-US"/>
              <a:t> ialah simpul yang tidak mempunyai sisi yang bersisian dengannya.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Tinjau graph : simpul 5 adalah simpul terpencil 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Simpul Terpencil (</a:t>
            </a:r>
            <a:r>
              <a:rPr lang="en-US" sz="4000" b="1" i="1"/>
              <a:t>Isolated Vertex</a:t>
            </a:r>
            <a:r>
              <a:rPr lang="en-US" sz="4000" b="1"/>
              <a:t>)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3924300" y="3716338"/>
            <a:ext cx="3475038" cy="2089150"/>
            <a:chOff x="7556" y="360"/>
            <a:chExt cx="2051" cy="1289"/>
          </a:xfrm>
        </p:grpSpPr>
        <p:sp>
          <p:nvSpPr>
            <p:cNvPr id="49157" name="Freeform 5"/>
            <p:cNvSpPr>
              <a:spLocks/>
            </p:cNvSpPr>
            <p:nvPr/>
          </p:nvSpPr>
          <p:spPr bwMode="auto">
            <a:xfrm>
              <a:off x="7957" y="746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15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6" y="64"/>
                </a:cxn>
                <a:cxn ang="0">
                  <a:pos x="23" y="64"/>
                </a:cxn>
                <a:cxn ang="0">
                  <a:pos x="8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8" y="15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6" y="64"/>
                  </a:lnTo>
                  <a:lnTo>
                    <a:pt x="23" y="64"/>
                  </a:lnTo>
                  <a:lnTo>
                    <a:pt x="8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auto">
            <a:xfrm>
              <a:off x="9320" y="1435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15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6" y="65"/>
                </a:cxn>
                <a:cxn ang="0">
                  <a:pos x="23" y="65"/>
                </a:cxn>
                <a:cxn ang="0">
                  <a:pos x="8" y="53"/>
                </a:cxn>
                <a:cxn ang="0">
                  <a:pos x="0" y="34"/>
                </a:cxn>
              </a:cxnLst>
              <a:rect l="0" t="0" r="r" b="b"/>
              <a:pathLst>
                <a:path w="68" h="65">
                  <a:moveTo>
                    <a:pt x="0" y="34"/>
                  </a:moveTo>
                  <a:lnTo>
                    <a:pt x="8" y="15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6" y="65"/>
                  </a:lnTo>
                  <a:lnTo>
                    <a:pt x="23" y="65"/>
                  </a:lnTo>
                  <a:lnTo>
                    <a:pt x="8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auto">
            <a:xfrm>
              <a:off x="8639" y="1336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7" y="15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60" y="15"/>
                </a:cxn>
                <a:cxn ang="0">
                  <a:pos x="68" y="34"/>
                </a:cxn>
                <a:cxn ang="0">
                  <a:pos x="60" y="53"/>
                </a:cxn>
                <a:cxn ang="0">
                  <a:pos x="45" y="64"/>
                </a:cxn>
                <a:cxn ang="0">
                  <a:pos x="22" y="64"/>
                </a:cxn>
                <a:cxn ang="0">
                  <a:pos x="7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7" y="15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8" y="34"/>
                  </a:lnTo>
                  <a:lnTo>
                    <a:pt x="60" y="53"/>
                  </a:lnTo>
                  <a:lnTo>
                    <a:pt x="45" y="64"/>
                  </a:lnTo>
                  <a:lnTo>
                    <a:pt x="22" y="64"/>
                  </a:lnTo>
                  <a:lnTo>
                    <a:pt x="7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auto">
            <a:xfrm>
              <a:off x="7617" y="1435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7" y="15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60" y="15"/>
                </a:cxn>
                <a:cxn ang="0">
                  <a:pos x="68" y="34"/>
                </a:cxn>
                <a:cxn ang="0">
                  <a:pos x="60" y="53"/>
                </a:cxn>
                <a:cxn ang="0">
                  <a:pos x="45" y="65"/>
                </a:cxn>
                <a:cxn ang="0">
                  <a:pos x="22" y="65"/>
                </a:cxn>
                <a:cxn ang="0">
                  <a:pos x="7" y="53"/>
                </a:cxn>
                <a:cxn ang="0">
                  <a:pos x="0" y="34"/>
                </a:cxn>
              </a:cxnLst>
              <a:rect l="0" t="0" r="r" b="b"/>
              <a:pathLst>
                <a:path w="68" h="65">
                  <a:moveTo>
                    <a:pt x="0" y="34"/>
                  </a:moveTo>
                  <a:lnTo>
                    <a:pt x="7" y="15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8" y="34"/>
                  </a:lnTo>
                  <a:lnTo>
                    <a:pt x="60" y="53"/>
                  </a:lnTo>
                  <a:lnTo>
                    <a:pt x="45" y="65"/>
                  </a:lnTo>
                  <a:lnTo>
                    <a:pt x="22" y="65"/>
                  </a:lnTo>
                  <a:lnTo>
                    <a:pt x="7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auto">
            <a:xfrm>
              <a:off x="9320" y="1140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15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6" y="64"/>
                </a:cxn>
                <a:cxn ang="0">
                  <a:pos x="23" y="64"/>
                </a:cxn>
                <a:cxn ang="0">
                  <a:pos x="8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8" y="15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6" y="64"/>
                  </a:lnTo>
                  <a:lnTo>
                    <a:pt x="23" y="64"/>
                  </a:lnTo>
                  <a:lnTo>
                    <a:pt x="8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H="1">
              <a:off x="7651" y="766"/>
              <a:ext cx="340" cy="68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8673" y="1356"/>
              <a:ext cx="681" cy="9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 flipV="1">
              <a:off x="7651" y="1356"/>
              <a:ext cx="1022" cy="9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7991" y="766"/>
              <a:ext cx="682" cy="590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8101" y="360"/>
              <a:ext cx="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7556" y="1496"/>
              <a:ext cx="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8621" y="1376"/>
              <a:ext cx="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9343" y="1498"/>
              <a:ext cx="6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9541" y="899"/>
              <a:ext cx="6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317875" y="2873375"/>
          <a:ext cx="250666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Visio" r:id="rId3" imgW="2506680" imgH="1741680" progId="">
                  <p:embed/>
                </p:oleObj>
              </mc:Choice>
              <mc:Fallback>
                <p:oleObj name="Visio" r:id="rId3" imgW="2506680" imgH="1741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2873375"/>
                        <a:ext cx="2506663" cy="174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b="1"/>
              <a:t>Graph  Kosong (</a:t>
            </a:r>
            <a:r>
              <a:rPr lang="en-AU" sz="4000" b="1" i="1"/>
              <a:t>null graph</a:t>
            </a:r>
            <a:r>
              <a:rPr lang="en-AU" sz="4000" b="1"/>
              <a:t> atau </a:t>
            </a:r>
            <a:r>
              <a:rPr lang="en-AU" sz="4000" b="1" i="1"/>
              <a:t>empty graph</a:t>
            </a:r>
            <a:r>
              <a:rPr lang="en-AU" sz="4000" b="1"/>
              <a:t>)</a:t>
            </a:r>
            <a:endParaRPr lang="en-US" sz="4000" b="1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7786688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/>
              <a:t>Graph yang himpunan sisinya merupakan himpunan kosong (</a:t>
            </a:r>
            <a:r>
              <a:rPr lang="en-US" sz="2800" i="1"/>
              <a:t>N</a:t>
            </a:r>
            <a:r>
              <a:rPr lang="en-US" sz="2800" i="1" baseline="-25000"/>
              <a:t>n</a:t>
            </a:r>
            <a:r>
              <a:rPr lang="en-US" sz="2800"/>
              <a:t>).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i="1"/>
              <a:t>Derajat</a:t>
            </a:r>
            <a:r>
              <a:rPr lang="en-US"/>
              <a:t> suatu simpul adalah jumlah sisi yang bersisian dengan simpul tersebut.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Notasi: </a:t>
            </a:r>
            <a:r>
              <a:rPr lang="en-US" i="1"/>
              <a:t>d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Tinjau graph </a:t>
            </a:r>
            <a:r>
              <a:rPr lang="en-US" i="1"/>
              <a:t>G</a:t>
            </a:r>
            <a:r>
              <a:rPr lang="en-US"/>
              <a:t>1: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i="1"/>
              <a:t>d</a:t>
            </a:r>
            <a:r>
              <a:rPr lang="en-US" sz="2400"/>
              <a:t>(1) = </a:t>
            </a:r>
            <a:r>
              <a:rPr lang="en-US" sz="2400" i="1"/>
              <a:t>d</a:t>
            </a:r>
            <a:r>
              <a:rPr lang="en-US" sz="2400"/>
              <a:t>(4) = 2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i="1"/>
              <a:t>d</a:t>
            </a:r>
            <a:r>
              <a:rPr lang="en-US" sz="2400"/>
              <a:t>(2) = </a:t>
            </a:r>
            <a:r>
              <a:rPr lang="en-US" sz="2400" i="1"/>
              <a:t>d</a:t>
            </a:r>
            <a:r>
              <a:rPr lang="en-US" sz="2400"/>
              <a:t>(3) = 3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Derajat (</a:t>
            </a:r>
            <a:r>
              <a:rPr lang="en-US" b="1" i="1"/>
              <a:t>Degree</a:t>
            </a:r>
            <a:r>
              <a:rPr lang="en-US" b="1"/>
              <a:t>)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4859338" y="3284538"/>
            <a:ext cx="2592387" cy="2506662"/>
            <a:chOff x="1057" y="3517"/>
            <a:chExt cx="2188" cy="2243"/>
          </a:xfrm>
        </p:grpSpPr>
        <p:sp>
          <p:nvSpPr>
            <p:cNvPr id="51205" name="Freeform 5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335" y="384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1335" y="469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2186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flipH="1">
              <a:off x="2186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335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 noChangeArrowheads="1"/>
            </p:cNvSpPr>
            <p:nvPr/>
          </p:nvSpPr>
          <p:spPr bwMode="auto">
            <a:xfrm>
              <a:off x="2120" y="3517"/>
              <a:ext cx="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1219" name="Rectangle 19"/>
            <p:cNvSpPr>
              <a:spLocks noChangeArrowheads="1"/>
            </p:cNvSpPr>
            <p:nvPr/>
          </p:nvSpPr>
          <p:spPr bwMode="auto">
            <a:xfrm>
              <a:off x="1057" y="4555"/>
              <a:ext cx="7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3183" y="4555"/>
              <a:ext cx="6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2120" y="5597"/>
              <a:ext cx="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143000" y="838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Graph Theory - History</a:t>
            </a:r>
          </a:p>
        </p:txBody>
      </p:sp>
      <p:pic>
        <p:nvPicPr>
          <p:cNvPr id="173059" name="Picture 1027" descr="Kirk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15668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0" name="Picture 1028" descr="hami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15033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1" name="Text Box 1029"/>
          <p:cNvSpPr txBox="1">
            <a:spLocks noChangeArrowheads="1"/>
          </p:cNvSpPr>
          <p:nvPr/>
        </p:nvSpPr>
        <p:spPr bwMode="auto">
          <a:xfrm>
            <a:off x="2438400" y="1981200"/>
            <a:ext cx="315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Cycles in </a:t>
            </a:r>
            <a:r>
              <a:rPr lang="en-US" b="1" dirty="0" err="1">
                <a:solidFill>
                  <a:schemeClr val="tx2"/>
                </a:solidFill>
              </a:rPr>
              <a:t>Polyhedra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73063" name="Picture 1031" descr="HamiltonianPlatonicCycles_7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4740"/>
            <a:ext cx="7162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4" name="Text Box 1032"/>
          <p:cNvSpPr txBox="1">
            <a:spLocks noChangeArrowheads="1"/>
          </p:cNvSpPr>
          <p:nvPr/>
        </p:nvSpPr>
        <p:spPr bwMode="auto">
          <a:xfrm>
            <a:off x="1431925" y="4300538"/>
            <a:ext cx="619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Thomas P. Kirkman        William R. Hamilton</a:t>
            </a:r>
            <a:endParaRPr lang="es-ES"/>
          </a:p>
        </p:txBody>
      </p:sp>
      <p:sp>
        <p:nvSpPr>
          <p:cNvPr id="173065" name="Text Box 1033"/>
          <p:cNvSpPr txBox="1">
            <a:spLocks noChangeArrowheads="1"/>
          </p:cNvSpPr>
          <p:nvPr/>
        </p:nvSpPr>
        <p:spPr bwMode="auto">
          <a:xfrm>
            <a:off x="1981200" y="6072540"/>
            <a:ext cx="516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Hamiltonian cycles in Platonic graphs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2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200"/>
              <a:t>Tinjau graph </a:t>
            </a:r>
            <a:r>
              <a:rPr lang="en-US" sz="2200" i="1"/>
              <a:t>G</a:t>
            </a:r>
            <a:r>
              <a:rPr lang="en-US" sz="2200"/>
              <a:t>3: </a:t>
            </a:r>
          </a:p>
          <a:p>
            <a:pPr>
              <a:buFont typeface="Wingdings" pitchFamily="2" charset="2"/>
              <a:buNone/>
            </a:pPr>
            <a:r>
              <a:rPr lang="en-US" sz="2200" i="1"/>
              <a:t>d</a:t>
            </a:r>
            <a:r>
              <a:rPr lang="en-US" sz="2200"/>
              <a:t>(5) = 0    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/>
              <a:t> simpul terpencil</a:t>
            </a:r>
            <a:endParaRPr lang="en-US" sz="2200" i="1"/>
          </a:p>
          <a:p>
            <a:pPr>
              <a:buFont typeface="Wingdings" pitchFamily="2" charset="2"/>
              <a:buNone/>
            </a:pPr>
            <a:r>
              <a:rPr lang="en-US" sz="2200" i="1"/>
              <a:t>d</a:t>
            </a:r>
            <a:r>
              <a:rPr lang="en-US" sz="2200"/>
              <a:t>(4) = 1    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/>
              <a:t> simpul anting-anting (</a:t>
            </a:r>
            <a:r>
              <a:rPr lang="en-US" sz="2200" i="1"/>
              <a:t>pendant vertex</a:t>
            </a:r>
            <a:r>
              <a:rPr lang="en-US" sz="2200"/>
              <a:t>)</a:t>
            </a:r>
          </a:p>
          <a:p>
            <a:pPr>
              <a:buFont typeface="Wingdings" pitchFamily="2" charset="2"/>
              <a:buNone/>
            </a:pPr>
            <a:endParaRPr lang="en-US" sz="2200"/>
          </a:p>
          <a:p>
            <a:pPr>
              <a:buFont typeface="Wingdings" pitchFamily="2" charset="2"/>
              <a:buNone/>
            </a:pPr>
            <a:r>
              <a:rPr lang="en-US" sz="2200"/>
              <a:t>Tinjau graph </a:t>
            </a:r>
            <a:r>
              <a:rPr lang="en-US" sz="2200" i="1"/>
              <a:t>G</a:t>
            </a:r>
            <a:r>
              <a:rPr lang="en-US" sz="2200"/>
              <a:t>2: </a:t>
            </a:r>
          </a:p>
          <a:p>
            <a:pPr>
              <a:buFont typeface="Wingdings" pitchFamily="2" charset="2"/>
              <a:buNone/>
            </a:pPr>
            <a:r>
              <a:rPr lang="en-US" sz="2200" i="1"/>
              <a:t>d</a:t>
            </a:r>
            <a:r>
              <a:rPr lang="en-US" sz="2200"/>
              <a:t>(1) = 3     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/>
              <a:t> bersisian dengan sisi ganda	</a:t>
            </a:r>
            <a:endParaRPr lang="en-US" sz="2200" i="1"/>
          </a:p>
          <a:p>
            <a:pPr>
              <a:buFont typeface="Wingdings" pitchFamily="2" charset="2"/>
              <a:buNone/>
            </a:pPr>
            <a:r>
              <a:rPr lang="en-US" sz="2200" i="1"/>
              <a:t>d</a:t>
            </a:r>
            <a:r>
              <a:rPr lang="en-US" sz="2200"/>
              <a:t>(2) = 4     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/>
              <a:t> bersisian dengan sisi gelang (</a:t>
            </a:r>
            <a:r>
              <a:rPr lang="en-US" sz="2200" i="1"/>
              <a:t>loop</a:t>
            </a:r>
            <a:r>
              <a:rPr lang="en-US" sz="2200"/>
              <a:t>)	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Derajat (</a:t>
            </a:r>
            <a:r>
              <a:rPr lang="en-US" b="1" i="1"/>
              <a:t>Degree</a:t>
            </a:r>
            <a:r>
              <a:rPr lang="en-US" b="1"/>
              <a:t>)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>
            <a:normAutofit/>
          </a:bodyPr>
          <a:lstStyle/>
          <a:p>
            <a:r>
              <a:rPr lang="en-US" sz="2200"/>
              <a:t>Graph G3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r>
              <a:rPr lang="en-US" sz="2200"/>
              <a:t>Graph G2</a:t>
            </a:r>
          </a:p>
        </p:txBody>
      </p:sp>
      <p:sp>
        <p:nvSpPr>
          <p:cNvPr id="60422" name="Freeform 6"/>
          <p:cNvSpPr>
            <a:spLocks/>
          </p:cNvSpPr>
          <p:nvPr/>
        </p:nvSpPr>
        <p:spPr bwMode="auto">
          <a:xfrm>
            <a:off x="5918200" y="2781300"/>
            <a:ext cx="77788" cy="412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15"/>
              </a:cxn>
              <a:cxn ang="0">
                <a:pos x="23" y="0"/>
              </a:cxn>
              <a:cxn ang="0">
                <a:pos x="46" y="0"/>
              </a:cxn>
              <a:cxn ang="0">
                <a:pos x="61" y="15"/>
              </a:cxn>
              <a:cxn ang="0">
                <a:pos x="68" y="34"/>
              </a:cxn>
              <a:cxn ang="0">
                <a:pos x="61" y="53"/>
              </a:cxn>
              <a:cxn ang="0">
                <a:pos x="46" y="64"/>
              </a:cxn>
              <a:cxn ang="0">
                <a:pos x="23" y="64"/>
              </a:cxn>
              <a:cxn ang="0">
                <a:pos x="8" y="53"/>
              </a:cxn>
              <a:cxn ang="0">
                <a:pos x="0" y="34"/>
              </a:cxn>
            </a:cxnLst>
            <a:rect l="0" t="0" r="r" b="b"/>
            <a:pathLst>
              <a:path w="68" h="64">
                <a:moveTo>
                  <a:pt x="0" y="34"/>
                </a:moveTo>
                <a:lnTo>
                  <a:pt x="8" y="15"/>
                </a:lnTo>
                <a:lnTo>
                  <a:pt x="23" y="0"/>
                </a:lnTo>
                <a:lnTo>
                  <a:pt x="46" y="0"/>
                </a:lnTo>
                <a:lnTo>
                  <a:pt x="61" y="15"/>
                </a:lnTo>
                <a:lnTo>
                  <a:pt x="68" y="34"/>
                </a:lnTo>
                <a:lnTo>
                  <a:pt x="61" y="53"/>
                </a:lnTo>
                <a:lnTo>
                  <a:pt x="46" y="64"/>
                </a:lnTo>
                <a:lnTo>
                  <a:pt x="23" y="64"/>
                </a:lnTo>
                <a:lnTo>
                  <a:pt x="8" y="5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Freeform 7"/>
          <p:cNvSpPr>
            <a:spLocks/>
          </p:cNvSpPr>
          <p:nvPr/>
        </p:nvSpPr>
        <p:spPr bwMode="auto">
          <a:xfrm>
            <a:off x="7496175" y="3551238"/>
            <a:ext cx="79375" cy="412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15"/>
              </a:cxn>
              <a:cxn ang="0">
                <a:pos x="23" y="0"/>
              </a:cxn>
              <a:cxn ang="0">
                <a:pos x="46" y="0"/>
              </a:cxn>
              <a:cxn ang="0">
                <a:pos x="61" y="15"/>
              </a:cxn>
              <a:cxn ang="0">
                <a:pos x="68" y="34"/>
              </a:cxn>
              <a:cxn ang="0">
                <a:pos x="61" y="53"/>
              </a:cxn>
              <a:cxn ang="0">
                <a:pos x="46" y="65"/>
              </a:cxn>
              <a:cxn ang="0">
                <a:pos x="23" y="65"/>
              </a:cxn>
              <a:cxn ang="0">
                <a:pos x="8" y="53"/>
              </a:cxn>
              <a:cxn ang="0">
                <a:pos x="0" y="34"/>
              </a:cxn>
            </a:cxnLst>
            <a:rect l="0" t="0" r="r" b="b"/>
            <a:pathLst>
              <a:path w="68" h="65">
                <a:moveTo>
                  <a:pt x="0" y="34"/>
                </a:moveTo>
                <a:lnTo>
                  <a:pt x="8" y="15"/>
                </a:lnTo>
                <a:lnTo>
                  <a:pt x="23" y="0"/>
                </a:lnTo>
                <a:lnTo>
                  <a:pt x="46" y="0"/>
                </a:lnTo>
                <a:lnTo>
                  <a:pt x="61" y="15"/>
                </a:lnTo>
                <a:lnTo>
                  <a:pt x="68" y="34"/>
                </a:lnTo>
                <a:lnTo>
                  <a:pt x="61" y="53"/>
                </a:lnTo>
                <a:lnTo>
                  <a:pt x="46" y="65"/>
                </a:lnTo>
                <a:lnTo>
                  <a:pt x="23" y="65"/>
                </a:lnTo>
                <a:lnTo>
                  <a:pt x="8" y="5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Freeform 8"/>
          <p:cNvSpPr>
            <a:spLocks/>
          </p:cNvSpPr>
          <p:nvPr/>
        </p:nvSpPr>
        <p:spPr bwMode="auto">
          <a:xfrm>
            <a:off x="6707188" y="3440113"/>
            <a:ext cx="79375" cy="412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7" y="15"/>
              </a:cxn>
              <a:cxn ang="0">
                <a:pos x="22" y="0"/>
              </a:cxn>
              <a:cxn ang="0">
                <a:pos x="45" y="0"/>
              </a:cxn>
              <a:cxn ang="0">
                <a:pos x="60" y="15"/>
              </a:cxn>
              <a:cxn ang="0">
                <a:pos x="68" y="34"/>
              </a:cxn>
              <a:cxn ang="0">
                <a:pos x="60" y="53"/>
              </a:cxn>
              <a:cxn ang="0">
                <a:pos x="45" y="64"/>
              </a:cxn>
              <a:cxn ang="0">
                <a:pos x="22" y="64"/>
              </a:cxn>
              <a:cxn ang="0">
                <a:pos x="7" y="53"/>
              </a:cxn>
              <a:cxn ang="0">
                <a:pos x="0" y="34"/>
              </a:cxn>
            </a:cxnLst>
            <a:rect l="0" t="0" r="r" b="b"/>
            <a:pathLst>
              <a:path w="68" h="64">
                <a:moveTo>
                  <a:pt x="0" y="34"/>
                </a:moveTo>
                <a:lnTo>
                  <a:pt x="7" y="15"/>
                </a:lnTo>
                <a:lnTo>
                  <a:pt x="22" y="0"/>
                </a:lnTo>
                <a:lnTo>
                  <a:pt x="45" y="0"/>
                </a:lnTo>
                <a:lnTo>
                  <a:pt x="60" y="15"/>
                </a:lnTo>
                <a:lnTo>
                  <a:pt x="68" y="34"/>
                </a:lnTo>
                <a:lnTo>
                  <a:pt x="60" y="53"/>
                </a:lnTo>
                <a:lnTo>
                  <a:pt x="45" y="64"/>
                </a:lnTo>
                <a:lnTo>
                  <a:pt x="22" y="64"/>
                </a:lnTo>
                <a:lnTo>
                  <a:pt x="7" y="5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Freeform 9"/>
          <p:cNvSpPr>
            <a:spLocks/>
          </p:cNvSpPr>
          <p:nvPr/>
        </p:nvSpPr>
        <p:spPr bwMode="auto">
          <a:xfrm>
            <a:off x="5524500" y="3551238"/>
            <a:ext cx="77788" cy="412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7" y="15"/>
              </a:cxn>
              <a:cxn ang="0">
                <a:pos x="22" y="0"/>
              </a:cxn>
              <a:cxn ang="0">
                <a:pos x="45" y="0"/>
              </a:cxn>
              <a:cxn ang="0">
                <a:pos x="60" y="15"/>
              </a:cxn>
              <a:cxn ang="0">
                <a:pos x="68" y="34"/>
              </a:cxn>
              <a:cxn ang="0">
                <a:pos x="60" y="53"/>
              </a:cxn>
              <a:cxn ang="0">
                <a:pos x="45" y="65"/>
              </a:cxn>
              <a:cxn ang="0">
                <a:pos x="22" y="65"/>
              </a:cxn>
              <a:cxn ang="0">
                <a:pos x="7" y="53"/>
              </a:cxn>
              <a:cxn ang="0">
                <a:pos x="0" y="34"/>
              </a:cxn>
            </a:cxnLst>
            <a:rect l="0" t="0" r="r" b="b"/>
            <a:pathLst>
              <a:path w="68" h="65">
                <a:moveTo>
                  <a:pt x="0" y="34"/>
                </a:moveTo>
                <a:lnTo>
                  <a:pt x="7" y="15"/>
                </a:lnTo>
                <a:lnTo>
                  <a:pt x="22" y="0"/>
                </a:lnTo>
                <a:lnTo>
                  <a:pt x="45" y="0"/>
                </a:lnTo>
                <a:lnTo>
                  <a:pt x="60" y="15"/>
                </a:lnTo>
                <a:lnTo>
                  <a:pt x="68" y="34"/>
                </a:lnTo>
                <a:lnTo>
                  <a:pt x="60" y="53"/>
                </a:lnTo>
                <a:lnTo>
                  <a:pt x="45" y="65"/>
                </a:lnTo>
                <a:lnTo>
                  <a:pt x="22" y="65"/>
                </a:lnTo>
                <a:lnTo>
                  <a:pt x="7" y="5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Freeform 10"/>
          <p:cNvSpPr>
            <a:spLocks/>
          </p:cNvSpPr>
          <p:nvPr/>
        </p:nvSpPr>
        <p:spPr bwMode="auto">
          <a:xfrm>
            <a:off x="7496175" y="3221038"/>
            <a:ext cx="79375" cy="412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8" y="15"/>
              </a:cxn>
              <a:cxn ang="0">
                <a:pos x="23" y="0"/>
              </a:cxn>
              <a:cxn ang="0">
                <a:pos x="46" y="0"/>
              </a:cxn>
              <a:cxn ang="0">
                <a:pos x="61" y="15"/>
              </a:cxn>
              <a:cxn ang="0">
                <a:pos x="68" y="34"/>
              </a:cxn>
              <a:cxn ang="0">
                <a:pos x="61" y="53"/>
              </a:cxn>
              <a:cxn ang="0">
                <a:pos x="46" y="64"/>
              </a:cxn>
              <a:cxn ang="0">
                <a:pos x="23" y="64"/>
              </a:cxn>
              <a:cxn ang="0">
                <a:pos x="8" y="53"/>
              </a:cxn>
              <a:cxn ang="0">
                <a:pos x="0" y="34"/>
              </a:cxn>
            </a:cxnLst>
            <a:rect l="0" t="0" r="r" b="b"/>
            <a:pathLst>
              <a:path w="68" h="64">
                <a:moveTo>
                  <a:pt x="0" y="34"/>
                </a:moveTo>
                <a:lnTo>
                  <a:pt x="8" y="15"/>
                </a:lnTo>
                <a:lnTo>
                  <a:pt x="23" y="0"/>
                </a:lnTo>
                <a:lnTo>
                  <a:pt x="46" y="0"/>
                </a:lnTo>
                <a:lnTo>
                  <a:pt x="61" y="15"/>
                </a:lnTo>
                <a:lnTo>
                  <a:pt x="68" y="34"/>
                </a:lnTo>
                <a:lnTo>
                  <a:pt x="61" y="53"/>
                </a:lnTo>
                <a:lnTo>
                  <a:pt x="46" y="64"/>
                </a:lnTo>
                <a:lnTo>
                  <a:pt x="23" y="64"/>
                </a:lnTo>
                <a:lnTo>
                  <a:pt x="8" y="53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H="1">
            <a:off x="5562600" y="2803525"/>
            <a:ext cx="393700" cy="768350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6746875" y="3462338"/>
            <a:ext cx="788988" cy="109537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V="1">
            <a:off x="5562600" y="3462338"/>
            <a:ext cx="1184275" cy="109537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5956300" y="2803525"/>
            <a:ext cx="790575" cy="658813"/>
          </a:xfrm>
          <a:prstGeom prst="line">
            <a:avLst/>
          </a:prstGeom>
          <a:noFill/>
          <a:ln w="25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6084888" y="263683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5453063" y="361791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686550" y="348456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7523163" y="362108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7751763" y="295116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grpSp>
        <p:nvGrpSpPr>
          <p:cNvPr id="60436" name="Group 20"/>
          <p:cNvGrpSpPr>
            <a:grpSpLocks/>
          </p:cNvGrpSpPr>
          <p:nvPr/>
        </p:nvGrpSpPr>
        <p:grpSpPr bwMode="auto">
          <a:xfrm>
            <a:off x="5435600" y="4365625"/>
            <a:ext cx="2416175" cy="1490663"/>
            <a:chOff x="4168" y="2308"/>
            <a:chExt cx="2854" cy="1936"/>
          </a:xfrm>
        </p:grpSpPr>
        <p:sp>
          <p:nvSpPr>
            <p:cNvPr id="60437" name="Freeform 21"/>
            <p:cNvSpPr>
              <a:spLocks/>
            </p:cNvSpPr>
            <p:nvPr/>
          </p:nvSpPr>
          <p:spPr bwMode="auto">
            <a:xfrm>
              <a:off x="5012" y="2508"/>
              <a:ext cx="68" cy="6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15"/>
                </a:cxn>
                <a:cxn ang="0">
                  <a:pos x="23" y="0"/>
                </a:cxn>
                <a:cxn ang="0">
                  <a:pos x="42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2" y="64"/>
                </a:cxn>
                <a:cxn ang="0">
                  <a:pos x="23" y="64"/>
                </a:cxn>
                <a:cxn ang="0">
                  <a:pos x="4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4" y="15"/>
                  </a:lnTo>
                  <a:lnTo>
                    <a:pt x="23" y="0"/>
                  </a:lnTo>
                  <a:lnTo>
                    <a:pt x="42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2" y="64"/>
                  </a:lnTo>
                  <a:lnTo>
                    <a:pt x="23" y="64"/>
                  </a:lnTo>
                  <a:lnTo>
                    <a:pt x="4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auto">
            <a:xfrm>
              <a:off x="4331" y="3870"/>
              <a:ext cx="68" cy="6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15"/>
                </a:cxn>
                <a:cxn ang="0">
                  <a:pos x="23" y="0"/>
                </a:cxn>
                <a:cxn ang="0">
                  <a:pos x="41" y="0"/>
                </a:cxn>
                <a:cxn ang="0">
                  <a:pos x="60" y="15"/>
                </a:cxn>
                <a:cxn ang="0">
                  <a:pos x="68" y="34"/>
                </a:cxn>
                <a:cxn ang="0">
                  <a:pos x="60" y="53"/>
                </a:cxn>
                <a:cxn ang="0">
                  <a:pos x="41" y="64"/>
                </a:cxn>
                <a:cxn ang="0">
                  <a:pos x="23" y="64"/>
                </a:cxn>
                <a:cxn ang="0">
                  <a:pos x="4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4" y="15"/>
                  </a:lnTo>
                  <a:lnTo>
                    <a:pt x="23" y="0"/>
                  </a:lnTo>
                  <a:lnTo>
                    <a:pt x="41" y="0"/>
                  </a:lnTo>
                  <a:lnTo>
                    <a:pt x="60" y="15"/>
                  </a:lnTo>
                  <a:lnTo>
                    <a:pt x="68" y="34"/>
                  </a:lnTo>
                  <a:lnTo>
                    <a:pt x="60" y="53"/>
                  </a:lnTo>
                  <a:lnTo>
                    <a:pt x="41" y="64"/>
                  </a:lnTo>
                  <a:lnTo>
                    <a:pt x="23" y="64"/>
                  </a:lnTo>
                  <a:lnTo>
                    <a:pt x="4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auto">
            <a:xfrm>
              <a:off x="6375" y="3870"/>
              <a:ext cx="68" cy="6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15"/>
                </a:cxn>
                <a:cxn ang="0">
                  <a:pos x="23" y="0"/>
                </a:cxn>
                <a:cxn ang="0">
                  <a:pos x="42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2" y="64"/>
                </a:cxn>
                <a:cxn ang="0">
                  <a:pos x="23" y="64"/>
                </a:cxn>
                <a:cxn ang="0">
                  <a:pos x="4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4" y="15"/>
                  </a:lnTo>
                  <a:lnTo>
                    <a:pt x="23" y="0"/>
                  </a:lnTo>
                  <a:lnTo>
                    <a:pt x="42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2" y="64"/>
                  </a:lnTo>
                  <a:lnTo>
                    <a:pt x="23" y="64"/>
                  </a:lnTo>
                  <a:lnTo>
                    <a:pt x="4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Line 24"/>
            <p:cNvSpPr>
              <a:spLocks noChangeShapeType="1"/>
            </p:cNvSpPr>
            <p:nvPr/>
          </p:nvSpPr>
          <p:spPr bwMode="auto">
            <a:xfrm flipH="1">
              <a:off x="4365" y="2542"/>
              <a:ext cx="681" cy="1362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Line 25"/>
            <p:cNvSpPr>
              <a:spLocks noChangeShapeType="1"/>
            </p:cNvSpPr>
            <p:nvPr/>
          </p:nvSpPr>
          <p:spPr bwMode="auto">
            <a:xfrm>
              <a:off x="5046" y="2542"/>
              <a:ext cx="1363" cy="1362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Line 26"/>
            <p:cNvSpPr>
              <a:spLocks noChangeShapeType="1"/>
            </p:cNvSpPr>
            <p:nvPr/>
          </p:nvSpPr>
          <p:spPr bwMode="auto">
            <a:xfrm>
              <a:off x="4365" y="3904"/>
              <a:ext cx="2044" cy="1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auto">
            <a:xfrm>
              <a:off x="4259" y="2542"/>
              <a:ext cx="787" cy="1362"/>
            </a:xfrm>
            <a:custGeom>
              <a:avLst/>
              <a:gdLst/>
              <a:ahLst/>
              <a:cxnLst>
                <a:cxn ang="0">
                  <a:pos x="787" y="0"/>
                </a:cxn>
                <a:cxn ang="0">
                  <a:pos x="693" y="42"/>
                </a:cxn>
                <a:cxn ang="0">
                  <a:pos x="606" y="83"/>
                </a:cxn>
                <a:cxn ang="0">
                  <a:pos x="522" y="132"/>
                </a:cxn>
                <a:cxn ang="0">
                  <a:pos x="447" y="178"/>
                </a:cxn>
                <a:cxn ang="0">
                  <a:pos x="375" y="227"/>
                </a:cxn>
                <a:cxn ang="0">
                  <a:pos x="310" y="280"/>
                </a:cxn>
                <a:cxn ang="0">
                  <a:pos x="254" y="333"/>
                </a:cxn>
                <a:cxn ang="0">
                  <a:pos x="201" y="386"/>
                </a:cxn>
                <a:cxn ang="0">
                  <a:pos x="155" y="443"/>
                </a:cxn>
                <a:cxn ang="0">
                  <a:pos x="113" y="503"/>
                </a:cxn>
                <a:cxn ang="0">
                  <a:pos x="79" y="564"/>
                </a:cxn>
                <a:cxn ang="0">
                  <a:pos x="53" y="628"/>
                </a:cxn>
                <a:cxn ang="0">
                  <a:pos x="30" y="692"/>
                </a:cxn>
                <a:cxn ang="0">
                  <a:pos x="15" y="760"/>
                </a:cxn>
                <a:cxn ang="0">
                  <a:pos x="4" y="829"/>
                </a:cxn>
                <a:cxn ang="0">
                  <a:pos x="0" y="897"/>
                </a:cxn>
                <a:cxn ang="0">
                  <a:pos x="4" y="969"/>
                </a:cxn>
                <a:cxn ang="0">
                  <a:pos x="11" y="1044"/>
                </a:cxn>
                <a:cxn ang="0">
                  <a:pos x="26" y="1120"/>
                </a:cxn>
                <a:cxn ang="0">
                  <a:pos x="45" y="1199"/>
                </a:cxn>
                <a:cxn ang="0">
                  <a:pos x="72" y="1279"/>
                </a:cxn>
                <a:cxn ang="0">
                  <a:pos x="106" y="1362"/>
                </a:cxn>
              </a:cxnLst>
              <a:rect l="0" t="0" r="r" b="b"/>
              <a:pathLst>
                <a:path w="787" h="1362">
                  <a:moveTo>
                    <a:pt x="787" y="0"/>
                  </a:moveTo>
                  <a:lnTo>
                    <a:pt x="693" y="42"/>
                  </a:lnTo>
                  <a:lnTo>
                    <a:pt x="606" y="83"/>
                  </a:lnTo>
                  <a:lnTo>
                    <a:pt x="522" y="132"/>
                  </a:lnTo>
                  <a:lnTo>
                    <a:pt x="447" y="178"/>
                  </a:lnTo>
                  <a:lnTo>
                    <a:pt x="375" y="227"/>
                  </a:lnTo>
                  <a:lnTo>
                    <a:pt x="310" y="280"/>
                  </a:lnTo>
                  <a:lnTo>
                    <a:pt x="254" y="333"/>
                  </a:lnTo>
                  <a:lnTo>
                    <a:pt x="201" y="386"/>
                  </a:lnTo>
                  <a:lnTo>
                    <a:pt x="155" y="443"/>
                  </a:lnTo>
                  <a:lnTo>
                    <a:pt x="113" y="503"/>
                  </a:lnTo>
                  <a:lnTo>
                    <a:pt x="79" y="564"/>
                  </a:lnTo>
                  <a:lnTo>
                    <a:pt x="53" y="628"/>
                  </a:lnTo>
                  <a:lnTo>
                    <a:pt x="30" y="692"/>
                  </a:lnTo>
                  <a:lnTo>
                    <a:pt x="15" y="760"/>
                  </a:lnTo>
                  <a:lnTo>
                    <a:pt x="4" y="829"/>
                  </a:lnTo>
                  <a:lnTo>
                    <a:pt x="0" y="897"/>
                  </a:lnTo>
                  <a:lnTo>
                    <a:pt x="4" y="969"/>
                  </a:lnTo>
                  <a:lnTo>
                    <a:pt x="11" y="1044"/>
                  </a:lnTo>
                  <a:lnTo>
                    <a:pt x="26" y="1120"/>
                  </a:lnTo>
                  <a:lnTo>
                    <a:pt x="45" y="1199"/>
                  </a:lnTo>
                  <a:lnTo>
                    <a:pt x="72" y="1279"/>
                  </a:lnTo>
                  <a:lnTo>
                    <a:pt x="106" y="1362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28"/>
            <p:cNvSpPr>
              <a:spLocks/>
            </p:cNvSpPr>
            <p:nvPr/>
          </p:nvSpPr>
          <p:spPr bwMode="auto">
            <a:xfrm>
              <a:off x="6409" y="3817"/>
              <a:ext cx="424" cy="427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8" y="159"/>
                </a:cxn>
                <a:cxn ang="0">
                  <a:pos x="27" y="110"/>
                </a:cxn>
                <a:cxn ang="0">
                  <a:pos x="61" y="64"/>
                </a:cxn>
                <a:cxn ang="0">
                  <a:pos x="106" y="30"/>
                </a:cxn>
                <a:cxn ang="0">
                  <a:pos x="155" y="8"/>
                </a:cxn>
                <a:cxn ang="0">
                  <a:pos x="212" y="0"/>
                </a:cxn>
                <a:cxn ang="0">
                  <a:pos x="269" y="8"/>
                </a:cxn>
                <a:cxn ang="0">
                  <a:pos x="318" y="30"/>
                </a:cxn>
                <a:cxn ang="0">
                  <a:pos x="363" y="64"/>
                </a:cxn>
                <a:cxn ang="0">
                  <a:pos x="398" y="110"/>
                </a:cxn>
                <a:cxn ang="0">
                  <a:pos x="416" y="159"/>
                </a:cxn>
                <a:cxn ang="0">
                  <a:pos x="424" y="216"/>
                </a:cxn>
                <a:cxn ang="0">
                  <a:pos x="416" y="269"/>
                </a:cxn>
                <a:cxn ang="0">
                  <a:pos x="398" y="322"/>
                </a:cxn>
                <a:cxn ang="0">
                  <a:pos x="363" y="363"/>
                </a:cxn>
                <a:cxn ang="0">
                  <a:pos x="318" y="397"/>
                </a:cxn>
                <a:cxn ang="0">
                  <a:pos x="269" y="420"/>
                </a:cxn>
                <a:cxn ang="0">
                  <a:pos x="212" y="427"/>
                </a:cxn>
                <a:cxn ang="0">
                  <a:pos x="155" y="420"/>
                </a:cxn>
                <a:cxn ang="0">
                  <a:pos x="106" y="397"/>
                </a:cxn>
                <a:cxn ang="0">
                  <a:pos x="61" y="363"/>
                </a:cxn>
                <a:cxn ang="0">
                  <a:pos x="27" y="322"/>
                </a:cxn>
                <a:cxn ang="0">
                  <a:pos x="8" y="269"/>
                </a:cxn>
                <a:cxn ang="0">
                  <a:pos x="0" y="216"/>
                </a:cxn>
              </a:cxnLst>
              <a:rect l="0" t="0" r="r" b="b"/>
              <a:pathLst>
                <a:path w="424" h="427">
                  <a:moveTo>
                    <a:pt x="0" y="216"/>
                  </a:moveTo>
                  <a:lnTo>
                    <a:pt x="8" y="159"/>
                  </a:lnTo>
                  <a:lnTo>
                    <a:pt x="27" y="110"/>
                  </a:lnTo>
                  <a:lnTo>
                    <a:pt x="61" y="64"/>
                  </a:lnTo>
                  <a:lnTo>
                    <a:pt x="106" y="30"/>
                  </a:lnTo>
                  <a:lnTo>
                    <a:pt x="155" y="8"/>
                  </a:lnTo>
                  <a:lnTo>
                    <a:pt x="212" y="0"/>
                  </a:lnTo>
                  <a:lnTo>
                    <a:pt x="269" y="8"/>
                  </a:lnTo>
                  <a:lnTo>
                    <a:pt x="318" y="30"/>
                  </a:lnTo>
                  <a:lnTo>
                    <a:pt x="363" y="64"/>
                  </a:lnTo>
                  <a:lnTo>
                    <a:pt x="398" y="110"/>
                  </a:lnTo>
                  <a:lnTo>
                    <a:pt x="416" y="159"/>
                  </a:lnTo>
                  <a:lnTo>
                    <a:pt x="424" y="216"/>
                  </a:lnTo>
                  <a:lnTo>
                    <a:pt x="416" y="269"/>
                  </a:lnTo>
                  <a:lnTo>
                    <a:pt x="398" y="322"/>
                  </a:lnTo>
                  <a:lnTo>
                    <a:pt x="363" y="363"/>
                  </a:lnTo>
                  <a:lnTo>
                    <a:pt x="318" y="397"/>
                  </a:lnTo>
                  <a:lnTo>
                    <a:pt x="269" y="420"/>
                  </a:lnTo>
                  <a:lnTo>
                    <a:pt x="212" y="427"/>
                  </a:lnTo>
                  <a:lnTo>
                    <a:pt x="155" y="420"/>
                  </a:lnTo>
                  <a:lnTo>
                    <a:pt x="106" y="397"/>
                  </a:lnTo>
                  <a:lnTo>
                    <a:pt x="61" y="363"/>
                  </a:lnTo>
                  <a:lnTo>
                    <a:pt x="27" y="322"/>
                  </a:lnTo>
                  <a:lnTo>
                    <a:pt x="8" y="269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FFFFF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Rectangle 29"/>
            <p:cNvSpPr>
              <a:spLocks noChangeArrowheads="1"/>
            </p:cNvSpPr>
            <p:nvPr/>
          </p:nvSpPr>
          <p:spPr bwMode="auto">
            <a:xfrm>
              <a:off x="4986" y="2308"/>
              <a:ext cx="11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0446" name="Rectangle 30"/>
            <p:cNvSpPr>
              <a:spLocks noChangeArrowheads="1"/>
            </p:cNvSpPr>
            <p:nvPr/>
          </p:nvSpPr>
          <p:spPr bwMode="auto">
            <a:xfrm>
              <a:off x="4176" y="3885"/>
              <a:ext cx="11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0447" name="Rectangle 31"/>
            <p:cNvSpPr>
              <a:spLocks noChangeArrowheads="1"/>
            </p:cNvSpPr>
            <p:nvPr/>
          </p:nvSpPr>
          <p:spPr bwMode="auto">
            <a:xfrm>
              <a:off x="4849" y="3044"/>
              <a:ext cx="153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0448" name="Rectangle 32"/>
            <p:cNvSpPr>
              <a:spLocks noChangeArrowheads="1"/>
            </p:cNvSpPr>
            <p:nvPr/>
          </p:nvSpPr>
          <p:spPr bwMode="auto">
            <a:xfrm>
              <a:off x="4972" y="3188"/>
              <a:ext cx="11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0449" name="Rectangle 33"/>
            <p:cNvSpPr>
              <a:spLocks noChangeArrowheads="1"/>
            </p:cNvSpPr>
            <p:nvPr/>
          </p:nvSpPr>
          <p:spPr bwMode="auto">
            <a:xfrm>
              <a:off x="4168" y="2706"/>
              <a:ext cx="11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0450" name="Rectangle 34"/>
            <p:cNvSpPr>
              <a:spLocks noChangeArrowheads="1"/>
            </p:cNvSpPr>
            <p:nvPr/>
          </p:nvSpPr>
          <p:spPr bwMode="auto">
            <a:xfrm>
              <a:off x="4294" y="2850"/>
              <a:ext cx="11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0451" name="Rectangle 35"/>
            <p:cNvSpPr>
              <a:spLocks noChangeArrowheads="1"/>
            </p:cNvSpPr>
            <p:nvPr/>
          </p:nvSpPr>
          <p:spPr bwMode="auto">
            <a:xfrm>
              <a:off x="5678" y="2904"/>
              <a:ext cx="11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0452" name="Rectangle 36"/>
            <p:cNvSpPr>
              <a:spLocks noChangeArrowheads="1"/>
            </p:cNvSpPr>
            <p:nvPr/>
          </p:nvSpPr>
          <p:spPr bwMode="auto">
            <a:xfrm>
              <a:off x="5803" y="3044"/>
              <a:ext cx="11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0453" name="Rectangle 37"/>
            <p:cNvSpPr>
              <a:spLocks noChangeArrowheads="1"/>
            </p:cNvSpPr>
            <p:nvPr/>
          </p:nvSpPr>
          <p:spPr bwMode="auto">
            <a:xfrm>
              <a:off x="5119" y="3795"/>
              <a:ext cx="11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0454" name="Rectangle 38"/>
            <p:cNvSpPr>
              <a:spLocks noChangeArrowheads="1"/>
            </p:cNvSpPr>
            <p:nvPr/>
          </p:nvSpPr>
          <p:spPr bwMode="auto">
            <a:xfrm>
              <a:off x="5242" y="3936"/>
              <a:ext cx="11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60455" name="Rectangle 39"/>
            <p:cNvSpPr>
              <a:spLocks noChangeArrowheads="1"/>
            </p:cNvSpPr>
            <p:nvPr/>
          </p:nvSpPr>
          <p:spPr bwMode="auto">
            <a:xfrm>
              <a:off x="6780" y="3605"/>
              <a:ext cx="11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0456" name="Rectangle 40"/>
            <p:cNvSpPr>
              <a:spLocks noChangeArrowheads="1"/>
            </p:cNvSpPr>
            <p:nvPr/>
          </p:nvSpPr>
          <p:spPr bwMode="auto">
            <a:xfrm>
              <a:off x="6906" y="3751"/>
              <a:ext cx="11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60457" name="Rectangle 41"/>
            <p:cNvSpPr>
              <a:spLocks noChangeArrowheads="1"/>
            </p:cNvSpPr>
            <p:nvPr/>
          </p:nvSpPr>
          <p:spPr bwMode="auto">
            <a:xfrm>
              <a:off x="6424" y="3662"/>
              <a:ext cx="11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sz="2800"/>
              <a:t>Pada graph berarah, </a:t>
            </a: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</a:t>
            </a:r>
            <a:r>
              <a:rPr lang="en-US" sz="2800" i="1"/>
              <a:t>d</a:t>
            </a:r>
            <a:r>
              <a:rPr lang="en-US" sz="2800" baseline="-25000"/>
              <a:t>in</a:t>
            </a:r>
            <a:r>
              <a:rPr lang="en-US" sz="2800"/>
              <a:t>(</a:t>
            </a:r>
            <a:r>
              <a:rPr lang="en-US" sz="2800" i="1"/>
              <a:t>v</a:t>
            </a:r>
            <a:r>
              <a:rPr lang="en-US" sz="2800"/>
              <a:t>) = derajat-masuk (</a:t>
            </a:r>
            <a:r>
              <a:rPr lang="en-US" sz="2800" i="1"/>
              <a:t>in-degree</a:t>
            </a:r>
            <a:r>
              <a:rPr lang="en-US" sz="2800"/>
              <a:t>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        = jumlah busur yang masuk ke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           simpul </a:t>
            </a:r>
            <a:r>
              <a:rPr lang="en-US" sz="2800" i="1"/>
              <a:t>v</a:t>
            </a: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</a:t>
            </a:r>
            <a:r>
              <a:rPr lang="en-US" sz="2800" i="1"/>
              <a:t>d</a:t>
            </a:r>
            <a:r>
              <a:rPr lang="en-US" sz="2800" baseline="-25000"/>
              <a:t>out</a:t>
            </a:r>
            <a:r>
              <a:rPr lang="en-US" sz="2800"/>
              <a:t>(</a:t>
            </a:r>
            <a:r>
              <a:rPr lang="en-US" sz="2800" i="1"/>
              <a:t>v</a:t>
            </a:r>
            <a:r>
              <a:rPr lang="en-US" sz="2800"/>
              <a:t>) = derajat-keluar (</a:t>
            </a:r>
            <a:r>
              <a:rPr lang="en-US" sz="2800" i="1"/>
              <a:t>out-degree</a:t>
            </a:r>
            <a:r>
              <a:rPr lang="en-US" sz="2800"/>
              <a:t>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          = jumlah busur yang keluar dari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             simpul </a:t>
            </a:r>
            <a:r>
              <a:rPr lang="en-US" sz="2800" i="1"/>
              <a:t>v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/>
              <a:t>   </a:t>
            </a:r>
            <a:r>
              <a:rPr lang="en-US" i="1"/>
              <a:t>d(v) = d</a:t>
            </a:r>
            <a:r>
              <a:rPr lang="en-US" i="1" baseline="-25000"/>
              <a:t>in</a:t>
            </a:r>
            <a:r>
              <a:rPr lang="en-US" i="1"/>
              <a:t>(v) + d</a:t>
            </a:r>
            <a:r>
              <a:rPr lang="en-US" i="1" baseline="-25000"/>
              <a:t>out</a:t>
            </a:r>
            <a:r>
              <a:rPr lang="en-US" i="1"/>
              <a:t>(v)	</a:t>
            </a:r>
            <a:r>
              <a:rPr lang="en-US"/>
              <a:t> 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Derajat (</a:t>
            </a:r>
            <a:r>
              <a:rPr lang="en-US" b="1" i="1"/>
              <a:t>Degree</a:t>
            </a:r>
            <a:r>
              <a:rPr lang="en-US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Tinjau graph :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	</a:t>
            </a:r>
            <a:r>
              <a:rPr lang="en-US" i="1"/>
              <a:t>d</a:t>
            </a:r>
            <a:r>
              <a:rPr lang="en-US" baseline="-25000"/>
              <a:t>in</a:t>
            </a:r>
            <a:r>
              <a:rPr lang="en-US"/>
              <a:t>(1) = 2; </a:t>
            </a:r>
            <a:r>
              <a:rPr lang="en-US" i="1"/>
              <a:t>d</a:t>
            </a:r>
            <a:r>
              <a:rPr lang="en-US" baseline="-25000"/>
              <a:t>out</a:t>
            </a:r>
            <a:r>
              <a:rPr lang="en-US"/>
              <a:t>(1) = 1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	</a:t>
            </a:r>
            <a:r>
              <a:rPr lang="en-US" i="1"/>
              <a:t>d</a:t>
            </a:r>
            <a:r>
              <a:rPr lang="en-US" baseline="-25000"/>
              <a:t>in</a:t>
            </a:r>
            <a:r>
              <a:rPr lang="en-US"/>
              <a:t> (2) = 2; </a:t>
            </a:r>
            <a:r>
              <a:rPr lang="en-US" i="1"/>
              <a:t>d</a:t>
            </a:r>
            <a:r>
              <a:rPr lang="en-US" baseline="-25000"/>
              <a:t>out</a:t>
            </a:r>
            <a:r>
              <a:rPr lang="en-US"/>
              <a:t>(2) = 3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	</a:t>
            </a:r>
            <a:r>
              <a:rPr lang="en-US" i="1"/>
              <a:t>d</a:t>
            </a:r>
            <a:r>
              <a:rPr lang="en-US" baseline="-25000"/>
              <a:t>in</a:t>
            </a:r>
            <a:r>
              <a:rPr lang="en-US"/>
              <a:t> (3) = 2; </a:t>
            </a:r>
            <a:r>
              <a:rPr lang="en-US" i="1"/>
              <a:t>d</a:t>
            </a:r>
            <a:r>
              <a:rPr lang="en-US" baseline="-25000"/>
              <a:t>out</a:t>
            </a:r>
            <a:r>
              <a:rPr lang="en-US"/>
              <a:t>(3) = 1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	</a:t>
            </a:r>
            <a:r>
              <a:rPr lang="en-US" i="1"/>
              <a:t>d</a:t>
            </a:r>
            <a:r>
              <a:rPr lang="en-US" baseline="-25000"/>
              <a:t>in</a:t>
            </a:r>
            <a:r>
              <a:rPr lang="en-US"/>
              <a:t> (4) = 1; </a:t>
            </a:r>
            <a:r>
              <a:rPr lang="en-US" i="1"/>
              <a:t>d</a:t>
            </a:r>
            <a:r>
              <a:rPr lang="en-US" baseline="-25000"/>
              <a:t>out</a:t>
            </a:r>
            <a:r>
              <a:rPr lang="en-US"/>
              <a:t>(4) = 2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Derajat (</a:t>
            </a:r>
            <a:r>
              <a:rPr lang="en-US" b="1" i="1"/>
              <a:t>Degree</a:t>
            </a:r>
            <a:r>
              <a:rPr lang="en-US" b="1"/>
              <a:t>)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5724525" y="2276475"/>
            <a:ext cx="2600325" cy="2763838"/>
            <a:chOff x="3168" y="1556"/>
            <a:chExt cx="2182" cy="2215"/>
          </a:xfrm>
        </p:grpSpPr>
        <p:sp>
          <p:nvSpPr>
            <p:cNvPr id="62469" name="Freeform 5"/>
            <p:cNvSpPr>
              <a:spLocks/>
            </p:cNvSpPr>
            <p:nvPr/>
          </p:nvSpPr>
          <p:spPr bwMode="auto">
            <a:xfrm>
              <a:off x="4248" y="1847"/>
              <a:ext cx="84" cy="8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9" y="19"/>
                </a:cxn>
                <a:cxn ang="0">
                  <a:pos x="28" y="0"/>
                </a:cxn>
                <a:cxn ang="0">
                  <a:pos x="56" y="0"/>
                </a:cxn>
                <a:cxn ang="0">
                  <a:pos x="75" y="19"/>
                </a:cxn>
                <a:cxn ang="0">
                  <a:pos x="84" y="43"/>
                </a:cxn>
                <a:cxn ang="0">
                  <a:pos x="75" y="66"/>
                </a:cxn>
                <a:cxn ang="0">
                  <a:pos x="56" y="80"/>
                </a:cxn>
                <a:cxn ang="0">
                  <a:pos x="28" y="80"/>
                </a:cxn>
                <a:cxn ang="0">
                  <a:pos x="9" y="66"/>
                </a:cxn>
                <a:cxn ang="0">
                  <a:pos x="0" y="43"/>
                </a:cxn>
              </a:cxnLst>
              <a:rect l="0" t="0" r="r" b="b"/>
              <a:pathLst>
                <a:path w="84" h="80">
                  <a:moveTo>
                    <a:pt x="0" y="43"/>
                  </a:moveTo>
                  <a:lnTo>
                    <a:pt x="9" y="19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75" y="19"/>
                  </a:lnTo>
                  <a:lnTo>
                    <a:pt x="84" y="43"/>
                  </a:lnTo>
                  <a:lnTo>
                    <a:pt x="75" y="66"/>
                  </a:lnTo>
                  <a:lnTo>
                    <a:pt x="56" y="80"/>
                  </a:lnTo>
                  <a:lnTo>
                    <a:pt x="28" y="80"/>
                  </a:lnTo>
                  <a:lnTo>
                    <a:pt x="9" y="6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auto">
            <a:xfrm>
              <a:off x="3402" y="2693"/>
              <a:ext cx="85" cy="8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0" y="19"/>
                </a:cxn>
                <a:cxn ang="0">
                  <a:pos x="29" y="0"/>
                </a:cxn>
                <a:cxn ang="0">
                  <a:pos x="57" y="0"/>
                </a:cxn>
                <a:cxn ang="0">
                  <a:pos x="76" y="19"/>
                </a:cxn>
                <a:cxn ang="0">
                  <a:pos x="85" y="42"/>
                </a:cxn>
                <a:cxn ang="0">
                  <a:pos x="76" y="65"/>
                </a:cxn>
                <a:cxn ang="0">
                  <a:pos x="57" y="80"/>
                </a:cxn>
                <a:cxn ang="0">
                  <a:pos x="29" y="80"/>
                </a:cxn>
                <a:cxn ang="0">
                  <a:pos x="10" y="65"/>
                </a:cxn>
                <a:cxn ang="0">
                  <a:pos x="0" y="42"/>
                </a:cxn>
              </a:cxnLst>
              <a:rect l="0" t="0" r="r" b="b"/>
              <a:pathLst>
                <a:path w="85" h="80">
                  <a:moveTo>
                    <a:pt x="0" y="42"/>
                  </a:moveTo>
                  <a:lnTo>
                    <a:pt x="10" y="19"/>
                  </a:lnTo>
                  <a:lnTo>
                    <a:pt x="29" y="0"/>
                  </a:lnTo>
                  <a:lnTo>
                    <a:pt x="57" y="0"/>
                  </a:lnTo>
                  <a:lnTo>
                    <a:pt x="76" y="19"/>
                  </a:lnTo>
                  <a:lnTo>
                    <a:pt x="85" y="42"/>
                  </a:lnTo>
                  <a:lnTo>
                    <a:pt x="76" y="65"/>
                  </a:lnTo>
                  <a:lnTo>
                    <a:pt x="57" y="80"/>
                  </a:lnTo>
                  <a:lnTo>
                    <a:pt x="29" y="80"/>
                  </a:lnTo>
                  <a:lnTo>
                    <a:pt x="10" y="6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auto">
            <a:xfrm>
              <a:off x="4248" y="3538"/>
              <a:ext cx="84" cy="8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9" y="19"/>
                </a:cxn>
                <a:cxn ang="0">
                  <a:pos x="28" y="0"/>
                </a:cxn>
                <a:cxn ang="0">
                  <a:pos x="56" y="0"/>
                </a:cxn>
                <a:cxn ang="0">
                  <a:pos x="75" y="19"/>
                </a:cxn>
                <a:cxn ang="0">
                  <a:pos x="84" y="42"/>
                </a:cxn>
                <a:cxn ang="0">
                  <a:pos x="75" y="66"/>
                </a:cxn>
                <a:cxn ang="0">
                  <a:pos x="56" y="80"/>
                </a:cxn>
                <a:cxn ang="0">
                  <a:pos x="28" y="80"/>
                </a:cxn>
                <a:cxn ang="0">
                  <a:pos x="9" y="66"/>
                </a:cxn>
                <a:cxn ang="0">
                  <a:pos x="0" y="42"/>
                </a:cxn>
              </a:cxnLst>
              <a:rect l="0" t="0" r="r" b="b"/>
              <a:pathLst>
                <a:path w="84" h="80">
                  <a:moveTo>
                    <a:pt x="0" y="42"/>
                  </a:moveTo>
                  <a:lnTo>
                    <a:pt x="9" y="19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75" y="19"/>
                  </a:lnTo>
                  <a:lnTo>
                    <a:pt x="84" y="42"/>
                  </a:lnTo>
                  <a:lnTo>
                    <a:pt x="75" y="66"/>
                  </a:lnTo>
                  <a:lnTo>
                    <a:pt x="56" y="80"/>
                  </a:lnTo>
                  <a:lnTo>
                    <a:pt x="28" y="80"/>
                  </a:lnTo>
                  <a:lnTo>
                    <a:pt x="9" y="6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5093" y="2693"/>
              <a:ext cx="84" cy="8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9" y="19"/>
                </a:cxn>
                <a:cxn ang="0">
                  <a:pos x="28" y="0"/>
                </a:cxn>
                <a:cxn ang="0">
                  <a:pos x="56" y="0"/>
                </a:cxn>
                <a:cxn ang="0">
                  <a:pos x="75" y="19"/>
                </a:cxn>
                <a:cxn ang="0">
                  <a:pos x="84" y="42"/>
                </a:cxn>
                <a:cxn ang="0">
                  <a:pos x="75" y="65"/>
                </a:cxn>
                <a:cxn ang="0">
                  <a:pos x="56" y="80"/>
                </a:cxn>
                <a:cxn ang="0">
                  <a:pos x="28" y="80"/>
                </a:cxn>
                <a:cxn ang="0">
                  <a:pos x="9" y="65"/>
                </a:cxn>
                <a:cxn ang="0">
                  <a:pos x="0" y="42"/>
                </a:cxn>
              </a:cxnLst>
              <a:rect l="0" t="0" r="r" b="b"/>
              <a:pathLst>
                <a:path w="84" h="80">
                  <a:moveTo>
                    <a:pt x="0" y="42"/>
                  </a:moveTo>
                  <a:lnTo>
                    <a:pt x="9" y="19"/>
                  </a:lnTo>
                  <a:lnTo>
                    <a:pt x="28" y="0"/>
                  </a:lnTo>
                  <a:lnTo>
                    <a:pt x="56" y="0"/>
                  </a:lnTo>
                  <a:lnTo>
                    <a:pt x="75" y="19"/>
                  </a:lnTo>
                  <a:lnTo>
                    <a:pt x="84" y="42"/>
                  </a:lnTo>
                  <a:lnTo>
                    <a:pt x="75" y="65"/>
                  </a:lnTo>
                  <a:lnTo>
                    <a:pt x="56" y="80"/>
                  </a:lnTo>
                  <a:lnTo>
                    <a:pt x="28" y="80"/>
                  </a:lnTo>
                  <a:lnTo>
                    <a:pt x="9" y="6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auto">
            <a:xfrm>
              <a:off x="3473" y="1890"/>
              <a:ext cx="817" cy="765"/>
            </a:xfrm>
            <a:custGeom>
              <a:avLst/>
              <a:gdLst/>
              <a:ahLst/>
              <a:cxnLst>
                <a:cxn ang="0">
                  <a:pos x="817" y="0"/>
                </a:cxn>
                <a:cxn ang="0">
                  <a:pos x="681" y="47"/>
                </a:cxn>
                <a:cxn ang="0">
                  <a:pos x="549" y="112"/>
                </a:cxn>
                <a:cxn ang="0">
                  <a:pos x="427" y="192"/>
                </a:cxn>
                <a:cxn ang="0">
                  <a:pos x="319" y="286"/>
                </a:cxn>
                <a:cxn ang="0">
                  <a:pos x="216" y="389"/>
                </a:cxn>
                <a:cxn ang="0">
                  <a:pos x="131" y="507"/>
                </a:cxn>
                <a:cxn ang="0">
                  <a:pos x="56" y="634"/>
                </a:cxn>
                <a:cxn ang="0">
                  <a:pos x="0" y="765"/>
                </a:cxn>
              </a:cxnLst>
              <a:rect l="0" t="0" r="r" b="b"/>
              <a:pathLst>
                <a:path w="817" h="765">
                  <a:moveTo>
                    <a:pt x="817" y="0"/>
                  </a:moveTo>
                  <a:lnTo>
                    <a:pt x="681" y="47"/>
                  </a:lnTo>
                  <a:lnTo>
                    <a:pt x="549" y="112"/>
                  </a:lnTo>
                  <a:lnTo>
                    <a:pt x="427" y="192"/>
                  </a:lnTo>
                  <a:lnTo>
                    <a:pt x="319" y="286"/>
                  </a:lnTo>
                  <a:lnTo>
                    <a:pt x="216" y="389"/>
                  </a:lnTo>
                  <a:lnTo>
                    <a:pt x="131" y="507"/>
                  </a:lnTo>
                  <a:lnTo>
                    <a:pt x="56" y="634"/>
                  </a:lnTo>
                  <a:lnTo>
                    <a:pt x="0" y="7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auto">
            <a:xfrm>
              <a:off x="3431" y="2627"/>
              <a:ext cx="89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08"/>
                </a:cxn>
                <a:cxn ang="0">
                  <a:pos x="89" y="33"/>
                </a:cxn>
                <a:cxn ang="0">
                  <a:pos x="0" y="0"/>
                </a:cxn>
              </a:cxnLst>
              <a:rect l="0" t="0" r="r" b="b"/>
              <a:pathLst>
                <a:path w="89" h="108">
                  <a:moveTo>
                    <a:pt x="0" y="0"/>
                  </a:moveTo>
                  <a:lnTo>
                    <a:pt x="14" y="108"/>
                  </a:lnTo>
                  <a:lnTo>
                    <a:pt x="8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Freeform 11"/>
            <p:cNvSpPr>
              <a:spLocks/>
            </p:cNvSpPr>
            <p:nvPr/>
          </p:nvSpPr>
          <p:spPr bwMode="auto">
            <a:xfrm>
              <a:off x="3473" y="2815"/>
              <a:ext cx="817" cy="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31"/>
                </a:cxn>
                <a:cxn ang="0">
                  <a:pos x="131" y="258"/>
                </a:cxn>
                <a:cxn ang="0">
                  <a:pos x="216" y="371"/>
                </a:cxn>
                <a:cxn ang="0">
                  <a:pos x="319" y="479"/>
                </a:cxn>
                <a:cxn ang="0">
                  <a:pos x="427" y="568"/>
                </a:cxn>
                <a:cxn ang="0">
                  <a:pos x="549" y="648"/>
                </a:cxn>
                <a:cxn ang="0">
                  <a:pos x="681" y="714"/>
                </a:cxn>
                <a:cxn ang="0">
                  <a:pos x="817" y="765"/>
                </a:cxn>
              </a:cxnLst>
              <a:rect l="0" t="0" r="r" b="b"/>
              <a:pathLst>
                <a:path w="817" h="765">
                  <a:moveTo>
                    <a:pt x="0" y="0"/>
                  </a:moveTo>
                  <a:lnTo>
                    <a:pt x="56" y="131"/>
                  </a:lnTo>
                  <a:lnTo>
                    <a:pt x="131" y="258"/>
                  </a:lnTo>
                  <a:lnTo>
                    <a:pt x="216" y="371"/>
                  </a:lnTo>
                  <a:lnTo>
                    <a:pt x="319" y="479"/>
                  </a:lnTo>
                  <a:lnTo>
                    <a:pt x="427" y="568"/>
                  </a:lnTo>
                  <a:lnTo>
                    <a:pt x="549" y="648"/>
                  </a:lnTo>
                  <a:lnTo>
                    <a:pt x="681" y="714"/>
                  </a:lnTo>
                  <a:lnTo>
                    <a:pt x="817" y="7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auto">
            <a:xfrm>
              <a:off x="3431" y="2735"/>
              <a:ext cx="89" cy="103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14" y="0"/>
                </a:cxn>
                <a:cxn ang="0">
                  <a:pos x="89" y="75"/>
                </a:cxn>
                <a:cxn ang="0">
                  <a:pos x="0" y="103"/>
                </a:cxn>
              </a:cxnLst>
              <a:rect l="0" t="0" r="r" b="b"/>
              <a:pathLst>
                <a:path w="89" h="103">
                  <a:moveTo>
                    <a:pt x="0" y="103"/>
                  </a:moveTo>
                  <a:lnTo>
                    <a:pt x="14" y="0"/>
                  </a:lnTo>
                  <a:lnTo>
                    <a:pt x="89" y="75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Rectangle 13"/>
            <p:cNvSpPr>
              <a:spLocks noChangeArrowheads="1"/>
            </p:cNvSpPr>
            <p:nvPr/>
          </p:nvSpPr>
          <p:spPr bwMode="auto">
            <a:xfrm>
              <a:off x="4223" y="1556"/>
              <a:ext cx="7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2478" name="Rectangle 14"/>
            <p:cNvSpPr>
              <a:spLocks noChangeArrowheads="1"/>
            </p:cNvSpPr>
            <p:nvPr/>
          </p:nvSpPr>
          <p:spPr bwMode="auto">
            <a:xfrm>
              <a:off x="3168" y="2590"/>
              <a:ext cx="7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2479" name="Rectangle 15"/>
            <p:cNvSpPr>
              <a:spLocks noChangeArrowheads="1"/>
            </p:cNvSpPr>
            <p:nvPr/>
          </p:nvSpPr>
          <p:spPr bwMode="auto">
            <a:xfrm>
              <a:off x="5279" y="2590"/>
              <a:ext cx="7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2480" name="Rectangle 16"/>
            <p:cNvSpPr>
              <a:spLocks noChangeArrowheads="1"/>
            </p:cNvSpPr>
            <p:nvPr/>
          </p:nvSpPr>
          <p:spPr bwMode="auto">
            <a:xfrm>
              <a:off x="4223" y="3625"/>
              <a:ext cx="7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62481" name="Freeform 17"/>
            <p:cNvSpPr>
              <a:spLocks/>
            </p:cNvSpPr>
            <p:nvPr/>
          </p:nvSpPr>
          <p:spPr bwMode="auto">
            <a:xfrm>
              <a:off x="3445" y="1970"/>
              <a:ext cx="817" cy="765"/>
            </a:xfrm>
            <a:custGeom>
              <a:avLst/>
              <a:gdLst/>
              <a:ahLst/>
              <a:cxnLst>
                <a:cxn ang="0">
                  <a:pos x="817" y="0"/>
                </a:cxn>
                <a:cxn ang="0">
                  <a:pos x="760" y="131"/>
                </a:cxn>
                <a:cxn ang="0">
                  <a:pos x="685" y="258"/>
                </a:cxn>
                <a:cxn ang="0">
                  <a:pos x="596" y="371"/>
                </a:cxn>
                <a:cxn ang="0">
                  <a:pos x="497" y="479"/>
                </a:cxn>
                <a:cxn ang="0">
                  <a:pos x="385" y="568"/>
                </a:cxn>
                <a:cxn ang="0">
                  <a:pos x="263" y="648"/>
                </a:cxn>
                <a:cxn ang="0">
                  <a:pos x="136" y="713"/>
                </a:cxn>
                <a:cxn ang="0">
                  <a:pos x="0" y="765"/>
                </a:cxn>
              </a:cxnLst>
              <a:rect l="0" t="0" r="r" b="b"/>
              <a:pathLst>
                <a:path w="817" h="765">
                  <a:moveTo>
                    <a:pt x="817" y="0"/>
                  </a:moveTo>
                  <a:lnTo>
                    <a:pt x="760" y="131"/>
                  </a:lnTo>
                  <a:lnTo>
                    <a:pt x="685" y="258"/>
                  </a:lnTo>
                  <a:lnTo>
                    <a:pt x="596" y="371"/>
                  </a:lnTo>
                  <a:lnTo>
                    <a:pt x="497" y="479"/>
                  </a:lnTo>
                  <a:lnTo>
                    <a:pt x="385" y="568"/>
                  </a:lnTo>
                  <a:lnTo>
                    <a:pt x="263" y="648"/>
                  </a:lnTo>
                  <a:lnTo>
                    <a:pt x="136" y="713"/>
                  </a:lnTo>
                  <a:lnTo>
                    <a:pt x="0" y="7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Freeform 18"/>
            <p:cNvSpPr>
              <a:spLocks/>
            </p:cNvSpPr>
            <p:nvPr/>
          </p:nvSpPr>
          <p:spPr bwMode="auto">
            <a:xfrm>
              <a:off x="4215" y="1890"/>
              <a:ext cx="89" cy="103"/>
            </a:xfrm>
            <a:custGeom>
              <a:avLst/>
              <a:gdLst/>
              <a:ahLst/>
              <a:cxnLst>
                <a:cxn ang="0">
                  <a:pos x="89" y="103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89" y="103"/>
                </a:cxn>
              </a:cxnLst>
              <a:rect l="0" t="0" r="r" b="b"/>
              <a:pathLst>
                <a:path w="89" h="103">
                  <a:moveTo>
                    <a:pt x="89" y="103"/>
                  </a:moveTo>
                  <a:lnTo>
                    <a:pt x="75" y="0"/>
                  </a:lnTo>
                  <a:lnTo>
                    <a:pt x="0" y="75"/>
                  </a:lnTo>
                  <a:lnTo>
                    <a:pt x="89" y="10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Freeform 19"/>
            <p:cNvSpPr>
              <a:spLocks/>
            </p:cNvSpPr>
            <p:nvPr/>
          </p:nvSpPr>
          <p:spPr bwMode="auto">
            <a:xfrm>
              <a:off x="3445" y="2735"/>
              <a:ext cx="817" cy="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7"/>
                </a:cxn>
                <a:cxn ang="0">
                  <a:pos x="263" y="113"/>
                </a:cxn>
                <a:cxn ang="0">
                  <a:pos x="385" y="193"/>
                </a:cxn>
                <a:cxn ang="0">
                  <a:pos x="497" y="286"/>
                </a:cxn>
                <a:cxn ang="0">
                  <a:pos x="596" y="390"/>
                </a:cxn>
                <a:cxn ang="0">
                  <a:pos x="685" y="507"/>
                </a:cxn>
                <a:cxn ang="0">
                  <a:pos x="760" y="634"/>
                </a:cxn>
                <a:cxn ang="0">
                  <a:pos x="817" y="765"/>
                </a:cxn>
              </a:cxnLst>
              <a:rect l="0" t="0" r="r" b="b"/>
              <a:pathLst>
                <a:path w="817" h="765">
                  <a:moveTo>
                    <a:pt x="0" y="0"/>
                  </a:moveTo>
                  <a:lnTo>
                    <a:pt x="136" y="47"/>
                  </a:lnTo>
                  <a:lnTo>
                    <a:pt x="263" y="113"/>
                  </a:lnTo>
                  <a:lnTo>
                    <a:pt x="385" y="193"/>
                  </a:lnTo>
                  <a:lnTo>
                    <a:pt x="497" y="286"/>
                  </a:lnTo>
                  <a:lnTo>
                    <a:pt x="596" y="390"/>
                  </a:lnTo>
                  <a:lnTo>
                    <a:pt x="685" y="507"/>
                  </a:lnTo>
                  <a:lnTo>
                    <a:pt x="760" y="634"/>
                  </a:lnTo>
                  <a:lnTo>
                    <a:pt x="817" y="7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Freeform 20"/>
            <p:cNvSpPr>
              <a:spLocks/>
            </p:cNvSpPr>
            <p:nvPr/>
          </p:nvSpPr>
          <p:spPr bwMode="auto">
            <a:xfrm>
              <a:off x="4215" y="3472"/>
              <a:ext cx="89" cy="10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5" y="108"/>
                </a:cxn>
                <a:cxn ang="0">
                  <a:pos x="0" y="33"/>
                </a:cxn>
                <a:cxn ang="0">
                  <a:pos x="89" y="0"/>
                </a:cxn>
              </a:cxnLst>
              <a:rect l="0" t="0" r="r" b="b"/>
              <a:pathLst>
                <a:path w="89" h="108">
                  <a:moveTo>
                    <a:pt x="89" y="0"/>
                  </a:moveTo>
                  <a:lnTo>
                    <a:pt x="75" y="108"/>
                  </a:lnTo>
                  <a:lnTo>
                    <a:pt x="0" y="3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Freeform 21"/>
            <p:cNvSpPr>
              <a:spLocks/>
            </p:cNvSpPr>
            <p:nvPr/>
          </p:nvSpPr>
          <p:spPr bwMode="auto">
            <a:xfrm>
              <a:off x="4320" y="2700"/>
              <a:ext cx="845" cy="845"/>
            </a:xfrm>
            <a:custGeom>
              <a:avLst/>
              <a:gdLst/>
              <a:ahLst/>
              <a:cxnLst>
                <a:cxn ang="0">
                  <a:pos x="845" y="0"/>
                </a:cxn>
                <a:cxn ang="0">
                  <a:pos x="0" y="845"/>
                </a:cxn>
                <a:cxn ang="0">
                  <a:pos x="361" y="479"/>
                </a:cxn>
              </a:cxnLst>
              <a:rect l="0" t="0" r="r" b="b"/>
              <a:pathLst>
                <a:path w="845" h="845">
                  <a:moveTo>
                    <a:pt x="845" y="0"/>
                  </a:moveTo>
                  <a:lnTo>
                    <a:pt x="0" y="845"/>
                  </a:lnTo>
                  <a:lnTo>
                    <a:pt x="361" y="47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Freeform 22"/>
            <p:cNvSpPr>
              <a:spLocks/>
            </p:cNvSpPr>
            <p:nvPr/>
          </p:nvSpPr>
          <p:spPr bwMode="auto">
            <a:xfrm>
              <a:off x="4609" y="3158"/>
              <a:ext cx="103" cy="9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03" y="0"/>
                </a:cxn>
                <a:cxn ang="0">
                  <a:pos x="71" y="98"/>
                </a:cxn>
                <a:cxn ang="0">
                  <a:pos x="0" y="33"/>
                </a:cxn>
              </a:cxnLst>
              <a:rect l="0" t="0" r="r" b="b"/>
              <a:pathLst>
                <a:path w="103" h="98">
                  <a:moveTo>
                    <a:pt x="0" y="33"/>
                  </a:moveTo>
                  <a:lnTo>
                    <a:pt x="103" y="0"/>
                  </a:lnTo>
                  <a:lnTo>
                    <a:pt x="71" y="9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Freeform 23"/>
            <p:cNvSpPr>
              <a:spLocks/>
            </p:cNvSpPr>
            <p:nvPr/>
          </p:nvSpPr>
          <p:spPr bwMode="auto">
            <a:xfrm>
              <a:off x="4290" y="1890"/>
              <a:ext cx="845" cy="8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5" y="845"/>
                </a:cxn>
                <a:cxn ang="0">
                  <a:pos x="479" y="479"/>
                </a:cxn>
              </a:cxnLst>
              <a:rect l="0" t="0" r="r" b="b"/>
              <a:pathLst>
                <a:path w="845" h="845">
                  <a:moveTo>
                    <a:pt x="0" y="0"/>
                  </a:moveTo>
                  <a:lnTo>
                    <a:pt x="845" y="845"/>
                  </a:lnTo>
                  <a:lnTo>
                    <a:pt x="479" y="47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Freeform 24"/>
            <p:cNvSpPr>
              <a:spLocks/>
            </p:cNvSpPr>
            <p:nvPr/>
          </p:nvSpPr>
          <p:spPr bwMode="auto">
            <a:xfrm>
              <a:off x="4712" y="2312"/>
              <a:ext cx="99" cy="99"/>
            </a:xfrm>
            <a:custGeom>
              <a:avLst/>
              <a:gdLst/>
              <a:ahLst/>
              <a:cxnLst>
                <a:cxn ang="0">
                  <a:pos x="33" y="99"/>
                </a:cxn>
                <a:cxn ang="0">
                  <a:pos x="0" y="0"/>
                </a:cxn>
                <a:cxn ang="0">
                  <a:pos x="99" y="33"/>
                </a:cxn>
                <a:cxn ang="0">
                  <a:pos x="33" y="99"/>
                </a:cxn>
              </a:cxnLst>
              <a:rect l="0" t="0" r="r" b="b"/>
              <a:pathLst>
                <a:path w="99" h="99">
                  <a:moveTo>
                    <a:pt x="33" y="99"/>
                  </a:moveTo>
                  <a:lnTo>
                    <a:pt x="0" y="0"/>
                  </a:lnTo>
                  <a:lnTo>
                    <a:pt x="99" y="33"/>
                  </a:lnTo>
                  <a:lnTo>
                    <a:pt x="33" y="9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Freeform 25"/>
            <p:cNvSpPr>
              <a:spLocks/>
            </p:cNvSpPr>
            <p:nvPr/>
          </p:nvSpPr>
          <p:spPr bwMode="auto">
            <a:xfrm>
              <a:off x="3445" y="2735"/>
              <a:ext cx="1690" cy="1"/>
            </a:xfrm>
            <a:custGeom>
              <a:avLst/>
              <a:gdLst/>
              <a:ahLst/>
              <a:cxnLst>
                <a:cxn ang="0">
                  <a:pos x="1690" y="0"/>
                </a:cxn>
                <a:cxn ang="0">
                  <a:pos x="0" y="0"/>
                </a:cxn>
                <a:cxn ang="0">
                  <a:pos x="760" y="0"/>
                </a:cxn>
              </a:cxnLst>
              <a:rect l="0" t="0" r="r" b="b"/>
              <a:pathLst>
                <a:path w="1690">
                  <a:moveTo>
                    <a:pt x="1690" y="0"/>
                  </a:moveTo>
                  <a:lnTo>
                    <a:pt x="0" y="0"/>
                  </a:lnTo>
                  <a:lnTo>
                    <a:pt x="76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Freeform 26"/>
            <p:cNvSpPr>
              <a:spLocks/>
            </p:cNvSpPr>
            <p:nvPr/>
          </p:nvSpPr>
          <p:spPr bwMode="auto">
            <a:xfrm>
              <a:off x="4191" y="2688"/>
              <a:ext cx="99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47"/>
                </a:cxn>
                <a:cxn ang="0">
                  <a:pos x="0" y="94"/>
                </a:cxn>
                <a:cxn ang="0">
                  <a:pos x="0" y="0"/>
                </a:cxn>
              </a:cxnLst>
              <a:rect l="0" t="0" r="r" b="b"/>
              <a:pathLst>
                <a:path w="99" h="94">
                  <a:moveTo>
                    <a:pt x="0" y="0"/>
                  </a:moveTo>
                  <a:lnTo>
                    <a:pt x="99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Jumlah derajat semua simpul pada suatu graph adalah genap, yaitu dua kali  jumlah sisi pada graph tersebut. 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Dengan kata lain, jika </a:t>
            </a:r>
            <a:r>
              <a:rPr lang="en-US" i="1"/>
              <a:t>G</a:t>
            </a:r>
            <a:r>
              <a:rPr lang="en-US"/>
              <a:t> = (</a:t>
            </a:r>
            <a:r>
              <a:rPr lang="en-US" i="1"/>
              <a:t>V</a:t>
            </a:r>
            <a:r>
              <a:rPr lang="en-US"/>
              <a:t>, </a:t>
            </a:r>
            <a:r>
              <a:rPr lang="en-US" i="1"/>
              <a:t>E</a:t>
            </a:r>
            <a:r>
              <a:rPr lang="en-US"/>
              <a:t>), maka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						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Lemma Jabat Tangan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2195513" y="4422775"/>
          <a:ext cx="432117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Equation" r:id="rId3" imgW="990170" imgH="355446" progId="Equation.3">
                  <p:embed/>
                </p:oleObj>
              </mc:Choice>
              <mc:Fallback>
                <p:oleObj name="Equation" r:id="rId3" imgW="990170" imgH="35544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422775"/>
                        <a:ext cx="4321175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Tinjau graph </a:t>
            </a:r>
            <a:r>
              <a:rPr lang="en-US" sz="2400" i="1"/>
              <a:t>G</a:t>
            </a:r>
            <a:r>
              <a:rPr lang="en-US" sz="2400"/>
              <a:t>1: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d</a:t>
            </a:r>
            <a:r>
              <a:rPr lang="en-US" sz="2400"/>
              <a:t>(1) + </a:t>
            </a:r>
            <a:r>
              <a:rPr lang="en-US" sz="2400" i="1"/>
              <a:t>d</a:t>
            </a:r>
            <a:r>
              <a:rPr lang="en-US" sz="2400"/>
              <a:t>(2) + </a:t>
            </a:r>
            <a:r>
              <a:rPr lang="en-US" sz="2400" i="1"/>
              <a:t>d</a:t>
            </a:r>
            <a:r>
              <a:rPr lang="en-US" sz="2400"/>
              <a:t>(3) + </a:t>
            </a:r>
            <a:r>
              <a:rPr lang="en-US" sz="2400" i="1"/>
              <a:t>d</a:t>
            </a:r>
            <a:r>
              <a:rPr lang="en-US" sz="2400"/>
              <a:t>(4)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2 + 3 + 3 + 2 = 10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2 </a:t>
            </a:r>
            <a:r>
              <a:rPr lang="en-US" sz="2400">
                <a:sym typeface="Symbol" pitchFamily="18" charset="2"/>
              </a:rPr>
              <a:t></a:t>
            </a:r>
            <a:r>
              <a:rPr lang="en-US" sz="2400"/>
              <a:t> jumlah sisi = 2 </a:t>
            </a:r>
            <a:r>
              <a:rPr lang="en-US" sz="2400">
                <a:sym typeface="Symbol" pitchFamily="18" charset="2"/>
              </a:rPr>
              <a:t></a:t>
            </a:r>
            <a:r>
              <a:rPr lang="en-US" sz="2400"/>
              <a:t> 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Tinjau graph </a:t>
            </a:r>
            <a:r>
              <a:rPr lang="en-US" sz="2400" i="1"/>
              <a:t>G</a:t>
            </a:r>
            <a:r>
              <a:rPr lang="en-US" sz="2400"/>
              <a:t>2: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d</a:t>
            </a:r>
            <a:r>
              <a:rPr lang="en-US" sz="2400"/>
              <a:t>(1) +</a:t>
            </a:r>
            <a:r>
              <a:rPr lang="en-US" sz="2400" i="1"/>
              <a:t>d</a:t>
            </a:r>
            <a:r>
              <a:rPr lang="en-US" sz="2400"/>
              <a:t>(2) + </a:t>
            </a:r>
            <a:r>
              <a:rPr lang="en-US" sz="2400" i="1"/>
              <a:t>d</a:t>
            </a:r>
            <a:r>
              <a:rPr lang="en-US" sz="2400"/>
              <a:t>(3)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= 3 + 3 + 4 = 10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= 2 </a:t>
            </a:r>
            <a:r>
              <a:rPr lang="en-US" sz="2400">
                <a:sym typeface="Symbol" pitchFamily="18" charset="2"/>
              </a:rPr>
              <a:t></a:t>
            </a:r>
            <a:r>
              <a:rPr lang="en-US" sz="2400"/>
              <a:t> jumlah sisi = 2 </a:t>
            </a:r>
            <a:r>
              <a:rPr lang="en-US" sz="2400">
                <a:sym typeface="Symbol" pitchFamily="18" charset="2"/>
              </a:rPr>
              <a:t></a:t>
            </a:r>
            <a:r>
              <a:rPr lang="en-US" sz="2400"/>
              <a:t> 5</a:t>
            </a: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Lemma Jabat Tangan</a:t>
            </a:r>
          </a:p>
        </p:txBody>
      </p:sp>
      <p:sp>
        <p:nvSpPr>
          <p:cNvPr id="64535" name="Rectangle 23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Graph G</a:t>
            </a:r>
            <a:r>
              <a:rPr lang="en-US" sz="2400" baseline="-25000"/>
              <a:t>1</a:t>
            </a:r>
          </a:p>
          <a:p>
            <a:pPr>
              <a:lnSpc>
                <a:spcPct val="90000"/>
              </a:lnSpc>
            </a:pPr>
            <a:endParaRPr lang="en-US" sz="2400" baseline="-25000"/>
          </a:p>
          <a:p>
            <a:pPr>
              <a:lnSpc>
                <a:spcPct val="90000"/>
              </a:lnSpc>
            </a:pPr>
            <a:endParaRPr lang="en-US" sz="2400" baseline="-25000"/>
          </a:p>
          <a:p>
            <a:pPr>
              <a:lnSpc>
                <a:spcPct val="90000"/>
              </a:lnSpc>
            </a:pPr>
            <a:endParaRPr lang="en-US" sz="2400" baseline="-25000"/>
          </a:p>
          <a:p>
            <a:pPr>
              <a:lnSpc>
                <a:spcPct val="90000"/>
              </a:lnSpc>
            </a:pPr>
            <a:endParaRPr lang="en-US" sz="2400" baseline="-25000"/>
          </a:p>
          <a:p>
            <a:pPr>
              <a:lnSpc>
                <a:spcPct val="90000"/>
              </a:lnSpc>
            </a:pPr>
            <a:endParaRPr lang="en-US" sz="2400" baseline="-25000"/>
          </a:p>
          <a:p>
            <a:pPr>
              <a:lnSpc>
                <a:spcPct val="90000"/>
              </a:lnSpc>
            </a:pPr>
            <a:endParaRPr lang="en-US" sz="2400" baseline="-25000"/>
          </a:p>
          <a:p>
            <a:pPr>
              <a:lnSpc>
                <a:spcPct val="90000"/>
              </a:lnSpc>
            </a:pPr>
            <a:endParaRPr lang="en-US" sz="2400" baseline="-25000"/>
          </a:p>
          <a:p>
            <a:pPr>
              <a:lnSpc>
                <a:spcPct val="90000"/>
              </a:lnSpc>
            </a:pPr>
            <a:r>
              <a:rPr lang="en-US" sz="2400"/>
              <a:t>Graph G</a:t>
            </a:r>
            <a:r>
              <a:rPr lang="en-US" sz="2400" baseline="-25000"/>
              <a:t>2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 rot="10754854" flipV="1">
            <a:off x="6659563" y="2060575"/>
            <a:ext cx="1839912" cy="1846263"/>
            <a:chOff x="1057" y="3517"/>
            <a:chExt cx="2258" cy="2287"/>
          </a:xfrm>
        </p:grpSpPr>
        <p:sp>
          <p:nvSpPr>
            <p:cNvPr id="64517" name="Freeform 5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 flipH="1">
              <a:off x="1335" y="384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1335" y="469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2186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 flipH="1">
              <a:off x="2186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1335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Rectangle 18"/>
            <p:cNvSpPr>
              <a:spLocks noChangeArrowheads="1"/>
            </p:cNvSpPr>
            <p:nvPr/>
          </p:nvSpPr>
          <p:spPr bwMode="auto">
            <a:xfrm>
              <a:off x="2120" y="3517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1057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3183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2120" y="5594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64536" name="Group 24"/>
          <p:cNvGrpSpPr>
            <a:grpSpLocks/>
          </p:cNvGrpSpPr>
          <p:nvPr/>
        </p:nvGrpSpPr>
        <p:grpSpPr bwMode="auto">
          <a:xfrm>
            <a:off x="6227763" y="4581525"/>
            <a:ext cx="2508250" cy="1512888"/>
            <a:chOff x="4168" y="2308"/>
            <a:chExt cx="2849" cy="1936"/>
          </a:xfrm>
        </p:grpSpPr>
        <p:sp>
          <p:nvSpPr>
            <p:cNvPr id="64537" name="Freeform 25"/>
            <p:cNvSpPr>
              <a:spLocks/>
            </p:cNvSpPr>
            <p:nvPr/>
          </p:nvSpPr>
          <p:spPr bwMode="auto">
            <a:xfrm>
              <a:off x="5012" y="2508"/>
              <a:ext cx="68" cy="6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15"/>
                </a:cxn>
                <a:cxn ang="0">
                  <a:pos x="23" y="0"/>
                </a:cxn>
                <a:cxn ang="0">
                  <a:pos x="42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2" y="64"/>
                </a:cxn>
                <a:cxn ang="0">
                  <a:pos x="23" y="64"/>
                </a:cxn>
                <a:cxn ang="0">
                  <a:pos x="4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4" y="15"/>
                  </a:lnTo>
                  <a:lnTo>
                    <a:pt x="23" y="0"/>
                  </a:lnTo>
                  <a:lnTo>
                    <a:pt x="42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2" y="64"/>
                  </a:lnTo>
                  <a:lnTo>
                    <a:pt x="23" y="64"/>
                  </a:lnTo>
                  <a:lnTo>
                    <a:pt x="4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auto">
            <a:xfrm>
              <a:off x="4331" y="3870"/>
              <a:ext cx="68" cy="6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15"/>
                </a:cxn>
                <a:cxn ang="0">
                  <a:pos x="23" y="0"/>
                </a:cxn>
                <a:cxn ang="0">
                  <a:pos x="41" y="0"/>
                </a:cxn>
                <a:cxn ang="0">
                  <a:pos x="60" y="15"/>
                </a:cxn>
                <a:cxn ang="0">
                  <a:pos x="68" y="34"/>
                </a:cxn>
                <a:cxn ang="0">
                  <a:pos x="60" y="53"/>
                </a:cxn>
                <a:cxn ang="0">
                  <a:pos x="41" y="64"/>
                </a:cxn>
                <a:cxn ang="0">
                  <a:pos x="23" y="64"/>
                </a:cxn>
                <a:cxn ang="0">
                  <a:pos x="4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4" y="15"/>
                  </a:lnTo>
                  <a:lnTo>
                    <a:pt x="23" y="0"/>
                  </a:lnTo>
                  <a:lnTo>
                    <a:pt x="41" y="0"/>
                  </a:lnTo>
                  <a:lnTo>
                    <a:pt x="60" y="15"/>
                  </a:lnTo>
                  <a:lnTo>
                    <a:pt x="68" y="34"/>
                  </a:lnTo>
                  <a:lnTo>
                    <a:pt x="60" y="53"/>
                  </a:lnTo>
                  <a:lnTo>
                    <a:pt x="41" y="64"/>
                  </a:lnTo>
                  <a:lnTo>
                    <a:pt x="23" y="64"/>
                  </a:lnTo>
                  <a:lnTo>
                    <a:pt x="4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auto">
            <a:xfrm>
              <a:off x="6375" y="3870"/>
              <a:ext cx="68" cy="6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15"/>
                </a:cxn>
                <a:cxn ang="0">
                  <a:pos x="23" y="0"/>
                </a:cxn>
                <a:cxn ang="0">
                  <a:pos x="42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2" y="64"/>
                </a:cxn>
                <a:cxn ang="0">
                  <a:pos x="23" y="64"/>
                </a:cxn>
                <a:cxn ang="0">
                  <a:pos x="4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4" y="15"/>
                  </a:lnTo>
                  <a:lnTo>
                    <a:pt x="23" y="0"/>
                  </a:lnTo>
                  <a:lnTo>
                    <a:pt x="42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2" y="64"/>
                  </a:lnTo>
                  <a:lnTo>
                    <a:pt x="23" y="64"/>
                  </a:lnTo>
                  <a:lnTo>
                    <a:pt x="4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28"/>
            <p:cNvSpPr>
              <a:spLocks noChangeShapeType="1"/>
            </p:cNvSpPr>
            <p:nvPr/>
          </p:nvSpPr>
          <p:spPr bwMode="auto">
            <a:xfrm flipH="1">
              <a:off x="4365" y="2542"/>
              <a:ext cx="681" cy="1362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5046" y="2542"/>
              <a:ext cx="1363" cy="1362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30"/>
            <p:cNvSpPr>
              <a:spLocks noChangeShapeType="1"/>
            </p:cNvSpPr>
            <p:nvPr/>
          </p:nvSpPr>
          <p:spPr bwMode="auto">
            <a:xfrm>
              <a:off x="4365" y="3904"/>
              <a:ext cx="2044" cy="1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auto">
            <a:xfrm>
              <a:off x="4259" y="2542"/>
              <a:ext cx="787" cy="1362"/>
            </a:xfrm>
            <a:custGeom>
              <a:avLst/>
              <a:gdLst/>
              <a:ahLst/>
              <a:cxnLst>
                <a:cxn ang="0">
                  <a:pos x="787" y="0"/>
                </a:cxn>
                <a:cxn ang="0">
                  <a:pos x="693" y="42"/>
                </a:cxn>
                <a:cxn ang="0">
                  <a:pos x="606" y="83"/>
                </a:cxn>
                <a:cxn ang="0">
                  <a:pos x="522" y="132"/>
                </a:cxn>
                <a:cxn ang="0">
                  <a:pos x="447" y="178"/>
                </a:cxn>
                <a:cxn ang="0">
                  <a:pos x="375" y="227"/>
                </a:cxn>
                <a:cxn ang="0">
                  <a:pos x="310" y="280"/>
                </a:cxn>
                <a:cxn ang="0">
                  <a:pos x="254" y="333"/>
                </a:cxn>
                <a:cxn ang="0">
                  <a:pos x="201" y="386"/>
                </a:cxn>
                <a:cxn ang="0">
                  <a:pos x="155" y="443"/>
                </a:cxn>
                <a:cxn ang="0">
                  <a:pos x="113" y="503"/>
                </a:cxn>
                <a:cxn ang="0">
                  <a:pos x="79" y="564"/>
                </a:cxn>
                <a:cxn ang="0">
                  <a:pos x="53" y="628"/>
                </a:cxn>
                <a:cxn ang="0">
                  <a:pos x="30" y="692"/>
                </a:cxn>
                <a:cxn ang="0">
                  <a:pos x="15" y="760"/>
                </a:cxn>
                <a:cxn ang="0">
                  <a:pos x="4" y="829"/>
                </a:cxn>
                <a:cxn ang="0">
                  <a:pos x="0" y="897"/>
                </a:cxn>
                <a:cxn ang="0">
                  <a:pos x="4" y="969"/>
                </a:cxn>
                <a:cxn ang="0">
                  <a:pos x="11" y="1044"/>
                </a:cxn>
                <a:cxn ang="0">
                  <a:pos x="26" y="1120"/>
                </a:cxn>
                <a:cxn ang="0">
                  <a:pos x="45" y="1199"/>
                </a:cxn>
                <a:cxn ang="0">
                  <a:pos x="72" y="1279"/>
                </a:cxn>
                <a:cxn ang="0">
                  <a:pos x="106" y="1362"/>
                </a:cxn>
              </a:cxnLst>
              <a:rect l="0" t="0" r="r" b="b"/>
              <a:pathLst>
                <a:path w="787" h="1362">
                  <a:moveTo>
                    <a:pt x="787" y="0"/>
                  </a:moveTo>
                  <a:lnTo>
                    <a:pt x="693" y="42"/>
                  </a:lnTo>
                  <a:lnTo>
                    <a:pt x="606" y="83"/>
                  </a:lnTo>
                  <a:lnTo>
                    <a:pt x="522" y="132"/>
                  </a:lnTo>
                  <a:lnTo>
                    <a:pt x="447" y="178"/>
                  </a:lnTo>
                  <a:lnTo>
                    <a:pt x="375" y="227"/>
                  </a:lnTo>
                  <a:lnTo>
                    <a:pt x="310" y="280"/>
                  </a:lnTo>
                  <a:lnTo>
                    <a:pt x="254" y="333"/>
                  </a:lnTo>
                  <a:lnTo>
                    <a:pt x="201" y="386"/>
                  </a:lnTo>
                  <a:lnTo>
                    <a:pt x="155" y="443"/>
                  </a:lnTo>
                  <a:lnTo>
                    <a:pt x="113" y="503"/>
                  </a:lnTo>
                  <a:lnTo>
                    <a:pt x="79" y="564"/>
                  </a:lnTo>
                  <a:lnTo>
                    <a:pt x="53" y="628"/>
                  </a:lnTo>
                  <a:lnTo>
                    <a:pt x="30" y="692"/>
                  </a:lnTo>
                  <a:lnTo>
                    <a:pt x="15" y="760"/>
                  </a:lnTo>
                  <a:lnTo>
                    <a:pt x="4" y="829"/>
                  </a:lnTo>
                  <a:lnTo>
                    <a:pt x="0" y="897"/>
                  </a:lnTo>
                  <a:lnTo>
                    <a:pt x="4" y="969"/>
                  </a:lnTo>
                  <a:lnTo>
                    <a:pt x="11" y="1044"/>
                  </a:lnTo>
                  <a:lnTo>
                    <a:pt x="26" y="1120"/>
                  </a:lnTo>
                  <a:lnTo>
                    <a:pt x="45" y="1199"/>
                  </a:lnTo>
                  <a:lnTo>
                    <a:pt x="72" y="1279"/>
                  </a:lnTo>
                  <a:lnTo>
                    <a:pt x="106" y="1362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auto">
            <a:xfrm>
              <a:off x="6409" y="3817"/>
              <a:ext cx="424" cy="427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8" y="159"/>
                </a:cxn>
                <a:cxn ang="0">
                  <a:pos x="27" y="110"/>
                </a:cxn>
                <a:cxn ang="0">
                  <a:pos x="61" y="64"/>
                </a:cxn>
                <a:cxn ang="0">
                  <a:pos x="106" y="30"/>
                </a:cxn>
                <a:cxn ang="0">
                  <a:pos x="155" y="8"/>
                </a:cxn>
                <a:cxn ang="0">
                  <a:pos x="212" y="0"/>
                </a:cxn>
                <a:cxn ang="0">
                  <a:pos x="269" y="8"/>
                </a:cxn>
                <a:cxn ang="0">
                  <a:pos x="318" y="30"/>
                </a:cxn>
                <a:cxn ang="0">
                  <a:pos x="363" y="64"/>
                </a:cxn>
                <a:cxn ang="0">
                  <a:pos x="398" y="110"/>
                </a:cxn>
                <a:cxn ang="0">
                  <a:pos x="416" y="159"/>
                </a:cxn>
                <a:cxn ang="0">
                  <a:pos x="424" y="216"/>
                </a:cxn>
                <a:cxn ang="0">
                  <a:pos x="416" y="269"/>
                </a:cxn>
                <a:cxn ang="0">
                  <a:pos x="398" y="322"/>
                </a:cxn>
                <a:cxn ang="0">
                  <a:pos x="363" y="363"/>
                </a:cxn>
                <a:cxn ang="0">
                  <a:pos x="318" y="397"/>
                </a:cxn>
                <a:cxn ang="0">
                  <a:pos x="269" y="420"/>
                </a:cxn>
                <a:cxn ang="0">
                  <a:pos x="212" y="427"/>
                </a:cxn>
                <a:cxn ang="0">
                  <a:pos x="155" y="420"/>
                </a:cxn>
                <a:cxn ang="0">
                  <a:pos x="106" y="397"/>
                </a:cxn>
                <a:cxn ang="0">
                  <a:pos x="61" y="363"/>
                </a:cxn>
                <a:cxn ang="0">
                  <a:pos x="27" y="322"/>
                </a:cxn>
                <a:cxn ang="0">
                  <a:pos x="8" y="269"/>
                </a:cxn>
                <a:cxn ang="0">
                  <a:pos x="0" y="216"/>
                </a:cxn>
              </a:cxnLst>
              <a:rect l="0" t="0" r="r" b="b"/>
              <a:pathLst>
                <a:path w="424" h="427">
                  <a:moveTo>
                    <a:pt x="0" y="216"/>
                  </a:moveTo>
                  <a:lnTo>
                    <a:pt x="8" y="159"/>
                  </a:lnTo>
                  <a:lnTo>
                    <a:pt x="27" y="110"/>
                  </a:lnTo>
                  <a:lnTo>
                    <a:pt x="61" y="64"/>
                  </a:lnTo>
                  <a:lnTo>
                    <a:pt x="106" y="30"/>
                  </a:lnTo>
                  <a:lnTo>
                    <a:pt x="155" y="8"/>
                  </a:lnTo>
                  <a:lnTo>
                    <a:pt x="212" y="0"/>
                  </a:lnTo>
                  <a:lnTo>
                    <a:pt x="269" y="8"/>
                  </a:lnTo>
                  <a:lnTo>
                    <a:pt x="318" y="30"/>
                  </a:lnTo>
                  <a:lnTo>
                    <a:pt x="363" y="64"/>
                  </a:lnTo>
                  <a:lnTo>
                    <a:pt x="398" y="110"/>
                  </a:lnTo>
                  <a:lnTo>
                    <a:pt x="416" y="159"/>
                  </a:lnTo>
                  <a:lnTo>
                    <a:pt x="424" y="216"/>
                  </a:lnTo>
                  <a:lnTo>
                    <a:pt x="416" y="269"/>
                  </a:lnTo>
                  <a:lnTo>
                    <a:pt x="398" y="322"/>
                  </a:lnTo>
                  <a:lnTo>
                    <a:pt x="363" y="363"/>
                  </a:lnTo>
                  <a:lnTo>
                    <a:pt x="318" y="397"/>
                  </a:lnTo>
                  <a:lnTo>
                    <a:pt x="269" y="420"/>
                  </a:lnTo>
                  <a:lnTo>
                    <a:pt x="212" y="427"/>
                  </a:lnTo>
                  <a:lnTo>
                    <a:pt x="155" y="420"/>
                  </a:lnTo>
                  <a:lnTo>
                    <a:pt x="106" y="397"/>
                  </a:lnTo>
                  <a:lnTo>
                    <a:pt x="61" y="363"/>
                  </a:lnTo>
                  <a:lnTo>
                    <a:pt x="27" y="322"/>
                  </a:lnTo>
                  <a:lnTo>
                    <a:pt x="8" y="269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FFFFF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4987" y="2308"/>
              <a:ext cx="1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4175" y="3884"/>
              <a:ext cx="11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4547" name="Rectangle 35"/>
            <p:cNvSpPr>
              <a:spLocks noChangeArrowheads="1"/>
            </p:cNvSpPr>
            <p:nvPr/>
          </p:nvSpPr>
          <p:spPr bwMode="auto">
            <a:xfrm>
              <a:off x="4848" y="3045"/>
              <a:ext cx="11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4548" name="Rectangle 36"/>
            <p:cNvSpPr>
              <a:spLocks noChangeArrowheads="1"/>
            </p:cNvSpPr>
            <p:nvPr/>
          </p:nvSpPr>
          <p:spPr bwMode="auto">
            <a:xfrm>
              <a:off x="4974" y="3190"/>
              <a:ext cx="11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4549" name="Rectangle 37"/>
            <p:cNvSpPr>
              <a:spLocks noChangeArrowheads="1"/>
            </p:cNvSpPr>
            <p:nvPr/>
          </p:nvSpPr>
          <p:spPr bwMode="auto">
            <a:xfrm>
              <a:off x="4168" y="2704"/>
              <a:ext cx="11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4550" name="Rectangle 38"/>
            <p:cNvSpPr>
              <a:spLocks noChangeArrowheads="1"/>
            </p:cNvSpPr>
            <p:nvPr/>
          </p:nvSpPr>
          <p:spPr bwMode="auto">
            <a:xfrm>
              <a:off x="4294" y="2850"/>
              <a:ext cx="11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4551" name="Rectangle 39"/>
            <p:cNvSpPr>
              <a:spLocks noChangeArrowheads="1"/>
            </p:cNvSpPr>
            <p:nvPr/>
          </p:nvSpPr>
          <p:spPr bwMode="auto">
            <a:xfrm>
              <a:off x="5677" y="2903"/>
              <a:ext cx="11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4552" name="Rectangle 40"/>
            <p:cNvSpPr>
              <a:spLocks noChangeArrowheads="1"/>
            </p:cNvSpPr>
            <p:nvPr/>
          </p:nvSpPr>
          <p:spPr bwMode="auto">
            <a:xfrm>
              <a:off x="5803" y="3045"/>
              <a:ext cx="11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4553" name="Rectangle 41"/>
            <p:cNvSpPr>
              <a:spLocks noChangeArrowheads="1"/>
            </p:cNvSpPr>
            <p:nvPr/>
          </p:nvSpPr>
          <p:spPr bwMode="auto">
            <a:xfrm>
              <a:off x="5118" y="3795"/>
              <a:ext cx="11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4554" name="Rectangle 42"/>
            <p:cNvSpPr>
              <a:spLocks noChangeArrowheads="1"/>
            </p:cNvSpPr>
            <p:nvPr/>
          </p:nvSpPr>
          <p:spPr bwMode="auto">
            <a:xfrm>
              <a:off x="5243" y="3937"/>
              <a:ext cx="1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64555" name="Rectangle 43"/>
            <p:cNvSpPr>
              <a:spLocks noChangeArrowheads="1"/>
            </p:cNvSpPr>
            <p:nvPr/>
          </p:nvSpPr>
          <p:spPr bwMode="auto">
            <a:xfrm>
              <a:off x="6783" y="3606"/>
              <a:ext cx="11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64556" name="Rectangle 44"/>
            <p:cNvSpPr>
              <a:spLocks noChangeArrowheads="1"/>
            </p:cNvSpPr>
            <p:nvPr/>
          </p:nvSpPr>
          <p:spPr bwMode="auto">
            <a:xfrm>
              <a:off x="6905" y="3750"/>
              <a:ext cx="11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64557" name="Rectangle 45"/>
            <p:cNvSpPr>
              <a:spLocks noChangeArrowheads="1"/>
            </p:cNvSpPr>
            <p:nvPr/>
          </p:nvSpPr>
          <p:spPr bwMode="auto">
            <a:xfrm>
              <a:off x="6424" y="3663"/>
              <a:ext cx="11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Tinjau graph </a:t>
            </a:r>
            <a:r>
              <a:rPr lang="en-US" i="1"/>
              <a:t>G</a:t>
            </a:r>
            <a:r>
              <a:rPr lang="en-US" baseline="-25000"/>
              <a:t>3</a:t>
            </a:r>
            <a:r>
              <a:rPr lang="en-US"/>
              <a:t>:  </a:t>
            </a:r>
          </a:p>
          <a:p>
            <a:pPr>
              <a:buFont typeface="Wingdings" pitchFamily="2" charset="2"/>
              <a:buNone/>
            </a:pPr>
            <a:r>
              <a:rPr lang="en-US" i="1"/>
              <a:t>d</a:t>
            </a:r>
            <a:r>
              <a:rPr lang="en-US"/>
              <a:t>(1) + </a:t>
            </a:r>
            <a:r>
              <a:rPr lang="en-US" i="1"/>
              <a:t>d</a:t>
            </a:r>
            <a:r>
              <a:rPr lang="en-US"/>
              <a:t>(2) + </a:t>
            </a:r>
            <a:r>
              <a:rPr lang="en-US" i="1"/>
              <a:t>d</a:t>
            </a:r>
            <a:r>
              <a:rPr lang="en-US"/>
              <a:t>(3) + </a:t>
            </a:r>
            <a:r>
              <a:rPr lang="en-US" i="1"/>
              <a:t>d</a:t>
            </a:r>
            <a:r>
              <a:rPr lang="en-US"/>
              <a:t>(4) + </a:t>
            </a:r>
            <a:r>
              <a:rPr lang="en-US" i="1"/>
              <a:t>d</a:t>
            </a:r>
            <a:r>
              <a:rPr lang="en-US"/>
              <a:t>(5) </a:t>
            </a:r>
          </a:p>
          <a:p>
            <a:pPr>
              <a:buFont typeface="Wingdings" pitchFamily="2" charset="2"/>
              <a:buNone/>
            </a:pPr>
            <a:r>
              <a:rPr lang="en-US"/>
              <a:t>= 2 + 2 + 3 + 1 + 0 </a:t>
            </a:r>
          </a:p>
          <a:p>
            <a:pPr>
              <a:buFont typeface="Wingdings" pitchFamily="2" charset="2"/>
              <a:buNone/>
            </a:pPr>
            <a:r>
              <a:rPr lang="en-US"/>
              <a:t>= 8 </a:t>
            </a:r>
          </a:p>
          <a:p>
            <a:pPr>
              <a:buFont typeface="Wingdings" pitchFamily="2" charset="2"/>
              <a:buNone/>
            </a:pPr>
            <a:r>
              <a:rPr lang="en-US"/>
              <a:t>= 2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jumlah sisi </a:t>
            </a:r>
          </a:p>
          <a:p>
            <a:pPr>
              <a:buFont typeface="Wingdings" pitchFamily="2" charset="2"/>
              <a:buNone/>
            </a:pPr>
            <a:r>
              <a:rPr lang="en-US"/>
              <a:t>= 2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4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Lemma Jabat Tangan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r>
              <a:rPr lang="en-US"/>
              <a:t>Graph G</a:t>
            </a:r>
            <a:r>
              <a:rPr lang="en-US" baseline="-25000"/>
              <a:t>3</a:t>
            </a:r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5219700" y="2781300"/>
            <a:ext cx="2841625" cy="1963738"/>
            <a:chOff x="7556" y="360"/>
            <a:chExt cx="2066" cy="1298"/>
          </a:xfrm>
        </p:grpSpPr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7957" y="746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15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6" y="64"/>
                </a:cxn>
                <a:cxn ang="0">
                  <a:pos x="23" y="64"/>
                </a:cxn>
                <a:cxn ang="0">
                  <a:pos x="8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8" y="15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6" y="64"/>
                  </a:lnTo>
                  <a:lnTo>
                    <a:pt x="23" y="64"/>
                  </a:lnTo>
                  <a:lnTo>
                    <a:pt x="8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9320" y="1435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15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6" y="65"/>
                </a:cxn>
                <a:cxn ang="0">
                  <a:pos x="23" y="65"/>
                </a:cxn>
                <a:cxn ang="0">
                  <a:pos x="8" y="53"/>
                </a:cxn>
                <a:cxn ang="0">
                  <a:pos x="0" y="34"/>
                </a:cxn>
              </a:cxnLst>
              <a:rect l="0" t="0" r="r" b="b"/>
              <a:pathLst>
                <a:path w="68" h="65">
                  <a:moveTo>
                    <a:pt x="0" y="34"/>
                  </a:moveTo>
                  <a:lnTo>
                    <a:pt x="8" y="15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6" y="65"/>
                  </a:lnTo>
                  <a:lnTo>
                    <a:pt x="23" y="65"/>
                  </a:lnTo>
                  <a:lnTo>
                    <a:pt x="8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8639" y="1336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7" y="15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60" y="15"/>
                </a:cxn>
                <a:cxn ang="0">
                  <a:pos x="68" y="34"/>
                </a:cxn>
                <a:cxn ang="0">
                  <a:pos x="60" y="53"/>
                </a:cxn>
                <a:cxn ang="0">
                  <a:pos x="45" y="64"/>
                </a:cxn>
                <a:cxn ang="0">
                  <a:pos x="22" y="64"/>
                </a:cxn>
                <a:cxn ang="0">
                  <a:pos x="7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7" y="15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8" y="34"/>
                  </a:lnTo>
                  <a:lnTo>
                    <a:pt x="60" y="53"/>
                  </a:lnTo>
                  <a:lnTo>
                    <a:pt x="45" y="64"/>
                  </a:lnTo>
                  <a:lnTo>
                    <a:pt x="22" y="64"/>
                  </a:lnTo>
                  <a:lnTo>
                    <a:pt x="7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7617" y="1435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7" y="15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60" y="15"/>
                </a:cxn>
                <a:cxn ang="0">
                  <a:pos x="68" y="34"/>
                </a:cxn>
                <a:cxn ang="0">
                  <a:pos x="60" y="53"/>
                </a:cxn>
                <a:cxn ang="0">
                  <a:pos x="45" y="65"/>
                </a:cxn>
                <a:cxn ang="0">
                  <a:pos x="22" y="65"/>
                </a:cxn>
                <a:cxn ang="0">
                  <a:pos x="7" y="53"/>
                </a:cxn>
                <a:cxn ang="0">
                  <a:pos x="0" y="34"/>
                </a:cxn>
              </a:cxnLst>
              <a:rect l="0" t="0" r="r" b="b"/>
              <a:pathLst>
                <a:path w="68" h="65">
                  <a:moveTo>
                    <a:pt x="0" y="34"/>
                  </a:moveTo>
                  <a:lnTo>
                    <a:pt x="7" y="15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8" y="34"/>
                  </a:lnTo>
                  <a:lnTo>
                    <a:pt x="60" y="53"/>
                  </a:lnTo>
                  <a:lnTo>
                    <a:pt x="45" y="65"/>
                  </a:lnTo>
                  <a:lnTo>
                    <a:pt x="22" y="65"/>
                  </a:lnTo>
                  <a:lnTo>
                    <a:pt x="7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9320" y="1140"/>
              <a:ext cx="68" cy="3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8" y="15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61" y="15"/>
                </a:cxn>
                <a:cxn ang="0">
                  <a:pos x="68" y="34"/>
                </a:cxn>
                <a:cxn ang="0">
                  <a:pos x="61" y="53"/>
                </a:cxn>
                <a:cxn ang="0">
                  <a:pos x="46" y="64"/>
                </a:cxn>
                <a:cxn ang="0">
                  <a:pos x="23" y="64"/>
                </a:cxn>
                <a:cxn ang="0">
                  <a:pos x="8" y="53"/>
                </a:cxn>
                <a:cxn ang="0">
                  <a:pos x="0" y="34"/>
                </a:cxn>
              </a:cxnLst>
              <a:rect l="0" t="0" r="r" b="b"/>
              <a:pathLst>
                <a:path w="68" h="64">
                  <a:moveTo>
                    <a:pt x="0" y="34"/>
                  </a:moveTo>
                  <a:lnTo>
                    <a:pt x="8" y="15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61" y="15"/>
                  </a:lnTo>
                  <a:lnTo>
                    <a:pt x="68" y="34"/>
                  </a:lnTo>
                  <a:lnTo>
                    <a:pt x="61" y="53"/>
                  </a:lnTo>
                  <a:lnTo>
                    <a:pt x="46" y="64"/>
                  </a:lnTo>
                  <a:lnTo>
                    <a:pt x="23" y="64"/>
                  </a:lnTo>
                  <a:lnTo>
                    <a:pt x="8" y="5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 flipH="1">
              <a:off x="7651" y="766"/>
              <a:ext cx="340" cy="68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>
              <a:off x="8673" y="1356"/>
              <a:ext cx="681" cy="9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Line 14"/>
            <p:cNvSpPr>
              <a:spLocks noChangeShapeType="1"/>
            </p:cNvSpPr>
            <p:nvPr/>
          </p:nvSpPr>
          <p:spPr bwMode="auto">
            <a:xfrm flipV="1">
              <a:off x="7651" y="1356"/>
              <a:ext cx="1022" cy="98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Line 15"/>
            <p:cNvSpPr>
              <a:spLocks noChangeShapeType="1"/>
            </p:cNvSpPr>
            <p:nvPr/>
          </p:nvSpPr>
          <p:spPr bwMode="auto">
            <a:xfrm>
              <a:off x="7991" y="766"/>
              <a:ext cx="682" cy="590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Rectangle 16"/>
            <p:cNvSpPr>
              <a:spLocks noChangeArrowheads="1"/>
            </p:cNvSpPr>
            <p:nvPr/>
          </p:nvSpPr>
          <p:spPr bwMode="auto">
            <a:xfrm>
              <a:off x="8100" y="360"/>
              <a:ext cx="8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67601" name="Rectangle 17"/>
            <p:cNvSpPr>
              <a:spLocks noChangeArrowheads="1"/>
            </p:cNvSpPr>
            <p:nvPr/>
          </p:nvSpPr>
          <p:spPr bwMode="auto">
            <a:xfrm>
              <a:off x="7556" y="1496"/>
              <a:ext cx="82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7602" name="Rectangle 18"/>
            <p:cNvSpPr>
              <a:spLocks noChangeArrowheads="1"/>
            </p:cNvSpPr>
            <p:nvPr/>
          </p:nvSpPr>
          <p:spPr bwMode="auto">
            <a:xfrm>
              <a:off x="8620" y="1376"/>
              <a:ext cx="8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7603" name="Rectangle 19"/>
            <p:cNvSpPr>
              <a:spLocks noChangeArrowheads="1"/>
            </p:cNvSpPr>
            <p:nvPr/>
          </p:nvSpPr>
          <p:spPr bwMode="auto">
            <a:xfrm>
              <a:off x="9343" y="1497"/>
              <a:ext cx="82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9540" y="899"/>
              <a:ext cx="8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Contoh</a:t>
            </a:r>
            <a:r>
              <a:rPr lang="en-US" sz="2400"/>
              <a:t>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Diketahui graph dengan lima buah simpul. Dapatkah kita menggambar graph tersebut jika derajat masing-masing simpul adalah: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	(a) 2, 3, 1, 1, 2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	(b) 2, 3, 3, 4, 4</a:t>
            </a:r>
            <a:endParaRPr lang="en-AU" sz="2400" u="sng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AU" sz="2400" u="sng"/>
              <a:t>Penyelesaian</a:t>
            </a:r>
            <a:r>
              <a:rPr lang="en-AU" sz="2400"/>
              <a:t>: 	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AU" sz="2400"/>
              <a:t>(a) tidak dapat, karena jumlah derajat semua simpulnya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AU" sz="2400"/>
              <a:t>     ganjil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AU" sz="2400"/>
              <a:t>    (2 + 3 + 1 + 1 + 2 = 9).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AU" sz="2400"/>
              <a:t>(b) dapat, karena 	jumlah derajat semua simpulnya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AU" sz="2400"/>
              <a:t>    genap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AU" sz="2400"/>
              <a:t>     (2 + 3 + 3 + 4 + 4 = 16). </a:t>
            </a:r>
            <a:endParaRPr lang="en-US" sz="240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Lemma Jabat Tangan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/>
              <a:t>Lintasan</a:t>
            </a:r>
            <a:r>
              <a:rPr lang="en-US"/>
              <a:t> yang panjangnya </a:t>
            </a:r>
            <a:r>
              <a:rPr lang="en-US" i="1"/>
              <a:t>n</a:t>
            </a:r>
            <a:r>
              <a:rPr lang="en-US"/>
              <a:t> dari simpul awal </a:t>
            </a:r>
            <a:r>
              <a:rPr lang="en-US" i="1"/>
              <a:t>v</a:t>
            </a:r>
            <a:r>
              <a:rPr lang="en-US" baseline="-25000"/>
              <a:t>0</a:t>
            </a:r>
            <a:r>
              <a:rPr lang="en-US"/>
              <a:t> ke simpul tujuan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 i="1"/>
              <a:t> </a:t>
            </a:r>
            <a:r>
              <a:rPr lang="en-US"/>
              <a:t>di</a:t>
            </a:r>
            <a:r>
              <a:rPr lang="en-US" i="1"/>
              <a:t> </a:t>
            </a:r>
            <a:r>
              <a:rPr lang="en-US"/>
              <a:t>dalam graph </a:t>
            </a:r>
            <a:r>
              <a:rPr lang="en-US" i="1"/>
              <a:t>G</a:t>
            </a:r>
            <a:r>
              <a:rPr lang="en-US"/>
              <a:t> ialah barisan berselang-seling simpul-simpul dan sisi-sisi yang berbentuk </a:t>
            </a:r>
            <a:r>
              <a:rPr lang="en-US" i="1"/>
              <a:t>v</a:t>
            </a:r>
            <a:r>
              <a:rPr lang="en-US" baseline="-25000"/>
              <a:t>0</a:t>
            </a:r>
            <a:r>
              <a:rPr lang="en-US"/>
              <a:t>, </a:t>
            </a:r>
            <a:r>
              <a:rPr lang="en-US" i="1"/>
              <a:t>e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e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,... ,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 baseline="-25000"/>
              <a:t> –1</a:t>
            </a:r>
            <a:r>
              <a:rPr lang="en-US"/>
              <a:t>, </a:t>
            </a:r>
            <a:r>
              <a:rPr lang="en-US" i="1"/>
              <a:t>e</a:t>
            </a:r>
            <a:r>
              <a:rPr lang="en-US" i="1" baseline="-25000"/>
              <a:t>n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/>
              <a:t> sedemikian sehingga </a:t>
            </a:r>
            <a:r>
              <a:rPr lang="en-US" i="1"/>
              <a:t>e</a:t>
            </a:r>
            <a:r>
              <a:rPr lang="en-US" baseline="-25000"/>
              <a:t>1</a:t>
            </a:r>
            <a:r>
              <a:rPr lang="en-US"/>
              <a:t> = (</a:t>
            </a:r>
            <a:r>
              <a:rPr lang="en-US" i="1"/>
              <a:t>v</a:t>
            </a:r>
            <a:r>
              <a:rPr lang="en-US" baseline="-25000"/>
              <a:t>0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), </a:t>
            </a:r>
            <a:r>
              <a:rPr lang="en-US" i="1"/>
              <a:t>e</a:t>
            </a:r>
            <a:r>
              <a:rPr lang="en-US" baseline="-25000"/>
              <a:t>2</a:t>
            </a:r>
            <a:r>
              <a:rPr lang="en-US"/>
              <a:t> = (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), ... , </a:t>
            </a:r>
            <a:r>
              <a:rPr lang="en-US" i="1"/>
              <a:t>e</a:t>
            </a:r>
            <a:r>
              <a:rPr lang="en-US" i="1" baseline="-25000"/>
              <a:t>n</a:t>
            </a:r>
            <a:r>
              <a:rPr lang="en-US"/>
              <a:t> = (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 baseline="-25000"/>
              <a:t>-1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/>
              <a:t>) adalah sisi-sisi dari graph </a:t>
            </a:r>
            <a:r>
              <a:rPr lang="en-US" i="1"/>
              <a:t>G</a:t>
            </a:r>
            <a:r>
              <a:rPr lang="en-US"/>
              <a:t>. 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Lintasan (</a:t>
            </a:r>
            <a:r>
              <a:rPr lang="en-US" b="1" i="1"/>
              <a:t>Path</a:t>
            </a:r>
            <a:r>
              <a:rPr lang="en-US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Tinjau graph </a:t>
            </a:r>
            <a:r>
              <a:rPr lang="en-US" i="1"/>
              <a:t>G</a:t>
            </a:r>
            <a:r>
              <a:rPr lang="en-US"/>
              <a:t>1: lintasan 1, 2, 4, 3 adalah lintasan dengan barisan sisi (1,2), (2,4), (4,3).</a:t>
            </a:r>
            <a:endParaRPr lang="en-US" b="1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Lintasan (</a:t>
            </a:r>
            <a:r>
              <a:rPr lang="en-US" b="1" i="1"/>
              <a:t>Path</a:t>
            </a:r>
            <a:r>
              <a:rPr lang="en-US" b="1"/>
              <a:t>)</a:t>
            </a:r>
            <a:r>
              <a:rPr lang="en-US"/>
              <a:t> 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3212976"/>
            <a:ext cx="4038600" cy="2794124"/>
          </a:xfrm>
        </p:spPr>
        <p:txBody>
          <a:bodyPr/>
          <a:lstStyle/>
          <a:p>
            <a:r>
              <a:rPr lang="en-US" b="1" dirty="0" err="1"/>
              <a:t>Panjang</a:t>
            </a:r>
            <a:r>
              <a:rPr lang="en-US" b="1" dirty="0"/>
              <a:t> </a:t>
            </a:r>
            <a:r>
              <a:rPr lang="en-US" b="1" dirty="0" err="1"/>
              <a:t>lintasan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Lintasan</a:t>
            </a:r>
            <a:r>
              <a:rPr lang="en-US" dirty="0"/>
              <a:t> 1, 2, 4, 3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1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3.</a:t>
            </a:r>
          </a:p>
          <a:p>
            <a:endParaRPr lang="en-US" dirty="0"/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 rot="10754854" flipV="1">
            <a:off x="2770188" y="4000500"/>
            <a:ext cx="2447925" cy="2206625"/>
            <a:chOff x="1057" y="3517"/>
            <a:chExt cx="2258" cy="2287"/>
          </a:xfrm>
        </p:grpSpPr>
        <p:sp>
          <p:nvSpPr>
            <p:cNvPr id="70662" name="Freeform 6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Freeform 13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 flipH="1">
              <a:off x="1335" y="384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1335" y="469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>
              <a:off x="2186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flipH="1">
              <a:off x="2186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>
              <a:off x="1335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Rectangle 19"/>
            <p:cNvSpPr>
              <a:spLocks noChangeArrowheads="1"/>
            </p:cNvSpPr>
            <p:nvPr/>
          </p:nvSpPr>
          <p:spPr bwMode="auto">
            <a:xfrm>
              <a:off x="2120" y="3517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0676" name="Rectangle 20"/>
            <p:cNvSpPr>
              <a:spLocks noChangeArrowheads="1"/>
            </p:cNvSpPr>
            <p:nvPr/>
          </p:nvSpPr>
          <p:spPr bwMode="auto">
            <a:xfrm>
              <a:off x="1057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0677" name="Rectangle 21"/>
            <p:cNvSpPr>
              <a:spLocks noChangeArrowheads="1"/>
            </p:cNvSpPr>
            <p:nvPr/>
          </p:nvSpPr>
          <p:spPr bwMode="auto">
            <a:xfrm>
              <a:off x="3183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70678" name="Rectangle 22"/>
            <p:cNvSpPr>
              <a:spLocks noChangeArrowheads="1"/>
            </p:cNvSpPr>
            <p:nvPr/>
          </p:nvSpPr>
          <p:spPr bwMode="auto">
            <a:xfrm>
              <a:off x="2120" y="5594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Lintasan yang berawal dan berakhir pada simpul yang sama disebut </a:t>
            </a:r>
            <a:r>
              <a:rPr lang="en-US" sz="2400" b="1"/>
              <a:t>sirkuit</a:t>
            </a:r>
            <a:r>
              <a:rPr lang="en-US" sz="2400"/>
              <a:t> atau </a:t>
            </a:r>
            <a:r>
              <a:rPr lang="en-US" sz="2400" b="1"/>
              <a:t>siklus</a:t>
            </a:r>
            <a:r>
              <a:rPr lang="en-US" sz="2400"/>
              <a:t>. 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 b="1"/>
              <a:t>Panjang sirkuit</a:t>
            </a:r>
            <a:r>
              <a:rPr lang="en-US" sz="2400"/>
              <a:t> adalah jumlah sisi dalam sirkuit tersebut. Sirkuit 1, 2, 3, 1 pada </a:t>
            </a:r>
            <a:r>
              <a:rPr lang="en-US" sz="2400" i="1"/>
              <a:t>G</a:t>
            </a:r>
            <a:r>
              <a:rPr lang="en-US" sz="2400"/>
              <a:t>1 memiliki panjang 3.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Siklus (</a:t>
            </a:r>
            <a:r>
              <a:rPr lang="en-US" sz="4000" b="1" i="1"/>
              <a:t>Cycle</a:t>
            </a:r>
            <a:r>
              <a:rPr lang="en-US" sz="4000" b="1"/>
              <a:t>) atau Sirkuit (</a:t>
            </a:r>
            <a:r>
              <a:rPr lang="en-US" sz="4000" b="1" i="1"/>
              <a:t>Circuit</a:t>
            </a:r>
            <a:r>
              <a:rPr lang="en-US" sz="4000" b="1"/>
              <a:t>)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3573016"/>
            <a:ext cx="4038600" cy="24340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Tinjau</a:t>
            </a:r>
            <a:r>
              <a:rPr lang="en-US" sz="2400" dirty="0"/>
              <a:t> graph </a:t>
            </a:r>
            <a:r>
              <a:rPr lang="en-US" sz="2400" i="1" dirty="0"/>
              <a:t>G</a:t>
            </a:r>
            <a:r>
              <a:rPr lang="en-US" sz="2400" dirty="0"/>
              <a:t>1: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   1, 2, 3, 1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.</a:t>
            </a: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 rot="10754854" flipV="1">
            <a:off x="1926324" y="3663309"/>
            <a:ext cx="2803525" cy="2854325"/>
            <a:chOff x="1057" y="3517"/>
            <a:chExt cx="2258" cy="2287"/>
          </a:xfrm>
        </p:grpSpPr>
        <p:sp>
          <p:nvSpPr>
            <p:cNvPr id="71686" name="Freeform 6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87" name="Freeform 7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88" name="Freeform 8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Freeform 9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Freeform 10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Freeform 11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Freeform 12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Freeform 13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 flipH="1">
              <a:off x="1335" y="384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>
              <a:off x="1335" y="469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>
              <a:off x="2186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 flipH="1">
              <a:off x="2186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>
              <a:off x="1335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Rectangle 19"/>
            <p:cNvSpPr>
              <a:spLocks noChangeArrowheads="1"/>
            </p:cNvSpPr>
            <p:nvPr/>
          </p:nvSpPr>
          <p:spPr bwMode="auto">
            <a:xfrm>
              <a:off x="2120" y="3517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1700" name="Rectangle 20"/>
            <p:cNvSpPr>
              <a:spLocks noChangeArrowheads="1"/>
            </p:cNvSpPr>
            <p:nvPr/>
          </p:nvSpPr>
          <p:spPr bwMode="auto">
            <a:xfrm>
              <a:off x="1057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1701" name="Rectangle 21"/>
            <p:cNvSpPr>
              <a:spLocks noChangeArrowheads="1"/>
            </p:cNvSpPr>
            <p:nvPr/>
          </p:nvSpPr>
          <p:spPr bwMode="auto">
            <a:xfrm>
              <a:off x="3183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71702" name="Rectangle 22"/>
            <p:cNvSpPr>
              <a:spLocks noChangeArrowheads="1"/>
            </p:cNvSpPr>
            <p:nvPr/>
          </p:nvSpPr>
          <p:spPr bwMode="auto">
            <a:xfrm>
              <a:off x="2120" y="5594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143000" y="838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Graph Theory - History</a:t>
            </a:r>
          </a:p>
        </p:txBody>
      </p:sp>
      <p:pic>
        <p:nvPicPr>
          <p:cNvPr id="175107" name="Picture 3" descr="kirchho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1209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240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Gustav Kirchhoff</a:t>
            </a:r>
            <a:endParaRPr lang="es-ES"/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2209800" y="2133600"/>
            <a:ext cx="386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Trees in Electric Circuits</a:t>
            </a:r>
            <a:endParaRPr lang="es-ES" b="1">
              <a:solidFill>
                <a:schemeClr val="tx2"/>
              </a:solidFill>
            </a:endParaRPr>
          </a:p>
        </p:txBody>
      </p:sp>
      <p:pic>
        <p:nvPicPr>
          <p:cNvPr id="175110" name="Picture 6" descr="450px-Kirchhoff''s_Voltage_Law_(equa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114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Dua buah simpul </a:t>
            </a:r>
            <a:r>
              <a:rPr lang="en-US" sz="2800" i="1"/>
              <a:t>v</a:t>
            </a:r>
            <a:r>
              <a:rPr lang="en-US" sz="2800" baseline="-25000"/>
              <a:t>1</a:t>
            </a:r>
            <a:r>
              <a:rPr lang="en-US" sz="2800"/>
              <a:t> dan simpul </a:t>
            </a:r>
            <a:r>
              <a:rPr lang="en-US" sz="2800" i="1"/>
              <a:t>v</a:t>
            </a:r>
            <a:r>
              <a:rPr lang="en-US" sz="2800" baseline="-25000"/>
              <a:t>2</a:t>
            </a:r>
            <a:r>
              <a:rPr lang="en-US" sz="2800"/>
              <a:t> disebut </a:t>
            </a:r>
            <a:r>
              <a:rPr lang="en-US" sz="2800" b="1"/>
              <a:t>terhubung</a:t>
            </a:r>
            <a:r>
              <a:rPr lang="en-US" sz="2800"/>
              <a:t> jika terdapat lintasan dari </a:t>
            </a:r>
            <a:r>
              <a:rPr lang="en-US" sz="2800" i="1"/>
              <a:t>v</a:t>
            </a:r>
            <a:r>
              <a:rPr lang="en-US" sz="2800" baseline="-25000"/>
              <a:t>1</a:t>
            </a:r>
            <a:r>
              <a:rPr lang="en-US" sz="2800"/>
              <a:t> ke </a:t>
            </a:r>
            <a:r>
              <a:rPr lang="en-US" sz="2800" i="1"/>
              <a:t>v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</a:t>
            </a:r>
            <a:endParaRPr lang="en-US" sz="28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/>
              <a:t>G </a:t>
            </a:r>
            <a:r>
              <a:rPr lang="en-US" sz="2800"/>
              <a:t>disebut </a:t>
            </a:r>
            <a:r>
              <a:rPr lang="en-US" sz="2800" b="1"/>
              <a:t>graph terhubung</a:t>
            </a:r>
            <a:r>
              <a:rPr lang="en-US" sz="2800"/>
              <a:t> (</a:t>
            </a:r>
            <a:r>
              <a:rPr lang="en-US" sz="2800" i="1"/>
              <a:t>connected graph</a:t>
            </a:r>
            <a:r>
              <a:rPr lang="en-US" sz="2800"/>
              <a:t>) jika untuk setiap pasang simpul </a:t>
            </a:r>
            <a:r>
              <a:rPr lang="en-US" sz="2800" i="1"/>
              <a:t>v</a:t>
            </a:r>
            <a:r>
              <a:rPr lang="en-US" sz="2800" i="1" baseline="-25000"/>
              <a:t>i</a:t>
            </a:r>
            <a:r>
              <a:rPr lang="en-US" sz="2800"/>
              <a:t> dan </a:t>
            </a:r>
            <a:r>
              <a:rPr lang="en-US" sz="2800" i="1"/>
              <a:t>v</a:t>
            </a:r>
            <a:r>
              <a:rPr lang="en-US" sz="2800" i="1" baseline="-25000"/>
              <a:t>j</a:t>
            </a:r>
            <a:r>
              <a:rPr lang="en-US" sz="2800"/>
              <a:t> dalam himpunan </a:t>
            </a:r>
            <a:r>
              <a:rPr lang="en-US" sz="2800" i="1"/>
              <a:t>V</a:t>
            </a:r>
            <a:r>
              <a:rPr lang="en-US" sz="2800"/>
              <a:t> terdapat lintasan dari </a:t>
            </a:r>
            <a:r>
              <a:rPr lang="en-US" sz="2800" i="1"/>
              <a:t>v</a:t>
            </a:r>
            <a:r>
              <a:rPr lang="en-US" sz="2800" i="1" baseline="-25000"/>
              <a:t>i</a:t>
            </a:r>
            <a:r>
              <a:rPr lang="en-US" sz="2800"/>
              <a:t> ke </a:t>
            </a:r>
            <a:r>
              <a:rPr lang="en-US" sz="2800" i="1"/>
              <a:t>v</a:t>
            </a:r>
            <a:r>
              <a:rPr lang="en-US" sz="2800" i="1" baseline="-25000"/>
              <a:t>j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Jika tidak, maka </a:t>
            </a:r>
            <a:r>
              <a:rPr lang="en-US" sz="2800" i="1"/>
              <a:t>G</a:t>
            </a:r>
            <a:r>
              <a:rPr lang="en-US" sz="2800"/>
              <a:t> disebut </a:t>
            </a:r>
            <a:r>
              <a:rPr lang="en-US" sz="2800" b="1"/>
              <a:t>graph tak-terhubung</a:t>
            </a:r>
            <a:r>
              <a:rPr lang="en-US" sz="2800"/>
              <a:t> (</a:t>
            </a:r>
            <a:r>
              <a:rPr lang="en-US" sz="2800" i="1"/>
              <a:t>disconnected graph</a:t>
            </a:r>
            <a:r>
              <a:rPr lang="en-US" sz="2800"/>
              <a:t>). 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Terhubung (</a:t>
            </a:r>
            <a:r>
              <a:rPr lang="en-US" b="1" i="1"/>
              <a:t>Connected</a:t>
            </a:r>
            <a:r>
              <a:rPr lang="en-US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908300" y="2760663"/>
          <a:ext cx="3325813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Visio" r:id="rId3" imgW="3325320" imgH="1966680" progId="">
                  <p:embed/>
                </p:oleObj>
              </mc:Choice>
              <mc:Fallback>
                <p:oleObj name="Visio" r:id="rId3" imgW="3325320" imgH="1966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2760663"/>
                        <a:ext cx="3325813" cy="196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Terhubung (</a:t>
            </a:r>
            <a:r>
              <a:rPr lang="en-US" b="1" i="1"/>
              <a:t>Connected</a:t>
            </a:r>
            <a:r>
              <a:rPr lang="en-US" b="1"/>
              <a:t>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3886200"/>
          </a:xfrm>
        </p:spPr>
        <p:txBody>
          <a:bodyPr/>
          <a:lstStyle/>
          <a:p>
            <a:r>
              <a:rPr lang="en-US"/>
              <a:t>Contoh graph tak-terhubung:</a:t>
            </a:r>
          </a:p>
          <a:p>
            <a:pPr>
              <a:buFont typeface="Wingdings" pitchFamily="2" charset="2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				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Graph berarah </a:t>
            </a:r>
            <a:r>
              <a:rPr lang="en-US" i="1"/>
              <a:t>G</a:t>
            </a:r>
            <a:r>
              <a:rPr lang="en-US"/>
              <a:t> dikatakan terhubung jika graph tidak berarahnya terhubung (graph tidak berarah dari </a:t>
            </a:r>
            <a:r>
              <a:rPr lang="en-US" i="1"/>
              <a:t>G</a:t>
            </a:r>
            <a:r>
              <a:rPr lang="en-US"/>
              <a:t> diperoleh dengan menghilangkan arahnya).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Terhubung (</a:t>
            </a:r>
            <a:r>
              <a:rPr lang="en-US" sz="4000" b="1" i="1"/>
              <a:t>Connected</a:t>
            </a:r>
            <a:r>
              <a:rPr lang="en-US" sz="4000" b="1"/>
              <a:t>)</a:t>
            </a:r>
            <a:br>
              <a:rPr lang="en-US" sz="4000" b="1"/>
            </a:br>
            <a:r>
              <a:rPr lang="en-US" sz="4000" b="1"/>
              <a:t>Graph berarah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Dua simpul, </a:t>
            </a:r>
            <a:r>
              <a:rPr lang="en-US" sz="2800" i="1"/>
              <a:t>u</a:t>
            </a:r>
            <a:r>
              <a:rPr lang="en-US" sz="2800"/>
              <a:t> dan </a:t>
            </a:r>
            <a:r>
              <a:rPr lang="en-US" sz="2800" i="1"/>
              <a:t>v</a:t>
            </a:r>
            <a:r>
              <a:rPr lang="en-US" sz="2800"/>
              <a:t>, pada graph berarah </a:t>
            </a:r>
            <a:r>
              <a:rPr lang="en-US" sz="2800" i="1"/>
              <a:t>G</a:t>
            </a:r>
            <a:r>
              <a:rPr lang="en-US" sz="2800"/>
              <a:t> disebut </a:t>
            </a:r>
            <a:r>
              <a:rPr lang="en-US" sz="2800" b="1"/>
              <a:t>terhubung kuat</a:t>
            </a:r>
            <a:r>
              <a:rPr lang="en-US" sz="2800"/>
              <a:t> (</a:t>
            </a:r>
            <a:r>
              <a:rPr lang="en-US" sz="2800" i="1"/>
              <a:t>strongly connected</a:t>
            </a:r>
            <a:r>
              <a:rPr lang="en-US" sz="2800"/>
              <a:t>) jika terdapat lintasan berarah dari </a:t>
            </a:r>
            <a:r>
              <a:rPr lang="en-US" sz="2800" i="1"/>
              <a:t>u</a:t>
            </a:r>
            <a:r>
              <a:rPr lang="en-US" sz="2800"/>
              <a:t> ke </a:t>
            </a:r>
            <a:r>
              <a:rPr lang="en-US" sz="2800" i="1"/>
              <a:t>v</a:t>
            </a:r>
            <a:r>
              <a:rPr lang="en-US" sz="2800"/>
              <a:t> dan juga lintasan berarah dari </a:t>
            </a:r>
            <a:r>
              <a:rPr lang="en-US" sz="2800" i="1"/>
              <a:t>v</a:t>
            </a:r>
            <a:r>
              <a:rPr lang="en-US" sz="2800"/>
              <a:t> ke </a:t>
            </a:r>
            <a:r>
              <a:rPr lang="en-US" sz="2800" i="1"/>
              <a:t>u</a:t>
            </a:r>
            <a:r>
              <a:rPr lang="en-US" sz="2800"/>
              <a:t>. </a:t>
            </a:r>
          </a:p>
          <a:p>
            <a:r>
              <a:rPr lang="en-US" sz="2800"/>
              <a:t>Jika </a:t>
            </a:r>
            <a:r>
              <a:rPr lang="en-US" sz="2800" i="1"/>
              <a:t>u</a:t>
            </a:r>
            <a:r>
              <a:rPr lang="en-US" sz="2800"/>
              <a:t> dan </a:t>
            </a:r>
            <a:r>
              <a:rPr lang="en-US" sz="2800" i="1"/>
              <a:t>v</a:t>
            </a:r>
            <a:r>
              <a:rPr lang="en-US" sz="2800"/>
              <a:t> tidak terhubung kuat tetapi terhubung pada graph tidak berarahnya, maka </a:t>
            </a:r>
            <a:r>
              <a:rPr lang="en-US" sz="2800" i="1"/>
              <a:t>u</a:t>
            </a:r>
            <a:r>
              <a:rPr lang="en-US" sz="2800"/>
              <a:t> dan </a:t>
            </a:r>
            <a:r>
              <a:rPr lang="en-US" sz="2800" i="1"/>
              <a:t>v </a:t>
            </a:r>
            <a:r>
              <a:rPr lang="en-US" sz="2800"/>
              <a:t>dikatakan </a:t>
            </a:r>
            <a:r>
              <a:rPr lang="en-US" sz="2800" b="1"/>
              <a:t>terhubung</a:t>
            </a:r>
            <a:r>
              <a:rPr lang="en-US" sz="2800" i="1"/>
              <a:t> </a:t>
            </a:r>
            <a:r>
              <a:rPr lang="en-US" sz="2800" b="1"/>
              <a:t>lemah</a:t>
            </a:r>
            <a:r>
              <a:rPr lang="en-US" sz="2800"/>
              <a:t> (</a:t>
            </a:r>
            <a:r>
              <a:rPr lang="en-US" sz="2800" i="1"/>
              <a:t>weakly connected</a:t>
            </a:r>
            <a:r>
              <a:rPr lang="en-US" sz="2800"/>
              <a:t>). 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Terhubung (</a:t>
            </a:r>
            <a:r>
              <a:rPr lang="en-US" sz="4000" b="1" i="1"/>
              <a:t>Connected</a:t>
            </a:r>
            <a:r>
              <a:rPr lang="en-US" sz="4000" b="1"/>
              <a:t>)</a:t>
            </a:r>
            <a:br>
              <a:rPr lang="en-US" sz="4000" b="1"/>
            </a:br>
            <a:r>
              <a:rPr lang="en-US" sz="4000" b="1"/>
              <a:t>Graph berarah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5050904" cy="45259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/>
              <a:t>Graph </a:t>
            </a:r>
            <a:r>
              <a:rPr lang="en-US" dirty="0" err="1"/>
              <a:t>berarah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/>
              <a:t>graph </a:t>
            </a:r>
            <a:r>
              <a:rPr lang="en-US" b="1" dirty="0" err="1"/>
              <a:t>terhubung</a:t>
            </a:r>
            <a:r>
              <a:rPr lang="en-US" b="1" dirty="0"/>
              <a:t> </a:t>
            </a:r>
            <a:r>
              <a:rPr lang="en-US" b="1" dirty="0" err="1"/>
              <a:t>kuat</a:t>
            </a:r>
            <a:r>
              <a:rPr lang="en-US" dirty="0"/>
              <a:t> (</a:t>
            </a:r>
            <a:r>
              <a:rPr lang="en-US" i="1" dirty="0"/>
              <a:t>strongly connected graph</a:t>
            </a:r>
            <a:r>
              <a:rPr lang="en-US" dirty="0"/>
              <a:t>)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di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/>
              <a:t>graph </a:t>
            </a:r>
            <a:r>
              <a:rPr lang="en-US" b="1" dirty="0" err="1"/>
              <a:t>terhubung</a:t>
            </a:r>
            <a:r>
              <a:rPr lang="en-US" b="1" dirty="0"/>
              <a:t> </a:t>
            </a:r>
            <a:r>
              <a:rPr lang="en-US" b="1" dirty="0" err="1"/>
              <a:t>lemah</a:t>
            </a:r>
            <a:r>
              <a:rPr lang="en-US" dirty="0"/>
              <a:t>.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Terhubung (</a:t>
            </a:r>
            <a:r>
              <a:rPr lang="en-US" sz="4000" b="1" i="1"/>
              <a:t>Connected</a:t>
            </a:r>
            <a:r>
              <a:rPr lang="en-US" sz="4000" b="1"/>
              <a:t>)</a:t>
            </a:r>
            <a:br>
              <a:rPr lang="en-US" sz="4000" b="1"/>
            </a:br>
            <a:r>
              <a:rPr lang="en-US" sz="4000" b="1"/>
              <a:t>Graph berarah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749925" y="1412776"/>
            <a:ext cx="3394075" cy="4454624"/>
          </a:xfrm>
        </p:spPr>
        <p:txBody>
          <a:bodyPr>
            <a:normAutofit/>
          </a:bodyPr>
          <a:lstStyle/>
          <a:p>
            <a:r>
              <a:rPr lang="en-US" sz="2400" dirty="0"/>
              <a:t>Graph </a:t>
            </a:r>
            <a:r>
              <a:rPr lang="en-US" sz="2400" dirty="0" err="1"/>
              <a:t>berarah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lemah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id-ID" sz="2400" dirty="0" smtClean="0"/>
          </a:p>
          <a:p>
            <a:endParaRPr lang="en-US" sz="2400" dirty="0"/>
          </a:p>
          <a:p>
            <a:r>
              <a:rPr lang="en-US" sz="2400" dirty="0"/>
              <a:t>Graph </a:t>
            </a:r>
            <a:r>
              <a:rPr lang="en-US" sz="2400" dirty="0" err="1"/>
              <a:t>berarah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6425589" y="2259111"/>
            <a:ext cx="909637" cy="1443038"/>
            <a:chOff x="2162" y="1118"/>
            <a:chExt cx="1434" cy="2273"/>
          </a:xfrm>
        </p:grpSpPr>
        <p:sp>
          <p:nvSpPr>
            <p:cNvPr id="79879" name="Freeform 7"/>
            <p:cNvSpPr>
              <a:spLocks/>
            </p:cNvSpPr>
            <p:nvPr/>
          </p:nvSpPr>
          <p:spPr bwMode="auto">
            <a:xfrm>
              <a:off x="2847" y="1410"/>
              <a:ext cx="66" cy="6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" y="11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59" y="11"/>
                </a:cxn>
                <a:cxn ang="0">
                  <a:pos x="66" y="30"/>
                </a:cxn>
                <a:cxn ang="0">
                  <a:pos x="59" y="48"/>
                </a:cxn>
                <a:cxn ang="0">
                  <a:pos x="44" y="63"/>
                </a:cxn>
                <a:cxn ang="0">
                  <a:pos x="22" y="63"/>
                </a:cxn>
                <a:cxn ang="0">
                  <a:pos x="7" y="48"/>
                </a:cxn>
                <a:cxn ang="0">
                  <a:pos x="0" y="30"/>
                </a:cxn>
              </a:cxnLst>
              <a:rect l="0" t="0" r="r" b="b"/>
              <a:pathLst>
                <a:path w="66" h="63">
                  <a:moveTo>
                    <a:pt x="0" y="30"/>
                  </a:moveTo>
                  <a:lnTo>
                    <a:pt x="7" y="11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59" y="11"/>
                  </a:lnTo>
                  <a:lnTo>
                    <a:pt x="66" y="30"/>
                  </a:lnTo>
                  <a:lnTo>
                    <a:pt x="59" y="48"/>
                  </a:lnTo>
                  <a:lnTo>
                    <a:pt x="44" y="63"/>
                  </a:lnTo>
                  <a:lnTo>
                    <a:pt x="22" y="63"/>
                  </a:lnTo>
                  <a:lnTo>
                    <a:pt x="7" y="4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Freeform 8"/>
            <p:cNvSpPr>
              <a:spLocks/>
            </p:cNvSpPr>
            <p:nvPr/>
          </p:nvSpPr>
          <p:spPr bwMode="auto">
            <a:xfrm>
              <a:off x="2847" y="2076"/>
              <a:ext cx="66" cy="6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" y="11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59" y="11"/>
                </a:cxn>
                <a:cxn ang="0">
                  <a:pos x="66" y="30"/>
                </a:cxn>
                <a:cxn ang="0">
                  <a:pos x="59" y="49"/>
                </a:cxn>
                <a:cxn ang="0">
                  <a:pos x="44" y="63"/>
                </a:cxn>
                <a:cxn ang="0">
                  <a:pos x="22" y="63"/>
                </a:cxn>
                <a:cxn ang="0">
                  <a:pos x="7" y="49"/>
                </a:cxn>
                <a:cxn ang="0">
                  <a:pos x="0" y="30"/>
                </a:cxn>
              </a:cxnLst>
              <a:rect l="0" t="0" r="r" b="b"/>
              <a:pathLst>
                <a:path w="66" h="63">
                  <a:moveTo>
                    <a:pt x="0" y="30"/>
                  </a:moveTo>
                  <a:lnTo>
                    <a:pt x="7" y="11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59" y="11"/>
                  </a:lnTo>
                  <a:lnTo>
                    <a:pt x="66" y="30"/>
                  </a:lnTo>
                  <a:lnTo>
                    <a:pt x="59" y="49"/>
                  </a:lnTo>
                  <a:lnTo>
                    <a:pt x="44" y="63"/>
                  </a:lnTo>
                  <a:lnTo>
                    <a:pt x="22" y="63"/>
                  </a:lnTo>
                  <a:lnTo>
                    <a:pt x="7" y="4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Freeform 9"/>
            <p:cNvSpPr>
              <a:spLocks/>
            </p:cNvSpPr>
            <p:nvPr/>
          </p:nvSpPr>
          <p:spPr bwMode="auto">
            <a:xfrm>
              <a:off x="2180" y="3076"/>
              <a:ext cx="67" cy="6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" y="11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9" y="11"/>
                </a:cxn>
                <a:cxn ang="0">
                  <a:pos x="67" y="30"/>
                </a:cxn>
                <a:cxn ang="0">
                  <a:pos x="59" y="48"/>
                </a:cxn>
                <a:cxn ang="0">
                  <a:pos x="45" y="63"/>
                </a:cxn>
                <a:cxn ang="0">
                  <a:pos x="22" y="63"/>
                </a:cxn>
                <a:cxn ang="0">
                  <a:pos x="7" y="48"/>
                </a:cxn>
                <a:cxn ang="0">
                  <a:pos x="0" y="30"/>
                </a:cxn>
              </a:cxnLst>
              <a:rect l="0" t="0" r="r" b="b"/>
              <a:pathLst>
                <a:path w="67" h="63">
                  <a:moveTo>
                    <a:pt x="0" y="30"/>
                  </a:moveTo>
                  <a:lnTo>
                    <a:pt x="7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9" y="11"/>
                  </a:lnTo>
                  <a:lnTo>
                    <a:pt x="67" y="30"/>
                  </a:lnTo>
                  <a:lnTo>
                    <a:pt x="59" y="48"/>
                  </a:lnTo>
                  <a:lnTo>
                    <a:pt x="45" y="63"/>
                  </a:lnTo>
                  <a:lnTo>
                    <a:pt x="22" y="63"/>
                  </a:lnTo>
                  <a:lnTo>
                    <a:pt x="7" y="4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2" name="Freeform 10"/>
            <p:cNvSpPr>
              <a:spLocks/>
            </p:cNvSpPr>
            <p:nvPr/>
          </p:nvSpPr>
          <p:spPr bwMode="auto">
            <a:xfrm>
              <a:off x="3513" y="3076"/>
              <a:ext cx="67" cy="6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8" y="11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9" y="11"/>
                </a:cxn>
                <a:cxn ang="0">
                  <a:pos x="67" y="30"/>
                </a:cxn>
                <a:cxn ang="0">
                  <a:pos x="59" y="48"/>
                </a:cxn>
                <a:cxn ang="0">
                  <a:pos x="45" y="63"/>
                </a:cxn>
                <a:cxn ang="0">
                  <a:pos x="22" y="63"/>
                </a:cxn>
                <a:cxn ang="0">
                  <a:pos x="8" y="48"/>
                </a:cxn>
                <a:cxn ang="0">
                  <a:pos x="0" y="30"/>
                </a:cxn>
              </a:cxnLst>
              <a:rect l="0" t="0" r="r" b="b"/>
              <a:pathLst>
                <a:path w="67" h="63">
                  <a:moveTo>
                    <a:pt x="0" y="30"/>
                  </a:moveTo>
                  <a:lnTo>
                    <a:pt x="8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9" y="11"/>
                  </a:lnTo>
                  <a:lnTo>
                    <a:pt x="67" y="30"/>
                  </a:lnTo>
                  <a:lnTo>
                    <a:pt x="59" y="48"/>
                  </a:lnTo>
                  <a:lnTo>
                    <a:pt x="45" y="63"/>
                  </a:lnTo>
                  <a:lnTo>
                    <a:pt x="22" y="63"/>
                  </a:lnTo>
                  <a:lnTo>
                    <a:pt x="8" y="4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Freeform 11"/>
            <p:cNvSpPr>
              <a:spLocks/>
            </p:cNvSpPr>
            <p:nvPr/>
          </p:nvSpPr>
          <p:spPr bwMode="auto">
            <a:xfrm>
              <a:off x="2713" y="1440"/>
              <a:ext cx="167" cy="60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11" y="51"/>
                </a:cxn>
                <a:cxn ang="0">
                  <a:pos x="63" y="111"/>
                </a:cxn>
                <a:cxn ang="0">
                  <a:pos x="30" y="177"/>
                </a:cxn>
                <a:cxn ang="0">
                  <a:pos x="8" y="251"/>
                </a:cxn>
                <a:cxn ang="0">
                  <a:pos x="0" y="325"/>
                </a:cxn>
                <a:cxn ang="0">
                  <a:pos x="4" y="403"/>
                </a:cxn>
                <a:cxn ang="0">
                  <a:pos x="26" y="473"/>
                </a:cxn>
                <a:cxn ang="0">
                  <a:pos x="56" y="544"/>
                </a:cxn>
                <a:cxn ang="0">
                  <a:pos x="100" y="607"/>
                </a:cxn>
              </a:cxnLst>
              <a:rect l="0" t="0" r="r" b="b"/>
              <a:pathLst>
                <a:path w="167" h="607">
                  <a:moveTo>
                    <a:pt x="167" y="0"/>
                  </a:moveTo>
                  <a:lnTo>
                    <a:pt x="111" y="51"/>
                  </a:lnTo>
                  <a:lnTo>
                    <a:pt x="63" y="111"/>
                  </a:lnTo>
                  <a:lnTo>
                    <a:pt x="30" y="177"/>
                  </a:lnTo>
                  <a:lnTo>
                    <a:pt x="8" y="251"/>
                  </a:lnTo>
                  <a:lnTo>
                    <a:pt x="0" y="325"/>
                  </a:lnTo>
                  <a:lnTo>
                    <a:pt x="4" y="403"/>
                  </a:lnTo>
                  <a:lnTo>
                    <a:pt x="26" y="473"/>
                  </a:lnTo>
                  <a:lnTo>
                    <a:pt x="56" y="544"/>
                  </a:lnTo>
                  <a:lnTo>
                    <a:pt x="100" y="607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Freeform 12"/>
            <p:cNvSpPr>
              <a:spLocks/>
            </p:cNvSpPr>
            <p:nvPr/>
          </p:nvSpPr>
          <p:spPr bwMode="auto">
            <a:xfrm>
              <a:off x="2769" y="1999"/>
              <a:ext cx="111" cy="107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11" y="107"/>
                </a:cxn>
                <a:cxn ang="0">
                  <a:pos x="70" y="0"/>
                </a:cxn>
                <a:cxn ang="0">
                  <a:pos x="0" y="74"/>
                </a:cxn>
              </a:cxnLst>
              <a:rect l="0" t="0" r="r" b="b"/>
              <a:pathLst>
                <a:path w="111" h="107">
                  <a:moveTo>
                    <a:pt x="0" y="74"/>
                  </a:moveTo>
                  <a:lnTo>
                    <a:pt x="111" y="107"/>
                  </a:lnTo>
                  <a:lnTo>
                    <a:pt x="7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Freeform 13"/>
            <p:cNvSpPr>
              <a:spLocks/>
            </p:cNvSpPr>
            <p:nvPr/>
          </p:nvSpPr>
          <p:spPr bwMode="auto">
            <a:xfrm>
              <a:off x="2880" y="1503"/>
              <a:ext cx="167" cy="60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07" y="59"/>
                </a:cxn>
                <a:cxn ang="0">
                  <a:pos x="141" y="129"/>
                </a:cxn>
                <a:cxn ang="0">
                  <a:pos x="159" y="203"/>
                </a:cxn>
                <a:cxn ang="0">
                  <a:pos x="167" y="277"/>
                </a:cxn>
                <a:cxn ang="0">
                  <a:pos x="159" y="351"/>
                </a:cxn>
                <a:cxn ang="0">
                  <a:pos x="137" y="425"/>
                </a:cxn>
                <a:cxn ang="0">
                  <a:pos x="100" y="492"/>
                </a:cxn>
                <a:cxn ang="0">
                  <a:pos x="56" y="551"/>
                </a:cxn>
                <a:cxn ang="0">
                  <a:pos x="0" y="603"/>
                </a:cxn>
              </a:cxnLst>
              <a:rect l="0" t="0" r="r" b="b"/>
              <a:pathLst>
                <a:path w="167" h="603">
                  <a:moveTo>
                    <a:pt x="63" y="0"/>
                  </a:moveTo>
                  <a:lnTo>
                    <a:pt x="107" y="59"/>
                  </a:lnTo>
                  <a:lnTo>
                    <a:pt x="141" y="129"/>
                  </a:lnTo>
                  <a:lnTo>
                    <a:pt x="159" y="203"/>
                  </a:lnTo>
                  <a:lnTo>
                    <a:pt x="167" y="277"/>
                  </a:lnTo>
                  <a:lnTo>
                    <a:pt x="159" y="351"/>
                  </a:lnTo>
                  <a:lnTo>
                    <a:pt x="137" y="425"/>
                  </a:lnTo>
                  <a:lnTo>
                    <a:pt x="100" y="492"/>
                  </a:lnTo>
                  <a:lnTo>
                    <a:pt x="56" y="551"/>
                  </a:lnTo>
                  <a:lnTo>
                    <a:pt x="0" y="603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Freeform 14"/>
            <p:cNvSpPr>
              <a:spLocks/>
            </p:cNvSpPr>
            <p:nvPr/>
          </p:nvSpPr>
          <p:spPr bwMode="auto">
            <a:xfrm>
              <a:off x="2880" y="1440"/>
              <a:ext cx="107" cy="107"/>
            </a:xfrm>
            <a:custGeom>
              <a:avLst/>
              <a:gdLst/>
              <a:ahLst/>
              <a:cxnLst>
                <a:cxn ang="0">
                  <a:pos x="107" y="33"/>
                </a:cxn>
                <a:cxn ang="0">
                  <a:pos x="0" y="0"/>
                </a:cxn>
                <a:cxn ang="0">
                  <a:pos x="41" y="107"/>
                </a:cxn>
                <a:cxn ang="0">
                  <a:pos x="107" y="33"/>
                </a:cxn>
              </a:cxnLst>
              <a:rect l="0" t="0" r="r" b="b"/>
              <a:pathLst>
                <a:path w="107" h="107">
                  <a:moveTo>
                    <a:pt x="107" y="33"/>
                  </a:moveTo>
                  <a:lnTo>
                    <a:pt x="0" y="0"/>
                  </a:lnTo>
                  <a:lnTo>
                    <a:pt x="41" y="107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 flipH="1">
              <a:off x="2262" y="2106"/>
              <a:ext cx="618" cy="926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Freeform 16"/>
            <p:cNvSpPr>
              <a:spLocks/>
            </p:cNvSpPr>
            <p:nvPr/>
          </p:nvSpPr>
          <p:spPr bwMode="auto">
            <a:xfrm>
              <a:off x="2213" y="2991"/>
              <a:ext cx="100" cy="11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15"/>
                </a:cxn>
                <a:cxn ang="0">
                  <a:pos x="100" y="59"/>
                </a:cxn>
                <a:cxn ang="0">
                  <a:pos x="15" y="0"/>
                </a:cxn>
              </a:cxnLst>
              <a:rect l="0" t="0" r="r" b="b"/>
              <a:pathLst>
                <a:path w="100" h="115">
                  <a:moveTo>
                    <a:pt x="15" y="0"/>
                  </a:moveTo>
                  <a:lnTo>
                    <a:pt x="0" y="115"/>
                  </a:lnTo>
                  <a:lnTo>
                    <a:pt x="100" y="5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>
              <a:off x="2880" y="2106"/>
              <a:ext cx="615" cy="926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Freeform 18"/>
            <p:cNvSpPr>
              <a:spLocks/>
            </p:cNvSpPr>
            <p:nvPr/>
          </p:nvSpPr>
          <p:spPr bwMode="auto">
            <a:xfrm>
              <a:off x="3447" y="2991"/>
              <a:ext cx="100" cy="11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0" y="115"/>
                </a:cxn>
                <a:cxn ang="0">
                  <a:pos x="0" y="59"/>
                </a:cxn>
                <a:cxn ang="0">
                  <a:pos x="85" y="0"/>
                </a:cxn>
              </a:cxnLst>
              <a:rect l="0" t="0" r="r" b="b"/>
              <a:pathLst>
                <a:path w="100" h="115">
                  <a:moveTo>
                    <a:pt x="85" y="0"/>
                  </a:moveTo>
                  <a:lnTo>
                    <a:pt x="100" y="115"/>
                  </a:lnTo>
                  <a:lnTo>
                    <a:pt x="0" y="5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2213" y="3106"/>
              <a:ext cx="1259" cy="2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70"/>
                </a:cxn>
                <a:cxn ang="0">
                  <a:pos x="208" y="129"/>
                </a:cxn>
                <a:cxn ang="0">
                  <a:pos x="323" y="174"/>
                </a:cxn>
                <a:cxn ang="0">
                  <a:pos x="441" y="207"/>
                </a:cxn>
                <a:cxn ang="0">
                  <a:pos x="560" y="225"/>
                </a:cxn>
                <a:cxn ang="0">
                  <a:pos x="682" y="229"/>
                </a:cxn>
                <a:cxn ang="0">
                  <a:pos x="804" y="222"/>
                </a:cxn>
                <a:cxn ang="0">
                  <a:pos x="926" y="200"/>
                </a:cxn>
                <a:cxn ang="0">
                  <a:pos x="1041" y="163"/>
                </a:cxn>
                <a:cxn ang="0">
                  <a:pos x="1156" y="114"/>
                </a:cxn>
                <a:cxn ang="0">
                  <a:pos x="1259" y="51"/>
                </a:cxn>
              </a:cxnLst>
              <a:rect l="0" t="0" r="r" b="b"/>
              <a:pathLst>
                <a:path w="1259" h="229">
                  <a:moveTo>
                    <a:pt x="0" y="0"/>
                  </a:moveTo>
                  <a:lnTo>
                    <a:pt x="100" y="70"/>
                  </a:lnTo>
                  <a:lnTo>
                    <a:pt x="208" y="129"/>
                  </a:lnTo>
                  <a:lnTo>
                    <a:pt x="323" y="174"/>
                  </a:lnTo>
                  <a:lnTo>
                    <a:pt x="441" y="207"/>
                  </a:lnTo>
                  <a:lnTo>
                    <a:pt x="560" y="225"/>
                  </a:lnTo>
                  <a:lnTo>
                    <a:pt x="682" y="229"/>
                  </a:lnTo>
                  <a:lnTo>
                    <a:pt x="804" y="222"/>
                  </a:lnTo>
                  <a:lnTo>
                    <a:pt x="926" y="200"/>
                  </a:lnTo>
                  <a:lnTo>
                    <a:pt x="1041" y="163"/>
                  </a:lnTo>
                  <a:lnTo>
                    <a:pt x="1156" y="114"/>
                  </a:lnTo>
                  <a:lnTo>
                    <a:pt x="1259" y="51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3432" y="3106"/>
              <a:ext cx="115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5" y="0"/>
                </a:cxn>
                <a:cxn ang="0">
                  <a:pos x="63" y="100"/>
                </a:cxn>
                <a:cxn ang="0">
                  <a:pos x="0" y="18"/>
                </a:cxn>
              </a:cxnLst>
              <a:rect l="0" t="0" r="r" b="b"/>
              <a:pathLst>
                <a:path w="115" h="100">
                  <a:moveTo>
                    <a:pt x="0" y="18"/>
                  </a:moveTo>
                  <a:lnTo>
                    <a:pt x="115" y="0"/>
                  </a:lnTo>
                  <a:lnTo>
                    <a:pt x="63" y="10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3" name="Rectangle 21"/>
            <p:cNvSpPr>
              <a:spLocks noChangeArrowheads="1"/>
            </p:cNvSpPr>
            <p:nvPr/>
          </p:nvSpPr>
          <p:spPr bwMode="auto">
            <a:xfrm>
              <a:off x="2828" y="1118"/>
              <a:ext cx="1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2995" y="1993"/>
              <a:ext cx="1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9895" name="Rectangle 23"/>
            <p:cNvSpPr>
              <a:spLocks noChangeArrowheads="1"/>
            </p:cNvSpPr>
            <p:nvPr/>
          </p:nvSpPr>
          <p:spPr bwMode="auto">
            <a:xfrm>
              <a:off x="2162" y="3176"/>
              <a:ext cx="1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79896" name="Rectangle 24"/>
            <p:cNvSpPr>
              <a:spLocks noChangeArrowheads="1"/>
            </p:cNvSpPr>
            <p:nvPr/>
          </p:nvSpPr>
          <p:spPr bwMode="auto">
            <a:xfrm>
              <a:off x="3496" y="3176"/>
              <a:ext cx="1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 flipH="1">
              <a:off x="2262" y="2106"/>
              <a:ext cx="618" cy="926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Freeform 26"/>
            <p:cNvSpPr>
              <a:spLocks/>
            </p:cNvSpPr>
            <p:nvPr/>
          </p:nvSpPr>
          <p:spPr bwMode="auto">
            <a:xfrm>
              <a:off x="2213" y="2991"/>
              <a:ext cx="100" cy="11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15"/>
                </a:cxn>
                <a:cxn ang="0">
                  <a:pos x="100" y="59"/>
                </a:cxn>
                <a:cxn ang="0">
                  <a:pos x="15" y="0"/>
                </a:cxn>
              </a:cxnLst>
              <a:rect l="0" t="0" r="r" b="b"/>
              <a:pathLst>
                <a:path w="100" h="115">
                  <a:moveTo>
                    <a:pt x="15" y="0"/>
                  </a:moveTo>
                  <a:lnTo>
                    <a:pt x="0" y="115"/>
                  </a:lnTo>
                  <a:lnTo>
                    <a:pt x="100" y="5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99" name="Group 27"/>
          <p:cNvGrpSpPr>
            <a:grpSpLocks/>
          </p:cNvGrpSpPr>
          <p:nvPr/>
        </p:nvGrpSpPr>
        <p:grpSpPr bwMode="auto">
          <a:xfrm>
            <a:off x="6084888" y="4941888"/>
            <a:ext cx="1568450" cy="1376362"/>
            <a:chOff x="6857" y="6057"/>
            <a:chExt cx="1533" cy="1480"/>
          </a:xfrm>
        </p:grpSpPr>
        <p:sp>
          <p:nvSpPr>
            <p:cNvPr id="79900" name="Freeform 28"/>
            <p:cNvSpPr>
              <a:spLocks/>
            </p:cNvSpPr>
            <p:nvPr/>
          </p:nvSpPr>
          <p:spPr bwMode="auto">
            <a:xfrm>
              <a:off x="6990" y="6290"/>
              <a:ext cx="67" cy="6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8" y="11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9" y="11"/>
                </a:cxn>
                <a:cxn ang="0">
                  <a:pos x="67" y="30"/>
                </a:cxn>
                <a:cxn ang="0">
                  <a:pos x="59" y="48"/>
                </a:cxn>
                <a:cxn ang="0">
                  <a:pos x="45" y="63"/>
                </a:cxn>
                <a:cxn ang="0">
                  <a:pos x="22" y="63"/>
                </a:cxn>
                <a:cxn ang="0">
                  <a:pos x="8" y="48"/>
                </a:cxn>
                <a:cxn ang="0">
                  <a:pos x="0" y="30"/>
                </a:cxn>
              </a:cxnLst>
              <a:rect l="0" t="0" r="r" b="b"/>
              <a:pathLst>
                <a:path w="67" h="63">
                  <a:moveTo>
                    <a:pt x="0" y="30"/>
                  </a:moveTo>
                  <a:lnTo>
                    <a:pt x="8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9" y="11"/>
                  </a:lnTo>
                  <a:lnTo>
                    <a:pt x="67" y="30"/>
                  </a:lnTo>
                  <a:lnTo>
                    <a:pt x="59" y="48"/>
                  </a:lnTo>
                  <a:lnTo>
                    <a:pt x="45" y="63"/>
                  </a:lnTo>
                  <a:lnTo>
                    <a:pt x="22" y="63"/>
                  </a:lnTo>
                  <a:lnTo>
                    <a:pt x="8" y="4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Freeform 29"/>
            <p:cNvSpPr>
              <a:spLocks/>
            </p:cNvSpPr>
            <p:nvPr/>
          </p:nvSpPr>
          <p:spPr bwMode="auto">
            <a:xfrm>
              <a:off x="6990" y="7290"/>
              <a:ext cx="67" cy="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" y="11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9" y="11"/>
                </a:cxn>
                <a:cxn ang="0">
                  <a:pos x="67" y="29"/>
                </a:cxn>
                <a:cxn ang="0">
                  <a:pos x="59" y="48"/>
                </a:cxn>
                <a:cxn ang="0">
                  <a:pos x="45" y="63"/>
                </a:cxn>
                <a:cxn ang="0">
                  <a:pos x="22" y="63"/>
                </a:cxn>
                <a:cxn ang="0">
                  <a:pos x="8" y="48"/>
                </a:cxn>
                <a:cxn ang="0">
                  <a:pos x="0" y="29"/>
                </a:cxn>
              </a:cxnLst>
              <a:rect l="0" t="0" r="r" b="b"/>
              <a:pathLst>
                <a:path w="67" h="63">
                  <a:moveTo>
                    <a:pt x="0" y="29"/>
                  </a:moveTo>
                  <a:lnTo>
                    <a:pt x="8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9" y="11"/>
                  </a:lnTo>
                  <a:lnTo>
                    <a:pt x="67" y="29"/>
                  </a:lnTo>
                  <a:lnTo>
                    <a:pt x="59" y="48"/>
                  </a:lnTo>
                  <a:lnTo>
                    <a:pt x="45" y="63"/>
                  </a:lnTo>
                  <a:lnTo>
                    <a:pt x="22" y="63"/>
                  </a:lnTo>
                  <a:lnTo>
                    <a:pt x="8" y="4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Freeform 30"/>
            <p:cNvSpPr>
              <a:spLocks/>
            </p:cNvSpPr>
            <p:nvPr/>
          </p:nvSpPr>
          <p:spPr bwMode="auto">
            <a:xfrm>
              <a:off x="8323" y="7290"/>
              <a:ext cx="67" cy="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" y="11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60" y="11"/>
                </a:cxn>
                <a:cxn ang="0">
                  <a:pos x="67" y="29"/>
                </a:cxn>
                <a:cxn ang="0">
                  <a:pos x="60" y="48"/>
                </a:cxn>
                <a:cxn ang="0">
                  <a:pos x="45" y="63"/>
                </a:cxn>
                <a:cxn ang="0">
                  <a:pos x="22" y="63"/>
                </a:cxn>
                <a:cxn ang="0">
                  <a:pos x="8" y="48"/>
                </a:cxn>
                <a:cxn ang="0">
                  <a:pos x="0" y="29"/>
                </a:cxn>
              </a:cxnLst>
              <a:rect l="0" t="0" r="r" b="b"/>
              <a:pathLst>
                <a:path w="67" h="63">
                  <a:moveTo>
                    <a:pt x="0" y="29"/>
                  </a:moveTo>
                  <a:lnTo>
                    <a:pt x="8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7" y="29"/>
                  </a:lnTo>
                  <a:lnTo>
                    <a:pt x="60" y="48"/>
                  </a:lnTo>
                  <a:lnTo>
                    <a:pt x="45" y="63"/>
                  </a:lnTo>
                  <a:lnTo>
                    <a:pt x="22" y="63"/>
                  </a:lnTo>
                  <a:lnTo>
                    <a:pt x="8" y="4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Freeform 31"/>
            <p:cNvSpPr>
              <a:spLocks/>
            </p:cNvSpPr>
            <p:nvPr/>
          </p:nvSpPr>
          <p:spPr bwMode="auto">
            <a:xfrm>
              <a:off x="6857" y="6320"/>
              <a:ext cx="166" cy="92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07" y="92"/>
                </a:cxn>
                <a:cxn ang="0">
                  <a:pos x="59" y="189"/>
                </a:cxn>
                <a:cxn ang="0">
                  <a:pos x="26" y="292"/>
                </a:cxn>
                <a:cxn ang="0">
                  <a:pos x="4" y="400"/>
                </a:cxn>
                <a:cxn ang="0">
                  <a:pos x="0" y="511"/>
                </a:cxn>
                <a:cxn ang="0">
                  <a:pos x="7" y="618"/>
                </a:cxn>
                <a:cxn ang="0">
                  <a:pos x="29" y="725"/>
                </a:cxn>
                <a:cxn ang="0">
                  <a:pos x="66" y="829"/>
                </a:cxn>
                <a:cxn ang="0">
                  <a:pos x="115" y="925"/>
                </a:cxn>
              </a:cxnLst>
              <a:rect l="0" t="0" r="r" b="b"/>
              <a:pathLst>
                <a:path w="166" h="925">
                  <a:moveTo>
                    <a:pt x="166" y="0"/>
                  </a:moveTo>
                  <a:lnTo>
                    <a:pt x="107" y="92"/>
                  </a:lnTo>
                  <a:lnTo>
                    <a:pt x="59" y="189"/>
                  </a:lnTo>
                  <a:lnTo>
                    <a:pt x="26" y="292"/>
                  </a:lnTo>
                  <a:lnTo>
                    <a:pt x="4" y="400"/>
                  </a:lnTo>
                  <a:lnTo>
                    <a:pt x="0" y="511"/>
                  </a:lnTo>
                  <a:lnTo>
                    <a:pt x="7" y="618"/>
                  </a:lnTo>
                  <a:lnTo>
                    <a:pt x="29" y="725"/>
                  </a:lnTo>
                  <a:lnTo>
                    <a:pt x="66" y="829"/>
                  </a:lnTo>
                  <a:lnTo>
                    <a:pt x="115" y="925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Freeform 32"/>
            <p:cNvSpPr>
              <a:spLocks/>
            </p:cNvSpPr>
            <p:nvPr/>
          </p:nvSpPr>
          <p:spPr bwMode="auto">
            <a:xfrm>
              <a:off x="6923" y="7205"/>
              <a:ext cx="100" cy="114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00" y="114"/>
                </a:cxn>
                <a:cxn ang="0">
                  <a:pos x="86" y="0"/>
                </a:cxn>
                <a:cxn ang="0">
                  <a:pos x="0" y="59"/>
                </a:cxn>
              </a:cxnLst>
              <a:rect l="0" t="0" r="r" b="b"/>
              <a:pathLst>
                <a:path w="100" h="114">
                  <a:moveTo>
                    <a:pt x="0" y="59"/>
                  </a:moveTo>
                  <a:lnTo>
                    <a:pt x="100" y="114"/>
                  </a:lnTo>
                  <a:lnTo>
                    <a:pt x="86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Freeform 33"/>
            <p:cNvSpPr>
              <a:spLocks/>
            </p:cNvSpPr>
            <p:nvPr/>
          </p:nvSpPr>
          <p:spPr bwMode="auto">
            <a:xfrm>
              <a:off x="7023" y="6394"/>
              <a:ext cx="167" cy="92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00" y="96"/>
                </a:cxn>
                <a:cxn ang="0">
                  <a:pos x="134" y="200"/>
                </a:cxn>
                <a:cxn ang="0">
                  <a:pos x="160" y="307"/>
                </a:cxn>
                <a:cxn ang="0">
                  <a:pos x="167" y="415"/>
                </a:cxn>
                <a:cxn ang="0">
                  <a:pos x="160" y="526"/>
                </a:cxn>
                <a:cxn ang="0">
                  <a:pos x="141" y="633"/>
                </a:cxn>
                <a:cxn ang="0">
                  <a:pos x="108" y="737"/>
                </a:cxn>
                <a:cxn ang="0">
                  <a:pos x="60" y="833"/>
                </a:cxn>
                <a:cxn ang="0">
                  <a:pos x="0" y="925"/>
                </a:cxn>
              </a:cxnLst>
              <a:rect l="0" t="0" r="r" b="b"/>
              <a:pathLst>
                <a:path w="167" h="925">
                  <a:moveTo>
                    <a:pt x="49" y="0"/>
                  </a:moveTo>
                  <a:lnTo>
                    <a:pt x="100" y="96"/>
                  </a:lnTo>
                  <a:lnTo>
                    <a:pt x="134" y="200"/>
                  </a:lnTo>
                  <a:lnTo>
                    <a:pt x="160" y="307"/>
                  </a:lnTo>
                  <a:lnTo>
                    <a:pt x="167" y="415"/>
                  </a:lnTo>
                  <a:lnTo>
                    <a:pt x="160" y="526"/>
                  </a:lnTo>
                  <a:lnTo>
                    <a:pt x="141" y="633"/>
                  </a:lnTo>
                  <a:lnTo>
                    <a:pt x="108" y="737"/>
                  </a:lnTo>
                  <a:lnTo>
                    <a:pt x="60" y="833"/>
                  </a:lnTo>
                  <a:lnTo>
                    <a:pt x="0" y="925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Freeform 34"/>
            <p:cNvSpPr>
              <a:spLocks/>
            </p:cNvSpPr>
            <p:nvPr/>
          </p:nvSpPr>
          <p:spPr bwMode="auto">
            <a:xfrm>
              <a:off x="7023" y="6320"/>
              <a:ext cx="100" cy="115"/>
            </a:xfrm>
            <a:custGeom>
              <a:avLst/>
              <a:gdLst/>
              <a:ahLst/>
              <a:cxnLst>
                <a:cxn ang="0">
                  <a:pos x="100" y="55"/>
                </a:cxn>
                <a:cxn ang="0">
                  <a:pos x="0" y="0"/>
                </a:cxn>
                <a:cxn ang="0">
                  <a:pos x="15" y="115"/>
                </a:cxn>
                <a:cxn ang="0">
                  <a:pos x="100" y="55"/>
                </a:cxn>
              </a:cxnLst>
              <a:rect l="0" t="0" r="r" b="b"/>
              <a:pathLst>
                <a:path w="100" h="115">
                  <a:moveTo>
                    <a:pt x="100" y="55"/>
                  </a:moveTo>
                  <a:lnTo>
                    <a:pt x="0" y="0"/>
                  </a:lnTo>
                  <a:lnTo>
                    <a:pt x="15" y="115"/>
                  </a:lnTo>
                  <a:lnTo>
                    <a:pt x="100" y="55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Freeform 35"/>
            <p:cNvSpPr>
              <a:spLocks/>
            </p:cNvSpPr>
            <p:nvPr/>
          </p:nvSpPr>
          <p:spPr bwMode="auto">
            <a:xfrm>
              <a:off x="7023" y="7319"/>
              <a:ext cx="125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63"/>
                </a:cxn>
                <a:cxn ang="0">
                  <a:pos x="267" y="111"/>
                </a:cxn>
                <a:cxn ang="0">
                  <a:pos x="408" y="145"/>
                </a:cxn>
                <a:cxn ang="0">
                  <a:pos x="549" y="163"/>
                </a:cxn>
                <a:cxn ang="0">
                  <a:pos x="693" y="167"/>
                </a:cxn>
                <a:cxn ang="0">
                  <a:pos x="837" y="156"/>
                </a:cxn>
                <a:cxn ang="0">
                  <a:pos x="978" y="134"/>
                </a:cxn>
                <a:cxn ang="0">
                  <a:pos x="1119" y="93"/>
                </a:cxn>
                <a:cxn ang="0">
                  <a:pos x="1252" y="41"/>
                </a:cxn>
              </a:cxnLst>
              <a:rect l="0" t="0" r="r" b="b"/>
              <a:pathLst>
                <a:path w="1252" h="167">
                  <a:moveTo>
                    <a:pt x="0" y="0"/>
                  </a:moveTo>
                  <a:lnTo>
                    <a:pt x="130" y="63"/>
                  </a:lnTo>
                  <a:lnTo>
                    <a:pt x="267" y="111"/>
                  </a:lnTo>
                  <a:lnTo>
                    <a:pt x="408" y="145"/>
                  </a:lnTo>
                  <a:lnTo>
                    <a:pt x="549" y="163"/>
                  </a:lnTo>
                  <a:lnTo>
                    <a:pt x="693" y="167"/>
                  </a:lnTo>
                  <a:lnTo>
                    <a:pt x="837" y="156"/>
                  </a:lnTo>
                  <a:lnTo>
                    <a:pt x="978" y="134"/>
                  </a:lnTo>
                  <a:lnTo>
                    <a:pt x="1119" y="93"/>
                  </a:lnTo>
                  <a:lnTo>
                    <a:pt x="1252" y="41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Freeform 36"/>
            <p:cNvSpPr>
              <a:spLocks/>
            </p:cNvSpPr>
            <p:nvPr/>
          </p:nvSpPr>
          <p:spPr bwMode="auto">
            <a:xfrm>
              <a:off x="8242" y="7319"/>
              <a:ext cx="115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0"/>
                </a:cxn>
                <a:cxn ang="0">
                  <a:pos x="44" y="93"/>
                </a:cxn>
                <a:cxn ang="0">
                  <a:pos x="0" y="0"/>
                </a:cxn>
              </a:cxnLst>
              <a:rect l="0" t="0" r="r" b="b"/>
              <a:pathLst>
                <a:path w="115" h="93">
                  <a:moveTo>
                    <a:pt x="0" y="0"/>
                  </a:moveTo>
                  <a:lnTo>
                    <a:pt x="115" y="0"/>
                  </a:lnTo>
                  <a:lnTo>
                    <a:pt x="44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Freeform 37"/>
            <p:cNvSpPr>
              <a:spLocks/>
            </p:cNvSpPr>
            <p:nvPr/>
          </p:nvSpPr>
          <p:spPr bwMode="auto">
            <a:xfrm>
              <a:off x="7101" y="7153"/>
              <a:ext cx="1256" cy="166"/>
            </a:xfrm>
            <a:custGeom>
              <a:avLst/>
              <a:gdLst/>
              <a:ahLst/>
              <a:cxnLst>
                <a:cxn ang="0">
                  <a:pos x="1256" y="166"/>
                </a:cxn>
                <a:cxn ang="0">
                  <a:pos x="1126" y="107"/>
                </a:cxn>
                <a:cxn ang="0">
                  <a:pos x="989" y="59"/>
                </a:cxn>
                <a:cxn ang="0">
                  <a:pos x="848" y="26"/>
                </a:cxn>
                <a:cxn ang="0">
                  <a:pos x="704" y="4"/>
                </a:cxn>
                <a:cxn ang="0">
                  <a:pos x="559" y="0"/>
                </a:cxn>
                <a:cxn ang="0">
                  <a:pos x="419" y="11"/>
                </a:cxn>
                <a:cxn ang="0">
                  <a:pos x="274" y="37"/>
                </a:cxn>
                <a:cxn ang="0">
                  <a:pos x="137" y="74"/>
                </a:cxn>
                <a:cxn ang="0">
                  <a:pos x="0" y="126"/>
                </a:cxn>
              </a:cxnLst>
              <a:rect l="0" t="0" r="r" b="b"/>
              <a:pathLst>
                <a:path w="1256" h="166">
                  <a:moveTo>
                    <a:pt x="1256" y="166"/>
                  </a:moveTo>
                  <a:lnTo>
                    <a:pt x="1126" y="107"/>
                  </a:lnTo>
                  <a:lnTo>
                    <a:pt x="989" y="59"/>
                  </a:lnTo>
                  <a:lnTo>
                    <a:pt x="848" y="26"/>
                  </a:lnTo>
                  <a:lnTo>
                    <a:pt x="704" y="4"/>
                  </a:lnTo>
                  <a:lnTo>
                    <a:pt x="559" y="0"/>
                  </a:lnTo>
                  <a:lnTo>
                    <a:pt x="419" y="11"/>
                  </a:lnTo>
                  <a:lnTo>
                    <a:pt x="274" y="37"/>
                  </a:lnTo>
                  <a:lnTo>
                    <a:pt x="137" y="74"/>
                  </a:lnTo>
                  <a:lnTo>
                    <a:pt x="0" y="126"/>
                  </a:lnTo>
                </a:path>
              </a:pathLst>
            </a:custGeom>
            <a:noFill/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Freeform 38"/>
            <p:cNvSpPr>
              <a:spLocks/>
            </p:cNvSpPr>
            <p:nvPr/>
          </p:nvSpPr>
          <p:spPr bwMode="auto">
            <a:xfrm>
              <a:off x="7023" y="7227"/>
              <a:ext cx="115" cy="9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92"/>
                </a:cxn>
                <a:cxn ang="0">
                  <a:pos x="115" y="92"/>
                </a:cxn>
                <a:cxn ang="0">
                  <a:pos x="67" y="0"/>
                </a:cxn>
              </a:cxnLst>
              <a:rect l="0" t="0" r="r" b="b"/>
              <a:pathLst>
                <a:path w="115" h="92">
                  <a:moveTo>
                    <a:pt x="67" y="0"/>
                  </a:moveTo>
                  <a:lnTo>
                    <a:pt x="0" y="92"/>
                  </a:lnTo>
                  <a:lnTo>
                    <a:pt x="115" y="9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254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Rectangle 39"/>
            <p:cNvSpPr>
              <a:spLocks noChangeArrowheads="1"/>
            </p:cNvSpPr>
            <p:nvPr/>
          </p:nvSpPr>
          <p:spPr bwMode="auto">
            <a:xfrm>
              <a:off x="6972" y="6057"/>
              <a:ext cx="6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9912" name="Rectangle 40"/>
            <p:cNvSpPr>
              <a:spLocks noChangeArrowheads="1"/>
            </p:cNvSpPr>
            <p:nvPr/>
          </p:nvSpPr>
          <p:spPr bwMode="auto">
            <a:xfrm>
              <a:off x="6972" y="7352"/>
              <a:ext cx="6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9913" name="Rectangle 41"/>
            <p:cNvSpPr>
              <a:spLocks noChangeArrowheads="1"/>
            </p:cNvSpPr>
            <p:nvPr/>
          </p:nvSpPr>
          <p:spPr bwMode="auto">
            <a:xfrm>
              <a:off x="8308" y="7390"/>
              <a:ext cx="6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Misalkan </a:t>
            </a:r>
            <a:r>
              <a:rPr lang="en-US" i="1"/>
              <a:t>G</a:t>
            </a:r>
            <a:r>
              <a:rPr lang="en-US"/>
              <a:t> = (</a:t>
            </a:r>
            <a:r>
              <a:rPr lang="en-US" i="1"/>
              <a:t>V</a:t>
            </a:r>
            <a:r>
              <a:rPr lang="en-US"/>
              <a:t>, </a:t>
            </a:r>
            <a:r>
              <a:rPr lang="en-US" i="1"/>
              <a:t>E</a:t>
            </a:r>
            <a:r>
              <a:rPr lang="en-US"/>
              <a:t>) adalah sebuah graph. </a:t>
            </a:r>
          </a:p>
          <a:p>
            <a:pPr marL="522288" lvl="1" indent="-65088">
              <a:lnSpc>
                <a:spcPct val="90000"/>
              </a:lnSpc>
              <a:buFont typeface="Wingdings" pitchFamily="2" charset="2"/>
              <a:buNone/>
            </a:pPr>
            <a:r>
              <a:rPr lang="en-US" i="1"/>
              <a:t>G</a:t>
            </a:r>
            <a:r>
              <a:rPr lang="en-US"/>
              <a:t>1 = (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E</a:t>
            </a:r>
            <a:r>
              <a:rPr lang="en-US" baseline="-25000"/>
              <a:t>1</a:t>
            </a:r>
            <a:r>
              <a:rPr lang="en-US"/>
              <a:t>) adalah </a:t>
            </a:r>
            <a:r>
              <a:rPr lang="en-US" b="1"/>
              <a:t>upagraph</a:t>
            </a:r>
            <a:r>
              <a:rPr lang="en-US"/>
              <a:t> (</a:t>
            </a:r>
            <a:r>
              <a:rPr lang="en-US" i="1"/>
              <a:t>subgraph</a:t>
            </a:r>
            <a:r>
              <a:rPr lang="en-US"/>
              <a:t>) dari </a:t>
            </a:r>
            <a:r>
              <a:rPr lang="en-US" i="1"/>
              <a:t>G</a:t>
            </a:r>
            <a:r>
              <a:rPr lang="en-US"/>
              <a:t> jika 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>
                <a:sym typeface="Symbol" pitchFamily="18" charset="2"/>
              </a:rPr>
              <a:t></a:t>
            </a:r>
            <a:r>
              <a:rPr lang="en-US"/>
              <a:t> </a:t>
            </a:r>
            <a:r>
              <a:rPr lang="en-US" i="1"/>
              <a:t>V</a:t>
            </a:r>
            <a:r>
              <a:rPr lang="en-US"/>
              <a:t> dan </a:t>
            </a:r>
            <a:r>
              <a:rPr lang="en-US" i="1"/>
              <a:t>E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</a:t>
            </a:r>
            <a:r>
              <a:rPr lang="en-US"/>
              <a:t> </a:t>
            </a:r>
            <a:r>
              <a:rPr lang="en-US" i="1"/>
              <a:t>E</a:t>
            </a:r>
            <a:r>
              <a:rPr lang="en-US"/>
              <a:t>.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Komplemen</a:t>
            </a:r>
            <a:r>
              <a:rPr lang="en-US"/>
              <a:t> dari upagraph </a:t>
            </a:r>
            <a:r>
              <a:rPr lang="en-US" i="1"/>
              <a:t>G</a:t>
            </a:r>
            <a:r>
              <a:rPr lang="en-US" baseline="-25000"/>
              <a:t>1</a:t>
            </a:r>
            <a:r>
              <a:rPr lang="en-US"/>
              <a:t> terhadap graph </a:t>
            </a:r>
            <a:r>
              <a:rPr lang="en-US" i="1"/>
              <a:t>G</a:t>
            </a:r>
            <a:r>
              <a:rPr lang="en-US"/>
              <a:t> adalah graph </a:t>
            </a:r>
            <a:r>
              <a:rPr lang="en-US" i="1"/>
              <a:t>G</a:t>
            </a:r>
            <a:r>
              <a:rPr lang="en-US" baseline="-25000"/>
              <a:t>2</a:t>
            </a:r>
            <a:r>
              <a:rPr lang="en-US"/>
              <a:t> = (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E</a:t>
            </a:r>
            <a:r>
              <a:rPr lang="en-US" baseline="-25000"/>
              <a:t>2</a:t>
            </a:r>
            <a:r>
              <a:rPr lang="en-US"/>
              <a:t>) sedemikian sehingga </a:t>
            </a:r>
            <a:r>
              <a:rPr lang="en-US" i="1"/>
              <a:t>E</a:t>
            </a:r>
            <a:r>
              <a:rPr lang="en-US" baseline="-25000"/>
              <a:t>2</a:t>
            </a:r>
            <a:r>
              <a:rPr lang="en-US"/>
              <a:t> = </a:t>
            </a:r>
            <a:r>
              <a:rPr lang="en-US" i="1"/>
              <a:t>E</a:t>
            </a:r>
            <a:r>
              <a:rPr lang="en-US"/>
              <a:t> - </a:t>
            </a:r>
            <a:r>
              <a:rPr lang="en-US" i="1"/>
              <a:t>E</a:t>
            </a:r>
            <a:r>
              <a:rPr lang="en-US" baseline="-25000"/>
              <a:t>1</a:t>
            </a:r>
            <a:r>
              <a:rPr lang="en-US"/>
              <a:t> dan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 adalah himpunan simpul yang anggota-anggota </a:t>
            </a:r>
            <a:r>
              <a:rPr lang="en-US" i="1"/>
              <a:t>E</a:t>
            </a:r>
            <a:r>
              <a:rPr lang="en-US" baseline="-25000"/>
              <a:t>2</a:t>
            </a:r>
            <a:r>
              <a:rPr lang="en-US"/>
              <a:t> bersisian dengannya.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Upagraph (</a:t>
            </a:r>
            <a:r>
              <a:rPr lang="en-US" sz="4000" b="1" i="1"/>
              <a:t>Subgraph</a:t>
            </a:r>
            <a:r>
              <a:rPr lang="en-US" sz="4000" b="1"/>
              <a:t>) dan Komplemen Upagraph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98625" y="2744788"/>
          <a:ext cx="574675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Visio" r:id="rId3" imgW="5746680" imgH="1996920" progId="">
                  <p:embed/>
                </p:oleObj>
              </mc:Choice>
              <mc:Fallback>
                <p:oleObj name="Visio" r:id="rId3" imgW="5746680" imgH="19969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744788"/>
                        <a:ext cx="5746750" cy="199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Upagraph (</a:t>
            </a:r>
            <a:r>
              <a:rPr lang="en-US" sz="4000" b="1" i="1"/>
              <a:t>Subgraph</a:t>
            </a:r>
            <a:r>
              <a:rPr lang="en-US" sz="4000" b="1"/>
              <a:t>) dan Komplemen Upagraph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23850" y="4514850"/>
            <a:ext cx="835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/>
              <a:t>            (a) Graph </a:t>
            </a:r>
            <a:r>
              <a:rPr lang="en-US" i="1"/>
              <a:t>G</a:t>
            </a:r>
            <a:r>
              <a:rPr lang="en-US"/>
              <a:t>1		(b) Sebuah upagraph       (c) komplemen  </a:t>
            </a:r>
          </a:p>
          <a:p>
            <a:pPr eaLnBrk="1" hangingPunct="1"/>
            <a:r>
              <a:rPr lang="en-US"/>
              <a:t>                                                                                                        dari upagraph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98675" y="2881313"/>
          <a:ext cx="494506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Visio" r:id="rId3" imgW="4945320" imgH="1726920" progId="">
                  <p:embed/>
                </p:oleObj>
              </mc:Choice>
              <mc:Fallback>
                <p:oleObj name="Visio" r:id="rId3" imgW="4945320" imgH="17269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2881313"/>
                        <a:ext cx="4945063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Komponen</a:t>
            </a:r>
            <a:r>
              <a:rPr lang="en-US" sz="4000"/>
              <a:t> graph (</a:t>
            </a:r>
            <a:r>
              <a:rPr lang="en-US" sz="4000" i="1"/>
              <a:t>connected component</a:t>
            </a:r>
            <a:r>
              <a:rPr lang="en-US" sz="4000"/>
              <a:t>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218488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/>
              <a:t>adalah jumlah maksimum upagraph terhubung dalam graph </a:t>
            </a:r>
            <a:r>
              <a:rPr lang="en-US" sz="2800" i="1"/>
              <a:t>G</a:t>
            </a:r>
            <a:r>
              <a:rPr lang="en-US" sz="280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/>
              <a:t/>
            </a:r>
            <a:br>
              <a:rPr lang="en-US" sz="2800"/>
            </a:br>
            <a:r>
              <a:rPr lang="en-US" sz="2800"/>
              <a:t>Graph </a:t>
            </a:r>
            <a:r>
              <a:rPr lang="en-US" sz="2800" i="1"/>
              <a:t>G</a:t>
            </a:r>
            <a:r>
              <a:rPr lang="en-US" sz="2800"/>
              <a:t> di bawah ini mempunyai 4 buah komponen. </a:t>
            </a:r>
          </a:p>
          <a:p>
            <a:pPr marL="0" indent="0"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789238" y="3094038"/>
          <a:ext cx="3563937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Visio" r:id="rId3" imgW="3563640" imgH="1300320" progId="">
                  <p:embed/>
                </p:oleObj>
              </mc:Choice>
              <mc:Fallback>
                <p:oleObj name="Visio" r:id="rId3" imgW="3563640" imgH="13003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3094038"/>
                        <a:ext cx="3563937" cy="130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Komponen</a:t>
            </a:r>
            <a:r>
              <a:rPr lang="en-US" sz="4000"/>
              <a:t> graph (</a:t>
            </a:r>
            <a:r>
              <a:rPr lang="en-US" sz="4000" i="1"/>
              <a:t>connected component</a:t>
            </a:r>
            <a:r>
              <a:rPr lang="en-US" sz="4000"/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147050" cy="3886200"/>
          </a:xfrm>
        </p:spPr>
        <p:txBody>
          <a:bodyPr/>
          <a:lstStyle/>
          <a:p>
            <a:r>
              <a:rPr lang="en-US" sz="2800"/>
              <a:t>Pada graph berarah, komponen terhubung kuat (</a:t>
            </a:r>
            <a:r>
              <a:rPr lang="en-US" sz="2800" i="1"/>
              <a:t>strongly connected component</a:t>
            </a:r>
            <a:r>
              <a:rPr lang="en-US" sz="2800"/>
              <a:t>) adalah jumlah maksimum upagraph yang terhubung kuat. </a:t>
            </a:r>
          </a:p>
          <a:p>
            <a:r>
              <a:rPr lang="en-US" sz="2800"/>
              <a:t>Graph di bawah ini mempunyai 2 buah komponen terhubung kuat: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33613" y="2878138"/>
          <a:ext cx="467518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Visio" r:id="rId3" imgW="4675320" imgH="1734120" progId="">
                  <p:embed/>
                </p:oleObj>
              </mc:Choice>
              <mc:Fallback>
                <p:oleObj name="Visio" r:id="rId3" imgW="4675320" imgH="17341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2878138"/>
                        <a:ext cx="4675187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Upagraph Rentang (</a:t>
            </a:r>
            <a:r>
              <a:rPr lang="en-US" sz="4000" b="1" i="1"/>
              <a:t>Spanning Subgraph</a:t>
            </a:r>
            <a:r>
              <a:rPr lang="en-US" sz="4000" b="1"/>
              <a:t>)</a:t>
            </a:r>
            <a:endParaRPr lang="en-US" sz="40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218488" cy="3886200"/>
          </a:xfrm>
        </p:spPr>
        <p:txBody>
          <a:bodyPr/>
          <a:lstStyle/>
          <a:p>
            <a:r>
              <a:rPr lang="en-US" sz="2400"/>
              <a:t>Upagraph </a:t>
            </a:r>
            <a:r>
              <a:rPr lang="en-US" sz="2400" i="1"/>
              <a:t>G</a:t>
            </a:r>
            <a:r>
              <a:rPr lang="en-US" sz="2400" baseline="-25000"/>
              <a:t>1</a:t>
            </a:r>
            <a:r>
              <a:rPr lang="en-US" sz="2400"/>
              <a:t> = (</a:t>
            </a:r>
            <a:r>
              <a:rPr lang="en-US" sz="2400" i="1"/>
              <a:t>V</a:t>
            </a:r>
            <a:r>
              <a:rPr lang="en-US" sz="2400" baseline="-25000"/>
              <a:t>1</a:t>
            </a:r>
            <a:r>
              <a:rPr lang="en-US" sz="2400"/>
              <a:t>, </a:t>
            </a:r>
            <a:r>
              <a:rPr lang="en-US" sz="2400" i="1"/>
              <a:t>E</a:t>
            </a:r>
            <a:r>
              <a:rPr lang="en-US" sz="2400" baseline="-25000"/>
              <a:t>1</a:t>
            </a:r>
            <a:r>
              <a:rPr lang="en-US" sz="2400"/>
              <a:t>) dari </a:t>
            </a:r>
            <a:r>
              <a:rPr lang="en-US" sz="2400" i="1"/>
              <a:t>G</a:t>
            </a:r>
            <a:r>
              <a:rPr lang="en-US" sz="2400"/>
              <a:t> = (</a:t>
            </a:r>
            <a:r>
              <a:rPr lang="en-US" sz="2400" i="1"/>
              <a:t>V</a:t>
            </a:r>
            <a:r>
              <a:rPr lang="en-US" sz="2400"/>
              <a:t>, </a:t>
            </a:r>
            <a:r>
              <a:rPr lang="en-US" sz="2400" i="1"/>
              <a:t>E</a:t>
            </a:r>
            <a:r>
              <a:rPr lang="en-US" sz="2400"/>
              <a:t>) dikatakan </a:t>
            </a:r>
            <a:r>
              <a:rPr lang="en-US" sz="2400" b="1"/>
              <a:t>upagraph rentang</a:t>
            </a:r>
            <a:r>
              <a:rPr lang="en-US" sz="2400"/>
              <a:t> jika </a:t>
            </a:r>
            <a:r>
              <a:rPr lang="en-US" sz="2400" i="1"/>
              <a:t>V</a:t>
            </a:r>
            <a:r>
              <a:rPr lang="en-US" sz="2400" baseline="-25000"/>
              <a:t>1</a:t>
            </a:r>
            <a:r>
              <a:rPr lang="en-US" sz="2400"/>
              <a:t> =</a:t>
            </a:r>
            <a:r>
              <a:rPr lang="en-US" sz="2400" i="1"/>
              <a:t>V</a:t>
            </a:r>
            <a:r>
              <a:rPr lang="en-US" sz="2400"/>
              <a:t> (yaitu </a:t>
            </a:r>
            <a:r>
              <a:rPr lang="en-US" sz="2400" i="1"/>
              <a:t>G</a:t>
            </a:r>
            <a:r>
              <a:rPr lang="en-US" sz="2400"/>
              <a:t>1 mengandung semua simpul dari </a:t>
            </a:r>
            <a:r>
              <a:rPr lang="en-US" sz="2400" i="1"/>
              <a:t>G</a:t>
            </a:r>
            <a:r>
              <a:rPr lang="en-US" sz="2400"/>
              <a:t>). 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269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323850" y="5013325"/>
            <a:ext cx="9288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000">
                <a:cs typeface="Times New Roman" pitchFamily="18" charset="0"/>
              </a:rPr>
              <a:t/>
            </a:r>
            <a:br>
              <a:rPr lang="en-US" sz="2000">
                <a:cs typeface="Times New Roman" pitchFamily="18" charset="0"/>
              </a:rPr>
            </a:br>
            <a:r>
              <a:rPr lang="en-US" sz="2000">
                <a:cs typeface="Times New Roman" pitchFamily="18" charset="0"/>
              </a:rPr>
              <a:t>             (a) graph </a:t>
            </a:r>
            <a:r>
              <a:rPr lang="en-US" sz="2000" i="1">
                <a:cs typeface="Times New Roman" pitchFamily="18" charset="0"/>
              </a:rPr>
              <a:t>G</a:t>
            </a:r>
            <a:r>
              <a:rPr lang="en-US" sz="2000">
                <a:cs typeface="Times New Roman" pitchFamily="18" charset="0"/>
              </a:rPr>
              <a:t>,	  (b) upagraph rentang 	(c)bukan </a:t>
            </a:r>
            <a:r>
              <a:rPr lang="en-US"/>
              <a:t>upagraph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en-US"/>
              <a:t>rentang </a:t>
            </a:r>
            <a:endParaRPr lang="en-US" sz="2000">
              <a:cs typeface="Times New Roman" pitchFamily="18" charset="0"/>
            </a:endParaRPr>
          </a:p>
          <a:p>
            <a:pPr algn="just" eaLnBrk="1" hangingPunct="1"/>
            <a:r>
              <a:rPr lang="en-US" sz="2000">
                <a:cs typeface="Times New Roman" pitchFamily="18" charset="0"/>
              </a:rPr>
              <a:t>                                              dari </a:t>
            </a:r>
            <a:r>
              <a:rPr lang="en-US" sz="2000" i="1">
                <a:cs typeface="Times New Roman" pitchFamily="18" charset="0"/>
              </a:rPr>
              <a:t>G                           </a:t>
            </a:r>
            <a:r>
              <a:rPr lang="en-US" sz="2000">
                <a:cs typeface="Times New Roman" pitchFamily="18" charset="0"/>
              </a:rPr>
              <a:t>dari </a:t>
            </a:r>
            <a:r>
              <a:rPr lang="en-US" sz="2000" i="1">
                <a:cs typeface="Times New Roman" pitchFamily="18" charset="0"/>
              </a:rPr>
              <a:t>G</a:t>
            </a:r>
            <a:r>
              <a:rPr lang="en-US" sz="2000"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143000" y="838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Graph Theory - History</a:t>
            </a:r>
          </a:p>
        </p:txBody>
      </p:sp>
      <p:graphicFrame>
        <p:nvGraphicFramePr>
          <p:cNvPr id="176136" name="Object 8"/>
          <p:cNvGraphicFramePr>
            <a:graphicFrameLocks noChangeAspect="1"/>
          </p:cNvGraphicFramePr>
          <p:nvPr/>
        </p:nvGraphicFramePr>
        <p:xfrm>
          <a:off x="457200" y="4876800"/>
          <a:ext cx="82565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Bitmap Image" r:id="rId3" imgW="8257143" imgH="1828571" progId="Paint.Picture">
                  <p:embed/>
                </p:oleObj>
              </mc:Choice>
              <mc:Fallback>
                <p:oleObj name="Bitmap Image" r:id="rId3" imgW="8257143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82565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6137" name="Picture 9" descr="Cayley-arthur-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14700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8" name="Picture 10" descr="James_Joseph_Sylves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14763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9" name="Picture 11" descr="poly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15573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304800" y="4648200"/>
            <a:ext cx="814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 Arthur Cayley        James J. Sylvester      George Polya </a:t>
            </a:r>
            <a:endParaRPr lang="es-ES"/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2057400" y="1905000"/>
            <a:ext cx="537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Enumeration of Chemical Isomers</a:t>
            </a:r>
            <a:endParaRPr lang="es-E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i="1"/>
              <a:t>Cut-set</a:t>
            </a:r>
            <a:r>
              <a:rPr lang="en-US"/>
              <a:t> dari graph terhubung </a:t>
            </a:r>
            <a:r>
              <a:rPr lang="en-US" i="1"/>
              <a:t>G</a:t>
            </a:r>
            <a:r>
              <a:rPr lang="en-US"/>
              <a:t> adalah himpunan sisi yang bila dibuang dari </a:t>
            </a:r>
            <a:r>
              <a:rPr lang="en-US" i="1"/>
              <a:t>G</a:t>
            </a:r>
            <a:r>
              <a:rPr lang="en-US"/>
              <a:t> menyebabkan </a:t>
            </a:r>
            <a:r>
              <a:rPr lang="en-US" i="1"/>
              <a:t>G</a:t>
            </a:r>
            <a:r>
              <a:rPr lang="en-US"/>
              <a:t> tidak terhubung. 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Jadi, </a:t>
            </a:r>
            <a:r>
              <a:rPr lang="en-US" i="1"/>
              <a:t>cut-set</a:t>
            </a:r>
            <a:r>
              <a:rPr lang="en-US"/>
              <a:t> selalu menghasilkan dua buah komponen. </a:t>
            </a:r>
          </a:p>
          <a:p>
            <a:pPr marL="0" indent="0"/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Cut-Set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1600" y="3861048"/>
          <a:ext cx="7874384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Visio" r:id="rId3" imgW="6025320" imgH="1486800" progId="">
                  <p:embed/>
                </p:oleObj>
              </mc:Choice>
              <mc:Fallback>
                <p:oleObj name="Visio" r:id="rId3" imgW="6025320" imgH="1486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861048"/>
                        <a:ext cx="7874384" cy="1944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Cut-Set</a:t>
            </a:r>
            <a:r>
              <a:rPr lang="en-US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196752"/>
            <a:ext cx="821848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Pada</a:t>
            </a:r>
            <a:r>
              <a:rPr lang="en-US" sz="2400" dirty="0"/>
              <a:t> graph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, {(1,5), (1,4), (2,4), (2,3)}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cut-set</a:t>
            </a:r>
            <a:r>
              <a:rPr lang="en-US" sz="2400" dirty="0"/>
              <a:t>.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i="1" dirty="0"/>
              <a:t>cut-set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graph </a:t>
            </a:r>
            <a:r>
              <a:rPr lang="en-US" sz="2400" dirty="0" err="1"/>
              <a:t>terhubung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Himpunan</a:t>
            </a:r>
            <a:r>
              <a:rPr lang="en-US" sz="2400" dirty="0"/>
              <a:t> {(1,5), (4,5)}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cut-set</a:t>
            </a:r>
            <a:r>
              <a:rPr lang="en-US" sz="2400" dirty="0"/>
              <a:t>, {(1,2), (1,4), (1,5)}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cut-set</a:t>
            </a:r>
            <a:r>
              <a:rPr lang="en-US" sz="2400" dirty="0"/>
              <a:t>, {(5,6)}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i="1" dirty="0"/>
              <a:t>cut-set</a:t>
            </a:r>
            <a:r>
              <a:rPr lang="en-US" sz="2400" dirty="0"/>
              <a:t>,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tetapi</a:t>
            </a:r>
            <a:r>
              <a:rPr lang="en-US" sz="2400" dirty="0"/>
              <a:t> {(1,5), (4,5), (3,4)}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i="1" dirty="0"/>
              <a:t>cut-set </a:t>
            </a:r>
            <a:r>
              <a:rPr lang="en-US" sz="2400" dirty="0" err="1"/>
              <a:t>sebab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bagiannya</a:t>
            </a:r>
            <a:r>
              <a:rPr lang="en-US" sz="2400" dirty="0"/>
              <a:t>, {(1,5), (4,5)}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cut-set</a:t>
            </a:r>
            <a:r>
              <a:rPr lang="en-US" sz="2400" dirty="0"/>
              <a:t>.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lphaLcPeriod"/>
            </a:pPr>
            <a:r>
              <a:rPr lang="en-US" b="1"/>
              <a:t>Graph Lengkap (</a:t>
            </a:r>
            <a:r>
              <a:rPr lang="en-US" b="1" i="1"/>
              <a:t>Complete Graph</a:t>
            </a:r>
            <a:r>
              <a:rPr lang="en-US" b="1"/>
              <a:t>) </a:t>
            </a:r>
          </a:p>
          <a:p>
            <a:pPr marL="533400" indent="-533400">
              <a:buFont typeface="Wingdings" pitchFamily="2" charset="2"/>
              <a:buAutoNum type="alphaLcPeriod"/>
            </a:pPr>
            <a:r>
              <a:rPr lang="en-US" b="1"/>
              <a:t>Graph Lingkaran</a:t>
            </a:r>
            <a:r>
              <a:rPr lang="en-US"/>
              <a:t> </a:t>
            </a:r>
          </a:p>
          <a:p>
            <a:pPr marL="533400" indent="-533400">
              <a:buFont typeface="Wingdings" pitchFamily="2" charset="2"/>
              <a:buAutoNum type="alphaLcPeriod"/>
            </a:pPr>
            <a:r>
              <a:rPr lang="en-US" b="1"/>
              <a:t>Graph Teratur (</a:t>
            </a:r>
            <a:r>
              <a:rPr lang="en-US" b="1" i="1"/>
              <a:t>Regular Graphs</a:t>
            </a:r>
            <a:r>
              <a:rPr lang="en-US" b="1"/>
              <a:t>) </a:t>
            </a:r>
          </a:p>
          <a:p>
            <a:pPr marL="533400" indent="-533400">
              <a:buFont typeface="Wingdings" pitchFamily="2" charset="2"/>
              <a:buAutoNum type="alphaLcPeriod"/>
            </a:pPr>
            <a:r>
              <a:rPr lang="en-US" b="1"/>
              <a:t>Graph </a:t>
            </a:r>
            <a:r>
              <a:rPr lang="en-US" b="1" i="1"/>
              <a:t>Bipartite</a:t>
            </a:r>
            <a:r>
              <a:rPr lang="en-US" b="1"/>
              <a:t> (</a:t>
            </a:r>
            <a:r>
              <a:rPr lang="en-US" b="1" i="1"/>
              <a:t>Bipartite Graph</a:t>
            </a:r>
            <a:r>
              <a:rPr lang="en-US" b="1"/>
              <a:t>)</a:t>
            </a:r>
            <a:r>
              <a:rPr lang="en-US"/>
              <a:t>  </a:t>
            </a:r>
            <a:endParaRPr lang="en-US" b="1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Beberapa Graph Sederhana Khusus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59632" y="4005064"/>
          <a:ext cx="6678613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Visio" r:id="rId3" imgW="6678720" imgH="1245600" progId="">
                  <p:embed/>
                </p:oleObj>
              </mc:Choice>
              <mc:Fallback>
                <p:oleObj name="Visio" r:id="rId3" imgW="6678720" imgH="1245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05064"/>
                        <a:ext cx="6678613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Graph lengkap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147050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 err="1"/>
              <a:t>ialah</a:t>
            </a:r>
            <a:r>
              <a:rPr lang="en-US" sz="2400" dirty="0"/>
              <a:t> graph </a:t>
            </a:r>
            <a:r>
              <a:rPr lang="en-US" sz="2400" dirty="0" err="1"/>
              <a:t>sederhana</a:t>
            </a:r>
            <a:r>
              <a:rPr lang="en-US" sz="2400" dirty="0"/>
              <a:t> yang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simpulnya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Graph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Kn</a:t>
            </a:r>
            <a:r>
              <a:rPr lang="en-US" sz="2400" dirty="0"/>
              <a:t>.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graph </a:t>
            </a:r>
            <a:r>
              <a:rPr lang="en-US" sz="2400" dirty="0" err="1"/>
              <a:t>lengkap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i="1" dirty="0"/>
              <a:t>n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 – 1)/2. </a:t>
            </a:r>
          </a:p>
          <a:p>
            <a:pPr marL="0" indent="0"/>
            <a:endParaRPr lang="en-US" sz="2400" dirty="0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95288" y="544512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/>
              <a:t>            </a:t>
            </a:r>
            <a:r>
              <a:rPr lang="en-US" i="1"/>
              <a:t>K</a:t>
            </a:r>
            <a:r>
              <a:rPr lang="en-US"/>
              <a:t>1        </a:t>
            </a:r>
            <a:r>
              <a:rPr lang="en-US" i="1"/>
              <a:t>K</a:t>
            </a:r>
            <a:r>
              <a:rPr lang="en-US"/>
              <a:t>2               </a:t>
            </a:r>
            <a:r>
              <a:rPr lang="en-US" i="1"/>
              <a:t>K</a:t>
            </a:r>
            <a:r>
              <a:rPr lang="en-US"/>
              <a:t>3             </a:t>
            </a:r>
            <a:r>
              <a:rPr lang="en-US" i="1"/>
              <a:t>K</a:t>
            </a:r>
            <a:r>
              <a:rPr lang="en-US"/>
              <a:t>4		</a:t>
            </a:r>
            <a:r>
              <a:rPr lang="en-US" i="1"/>
              <a:t>K</a:t>
            </a:r>
            <a:r>
              <a:rPr lang="en-US"/>
              <a:t>5                    </a:t>
            </a:r>
            <a:r>
              <a:rPr lang="en-US" i="1"/>
              <a:t>K</a:t>
            </a:r>
            <a:r>
              <a:rPr lang="en-US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27238" y="3121025"/>
          <a:ext cx="508793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Visio" r:id="rId3" imgW="5088600" imgH="1245600" progId="">
                  <p:embed/>
                </p:oleObj>
              </mc:Choice>
              <mc:Fallback>
                <p:oleObj name="Visio" r:id="rId3" imgW="5088600" imgH="1245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3121025"/>
                        <a:ext cx="5087937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Graph lingkaran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147050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/>
              <a:t>adalah graph sederhana yang setiap simpulnya berderajat dua. Graph lingkaran dengan </a:t>
            </a:r>
            <a:r>
              <a:rPr lang="en-US" sz="2800" i="1"/>
              <a:t>n</a:t>
            </a:r>
            <a:r>
              <a:rPr lang="en-US" sz="2800"/>
              <a:t> simpul dilambangkan dengan </a:t>
            </a:r>
            <a:r>
              <a:rPr lang="en-US" sz="2800" i="1"/>
              <a:t>C</a:t>
            </a:r>
            <a:r>
              <a:rPr lang="en-US" sz="2800" i="1" baseline="-25000"/>
              <a:t>n</a:t>
            </a:r>
            <a:r>
              <a:rPr lang="en-US" sz="2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716376"/>
              </p:ext>
            </p:extLst>
          </p:nvPr>
        </p:nvGraphicFramePr>
        <p:xfrm>
          <a:off x="4716016" y="4797152"/>
          <a:ext cx="138271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Visio" r:id="rId3" imgW="1383480" imgH="1380600" progId="">
                  <p:embed/>
                </p:oleObj>
              </mc:Choice>
              <mc:Fallback>
                <p:oleObj name="Visio" r:id="rId3" imgW="1383480" imgH="1380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797152"/>
                        <a:ext cx="1382713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Graph Teratur (</a:t>
            </a:r>
            <a:r>
              <a:rPr lang="en-US" sz="4000" b="1" i="1"/>
              <a:t>Regular Graphs</a:t>
            </a:r>
            <a:r>
              <a:rPr lang="en-US" sz="4000" b="1"/>
              <a:t>)</a:t>
            </a:r>
            <a:endParaRPr lang="en-US" sz="40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218488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dirty="0"/>
              <a:t>Graph yang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simpulnya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b="1" dirty="0"/>
              <a:t>graph </a:t>
            </a:r>
            <a:r>
              <a:rPr lang="en-US" sz="2800" b="1" dirty="0" err="1"/>
              <a:t>teratur</a:t>
            </a:r>
            <a:r>
              <a:rPr lang="en-US" sz="2800" dirty="0"/>
              <a:t>. </a:t>
            </a:r>
            <a:r>
              <a:rPr lang="en-US" sz="2800" dirty="0" err="1"/>
              <a:t>Apabila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i="1" dirty="0"/>
              <a:t>r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graph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graph </a:t>
            </a:r>
            <a:r>
              <a:rPr lang="en-US" sz="2800" dirty="0" err="1"/>
              <a:t>teratur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i="1" dirty="0"/>
              <a:t>r</a:t>
            </a:r>
            <a:r>
              <a:rPr lang="en-US" sz="2800" dirty="0"/>
              <a:t>.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graph </a:t>
            </a:r>
            <a:r>
              <a:rPr lang="en-US" sz="2800" dirty="0" err="1"/>
              <a:t>teratur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i="1" dirty="0"/>
              <a:t>nr</a:t>
            </a:r>
            <a:r>
              <a:rPr lang="en-US" sz="2800" dirty="0"/>
              <a:t>/2.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03848" y="3789040"/>
          <a:ext cx="220821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4" name="Visio" r:id="rId3" imgW="2207880" imgH="1127880" progId="">
                  <p:embed/>
                </p:oleObj>
              </mc:Choice>
              <mc:Fallback>
                <p:oleObj name="Visio" r:id="rId3" imgW="2207880" imgH="1127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789040"/>
                        <a:ext cx="2208213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Graph </a:t>
            </a:r>
            <a:r>
              <a:rPr lang="en-US" sz="4000" b="1" i="1"/>
              <a:t>Bipartite</a:t>
            </a:r>
            <a:r>
              <a:rPr lang="en-US" sz="4000" b="1"/>
              <a:t> (</a:t>
            </a:r>
            <a:r>
              <a:rPr lang="en-US" sz="4000" b="1" i="1"/>
              <a:t>Bipartite Graph</a:t>
            </a:r>
            <a:r>
              <a:rPr lang="en-US" sz="4000" b="1"/>
              <a:t>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6792"/>
            <a:ext cx="8147050" cy="460905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Graph </a:t>
            </a:r>
            <a:r>
              <a:rPr lang="en-US" sz="2400" i="1" dirty="0"/>
              <a:t>G</a:t>
            </a:r>
            <a:r>
              <a:rPr lang="en-US" sz="2400" dirty="0"/>
              <a:t> yang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simpulnya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dipisah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, 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menghubungkan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/>
              <a:t>graph </a:t>
            </a:r>
            <a:r>
              <a:rPr lang="en-US" sz="2400" b="1" dirty="0" err="1"/>
              <a:t>bipartit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).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800" i="1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/>
              <a:t>                            V</a:t>
            </a:r>
            <a:r>
              <a:rPr lang="en-US" sz="2800" dirty="0"/>
              <a:t>1		    </a:t>
            </a:r>
            <a:r>
              <a:rPr lang="en-US" sz="2800" i="1" dirty="0"/>
              <a:t>V</a:t>
            </a:r>
            <a:r>
              <a:rPr lang="en-US" sz="28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07704" y="3429000"/>
          <a:ext cx="4686144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Visio" r:id="rId3" imgW="2506680" imgH="1464120" progId="">
                  <p:embed/>
                </p:oleObj>
              </mc:Choice>
              <mc:Fallback>
                <p:oleObj name="Visio" r:id="rId3" imgW="2506680" imgH="14641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429000"/>
                        <a:ext cx="4686144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Graph </a:t>
            </a:r>
            <a:r>
              <a:rPr lang="en-US" sz="4000" b="1" i="1"/>
              <a:t>Bipartite</a:t>
            </a:r>
            <a:r>
              <a:rPr lang="en-US" sz="4000" b="1"/>
              <a:t> (</a:t>
            </a:r>
            <a:r>
              <a:rPr lang="en-US" sz="4000" b="1" i="1"/>
              <a:t>Bipartite Graph</a:t>
            </a:r>
            <a:r>
              <a:rPr lang="en-US" sz="4000" b="1"/>
              <a:t>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075613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/>
              <a:t>Graph </a:t>
            </a:r>
            <a:r>
              <a:rPr lang="en-US" sz="2800" i="1"/>
              <a:t>G</a:t>
            </a:r>
            <a:r>
              <a:rPr lang="en-US" sz="2800"/>
              <a:t> di bawah ini adalah graph bipartit, karena simpul-simpunya dapat dibagi menjadi </a:t>
            </a:r>
            <a:r>
              <a:rPr lang="en-US" sz="2800" i="1"/>
              <a:t>V</a:t>
            </a:r>
            <a:r>
              <a:rPr lang="en-US" sz="2800"/>
              <a:t>1 = {</a:t>
            </a:r>
            <a:r>
              <a:rPr lang="en-US" sz="2800" i="1"/>
              <a:t>a</a:t>
            </a:r>
            <a:r>
              <a:rPr lang="en-US" sz="2800"/>
              <a:t>, </a:t>
            </a:r>
            <a:r>
              <a:rPr lang="en-US" sz="2800" i="1"/>
              <a:t>b</a:t>
            </a:r>
            <a:r>
              <a:rPr lang="en-US" sz="2800"/>
              <a:t>, </a:t>
            </a:r>
            <a:r>
              <a:rPr lang="en-US" sz="2800" i="1"/>
              <a:t>d</a:t>
            </a:r>
            <a:r>
              <a:rPr lang="en-US" sz="2800"/>
              <a:t>} dan </a:t>
            </a:r>
            <a:r>
              <a:rPr lang="en-US" sz="2800" i="1"/>
              <a:t>V</a:t>
            </a:r>
            <a:r>
              <a:rPr lang="en-US" sz="2800"/>
              <a:t>2 = {</a:t>
            </a:r>
            <a:r>
              <a:rPr lang="en-US" sz="2800" i="1"/>
              <a:t>c</a:t>
            </a:r>
            <a:r>
              <a:rPr lang="en-US" sz="2800"/>
              <a:t>, </a:t>
            </a:r>
            <a:r>
              <a:rPr lang="en-US" sz="2800" i="1"/>
              <a:t>e</a:t>
            </a:r>
            <a:r>
              <a:rPr lang="en-US" sz="2800"/>
              <a:t>, </a:t>
            </a:r>
            <a:r>
              <a:rPr lang="en-US" sz="2800" i="1"/>
              <a:t>f</a:t>
            </a:r>
            <a:r>
              <a:rPr lang="en-US" sz="2800"/>
              <a:t>, </a:t>
            </a:r>
            <a:r>
              <a:rPr lang="en-US" sz="2800" i="1"/>
              <a:t>g</a:t>
            </a:r>
            <a:r>
              <a:rPr lang="en-US" sz="2800"/>
              <a:t>}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Graph </a:t>
            </a:r>
            <a:r>
              <a:rPr lang="en-US" sz="4000" b="1" i="1"/>
              <a:t>Bipartite</a:t>
            </a:r>
            <a:r>
              <a:rPr lang="en-US" sz="4000" b="1"/>
              <a:t> (</a:t>
            </a:r>
            <a:r>
              <a:rPr lang="en-US" sz="4000" b="1" i="1"/>
              <a:t>Bipartite Graph</a:t>
            </a:r>
            <a:r>
              <a:rPr lang="en-US" sz="4000" b="1"/>
              <a:t>)</a:t>
            </a:r>
          </a:p>
        </p:txBody>
      </p:sp>
      <p:grpSp>
        <p:nvGrpSpPr>
          <p:cNvPr id="105480" name="Group 8"/>
          <p:cNvGrpSpPr>
            <a:grpSpLocks noChangeAspect="1"/>
          </p:cNvGrpSpPr>
          <p:nvPr/>
        </p:nvGrpSpPr>
        <p:grpSpPr bwMode="auto">
          <a:xfrm>
            <a:off x="900113" y="2713038"/>
            <a:ext cx="7416800" cy="2446337"/>
            <a:chOff x="567" y="1709"/>
            <a:chExt cx="4672" cy="1541"/>
          </a:xfrm>
        </p:grpSpPr>
        <p:sp>
          <p:nvSpPr>
            <p:cNvPr id="105479" name="AutoShape 7"/>
            <p:cNvSpPr>
              <a:spLocks noChangeAspect="1" noChangeArrowheads="1" noTextEdit="1"/>
            </p:cNvSpPr>
            <p:nvPr/>
          </p:nvSpPr>
          <p:spPr bwMode="auto">
            <a:xfrm>
              <a:off x="567" y="1709"/>
              <a:ext cx="4672" cy="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auto">
            <a:xfrm>
              <a:off x="821" y="1982"/>
              <a:ext cx="48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4" y="42"/>
                </a:cxn>
                <a:cxn ang="0">
                  <a:pos x="94" y="48"/>
                </a:cxn>
                <a:cxn ang="0">
                  <a:pos x="94" y="48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7" y="93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4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4" y="42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7" y="93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Freeform 10"/>
            <p:cNvSpPr>
              <a:spLocks/>
            </p:cNvSpPr>
            <p:nvPr/>
          </p:nvSpPr>
          <p:spPr bwMode="auto">
            <a:xfrm>
              <a:off x="821" y="1982"/>
              <a:ext cx="48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4" y="42"/>
                </a:cxn>
                <a:cxn ang="0">
                  <a:pos x="94" y="48"/>
                </a:cxn>
                <a:cxn ang="0">
                  <a:pos x="94" y="48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7" y="93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4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4" y="42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7" y="93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Freeform 11"/>
            <p:cNvSpPr>
              <a:spLocks/>
            </p:cNvSpPr>
            <p:nvPr/>
          </p:nvSpPr>
          <p:spPr bwMode="auto">
            <a:xfrm>
              <a:off x="1768" y="1982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5" y="42"/>
                </a:cxn>
                <a:cxn ang="0">
                  <a:pos x="95" y="48"/>
                </a:cxn>
                <a:cxn ang="0">
                  <a:pos x="95" y="48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8" y="93"/>
                </a:cxn>
                <a:cxn ang="0">
                  <a:pos x="28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5" y="4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8" y="93"/>
                  </a:lnTo>
                  <a:lnTo>
                    <a:pt x="28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4" name="Freeform 12"/>
            <p:cNvSpPr>
              <a:spLocks/>
            </p:cNvSpPr>
            <p:nvPr/>
          </p:nvSpPr>
          <p:spPr bwMode="auto">
            <a:xfrm>
              <a:off x="1768" y="1982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5" y="42"/>
                </a:cxn>
                <a:cxn ang="0">
                  <a:pos x="95" y="48"/>
                </a:cxn>
                <a:cxn ang="0">
                  <a:pos x="95" y="48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8" y="93"/>
                </a:cxn>
                <a:cxn ang="0">
                  <a:pos x="28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5" y="4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8" y="93"/>
                  </a:lnTo>
                  <a:lnTo>
                    <a:pt x="28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Freeform 13"/>
            <p:cNvSpPr>
              <a:spLocks/>
            </p:cNvSpPr>
            <p:nvPr/>
          </p:nvSpPr>
          <p:spPr bwMode="auto">
            <a:xfrm>
              <a:off x="2715" y="1982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5" y="42"/>
                </a:cxn>
                <a:cxn ang="0">
                  <a:pos x="95" y="48"/>
                </a:cxn>
                <a:cxn ang="0">
                  <a:pos x="95" y="48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8" y="93"/>
                </a:cxn>
                <a:cxn ang="0">
                  <a:pos x="52" y="95"/>
                </a:cxn>
                <a:cxn ang="0">
                  <a:pos x="48" y="95"/>
                </a:cxn>
                <a:cxn ang="0">
                  <a:pos x="42" y="95"/>
                </a:cxn>
                <a:cxn ang="0">
                  <a:pos x="38" y="93"/>
                </a:cxn>
                <a:cxn ang="0">
                  <a:pos x="28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5" y="4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8" y="93"/>
                  </a:lnTo>
                  <a:lnTo>
                    <a:pt x="52" y="95"/>
                  </a:lnTo>
                  <a:lnTo>
                    <a:pt x="48" y="95"/>
                  </a:lnTo>
                  <a:lnTo>
                    <a:pt x="42" y="95"/>
                  </a:lnTo>
                  <a:lnTo>
                    <a:pt x="38" y="93"/>
                  </a:lnTo>
                  <a:lnTo>
                    <a:pt x="28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Freeform 14"/>
            <p:cNvSpPr>
              <a:spLocks/>
            </p:cNvSpPr>
            <p:nvPr/>
          </p:nvSpPr>
          <p:spPr bwMode="auto">
            <a:xfrm>
              <a:off x="2715" y="1982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5" y="42"/>
                </a:cxn>
                <a:cxn ang="0">
                  <a:pos x="95" y="48"/>
                </a:cxn>
                <a:cxn ang="0">
                  <a:pos x="95" y="48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8" y="93"/>
                </a:cxn>
                <a:cxn ang="0">
                  <a:pos x="52" y="95"/>
                </a:cxn>
                <a:cxn ang="0">
                  <a:pos x="48" y="95"/>
                </a:cxn>
                <a:cxn ang="0">
                  <a:pos x="42" y="95"/>
                </a:cxn>
                <a:cxn ang="0">
                  <a:pos x="38" y="93"/>
                </a:cxn>
                <a:cxn ang="0">
                  <a:pos x="28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5" y="4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8" y="93"/>
                  </a:lnTo>
                  <a:lnTo>
                    <a:pt x="52" y="95"/>
                  </a:lnTo>
                  <a:lnTo>
                    <a:pt x="48" y="95"/>
                  </a:lnTo>
                  <a:lnTo>
                    <a:pt x="42" y="95"/>
                  </a:lnTo>
                  <a:lnTo>
                    <a:pt x="38" y="93"/>
                  </a:lnTo>
                  <a:lnTo>
                    <a:pt x="28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Freeform 15"/>
            <p:cNvSpPr>
              <a:spLocks/>
            </p:cNvSpPr>
            <p:nvPr/>
          </p:nvSpPr>
          <p:spPr bwMode="auto">
            <a:xfrm>
              <a:off x="821" y="2929"/>
              <a:ext cx="48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4" y="42"/>
                </a:cxn>
                <a:cxn ang="0">
                  <a:pos x="94" y="48"/>
                </a:cxn>
                <a:cxn ang="0">
                  <a:pos x="94" y="48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7" y="93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4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4" y="42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7" y="93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Freeform 16"/>
            <p:cNvSpPr>
              <a:spLocks/>
            </p:cNvSpPr>
            <p:nvPr/>
          </p:nvSpPr>
          <p:spPr bwMode="auto">
            <a:xfrm>
              <a:off x="821" y="2929"/>
              <a:ext cx="48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4" y="42"/>
                </a:cxn>
                <a:cxn ang="0">
                  <a:pos x="94" y="48"/>
                </a:cxn>
                <a:cxn ang="0">
                  <a:pos x="94" y="48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7" y="93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4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4" y="42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7" y="93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Freeform 17"/>
            <p:cNvSpPr>
              <a:spLocks/>
            </p:cNvSpPr>
            <p:nvPr/>
          </p:nvSpPr>
          <p:spPr bwMode="auto">
            <a:xfrm>
              <a:off x="1768" y="2929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5" y="42"/>
                </a:cxn>
                <a:cxn ang="0">
                  <a:pos x="95" y="48"/>
                </a:cxn>
                <a:cxn ang="0">
                  <a:pos x="95" y="48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8" y="93"/>
                </a:cxn>
                <a:cxn ang="0">
                  <a:pos x="28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5" y="4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8" y="93"/>
                  </a:lnTo>
                  <a:lnTo>
                    <a:pt x="28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Freeform 18"/>
            <p:cNvSpPr>
              <a:spLocks/>
            </p:cNvSpPr>
            <p:nvPr/>
          </p:nvSpPr>
          <p:spPr bwMode="auto">
            <a:xfrm>
              <a:off x="1768" y="2929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5" y="42"/>
                </a:cxn>
                <a:cxn ang="0">
                  <a:pos x="95" y="48"/>
                </a:cxn>
                <a:cxn ang="0">
                  <a:pos x="95" y="48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8" y="93"/>
                </a:cxn>
                <a:cxn ang="0">
                  <a:pos x="28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5" y="4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8" y="93"/>
                  </a:lnTo>
                  <a:lnTo>
                    <a:pt x="28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Freeform 19"/>
            <p:cNvSpPr>
              <a:spLocks/>
            </p:cNvSpPr>
            <p:nvPr/>
          </p:nvSpPr>
          <p:spPr bwMode="auto">
            <a:xfrm>
              <a:off x="2715" y="2929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5" y="42"/>
                </a:cxn>
                <a:cxn ang="0">
                  <a:pos x="95" y="48"/>
                </a:cxn>
                <a:cxn ang="0">
                  <a:pos x="95" y="48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8" y="93"/>
                </a:cxn>
                <a:cxn ang="0">
                  <a:pos x="52" y="95"/>
                </a:cxn>
                <a:cxn ang="0">
                  <a:pos x="48" y="95"/>
                </a:cxn>
                <a:cxn ang="0">
                  <a:pos x="42" y="95"/>
                </a:cxn>
                <a:cxn ang="0">
                  <a:pos x="38" y="93"/>
                </a:cxn>
                <a:cxn ang="0">
                  <a:pos x="28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5" y="4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8" y="93"/>
                  </a:lnTo>
                  <a:lnTo>
                    <a:pt x="52" y="95"/>
                  </a:lnTo>
                  <a:lnTo>
                    <a:pt x="48" y="95"/>
                  </a:lnTo>
                  <a:lnTo>
                    <a:pt x="42" y="95"/>
                  </a:lnTo>
                  <a:lnTo>
                    <a:pt x="38" y="93"/>
                  </a:lnTo>
                  <a:lnTo>
                    <a:pt x="28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2" name="Freeform 20"/>
            <p:cNvSpPr>
              <a:spLocks/>
            </p:cNvSpPr>
            <p:nvPr/>
          </p:nvSpPr>
          <p:spPr bwMode="auto">
            <a:xfrm>
              <a:off x="2715" y="2929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5" y="42"/>
                </a:cxn>
                <a:cxn ang="0">
                  <a:pos x="95" y="48"/>
                </a:cxn>
                <a:cxn ang="0">
                  <a:pos x="95" y="48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8" y="93"/>
                </a:cxn>
                <a:cxn ang="0">
                  <a:pos x="52" y="95"/>
                </a:cxn>
                <a:cxn ang="0">
                  <a:pos x="48" y="95"/>
                </a:cxn>
                <a:cxn ang="0">
                  <a:pos x="42" y="95"/>
                </a:cxn>
                <a:cxn ang="0">
                  <a:pos x="38" y="93"/>
                </a:cxn>
                <a:cxn ang="0">
                  <a:pos x="28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5" h="95">
                  <a:moveTo>
                    <a:pt x="0" y="48"/>
                  </a:moveTo>
                  <a:lnTo>
                    <a:pt x="0" y="42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5" y="4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8" y="93"/>
                  </a:lnTo>
                  <a:lnTo>
                    <a:pt x="52" y="95"/>
                  </a:lnTo>
                  <a:lnTo>
                    <a:pt x="48" y="95"/>
                  </a:lnTo>
                  <a:lnTo>
                    <a:pt x="42" y="95"/>
                  </a:lnTo>
                  <a:lnTo>
                    <a:pt x="38" y="93"/>
                  </a:lnTo>
                  <a:lnTo>
                    <a:pt x="28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Line 21"/>
            <p:cNvSpPr>
              <a:spLocks noChangeShapeType="1"/>
            </p:cNvSpPr>
            <p:nvPr/>
          </p:nvSpPr>
          <p:spPr bwMode="auto">
            <a:xfrm>
              <a:off x="845" y="2006"/>
              <a:ext cx="1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Line 22"/>
            <p:cNvSpPr>
              <a:spLocks noChangeShapeType="1"/>
            </p:cNvSpPr>
            <p:nvPr/>
          </p:nvSpPr>
          <p:spPr bwMode="auto">
            <a:xfrm flipH="1">
              <a:off x="1792" y="2006"/>
              <a:ext cx="946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23"/>
            <p:cNvSpPr>
              <a:spLocks noChangeShapeType="1"/>
            </p:cNvSpPr>
            <p:nvPr/>
          </p:nvSpPr>
          <p:spPr bwMode="auto">
            <a:xfrm>
              <a:off x="1792" y="2006"/>
              <a:ext cx="1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24"/>
            <p:cNvSpPr>
              <a:spLocks noChangeShapeType="1"/>
            </p:cNvSpPr>
            <p:nvPr/>
          </p:nvSpPr>
          <p:spPr bwMode="auto">
            <a:xfrm>
              <a:off x="845" y="2006"/>
              <a:ext cx="947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Line 25"/>
            <p:cNvSpPr>
              <a:spLocks noChangeShapeType="1"/>
            </p:cNvSpPr>
            <p:nvPr/>
          </p:nvSpPr>
          <p:spPr bwMode="auto">
            <a:xfrm>
              <a:off x="845" y="2006"/>
              <a:ext cx="1893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26"/>
            <p:cNvSpPr>
              <a:spLocks noChangeShapeType="1"/>
            </p:cNvSpPr>
            <p:nvPr/>
          </p:nvSpPr>
          <p:spPr bwMode="auto">
            <a:xfrm>
              <a:off x="2738" y="2006"/>
              <a:ext cx="1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Line 27"/>
            <p:cNvSpPr>
              <a:spLocks noChangeShapeType="1"/>
            </p:cNvSpPr>
            <p:nvPr/>
          </p:nvSpPr>
          <p:spPr bwMode="auto">
            <a:xfrm flipH="1">
              <a:off x="845" y="2006"/>
              <a:ext cx="1893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Line 28"/>
            <p:cNvSpPr>
              <a:spLocks noChangeShapeType="1"/>
            </p:cNvSpPr>
            <p:nvPr/>
          </p:nvSpPr>
          <p:spPr bwMode="auto">
            <a:xfrm>
              <a:off x="1792" y="2006"/>
              <a:ext cx="946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Line 29"/>
            <p:cNvSpPr>
              <a:spLocks noChangeShapeType="1"/>
            </p:cNvSpPr>
            <p:nvPr/>
          </p:nvSpPr>
          <p:spPr bwMode="auto">
            <a:xfrm flipH="1">
              <a:off x="845" y="2006"/>
              <a:ext cx="947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Rectangle 30"/>
            <p:cNvSpPr>
              <a:spLocks noChangeArrowheads="1"/>
            </p:cNvSpPr>
            <p:nvPr/>
          </p:nvSpPr>
          <p:spPr bwMode="auto">
            <a:xfrm>
              <a:off x="1779" y="1797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105503" name="Rectangle 31"/>
            <p:cNvSpPr>
              <a:spLocks noChangeArrowheads="1"/>
            </p:cNvSpPr>
            <p:nvPr/>
          </p:nvSpPr>
          <p:spPr bwMode="auto">
            <a:xfrm>
              <a:off x="1875" y="185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05504" name="Rectangle 32"/>
            <p:cNvSpPr>
              <a:spLocks noChangeArrowheads="1"/>
            </p:cNvSpPr>
            <p:nvPr/>
          </p:nvSpPr>
          <p:spPr bwMode="auto">
            <a:xfrm>
              <a:off x="2726" y="1797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105505" name="Rectangle 33"/>
            <p:cNvSpPr>
              <a:spLocks noChangeArrowheads="1"/>
            </p:cNvSpPr>
            <p:nvPr/>
          </p:nvSpPr>
          <p:spPr bwMode="auto">
            <a:xfrm>
              <a:off x="2821" y="185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05506" name="Rectangle 34"/>
            <p:cNvSpPr>
              <a:spLocks noChangeArrowheads="1"/>
            </p:cNvSpPr>
            <p:nvPr/>
          </p:nvSpPr>
          <p:spPr bwMode="auto">
            <a:xfrm>
              <a:off x="783" y="3006"/>
              <a:ext cx="1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105507" name="Rectangle 35"/>
            <p:cNvSpPr>
              <a:spLocks noChangeArrowheads="1"/>
            </p:cNvSpPr>
            <p:nvPr/>
          </p:nvSpPr>
          <p:spPr bwMode="auto">
            <a:xfrm>
              <a:off x="1740" y="2980"/>
              <a:ext cx="1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G</a:t>
              </a:r>
              <a:endParaRPr lang="en-US"/>
            </a:p>
          </p:txBody>
        </p:sp>
        <p:sp>
          <p:nvSpPr>
            <p:cNvPr id="105508" name="Rectangle 36"/>
            <p:cNvSpPr>
              <a:spLocks noChangeArrowheads="1"/>
            </p:cNvSpPr>
            <p:nvPr/>
          </p:nvSpPr>
          <p:spPr bwMode="auto">
            <a:xfrm>
              <a:off x="2694" y="3006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105509" name="Freeform 37"/>
            <p:cNvSpPr>
              <a:spLocks/>
            </p:cNvSpPr>
            <p:nvPr/>
          </p:nvSpPr>
          <p:spPr bwMode="auto">
            <a:xfrm>
              <a:off x="4608" y="2455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1"/>
                </a:cxn>
                <a:cxn ang="0">
                  <a:pos x="14" y="13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3"/>
                </a:cxn>
                <a:cxn ang="0">
                  <a:pos x="87" y="21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4" y="43"/>
                </a:cxn>
                <a:cxn ang="0">
                  <a:pos x="94" y="47"/>
                </a:cxn>
                <a:cxn ang="0">
                  <a:pos x="94" y="47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6"/>
                </a:cxn>
                <a:cxn ang="0">
                  <a:pos x="65" y="90"/>
                </a:cxn>
                <a:cxn ang="0">
                  <a:pos x="57" y="94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4"/>
                </a:cxn>
                <a:cxn ang="0">
                  <a:pos x="27" y="90"/>
                </a:cxn>
                <a:cxn ang="0">
                  <a:pos x="20" y="86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0" y="4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4" y="43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6"/>
                  </a:lnTo>
                  <a:lnTo>
                    <a:pt x="65" y="90"/>
                  </a:lnTo>
                  <a:lnTo>
                    <a:pt x="57" y="94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4"/>
                  </a:lnTo>
                  <a:lnTo>
                    <a:pt x="27" y="90"/>
                  </a:lnTo>
                  <a:lnTo>
                    <a:pt x="20" y="86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0" name="Freeform 38"/>
            <p:cNvSpPr>
              <a:spLocks/>
            </p:cNvSpPr>
            <p:nvPr/>
          </p:nvSpPr>
          <p:spPr bwMode="auto">
            <a:xfrm>
              <a:off x="4608" y="2455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1"/>
                </a:cxn>
                <a:cxn ang="0">
                  <a:pos x="14" y="13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3"/>
                </a:cxn>
                <a:cxn ang="0">
                  <a:pos x="87" y="21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4" y="43"/>
                </a:cxn>
                <a:cxn ang="0">
                  <a:pos x="94" y="47"/>
                </a:cxn>
                <a:cxn ang="0">
                  <a:pos x="94" y="47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6"/>
                </a:cxn>
                <a:cxn ang="0">
                  <a:pos x="65" y="90"/>
                </a:cxn>
                <a:cxn ang="0">
                  <a:pos x="57" y="94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4"/>
                </a:cxn>
                <a:cxn ang="0">
                  <a:pos x="27" y="90"/>
                </a:cxn>
                <a:cxn ang="0">
                  <a:pos x="20" y="86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0" y="4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4" y="43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6"/>
                  </a:lnTo>
                  <a:lnTo>
                    <a:pt x="65" y="90"/>
                  </a:lnTo>
                  <a:lnTo>
                    <a:pt x="57" y="94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4"/>
                  </a:lnTo>
                  <a:lnTo>
                    <a:pt x="27" y="90"/>
                  </a:lnTo>
                  <a:lnTo>
                    <a:pt x="20" y="86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Freeform 39"/>
            <p:cNvSpPr>
              <a:spLocks/>
            </p:cNvSpPr>
            <p:nvPr/>
          </p:nvSpPr>
          <p:spPr bwMode="auto">
            <a:xfrm>
              <a:off x="4135" y="2455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19"/>
                </a:cxn>
                <a:cxn ang="0">
                  <a:pos x="14" y="13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3"/>
                </a:cxn>
                <a:cxn ang="0">
                  <a:pos x="87" y="19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5" y="41"/>
                </a:cxn>
                <a:cxn ang="0">
                  <a:pos x="95" y="47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6"/>
                </a:cxn>
                <a:cxn ang="0">
                  <a:pos x="65" y="90"/>
                </a:cxn>
                <a:cxn ang="0">
                  <a:pos x="57" y="92"/>
                </a:cxn>
                <a:cxn ang="0">
                  <a:pos x="51" y="94"/>
                </a:cxn>
                <a:cxn ang="0">
                  <a:pos x="48" y="94"/>
                </a:cxn>
                <a:cxn ang="0">
                  <a:pos x="42" y="94"/>
                </a:cxn>
                <a:cxn ang="0">
                  <a:pos x="38" y="92"/>
                </a:cxn>
                <a:cxn ang="0">
                  <a:pos x="28" y="90"/>
                </a:cxn>
                <a:cxn ang="0">
                  <a:pos x="20" y="86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5" h="94">
                  <a:moveTo>
                    <a:pt x="0" y="47"/>
                  </a:moveTo>
                  <a:lnTo>
                    <a:pt x="0" y="41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19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3"/>
                  </a:lnTo>
                  <a:lnTo>
                    <a:pt x="87" y="19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5" y="41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6"/>
                  </a:lnTo>
                  <a:lnTo>
                    <a:pt x="65" y="90"/>
                  </a:lnTo>
                  <a:lnTo>
                    <a:pt x="57" y="92"/>
                  </a:lnTo>
                  <a:lnTo>
                    <a:pt x="51" y="94"/>
                  </a:lnTo>
                  <a:lnTo>
                    <a:pt x="48" y="94"/>
                  </a:lnTo>
                  <a:lnTo>
                    <a:pt x="42" y="94"/>
                  </a:lnTo>
                  <a:lnTo>
                    <a:pt x="38" y="92"/>
                  </a:lnTo>
                  <a:lnTo>
                    <a:pt x="28" y="90"/>
                  </a:lnTo>
                  <a:lnTo>
                    <a:pt x="20" y="86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Freeform 40"/>
            <p:cNvSpPr>
              <a:spLocks/>
            </p:cNvSpPr>
            <p:nvPr/>
          </p:nvSpPr>
          <p:spPr bwMode="auto">
            <a:xfrm>
              <a:off x="4135" y="2455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19"/>
                </a:cxn>
                <a:cxn ang="0">
                  <a:pos x="14" y="13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3"/>
                </a:cxn>
                <a:cxn ang="0">
                  <a:pos x="87" y="19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5" y="41"/>
                </a:cxn>
                <a:cxn ang="0">
                  <a:pos x="95" y="47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6"/>
                </a:cxn>
                <a:cxn ang="0">
                  <a:pos x="65" y="90"/>
                </a:cxn>
                <a:cxn ang="0">
                  <a:pos x="57" y="92"/>
                </a:cxn>
                <a:cxn ang="0">
                  <a:pos x="51" y="94"/>
                </a:cxn>
                <a:cxn ang="0">
                  <a:pos x="48" y="94"/>
                </a:cxn>
                <a:cxn ang="0">
                  <a:pos x="42" y="94"/>
                </a:cxn>
                <a:cxn ang="0">
                  <a:pos x="38" y="92"/>
                </a:cxn>
                <a:cxn ang="0">
                  <a:pos x="28" y="90"/>
                </a:cxn>
                <a:cxn ang="0">
                  <a:pos x="20" y="86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5" h="94">
                  <a:moveTo>
                    <a:pt x="0" y="47"/>
                  </a:moveTo>
                  <a:lnTo>
                    <a:pt x="0" y="41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19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3"/>
                  </a:lnTo>
                  <a:lnTo>
                    <a:pt x="87" y="19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5" y="41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6"/>
                  </a:lnTo>
                  <a:lnTo>
                    <a:pt x="65" y="90"/>
                  </a:lnTo>
                  <a:lnTo>
                    <a:pt x="57" y="92"/>
                  </a:lnTo>
                  <a:lnTo>
                    <a:pt x="51" y="94"/>
                  </a:lnTo>
                  <a:lnTo>
                    <a:pt x="48" y="94"/>
                  </a:lnTo>
                  <a:lnTo>
                    <a:pt x="42" y="94"/>
                  </a:lnTo>
                  <a:lnTo>
                    <a:pt x="38" y="92"/>
                  </a:lnTo>
                  <a:lnTo>
                    <a:pt x="28" y="90"/>
                  </a:lnTo>
                  <a:lnTo>
                    <a:pt x="20" y="86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Freeform 41"/>
            <p:cNvSpPr>
              <a:spLocks/>
            </p:cNvSpPr>
            <p:nvPr/>
          </p:nvSpPr>
          <p:spPr bwMode="auto">
            <a:xfrm>
              <a:off x="4253" y="2100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5" y="41"/>
                </a:cxn>
                <a:cxn ang="0">
                  <a:pos x="95" y="47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3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5" h="94">
                  <a:moveTo>
                    <a:pt x="0" y="47"/>
                  </a:moveTo>
                  <a:lnTo>
                    <a:pt x="0" y="41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5" y="41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3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Freeform 42"/>
            <p:cNvSpPr>
              <a:spLocks/>
            </p:cNvSpPr>
            <p:nvPr/>
          </p:nvSpPr>
          <p:spPr bwMode="auto">
            <a:xfrm>
              <a:off x="4253" y="2100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0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5" y="41"/>
                </a:cxn>
                <a:cxn ang="0">
                  <a:pos x="95" y="47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3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3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5" h="94">
                  <a:moveTo>
                    <a:pt x="0" y="47"/>
                  </a:moveTo>
                  <a:lnTo>
                    <a:pt x="0" y="41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0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5" y="41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3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3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Freeform 43"/>
            <p:cNvSpPr>
              <a:spLocks/>
            </p:cNvSpPr>
            <p:nvPr/>
          </p:nvSpPr>
          <p:spPr bwMode="auto">
            <a:xfrm>
              <a:off x="4608" y="1982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2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4" y="44"/>
                </a:cxn>
                <a:cxn ang="0">
                  <a:pos x="94" y="48"/>
                </a:cxn>
                <a:cxn ang="0">
                  <a:pos x="94" y="48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5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7" y="95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4" h="95">
                  <a:moveTo>
                    <a:pt x="0" y="48"/>
                  </a:moveTo>
                  <a:lnTo>
                    <a:pt x="0" y="44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2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4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5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7" y="95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Freeform 44"/>
            <p:cNvSpPr>
              <a:spLocks/>
            </p:cNvSpPr>
            <p:nvPr/>
          </p:nvSpPr>
          <p:spPr bwMode="auto">
            <a:xfrm>
              <a:off x="4608" y="1982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2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4" y="44"/>
                </a:cxn>
                <a:cxn ang="0">
                  <a:pos x="94" y="48"/>
                </a:cxn>
                <a:cxn ang="0">
                  <a:pos x="94" y="48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5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7" y="95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4" h="95">
                  <a:moveTo>
                    <a:pt x="0" y="48"/>
                  </a:moveTo>
                  <a:lnTo>
                    <a:pt x="0" y="44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2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4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5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7" y="95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Freeform 45"/>
            <p:cNvSpPr>
              <a:spLocks/>
            </p:cNvSpPr>
            <p:nvPr/>
          </p:nvSpPr>
          <p:spPr bwMode="auto">
            <a:xfrm>
              <a:off x="4963" y="2100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2"/>
                </a:cxn>
                <a:cxn ang="0">
                  <a:pos x="91" y="29"/>
                </a:cxn>
                <a:cxn ang="0">
                  <a:pos x="92" y="37"/>
                </a:cxn>
                <a:cxn ang="0">
                  <a:pos x="94" y="43"/>
                </a:cxn>
                <a:cxn ang="0">
                  <a:pos x="94" y="47"/>
                </a:cxn>
                <a:cxn ang="0">
                  <a:pos x="94" y="47"/>
                </a:cxn>
                <a:cxn ang="0">
                  <a:pos x="94" y="51"/>
                </a:cxn>
                <a:cxn ang="0">
                  <a:pos x="92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4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4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0" y="4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2"/>
                  </a:lnTo>
                  <a:lnTo>
                    <a:pt x="91" y="29"/>
                  </a:lnTo>
                  <a:lnTo>
                    <a:pt x="92" y="37"/>
                  </a:lnTo>
                  <a:lnTo>
                    <a:pt x="94" y="43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51"/>
                  </a:lnTo>
                  <a:lnTo>
                    <a:pt x="92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4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4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8" name="Freeform 46"/>
            <p:cNvSpPr>
              <a:spLocks/>
            </p:cNvSpPr>
            <p:nvPr/>
          </p:nvSpPr>
          <p:spPr bwMode="auto">
            <a:xfrm>
              <a:off x="4963" y="2100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2"/>
                </a:cxn>
                <a:cxn ang="0">
                  <a:pos x="91" y="29"/>
                </a:cxn>
                <a:cxn ang="0">
                  <a:pos x="92" y="37"/>
                </a:cxn>
                <a:cxn ang="0">
                  <a:pos x="94" y="43"/>
                </a:cxn>
                <a:cxn ang="0">
                  <a:pos x="94" y="47"/>
                </a:cxn>
                <a:cxn ang="0">
                  <a:pos x="94" y="47"/>
                </a:cxn>
                <a:cxn ang="0">
                  <a:pos x="94" y="51"/>
                </a:cxn>
                <a:cxn ang="0">
                  <a:pos x="92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4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4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0" y="4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2"/>
                  </a:lnTo>
                  <a:lnTo>
                    <a:pt x="91" y="29"/>
                  </a:lnTo>
                  <a:lnTo>
                    <a:pt x="92" y="37"/>
                  </a:lnTo>
                  <a:lnTo>
                    <a:pt x="94" y="43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51"/>
                  </a:lnTo>
                  <a:lnTo>
                    <a:pt x="92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4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4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9" name="Freeform 47"/>
            <p:cNvSpPr>
              <a:spLocks/>
            </p:cNvSpPr>
            <p:nvPr/>
          </p:nvSpPr>
          <p:spPr bwMode="auto">
            <a:xfrm>
              <a:off x="5081" y="2455"/>
              <a:ext cx="48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1"/>
                </a:cxn>
                <a:cxn ang="0">
                  <a:pos x="14" y="13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2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8" y="2"/>
                </a:cxn>
                <a:cxn ang="0">
                  <a:pos x="66" y="4"/>
                </a:cxn>
                <a:cxn ang="0">
                  <a:pos x="73" y="8"/>
                </a:cxn>
                <a:cxn ang="0">
                  <a:pos x="81" y="13"/>
                </a:cxn>
                <a:cxn ang="0">
                  <a:pos x="87" y="21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5" y="43"/>
                </a:cxn>
                <a:cxn ang="0">
                  <a:pos x="95" y="47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6"/>
                </a:cxn>
                <a:cxn ang="0">
                  <a:pos x="66" y="90"/>
                </a:cxn>
                <a:cxn ang="0">
                  <a:pos x="58" y="94"/>
                </a:cxn>
                <a:cxn ang="0">
                  <a:pos x="52" y="94"/>
                </a:cxn>
                <a:cxn ang="0">
                  <a:pos x="48" y="94"/>
                </a:cxn>
                <a:cxn ang="0">
                  <a:pos x="42" y="94"/>
                </a:cxn>
                <a:cxn ang="0">
                  <a:pos x="38" y="94"/>
                </a:cxn>
                <a:cxn ang="0">
                  <a:pos x="28" y="90"/>
                </a:cxn>
                <a:cxn ang="0">
                  <a:pos x="20" y="86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5" h="94">
                  <a:moveTo>
                    <a:pt x="0" y="47"/>
                  </a:moveTo>
                  <a:lnTo>
                    <a:pt x="0" y="4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3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5" y="43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6"/>
                  </a:lnTo>
                  <a:lnTo>
                    <a:pt x="66" y="90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2" y="94"/>
                  </a:lnTo>
                  <a:lnTo>
                    <a:pt x="38" y="94"/>
                  </a:lnTo>
                  <a:lnTo>
                    <a:pt x="28" y="90"/>
                  </a:lnTo>
                  <a:lnTo>
                    <a:pt x="20" y="86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0" name="Freeform 48"/>
            <p:cNvSpPr>
              <a:spLocks/>
            </p:cNvSpPr>
            <p:nvPr/>
          </p:nvSpPr>
          <p:spPr bwMode="auto">
            <a:xfrm>
              <a:off x="5081" y="2455"/>
              <a:ext cx="48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1"/>
                </a:cxn>
                <a:cxn ang="0">
                  <a:pos x="14" y="13"/>
                </a:cxn>
                <a:cxn ang="0">
                  <a:pos x="20" y="8"/>
                </a:cxn>
                <a:cxn ang="0">
                  <a:pos x="28" y="4"/>
                </a:cxn>
                <a:cxn ang="0">
                  <a:pos x="38" y="2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8" y="2"/>
                </a:cxn>
                <a:cxn ang="0">
                  <a:pos x="66" y="4"/>
                </a:cxn>
                <a:cxn ang="0">
                  <a:pos x="73" y="8"/>
                </a:cxn>
                <a:cxn ang="0">
                  <a:pos x="81" y="13"/>
                </a:cxn>
                <a:cxn ang="0">
                  <a:pos x="87" y="21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5" y="43"/>
                </a:cxn>
                <a:cxn ang="0">
                  <a:pos x="95" y="47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6"/>
                </a:cxn>
                <a:cxn ang="0">
                  <a:pos x="66" y="90"/>
                </a:cxn>
                <a:cxn ang="0">
                  <a:pos x="58" y="94"/>
                </a:cxn>
                <a:cxn ang="0">
                  <a:pos x="52" y="94"/>
                </a:cxn>
                <a:cxn ang="0">
                  <a:pos x="48" y="94"/>
                </a:cxn>
                <a:cxn ang="0">
                  <a:pos x="42" y="94"/>
                </a:cxn>
                <a:cxn ang="0">
                  <a:pos x="38" y="94"/>
                </a:cxn>
                <a:cxn ang="0">
                  <a:pos x="28" y="90"/>
                </a:cxn>
                <a:cxn ang="0">
                  <a:pos x="20" y="86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5" h="94">
                  <a:moveTo>
                    <a:pt x="0" y="47"/>
                  </a:moveTo>
                  <a:lnTo>
                    <a:pt x="0" y="4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6" y="4"/>
                  </a:lnTo>
                  <a:lnTo>
                    <a:pt x="73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5" y="43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6"/>
                  </a:lnTo>
                  <a:lnTo>
                    <a:pt x="66" y="90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2" y="94"/>
                  </a:lnTo>
                  <a:lnTo>
                    <a:pt x="38" y="94"/>
                  </a:lnTo>
                  <a:lnTo>
                    <a:pt x="28" y="90"/>
                  </a:lnTo>
                  <a:lnTo>
                    <a:pt x="20" y="86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1" name="Freeform 49"/>
            <p:cNvSpPr>
              <a:spLocks/>
            </p:cNvSpPr>
            <p:nvPr/>
          </p:nvSpPr>
          <p:spPr bwMode="auto">
            <a:xfrm>
              <a:off x="4253" y="2810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19"/>
                </a:cxn>
                <a:cxn ang="0">
                  <a:pos x="14" y="13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3"/>
                </a:cxn>
                <a:cxn ang="0">
                  <a:pos x="73" y="7"/>
                </a:cxn>
                <a:cxn ang="0">
                  <a:pos x="81" y="13"/>
                </a:cxn>
                <a:cxn ang="0">
                  <a:pos x="87" y="19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5" y="41"/>
                </a:cxn>
                <a:cxn ang="0">
                  <a:pos x="95" y="47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0"/>
                </a:cxn>
                <a:cxn ang="0">
                  <a:pos x="73" y="86"/>
                </a:cxn>
                <a:cxn ang="0">
                  <a:pos x="65" y="90"/>
                </a:cxn>
                <a:cxn ang="0">
                  <a:pos x="57" y="92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2"/>
                </a:cxn>
                <a:cxn ang="0">
                  <a:pos x="27" y="90"/>
                </a:cxn>
                <a:cxn ang="0">
                  <a:pos x="20" y="86"/>
                </a:cxn>
                <a:cxn ang="0">
                  <a:pos x="14" y="80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5" h="94">
                  <a:moveTo>
                    <a:pt x="0" y="47"/>
                  </a:moveTo>
                  <a:lnTo>
                    <a:pt x="0" y="41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19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73" y="7"/>
                  </a:lnTo>
                  <a:lnTo>
                    <a:pt x="81" y="13"/>
                  </a:lnTo>
                  <a:lnTo>
                    <a:pt x="87" y="19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5" y="41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0"/>
                  </a:lnTo>
                  <a:lnTo>
                    <a:pt x="73" y="86"/>
                  </a:lnTo>
                  <a:lnTo>
                    <a:pt x="65" y="90"/>
                  </a:lnTo>
                  <a:lnTo>
                    <a:pt x="57" y="92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2"/>
                  </a:lnTo>
                  <a:lnTo>
                    <a:pt x="27" y="90"/>
                  </a:lnTo>
                  <a:lnTo>
                    <a:pt x="20" y="86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Freeform 50"/>
            <p:cNvSpPr>
              <a:spLocks/>
            </p:cNvSpPr>
            <p:nvPr/>
          </p:nvSpPr>
          <p:spPr bwMode="auto">
            <a:xfrm>
              <a:off x="4253" y="2810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19"/>
                </a:cxn>
                <a:cxn ang="0">
                  <a:pos x="14" y="13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5" y="3"/>
                </a:cxn>
                <a:cxn ang="0">
                  <a:pos x="73" y="7"/>
                </a:cxn>
                <a:cxn ang="0">
                  <a:pos x="81" y="13"/>
                </a:cxn>
                <a:cxn ang="0">
                  <a:pos x="87" y="19"/>
                </a:cxn>
                <a:cxn ang="0">
                  <a:pos x="91" y="29"/>
                </a:cxn>
                <a:cxn ang="0">
                  <a:pos x="93" y="37"/>
                </a:cxn>
                <a:cxn ang="0">
                  <a:pos x="95" y="41"/>
                </a:cxn>
                <a:cxn ang="0">
                  <a:pos x="95" y="47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0"/>
                </a:cxn>
                <a:cxn ang="0">
                  <a:pos x="73" y="86"/>
                </a:cxn>
                <a:cxn ang="0">
                  <a:pos x="65" y="90"/>
                </a:cxn>
                <a:cxn ang="0">
                  <a:pos x="57" y="92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2"/>
                </a:cxn>
                <a:cxn ang="0">
                  <a:pos x="27" y="90"/>
                </a:cxn>
                <a:cxn ang="0">
                  <a:pos x="20" y="86"/>
                </a:cxn>
                <a:cxn ang="0">
                  <a:pos x="14" y="80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5" h="94">
                  <a:moveTo>
                    <a:pt x="0" y="47"/>
                  </a:moveTo>
                  <a:lnTo>
                    <a:pt x="0" y="41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19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73" y="7"/>
                  </a:lnTo>
                  <a:lnTo>
                    <a:pt x="81" y="13"/>
                  </a:lnTo>
                  <a:lnTo>
                    <a:pt x="87" y="19"/>
                  </a:lnTo>
                  <a:lnTo>
                    <a:pt x="91" y="29"/>
                  </a:lnTo>
                  <a:lnTo>
                    <a:pt x="93" y="37"/>
                  </a:lnTo>
                  <a:lnTo>
                    <a:pt x="95" y="41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0"/>
                  </a:lnTo>
                  <a:lnTo>
                    <a:pt x="73" y="86"/>
                  </a:lnTo>
                  <a:lnTo>
                    <a:pt x="65" y="90"/>
                  </a:lnTo>
                  <a:lnTo>
                    <a:pt x="57" y="92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2"/>
                  </a:lnTo>
                  <a:lnTo>
                    <a:pt x="27" y="90"/>
                  </a:lnTo>
                  <a:lnTo>
                    <a:pt x="20" y="86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Freeform 51"/>
            <p:cNvSpPr>
              <a:spLocks/>
            </p:cNvSpPr>
            <p:nvPr/>
          </p:nvSpPr>
          <p:spPr bwMode="auto">
            <a:xfrm>
              <a:off x="4608" y="2929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2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4" y="44"/>
                </a:cxn>
                <a:cxn ang="0">
                  <a:pos x="94" y="48"/>
                </a:cxn>
                <a:cxn ang="0">
                  <a:pos x="94" y="48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5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7" y="95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4" h="95">
                  <a:moveTo>
                    <a:pt x="0" y="48"/>
                  </a:moveTo>
                  <a:lnTo>
                    <a:pt x="0" y="44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2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4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5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7" y="95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Freeform 52"/>
            <p:cNvSpPr>
              <a:spLocks/>
            </p:cNvSpPr>
            <p:nvPr/>
          </p:nvSpPr>
          <p:spPr bwMode="auto">
            <a:xfrm>
              <a:off x="4608" y="2929"/>
              <a:ext cx="47" cy="4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7" y="4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81" y="14"/>
                </a:cxn>
                <a:cxn ang="0">
                  <a:pos x="87" y="22"/>
                </a:cxn>
                <a:cxn ang="0">
                  <a:pos x="91" y="30"/>
                </a:cxn>
                <a:cxn ang="0">
                  <a:pos x="93" y="38"/>
                </a:cxn>
                <a:cxn ang="0">
                  <a:pos x="94" y="44"/>
                </a:cxn>
                <a:cxn ang="0">
                  <a:pos x="94" y="48"/>
                </a:cxn>
                <a:cxn ang="0">
                  <a:pos x="94" y="48"/>
                </a:cxn>
                <a:cxn ang="0">
                  <a:pos x="94" y="51"/>
                </a:cxn>
                <a:cxn ang="0">
                  <a:pos x="93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1"/>
                </a:cxn>
                <a:cxn ang="0">
                  <a:pos x="73" y="87"/>
                </a:cxn>
                <a:cxn ang="0">
                  <a:pos x="65" y="91"/>
                </a:cxn>
                <a:cxn ang="0">
                  <a:pos x="57" y="95"/>
                </a:cxn>
                <a:cxn ang="0">
                  <a:pos x="51" y="95"/>
                </a:cxn>
                <a:cxn ang="0">
                  <a:pos x="47" y="95"/>
                </a:cxn>
                <a:cxn ang="0">
                  <a:pos x="41" y="95"/>
                </a:cxn>
                <a:cxn ang="0">
                  <a:pos x="37" y="95"/>
                </a:cxn>
                <a:cxn ang="0">
                  <a:pos x="27" y="91"/>
                </a:cxn>
                <a:cxn ang="0">
                  <a:pos x="20" y="87"/>
                </a:cxn>
                <a:cxn ang="0">
                  <a:pos x="14" y="81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8"/>
                </a:cxn>
              </a:cxnLst>
              <a:rect l="0" t="0" r="r" b="b"/>
              <a:pathLst>
                <a:path w="94" h="95">
                  <a:moveTo>
                    <a:pt x="0" y="48"/>
                  </a:moveTo>
                  <a:lnTo>
                    <a:pt x="0" y="44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81" y="14"/>
                  </a:lnTo>
                  <a:lnTo>
                    <a:pt x="87" y="22"/>
                  </a:lnTo>
                  <a:lnTo>
                    <a:pt x="91" y="30"/>
                  </a:lnTo>
                  <a:lnTo>
                    <a:pt x="93" y="38"/>
                  </a:lnTo>
                  <a:lnTo>
                    <a:pt x="94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3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1"/>
                  </a:lnTo>
                  <a:lnTo>
                    <a:pt x="73" y="87"/>
                  </a:lnTo>
                  <a:lnTo>
                    <a:pt x="65" y="91"/>
                  </a:lnTo>
                  <a:lnTo>
                    <a:pt x="57" y="95"/>
                  </a:lnTo>
                  <a:lnTo>
                    <a:pt x="51" y="95"/>
                  </a:lnTo>
                  <a:lnTo>
                    <a:pt x="47" y="95"/>
                  </a:lnTo>
                  <a:lnTo>
                    <a:pt x="41" y="95"/>
                  </a:lnTo>
                  <a:lnTo>
                    <a:pt x="37" y="95"/>
                  </a:lnTo>
                  <a:lnTo>
                    <a:pt x="27" y="91"/>
                  </a:lnTo>
                  <a:lnTo>
                    <a:pt x="20" y="87"/>
                  </a:lnTo>
                  <a:lnTo>
                    <a:pt x="14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Freeform 53"/>
            <p:cNvSpPr>
              <a:spLocks/>
            </p:cNvSpPr>
            <p:nvPr/>
          </p:nvSpPr>
          <p:spPr bwMode="auto">
            <a:xfrm>
              <a:off x="4963" y="2810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1"/>
                </a:cxn>
                <a:cxn ang="0">
                  <a:pos x="14" y="13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3"/>
                </a:cxn>
                <a:cxn ang="0">
                  <a:pos x="73" y="7"/>
                </a:cxn>
                <a:cxn ang="0">
                  <a:pos x="81" y="13"/>
                </a:cxn>
                <a:cxn ang="0">
                  <a:pos x="87" y="21"/>
                </a:cxn>
                <a:cxn ang="0">
                  <a:pos x="91" y="29"/>
                </a:cxn>
                <a:cxn ang="0">
                  <a:pos x="92" y="37"/>
                </a:cxn>
                <a:cxn ang="0">
                  <a:pos x="94" y="43"/>
                </a:cxn>
                <a:cxn ang="0">
                  <a:pos x="94" y="47"/>
                </a:cxn>
                <a:cxn ang="0">
                  <a:pos x="94" y="47"/>
                </a:cxn>
                <a:cxn ang="0">
                  <a:pos x="94" y="51"/>
                </a:cxn>
                <a:cxn ang="0">
                  <a:pos x="92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0"/>
                </a:cxn>
                <a:cxn ang="0">
                  <a:pos x="73" y="86"/>
                </a:cxn>
                <a:cxn ang="0">
                  <a:pos x="65" y="90"/>
                </a:cxn>
                <a:cxn ang="0">
                  <a:pos x="57" y="94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4"/>
                </a:cxn>
                <a:cxn ang="0">
                  <a:pos x="27" y="90"/>
                </a:cxn>
                <a:cxn ang="0">
                  <a:pos x="20" y="86"/>
                </a:cxn>
                <a:cxn ang="0">
                  <a:pos x="14" y="80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0" y="4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3"/>
                  </a:lnTo>
                  <a:lnTo>
                    <a:pt x="73" y="7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1" y="29"/>
                  </a:lnTo>
                  <a:lnTo>
                    <a:pt x="92" y="37"/>
                  </a:lnTo>
                  <a:lnTo>
                    <a:pt x="94" y="43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51"/>
                  </a:lnTo>
                  <a:lnTo>
                    <a:pt x="92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0"/>
                  </a:lnTo>
                  <a:lnTo>
                    <a:pt x="73" y="86"/>
                  </a:lnTo>
                  <a:lnTo>
                    <a:pt x="65" y="90"/>
                  </a:lnTo>
                  <a:lnTo>
                    <a:pt x="57" y="94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4"/>
                  </a:lnTo>
                  <a:lnTo>
                    <a:pt x="27" y="90"/>
                  </a:lnTo>
                  <a:lnTo>
                    <a:pt x="20" y="86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6" name="Freeform 54"/>
            <p:cNvSpPr>
              <a:spLocks/>
            </p:cNvSpPr>
            <p:nvPr/>
          </p:nvSpPr>
          <p:spPr bwMode="auto">
            <a:xfrm>
              <a:off x="4963" y="2810"/>
              <a:ext cx="47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8" y="21"/>
                </a:cxn>
                <a:cxn ang="0">
                  <a:pos x="14" y="13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7" y="2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65" y="3"/>
                </a:cxn>
                <a:cxn ang="0">
                  <a:pos x="73" y="7"/>
                </a:cxn>
                <a:cxn ang="0">
                  <a:pos x="81" y="13"/>
                </a:cxn>
                <a:cxn ang="0">
                  <a:pos x="87" y="21"/>
                </a:cxn>
                <a:cxn ang="0">
                  <a:pos x="91" y="29"/>
                </a:cxn>
                <a:cxn ang="0">
                  <a:pos x="92" y="37"/>
                </a:cxn>
                <a:cxn ang="0">
                  <a:pos x="94" y="43"/>
                </a:cxn>
                <a:cxn ang="0">
                  <a:pos x="94" y="47"/>
                </a:cxn>
                <a:cxn ang="0">
                  <a:pos x="94" y="47"/>
                </a:cxn>
                <a:cxn ang="0">
                  <a:pos x="94" y="51"/>
                </a:cxn>
                <a:cxn ang="0">
                  <a:pos x="92" y="57"/>
                </a:cxn>
                <a:cxn ang="0">
                  <a:pos x="91" y="65"/>
                </a:cxn>
                <a:cxn ang="0">
                  <a:pos x="87" y="73"/>
                </a:cxn>
                <a:cxn ang="0">
                  <a:pos x="81" y="80"/>
                </a:cxn>
                <a:cxn ang="0">
                  <a:pos x="73" y="86"/>
                </a:cxn>
                <a:cxn ang="0">
                  <a:pos x="65" y="90"/>
                </a:cxn>
                <a:cxn ang="0">
                  <a:pos x="57" y="94"/>
                </a:cxn>
                <a:cxn ang="0">
                  <a:pos x="51" y="94"/>
                </a:cxn>
                <a:cxn ang="0">
                  <a:pos x="47" y="94"/>
                </a:cxn>
                <a:cxn ang="0">
                  <a:pos x="41" y="94"/>
                </a:cxn>
                <a:cxn ang="0">
                  <a:pos x="37" y="94"/>
                </a:cxn>
                <a:cxn ang="0">
                  <a:pos x="27" y="90"/>
                </a:cxn>
                <a:cxn ang="0">
                  <a:pos x="20" y="86"/>
                </a:cxn>
                <a:cxn ang="0">
                  <a:pos x="14" y="80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0" y="57"/>
                </a:cxn>
                <a:cxn ang="0">
                  <a:pos x="0" y="51"/>
                </a:cxn>
                <a:cxn ang="0">
                  <a:pos x="0" y="47"/>
                </a:cxn>
              </a:cxnLst>
              <a:rect l="0" t="0" r="r" b="b"/>
              <a:pathLst>
                <a:path w="94" h="94">
                  <a:moveTo>
                    <a:pt x="0" y="47"/>
                  </a:moveTo>
                  <a:lnTo>
                    <a:pt x="0" y="4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3"/>
                  </a:lnTo>
                  <a:lnTo>
                    <a:pt x="73" y="7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1" y="29"/>
                  </a:lnTo>
                  <a:lnTo>
                    <a:pt x="92" y="37"/>
                  </a:lnTo>
                  <a:lnTo>
                    <a:pt x="94" y="43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51"/>
                  </a:lnTo>
                  <a:lnTo>
                    <a:pt x="92" y="57"/>
                  </a:lnTo>
                  <a:lnTo>
                    <a:pt x="91" y="65"/>
                  </a:lnTo>
                  <a:lnTo>
                    <a:pt x="87" y="73"/>
                  </a:lnTo>
                  <a:lnTo>
                    <a:pt x="81" y="80"/>
                  </a:lnTo>
                  <a:lnTo>
                    <a:pt x="73" y="86"/>
                  </a:lnTo>
                  <a:lnTo>
                    <a:pt x="65" y="90"/>
                  </a:lnTo>
                  <a:lnTo>
                    <a:pt x="57" y="94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41" y="94"/>
                  </a:lnTo>
                  <a:lnTo>
                    <a:pt x="37" y="94"/>
                  </a:lnTo>
                  <a:lnTo>
                    <a:pt x="27" y="90"/>
                  </a:lnTo>
                  <a:lnTo>
                    <a:pt x="20" y="86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7" name="Line 55"/>
            <p:cNvSpPr>
              <a:spLocks noChangeShapeType="1"/>
            </p:cNvSpPr>
            <p:nvPr/>
          </p:nvSpPr>
          <p:spPr bwMode="auto">
            <a:xfrm>
              <a:off x="4632" y="2006"/>
              <a:ext cx="1" cy="94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8" name="Line 56"/>
            <p:cNvSpPr>
              <a:spLocks noChangeShapeType="1"/>
            </p:cNvSpPr>
            <p:nvPr/>
          </p:nvSpPr>
          <p:spPr bwMode="auto">
            <a:xfrm flipH="1">
              <a:off x="4277" y="2124"/>
              <a:ext cx="710" cy="7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9" name="Line 57"/>
            <p:cNvSpPr>
              <a:spLocks noChangeShapeType="1"/>
            </p:cNvSpPr>
            <p:nvPr/>
          </p:nvSpPr>
          <p:spPr bwMode="auto">
            <a:xfrm>
              <a:off x="4277" y="2124"/>
              <a:ext cx="710" cy="7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0" name="Line 58"/>
            <p:cNvSpPr>
              <a:spLocks noChangeShapeType="1"/>
            </p:cNvSpPr>
            <p:nvPr/>
          </p:nvSpPr>
          <p:spPr bwMode="auto">
            <a:xfrm>
              <a:off x="4158" y="2479"/>
              <a:ext cx="94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d-ID" sz="2400" dirty="0">
                <a:solidFill>
                  <a:srgbClr val="060504"/>
                </a:solidFill>
                <a:cs typeface="Times New Roman" pitchFamily="18" charset="0"/>
              </a:rPr>
              <a:t>Dapatkah kita menggambar graf teratur berderajat 3 dengan 7 buah simpul? Mengapa?</a:t>
            </a:r>
            <a:endParaRPr lang="en-US" sz="2400" dirty="0">
              <a:solidFill>
                <a:srgbClr val="060504"/>
              </a:solidFill>
              <a:cs typeface="Times New Roman" pitchFamily="18" charset="0"/>
            </a:endParaRP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Tentukan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jumlah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simpul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pada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graf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sederhana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bila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mempunyai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20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buah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sisi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tiap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simpul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berderajat</a:t>
            </a:r>
            <a:r>
              <a:rPr lang="en-US" sz="24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60504"/>
                </a:solidFill>
                <a:cs typeface="Times New Roman" pitchFamily="18" charset="0"/>
              </a:rPr>
              <a:t>sama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Sebuah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graf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dibentuk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25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buah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sisi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Berapa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jumlah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maksimum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simpul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graf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sederhana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dapat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dibuat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25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buah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sisi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60504"/>
                </a:solidFill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rgbClr val="060504"/>
                </a:solidFill>
                <a:cs typeface="Times New Roman" pitchFamily="18" charset="0"/>
              </a:rPr>
              <a:t>?</a:t>
            </a:r>
            <a:endParaRPr lang="en-US" sz="2400" dirty="0">
              <a:solidFill>
                <a:srgbClr val="060504"/>
              </a:solidFill>
              <a:cs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CBEC-1432-4FC9-BCDC-A32313100034}" type="slidenum">
              <a:rPr lang="en-US"/>
              <a:pPr/>
              <a:t>59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Latihan soal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1143000" y="838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Graph Theory - History</a:t>
            </a:r>
          </a:p>
        </p:txBody>
      </p:sp>
      <p:pic>
        <p:nvPicPr>
          <p:cNvPr id="177155" name="Picture 3" descr="415px-Francis_guth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17954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200px-De_Morgan_Augus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0" y="5638800"/>
            <a:ext cx="514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Francis Guthrie  Auguste DeMorgan</a:t>
            </a:r>
            <a:endParaRPr lang="es-ES"/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2743200" y="1905000"/>
            <a:ext cx="321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Four Colors of Maps</a:t>
            </a:r>
            <a:endParaRPr lang="es-ES" b="1">
              <a:solidFill>
                <a:schemeClr val="tx2"/>
              </a:solidFill>
            </a:endParaRPr>
          </a:p>
        </p:txBody>
      </p:sp>
      <p:graphicFrame>
        <p:nvGraphicFramePr>
          <p:cNvPr id="177162" name="Object 10"/>
          <p:cNvGraphicFramePr>
            <a:graphicFrameLocks noChangeAspect="1"/>
          </p:cNvGraphicFramePr>
          <p:nvPr/>
        </p:nvGraphicFramePr>
        <p:xfrm>
          <a:off x="5505450" y="2438400"/>
          <a:ext cx="363855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Bitmap Image" r:id="rId5" imgW="3638095" imgH="3772427" progId="Paint.Picture">
                  <p:embed/>
                </p:oleObj>
              </mc:Choice>
              <mc:Fallback>
                <p:oleObj name="Bitmap Image" r:id="rId5" imgW="3638095" imgH="37724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2438400"/>
                        <a:ext cx="363855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92696"/>
            <a:ext cx="8229600" cy="5602627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90000"/>
              </a:lnSpc>
              <a:buNone/>
            </a:pP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	</a:t>
            </a:r>
            <a:endParaRPr lang="en-US" sz="2000" i="1" dirty="0">
              <a:solidFill>
                <a:srgbClr val="060504"/>
              </a:solidFill>
              <a:latin typeface="Courier New" pitchFamily="49" charset="0"/>
              <a:cs typeface="Courier New" pitchFamily="49" charset="0"/>
            </a:endParaRP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Tentukan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jumlah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simpul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pada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graf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sederhana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bila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mempunyai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20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buah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sisi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dan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tiap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simpul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berderajat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sama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Sebuah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graf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akan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dibentuk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dari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25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buah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sisi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Berapa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jumlah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maksimum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simpul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dalam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graf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sederhana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dapat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dibuat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dari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25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buah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sisi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60504"/>
                </a:solidFill>
                <a:cs typeface="Times New Roman" pitchFamily="18" charset="0"/>
              </a:rPr>
              <a:t>tersebut</a:t>
            </a:r>
            <a:r>
              <a:rPr lang="en-US" sz="2000" dirty="0">
                <a:solidFill>
                  <a:srgbClr val="060504"/>
                </a:solidFill>
                <a:cs typeface="Times New Roman" pitchFamily="18" charset="0"/>
              </a:rPr>
              <a:t>?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 startAt="5"/>
            </a:pPr>
            <a:endParaRPr lang="id-ID" sz="2000" dirty="0">
              <a:solidFill>
                <a:srgbClr val="060504"/>
              </a:solidFill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60504"/>
                </a:solidFill>
                <a:cs typeface="Times New Roman" pitchFamily="18" charset="0"/>
              </a:rPr>
              <a:t>4. 	</a:t>
            </a:r>
            <a:r>
              <a:rPr lang="id-ID" sz="2000" dirty="0" smtClean="0">
                <a:solidFill>
                  <a:srgbClr val="060504"/>
                </a:solidFill>
                <a:cs typeface="Times New Roman" pitchFamily="18" charset="0"/>
              </a:rPr>
              <a:t>Sebuah 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departemen mempunyai 6 kelompok kerja yang setiap bulannya masing-masing selalu mengadakan rapat satu kali. Keenam kelompok kerja dengan masing-masing anggotanya adalah: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K</a:t>
            </a:r>
            <a:r>
              <a:rPr lang="id-ID" sz="2000" baseline="-30000" dirty="0">
                <a:solidFill>
                  <a:srgbClr val="060504"/>
                </a:solidFill>
                <a:cs typeface="Times New Roman" pitchFamily="18" charset="0"/>
              </a:rPr>
              <a:t>1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 = {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Amir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Budi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Yanti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},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K</a:t>
            </a:r>
            <a:r>
              <a:rPr lang="id-ID" sz="2000" baseline="-30000" dirty="0">
                <a:solidFill>
                  <a:srgbClr val="060504"/>
                </a:solidFill>
                <a:cs typeface="Times New Roman" pitchFamily="18" charset="0"/>
              </a:rPr>
              <a:t>2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 = {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Budi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Hasan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Tommy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},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K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3 = {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Amir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Tommy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Yanti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},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K</a:t>
            </a:r>
            <a:r>
              <a:rPr lang="id-ID" sz="2000" baseline="-30000" dirty="0">
                <a:solidFill>
                  <a:srgbClr val="060504"/>
                </a:solidFill>
                <a:cs typeface="Times New Roman" pitchFamily="18" charset="0"/>
              </a:rPr>
              <a:t>4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 = {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Hasan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Tommy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Yanti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},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K</a:t>
            </a:r>
            <a:r>
              <a:rPr lang="id-ID" sz="2000" baseline="-30000" dirty="0">
                <a:solidFill>
                  <a:srgbClr val="060504"/>
                </a:solidFill>
                <a:cs typeface="Times New Roman" pitchFamily="18" charset="0"/>
              </a:rPr>
              <a:t>5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 = {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Amir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Budi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},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K</a:t>
            </a:r>
            <a:r>
              <a:rPr lang="id-ID" sz="2000" baseline="-30000" dirty="0">
                <a:solidFill>
                  <a:srgbClr val="060504"/>
                </a:solidFill>
                <a:cs typeface="Times New Roman" pitchFamily="18" charset="0"/>
              </a:rPr>
              <a:t>6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 = {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Budi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Tommy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, </a:t>
            </a:r>
            <a:r>
              <a:rPr lang="id-ID" sz="2000" i="1" dirty="0">
                <a:solidFill>
                  <a:srgbClr val="060504"/>
                </a:solidFill>
                <a:cs typeface="Times New Roman" pitchFamily="18" charset="0"/>
              </a:rPr>
              <a:t>Yanti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}. Berapa banyak waktu rapat berbeda yang harus direncanakan sehingga tidak ada anggota kelompok kerja yang dijadwalkan rapat pada waktu yang sama. Gambarkan graf yang merepresentasikan persoalan ini lalu (jelaskan</a:t>
            </a:r>
            <a:r>
              <a:rPr lang="id-ID" sz="2000" b="1" dirty="0">
                <a:solidFill>
                  <a:srgbClr val="060504"/>
                </a:solidFill>
                <a:cs typeface="Times New Roman" pitchFamily="18" charset="0"/>
              </a:rPr>
              <a:t> </a:t>
            </a:r>
            <a:r>
              <a:rPr lang="id-ID" sz="2000" dirty="0">
                <a:solidFill>
                  <a:srgbClr val="060504"/>
                </a:solidFill>
                <a:cs typeface="Times New Roman" pitchFamily="18" charset="0"/>
              </a:rPr>
              <a:t>sisi menyatakan apa, simpul menyatakan apa) tentukan jumlah waktu rapat ini. </a:t>
            </a:r>
            <a:endParaRPr lang="en-GB" sz="2000" dirty="0">
              <a:solidFill>
                <a:srgbClr val="060504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4A87-BB7D-4640-B3D4-AED251C28D2F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denah</a:t>
            </a:r>
            <a:r>
              <a:rPr lang="en-US" sz="2400" dirty="0" smtClean="0"/>
              <a:t> </a:t>
            </a:r>
            <a:r>
              <a:rPr lang="en-US" sz="2400" dirty="0" err="1" smtClean="0"/>
              <a:t>lantai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gedung</a:t>
            </a:r>
            <a:r>
              <a:rPr lang="en-US" sz="2400" dirty="0" smtClean="0"/>
              <a:t>. </a:t>
            </a:r>
          </a:p>
          <a:p>
            <a:pPr marL="914400" lvl="1" indent="-514350"/>
            <a:r>
              <a:rPr lang="en-US" sz="2000" dirty="0" err="1" smtClean="0"/>
              <a:t>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graph. </a:t>
            </a:r>
          </a:p>
          <a:p>
            <a:pPr marL="914400" lvl="1" indent="-514350"/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dimungkinkan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pintu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lantai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kali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fi-FI" sz="2000" dirty="0" smtClean="0"/>
              <a:t>kita boleh mulai memasuki pintu yang mana saja?</a:t>
            </a:r>
            <a:r>
              <a:rPr lang="en-US" sz="2000" dirty="0" smtClean="0"/>
              <a:t> 	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65104"/>
            <a:ext cx="3238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graph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barisan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barisan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!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4, 3, 3, 3, 2, 2, 2, 1, 0.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8, 7, 6, 5, 4, 3, 2, 2, 1, 0, 0.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5, 5, 5, 4, 4, 4, 4, 4, 0.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5, 4, 3, 2, 1, 1, 1, 1, 1, 1, 1, 1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7, 6, 4, 4, 4, 3, 3, 3, 3, 1, 1, 0.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5, 4, 4, 3, 3, 2, 2, 1, 0, 0.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6, 6, 5, 5, 4, 4, 3, 2, 2, 1, 0, 0.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8, 6, 5, 4, 4, 3, 3, 3, 2, 0, 0.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Graph </a:t>
            </a:r>
            <a:r>
              <a:rPr lang="en-US" sz="2800" i="1" dirty="0"/>
              <a:t>G</a:t>
            </a:r>
            <a:r>
              <a:rPr lang="en-US" sz="2800" dirty="0"/>
              <a:t> = (</a:t>
            </a:r>
            <a:r>
              <a:rPr lang="en-US" sz="2800" i="1" dirty="0"/>
              <a:t>V</a:t>
            </a:r>
            <a:r>
              <a:rPr lang="en-US" sz="2800" dirty="0"/>
              <a:t>, </a:t>
            </a:r>
            <a:r>
              <a:rPr lang="en-US" sz="2800" i="1" dirty="0"/>
              <a:t>E</a:t>
            </a:r>
            <a:r>
              <a:rPr lang="en-US" sz="2800" dirty="0"/>
              <a:t>), yang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</a:t>
            </a:r>
            <a:r>
              <a:rPr lang="en-US" sz="2800" i="1" dirty="0"/>
              <a:t>V</a:t>
            </a:r>
            <a:r>
              <a:rPr lang="en-US" sz="2800" dirty="0"/>
              <a:t>  =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tidak-kosong</a:t>
            </a:r>
            <a:r>
              <a:rPr lang="en-US" sz="2800" dirty="0"/>
              <a:t> </a:t>
            </a:r>
            <a:r>
              <a:rPr lang="en-US" sz="2800" dirty="0" err="1" smtClean="0"/>
              <a:t>dari</a:t>
            </a:r>
            <a:endParaRPr lang="id-ID" sz="2800" dirty="0" smtClean="0"/>
          </a:p>
          <a:p>
            <a:pPr>
              <a:buFont typeface="Wingdings" pitchFamily="2" charset="2"/>
              <a:buNone/>
            </a:pPr>
            <a:r>
              <a:rPr lang="id-ID" sz="2800" dirty="0"/>
              <a:t>	</a:t>
            </a:r>
            <a:r>
              <a:rPr lang="id-ID" sz="2800" dirty="0" smtClean="0"/>
              <a:t>	      </a:t>
            </a:r>
            <a:r>
              <a:rPr lang="en-US" sz="2800" dirty="0" err="1" smtClean="0"/>
              <a:t>simpul-simpul</a:t>
            </a:r>
            <a:r>
              <a:rPr lang="en-US" sz="2800" dirty="0" smtClean="0"/>
              <a:t>  (</a:t>
            </a:r>
            <a:r>
              <a:rPr lang="en-US" sz="2800" i="1" dirty="0"/>
              <a:t>vertices</a:t>
            </a:r>
            <a:r>
              <a:rPr lang="en-US" sz="2800" dirty="0"/>
              <a:t>)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= { </a:t>
            </a:r>
            <a:r>
              <a:rPr lang="en-US" sz="2800" i="1" dirty="0"/>
              <a:t>v</a:t>
            </a:r>
            <a:r>
              <a:rPr lang="en-US" sz="2800" dirty="0"/>
              <a:t>1 , </a:t>
            </a:r>
            <a:r>
              <a:rPr lang="en-US" sz="2800" i="1" dirty="0"/>
              <a:t>v</a:t>
            </a:r>
            <a:r>
              <a:rPr lang="en-US" sz="2800" dirty="0"/>
              <a:t>2 , ... , </a:t>
            </a:r>
            <a:r>
              <a:rPr lang="en-US" sz="2800" i="1" dirty="0" err="1"/>
              <a:t>vn</a:t>
            </a:r>
            <a:r>
              <a:rPr lang="en-US" sz="2800" dirty="0"/>
              <a:t> }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</a:t>
            </a:r>
            <a:r>
              <a:rPr lang="en-US" sz="2800" i="1" dirty="0"/>
              <a:t> E</a:t>
            </a:r>
            <a:r>
              <a:rPr lang="en-US" sz="2800" dirty="0"/>
              <a:t>  =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 (</a:t>
            </a:r>
            <a:r>
              <a:rPr lang="en-US" sz="2800" i="1" dirty="0"/>
              <a:t>edges</a:t>
            </a:r>
            <a:r>
              <a:rPr lang="en-US" sz="2800" dirty="0"/>
              <a:t>) yang 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sepasang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= {</a:t>
            </a:r>
            <a:r>
              <a:rPr lang="en-US" sz="2800" i="1" dirty="0"/>
              <a:t>e</a:t>
            </a:r>
            <a:r>
              <a:rPr lang="en-US" sz="2800" dirty="0"/>
              <a:t>1 , </a:t>
            </a:r>
            <a:r>
              <a:rPr lang="en-US" sz="2800" i="1" dirty="0"/>
              <a:t>e</a:t>
            </a:r>
            <a:r>
              <a:rPr lang="en-US" sz="2800" dirty="0"/>
              <a:t>2 , ... , </a:t>
            </a:r>
            <a:r>
              <a:rPr lang="en-US" sz="2800" i="1" dirty="0"/>
              <a:t>en</a:t>
            </a:r>
            <a:r>
              <a:rPr lang="en-US" sz="2800" dirty="0"/>
              <a:t> }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Definisi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63700" y="2895600"/>
          <a:ext cx="5815013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Visio" r:id="rId3" imgW="5814360" imgH="1696680" progId="">
                  <p:embed/>
                </p:oleObj>
              </mc:Choice>
              <mc:Fallback>
                <p:oleObj name="Visio" r:id="rId3" imgW="5814360" imgH="16966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2895600"/>
                        <a:ext cx="5815013" cy="169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900113" y="5189538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i="1"/>
              <a:t>G</a:t>
            </a:r>
            <a:r>
              <a:rPr lang="en-US"/>
              <a:t>1			         </a:t>
            </a:r>
            <a:r>
              <a:rPr lang="en-US" i="1"/>
              <a:t>G</a:t>
            </a:r>
            <a:r>
              <a:rPr lang="en-US"/>
              <a:t>2			         </a:t>
            </a:r>
            <a:r>
              <a:rPr lang="en-US" i="1"/>
              <a:t>G</a:t>
            </a:r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Graph G</a:t>
            </a:r>
            <a:r>
              <a:rPr lang="en-US" sz="2400" baseline="-25000"/>
              <a:t>1</a:t>
            </a:r>
            <a:r>
              <a:rPr lang="en-US"/>
              <a:t>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</a:t>
            </a:r>
          </a:p>
        </p:txBody>
      </p:sp>
      <p:sp>
        <p:nvSpPr>
          <p:cNvPr id="13424" name="Rectangle 112"/>
          <p:cNvSpPr>
            <a:spLocks noGrp="1" noChangeArrowheads="1"/>
          </p:cNvSpPr>
          <p:nvPr>
            <p:ph sz="half" idx="4294967295"/>
          </p:nvPr>
        </p:nvSpPr>
        <p:spPr>
          <a:xfrm>
            <a:off x="4668838" y="1981200"/>
            <a:ext cx="4475162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G</a:t>
            </a:r>
            <a:r>
              <a:rPr lang="en-US" sz="2400" baseline="-25000"/>
              <a:t>1</a:t>
            </a:r>
            <a:r>
              <a:rPr lang="en-US"/>
              <a:t> adalah graph dengan</a:t>
            </a:r>
          </a:p>
          <a:p>
            <a:pPr>
              <a:buFont typeface="Wingdings" pitchFamily="2" charset="2"/>
              <a:buNone/>
            </a:pPr>
            <a:r>
              <a:rPr lang="en-US" i="1"/>
              <a:t>V</a:t>
            </a:r>
            <a:r>
              <a:rPr lang="en-US"/>
              <a:t> = { 1, 2, 3, 4 }</a:t>
            </a:r>
          </a:p>
          <a:p>
            <a:pPr>
              <a:buFont typeface="Wingdings" pitchFamily="2" charset="2"/>
              <a:buNone/>
            </a:pPr>
            <a:r>
              <a:rPr lang="en-US" i="1"/>
              <a:t>E</a:t>
            </a:r>
            <a:r>
              <a:rPr lang="en-US"/>
              <a:t> = { (1, 2), (1, 3), (2, 3),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(2, 4), (3, 4) }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grpSp>
        <p:nvGrpSpPr>
          <p:cNvPr id="13406" name="Group 94"/>
          <p:cNvGrpSpPr>
            <a:grpSpLocks/>
          </p:cNvGrpSpPr>
          <p:nvPr/>
        </p:nvGrpSpPr>
        <p:grpSpPr bwMode="auto">
          <a:xfrm rot="10754854" flipV="1">
            <a:off x="1036638" y="2847975"/>
            <a:ext cx="3028950" cy="2781300"/>
            <a:chOff x="1057" y="3517"/>
            <a:chExt cx="2258" cy="2287"/>
          </a:xfrm>
        </p:grpSpPr>
        <p:sp>
          <p:nvSpPr>
            <p:cNvPr id="13407" name="Freeform 95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96"/>
            <p:cNvSpPr>
              <a:spLocks/>
            </p:cNvSpPr>
            <p:nvPr/>
          </p:nvSpPr>
          <p:spPr bwMode="auto">
            <a:xfrm>
              <a:off x="2143" y="38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97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98"/>
            <p:cNvSpPr>
              <a:spLocks/>
            </p:cNvSpPr>
            <p:nvPr/>
          </p:nvSpPr>
          <p:spPr bwMode="auto">
            <a:xfrm>
              <a:off x="12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8" y="19"/>
                </a:cxn>
                <a:cxn ang="0">
                  <a:pos x="81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1" y="60"/>
                </a:cxn>
                <a:cxn ang="0">
                  <a:pos x="78" y="67"/>
                </a:cxn>
                <a:cxn ang="0">
                  <a:pos x="72" y="72"/>
                </a:cxn>
                <a:cxn ang="0">
                  <a:pos x="67" y="78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2" y="85"/>
                </a:cxn>
                <a:cxn ang="0">
                  <a:pos x="39" y="85"/>
                </a:cxn>
                <a:cxn ang="0">
                  <a:pos x="33" y="85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3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2" y="72"/>
                  </a:lnTo>
                  <a:lnTo>
                    <a:pt x="67" y="78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9" y="85"/>
                  </a:lnTo>
                  <a:lnTo>
                    <a:pt x="33" y="85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99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100"/>
            <p:cNvSpPr>
              <a:spLocks/>
            </p:cNvSpPr>
            <p:nvPr/>
          </p:nvSpPr>
          <p:spPr bwMode="auto">
            <a:xfrm>
              <a:off x="2143" y="550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7" y="77"/>
                </a:cxn>
                <a:cxn ang="0">
                  <a:pos x="60" y="81"/>
                </a:cxn>
                <a:cxn ang="0">
                  <a:pos x="51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7"/>
                </a:cxn>
                <a:cxn ang="0">
                  <a:pos x="12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7" y="77"/>
                  </a:lnTo>
                  <a:lnTo>
                    <a:pt x="60" y="81"/>
                  </a:lnTo>
                  <a:lnTo>
                    <a:pt x="51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101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102"/>
            <p:cNvSpPr>
              <a:spLocks/>
            </p:cNvSpPr>
            <p:nvPr/>
          </p:nvSpPr>
          <p:spPr bwMode="auto">
            <a:xfrm>
              <a:off x="2993" y="4653"/>
              <a:ext cx="85" cy="8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9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2" y="1"/>
                </a:cxn>
                <a:cxn ang="0">
                  <a:pos x="61" y="3"/>
                </a:cxn>
                <a:cxn ang="0">
                  <a:pos x="68" y="7"/>
                </a:cxn>
                <a:cxn ang="0">
                  <a:pos x="73" y="12"/>
                </a:cxn>
                <a:cxn ang="0">
                  <a:pos x="78" y="19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5" y="39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7"/>
                </a:cxn>
                <a:cxn ang="0">
                  <a:pos x="85" y="51"/>
                </a:cxn>
                <a:cxn ang="0">
                  <a:pos x="82" y="60"/>
                </a:cxn>
                <a:cxn ang="0">
                  <a:pos x="78" y="67"/>
                </a:cxn>
                <a:cxn ang="0">
                  <a:pos x="73" y="72"/>
                </a:cxn>
                <a:cxn ang="0">
                  <a:pos x="68" y="78"/>
                </a:cxn>
                <a:cxn ang="0">
                  <a:pos x="61" y="81"/>
                </a:cxn>
                <a:cxn ang="0">
                  <a:pos x="52" y="85"/>
                </a:cxn>
                <a:cxn ang="0">
                  <a:pos x="48" y="85"/>
                </a:cxn>
                <a:cxn ang="0">
                  <a:pos x="43" y="85"/>
                </a:cxn>
                <a:cxn ang="0">
                  <a:pos x="39" y="85"/>
                </a:cxn>
                <a:cxn ang="0">
                  <a:pos x="34" y="85"/>
                </a:cxn>
                <a:cxn ang="0">
                  <a:pos x="27" y="81"/>
                </a:cxn>
                <a:cxn ang="0">
                  <a:pos x="20" y="78"/>
                </a:cxn>
                <a:cxn ang="0">
                  <a:pos x="13" y="72"/>
                </a:cxn>
                <a:cxn ang="0">
                  <a:pos x="7" y="67"/>
                </a:cxn>
                <a:cxn ang="0">
                  <a:pos x="4" y="60"/>
                </a:cxn>
                <a:cxn ang="0">
                  <a:pos x="2" y="51"/>
                </a:cxn>
                <a:cxn ang="0">
                  <a:pos x="0" y="47"/>
                </a:cxn>
                <a:cxn ang="0">
                  <a:pos x="0" y="42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lnTo>
                    <a:pt x="0" y="39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3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2"/>
                  </a:lnTo>
                  <a:lnTo>
                    <a:pt x="68" y="78"/>
                  </a:lnTo>
                  <a:lnTo>
                    <a:pt x="61" y="81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9" y="85"/>
                  </a:lnTo>
                  <a:lnTo>
                    <a:pt x="34" y="85"/>
                  </a:lnTo>
                  <a:lnTo>
                    <a:pt x="27" y="81"/>
                  </a:lnTo>
                  <a:lnTo>
                    <a:pt x="20" y="78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Line 103"/>
            <p:cNvSpPr>
              <a:spLocks noChangeShapeType="1"/>
            </p:cNvSpPr>
            <p:nvPr/>
          </p:nvSpPr>
          <p:spPr bwMode="auto">
            <a:xfrm flipH="1">
              <a:off x="1335" y="384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104"/>
            <p:cNvSpPr>
              <a:spLocks noChangeShapeType="1"/>
            </p:cNvSpPr>
            <p:nvPr/>
          </p:nvSpPr>
          <p:spPr bwMode="auto">
            <a:xfrm>
              <a:off x="1335" y="4695"/>
              <a:ext cx="851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105"/>
            <p:cNvSpPr>
              <a:spLocks noChangeShapeType="1"/>
            </p:cNvSpPr>
            <p:nvPr/>
          </p:nvSpPr>
          <p:spPr bwMode="auto">
            <a:xfrm>
              <a:off x="2186" y="384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06"/>
            <p:cNvSpPr>
              <a:spLocks noChangeShapeType="1"/>
            </p:cNvSpPr>
            <p:nvPr/>
          </p:nvSpPr>
          <p:spPr bwMode="auto">
            <a:xfrm flipH="1">
              <a:off x="2186" y="4695"/>
              <a:ext cx="850" cy="8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07"/>
            <p:cNvSpPr>
              <a:spLocks noChangeShapeType="1"/>
            </p:cNvSpPr>
            <p:nvPr/>
          </p:nvSpPr>
          <p:spPr bwMode="auto">
            <a:xfrm>
              <a:off x="1335" y="4695"/>
              <a:ext cx="170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Rectangle 108"/>
            <p:cNvSpPr>
              <a:spLocks noChangeArrowheads="1"/>
            </p:cNvSpPr>
            <p:nvPr/>
          </p:nvSpPr>
          <p:spPr bwMode="auto">
            <a:xfrm>
              <a:off x="2120" y="3517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3421" name="Rectangle 109"/>
            <p:cNvSpPr>
              <a:spLocks noChangeArrowheads="1"/>
            </p:cNvSpPr>
            <p:nvPr/>
          </p:nvSpPr>
          <p:spPr bwMode="auto">
            <a:xfrm>
              <a:off x="1057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3422" name="Rectangle 110"/>
            <p:cNvSpPr>
              <a:spLocks noChangeArrowheads="1"/>
            </p:cNvSpPr>
            <p:nvPr/>
          </p:nvSpPr>
          <p:spPr bwMode="auto">
            <a:xfrm>
              <a:off x="3183" y="4555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3423" name="Rectangle 111"/>
            <p:cNvSpPr>
              <a:spLocks noChangeArrowheads="1"/>
            </p:cNvSpPr>
            <p:nvPr/>
          </p:nvSpPr>
          <p:spPr bwMode="auto">
            <a:xfrm>
              <a:off x="2120" y="5594"/>
              <a:ext cx="1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656</TotalTime>
  <Words>2425</Words>
  <Application>Microsoft Office PowerPoint</Application>
  <PresentationFormat>On-screen Show (4:3)</PresentationFormat>
  <Paragraphs>527</Paragraphs>
  <Slides>62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Concourse</vt:lpstr>
      <vt:lpstr>Bitmap Image</vt:lpstr>
      <vt:lpstr>Visio</vt:lpstr>
      <vt:lpstr>Equation</vt:lpstr>
      <vt:lpstr>GRAPH</vt:lpstr>
      <vt:lpstr>Graph Theory - History</vt:lpstr>
      <vt:lpstr>PowerPoint Presentation</vt:lpstr>
      <vt:lpstr>PowerPoint Presentation</vt:lpstr>
      <vt:lpstr>PowerPoint Presentation</vt:lpstr>
      <vt:lpstr>PowerPoint Presentation</vt:lpstr>
      <vt:lpstr>Definisi Graph</vt:lpstr>
      <vt:lpstr>Graph</vt:lpstr>
      <vt:lpstr>Graph</vt:lpstr>
      <vt:lpstr>Graph</vt:lpstr>
      <vt:lpstr>Graph</vt:lpstr>
      <vt:lpstr>Graph</vt:lpstr>
      <vt:lpstr>Graph</vt:lpstr>
      <vt:lpstr>Jenis-Jenis Graph</vt:lpstr>
      <vt:lpstr>Graph sederhana (simple graph)</vt:lpstr>
      <vt:lpstr>Graph tak-sederhana (unsimple-graph)</vt:lpstr>
      <vt:lpstr>PowerPoint Presentation</vt:lpstr>
      <vt:lpstr>Graph tak-berarah (undirected graph)</vt:lpstr>
      <vt:lpstr>Graph berarah (directed graph atau digraph)</vt:lpstr>
      <vt:lpstr>Contoh Terapan Graph</vt:lpstr>
      <vt:lpstr>Contoh Terapan Graph</vt:lpstr>
      <vt:lpstr>Contoh Terapan Graph</vt:lpstr>
      <vt:lpstr>Contoh Terapan Graph</vt:lpstr>
      <vt:lpstr>Contoh Terapan Graph</vt:lpstr>
      <vt:lpstr>Ketetanggaan (Adjacent)</vt:lpstr>
      <vt:lpstr>Bersisian (Incidency)</vt:lpstr>
      <vt:lpstr>Simpul Terpencil (Isolated Vertex)</vt:lpstr>
      <vt:lpstr>Graph  Kosong (null graph atau empty graph)</vt:lpstr>
      <vt:lpstr>Derajat (Degree)</vt:lpstr>
      <vt:lpstr>Derajat (Degree)</vt:lpstr>
      <vt:lpstr>Derajat (Degree)</vt:lpstr>
      <vt:lpstr>Derajat (Degree)</vt:lpstr>
      <vt:lpstr>Lemma Jabat Tangan</vt:lpstr>
      <vt:lpstr>Lemma Jabat Tangan</vt:lpstr>
      <vt:lpstr>Lemma Jabat Tangan</vt:lpstr>
      <vt:lpstr>Lemma Jabat Tangan</vt:lpstr>
      <vt:lpstr>Lintasan (Path)</vt:lpstr>
      <vt:lpstr>Lintasan (Path) </vt:lpstr>
      <vt:lpstr>Siklus (Cycle) atau Sirkuit (Circuit)</vt:lpstr>
      <vt:lpstr>Terhubung (Connected)</vt:lpstr>
      <vt:lpstr>Terhubung (Connected)</vt:lpstr>
      <vt:lpstr>Terhubung (Connected) Graph berarah</vt:lpstr>
      <vt:lpstr>Terhubung (Connected) Graph berarah</vt:lpstr>
      <vt:lpstr>Terhubung (Connected) Graph berarah</vt:lpstr>
      <vt:lpstr>Upagraph (Subgraph) dan Komplemen Upagraph</vt:lpstr>
      <vt:lpstr>Upagraph (Subgraph) dan Komplemen Upagraph</vt:lpstr>
      <vt:lpstr>Komponen graph (connected component)</vt:lpstr>
      <vt:lpstr>Komponen graph (connected component)</vt:lpstr>
      <vt:lpstr>Upagraph Rentang (Spanning Subgraph)</vt:lpstr>
      <vt:lpstr>Cut-Set</vt:lpstr>
      <vt:lpstr>Cut-Set </vt:lpstr>
      <vt:lpstr>Beberapa Graph Sederhana Khusus</vt:lpstr>
      <vt:lpstr>Graph lengkap</vt:lpstr>
      <vt:lpstr>Graph lingkaran</vt:lpstr>
      <vt:lpstr>Graph Teratur (Regular Graphs)</vt:lpstr>
      <vt:lpstr>Graph Bipartite (Bipartite Graph)</vt:lpstr>
      <vt:lpstr>Graph Bipartite (Bipartite Graph)</vt:lpstr>
      <vt:lpstr>Graph Bipartite (Bipartite Graph)</vt:lpstr>
      <vt:lpstr>Latihan soal</vt:lpstr>
      <vt:lpstr>PowerPoint Presentation</vt:lpstr>
      <vt:lpstr>PowerPoint Presentation</vt:lpstr>
      <vt:lpstr>PowerPoint Presentation</vt:lpstr>
    </vt:vector>
  </TitlesOfParts>
  <Company>STT Telkom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</dc:title>
  <dc:creator>Rita Magdalena</dc:creator>
  <cp:lastModifiedBy>user7</cp:lastModifiedBy>
  <cp:revision>108</cp:revision>
  <dcterms:created xsi:type="dcterms:W3CDTF">2005-10-15T10:36:19Z</dcterms:created>
  <dcterms:modified xsi:type="dcterms:W3CDTF">2015-11-11T07:13:15Z</dcterms:modified>
</cp:coreProperties>
</file>