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34"/>
  </p:notesMasterIdLst>
  <p:handoutMasterIdLst>
    <p:handoutMasterId r:id="rId35"/>
  </p:handout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76" r:id="rId26"/>
    <p:sldId id="277"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8" autoAdjust="0"/>
    <p:restoredTop sz="86410"/>
  </p:normalViewPr>
  <p:slideViewPr>
    <p:cSldViewPr>
      <p:cViewPr varScale="1">
        <p:scale>
          <a:sx n="62" d="100"/>
          <a:sy n="62" d="100"/>
        </p:scale>
        <p:origin x="53" y="619"/>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1/14/2019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1/14/2019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1/14/2019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1/14/2019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1/14/2019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1/14/2019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1/14/2019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fontScale="70000" lnSpcReduction="20000"/>
          </a:bodyPr>
          <a:lstStyle/>
          <a:p>
            <a:r>
              <a:rPr lang="en-US" dirty="0" smtClean="0"/>
              <a:t>E-Commerce</a:t>
            </a:r>
          </a:p>
          <a:p>
            <a:r>
              <a:rPr lang="en-US" dirty="0" smtClean="0"/>
              <a:t>Chapter </a:t>
            </a:r>
            <a:r>
              <a:rPr lang="en-US" dirty="0" smtClean="0"/>
              <a:t>3</a:t>
            </a:r>
          </a:p>
          <a:p>
            <a:r>
              <a:rPr lang="en-US" dirty="0"/>
              <a:t>Hari </a:t>
            </a:r>
            <a:r>
              <a:rPr lang="en-US" dirty="0" err="1"/>
              <a:t>Prapcoyo,S.Kom</a:t>
            </a:r>
            <a:r>
              <a:rPr lang="en-US" dirty="0"/>
              <a:t>., M.ICT</a:t>
            </a:r>
          </a:p>
          <a:p>
            <a:endParaRPr lang="en-US" dirty="0" smtClean="0"/>
          </a:p>
          <a:p>
            <a:r>
              <a:rPr lang="en-US" dirty="0" err="1" smtClean="0"/>
              <a:t>Sistem</a:t>
            </a:r>
            <a:r>
              <a:rPr lang="en-US" dirty="0" smtClean="0"/>
              <a:t> </a:t>
            </a:r>
            <a:r>
              <a:rPr lang="en-US" dirty="0" err="1" smtClean="0"/>
              <a:t>Informasi</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a:bodyPr>
          <a:lstStyle/>
          <a:p>
            <a:pPr algn="just"/>
            <a:r>
              <a:rPr lang="en-US" dirty="0" smtClean="0"/>
              <a:t>Routing algorithm : computer program that ensures that packets take the best available path toward their destination.</a:t>
            </a:r>
          </a:p>
          <a:p>
            <a:pPr algn="just"/>
            <a:r>
              <a:rPr lang="en-US" dirty="0" smtClean="0"/>
              <a:t>Protocol : set of rules and standards for data transfer.</a:t>
            </a:r>
          </a:p>
          <a:p>
            <a:pPr algn="just"/>
            <a:r>
              <a:rPr lang="en-US" dirty="0" smtClean="0"/>
              <a:t>TCP/IP : core communications protocol for the internet.</a:t>
            </a:r>
          </a:p>
          <a:p>
            <a:pPr algn="just"/>
            <a:r>
              <a:rPr lang="en-US" dirty="0" smtClean="0"/>
              <a:t>TCP : establishes connections among sending and receiving computers and handles assembly and reassembly of packets.</a:t>
            </a:r>
          </a:p>
          <a:p>
            <a:pPr algn="just"/>
            <a:r>
              <a:rPr lang="en-US" dirty="0" smtClean="0"/>
              <a:t>IP : provides the internet’s addressing scheme and is responsible for delivery of packets.</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spTree>
    <p:extLst>
      <p:ext uri="{BB962C8B-B14F-4D97-AF65-F5344CB8AC3E}">
        <p14:creationId xmlns:p14="http://schemas.microsoft.com/office/powerpoint/2010/main" val="219486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lnSpcReduction="10000"/>
          </a:bodyPr>
          <a:lstStyle/>
          <a:p>
            <a:pPr algn="just"/>
            <a:r>
              <a:rPr lang="en-US" dirty="0" smtClean="0"/>
              <a:t>Network </a:t>
            </a:r>
            <a:r>
              <a:rPr lang="en-US" dirty="0" smtClean="0"/>
              <a:t>Interface Layer : responsible for placing packets on and receiving them from the network medium.</a:t>
            </a:r>
          </a:p>
          <a:p>
            <a:pPr algn="just"/>
            <a:r>
              <a:rPr lang="en-US" dirty="0" smtClean="0"/>
              <a:t>Internet layer : responsible for addressing, packaging, and routing messages on the internet.</a:t>
            </a:r>
          </a:p>
          <a:p>
            <a:pPr algn="just"/>
            <a:r>
              <a:rPr lang="en-US" dirty="0" smtClean="0"/>
              <a:t>Transport layer : responsible for providing communication with other protocols within TCP/IP suite.</a:t>
            </a:r>
          </a:p>
          <a:p>
            <a:pPr algn="just"/>
            <a:r>
              <a:rPr lang="en-US" dirty="0" smtClean="0"/>
              <a:t>Application layer : includes protocols used to provide user services or exchange data.</a:t>
            </a:r>
          </a:p>
          <a:p>
            <a:pPr algn="just"/>
            <a:r>
              <a:rPr lang="en-US" dirty="0" smtClean="0"/>
              <a:t>Border gateway protocol : enables exchange of routing information among system on the internet.</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spTree>
    <p:extLst>
      <p:ext uri="{BB962C8B-B14F-4D97-AF65-F5344CB8AC3E}">
        <p14:creationId xmlns:p14="http://schemas.microsoft.com/office/powerpoint/2010/main" val="393458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lnSpcReduction="10000"/>
          </a:bodyPr>
          <a:lstStyle/>
          <a:p>
            <a:pPr algn="just"/>
            <a:r>
              <a:rPr lang="en-US" dirty="0" smtClean="0"/>
              <a:t>Network </a:t>
            </a:r>
            <a:r>
              <a:rPr lang="en-US" dirty="0" smtClean="0"/>
              <a:t>Interface Layer : responsible for placing packets on and receiving them from the network medium.</a:t>
            </a:r>
          </a:p>
          <a:p>
            <a:pPr algn="just"/>
            <a:r>
              <a:rPr lang="en-US" dirty="0" smtClean="0"/>
              <a:t>Internet layer : responsible for addressing, packaging, and routing messages on the internet.</a:t>
            </a:r>
          </a:p>
          <a:p>
            <a:pPr algn="just"/>
            <a:r>
              <a:rPr lang="en-US" dirty="0" smtClean="0"/>
              <a:t>Transport layer : responsible for providing communication with other protocols within TCP/IP suite.</a:t>
            </a:r>
          </a:p>
          <a:p>
            <a:pPr algn="just"/>
            <a:r>
              <a:rPr lang="en-US" dirty="0" smtClean="0"/>
              <a:t>Application layer : includes protocols used to provide user services or exchange data.</a:t>
            </a:r>
          </a:p>
          <a:p>
            <a:pPr algn="just"/>
            <a:r>
              <a:rPr lang="en-US" dirty="0" smtClean="0"/>
              <a:t>Border gateway protocol : enables exchange of routing information among system on the internet.</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pic>
        <p:nvPicPr>
          <p:cNvPr id="4" name="Picture 3"/>
          <p:cNvPicPr>
            <a:picLocks noChangeAspect="1"/>
          </p:cNvPicPr>
          <p:nvPr/>
        </p:nvPicPr>
        <p:blipFill>
          <a:blip r:embed="rId2"/>
          <a:stretch>
            <a:fillRect/>
          </a:stretch>
        </p:blipFill>
        <p:spPr>
          <a:xfrm>
            <a:off x="152400" y="152399"/>
            <a:ext cx="8763000" cy="6553201"/>
          </a:xfrm>
          <a:prstGeom prst="rect">
            <a:avLst/>
          </a:prstGeom>
        </p:spPr>
      </p:pic>
    </p:spTree>
    <p:extLst>
      <p:ext uri="{BB962C8B-B14F-4D97-AF65-F5344CB8AC3E}">
        <p14:creationId xmlns:p14="http://schemas.microsoft.com/office/powerpoint/2010/main" val="427264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a:bodyPr>
          <a:lstStyle/>
          <a:p>
            <a:pPr algn="just"/>
            <a:r>
              <a:rPr lang="en-US" dirty="0" smtClean="0"/>
              <a:t>IPv4 Internet address : internet address expressed as a 32-bit number that appears as a series of four separate numbers marked off by periods, such as 64.49.254.91</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pic>
        <p:nvPicPr>
          <p:cNvPr id="5" name="Picture 4"/>
          <p:cNvPicPr>
            <a:picLocks noChangeAspect="1"/>
          </p:cNvPicPr>
          <p:nvPr/>
        </p:nvPicPr>
        <p:blipFill>
          <a:blip r:embed="rId2"/>
          <a:stretch>
            <a:fillRect/>
          </a:stretch>
        </p:blipFill>
        <p:spPr>
          <a:xfrm>
            <a:off x="685800" y="3429000"/>
            <a:ext cx="8229600" cy="3048000"/>
          </a:xfrm>
          <a:prstGeom prst="rect">
            <a:avLst/>
          </a:prstGeom>
        </p:spPr>
      </p:pic>
    </p:spTree>
    <p:extLst>
      <p:ext uri="{BB962C8B-B14F-4D97-AF65-F5344CB8AC3E}">
        <p14:creationId xmlns:p14="http://schemas.microsoft.com/office/powerpoint/2010/main" val="176891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a:bodyPr>
          <a:lstStyle/>
          <a:p>
            <a:pPr algn="just"/>
            <a:r>
              <a:rPr lang="en-US" dirty="0" smtClean="0"/>
              <a:t>IPv6 Internet address : internet address expressed as a 128-bit number.</a:t>
            </a:r>
          </a:p>
          <a:p>
            <a:pPr algn="just"/>
            <a:r>
              <a:rPr lang="en-US" dirty="0" smtClean="0"/>
              <a:t>Domain name : IP address expressed in natural language</a:t>
            </a:r>
          </a:p>
          <a:p>
            <a:pPr algn="just"/>
            <a:r>
              <a:rPr lang="en-US" dirty="0" smtClean="0"/>
              <a:t>Domain name system : system for expressing numeric IP addresses in natural language.</a:t>
            </a:r>
          </a:p>
          <a:p>
            <a:pPr algn="just"/>
            <a:r>
              <a:rPr lang="en-US" dirty="0" smtClean="0"/>
              <a:t>Uniform Resource Locator (URL) the address used by a web browser to identify the location of content on the web.</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spTree>
    <p:extLst>
      <p:ext uri="{BB962C8B-B14F-4D97-AF65-F5344CB8AC3E}">
        <p14:creationId xmlns:p14="http://schemas.microsoft.com/office/powerpoint/2010/main" val="258621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a:bodyPr>
          <a:lstStyle/>
          <a:p>
            <a:pPr algn="just"/>
            <a:r>
              <a:rPr lang="en-US" dirty="0" smtClean="0"/>
              <a:t>IPv6 Internet address : internet address expressed as a 128-bit number.</a:t>
            </a:r>
          </a:p>
          <a:p>
            <a:pPr algn="just"/>
            <a:r>
              <a:rPr lang="en-US" dirty="0" smtClean="0"/>
              <a:t>Domain name : IP address expressed in natural language</a:t>
            </a:r>
          </a:p>
          <a:p>
            <a:pPr algn="just"/>
            <a:r>
              <a:rPr lang="en-US" dirty="0" smtClean="0"/>
              <a:t>Domain name system : system for expressing numeric IP addresses in natural language.</a:t>
            </a:r>
          </a:p>
          <a:p>
            <a:pPr algn="just"/>
            <a:r>
              <a:rPr lang="en-US" dirty="0" smtClean="0"/>
              <a:t>Uniform Resource Locator (URL) the address used by a web browser to identify the location of content on the web.</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pic>
        <p:nvPicPr>
          <p:cNvPr id="4" name="Picture 3"/>
          <p:cNvPicPr>
            <a:picLocks noChangeAspect="1"/>
          </p:cNvPicPr>
          <p:nvPr/>
        </p:nvPicPr>
        <p:blipFill>
          <a:blip r:embed="rId2"/>
          <a:stretch>
            <a:fillRect/>
          </a:stretch>
        </p:blipFill>
        <p:spPr>
          <a:xfrm>
            <a:off x="228600" y="457200"/>
            <a:ext cx="8686800" cy="6248400"/>
          </a:xfrm>
          <a:prstGeom prst="rect">
            <a:avLst/>
          </a:prstGeom>
        </p:spPr>
      </p:pic>
    </p:spTree>
    <p:extLst>
      <p:ext uri="{BB962C8B-B14F-4D97-AF65-F5344CB8AC3E}">
        <p14:creationId xmlns:p14="http://schemas.microsoft.com/office/powerpoint/2010/main" val="119269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IPv6 Internet address : internet address expressed as a 128-bit number.</a:t>
            </a:r>
          </a:p>
          <a:p>
            <a:pPr algn="just"/>
            <a:r>
              <a:rPr lang="en-US" dirty="0" smtClean="0"/>
              <a:t>Domain name : IP address expressed in natural language</a:t>
            </a:r>
          </a:p>
          <a:p>
            <a:pPr algn="just"/>
            <a:r>
              <a:rPr lang="en-US" dirty="0" smtClean="0"/>
              <a:t>Domain name system : system for expressing numeric IP addresses in natural language.</a:t>
            </a:r>
          </a:p>
          <a:p>
            <a:pPr algn="just"/>
            <a:r>
              <a:rPr lang="en-US" dirty="0" smtClean="0"/>
              <a:t>Uniform Resource Locator (URL) the address used by a web browser to identify the location of content on the web.</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pic>
        <p:nvPicPr>
          <p:cNvPr id="5" name="Picture 4"/>
          <p:cNvPicPr>
            <a:picLocks noChangeAspect="1"/>
          </p:cNvPicPr>
          <p:nvPr/>
        </p:nvPicPr>
        <p:blipFill>
          <a:blip r:embed="rId2"/>
          <a:stretch>
            <a:fillRect/>
          </a:stretch>
        </p:blipFill>
        <p:spPr>
          <a:xfrm>
            <a:off x="457200" y="1371600"/>
            <a:ext cx="8458199" cy="5181599"/>
          </a:xfrm>
          <a:prstGeom prst="rect">
            <a:avLst/>
          </a:prstGeom>
        </p:spPr>
      </p:pic>
    </p:spTree>
    <p:extLst>
      <p:ext uri="{BB962C8B-B14F-4D97-AF65-F5344CB8AC3E}">
        <p14:creationId xmlns:p14="http://schemas.microsoft.com/office/powerpoint/2010/main" val="348037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lnSpcReduction="10000"/>
          </a:bodyPr>
          <a:lstStyle/>
          <a:p>
            <a:pPr algn="just"/>
            <a:r>
              <a:rPr lang="en-US" dirty="0" smtClean="0"/>
              <a:t>Client/server computing a model of computing in which client computers are connected in a network together with one or more servers.</a:t>
            </a:r>
          </a:p>
          <a:p>
            <a:pPr algn="just"/>
            <a:r>
              <a:rPr lang="en-US" dirty="0" smtClean="0"/>
              <a:t>Client : a powerful desktop computer that is part of a network</a:t>
            </a:r>
          </a:p>
          <a:p>
            <a:pPr algn="just"/>
            <a:r>
              <a:rPr lang="en-US" dirty="0" smtClean="0"/>
              <a:t>Server : networked computer dedicated to common functions that the client computers on the network need.</a:t>
            </a:r>
          </a:p>
          <a:p>
            <a:pPr algn="just"/>
            <a:r>
              <a:rPr lang="en-US" dirty="0" smtClean="0"/>
              <a:t>Cloud computing : model of computing in which computer processing, storage, software, and other services are provided as shared pool of virtualized resources over the internet.</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spTree>
    <p:extLst>
      <p:ext uri="{BB962C8B-B14F-4D97-AF65-F5344CB8AC3E}">
        <p14:creationId xmlns:p14="http://schemas.microsoft.com/office/powerpoint/2010/main" val="93786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On-demand self-service : consumers can obtain computing capabilities such as server time or networks storage as needed automatically mobile platforms.</a:t>
            </a:r>
          </a:p>
          <a:p>
            <a:pPr algn="just"/>
            <a:r>
              <a:rPr lang="en-US" dirty="0" smtClean="0"/>
              <a:t>Ubiquitous network access : cloud resources can be assessed using standard network and internet devices, including mobile platforms.</a:t>
            </a:r>
          </a:p>
          <a:p>
            <a:pPr algn="just"/>
            <a:r>
              <a:rPr lang="en-US" dirty="0" smtClean="0"/>
              <a:t>Location-independent resource pooling : computing resources are pooled to serve multiple users, with different virtual resources dynamically assigned according to user demand.</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spTree>
    <p:extLst>
      <p:ext uri="{BB962C8B-B14F-4D97-AF65-F5344CB8AC3E}">
        <p14:creationId xmlns:p14="http://schemas.microsoft.com/office/powerpoint/2010/main" val="321503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Rapid elasticity : computing resources can be rapidly provisioned, increased, decreased to meet changing user demand.</a:t>
            </a:r>
          </a:p>
          <a:p>
            <a:pPr algn="just"/>
            <a:r>
              <a:rPr lang="en-US" dirty="0" smtClean="0"/>
              <a:t>Measured service : charges for cloud resources are based on the amount of resources actually used.</a:t>
            </a:r>
          </a:p>
          <a:p>
            <a:pPr algn="just"/>
            <a:r>
              <a:rPr lang="en-US" dirty="0" smtClean="0"/>
              <a:t>Infrastructure as a service(IaaS) : customers use processing, storage, networking, and other computing resources from third party providers called cloud service providers (CSPs) to run their information systems.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spTree>
    <p:extLst>
      <p:ext uri="{BB962C8B-B14F-4D97-AF65-F5344CB8AC3E}">
        <p14:creationId xmlns:p14="http://schemas.microsoft.com/office/powerpoint/2010/main" val="422834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Learning objective:</a:t>
            </a:r>
          </a:p>
          <a:p>
            <a:pPr lvl="1">
              <a:buFont typeface="Wingdings" panose="05000000000000000000" pitchFamily="2" charset="2"/>
              <a:buChar char="Ø"/>
            </a:pPr>
            <a:r>
              <a:rPr lang="en-US" dirty="0" smtClean="0"/>
              <a:t>Key of technology concepts behind, the internet</a:t>
            </a:r>
          </a:p>
          <a:p>
            <a:pPr lvl="1">
              <a:buFont typeface="Wingdings" panose="05000000000000000000" pitchFamily="2" charset="2"/>
              <a:buChar char="Ø"/>
            </a:pPr>
            <a:r>
              <a:rPr lang="en-US" dirty="0" smtClean="0"/>
              <a:t>The current structure of the internet</a:t>
            </a:r>
          </a:p>
          <a:p>
            <a:pPr lvl="1">
              <a:buFont typeface="Wingdings" panose="05000000000000000000" pitchFamily="2" charset="2"/>
              <a:buChar char="Ø"/>
            </a:pPr>
            <a:r>
              <a:rPr lang="en-US" dirty="0" smtClean="0"/>
              <a:t>The limitations of today’s internet and the potential capabilities of the internet of the future.</a:t>
            </a:r>
          </a:p>
          <a:p>
            <a:pPr lvl="1">
              <a:buFont typeface="Wingdings" panose="05000000000000000000" pitchFamily="2" charset="2"/>
              <a:buChar char="Ø"/>
            </a:pPr>
            <a:r>
              <a:rPr lang="en-US" dirty="0" smtClean="0"/>
              <a:t>How the web works.</a:t>
            </a:r>
          </a:p>
          <a:p>
            <a:pPr lvl="1">
              <a:buFont typeface="Wingdings" panose="05000000000000000000" pitchFamily="2" charset="2"/>
              <a:buChar char="Ø"/>
            </a:pPr>
            <a:r>
              <a:rPr lang="en-US" dirty="0" smtClean="0"/>
              <a:t>How internet and web features and services support e-commerce</a:t>
            </a:r>
          </a:p>
          <a:p>
            <a:pPr lvl="1">
              <a:buFont typeface="Wingdings" panose="05000000000000000000" pitchFamily="2" charset="2"/>
              <a:buChar char="Ø"/>
            </a:pPr>
            <a:r>
              <a:rPr lang="en-US" dirty="0" smtClean="0"/>
              <a:t>The impact of mobile applications.</a:t>
            </a:r>
            <a:endParaRPr lang="en-US" dirty="0"/>
          </a:p>
        </p:txBody>
      </p:sp>
      <p:sp>
        <p:nvSpPr>
          <p:cNvPr id="3" name="Title 2"/>
          <p:cNvSpPr>
            <a:spLocks noGrp="1"/>
          </p:cNvSpPr>
          <p:nvPr>
            <p:ph type="title"/>
          </p:nvPr>
        </p:nvSpPr>
        <p:spPr/>
        <p:txBody>
          <a:bodyPr>
            <a:normAutofit fontScale="90000"/>
          </a:bodyPr>
          <a:lstStyle/>
          <a:p>
            <a:r>
              <a:rPr lang="en-US" dirty="0" smtClean="0"/>
              <a:t>E-Commerce infrastructure: the internet, web, and mobile platform</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lnSpcReduction="10000"/>
          </a:bodyPr>
          <a:lstStyle/>
          <a:p>
            <a:pPr algn="just"/>
            <a:r>
              <a:rPr lang="en-US" dirty="0" smtClean="0"/>
              <a:t>Software as a service(SaaS) : customers use software hosted by the vendor on the vendor’s cloud infrastructure and delivered as a service over a network.</a:t>
            </a:r>
          </a:p>
          <a:p>
            <a:pPr algn="just"/>
            <a:r>
              <a:rPr lang="en-US" dirty="0" smtClean="0"/>
              <a:t>Platform as a service(PaaS) : customers use infrastructure and programming tools supported by the CSP to develop their own applications.</a:t>
            </a:r>
          </a:p>
          <a:p>
            <a:pPr algn="just"/>
            <a:r>
              <a:rPr lang="en-US" dirty="0" smtClean="0"/>
              <a:t>Public cloud : third party service providers that own and manage large, scalable data centers that offer computing, data storage, and high speed internet to multiple customers who pay for only the resources they use.</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spTree>
    <p:extLst>
      <p:ext uri="{BB962C8B-B14F-4D97-AF65-F5344CB8AC3E}">
        <p14:creationId xmlns:p14="http://schemas.microsoft.com/office/powerpoint/2010/main" val="402670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Private cloud : providers similar options as public cloud but only to a single tenant.</a:t>
            </a:r>
          </a:p>
          <a:p>
            <a:pPr algn="just"/>
            <a:r>
              <a:rPr lang="en-US" dirty="0" smtClean="0"/>
              <a:t>Hybrid cloud : offers customers both a public cloud and a private cloud.</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spTree>
    <p:extLst>
      <p:ext uri="{BB962C8B-B14F-4D97-AF65-F5344CB8AC3E}">
        <p14:creationId xmlns:p14="http://schemas.microsoft.com/office/powerpoint/2010/main" val="194801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Rapid elasticity : computing resources can be rapidly provisioned, increased, decreased to meet changing user demand.</a:t>
            </a:r>
          </a:p>
          <a:p>
            <a:pPr algn="just"/>
            <a:r>
              <a:rPr lang="en-US" dirty="0" smtClean="0"/>
              <a:t>Measured service : charges for cloud resources are based on the amount of resources actually used.</a:t>
            </a:r>
          </a:p>
          <a:p>
            <a:pPr algn="just"/>
            <a:r>
              <a:rPr lang="en-US" dirty="0" smtClean="0"/>
              <a:t>Infrastructure as a service(IaaS) : customers use processing, storage, networking, and other computing resources from third party providers called cloud service providers (CSPs) to run their information systems.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pic>
        <p:nvPicPr>
          <p:cNvPr id="4" name="Picture 3"/>
          <p:cNvPicPr>
            <a:picLocks noChangeAspect="1"/>
          </p:cNvPicPr>
          <p:nvPr/>
        </p:nvPicPr>
        <p:blipFill>
          <a:blip r:embed="rId2"/>
          <a:stretch>
            <a:fillRect/>
          </a:stretch>
        </p:blipFill>
        <p:spPr>
          <a:xfrm>
            <a:off x="342900" y="152400"/>
            <a:ext cx="8458200" cy="6553200"/>
          </a:xfrm>
          <a:prstGeom prst="rect">
            <a:avLst/>
          </a:prstGeom>
        </p:spPr>
      </p:pic>
    </p:spTree>
    <p:extLst>
      <p:ext uri="{BB962C8B-B14F-4D97-AF65-F5344CB8AC3E}">
        <p14:creationId xmlns:p14="http://schemas.microsoft.com/office/powerpoint/2010/main" val="202789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Rapid elasticity : computing resources can be rapidly provisioned, increased, decreased to meet changing user demand.</a:t>
            </a:r>
          </a:p>
          <a:p>
            <a:pPr algn="just"/>
            <a:r>
              <a:rPr lang="en-US" dirty="0" smtClean="0"/>
              <a:t>Measured service : charges for cloud resources are based on the amount of resources actually used.</a:t>
            </a:r>
          </a:p>
          <a:p>
            <a:pPr algn="just"/>
            <a:r>
              <a:rPr lang="en-US" dirty="0" smtClean="0"/>
              <a:t>Infrastructure as a service(IaaS) : customers use processing, storage, networking, and other computing resources from third party providers called cloud service providers (CSPs) to run their information systems.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Cloud computing characteristics:</a:t>
            </a:r>
            <a:endParaRPr lang="en-US" dirty="0"/>
          </a:p>
        </p:txBody>
      </p:sp>
      <p:pic>
        <p:nvPicPr>
          <p:cNvPr id="5" name="Picture 4"/>
          <p:cNvPicPr>
            <a:picLocks noChangeAspect="1"/>
          </p:cNvPicPr>
          <p:nvPr/>
        </p:nvPicPr>
        <p:blipFill>
          <a:blip r:embed="rId2"/>
          <a:stretch>
            <a:fillRect/>
          </a:stretch>
        </p:blipFill>
        <p:spPr>
          <a:xfrm>
            <a:off x="342900" y="228600"/>
            <a:ext cx="8458200" cy="6400800"/>
          </a:xfrm>
          <a:prstGeom prst="rect">
            <a:avLst/>
          </a:prstGeom>
        </p:spPr>
      </p:pic>
    </p:spTree>
    <p:extLst>
      <p:ext uri="{BB962C8B-B14F-4D97-AF65-F5344CB8AC3E}">
        <p14:creationId xmlns:p14="http://schemas.microsoft.com/office/powerpoint/2010/main" val="213655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lnSpcReduction="10000"/>
          </a:bodyPr>
          <a:lstStyle/>
          <a:p>
            <a:pPr algn="just"/>
            <a:r>
              <a:rPr lang="en-US" dirty="0" smtClean="0"/>
              <a:t>Network technology substrate layer : layer of internet technology that is composed of telecommunications networks and protocols.</a:t>
            </a:r>
          </a:p>
          <a:p>
            <a:pPr algn="just"/>
            <a:r>
              <a:rPr lang="en-US" dirty="0" smtClean="0"/>
              <a:t>Transport services and representation standards layer : layer of internet architecture that houses the TCP/IP protocol.</a:t>
            </a:r>
          </a:p>
          <a:p>
            <a:pPr algn="just"/>
            <a:r>
              <a:rPr lang="en-US" dirty="0" smtClean="0"/>
              <a:t>Application layer : layer of internet architecture that contains client applications.</a:t>
            </a:r>
          </a:p>
          <a:p>
            <a:pPr algn="just"/>
            <a:r>
              <a:rPr lang="en-US" dirty="0" smtClean="0"/>
              <a:t>Middleware services layer : the “glue” that ties the application to the communications networks and includes such services as security, authentication, </a:t>
            </a:r>
            <a:r>
              <a:rPr lang="en-US" dirty="0" err="1" smtClean="0"/>
              <a:t>addreses</a:t>
            </a:r>
            <a:r>
              <a:rPr lang="en-US" dirty="0" smtClean="0"/>
              <a:t>, and storage repositories.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today</a:t>
            </a:r>
            <a:endParaRPr lang="en-US" dirty="0"/>
          </a:p>
        </p:txBody>
      </p:sp>
    </p:spTree>
    <p:extLst>
      <p:ext uri="{BB962C8B-B14F-4D97-AF65-F5344CB8AC3E}">
        <p14:creationId xmlns:p14="http://schemas.microsoft.com/office/powerpoint/2010/main" val="173411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lnSpcReduction="10000"/>
          </a:bodyPr>
          <a:lstStyle/>
          <a:p>
            <a:pPr algn="just"/>
            <a:r>
              <a:rPr lang="en-US" dirty="0" smtClean="0"/>
              <a:t>Network technology substrate layer : layer of internet technology that is composed of telecommunications networks and protocols.</a:t>
            </a:r>
          </a:p>
          <a:p>
            <a:pPr algn="just"/>
            <a:r>
              <a:rPr lang="en-US" dirty="0" smtClean="0"/>
              <a:t>Transport services and representation standards layer : layer of internet architecture that houses the TCP/IP protocol.</a:t>
            </a:r>
          </a:p>
          <a:p>
            <a:pPr algn="just"/>
            <a:r>
              <a:rPr lang="en-US" dirty="0" smtClean="0"/>
              <a:t>Application layer : layer of internet architecture that contains client applications.</a:t>
            </a:r>
          </a:p>
          <a:p>
            <a:pPr algn="just"/>
            <a:r>
              <a:rPr lang="en-US" dirty="0" smtClean="0"/>
              <a:t>Middleware services layer : the “glue” that ties the application to the communications networks and includes such services as security, authentication, </a:t>
            </a:r>
            <a:r>
              <a:rPr lang="en-US" dirty="0" err="1" smtClean="0"/>
              <a:t>addreses</a:t>
            </a:r>
            <a:r>
              <a:rPr lang="en-US" dirty="0" smtClean="0"/>
              <a:t>, and storage repositories.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today</a:t>
            </a:r>
            <a:endParaRPr lang="en-US" dirty="0"/>
          </a:p>
        </p:txBody>
      </p:sp>
      <p:pic>
        <p:nvPicPr>
          <p:cNvPr id="4" name="Picture 3"/>
          <p:cNvPicPr>
            <a:picLocks noChangeAspect="1"/>
          </p:cNvPicPr>
          <p:nvPr/>
        </p:nvPicPr>
        <p:blipFill>
          <a:blip r:embed="rId2"/>
          <a:stretch>
            <a:fillRect/>
          </a:stretch>
        </p:blipFill>
        <p:spPr>
          <a:xfrm>
            <a:off x="342900" y="152401"/>
            <a:ext cx="8572500" cy="6553200"/>
          </a:xfrm>
          <a:prstGeom prst="rect">
            <a:avLst/>
          </a:prstGeom>
        </p:spPr>
      </p:pic>
    </p:spTree>
    <p:extLst>
      <p:ext uri="{BB962C8B-B14F-4D97-AF65-F5344CB8AC3E}">
        <p14:creationId xmlns:p14="http://schemas.microsoft.com/office/powerpoint/2010/main" val="67552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Tier 1 Internet Service Providers (Tier 1 ISPs) : own and control the major long-haul fiber optic cable networks comprising the internet’s backbone.</a:t>
            </a:r>
          </a:p>
          <a:p>
            <a:pPr algn="just"/>
            <a:r>
              <a:rPr lang="en-US" dirty="0" smtClean="0"/>
              <a:t>Backbone : high-</a:t>
            </a:r>
            <a:r>
              <a:rPr lang="en-US" dirty="0" err="1" smtClean="0"/>
              <a:t>bandwith</a:t>
            </a:r>
            <a:r>
              <a:rPr lang="en-US" dirty="0" smtClean="0"/>
              <a:t> fiber-optic cable that transports data across the internet.</a:t>
            </a:r>
          </a:p>
          <a:p>
            <a:pPr algn="just"/>
            <a:r>
              <a:rPr lang="en-US" dirty="0" err="1" smtClean="0"/>
              <a:t>Bandwith</a:t>
            </a:r>
            <a:r>
              <a:rPr lang="en-US" dirty="0" smtClean="0"/>
              <a:t> : measures how much data can be transferred over a communication medium within a fixed period of time, is usually expressed in bits per second(bps) kilobits per second(kbps) megabits per second (mbps) or gigabits per second (</a:t>
            </a:r>
            <a:r>
              <a:rPr lang="en-US" dirty="0" err="1" smtClean="0"/>
              <a:t>gbps</a:t>
            </a:r>
            <a:r>
              <a:rPr lang="en-US" dirty="0" smtClean="0"/>
              <a:t>).</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backbone</a:t>
            </a:r>
            <a:endParaRPr lang="en-US" dirty="0"/>
          </a:p>
        </p:txBody>
      </p:sp>
    </p:spTree>
    <p:extLst>
      <p:ext uri="{BB962C8B-B14F-4D97-AF65-F5344CB8AC3E}">
        <p14:creationId xmlns:p14="http://schemas.microsoft.com/office/powerpoint/2010/main" val="420852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err="1" smtClean="0"/>
              <a:t>Bandwith</a:t>
            </a:r>
            <a:r>
              <a:rPr lang="en-US" dirty="0" smtClean="0"/>
              <a:t> limitations : there is insufficient capacity throughout the backbone.</a:t>
            </a:r>
          </a:p>
          <a:p>
            <a:pPr algn="just"/>
            <a:r>
              <a:rPr lang="en-US" dirty="0" smtClean="0"/>
              <a:t>Quality of service limitations : today’s information take a circuitous route to get to their final destinations.</a:t>
            </a:r>
          </a:p>
          <a:p>
            <a:pPr algn="just"/>
            <a:r>
              <a:rPr lang="en-US" dirty="0" smtClean="0"/>
              <a:t>Latency : delays in messages caused by the uneven flow of information packets through the network.</a:t>
            </a:r>
          </a:p>
          <a:p>
            <a:pPr algn="just"/>
            <a:r>
              <a:rPr lang="en-US" dirty="0" smtClean="0"/>
              <a:t>Network architecture limitations</a:t>
            </a:r>
          </a:p>
          <a:p>
            <a:pPr algn="just"/>
            <a:r>
              <a:rPr lang="en-US" dirty="0" smtClean="0"/>
              <a:t>Wired internet</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Limitations of the current internet</a:t>
            </a:r>
            <a:endParaRPr lang="en-US" dirty="0"/>
          </a:p>
        </p:txBody>
      </p:sp>
    </p:spTree>
    <p:extLst>
      <p:ext uri="{BB962C8B-B14F-4D97-AF65-F5344CB8AC3E}">
        <p14:creationId xmlns:p14="http://schemas.microsoft.com/office/powerpoint/2010/main" val="424307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Internet2 : advanced networking consortium of more than 450 member institutions wording in partnerships to facilitate the development, deployment, and use of revolutionary internet technologies.</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future internet infrastructure</a:t>
            </a:r>
            <a:endParaRPr lang="en-US" dirty="0"/>
          </a:p>
        </p:txBody>
      </p:sp>
      <p:pic>
        <p:nvPicPr>
          <p:cNvPr id="4" name="Picture 3"/>
          <p:cNvPicPr>
            <a:picLocks noChangeAspect="1"/>
          </p:cNvPicPr>
          <p:nvPr/>
        </p:nvPicPr>
        <p:blipFill>
          <a:blip r:embed="rId2"/>
          <a:stretch>
            <a:fillRect/>
          </a:stretch>
        </p:blipFill>
        <p:spPr>
          <a:xfrm>
            <a:off x="762000" y="3352800"/>
            <a:ext cx="7924800" cy="1885950"/>
          </a:xfrm>
          <a:prstGeom prst="rect">
            <a:avLst/>
          </a:prstGeom>
        </p:spPr>
      </p:pic>
    </p:spTree>
    <p:extLst>
      <p:ext uri="{BB962C8B-B14F-4D97-AF65-F5344CB8AC3E}">
        <p14:creationId xmlns:p14="http://schemas.microsoft.com/office/powerpoint/2010/main" val="173672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900" y="1600200"/>
            <a:ext cx="8458200" cy="5105400"/>
          </a:xfrm>
        </p:spPr>
        <p:txBody>
          <a:bodyPr>
            <a:normAutofit/>
          </a:bodyPr>
          <a:lstStyle/>
          <a:p>
            <a:pPr algn="just"/>
            <a:r>
              <a:rPr lang="en-US" dirty="0" smtClean="0"/>
              <a:t>I</a:t>
            </a:r>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future internet infrastructure</a:t>
            </a:r>
            <a:endParaRPr lang="en-US" dirty="0"/>
          </a:p>
        </p:txBody>
      </p:sp>
      <p:pic>
        <p:nvPicPr>
          <p:cNvPr id="5" name="Picture 4"/>
          <p:cNvPicPr>
            <a:picLocks noChangeAspect="1"/>
          </p:cNvPicPr>
          <p:nvPr/>
        </p:nvPicPr>
        <p:blipFill>
          <a:blip r:embed="rId2"/>
          <a:stretch>
            <a:fillRect/>
          </a:stretch>
        </p:blipFill>
        <p:spPr>
          <a:xfrm>
            <a:off x="342900" y="1371600"/>
            <a:ext cx="8458200" cy="5257800"/>
          </a:xfrm>
          <a:prstGeom prst="rect">
            <a:avLst/>
          </a:prstGeom>
        </p:spPr>
      </p:pic>
    </p:spTree>
    <p:extLst>
      <p:ext uri="{BB962C8B-B14F-4D97-AF65-F5344CB8AC3E}">
        <p14:creationId xmlns:p14="http://schemas.microsoft.com/office/powerpoint/2010/main" val="157538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Internet : an interconnected network of thousands of networks and millions of computers linking businesses, educational institutions, government agencies, and individuals.</a:t>
            </a:r>
          </a:p>
          <a:p>
            <a:pPr algn="just"/>
            <a:r>
              <a:rPr lang="en-US" dirty="0"/>
              <a:t>Web : one of the internet’s most popular services, providing access to billions, and perhaps trillions, of web pages.</a:t>
            </a:r>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technology background</a:t>
            </a:r>
            <a:endParaRPr lang="en-US" dirty="0"/>
          </a:p>
        </p:txBody>
      </p:sp>
    </p:spTree>
    <p:extLst>
      <p:ext uri="{BB962C8B-B14F-4D97-AF65-F5344CB8AC3E}">
        <p14:creationId xmlns:p14="http://schemas.microsoft.com/office/powerpoint/2010/main" val="98983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Internet : an interconnected network of thousands of networks and millions of computers linking businesses, educational institutions, government agencies, and individuals.</a:t>
            </a:r>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technology background</a:t>
            </a:r>
            <a:endParaRPr lang="en-US" dirty="0"/>
          </a:p>
        </p:txBody>
      </p:sp>
      <p:pic>
        <p:nvPicPr>
          <p:cNvPr id="4" name="Picture 3"/>
          <p:cNvPicPr>
            <a:picLocks noChangeAspect="1"/>
          </p:cNvPicPr>
          <p:nvPr/>
        </p:nvPicPr>
        <p:blipFill>
          <a:blip r:embed="rId2"/>
          <a:stretch>
            <a:fillRect/>
          </a:stretch>
        </p:blipFill>
        <p:spPr>
          <a:xfrm>
            <a:off x="457200" y="1219200"/>
            <a:ext cx="8382000" cy="5486400"/>
          </a:xfrm>
          <a:prstGeom prst="rect">
            <a:avLst/>
          </a:prstGeom>
        </p:spPr>
      </p:pic>
    </p:spTree>
    <p:extLst>
      <p:ext uri="{BB962C8B-B14F-4D97-AF65-F5344CB8AC3E}">
        <p14:creationId xmlns:p14="http://schemas.microsoft.com/office/powerpoint/2010/main" val="348739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447800"/>
            <a:ext cx="8077200" cy="5029200"/>
          </a:xfrm>
          <a:prstGeom prst="rect">
            <a:avLst/>
          </a:prstGeom>
        </p:spPr>
      </p:pic>
      <p:sp>
        <p:nvSpPr>
          <p:cNvPr id="3" name="Title 2"/>
          <p:cNvSpPr>
            <a:spLocks noGrp="1"/>
          </p:cNvSpPr>
          <p:nvPr>
            <p:ph type="title"/>
          </p:nvPr>
        </p:nvSpPr>
        <p:spPr>
          <a:xfrm>
            <a:off x="457200" y="359465"/>
            <a:ext cx="8229600" cy="859735"/>
          </a:xfrm>
        </p:spPr>
        <p:txBody>
          <a:bodyPr>
            <a:normAutofit fontScale="90000"/>
          </a:bodyPr>
          <a:lstStyle/>
          <a:p>
            <a:r>
              <a:rPr lang="en-US" dirty="0" smtClean="0"/>
              <a:t>The evolution internet of the internet:1961-the present</a:t>
            </a:r>
            <a:endParaRPr lang="en-US" dirty="0"/>
          </a:p>
        </p:txBody>
      </p:sp>
    </p:spTree>
    <p:extLst>
      <p:ext uri="{BB962C8B-B14F-4D97-AF65-F5344CB8AC3E}">
        <p14:creationId xmlns:p14="http://schemas.microsoft.com/office/powerpoint/2010/main" val="180435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447800"/>
            <a:ext cx="8077200" cy="5029200"/>
          </a:xfrm>
          <a:prstGeom prst="rect">
            <a:avLst/>
          </a:prstGeom>
        </p:spPr>
      </p:pic>
      <p:sp>
        <p:nvSpPr>
          <p:cNvPr id="3" name="Title 2"/>
          <p:cNvSpPr>
            <a:spLocks noGrp="1"/>
          </p:cNvSpPr>
          <p:nvPr>
            <p:ph type="title"/>
          </p:nvPr>
        </p:nvSpPr>
        <p:spPr>
          <a:xfrm>
            <a:off x="457200" y="359465"/>
            <a:ext cx="8229600" cy="859735"/>
          </a:xfrm>
        </p:spPr>
        <p:txBody>
          <a:bodyPr>
            <a:normAutofit/>
          </a:bodyPr>
          <a:lstStyle/>
          <a:p>
            <a:r>
              <a:rPr lang="en-US" dirty="0" smtClean="0"/>
              <a:t>Development of the internet timeline</a:t>
            </a:r>
            <a:endParaRPr lang="en-US" dirty="0"/>
          </a:p>
        </p:txBody>
      </p:sp>
      <p:pic>
        <p:nvPicPr>
          <p:cNvPr id="2" name="Picture 1"/>
          <p:cNvPicPr>
            <a:picLocks noChangeAspect="1"/>
          </p:cNvPicPr>
          <p:nvPr/>
        </p:nvPicPr>
        <p:blipFill>
          <a:blip r:embed="rId3"/>
          <a:stretch>
            <a:fillRect/>
          </a:stretch>
        </p:blipFill>
        <p:spPr>
          <a:xfrm>
            <a:off x="304800" y="76199"/>
            <a:ext cx="8458200" cy="6629401"/>
          </a:xfrm>
          <a:prstGeom prst="rect">
            <a:avLst/>
          </a:prstGeom>
        </p:spPr>
      </p:pic>
    </p:spTree>
    <p:extLst>
      <p:ext uri="{BB962C8B-B14F-4D97-AF65-F5344CB8AC3E}">
        <p14:creationId xmlns:p14="http://schemas.microsoft.com/office/powerpoint/2010/main" val="134716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9465"/>
            <a:ext cx="8229600" cy="859735"/>
          </a:xfrm>
        </p:spPr>
        <p:txBody>
          <a:bodyPr>
            <a:normAutofit/>
          </a:bodyPr>
          <a:lstStyle/>
          <a:p>
            <a:r>
              <a:rPr lang="en-US" dirty="0" smtClean="0"/>
              <a:t>Development of the internet timeline</a:t>
            </a:r>
            <a:endParaRPr lang="en-US" dirty="0"/>
          </a:p>
        </p:txBody>
      </p:sp>
      <p:pic>
        <p:nvPicPr>
          <p:cNvPr id="4" name="Picture 3"/>
          <p:cNvPicPr>
            <a:picLocks noChangeAspect="1"/>
          </p:cNvPicPr>
          <p:nvPr/>
        </p:nvPicPr>
        <p:blipFill>
          <a:blip r:embed="rId2"/>
          <a:stretch>
            <a:fillRect/>
          </a:stretch>
        </p:blipFill>
        <p:spPr>
          <a:xfrm>
            <a:off x="152400" y="152400"/>
            <a:ext cx="8839200" cy="6629400"/>
          </a:xfrm>
          <a:prstGeom prst="rect">
            <a:avLst/>
          </a:prstGeom>
        </p:spPr>
      </p:pic>
    </p:spTree>
    <p:extLst>
      <p:ext uri="{BB962C8B-B14F-4D97-AF65-F5344CB8AC3E}">
        <p14:creationId xmlns:p14="http://schemas.microsoft.com/office/powerpoint/2010/main" val="4943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9465"/>
            <a:ext cx="8229600" cy="859735"/>
          </a:xfrm>
        </p:spPr>
        <p:txBody>
          <a:bodyPr>
            <a:normAutofit/>
          </a:bodyPr>
          <a:lstStyle/>
          <a:p>
            <a:r>
              <a:rPr lang="en-US" dirty="0" smtClean="0"/>
              <a:t>Development of the internet timeline</a:t>
            </a:r>
            <a:endParaRPr lang="en-US" dirty="0"/>
          </a:p>
        </p:txBody>
      </p:sp>
      <p:pic>
        <p:nvPicPr>
          <p:cNvPr id="2" name="Picture 1"/>
          <p:cNvPicPr>
            <a:picLocks noChangeAspect="1"/>
          </p:cNvPicPr>
          <p:nvPr/>
        </p:nvPicPr>
        <p:blipFill>
          <a:blip r:embed="rId2"/>
          <a:stretch>
            <a:fillRect/>
          </a:stretch>
        </p:blipFill>
        <p:spPr>
          <a:xfrm>
            <a:off x="152400" y="152401"/>
            <a:ext cx="8839200" cy="6553200"/>
          </a:xfrm>
          <a:prstGeom prst="rect">
            <a:avLst/>
          </a:prstGeom>
        </p:spPr>
      </p:pic>
    </p:spTree>
    <p:extLst>
      <p:ext uri="{BB962C8B-B14F-4D97-AF65-F5344CB8AC3E}">
        <p14:creationId xmlns:p14="http://schemas.microsoft.com/office/powerpoint/2010/main" val="240537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105400"/>
          </a:xfrm>
        </p:spPr>
        <p:txBody>
          <a:bodyPr>
            <a:normAutofit lnSpcReduction="10000"/>
          </a:bodyPr>
          <a:lstStyle/>
          <a:p>
            <a:pPr algn="just"/>
            <a:r>
              <a:rPr lang="en-US" dirty="0" smtClean="0"/>
              <a:t>Packet switching : a method of slicing digital messages into packets sending the packets along different communication paths as they become available, and then reassembling the packets once they arrive at their destination.</a:t>
            </a:r>
          </a:p>
          <a:p>
            <a:pPr algn="just"/>
            <a:r>
              <a:rPr lang="en-US" dirty="0" smtClean="0"/>
              <a:t>Packets : the discrete units into which digital messages are sliced for transmission over the internet.</a:t>
            </a:r>
          </a:p>
          <a:p>
            <a:pPr algn="just"/>
            <a:r>
              <a:rPr lang="en-US" dirty="0" smtClean="0"/>
              <a:t>Router : special purpose computer that interconnects the computer networks that make up the internet and routes packets to their ultimate destination as they travel the internet.</a:t>
            </a:r>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internet : key technology concepts</a:t>
            </a:r>
            <a:endParaRPr lang="en-US" dirty="0"/>
          </a:p>
        </p:txBody>
      </p:sp>
    </p:spTree>
    <p:extLst>
      <p:ext uri="{BB962C8B-B14F-4D97-AF65-F5344CB8AC3E}">
        <p14:creationId xmlns:p14="http://schemas.microsoft.com/office/powerpoint/2010/main" val="2930746680"/>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customXml/itemProps2.xml><?xml version="1.0" encoding="utf-8"?>
<ds:datastoreItem xmlns:ds="http://schemas.openxmlformats.org/officeDocument/2006/customXml" ds:itemID="{ADA6A27F-3C5D-4FBA-9D24-506479B57DAA}">
  <ds:schemaRefs>
    <ds:schemaRef ds:uri="4873beb7-5857-4685-be1f-d57550cc96cc"/>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1583</Words>
  <Application>Microsoft Office PowerPoint</Application>
  <PresentationFormat>On-screen Show (4:3)</PresentationFormat>
  <Paragraphs>114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MS PGothic</vt:lpstr>
      <vt:lpstr>Calibri</vt:lpstr>
      <vt:lpstr>Corbel</vt:lpstr>
      <vt:lpstr>Wingdings</vt:lpstr>
      <vt:lpstr>Custom Theme</vt:lpstr>
      <vt:lpstr>UPN “VETERAN” YOGYAKARTA</vt:lpstr>
      <vt:lpstr>E-Commerce infrastructure: the internet, web, and mobile platform</vt:lpstr>
      <vt:lpstr>The internet : technology background</vt:lpstr>
      <vt:lpstr>The internet : technology background</vt:lpstr>
      <vt:lpstr>The evolution internet of the internet:1961-the present</vt:lpstr>
      <vt:lpstr>Development of the internet timeline</vt:lpstr>
      <vt:lpstr>Development of the internet timeline</vt:lpstr>
      <vt:lpstr>Development of the internet timeline</vt:lpstr>
      <vt:lpstr>The internet : key technology concepts</vt:lpstr>
      <vt:lpstr>The internet : key technology concepts</vt:lpstr>
      <vt:lpstr>The internet : key technology concepts</vt:lpstr>
      <vt:lpstr>The internet : key technology concepts</vt:lpstr>
      <vt:lpstr>The internet : key technology concepts</vt:lpstr>
      <vt:lpstr>The internet : key technology concepts</vt:lpstr>
      <vt:lpstr>The internet : key technology concepts</vt:lpstr>
      <vt:lpstr>The internet : key technology concepts</vt:lpstr>
      <vt:lpstr>The internet : key technology concepts</vt:lpstr>
      <vt:lpstr>Cloud computing characteristics:</vt:lpstr>
      <vt:lpstr>Cloud computing characteristics:</vt:lpstr>
      <vt:lpstr>Cloud computing characteristics:</vt:lpstr>
      <vt:lpstr>Cloud computing characteristics:</vt:lpstr>
      <vt:lpstr>Cloud computing characteristics:</vt:lpstr>
      <vt:lpstr>Cloud computing characteristics:</vt:lpstr>
      <vt:lpstr>The internet today</vt:lpstr>
      <vt:lpstr>The internet today</vt:lpstr>
      <vt:lpstr>The internet backbone</vt:lpstr>
      <vt:lpstr>Limitations of the current internet</vt:lpstr>
      <vt:lpstr>The future internet infrastructure</vt:lpstr>
      <vt:lpstr>The future internet infrastructure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2019-01-15T02:01:28Z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