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5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9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19D385-1A47-4A24-934D-A0EA0DB6D165}" type="datetimeFigureOut">
              <a:rPr lang="en-US" altLang="en-US"/>
              <a:pPr/>
              <a:t>3/28/2016</a:t>
            </a:fld>
            <a:endParaRPr lang="en-US" altLang="en-US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80435DA-9C09-4263-B478-ABE4A767F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19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3715B0-284E-45B9-B57D-6060AF60BE71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E19E5-B7E6-4E6B-8DDA-0081D0856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C36304-E0EC-43E6-BC8C-4353CB7E6386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31FADD-BB7D-410D-8EFC-4308266078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E8B341-87F6-4863-9309-6DFFAC5C72E1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BACDCF-A154-4D4C-90C3-A55E1F383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71CA38-D34E-468B-BC40-31277D1CB015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8E4278-5BD1-481A-9C1E-CF3A6E6DD1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BAF3F1-0F0C-4295-9BD4-9693DAEFB637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DEDC39-4BA9-4DA7-880F-E51E45C07E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13D9B-B2F2-4DB8-9C4E-3BF859F7745A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559B6-0B2A-4F8D-88E9-2536AC2A0A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8EC5B2-9992-4733-921B-AF03B897F6BC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4EA7F1-1B06-4972-871F-9631AA3094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D41171-C7ED-4684-AA34-00BB16E1A42F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FDD813-8B91-4C35-858D-18F779F5E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BE2C57-FE9B-4ADA-9E8D-620A2791F875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291B0A-1463-4ED2-9971-8A2A0BB13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BD4A7426-40BD-4E1B-81E3-4A44BE57E850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11C7F6-7A3E-4470-BCF1-1A94F24C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A3A7BC-C5A9-424E-9A73-F13843EA9031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21780F-D3DF-441E-9CD0-57C99E185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760377-DA85-4C1C-AE3C-09A9C0692317}" type="datetimeFigureOut">
              <a:rPr lang="en-US" smtClean="0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53C89D-F400-4322-95B2-07F4BEF67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60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altLang="en-US" sz="4000" smtClean="0"/>
              <a:t>DESAIN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4038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mtClean="0"/>
              <a:t>Bagaimana kita bisa mempunyai ide untuk membuat dan mengembangkan desain interface baru ?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Ide Dalam Membuat Desain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24200" y="3551238"/>
          <a:ext cx="2667000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1428571" imgH="1200000" progId="MS_ClipArt_Gallery.2">
                  <p:embed/>
                </p:oleObj>
              </mc:Choice>
              <mc:Fallback>
                <p:oleObj name="Clip" r:id="rId4" imgW="1428571" imgH="1200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51238"/>
                        <a:ext cx="2667000" cy="223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Ide Dalam Membuat Desain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4013200" cy="41719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700" dirty="0" err="1">
                <a:latin typeface="+mn-lt"/>
              </a:rPr>
              <a:t>Ide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berasal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dari</a:t>
            </a:r>
            <a:endParaRPr lang="en-US" sz="2700" dirty="0"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Imajinasi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Analogi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Observasi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praktek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saat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ini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Observasi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sistem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saat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ini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95800" y="1238250"/>
            <a:ext cx="4419600" cy="41719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700" dirty="0" err="1">
                <a:latin typeface="+mn-lt"/>
              </a:rPr>
              <a:t>Mengutip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dari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bidang</a:t>
            </a:r>
            <a:r>
              <a:rPr lang="en-US" sz="2700" dirty="0">
                <a:latin typeface="+mn-lt"/>
              </a:rPr>
              <a:t> lain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Animasi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Teater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Information displays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Arsitektur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038600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altLang="en-US" sz="2800" smtClean="0"/>
              <a:t>Gunakan dialog yang sederhana dan natural.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altLang="en-US" sz="2800" smtClean="0"/>
              <a:t>	Cocokkan tugas pengguna pada satu cara yang natural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altLang="en-US" sz="2800" smtClean="0"/>
              <a:t>Hindari techno-speak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altLang="en-US" sz="2800" smtClean="0"/>
              <a:t>Tampilkan info yg user perlukan secara tepat</a:t>
            </a:r>
          </a:p>
          <a:p>
            <a:pPr marL="514350" indent="-514350"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pic>
        <p:nvPicPr>
          <p:cNvPr id="15363" name="Picture 3" descr="D:\de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572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D:\des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62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D:\des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419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D:\des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962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0386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 err="1" smtClean="0"/>
              <a:t>Berusaha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konsisten</a:t>
            </a:r>
            <a:endParaRPr lang="en-US" sz="2800" dirty="0" smtClean="0"/>
          </a:p>
          <a:p>
            <a:pPr marL="914400" indent="-395288">
              <a:buFont typeface="Wingdings" pitchFamily="2" charset="2"/>
              <a:buChar char="§"/>
              <a:defRPr/>
            </a:pPr>
            <a:r>
              <a:rPr lang="en-US" sz="2800" dirty="0" err="1" smtClean="0"/>
              <a:t>urutan</a:t>
            </a:r>
            <a:r>
              <a:rPr lang="en-US" sz="2800" dirty="0" smtClean="0"/>
              <a:t>, </a:t>
            </a:r>
            <a:r>
              <a:rPr lang="en-US" sz="2800" dirty="0" err="1" smtClean="0"/>
              <a:t>aksi</a:t>
            </a:r>
            <a:r>
              <a:rPr lang="en-US" sz="2800" dirty="0" smtClean="0"/>
              <a:t>, </a:t>
            </a:r>
            <a:r>
              <a:rPr lang="en-US" sz="2800" dirty="0" err="1" smtClean="0"/>
              <a:t>perintah</a:t>
            </a:r>
            <a:r>
              <a:rPr lang="en-US" sz="2800" dirty="0" smtClean="0"/>
              <a:t>, layout,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kata-kata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endParaRPr lang="en-US" sz="2800" dirty="0" smtClean="0"/>
          </a:p>
          <a:p>
            <a:pPr marL="914400" indent="-395288">
              <a:buFont typeface="Wingdings" pitchFamily="2" charset="2"/>
              <a:buChar char="§"/>
              <a:defRPr/>
            </a:pP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prediksi</a:t>
            </a:r>
            <a:endParaRPr lang="en-US" sz="2800" dirty="0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 (cont…)</a:t>
            </a:r>
          </a:p>
        </p:txBody>
      </p:sp>
      <p:pic>
        <p:nvPicPr>
          <p:cNvPr id="16388" name="Picture 17" descr="D:\de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048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457200" y="4038600"/>
            <a:ext cx="3352800" cy="1066800"/>
            <a:chOff x="457200" y="4038600"/>
            <a:chExt cx="3352800" cy="1066800"/>
          </a:xfrm>
        </p:grpSpPr>
        <p:sp>
          <p:nvSpPr>
            <p:cNvPr id="16395" name="Rectangle 4"/>
            <p:cNvSpPr>
              <a:spLocks noChangeArrowheads="1"/>
            </p:cNvSpPr>
            <p:nvPr/>
          </p:nvSpPr>
          <p:spPr bwMode="auto">
            <a:xfrm>
              <a:off x="457200" y="4038600"/>
              <a:ext cx="3352800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2667000" y="44196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Help</a:t>
              </a:r>
            </a:p>
          </p:txBody>
        </p:sp>
        <p:sp>
          <p:nvSpPr>
            <p:cNvPr id="16397" name="Rectangle 7"/>
            <p:cNvSpPr>
              <a:spLocks noChangeArrowheads="1"/>
            </p:cNvSpPr>
            <p:nvPr/>
          </p:nvSpPr>
          <p:spPr bwMode="auto">
            <a:xfrm>
              <a:off x="1676400" y="44196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Cancel</a:t>
              </a:r>
              <a:endParaRPr lang="en-US" altLang="en-US"/>
            </a:p>
          </p:txBody>
        </p:sp>
        <p:sp>
          <p:nvSpPr>
            <p:cNvPr id="16398" name="Rectangle 8"/>
            <p:cNvSpPr>
              <a:spLocks noChangeArrowheads="1"/>
            </p:cNvSpPr>
            <p:nvPr/>
          </p:nvSpPr>
          <p:spPr bwMode="auto">
            <a:xfrm>
              <a:off x="685800" y="44196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OK</a:t>
              </a:r>
              <a:endParaRPr lang="en-US" altLang="en-US"/>
            </a:p>
          </p:txBody>
        </p:sp>
      </p:grpSp>
      <p:grpSp>
        <p:nvGrpSpPr>
          <p:cNvPr id="16390" name="Group 13"/>
          <p:cNvGrpSpPr>
            <a:grpSpLocks/>
          </p:cNvGrpSpPr>
          <p:nvPr/>
        </p:nvGrpSpPr>
        <p:grpSpPr bwMode="auto">
          <a:xfrm>
            <a:off x="457200" y="5257800"/>
            <a:ext cx="3352800" cy="1066800"/>
            <a:chOff x="457200" y="5257800"/>
            <a:chExt cx="3352800" cy="1066800"/>
          </a:xfrm>
        </p:grpSpPr>
        <p:sp>
          <p:nvSpPr>
            <p:cNvPr id="16391" name="Rectangle 13"/>
            <p:cNvSpPr>
              <a:spLocks noChangeArrowheads="1"/>
            </p:cNvSpPr>
            <p:nvPr/>
          </p:nvSpPr>
          <p:spPr bwMode="auto">
            <a:xfrm>
              <a:off x="457200" y="5257800"/>
              <a:ext cx="3352800" cy="1066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26670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Apply</a:t>
              </a:r>
            </a:p>
          </p:txBody>
        </p:sp>
        <p:sp>
          <p:nvSpPr>
            <p:cNvPr id="16393" name="Rectangle 15"/>
            <p:cNvSpPr>
              <a:spLocks noChangeArrowheads="1"/>
            </p:cNvSpPr>
            <p:nvPr/>
          </p:nvSpPr>
          <p:spPr bwMode="auto">
            <a:xfrm>
              <a:off x="16764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Cancel</a:t>
              </a:r>
              <a:endParaRPr lang="en-US" altLang="en-US"/>
            </a:p>
          </p:txBody>
        </p:sp>
        <p:sp>
          <p:nvSpPr>
            <p:cNvPr id="16394" name="Rectangle 16"/>
            <p:cNvSpPr>
              <a:spLocks noChangeArrowheads="1"/>
            </p:cNvSpPr>
            <p:nvPr/>
          </p:nvSpPr>
          <p:spPr bwMode="auto">
            <a:xfrm>
              <a:off x="6858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Tahoma" pitchFamily="34" charset="0"/>
                </a:rPr>
                <a:t>Done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419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smtClean="0"/>
              <a:t>3. Sediakan umpan balik yang informatif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smtClean="0"/>
              <a:t>Secara terus-menerus memberitahukan pengguna tentang yang terjadi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smtClean="0"/>
              <a:t>Paling penting yang sering dikunjungi, aksi yang nyata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4. Minimalkan beban ingatan user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smtClean="0"/>
              <a:t>	</a:t>
            </a:r>
            <a:r>
              <a:rPr lang="en-US" altLang="en-US" sz="2400" smtClean="0"/>
              <a:t>Pengenalan lebih baik dibandingkan mengingat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400" smtClean="0"/>
              <a:t>Deskripsikan format input yg diperlukan, meliputi contoh dan default</a:t>
            </a:r>
            <a:endParaRPr lang="en-US" altLang="en-US" sz="280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 (cont…)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6050" y="5715000"/>
            <a:ext cx="712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>
                <a:latin typeface="Tahoma" pitchFamily="34" charset="0"/>
              </a:rPr>
              <a:t>Date _ _ - _ _ _ - _ _   (DD-Mmm-YY, e.g., 02-Aug-93)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800" dirty="0" smtClean="0"/>
              <a:t>5. </a:t>
            </a:r>
            <a:r>
              <a:rPr lang="en-US" sz="2800" dirty="0" err="1" smtClean="0"/>
              <a:t>Mengijinkan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aksi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mudah</a:t>
            </a:r>
            <a:endParaRPr lang="en-US" sz="2800" dirty="0" smtClean="0"/>
          </a:p>
          <a:p>
            <a:pPr marL="804863" indent="-285750">
              <a:buFont typeface="Wingdings" pitchFamily="2" charset="2"/>
              <a:buChar char="§"/>
              <a:defRPr/>
            </a:pPr>
            <a:r>
              <a:rPr lang="en-US" sz="2400" dirty="0" smtClean="0"/>
              <a:t>Undo!</a:t>
            </a:r>
          </a:p>
          <a:p>
            <a:pPr marL="804863" indent="-285750">
              <a:buFont typeface="Wingdings" pitchFamily="2" charset="2"/>
              <a:buChar char="§"/>
              <a:defRPr/>
            </a:pPr>
            <a:r>
              <a:rPr lang="en-US" sz="2400" dirty="0" err="1" smtClean="0"/>
              <a:t>Kurangi</a:t>
            </a:r>
            <a:r>
              <a:rPr lang="en-US" sz="2400" dirty="0" smtClean="0"/>
              <a:t> </a:t>
            </a:r>
            <a:r>
              <a:rPr lang="en-US" sz="2400" dirty="0" err="1" smtClean="0"/>
              <a:t>kebimbangan</a:t>
            </a:r>
            <a:r>
              <a:rPr lang="en-US" sz="2400" dirty="0" smtClean="0"/>
              <a:t>, </a:t>
            </a:r>
            <a:r>
              <a:rPr lang="en-US" sz="2400" dirty="0" err="1" smtClean="0"/>
              <a:t>anjurkan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percobaan</a:t>
            </a:r>
            <a:endParaRPr lang="en-US" sz="2400" dirty="0" smtClean="0"/>
          </a:p>
          <a:p>
            <a:pPr marL="804863" indent="-285750">
              <a:buFontTx/>
              <a:buNone/>
              <a:defRPr/>
            </a:pPr>
            <a:endParaRPr lang="en-US" sz="2400" dirty="0" smtClean="0"/>
          </a:p>
          <a:p>
            <a:pPr marL="514350" indent="-514350">
              <a:buFont typeface="Wingdings 2" pitchFamily="18" charset="2"/>
              <a:buAutoNum type="arabicPeriod" startAt="6"/>
              <a:defRPr/>
            </a:pPr>
            <a:r>
              <a:rPr lang="en-US" sz="2800" dirty="0" err="1"/>
              <a:t>Sediakan</a:t>
            </a:r>
            <a:r>
              <a:rPr lang="en-US" sz="2800" dirty="0"/>
              <a:t> </a:t>
            </a:r>
            <a:r>
              <a:rPr lang="en-US" sz="2800" dirty="0" err="1"/>
              <a:t>tanda</a:t>
            </a:r>
            <a:r>
              <a:rPr lang="en-US" sz="2800" dirty="0"/>
              <a:t> Exit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endParaRPr lang="en-US" sz="2800" dirty="0"/>
          </a:p>
          <a:p>
            <a:pPr marL="514350" indent="-50800">
              <a:buFont typeface="Wingdings" pitchFamily="2" charset="2"/>
              <a:buChar char="§"/>
              <a:defRPr/>
            </a:pPr>
            <a:r>
              <a:rPr lang="en-US" dirty="0"/>
              <a:t>	</a:t>
            </a:r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user </a:t>
            </a:r>
            <a:r>
              <a:rPr lang="en-US" sz="2400" dirty="0" err="1"/>
              <a:t>merasa</a:t>
            </a:r>
            <a:r>
              <a:rPr lang="en-US" sz="2400" dirty="0"/>
              <a:t> </a:t>
            </a:r>
            <a:r>
              <a:rPr lang="en-US" sz="2400" dirty="0" err="1"/>
              <a:t>terperangkap</a:t>
            </a:r>
            <a:endParaRPr lang="en-US" sz="2400" dirty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/>
              <a:t>:</a:t>
            </a:r>
          </a:p>
          <a:p>
            <a:pPr marL="514350" lvl="2" indent="-514350"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dirty="0" err="1"/>
              <a:t>tombol</a:t>
            </a:r>
            <a:r>
              <a:rPr lang="en-US" dirty="0"/>
              <a:t> Cancel  </a:t>
            </a:r>
            <a:r>
              <a:rPr lang="en-US" dirty="0" err="1"/>
              <a:t>pada</a:t>
            </a:r>
            <a:r>
              <a:rPr lang="en-US" dirty="0"/>
              <a:t> dialog</a:t>
            </a:r>
          </a:p>
          <a:p>
            <a:pPr marL="514350" lvl="2" indent="-514350"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	Interrupt/resume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(modeless)</a:t>
            </a:r>
          </a:p>
          <a:p>
            <a:pPr marL="514350" lvl="2" indent="-514350"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	 Quit –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marL="514350" lvl="2" indent="-514350"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	Reset/defaults – restore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sheet</a:t>
            </a:r>
          </a:p>
          <a:p>
            <a:pPr marL="804863" indent="-804863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648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smtClean="0"/>
              <a:t>7. Sediakan shortcuts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Memungkinkan user untuk menjalankan operasi yg sering dipakai dengan cepat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smtClean="0"/>
              <a:t>Keyboard &amp; Mouse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smtClean="0"/>
              <a:t>Navigasi diantara windows/forms</a:t>
            </a:r>
          </a:p>
          <a:p>
            <a:pPr>
              <a:buFontTx/>
              <a:buNone/>
            </a:pPr>
            <a:endParaRPr lang="en-US" altLang="en-US" sz="2800" smtClean="0"/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8. Mendukung fokus internal dari kontrol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 (cont…)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73313" y="4756150"/>
            <a:ext cx="309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Enter next command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vs.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Ready for next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038600"/>
          </a:xfrm>
        </p:spPr>
        <p:txBody>
          <a:bodyPr/>
          <a:lstStyle/>
          <a:p>
            <a:pPr marL="519113" indent="-519113">
              <a:buFontTx/>
              <a:buNone/>
              <a:defRPr/>
            </a:pPr>
            <a:r>
              <a:rPr lang="en-US" sz="2800" dirty="0" smtClean="0"/>
              <a:t>9. </a:t>
            </a:r>
            <a:r>
              <a:rPr lang="es-ES" sz="2800" dirty="0" err="1" smtClean="0"/>
              <a:t>Menangani</a:t>
            </a:r>
            <a:r>
              <a:rPr lang="es-ES" sz="2800" dirty="0" smtClean="0"/>
              <a:t> </a:t>
            </a:r>
            <a:r>
              <a:rPr lang="es-ES" sz="2800" dirty="0" err="1" smtClean="0"/>
              <a:t>kesalahan</a:t>
            </a:r>
            <a:r>
              <a:rPr lang="es-ES" sz="2800" dirty="0" smtClean="0"/>
              <a:t> </a:t>
            </a:r>
            <a:r>
              <a:rPr lang="es-ES" sz="2800" dirty="0" err="1" smtClean="0"/>
              <a:t>dengan</a:t>
            </a:r>
            <a:r>
              <a:rPr lang="es-ES" sz="2800" dirty="0" smtClean="0"/>
              <a:t> </a:t>
            </a:r>
            <a:r>
              <a:rPr lang="es-ES" sz="2800" dirty="0" err="1" smtClean="0"/>
              <a:t>lancar</a:t>
            </a:r>
            <a:r>
              <a:rPr lang="es-ES" sz="2800" dirty="0" smtClean="0"/>
              <a:t> dan secara </a:t>
            </a:r>
            <a:r>
              <a:rPr lang="es-ES" sz="2800" dirty="0" err="1" smtClean="0"/>
              <a:t>positif</a:t>
            </a:r>
            <a:r>
              <a:rPr lang="es-ES" sz="2800" dirty="0" smtClean="0"/>
              <a:t> </a:t>
            </a:r>
            <a:r>
              <a:rPr lang="es-ES" sz="2800" dirty="0" err="1" smtClean="0"/>
              <a:t>dgn</a:t>
            </a:r>
            <a:r>
              <a:rPr lang="es-ES" sz="2800" dirty="0" smtClean="0"/>
              <a:t> </a:t>
            </a:r>
            <a:r>
              <a:rPr lang="es-ES" sz="2800" dirty="0" err="1" smtClean="0"/>
              <a:t>memberi</a:t>
            </a:r>
            <a:r>
              <a:rPr lang="es-ES" sz="2800" dirty="0" smtClean="0"/>
              <a:t> </a:t>
            </a:r>
            <a:r>
              <a:rPr lang="es-ES" sz="2800" dirty="0" err="1" smtClean="0"/>
              <a:t>petunjuk</a:t>
            </a:r>
            <a:r>
              <a:rPr lang="es-ES" sz="2800" dirty="0" smtClean="0"/>
              <a:t> </a:t>
            </a:r>
            <a:r>
              <a:rPr lang="es-ES" sz="2800" dirty="0" err="1" smtClean="0"/>
              <a:t>tentang</a:t>
            </a:r>
            <a:r>
              <a:rPr lang="es-ES" sz="2800" dirty="0" smtClean="0"/>
              <a:t> </a:t>
            </a:r>
            <a:r>
              <a:rPr lang="es-ES" sz="2800" dirty="0" err="1" smtClean="0"/>
              <a:t>kesalahan</a:t>
            </a:r>
            <a:r>
              <a:rPr lang="es-ES" sz="2800" dirty="0" smtClean="0"/>
              <a:t> </a:t>
            </a:r>
            <a:r>
              <a:rPr lang="es-ES" sz="2800" dirty="0" err="1" smtClean="0"/>
              <a:t>yg</a:t>
            </a:r>
            <a:r>
              <a:rPr lang="es-ES" sz="2800" dirty="0" smtClean="0"/>
              <a:t> </a:t>
            </a:r>
            <a:r>
              <a:rPr lang="es-ES" sz="2800" dirty="0" err="1" smtClean="0"/>
              <a:t>dilakukan</a:t>
            </a:r>
            <a:r>
              <a:rPr lang="es-ES" sz="2800" dirty="0" smtClean="0"/>
              <a:t> </a:t>
            </a:r>
            <a:r>
              <a:rPr lang="es-ES" sz="2800" dirty="0" err="1" smtClean="0"/>
              <a:t>user</a:t>
            </a:r>
            <a:r>
              <a:rPr lang="es-ES" sz="2800" dirty="0" smtClean="0"/>
              <a:t> dan </a:t>
            </a:r>
            <a:r>
              <a:rPr lang="es-ES" sz="2800" dirty="0" err="1" smtClean="0"/>
              <a:t>langkah</a:t>
            </a:r>
            <a:r>
              <a:rPr lang="es-ES" sz="2800" dirty="0" smtClean="0"/>
              <a:t> </a:t>
            </a:r>
            <a:r>
              <a:rPr lang="es-ES" sz="2800" dirty="0" err="1" smtClean="0"/>
              <a:t>perbaikannya</a:t>
            </a:r>
            <a:endParaRPr lang="es-ES" sz="2800" dirty="0" smtClean="0"/>
          </a:p>
          <a:p>
            <a:pPr marL="519113" indent="-519113">
              <a:buFont typeface="Wingdings 2" pitchFamily="18" charset="2"/>
              <a:buNone/>
              <a:defRPr/>
            </a:pPr>
            <a:endParaRPr lang="es-ES" sz="2800" dirty="0" smtClean="0"/>
          </a:p>
          <a:p>
            <a:pPr>
              <a:buFont typeface="Wingdings 2" pitchFamily="18" charset="2"/>
              <a:buNone/>
              <a:defRPr/>
            </a:pPr>
            <a:r>
              <a:rPr lang="es-ES" sz="2800" dirty="0" smtClean="0"/>
              <a:t>10. </a:t>
            </a:r>
            <a:r>
              <a:rPr lang="es-ES" sz="2800" dirty="0" err="1" smtClean="0"/>
              <a:t>Sediakan</a:t>
            </a:r>
            <a:r>
              <a:rPr lang="es-ES" sz="2800" dirty="0" smtClean="0"/>
              <a:t> </a:t>
            </a:r>
            <a:r>
              <a:rPr lang="es-ES" sz="2800" dirty="0" err="1" smtClean="0"/>
              <a:t>help</a:t>
            </a:r>
            <a:r>
              <a:rPr lang="es-ES" sz="2800" dirty="0" smtClean="0"/>
              <a:t> dan </a:t>
            </a:r>
            <a:r>
              <a:rPr lang="es-ES" sz="2800" dirty="0" err="1" smtClean="0"/>
              <a:t>dokumentasi</a:t>
            </a:r>
            <a:endParaRPr lang="en-US" sz="2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Prinsip Desain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r>
              <a:rPr lang="en-US" altLang="en-US" sz="2800" smtClean="0"/>
              <a:t>Look (Visualisasi)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Simbolisasi/Icon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Enable/Disable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Active/Inactive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dll</a:t>
            </a:r>
          </a:p>
          <a:p>
            <a:r>
              <a:rPr lang="en-US" altLang="en-US" sz="2800" smtClean="0"/>
              <a:t>Feel</a:t>
            </a:r>
          </a:p>
          <a:p>
            <a:pPr lvl="1">
              <a:buFontTx/>
              <a:buChar char="-"/>
            </a:pPr>
            <a:r>
              <a:rPr lang="en-US" altLang="en-US" smtClean="0"/>
              <a:t>Drag</a:t>
            </a:r>
          </a:p>
          <a:p>
            <a:pPr lvl="1">
              <a:buFontTx/>
              <a:buChar char="-"/>
            </a:pPr>
            <a:r>
              <a:rPr lang="en-US" altLang="en-US" smtClean="0"/>
              <a:t>Click/dblclick</a:t>
            </a:r>
          </a:p>
          <a:p>
            <a:pPr lvl="1">
              <a:buFontTx/>
              <a:buChar char="-"/>
            </a:pPr>
            <a:r>
              <a:rPr lang="en-US" altLang="en-US" smtClean="0"/>
              <a:t>Drag and Drop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Desain Grafik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1625" y="990600"/>
            <a:ext cx="8689975" cy="5334000"/>
          </a:xfrm>
        </p:spPr>
        <p:txBody>
          <a:bodyPr/>
          <a:lstStyle/>
          <a:p>
            <a:r>
              <a:rPr lang="en-US" altLang="en-US" sz="2400" smtClean="0"/>
              <a:t>Salah satu kriteria penting dari sebuah antarmuka adalah tampilan yang menarik. </a:t>
            </a:r>
          </a:p>
          <a:p>
            <a:r>
              <a:rPr lang="en-US" altLang="en-US" sz="2400" smtClean="0"/>
              <a:t>Seorang pengguna, apalagi pengguna baru, biasanya tertarik untuk mencoba sebuah program aplikasi dengan terlebih dahulu tertarik pada suatu tampilan yang ada di hadapannya.</a:t>
            </a:r>
          </a:p>
          <a:p>
            <a:r>
              <a:rPr lang="en-US" altLang="en-US" sz="2400" smtClean="0"/>
              <a:t>Dokumentasi rancangan dpt dikerjakan dlm beberapa cara :</a:t>
            </a:r>
          </a:p>
          <a:p>
            <a:pPr>
              <a:buFont typeface="Wingdings 2" pitchFamily="18" charset="2"/>
              <a:buNone/>
            </a:pPr>
            <a:r>
              <a:rPr lang="en-US" altLang="en-US" sz="2400" smtClean="0"/>
              <a:t>	- </a:t>
            </a:r>
            <a:r>
              <a:rPr lang="en-US" altLang="en-US" sz="2000" smtClean="0"/>
              <a:t>Membuat sketsa pada kertas </a:t>
            </a:r>
          </a:p>
          <a:p>
            <a:pPr>
              <a:buFont typeface="Wingdings 2" pitchFamily="18" charset="2"/>
              <a:buNone/>
            </a:pPr>
            <a:r>
              <a:rPr lang="en-US" altLang="en-US" sz="2000" smtClean="0"/>
              <a:t>	- Menggunakan peranti prototipe GUI, </a:t>
            </a:r>
          </a:p>
          <a:p>
            <a:pPr>
              <a:buFont typeface="Wingdings 2" pitchFamily="18" charset="2"/>
              <a:buNone/>
            </a:pPr>
            <a:r>
              <a:rPr lang="en-US" altLang="en-US" sz="2000" smtClean="0"/>
              <a:t>	- Menuliskan tekstual yang menjelaskan tentang kaitan  	antara satu jendela dengan jendela yan lain,</a:t>
            </a:r>
          </a:p>
          <a:p>
            <a:pPr>
              <a:buFont typeface="Wingdings 2" pitchFamily="18" charset="2"/>
              <a:buNone/>
            </a:pPr>
            <a:r>
              <a:rPr lang="en-US" altLang="en-US" sz="2000" smtClean="0"/>
              <a:t>	- menggunakan CASE (Computer Aided Software 	Engineering)</a:t>
            </a:r>
            <a:endParaRPr lang="en-US" altLang="en-US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altLang="en-US" smtClean="0">
                <a:solidFill>
                  <a:srgbClr val="7B9899"/>
                </a:solidFill>
              </a:rPr>
              <a:t>PENDAHULUAN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96200" cy="4038600"/>
          </a:xfrm>
        </p:spPr>
        <p:txBody>
          <a:bodyPr/>
          <a:lstStyle/>
          <a:p>
            <a:r>
              <a:rPr lang="en-US" altLang="en-US" sz="2800" smtClean="0"/>
              <a:t>Metaphor </a:t>
            </a:r>
          </a:p>
          <a:p>
            <a:r>
              <a:rPr lang="en-US" altLang="en-US" sz="2800" smtClean="0"/>
              <a:t>Kejelasan </a:t>
            </a:r>
          </a:p>
          <a:p>
            <a:r>
              <a:rPr lang="en-US" altLang="en-US" sz="2800" smtClean="0"/>
              <a:t>Konsistensi </a:t>
            </a:r>
          </a:p>
          <a:p>
            <a:r>
              <a:rPr lang="en-US" altLang="en-US" sz="2800" smtClean="0"/>
              <a:t>Alignment</a:t>
            </a:r>
          </a:p>
          <a:p>
            <a:r>
              <a:rPr lang="en-US" altLang="en-US" sz="2800" smtClean="0"/>
              <a:t>Pendekatan(Proximity)</a:t>
            </a:r>
          </a:p>
          <a:p>
            <a:r>
              <a:rPr lang="en-US" altLang="en-US" sz="2800" smtClean="0"/>
              <a:t>Kontras 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altLang="en-US" smtClean="0"/>
              <a:t>Prinsip Desain Grafik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038600"/>
          </a:xfrm>
        </p:spPr>
        <p:txBody>
          <a:bodyPr/>
          <a:lstStyle/>
          <a:p>
            <a:r>
              <a:rPr lang="en-US" altLang="en-US" smtClean="0"/>
              <a:t>Presentasi dan unsur  visual untuk beberapa item yang relevan.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contoh; Desktop metaphor</a:t>
            </a:r>
          </a:p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r>
              <a:rPr lang="en-US" altLang="en-US" smtClean="0"/>
              <a:t>Metaphor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481138"/>
            <a:ext cx="7241539" cy="4525962"/>
          </a:xfrm>
          <a:noFill/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34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mtClean="0"/>
              <a:t>Contoh :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133600" y="6096000"/>
            <a:ext cx="445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www.worldwidestore.com/SfurnitureU.htm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04238" cy="54864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Tiap-tiap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interface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White Space </a:t>
            </a:r>
          </a:p>
          <a:p>
            <a:pPr marL="736600" indent="-341313">
              <a:buFont typeface="Wingdings" pitchFamily="2" charset="2"/>
              <a:buChar char="§"/>
              <a:defRPr/>
            </a:pP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keseimbangan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simetri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penggunaannya</a:t>
            </a:r>
            <a:endParaRPr lang="en-US" sz="2800" dirty="0" smtClean="0"/>
          </a:p>
          <a:p>
            <a:pPr marL="736600" indent="-341313">
              <a:buFont typeface="Wingdings" pitchFamily="2" charset="2"/>
              <a:buChar char="§"/>
              <a:defRPr/>
            </a:pP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disampaikan</a:t>
            </a:r>
            <a:endParaRPr lang="en-US" sz="2800" dirty="0" smtClean="0"/>
          </a:p>
          <a:p>
            <a:pPr marL="736600" indent="-341313">
              <a:buFont typeface="Wingdings" pitchFamily="2" charset="2"/>
              <a:buChar char="§"/>
              <a:defRPr/>
            </a:pPr>
            <a:r>
              <a:rPr lang="en-US" sz="2800" dirty="0" err="1" smtClean="0"/>
              <a:t>Mengijinkan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istirahat</a:t>
            </a:r>
            <a:r>
              <a:rPr lang="en-US" sz="2800" dirty="0" smtClean="0"/>
              <a:t> 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</a:p>
          <a:p>
            <a:pPr marL="736600" indent="-341313">
              <a:buFont typeface="Wingdings" pitchFamily="2" charset="2"/>
              <a:buChar char="§"/>
              <a:defRPr/>
            </a:pPr>
            <a:r>
              <a:rPr lang="fi-FI" sz="2800" dirty="0" smtClean="0"/>
              <a:t>Digunakan untuk meningkatkan kesederhanaan, kerapian, kelas.</a:t>
            </a:r>
            <a:endParaRPr lang="en-US" sz="2800" dirty="0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Kejelasan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276600" cy="762000"/>
          </a:xfrm>
        </p:spPr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4800"/>
            <a:ext cx="53371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47650" y="5954713"/>
            <a:ext cx="211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ourier New" pitchFamily="49" charset="0"/>
              </a:rPr>
              <a:t>www.schwab.com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276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mtClean="0"/>
              <a:t>Contoh:</a:t>
            </a:r>
          </a:p>
        </p:txBody>
      </p:sp>
      <p:pic>
        <p:nvPicPr>
          <p:cNvPr id="27651" name="Picture 6" descr=" apple.gif                                                      0000E5CF&#10;Desktop HD                     B75E31B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228600"/>
            <a:ext cx="6037262" cy="6477000"/>
          </a:xfrm>
          <a:prstGeom prst="rect">
            <a:avLst/>
          </a:prstGeom>
          <a:noFill/>
          <a:ln w="9525">
            <a:solidFill>
              <a:srgbClr val="BCB6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33400" y="5878513"/>
            <a:ext cx="211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ourier New" pitchFamily="49" charset="0"/>
              </a:rPr>
              <a:t>www.schwab.com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038600"/>
          </a:xfrm>
        </p:spPr>
        <p:txBody>
          <a:bodyPr/>
          <a:lstStyle/>
          <a:p>
            <a:r>
              <a:rPr lang="en-US" altLang="en-US" sz="2800" smtClean="0"/>
              <a:t>Pada layout, warna, gambar, ikon,teks, …</a:t>
            </a:r>
          </a:p>
          <a:p>
            <a:r>
              <a:rPr lang="en-US" altLang="en-US" sz="2800" smtClean="0"/>
              <a:t>Di dalam screen, antar screens</a:t>
            </a:r>
          </a:p>
          <a:p>
            <a:r>
              <a:rPr lang="en-US" altLang="en-US" sz="2800" smtClean="0"/>
              <a:t>Platform mungkin mempunyai petunjuk</a:t>
            </a:r>
          </a:p>
          <a:p>
            <a:pPr lvl="1"/>
            <a:r>
              <a:rPr lang="en-US" altLang="en-US" smtClean="0"/>
              <a:t>Follow it!</a:t>
            </a:r>
          </a:p>
          <a:p>
            <a:endParaRPr lang="en-US" altLang="en-US" sz="280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Konsistensi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8500"/>
          <a:stretch>
            <a:fillRect/>
          </a:stretch>
        </p:blipFill>
        <p:spPr>
          <a:xfrm>
            <a:off x="152400" y="838200"/>
            <a:ext cx="4191000" cy="5105400"/>
          </a:xfrm>
          <a:noFill/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91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mtClean="0"/>
              <a:t>Contoh :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8500"/>
          <a:stretch>
            <a:fillRect/>
          </a:stretch>
        </p:blipFill>
        <p:spPr bwMode="auto">
          <a:xfrm>
            <a:off x="4495800" y="8382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27375" y="603091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www.bappeda.jawatengah.go.id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smtClean="0"/>
              <a:t>-Western world</a:t>
            </a:r>
          </a:p>
          <a:p>
            <a:r>
              <a:rPr lang="en-US" altLang="en-US" sz="2800" smtClean="0"/>
              <a:t>Start from top left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- Grids</a:t>
            </a:r>
          </a:p>
          <a:p>
            <a:pPr lvl="1"/>
            <a:r>
              <a:rPr lang="en-US" altLang="en-US" smtClean="0"/>
              <a:t>Garis horizontal dan vertical untuk membantu letak komponen window</a:t>
            </a:r>
          </a:p>
          <a:p>
            <a:pPr lvl="1"/>
            <a:r>
              <a:rPr lang="en-US" altLang="en-US" smtClean="0"/>
              <a:t>Align hal-hal yg terkait</a:t>
            </a:r>
          </a:p>
          <a:p>
            <a:pPr lvl="1"/>
            <a:r>
              <a:rPr lang="en-US" altLang="en-US" smtClean="0"/>
              <a:t>Group item secara logika</a:t>
            </a:r>
          </a:p>
          <a:p>
            <a:pPr lvl="1">
              <a:buFont typeface="Wingdings" pitchFamily="2" charset="2"/>
              <a:buNone/>
            </a:pPr>
            <a:endParaRPr lang="en-US" altLang="en-US" smtClean="0"/>
          </a:p>
          <a:p>
            <a:pPr lvl="1">
              <a:buFont typeface="Wingdings" pitchFamily="2" charset="2"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altLang="en-US" smtClean="0"/>
              <a:t>Alignment</a:t>
            </a:r>
          </a:p>
        </p:txBody>
      </p:sp>
      <p:sp>
        <p:nvSpPr>
          <p:cNvPr id="30724" name="Line 1028"/>
          <p:cNvSpPr>
            <a:spLocks noChangeShapeType="1"/>
          </p:cNvSpPr>
          <p:nvPr/>
        </p:nvSpPr>
        <p:spPr bwMode="auto">
          <a:xfrm>
            <a:off x="2286000" y="2057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1029"/>
          <p:cNvSpPr>
            <a:spLocks noChangeShapeType="1"/>
          </p:cNvSpPr>
          <p:nvPr/>
        </p:nvSpPr>
        <p:spPr bwMode="auto">
          <a:xfrm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934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mtClean="0"/>
              <a:t>Contoh :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257800" y="2286000"/>
            <a:ext cx="3352800" cy="2438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257800" y="2438400"/>
            <a:ext cx="3352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257800" y="2743200"/>
            <a:ext cx="33528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5410200" y="4191000"/>
            <a:ext cx="2362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5410200" y="4419600"/>
            <a:ext cx="23622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6324600" y="27432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057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sz="2800" smtClean="0"/>
              <a:t>Antarmuka pengguna memiliki 4 komponen yaitu :</a:t>
            </a:r>
          </a:p>
          <a:p>
            <a:r>
              <a:rPr lang="es-ES" altLang="en-US" sz="2800" smtClean="0"/>
              <a:t>model pengguna, </a:t>
            </a:r>
            <a:r>
              <a:rPr lang="en-US" altLang="en-US" sz="2800" smtClean="0"/>
              <a:t>model konseptual yg diinginkan pengguna dlm memanipulasi informasi dan proses yang diaplikasikan pada informasi tersebut.</a:t>
            </a:r>
          </a:p>
          <a:p>
            <a:r>
              <a:rPr lang="en-US" altLang="en-US" sz="2800" smtClean="0"/>
              <a:t>Bahasa perintah (</a:t>
            </a:r>
            <a:r>
              <a:rPr lang="en-US" altLang="en-US" sz="2800" i="1" smtClean="0"/>
              <a:t>command language</a:t>
            </a:r>
            <a:r>
              <a:rPr lang="en-US" altLang="en-US" sz="2800" smtClean="0"/>
              <a:t>), peranti pemanipulasian model, idealnya dgn menggunakan bahasa alami.</a:t>
            </a:r>
            <a:endParaRPr lang="es-ES" altLang="en-US" sz="2800" smtClean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Komponen Antarmuka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96200" cy="4038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800" smtClean="0"/>
              <a:t>Left, center, atau right</a:t>
            </a:r>
          </a:p>
          <a:p>
            <a:pPr>
              <a:buFontTx/>
              <a:buChar char="-"/>
            </a:pPr>
            <a:endParaRPr lang="en-US" altLang="en-US" sz="2800" smtClean="0"/>
          </a:p>
          <a:p>
            <a:pPr>
              <a:buFontTx/>
              <a:buChar char="-"/>
            </a:pPr>
            <a:endParaRPr lang="en-US" altLang="en-US" sz="2800" smtClean="0"/>
          </a:p>
          <a:p>
            <a:pPr>
              <a:buFontTx/>
              <a:buChar char="-"/>
            </a:pPr>
            <a:endParaRPr lang="en-US" altLang="en-US" sz="2800" smtClean="0"/>
          </a:p>
          <a:p>
            <a:pPr>
              <a:buFontTx/>
              <a:buChar char="-"/>
            </a:pPr>
            <a:r>
              <a:rPr lang="en-US" altLang="en-US" sz="2800" smtClean="0"/>
              <a:t>Pilih salah satu, gunakan untuk setiap tempat.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altLang="en-US" smtClean="0"/>
              <a:t>Alignment (cont…)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1219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Here is 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some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new text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0" y="2133600"/>
            <a:ext cx="1281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Here is 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some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new text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00600" y="2133600"/>
            <a:ext cx="1281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>
                <a:latin typeface="Tahoma" pitchFamily="34" charset="0"/>
              </a:rPr>
              <a:t>Here is 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some</a:t>
            </a:r>
            <a:br>
              <a:rPr lang="en-US" altLang="en-US" sz="1600">
                <a:latin typeface="Tahoma" pitchFamily="34" charset="0"/>
              </a:rPr>
            </a:br>
            <a:r>
              <a:rPr lang="en-US" altLang="en-US" sz="1600">
                <a:latin typeface="Tahoma" pitchFamily="34" charset="0"/>
              </a:rPr>
              <a:t>new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696200" cy="5105400"/>
          </a:xfrm>
        </p:spPr>
        <p:txBody>
          <a:bodyPr/>
          <a:lstStyle/>
          <a:p>
            <a:r>
              <a:rPr lang="en-US" altLang="en-US" smtClean="0"/>
              <a:t>Item tampak tertutup untuk hal-hal yg berkaitan</a:t>
            </a:r>
          </a:p>
          <a:p>
            <a:r>
              <a:rPr lang="en-US" altLang="en-US" smtClean="0"/>
              <a:t>Jarak tidak menyiratkan suatu hubungan</a:t>
            </a:r>
          </a:p>
          <a:p>
            <a:endParaRPr lang="en-US" altLang="en-US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Proximity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09800" y="4953000"/>
            <a:ext cx="90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Time: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48000" y="35052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95400" y="3429000"/>
            <a:ext cx="82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Time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124200" y="50292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533400" y="1828800"/>
            <a:ext cx="2362200" cy="4191000"/>
            <a:chOff x="533400" y="1828800"/>
            <a:chExt cx="2362200" cy="4191000"/>
          </a:xfrm>
        </p:grpSpPr>
        <p:sp>
          <p:nvSpPr>
            <p:cNvPr id="34854" name="Rectangle 3"/>
            <p:cNvSpPr>
              <a:spLocks noChangeArrowheads="1"/>
            </p:cNvSpPr>
            <p:nvPr/>
          </p:nvSpPr>
          <p:spPr bwMode="auto">
            <a:xfrm>
              <a:off x="1447800" y="23622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5" name="Rectangle 4"/>
            <p:cNvSpPr>
              <a:spLocks noChangeArrowheads="1"/>
            </p:cNvSpPr>
            <p:nvPr/>
          </p:nvSpPr>
          <p:spPr bwMode="auto">
            <a:xfrm>
              <a:off x="1447800" y="28194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6" name="Rectangle 5"/>
            <p:cNvSpPr>
              <a:spLocks noChangeArrowheads="1"/>
            </p:cNvSpPr>
            <p:nvPr/>
          </p:nvSpPr>
          <p:spPr bwMode="auto">
            <a:xfrm>
              <a:off x="1447800" y="32766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7" name="Rectangle 7"/>
            <p:cNvSpPr>
              <a:spLocks noChangeArrowheads="1"/>
            </p:cNvSpPr>
            <p:nvPr/>
          </p:nvSpPr>
          <p:spPr bwMode="auto">
            <a:xfrm>
              <a:off x="1447800" y="37338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8" name="Rectangle 8"/>
            <p:cNvSpPr>
              <a:spLocks noChangeArrowheads="1"/>
            </p:cNvSpPr>
            <p:nvPr/>
          </p:nvSpPr>
          <p:spPr bwMode="auto">
            <a:xfrm>
              <a:off x="1447800" y="46482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9" name="Rectangle 9"/>
            <p:cNvSpPr>
              <a:spLocks noChangeArrowheads="1"/>
            </p:cNvSpPr>
            <p:nvPr/>
          </p:nvSpPr>
          <p:spPr bwMode="auto">
            <a:xfrm>
              <a:off x="1447800" y="51054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60" name="Text Box 10"/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7699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Name</a:t>
              </a:r>
            </a:p>
          </p:txBody>
        </p:sp>
        <p:sp>
          <p:nvSpPr>
            <p:cNvPr id="34861" name="Text Box 11"/>
            <p:cNvSpPr txBox="1">
              <a:spLocks noChangeArrowheads="1"/>
            </p:cNvSpPr>
            <p:nvPr/>
          </p:nvSpPr>
          <p:spPr bwMode="auto">
            <a:xfrm>
              <a:off x="533400" y="2743200"/>
              <a:ext cx="7826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Addr1</a:t>
              </a:r>
            </a:p>
          </p:txBody>
        </p:sp>
        <p:sp>
          <p:nvSpPr>
            <p:cNvPr id="34862" name="Text Box 12"/>
            <p:cNvSpPr txBox="1">
              <a:spLocks noChangeArrowheads="1"/>
            </p:cNvSpPr>
            <p:nvPr/>
          </p:nvSpPr>
          <p:spPr bwMode="auto">
            <a:xfrm>
              <a:off x="533400" y="3200400"/>
              <a:ext cx="7826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Addr2</a:t>
              </a:r>
            </a:p>
          </p:txBody>
        </p:sp>
        <p:sp>
          <p:nvSpPr>
            <p:cNvPr id="34863" name="Text Box 13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563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City</a:t>
              </a:r>
            </a:p>
          </p:txBody>
        </p:sp>
        <p:sp>
          <p:nvSpPr>
            <p:cNvPr id="34864" name="Text Box 14"/>
            <p:cNvSpPr txBox="1">
              <a:spLocks noChangeArrowheads="1"/>
            </p:cNvSpPr>
            <p:nvPr/>
          </p:nvSpPr>
          <p:spPr bwMode="auto">
            <a:xfrm>
              <a:off x="609600" y="4114800"/>
              <a:ext cx="704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State</a:t>
              </a:r>
            </a:p>
          </p:txBody>
        </p:sp>
        <p:sp>
          <p:nvSpPr>
            <p:cNvPr id="34865" name="Text Box 15"/>
            <p:cNvSpPr txBox="1">
              <a:spLocks noChangeArrowheads="1"/>
            </p:cNvSpPr>
            <p:nvPr/>
          </p:nvSpPr>
          <p:spPr bwMode="auto">
            <a:xfrm>
              <a:off x="609600" y="4572000"/>
              <a:ext cx="8080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Phone</a:t>
              </a:r>
            </a:p>
          </p:txBody>
        </p:sp>
        <p:sp>
          <p:nvSpPr>
            <p:cNvPr id="34866" name="Text Box 16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536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Fax</a:t>
              </a:r>
            </a:p>
          </p:txBody>
        </p:sp>
        <p:sp>
          <p:nvSpPr>
            <p:cNvPr id="34867" name="Line 51"/>
            <p:cNvSpPr>
              <a:spLocks noChangeShapeType="1"/>
            </p:cNvSpPr>
            <p:nvPr/>
          </p:nvSpPr>
          <p:spPr bwMode="auto">
            <a:xfrm>
              <a:off x="2895600" y="1828800"/>
              <a:ext cx="0" cy="419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0" name="Group 18"/>
          <p:cNvGrpSpPr>
            <a:grpSpLocks/>
          </p:cNvGrpSpPr>
          <p:nvPr/>
        </p:nvGrpSpPr>
        <p:grpSpPr bwMode="auto">
          <a:xfrm>
            <a:off x="3352800" y="1828800"/>
            <a:ext cx="2971800" cy="4191000"/>
            <a:chOff x="3352800" y="1828800"/>
            <a:chExt cx="2971800" cy="4191000"/>
          </a:xfrm>
        </p:grpSpPr>
        <p:sp>
          <p:nvSpPr>
            <p:cNvPr id="34837" name="Rectangle 17"/>
            <p:cNvSpPr>
              <a:spLocks noChangeArrowheads="1"/>
            </p:cNvSpPr>
            <p:nvPr/>
          </p:nvSpPr>
          <p:spPr bwMode="auto">
            <a:xfrm>
              <a:off x="4419600" y="22860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8" name="Rectangle 18"/>
            <p:cNvSpPr>
              <a:spLocks noChangeArrowheads="1"/>
            </p:cNvSpPr>
            <p:nvPr/>
          </p:nvSpPr>
          <p:spPr bwMode="auto">
            <a:xfrm>
              <a:off x="4419600" y="30480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39" name="Rectangle 19"/>
            <p:cNvSpPr>
              <a:spLocks noChangeArrowheads="1"/>
            </p:cNvSpPr>
            <p:nvPr/>
          </p:nvSpPr>
          <p:spPr bwMode="auto">
            <a:xfrm>
              <a:off x="4419600" y="33528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40" name="Rectangle 20"/>
            <p:cNvSpPr>
              <a:spLocks noChangeArrowheads="1"/>
            </p:cNvSpPr>
            <p:nvPr/>
          </p:nvSpPr>
          <p:spPr bwMode="auto">
            <a:xfrm>
              <a:off x="4419600" y="39624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41" name="Rectangle 22"/>
            <p:cNvSpPr>
              <a:spLocks noChangeArrowheads="1"/>
            </p:cNvSpPr>
            <p:nvPr/>
          </p:nvSpPr>
          <p:spPr bwMode="auto">
            <a:xfrm>
              <a:off x="4419600" y="47244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42" name="Rectangle 23"/>
            <p:cNvSpPr>
              <a:spLocks noChangeArrowheads="1"/>
            </p:cNvSpPr>
            <p:nvPr/>
          </p:nvSpPr>
          <p:spPr bwMode="auto">
            <a:xfrm>
              <a:off x="4419600" y="50292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43" name="Text Box 24"/>
            <p:cNvSpPr txBox="1">
              <a:spLocks noChangeArrowheads="1"/>
            </p:cNvSpPr>
            <p:nvPr/>
          </p:nvSpPr>
          <p:spPr bwMode="auto">
            <a:xfrm>
              <a:off x="3505200" y="2209800"/>
              <a:ext cx="7699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Name</a:t>
              </a:r>
            </a:p>
          </p:txBody>
        </p:sp>
        <p:sp>
          <p:nvSpPr>
            <p:cNvPr id="34844" name="Text Box 25"/>
            <p:cNvSpPr txBox="1">
              <a:spLocks noChangeArrowheads="1"/>
            </p:cNvSpPr>
            <p:nvPr/>
          </p:nvSpPr>
          <p:spPr bwMode="auto">
            <a:xfrm>
              <a:off x="3505200" y="2971800"/>
              <a:ext cx="7826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Addr1</a:t>
              </a:r>
            </a:p>
          </p:txBody>
        </p:sp>
        <p:sp>
          <p:nvSpPr>
            <p:cNvPr id="34845" name="Text Box 26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7826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Addr2</a:t>
              </a:r>
            </a:p>
          </p:txBody>
        </p:sp>
        <p:sp>
          <p:nvSpPr>
            <p:cNvPr id="34846" name="Text Box 27"/>
            <p:cNvSpPr txBox="1">
              <a:spLocks noChangeArrowheads="1"/>
            </p:cNvSpPr>
            <p:nvPr/>
          </p:nvSpPr>
          <p:spPr bwMode="auto">
            <a:xfrm>
              <a:off x="3657600" y="3581400"/>
              <a:ext cx="5635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City</a:t>
              </a:r>
            </a:p>
          </p:txBody>
        </p:sp>
        <p:sp>
          <p:nvSpPr>
            <p:cNvPr id="34847" name="Text Box 28"/>
            <p:cNvSpPr txBox="1">
              <a:spLocks noChangeArrowheads="1"/>
            </p:cNvSpPr>
            <p:nvPr/>
          </p:nvSpPr>
          <p:spPr bwMode="auto">
            <a:xfrm>
              <a:off x="3581400" y="3886200"/>
              <a:ext cx="704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State</a:t>
              </a:r>
            </a:p>
          </p:txBody>
        </p:sp>
        <p:sp>
          <p:nvSpPr>
            <p:cNvPr id="34848" name="Text Box 29"/>
            <p:cNvSpPr txBox="1">
              <a:spLocks noChangeArrowheads="1"/>
            </p:cNvSpPr>
            <p:nvPr/>
          </p:nvSpPr>
          <p:spPr bwMode="auto">
            <a:xfrm>
              <a:off x="3581400" y="4648200"/>
              <a:ext cx="80803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Phone</a:t>
              </a:r>
            </a:p>
          </p:txBody>
        </p:sp>
        <p:sp>
          <p:nvSpPr>
            <p:cNvPr id="34849" name="Text Box 30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536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chemeClr val="tx2"/>
                  </a:solidFill>
                  <a:latin typeface="Tahoma" pitchFamily="34" charset="0"/>
                </a:rPr>
                <a:t>Fax</a:t>
              </a:r>
            </a:p>
          </p:txBody>
        </p:sp>
        <p:sp>
          <p:nvSpPr>
            <p:cNvPr id="34850" name="Rectangle 31"/>
            <p:cNvSpPr>
              <a:spLocks noChangeArrowheads="1"/>
            </p:cNvSpPr>
            <p:nvPr/>
          </p:nvSpPr>
          <p:spPr bwMode="auto">
            <a:xfrm>
              <a:off x="3352800" y="2133600"/>
              <a:ext cx="25908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1" name="Rectangle 32"/>
            <p:cNvSpPr>
              <a:spLocks noChangeArrowheads="1"/>
            </p:cNvSpPr>
            <p:nvPr/>
          </p:nvSpPr>
          <p:spPr bwMode="auto">
            <a:xfrm>
              <a:off x="3352800" y="2895600"/>
              <a:ext cx="2590800" cy="1447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2" name="Rectangle 33"/>
            <p:cNvSpPr>
              <a:spLocks noChangeArrowheads="1"/>
            </p:cNvSpPr>
            <p:nvPr/>
          </p:nvSpPr>
          <p:spPr bwMode="auto">
            <a:xfrm>
              <a:off x="3352800" y="4572000"/>
              <a:ext cx="2590800" cy="838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53" name="Line 52"/>
            <p:cNvSpPr>
              <a:spLocks noChangeShapeType="1"/>
            </p:cNvSpPr>
            <p:nvPr/>
          </p:nvSpPr>
          <p:spPr bwMode="auto">
            <a:xfrm>
              <a:off x="6324600" y="1828800"/>
              <a:ext cx="0" cy="419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51"/>
          <p:cNvGrpSpPr>
            <a:grpSpLocks/>
          </p:cNvGrpSpPr>
          <p:nvPr/>
        </p:nvGrpSpPr>
        <p:grpSpPr bwMode="auto">
          <a:xfrm>
            <a:off x="6477000" y="2514600"/>
            <a:ext cx="1981200" cy="2652713"/>
            <a:chOff x="6477000" y="2514600"/>
            <a:chExt cx="1981200" cy="2652713"/>
          </a:xfrm>
        </p:grpSpPr>
        <p:grpSp>
          <p:nvGrpSpPr>
            <p:cNvPr id="34822" name="Group 36"/>
            <p:cNvGrpSpPr>
              <a:grpSpLocks/>
            </p:cNvGrpSpPr>
            <p:nvPr/>
          </p:nvGrpSpPr>
          <p:grpSpPr bwMode="auto">
            <a:xfrm>
              <a:off x="6477000" y="2514600"/>
              <a:ext cx="1981200" cy="2652713"/>
              <a:chOff x="6477000" y="2514600"/>
              <a:chExt cx="1981200" cy="2652713"/>
            </a:xfrm>
          </p:grpSpPr>
          <p:sp>
            <p:nvSpPr>
              <p:cNvPr id="34824" name="Rectangle 34"/>
              <p:cNvSpPr>
                <a:spLocks noChangeArrowheads="1"/>
              </p:cNvSpPr>
              <p:nvPr/>
            </p:nvSpPr>
            <p:spPr bwMode="auto">
              <a:xfrm>
                <a:off x="7391400" y="25908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5" name="Rectangle 35"/>
              <p:cNvSpPr>
                <a:spLocks noChangeArrowheads="1"/>
              </p:cNvSpPr>
              <p:nvPr/>
            </p:nvSpPr>
            <p:spPr bwMode="auto">
              <a:xfrm>
                <a:off x="7391400" y="31242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6" name="Rectangle 36"/>
              <p:cNvSpPr>
                <a:spLocks noChangeArrowheads="1"/>
              </p:cNvSpPr>
              <p:nvPr/>
            </p:nvSpPr>
            <p:spPr bwMode="auto">
              <a:xfrm>
                <a:off x="7391400" y="34290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7" name="Rectangle 37"/>
              <p:cNvSpPr>
                <a:spLocks noChangeArrowheads="1"/>
              </p:cNvSpPr>
              <p:nvPr/>
            </p:nvSpPr>
            <p:spPr bwMode="auto">
              <a:xfrm>
                <a:off x="7391400" y="40386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8" name="Rectangle 39"/>
              <p:cNvSpPr>
                <a:spLocks noChangeArrowheads="1"/>
              </p:cNvSpPr>
              <p:nvPr/>
            </p:nvSpPr>
            <p:spPr bwMode="auto">
              <a:xfrm>
                <a:off x="7391400" y="45720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29" name="Rectangle 40"/>
              <p:cNvSpPr>
                <a:spLocks noChangeArrowheads="1"/>
              </p:cNvSpPr>
              <p:nvPr/>
            </p:nvSpPr>
            <p:spPr bwMode="auto">
              <a:xfrm>
                <a:off x="7391400" y="4876800"/>
                <a:ext cx="1066800" cy="228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0" name="Text Box 41"/>
              <p:cNvSpPr txBox="1">
                <a:spLocks noChangeArrowheads="1"/>
              </p:cNvSpPr>
              <p:nvPr/>
            </p:nvSpPr>
            <p:spPr bwMode="auto">
              <a:xfrm>
                <a:off x="6477000" y="2514600"/>
                <a:ext cx="76993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Name</a:t>
                </a:r>
              </a:p>
            </p:txBody>
          </p:sp>
          <p:sp>
            <p:nvSpPr>
              <p:cNvPr id="34831" name="Text Box 42"/>
              <p:cNvSpPr txBox="1">
                <a:spLocks noChangeArrowheads="1"/>
              </p:cNvSpPr>
              <p:nvPr/>
            </p:nvSpPr>
            <p:spPr bwMode="auto">
              <a:xfrm>
                <a:off x="6477000" y="3048000"/>
                <a:ext cx="78263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Addr1</a:t>
                </a:r>
              </a:p>
            </p:txBody>
          </p:sp>
          <p:sp>
            <p:nvSpPr>
              <p:cNvPr id="34832" name="Text Box 43"/>
              <p:cNvSpPr txBox="1">
                <a:spLocks noChangeArrowheads="1"/>
              </p:cNvSpPr>
              <p:nvPr/>
            </p:nvSpPr>
            <p:spPr bwMode="auto">
              <a:xfrm>
                <a:off x="6477000" y="3352800"/>
                <a:ext cx="78263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Addr2</a:t>
                </a:r>
              </a:p>
            </p:txBody>
          </p:sp>
          <p:sp>
            <p:nvSpPr>
              <p:cNvPr id="34833" name="Text Box 44"/>
              <p:cNvSpPr txBox="1">
                <a:spLocks noChangeArrowheads="1"/>
              </p:cNvSpPr>
              <p:nvPr/>
            </p:nvSpPr>
            <p:spPr bwMode="auto">
              <a:xfrm>
                <a:off x="6705600" y="3657600"/>
                <a:ext cx="56356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City</a:t>
                </a:r>
              </a:p>
            </p:txBody>
          </p:sp>
          <p:sp>
            <p:nvSpPr>
              <p:cNvPr id="34834" name="Text Box 45"/>
              <p:cNvSpPr txBox="1">
                <a:spLocks noChangeArrowheads="1"/>
              </p:cNvSpPr>
              <p:nvPr/>
            </p:nvSpPr>
            <p:spPr bwMode="auto">
              <a:xfrm>
                <a:off x="6553200" y="3962400"/>
                <a:ext cx="704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State</a:t>
                </a:r>
              </a:p>
            </p:txBody>
          </p:sp>
          <p:sp>
            <p:nvSpPr>
              <p:cNvPr id="34835" name="Text Box 46"/>
              <p:cNvSpPr txBox="1">
                <a:spLocks noChangeArrowheads="1"/>
              </p:cNvSpPr>
              <p:nvPr/>
            </p:nvSpPr>
            <p:spPr bwMode="auto">
              <a:xfrm>
                <a:off x="6553200" y="4495800"/>
                <a:ext cx="80803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Phone</a:t>
                </a:r>
              </a:p>
            </p:txBody>
          </p:sp>
          <p:sp>
            <p:nvSpPr>
              <p:cNvPr id="34836" name="Text Box 47"/>
              <p:cNvSpPr txBox="1">
                <a:spLocks noChangeArrowheads="1"/>
              </p:cNvSpPr>
              <p:nvPr/>
            </p:nvSpPr>
            <p:spPr bwMode="auto">
              <a:xfrm>
                <a:off x="6781800" y="4800600"/>
                <a:ext cx="53657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chemeClr val="tx2"/>
                    </a:solidFill>
                    <a:latin typeface="Tahoma" pitchFamily="34" charset="0"/>
                  </a:rPr>
                  <a:t>Fax</a:t>
                </a:r>
              </a:p>
            </p:txBody>
          </p:sp>
        </p:grpSp>
        <p:sp>
          <p:nvSpPr>
            <p:cNvPr id="34823" name="Rectangle 38"/>
            <p:cNvSpPr>
              <a:spLocks noChangeArrowheads="1"/>
            </p:cNvSpPr>
            <p:nvPr/>
          </p:nvSpPr>
          <p:spPr bwMode="auto">
            <a:xfrm>
              <a:off x="7391400" y="3733800"/>
              <a:ext cx="1066800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696200" cy="4038600"/>
          </a:xfrm>
        </p:spPr>
        <p:txBody>
          <a:bodyPr/>
          <a:lstStyle/>
          <a:p>
            <a:r>
              <a:rPr lang="en-US" altLang="en-US" sz="2800" smtClean="0"/>
              <a:t>Dapat digunakan untuk membedakan kontrol yg aktif atau tidak</a:t>
            </a:r>
          </a:p>
          <a:p>
            <a:r>
              <a:rPr lang="en-US" altLang="en-US" sz="2800" smtClean="0"/>
              <a:t>Dapat digunakan untuk mengatur item yg paling penting dengan highlight(menyorotnya)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Kontras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762000"/>
          </a:xfrm>
        </p:spPr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517650"/>
            <a:ext cx="60674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41300" y="2565400"/>
            <a:ext cx="1758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Tahoma" pitchFamily="34" charset="0"/>
              </a:rPr>
              <a:t>Important</a:t>
            </a:r>
            <a:br>
              <a:rPr lang="en-US" altLang="en-US" sz="2800">
                <a:solidFill>
                  <a:schemeClr val="tx2"/>
                </a:solidFill>
                <a:latin typeface="Tahoma" pitchFamily="34" charset="0"/>
              </a:rPr>
            </a:br>
            <a:r>
              <a:rPr lang="en-US" altLang="en-US" sz="2800">
                <a:solidFill>
                  <a:schemeClr val="tx2"/>
                </a:solidFill>
                <a:latin typeface="Tahoma" pitchFamily="34" charset="0"/>
              </a:rPr>
              <a:t>element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857375" y="3346450"/>
            <a:ext cx="2438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dilb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5" y="2381660"/>
            <a:ext cx="8119889" cy="2724918"/>
          </a:xfrm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Lebih lanjut tentang Desain Grafik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85800" y="1219200"/>
            <a:ext cx="7696200" cy="4038600"/>
          </a:xfrm>
        </p:spPr>
        <p:txBody>
          <a:bodyPr/>
          <a:lstStyle/>
          <a:p>
            <a:r>
              <a:rPr lang="en-US" altLang="en-US" sz="2800" smtClean="0"/>
              <a:t>Tipografi</a:t>
            </a:r>
          </a:p>
          <a:p>
            <a:r>
              <a:rPr lang="en-US" altLang="en-US" sz="2800" smtClean="0"/>
              <a:t>Warna</a:t>
            </a:r>
          </a:p>
          <a:p>
            <a:r>
              <a:rPr lang="en-US" altLang="en-US" sz="2800" smtClean="0"/>
              <a:t>Ikon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038600"/>
          </a:xfrm>
        </p:spPr>
        <p:txBody>
          <a:bodyPr/>
          <a:lstStyle/>
          <a:p>
            <a:r>
              <a:rPr lang="en-US" altLang="en-US" sz="2800" smtClean="0"/>
              <a:t>Karakter dan simbol harus nyata dan dapat dibedakan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Hindari penggunaan semua huruf besar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</a:t>
            </a:r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Tipografi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30019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HOW MUCH FUN IS IT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TO READ ALL THIS TEXT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WHEN IT’S ALL IN 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CAPITALS AND YOU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NEVER GET A REST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859338" y="4327525"/>
            <a:ext cx="23034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How much fun is it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to read all this text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when it’s all in 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capitals and you</a:t>
            </a:r>
          </a:p>
          <a:p>
            <a:r>
              <a:rPr lang="en-US" altLang="en-US" sz="2000">
                <a:solidFill>
                  <a:schemeClr val="tx2"/>
                </a:solidFill>
                <a:latin typeface="Tahoma" pitchFamily="34" charset="0"/>
              </a:rPr>
              <a:t>never get a rest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04800" y="3733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301625" y="1066800"/>
            <a:ext cx="8534400" cy="5486400"/>
          </a:xfrm>
        </p:spPr>
        <p:txBody>
          <a:bodyPr/>
          <a:lstStyle/>
          <a:p>
            <a:r>
              <a:rPr lang="en-US" altLang="en-US" sz="2800" smtClean="0">
                <a:latin typeface="Times New Roman" pitchFamily="18" charset="0"/>
              </a:rPr>
              <a:t>Readability(keadaaan yg dapat dibaca)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>
                <a:latin typeface="Times New Roman" pitchFamily="18" charset="0"/>
              </a:rPr>
              <a:t>	Bagaimana agar mudah membaca teks yg banyak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>
              <a:latin typeface="Times New Roman" pitchFamily="18" charset="0"/>
            </a:endParaRPr>
          </a:p>
          <a:p>
            <a:r>
              <a:rPr lang="en-US" altLang="en-US" sz="2800" smtClean="0">
                <a:latin typeface="Tahoma" pitchFamily="34" charset="0"/>
              </a:rPr>
              <a:t>Legibility (Sifat mudah dibaca)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>
                <a:latin typeface="Tahoma" pitchFamily="34" charset="0"/>
              </a:rPr>
              <a:t>	Bagaimana agar mudah untuk mengenali teks pendek yg muncul secara tiba-tiba</a:t>
            </a:r>
          </a:p>
          <a:p>
            <a:r>
              <a:rPr lang="en-US" altLang="en-US" sz="2800" smtClean="0"/>
              <a:t>Jenis huruf=font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Times New Roman" pitchFamily="18" charset="0"/>
              </a:rPr>
              <a:t>		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Serif font – readability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	 		- Times, </a:t>
            </a:r>
            <a:r>
              <a:rPr lang="en-US" altLang="en-US" sz="2800" b="1" smtClean="0">
                <a:solidFill>
                  <a:srgbClr val="FF0000"/>
                </a:solidFill>
                <a:latin typeface="Bookman Old Style" pitchFamily="18" charset="0"/>
              </a:rPr>
              <a:t>Bookman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Sans serif font - legibility</a:t>
            </a:r>
          </a:p>
          <a:p>
            <a:pPr lvl="1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- Tahoma, Arial</a:t>
            </a:r>
            <a:endParaRPr lang="en-US" altLang="en-US" sz="2400" smtClean="0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 smtClean="0"/>
              <a:t>Tipografi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696200" cy="4724400"/>
          </a:xfrm>
        </p:spPr>
        <p:txBody>
          <a:bodyPr/>
          <a:lstStyle/>
          <a:p>
            <a:r>
              <a:rPr lang="en-US" altLang="en-US" sz="2800" smtClean="0"/>
              <a:t>Petunjuk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Gunakan serif utk teks yg panjang; sans serif utk teks utama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Gunakan 1-2 font (3 maks)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Jangan gunakan bold, italic, kapital utk teks yg panjang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gunakan ukuran maks 1-3 point </a:t>
            </a:r>
          </a:p>
          <a:p>
            <a:pPr>
              <a:buFont typeface="Wingdings 2" pitchFamily="18" charset="2"/>
              <a:buNone/>
            </a:pPr>
            <a:r>
              <a:rPr lang="en-US" altLang="en-US" sz="2800" smtClean="0"/>
              <a:t>	- hati-hati penggunaan teks untuk latar belakang dengan warna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Tipografi (cont..)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800600"/>
          </a:xfrm>
        </p:spPr>
        <p:txBody>
          <a:bodyPr/>
          <a:lstStyle/>
          <a:p>
            <a:r>
              <a:rPr lang="en-US" altLang="en-US" sz="2800" smtClean="0"/>
              <a:t>Umpan balik, </a:t>
            </a:r>
            <a:r>
              <a:rPr lang="sv-SE" altLang="en-US" sz="2800" smtClean="0"/>
              <a:t>untuk memberi keyakinan bahwa program telah menerima perintah pengguna dan dapat memahami maksud perintah tersebut termasuk </a:t>
            </a:r>
            <a:r>
              <a:rPr lang="en-US" altLang="en-US" sz="2800" smtClean="0"/>
              <a:t>kemampuan sebuah program yang membantu pengguna untuk mengoperasian program itu sendiri. </a:t>
            </a:r>
          </a:p>
          <a:p>
            <a:r>
              <a:rPr lang="en-US" altLang="en-US" sz="2800" smtClean="0"/>
              <a:t>Tampilan informasi, digunakan untuk menunjukkan stastus informasi atau program ketika pengguna melakukan suatu tindakan.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Komponen Antarmuka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</p:spPr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pic>
        <p:nvPicPr>
          <p:cNvPr id="43011" name="Picture 3" descr="C:\WINNT\Profiles\Administrator\DESKTOP\de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69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WINNT\Profiles\Administrator\DESKTOP\des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886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7696200" cy="4038600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en-US" altLang="en-US" smtClean="0"/>
              <a:t>Mana yang lebih kamu sukai?</a:t>
            </a:r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685800"/>
          </a:xfrm>
        </p:spPr>
        <p:txBody>
          <a:bodyPr/>
          <a:lstStyle/>
          <a:p>
            <a:pPr algn="l"/>
            <a:r>
              <a:rPr lang="en-US" altLang="en-US" smtClean="0"/>
              <a:t>Contoh :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152400" y="2362200"/>
            <a:ext cx="4114800" cy="2882900"/>
          </a:xfrm>
          <a:prstGeom prst="rect">
            <a:avLst/>
          </a:prstGeom>
          <a:solidFill>
            <a:srgbClr val="BCB6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122363" y="2449513"/>
            <a:ext cx="26050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/>
              <a:t>CRAFTS AND GAMES</a:t>
            </a:r>
          </a:p>
          <a:p>
            <a:pPr algn="ctr" eaLnBrk="1" hangingPunct="1"/>
            <a:r>
              <a:rPr lang="en-US" altLang="en-US" sz="1400"/>
              <a:t>ARTS FESTIVAL</a:t>
            </a:r>
          </a:p>
          <a:p>
            <a:pPr algn="ctr" eaLnBrk="1" hangingPunct="1"/>
            <a:r>
              <a:rPr lang="en-US" altLang="en-US" sz="1400"/>
              <a:t>OF ATLANTA AND DECATUR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811213" y="3867150"/>
            <a:ext cx="12906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COME AND ENJOY</a:t>
            </a: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125413" y="3486150"/>
            <a:ext cx="12414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SEPTEMBER 19-24</a:t>
            </a: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28600" y="3810000"/>
            <a:ext cx="596900" cy="1358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4495800" y="2362200"/>
            <a:ext cx="4267200" cy="2895600"/>
          </a:xfrm>
          <a:prstGeom prst="rect">
            <a:avLst/>
          </a:prstGeom>
          <a:solidFill>
            <a:srgbClr val="BCB6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4953000" y="3670300"/>
          <a:ext cx="4175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Microsoft ClipArt Gallery" r:id="rId4" imgW="1231900" imgH="3517900" progId="MS_ClipArt_Gallery">
                  <p:embed/>
                </p:oleObj>
              </mc:Choice>
              <mc:Fallback>
                <p:oleObj name="Microsoft ClipArt Gallery" r:id="rId4" imgW="1231900" imgH="3517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70300"/>
                        <a:ext cx="4175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786313" y="2571750"/>
            <a:ext cx="2505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/>
              <a:t>Crafts and Games</a:t>
            </a:r>
            <a:endParaRPr lang="en-US" altLang="en-US"/>
          </a:p>
          <a:p>
            <a:pPr eaLnBrk="1" hangingPunct="1"/>
            <a:r>
              <a:rPr lang="en-US" altLang="en-US"/>
              <a:t>Arts Festival</a:t>
            </a:r>
          </a:p>
          <a:p>
            <a:pPr eaLnBrk="1" hangingPunct="1"/>
            <a:r>
              <a:rPr lang="en-US" altLang="en-US"/>
              <a:t>Of Atlanta and Decatur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548313" y="3486150"/>
            <a:ext cx="11922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b="1"/>
              <a:t>September 19-24</a:t>
            </a:r>
            <a:endParaRPr lang="en-US" altLang="en-US" sz="1000"/>
          </a:p>
          <a:p>
            <a:pPr eaLnBrk="1" hangingPunct="1"/>
            <a:endParaRPr lang="en-US" altLang="en-US" sz="1000"/>
          </a:p>
          <a:p>
            <a:pPr eaLnBrk="1" hangingPunct="1"/>
            <a:r>
              <a:rPr lang="en-US" altLang="en-US" sz="1000"/>
              <a:t>Come and Enjoy!</a:t>
            </a:r>
          </a:p>
        </p:txBody>
      </p:sp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292100" y="3898900"/>
          <a:ext cx="4175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Microsoft ClipArt Gallery" r:id="rId6" imgW="1231900" imgH="3517900" progId="MS_ClipArt_Gallery">
                  <p:embed/>
                </p:oleObj>
              </mc:Choice>
              <mc:Fallback>
                <p:oleObj name="Microsoft ClipArt Gallery" r:id="rId6" imgW="1231900" imgH="3517900" progId="MS_ClipArt_Gallery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898900"/>
                        <a:ext cx="41751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696200" cy="4038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Kita </a:t>
            </a:r>
            <a:r>
              <a:rPr lang="en-US" sz="2800" dirty="0" err="1" smtClean="0"/>
              <a:t>melihat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refleksi</a:t>
            </a:r>
            <a:r>
              <a:rPr lang="en-US" sz="2800" dirty="0" smtClean="0"/>
              <a:t> model </a:t>
            </a:r>
            <a:r>
              <a:rPr lang="en-US" sz="2800" dirty="0" err="1" smtClean="0"/>
              <a:t>warna</a:t>
            </a:r>
            <a:endParaRPr lang="en-US" sz="2800" dirty="0" smtClean="0"/>
          </a:p>
          <a:p>
            <a:pPr marL="736600" indent="-395288">
              <a:buFont typeface="Wingdings" pitchFamily="2" charset="2"/>
              <a:buChar char="§"/>
              <a:defRPr/>
            </a:pPr>
            <a:r>
              <a:rPr lang="en-US" sz="2800" dirty="0" err="1" smtClean="0"/>
              <a:t>cahaya</a:t>
            </a:r>
            <a:r>
              <a:rPr lang="en-US" sz="2800" dirty="0" smtClean="0"/>
              <a:t> </a:t>
            </a:r>
            <a:r>
              <a:rPr lang="en-US" sz="2800" dirty="0" err="1" smtClean="0"/>
              <a:t>menerangi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dicerminkan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endParaRPr lang="en-US" sz="2800" dirty="0" smtClean="0"/>
          </a:p>
          <a:p>
            <a:pPr marL="736600" indent="-395288">
              <a:buFont typeface="Wingdings" pitchFamily="2" charset="2"/>
              <a:buChar char="§"/>
              <a:defRPr/>
            </a:pPr>
            <a:r>
              <a:rPr lang="en-US" sz="2800" dirty="0" smtClean="0"/>
              <a:t>printer</a:t>
            </a:r>
          </a:p>
          <a:p>
            <a:pPr>
              <a:defRPr/>
            </a:pPr>
            <a:r>
              <a:rPr lang="en-US" sz="2800" dirty="0" err="1" smtClean="0"/>
              <a:t>Pada</a:t>
            </a:r>
            <a:r>
              <a:rPr lang="en-US" sz="2800" dirty="0" smtClean="0"/>
              <a:t> monitor, </a:t>
            </a:r>
            <a:r>
              <a:rPr lang="en-US" sz="2800" dirty="0" err="1" smtClean="0"/>
              <a:t>susunan</a:t>
            </a:r>
            <a:r>
              <a:rPr lang="en-US" sz="2800" dirty="0" smtClean="0"/>
              <a:t> </a:t>
            </a:r>
            <a:r>
              <a:rPr lang="en-US" sz="2800" dirty="0" err="1" smtClean="0"/>
              <a:t>khas</a:t>
            </a:r>
            <a:r>
              <a:rPr lang="en-US" sz="2800" dirty="0" smtClean="0"/>
              <a:t> RGB</a:t>
            </a:r>
          </a:p>
          <a:p>
            <a:pPr marL="273050" lvl="1"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n-US" dirty="0" smtClean="0"/>
              <a:t>	- </a:t>
            </a:r>
            <a:r>
              <a:rPr lang="en-US" dirty="0" err="1" smtClean="0"/>
              <a:t>nilai</a:t>
            </a:r>
            <a:r>
              <a:rPr lang="en-US" dirty="0" smtClean="0"/>
              <a:t> 0-255 </a:t>
            </a:r>
            <a:r>
              <a:rPr lang="en-US" dirty="0" err="1" smtClean="0"/>
              <a:t>setiap</a:t>
            </a:r>
            <a:r>
              <a:rPr lang="en-US" dirty="0" smtClean="0"/>
              <a:t> red, green, blue</a:t>
            </a:r>
          </a:p>
          <a:p>
            <a:pPr marL="273050" lvl="1"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endParaRPr lang="en-US" dirty="0" smtClean="0"/>
          </a:p>
          <a:p>
            <a:pPr marL="273050" lvl="1"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endParaRPr lang="en-US" dirty="0" smtClean="0"/>
          </a:p>
          <a:p>
            <a:pPr marL="273050" lvl="1"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en-US" dirty="0" smtClean="0"/>
              <a:t>	- R: 170  G:43  B: 211</a:t>
            </a:r>
          </a:p>
          <a:p>
            <a:pPr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 altLang="en-US" smtClean="0"/>
              <a:t>Warna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19200" y="5181600"/>
            <a:ext cx="3429000" cy="457200"/>
          </a:xfrm>
          <a:prstGeom prst="rect">
            <a:avLst/>
          </a:prstGeom>
          <a:solidFill>
            <a:srgbClr val="AA2B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96200" cy="4038600"/>
          </a:xfrm>
        </p:spPr>
        <p:txBody>
          <a:bodyPr/>
          <a:lstStyle/>
          <a:p>
            <a:r>
              <a:rPr lang="en-US" altLang="en-US" smtClean="0"/>
              <a:t>Gunakan utk satu tujuan, bukan hanya menambah beberapa warna pada tampilan. 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en-US" smtClean="0"/>
              <a:t>Warna (cont…)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676400" y="37338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0" y="3352800"/>
            <a:ext cx="8382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648200" y="4572000"/>
            <a:ext cx="2362200" cy="914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/>
          <a:lstStyle/>
          <a:p>
            <a:r>
              <a:rPr lang="en-US" altLang="en-US" sz="2800" smtClean="0"/>
              <a:t>Tampilkan image berwarna pada background hitam</a:t>
            </a:r>
          </a:p>
          <a:p>
            <a:r>
              <a:rPr lang="en-US" altLang="en-US" sz="2800" smtClean="0"/>
              <a:t>Pilih foreground dgn warna terang (white, bold green,…)</a:t>
            </a:r>
          </a:p>
          <a:p>
            <a:r>
              <a:rPr lang="en-US" altLang="en-US" sz="2800" smtClean="0"/>
              <a:t>Hindari coklat dan hijau sebagai warna background.</a:t>
            </a:r>
          </a:p>
          <a:p>
            <a:r>
              <a:rPr lang="en-US" altLang="en-US" sz="2800" smtClean="0"/>
              <a:t>Pastikan warna fg kontras dgn warna bg</a:t>
            </a:r>
          </a:p>
          <a:p>
            <a:r>
              <a:rPr lang="en-US" altLang="en-US" sz="2800" smtClean="0"/>
              <a:t>Gunakan warna utk menarik perhatian, komunikasi organisasi, utk menandai status, utk menentukan hubungan</a:t>
            </a:r>
          </a:p>
          <a:p>
            <a:r>
              <a:rPr lang="en-US" altLang="en-US" sz="2800" smtClean="0"/>
              <a:t>Hindari penggunaan warna utk tugas yg tdk berhubungan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533400"/>
          </a:xfrm>
        </p:spPr>
        <p:txBody>
          <a:bodyPr/>
          <a:lstStyle/>
          <a:p>
            <a:r>
              <a:rPr lang="en-US" altLang="en-US" smtClean="0"/>
              <a:t>Warna (cont…)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96200" cy="4038600"/>
          </a:xfrm>
        </p:spPr>
        <p:txBody>
          <a:bodyPr/>
          <a:lstStyle/>
          <a:p>
            <a:r>
              <a:rPr lang="en-US" altLang="en-US" smtClean="0"/>
              <a:t>Berapa banyak objek yg kecil?</a:t>
            </a:r>
          </a:p>
          <a:p>
            <a:r>
              <a:rPr lang="en-US" altLang="en-US" smtClean="0"/>
              <a:t>Berapa banyak persegi?</a:t>
            </a:r>
          </a:p>
          <a:p>
            <a:r>
              <a:rPr lang="en-US" altLang="en-US" smtClean="0"/>
              <a:t>Berapa banyak objek warna biru?</a:t>
            </a:r>
          </a:p>
          <a:p>
            <a:endParaRPr lang="en-US" altLang="en-US" smtClean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838200"/>
          </a:xfrm>
        </p:spPr>
        <p:txBody>
          <a:bodyPr/>
          <a:lstStyle/>
          <a:p>
            <a:pPr algn="l"/>
            <a:r>
              <a:rPr lang="en-US" altLang="en-US" smtClean="0"/>
              <a:t>Latihan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mtClean="0"/>
              <a:t>Berapa banyak….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1752600" y="2514600"/>
            <a:ext cx="18288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4267200" y="5486400"/>
            <a:ext cx="18288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6400800" y="3886200"/>
            <a:ext cx="18288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990600" y="39624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6019800" y="2362200"/>
            <a:ext cx="1828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6" name="Rectangle 14"/>
          <p:cNvSpPr>
            <a:spLocks noChangeArrowheads="1"/>
          </p:cNvSpPr>
          <p:nvPr/>
        </p:nvSpPr>
        <p:spPr bwMode="auto">
          <a:xfrm>
            <a:off x="838200" y="31242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3886200" y="37338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8" name="Rectangle 16"/>
          <p:cNvSpPr>
            <a:spLocks noChangeArrowheads="1"/>
          </p:cNvSpPr>
          <p:nvPr/>
        </p:nvSpPr>
        <p:spPr bwMode="auto">
          <a:xfrm>
            <a:off x="6553200" y="50292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9" name="Rectangle 17"/>
          <p:cNvSpPr>
            <a:spLocks noChangeArrowheads="1"/>
          </p:cNvSpPr>
          <p:nvPr/>
        </p:nvSpPr>
        <p:spPr bwMode="auto">
          <a:xfrm>
            <a:off x="3429000" y="48006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0" name="Rectangle 18"/>
          <p:cNvSpPr>
            <a:spLocks noChangeArrowheads="1"/>
          </p:cNvSpPr>
          <p:nvPr/>
        </p:nvSpPr>
        <p:spPr bwMode="auto">
          <a:xfrm>
            <a:off x="5562600" y="31242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1" name="Rectangle 19"/>
          <p:cNvSpPr>
            <a:spLocks noChangeArrowheads="1"/>
          </p:cNvSpPr>
          <p:nvPr/>
        </p:nvSpPr>
        <p:spPr bwMode="auto">
          <a:xfrm>
            <a:off x="1219200" y="5486400"/>
            <a:ext cx="10668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2" name="Oval 20"/>
          <p:cNvSpPr>
            <a:spLocks noChangeArrowheads="1"/>
          </p:cNvSpPr>
          <p:nvPr/>
        </p:nvSpPr>
        <p:spPr bwMode="auto">
          <a:xfrm>
            <a:off x="3886200" y="2286000"/>
            <a:ext cx="1447800" cy="762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3" name="Oval 21"/>
          <p:cNvSpPr>
            <a:spLocks noChangeArrowheads="1"/>
          </p:cNvSpPr>
          <p:nvPr/>
        </p:nvSpPr>
        <p:spPr bwMode="auto">
          <a:xfrm>
            <a:off x="2057400" y="3124200"/>
            <a:ext cx="1447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4" name="Oval 22"/>
          <p:cNvSpPr>
            <a:spLocks noChangeArrowheads="1"/>
          </p:cNvSpPr>
          <p:nvPr/>
        </p:nvSpPr>
        <p:spPr bwMode="auto">
          <a:xfrm>
            <a:off x="2438400" y="5410200"/>
            <a:ext cx="1447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5" name="Oval 23"/>
          <p:cNvSpPr>
            <a:spLocks noChangeArrowheads="1"/>
          </p:cNvSpPr>
          <p:nvPr/>
        </p:nvSpPr>
        <p:spPr bwMode="auto">
          <a:xfrm>
            <a:off x="7010400" y="2971800"/>
            <a:ext cx="1447800" cy="762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6" name="Oval 24"/>
          <p:cNvSpPr>
            <a:spLocks noChangeArrowheads="1"/>
          </p:cNvSpPr>
          <p:nvPr/>
        </p:nvSpPr>
        <p:spPr bwMode="auto">
          <a:xfrm>
            <a:off x="4953000" y="4343400"/>
            <a:ext cx="1447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7" name="Oval 25"/>
          <p:cNvSpPr>
            <a:spLocks noChangeArrowheads="1"/>
          </p:cNvSpPr>
          <p:nvPr/>
        </p:nvSpPr>
        <p:spPr bwMode="auto">
          <a:xfrm>
            <a:off x="685800" y="2209800"/>
            <a:ext cx="838200" cy="381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8" name="Oval 26"/>
          <p:cNvSpPr>
            <a:spLocks noChangeArrowheads="1"/>
          </p:cNvSpPr>
          <p:nvPr/>
        </p:nvSpPr>
        <p:spPr bwMode="auto">
          <a:xfrm>
            <a:off x="3200400" y="4114800"/>
            <a:ext cx="838200" cy="381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49" name="Oval 27"/>
          <p:cNvSpPr>
            <a:spLocks noChangeArrowheads="1"/>
          </p:cNvSpPr>
          <p:nvPr/>
        </p:nvSpPr>
        <p:spPr bwMode="auto">
          <a:xfrm>
            <a:off x="7162800" y="5638800"/>
            <a:ext cx="838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50" name="Oval 28"/>
          <p:cNvSpPr>
            <a:spLocks noChangeArrowheads="1"/>
          </p:cNvSpPr>
          <p:nvPr/>
        </p:nvSpPr>
        <p:spPr bwMode="auto">
          <a:xfrm>
            <a:off x="1066800" y="4800600"/>
            <a:ext cx="838200" cy="381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51" name="Oval 29"/>
          <p:cNvSpPr>
            <a:spLocks noChangeArrowheads="1"/>
          </p:cNvSpPr>
          <p:nvPr/>
        </p:nvSpPr>
        <p:spPr bwMode="auto">
          <a:xfrm>
            <a:off x="5334000" y="3581400"/>
            <a:ext cx="838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696200" cy="4038600"/>
          </a:xfrm>
        </p:spPr>
        <p:txBody>
          <a:bodyPr/>
          <a:lstStyle/>
          <a:p>
            <a:r>
              <a:rPr lang="en-US" altLang="en-US" smtClean="0"/>
              <a:t>Left: temukan tulisan warna merah</a:t>
            </a:r>
          </a:p>
          <a:p>
            <a:endParaRPr lang="en-US" altLang="en-US" smtClean="0"/>
          </a:p>
          <a:p>
            <a:r>
              <a:rPr lang="en-US" altLang="en-US" smtClean="0"/>
              <a:t>Right: Temukan  ‘A’ </a:t>
            </a:r>
          </a:p>
          <a:p>
            <a:endParaRPr lang="en-US" altLang="en-US" smtClean="0"/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934200" cy="914400"/>
          </a:xfrm>
        </p:spPr>
        <p:txBody>
          <a:bodyPr/>
          <a:lstStyle/>
          <a:p>
            <a:pPr algn="l"/>
            <a:r>
              <a:rPr lang="en-US" altLang="en-US" smtClean="0"/>
              <a:t>Temukan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1371600"/>
          </a:xfrm>
        </p:spPr>
        <p:txBody>
          <a:bodyPr/>
          <a:lstStyle/>
          <a:p>
            <a:pPr algn="l"/>
            <a:r>
              <a:rPr lang="en-US" altLang="en-US" smtClean="0"/>
              <a:t>Temukan  …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514600" y="3581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6699"/>
                </a:solidFill>
                <a:latin typeface="Tahoma" pitchFamily="34" charset="0"/>
              </a:rPr>
              <a:t>V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715000" y="5257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Tahoma" pitchFamily="34" charset="0"/>
              </a:rPr>
              <a:t>R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5105400" y="4724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FF66"/>
                </a:solidFill>
                <a:latin typeface="Tahoma" pitchFamily="34" charset="0"/>
              </a:rPr>
              <a:t>Z</a:t>
            </a:r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1905000" y="5181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FF"/>
                </a:solidFill>
                <a:latin typeface="Tahoma" pitchFamily="34" charset="0"/>
              </a:rPr>
              <a:t>M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1600200" y="3886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FF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5410200" y="3124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00CC"/>
                </a:solidFill>
                <a:latin typeface="Tahoma" pitchFamily="34" charset="0"/>
              </a:rPr>
              <a:t>G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5" name="Text Box 12"/>
          <p:cNvSpPr txBox="1">
            <a:spLocks noChangeArrowheads="1"/>
          </p:cNvSpPr>
          <p:nvPr/>
        </p:nvSpPr>
        <p:spPr bwMode="auto">
          <a:xfrm>
            <a:off x="3200400" y="3810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Tahoma" pitchFamily="34" charset="0"/>
              </a:rPr>
              <a:t>Q</a:t>
            </a:r>
          </a:p>
        </p:txBody>
      </p:sp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2514600" y="5410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00"/>
                </a:solidFill>
                <a:latin typeface="Tahoma" pitchFamily="34" charset="0"/>
              </a:rPr>
              <a:t>J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3124200" y="2438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ahoma" pitchFamily="34" charset="0"/>
              </a:rPr>
              <a:t>C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88" name="Text Box 17"/>
          <p:cNvSpPr txBox="1">
            <a:spLocks noChangeArrowheads="1"/>
          </p:cNvSpPr>
          <p:nvPr/>
        </p:nvSpPr>
        <p:spPr bwMode="auto">
          <a:xfrm>
            <a:off x="21336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66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50189" name="Text Box 18"/>
          <p:cNvSpPr txBox="1">
            <a:spLocks noChangeArrowheads="1"/>
          </p:cNvSpPr>
          <p:nvPr/>
        </p:nvSpPr>
        <p:spPr bwMode="auto">
          <a:xfrm>
            <a:off x="4419600" y="3962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ahoma" pitchFamily="34" charset="0"/>
              </a:rPr>
              <a:t>D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0" name="Text Box 19"/>
          <p:cNvSpPr txBox="1">
            <a:spLocks noChangeArrowheads="1"/>
          </p:cNvSpPr>
          <p:nvPr/>
        </p:nvSpPr>
        <p:spPr bwMode="auto">
          <a:xfrm>
            <a:off x="3733800" y="4953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33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50191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6699"/>
                </a:solidFill>
                <a:latin typeface="Tahoma" pitchFamily="34" charset="0"/>
              </a:rPr>
              <a:t>W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5486400" y="3657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66FF"/>
                </a:solidFill>
                <a:latin typeface="Tahoma" pitchFamily="34" charset="0"/>
              </a:rPr>
              <a:t>P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3" name="Text Box 22"/>
          <p:cNvSpPr txBox="1">
            <a:spLocks noChangeArrowheads="1"/>
          </p:cNvSpPr>
          <p:nvPr/>
        </p:nvSpPr>
        <p:spPr bwMode="auto">
          <a:xfrm>
            <a:off x="4495800" y="5003800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8000"/>
                </a:solidFill>
                <a:latin typeface="Tahoma" pitchFamily="34" charset="0"/>
              </a:rPr>
              <a:t>K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4" name="Rectangle 23"/>
          <p:cNvSpPr>
            <a:spLocks noChangeArrowheads="1"/>
          </p:cNvSpPr>
          <p:nvPr/>
        </p:nvSpPr>
        <p:spPr bwMode="auto">
          <a:xfrm>
            <a:off x="2743200" y="4800600"/>
            <a:ext cx="42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V</a:t>
            </a:r>
          </a:p>
        </p:txBody>
      </p:sp>
      <p:sp>
        <p:nvSpPr>
          <p:cNvPr id="50195" name="Rectangle 24"/>
          <p:cNvSpPr>
            <a:spLocks noChangeArrowheads="1"/>
          </p:cNvSpPr>
          <p:nvPr/>
        </p:nvSpPr>
        <p:spPr bwMode="auto">
          <a:xfrm>
            <a:off x="2667000" y="2641600"/>
            <a:ext cx="38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660066"/>
                </a:solidFill>
                <a:latin typeface="Tahoma" pitchFamily="34" charset="0"/>
              </a:rPr>
              <a:t>L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6" name="Rectangle 25"/>
          <p:cNvSpPr>
            <a:spLocks noChangeArrowheads="1"/>
          </p:cNvSpPr>
          <p:nvPr/>
        </p:nvSpPr>
        <p:spPr bwMode="auto">
          <a:xfrm>
            <a:off x="3429000" y="3276600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90033"/>
                </a:solidFill>
                <a:latin typeface="Tahoma" pitchFamily="34" charset="0"/>
              </a:rPr>
              <a:t>H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7" name="Rectangle 26"/>
          <p:cNvSpPr>
            <a:spLocks noChangeArrowheads="1"/>
          </p:cNvSpPr>
          <p:nvPr/>
        </p:nvSpPr>
        <p:spPr bwMode="auto">
          <a:xfrm>
            <a:off x="4038600" y="4089400"/>
            <a:ext cx="33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I</a:t>
            </a:r>
          </a:p>
        </p:txBody>
      </p:sp>
      <p:sp>
        <p:nvSpPr>
          <p:cNvPr id="50198" name="Rectangle 27"/>
          <p:cNvSpPr>
            <a:spLocks noChangeArrowheads="1"/>
          </p:cNvSpPr>
          <p:nvPr/>
        </p:nvSpPr>
        <p:spPr bwMode="auto">
          <a:xfrm>
            <a:off x="3048000" y="44704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DC015"/>
                </a:solidFill>
                <a:latin typeface="Tahoma" pitchFamily="34" charset="0"/>
              </a:rPr>
              <a:t>N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199" name="Rectangle 28"/>
          <p:cNvSpPr>
            <a:spLocks noChangeArrowheads="1"/>
          </p:cNvSpPr>
          <p:nvPr/>
        </p:nvSpPr>
        <p:spPr bwMode="auto">
          <a:xfrm>
            <a:off x="1828800" y="266700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6600"/>
                </a:solidFill>
                <a:latin typeface="Tahoma" pitchFamily="34" charset="0"/>
              </a:rPr>
              <a:t>E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0" name="Rectangle 29"/>
          <p:cNvSpPr>
            <a:spLocks noChangeArrowheads="1"/>
          </p:cNvSpPr>
          <p:nvPr/>
        </p:nvSpPr>
        <p:spPr bwMode="auto">
          <a:xfrm>
            <a:off x="3581400" y="2489200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B</a:t>
            </a:r>
          </a:p>
        </p:txBody>
      </p:sp>
      <p:sp>
        <p:nvSpPr>
          <p:cNvPr id="50201" name="Rectangle 30"/>
          <p:cNvSpPr>
            <a:spLocks noChangeArrowheads="1"/>
          </p:cNvSpPr>
          <p:nvPr/>
        </p:nvSpPr>
        <p:spPr bwMode="auto">
          <a:xfrm>
            <a:off x="4648200" y="44196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9999"/>
                </a:solidFill>
                <a:latin typeface="Tahoma" pitchFamily="34" charset="0"/>
              </a:rPr>
              <a:t>S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2" name="Rectangle 31"/>
          <p:cNvSpPr>
            <a:spLocks noChangeArrowheads="1"/>
          </p:cNvSpPr>
          <p:nvPr/>
        </p:nvSpPr>
        <p:spPr bwMode="auto">
          <a:xfrm>
            <a:off x="4038600" y="2108200"/>
            <a:ext cx="450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777777"/>
                </a:solidFill>
                <a:latin typeface="Tahoma" pitchFamily="34" charset="0"/>
              </a:rPr>
              <a:t>U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3" name="Rectangle 32"/>
          <p:cNvSpPr>
            <a:spLocks noChangeArrowheads="1"/>
          </p:cNvSpPr>
          <p:nvPr/>
        </p:nvSpPr>
        <p:spPr bwMode="auto">
          <a:xfrm>
            <a:off x="5257800" y="2336800"/>
            <a:ext cx="471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66FFCC"/>
                </a:solidFill>
                <a:latin typeface="Tahoma" pitchFamily="34" charset="0"/>
              </a:rPr>
              <a:t>O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4" name="Rectangle 33"/>
          <p:cNvSpPr>
            <a:spLocks noChangeArrowheads="1"/>
          </p:cNvSpPr>
          <p:nvPr/>
        </p:nvSpPr>
        <p:spPr bwMode="auto">
          <a:xfrm>
            <a:off x="1219200" y="3886200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9900"/>
                </a:solidFill>
                <a:latin typeface="Tahoma" pitchFamily="34" charset="0"/>
              </a:rPr>
              <a:t>X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5" name="Rectangle 34"/>
          <p:cNvSpPr>
            <a:spLocks noChangeArrowheads="1"/>
          </p:cNvSpPr>
          <p:nvPr/>
        </p:nvSpPr>
        <p:spPr bwMode="auto">
          <a:xfrm>
            <a:off x="1981200" y="4699000"/>
            <a:ext cx="41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ahoma" pitchFamily="34" charset="0"/>
              </a:rPr>
              <a:t>Y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6" name="Text Box 35"/>
          <p:cNvSpPr txBox="1">
            <a:spLocks noChangeArrowheads="1"/>
          </p:cNvSpPr>
          <p:nvPr/>
        </p:nvSpPr>
        <p:spPr bwMode="auto">
          <a:xfrm>
            <a:off x="4267200" y="3581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6699"/>
                </a:solidFill>
                <a:latin typeface="Tahoma" pitchFamily="34" charset="0"/>
              </a:rPr>
              <a:t>V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7" name="Text Box 36"/>
          <p:cNvSpPr txBox="1">
            <a:spLocks noChangeArrowheads="1"/>
          </p:cNvSpPr>
          <p:nvPr/>
        </p:nvSpPr>
        <p:spPr bwMode="auto">
          <a:xfrm>
            <a:off x="5181600" y="3124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Tahoma" pitchFamily="34" charset="0"/>
              </a:rPr>
              <a:t>R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08" name="Text Box 37"/>
          <p:cNvSpPr txBox="1">
            <a:spLocks noChangeArrowheads="1"/>
          </p:cNvSpPr>
          <p:nvPr/>
        </p:nvSpPr>
        <p:spPr bwMode="auto">
          <a:xfrm>
            <a:off x="3124200" y="5257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FF66"/>
                </a:solidFill>
                <a:latin typeface="Tahoma" pitchFamily="34" charset="0"/>
              </a:rPr>
              <a:t>Z</a:t>
            </a:r>
          </a:p>
        </p:txBody>
      </p:sp>
      <p:sp>
        <p:nvSpPr>
          <p:cNvPr id="50209" name="Text Box 38"/>
          <p:cNvSpPr txBox="1">
            <a:spLocks noChangeArrowheads="1"/>
          </p:cNvSpPr>
          <p:nvPr/>
        </p:nvSpPr>
        <p:spPr bwMode="auto">
          <a:xfrm>
            <a:off x="6324600" y="2819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FF"/>
                </a:solidFill>
                <a:latin typeface="Tahoma" pitchFamily="34" charset="0"/>
              </a:rPr>
              <a:t>M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0" name="Text Box 39"/>
          <p:cNvSpPr txBox="1">
            <a:spLocks noChangeArrowheads="1"/>
          </p:cNvSpPr>
          <p:nvPr/>
        </p:nvSpPr>
        <p:spPr bwMode="auto">
          <a:xfrm>
            <a:off x="6553200" y="2057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FF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50211" name="Text Box 40"/>
          <p:cNvSpPr txBox="1">
            <a:spLocks noChangeArrowheads="1"/>
          </p:cNvSpPr>
          <p:nvPr/>
        </p:nvSpPr>
        <p:spPr bwMode="auto">
          <a:xfrm>
            <a:off x="6705600" y="3429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6600CC"/>
                </a:solidFill>
                <a:latin typeface="Tahoma" pitchFamily="34" charset="0"/>
              </a:rPr>
              <a:t>G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2" name="Text Box 41"/>
          <p:cNvSpPr txBox="1">
            <a:spLocks noChangeArrowheads="1"/>
          </p:cNvSpPr>
          <p:nvPr/>
        </p:nvSpPr>
        <p:spPr bwMode="auto">
          <a:xfrm>
            <a:off x="4876800" y="3733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Tahoma" pitchFamily="34" charset="0"/>
              </a:rPr>
              <a:t>Q</a:t>
            </a:r>
          </a:p>
        </p:txBody>
      </p:sp>
      <p:sp>
        <p:nvSpPr>
          <p:cNvPr id="50213" name="Text Box 42"/>
          <p:cNvSpPr txBox="1">
            <a:spLocks noChangeArrowheads="1"/>
          </p:cNvSpPr>
          <p:nvPr/>
        </p:nvSpPr>
        <p:spPr bwMode="auto">
          <a:xfrm>
            <a:off x="4800600" y="3048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00"/>
                </a:solidFill>
                <a:latin typeface="Tahoma" pitchFamily="34" charset="0"/>
              </a:rPr>
              <a:t>J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4" name="Text Box 43"/>
          <p:cNvSpPr txBox="1">
            <a:spLocks noChangeArrowheads="1"/>
          </p:cNvSpPr>
          <p:nvPr/>
        </p:nvSpPr>
        <p:spPr bwMode="auto">
          <a:xfrm>
            <a:off x="4876800" y="2438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ahoma" pitchFamily="34" charset="0"/>
              </a:rPr>
              <a:t>C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5" name="Text Box 44"/>
          <p:cNvSpPr txBox="1">
            <a:spLocks noChangeArrowheads="1"/>
          </p:cNvSpPr>
          <p:nvPr/>
        </p:nvSpPr>
        <p:spPr bwMode="auto">
          <a:xfrm>
            <a:off x="3886200" y="3276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66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50216" name="Text Box 45"/>
          <p:cNvSpPr txBox="1">
            <a:spLocks noChangeArrowheads="1"/>
          </p:cNvSpPr>
          <p:nvPr/>
        </p:nvSpPr>
        <p:spPr bwMode="auto">
          <a:xfrm>
            <a:off x="6172200" y="3657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ahoma" pitchFamily="34" charset="0"/>
              </a:rPr>
              <a:t>D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7" name="Text Box 46"/>
          <p:cNvSpPr txBox="1">
            <a:spLocks noChangeArrowheads="1"/>
          </p:cNvSpPr>
          <p:nvPr/>
        </p:nvSpPr>
        <p:spPr bwMode="auto">
          <a:xfrm>
            <a:off x="5486400" y="4343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ahoma" pitchFamily="34" charset="0"/>
              </a:rPr>
              <a:t>W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8" name="Text Box 47"/>
          <p:cNvSpPr txBox="1">
            <a:spLocks noChangeArrowheads="1"/>
          </p:cNvSpPr>
          <p:nvPr/>
        </p:nvSpPr>
        <p:spPr bwMode="auto">
          <a:xfrm>
            <a:off x="2209800" y="2438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6699"/>
                </a:solidFill>
                <a:latin typeface="Tahoma" pitchFamily="34" charset="0"/>
              </a:rPr>
              <a:t>A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19" name="Text Box 48"/>
          <p:cNvSpPr txBox="1">
            <a:spLocks noChangeArrowheads="1"/>
          </p:cNvSpPr>
          <p:nvPr/>
        </p:nvSpPr>
        <p:spPr bwMode="auto">
          <a:xfrm>
            <a:off x="3505200" y="1905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66FF"/>
                </a:solidFill>
                <a:latin typeface="Tahoma" pitchFamily="34" charset="0"/>
              </a:rPr>
              <a:t>P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0" name="Text Box 49"/>
          <p:cNvSpPr txBox="1">
            <a:spLocks noChangeArrowheads="1"/>
          </p:cNvSpPr>
          <p:nvPr/>
        </p:nvSpPr>
        <p:spPr bwMode="auto">
          <a:xfrm>
            <a:off x="4038600" y="2819400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8000"/>
                </a:solidFill>
                <a:latin typeface="Tahoma" pitchFamily="34" charset="0"/>
              </a:rPr>
              <a:t>K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1" name="Rectangle 50"/>
          <p:cNvSpPr>
            <a:spLocks noChangeArrowheads="1"/>
          </p:cNvSpPr>
          <p:nvPr/>
        </p:nvSpPr>
        <p:spPr bwMode="auto">
          <a:xfrm>
            <a:off x="6781800" y="4089400"/>
            <a:ext cx="42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V</a:t>
            </a:r>
          </a:p>
        </p:txBody>
      </p:sp>
      <p:sp>
        <p:nvSpPr>
          <p:cNvPr id="50222" name="Rectangle 51"/>
          <p:cNvSpPr>
            <a:spLocks noChangeArrowheads="1"/>
          </p:cNvSpPr>
          <p:nvPr/>
        </p:nvSpPr>
        <p:spPr bwMode="auto">
          <a:xfrm>
            <a:off x="4419600" y="2641600"/>
            <a:ext cx="38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660066"/>
                </a:solidFill>
                <a:latin typeface="Tahoma" pitchFamily="34" charset="0"/>
              </a:rPr>
              <a:t>L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3" name="Rectangle 52"/>
          <p:cNvSpPr>
            <a:spLocks noChangeArrowheads="1"/>
          </p:cNvSpPr>
          <p:nvPr/>
        </p:nvSpPr>
        <p:spPr bwMode="auto">
          <a:xfrm>
            <a:off x="5715000" y="2870200"/>
            <a:ext cx="458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90033"/>
                </a:solidFill>
                <a:latin typeface="Tahoma" pitchFamily="34" charset="0"/>
              </a:rPr>
              <a:t>H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4" name="Rectangle 53"/>
          <p:cNvSpPr>
            <a:spLocks noChangeArrowheads="1"/>
          </p:cNvSpPr>
          <p:nvPr/>
        </p:nvSpPr>
        <p:spPr bwMode="auto">
          <a:xfrm>
            <a:off x="2438400" y="2971800"/>
            <a:ext cx="336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I</a:t>
            </a:r>
          </a:p>
        </p:txBody>
      </p:sp>
      <p:sp>
        <p:nvSpPr>
          <p:cNvPr id="50225" name="Rectangle 54"/>
          <p:cNvSpPr>
            <a:spLocks noChangeArrowheads="1"/>
          </p:cNvSpPr>
          <p:nvPr/>
        </p:nvSpPr>
        <p:spPr bwMode="auto">
          <a:xfrm>
            <a:off x="2895600" y="320040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DC015"/>
                </a:solidFill>
                <a:latin typeface="Tahoma" pitchFamily="34" charset="0"/>
              </a:rPr>
              <a:t>N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6" name="Rectangle 55"/>
          <p:cNvSpPr>
            <a:spLocks noChangeArrowheads="1"/>
          </p:cNvSpPr>
          <p:nvPr/>
        </p:nvSpPr>
        <p:spPr bwMode="auto">
          <a:xfrm>
            <a:off x="2667000" y="205740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6600"/>
                </a:solidFill>
                <a:latin typeface="Tahoma" pitchFamily="34" charset="0"/>
              </a:rPr>
              <a:t>E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7" name="Rectangle 56"/>
          <p:cNvSpPr>
            <a:spLocks noChangeArrowheads="1"/>
          </p:cNvSpPr>
          <p:nvPr/>
        </p:nvSpPr>
        <p:spPr bwMode="auto">
          <a:xfrm>
            <a:off x="4800600" y="1828800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B</a:t>
            </a:r>
          </a:p>
        </p:txBody>
      </p:sp>
      <p:sp>
        <p:nvSpPr>
          <p:cNvPr id="50228" name="Rectangle 57"/>
          <p:cNvSpPr>
            <a:spLocks noChangeArrowheads="1"/>
          </p:cNvSpPr>
          <p:nvPr/>
        </p:nvSpPr>
        <p:spPr bwMode="auto">
          <a:xfrm>
            <a:off x="5029200" y="52324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9999"/>
                </a:solidFill>
                <a:latin typeface="Tahoma" pitchFamily="34" charset="0"/>
              </a:rPr>
              <a:t>S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29" name="Rectangle 58"/>
          <p:cNvSpPr>
            <a:spLocks noChangeArrowheads="1"/>
          </p:cNvSpPr>
          <p:nvPr/>
        </p:nvSpPr>
        <p:spPr bwMode="auto">
          <a:xfrm>
            <a:off x="5791200" y="2108200"/>
            <a:ext cx="450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777777"/>
                </a:solidFill>
                <a:latin typeface="Tahoma" pitchFamily="34" charset="0"/>
              </a:rPr>
              <a:t>U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0" name="Rectangle 59"/>
          <p:cNvSpPr>
            <a:spLocks noChangeArrowheads="1"/>
          </p:cNvSpPr>
          <p:nvPr/>
        </p:nvSpPr>
        <p:spPr bwMode="auto">
          <a:xfrm>
            <a:off x="3581400" y="3886200"/>
            <a:ext cx="471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66FFCC"/>
                </a:solidFill>
                <a:latin typeface="Tahoma" pitchFamily="34" charset="0"/>
              </a:rPr>
              <a:t>O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1" name="Rectangle 60"/>
          <p:cNvSpPr>
            <a:spLocks noChangeArrowheads="1"/>
          </p:cNvSpPr>
          <p:nvPr/>
        </p:nvSpPr>
        <p:spPr bwMode="auto">
          <a:xfrm>
            <a:off x="6172200" y="4495800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9900"/>
                </a:solidFill>
                <a:latin typeface="Tahoma" pitchFamily="34" charset="0"/>
              </a:rPr>
              <a:t>X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2" name="Rectangle 61"/>
          <p:cNvSpPr>
            <a:spLocks noChangeArrowheads="1"/>
          </p:cNvSpPr>
          <p:nvPr/>
        </p:nvSpPr>
        <p:spPr bwMode="auto">
          <a:xfrm>
            <a:off x="3733800" y="4699000"/>
            <a:ext cx="41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33CC"/>
                </a:solidFill>
                <a:latin typeface="Tahoma" pitchFamily="34" charset="0"/>
              </a:rPr>
              <a:t>Y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3" name="Text Box 62"/>
          <p:cNvSpPr txBox="1">
            <a:spLocks noChangeArrowheads="1"/>
          </p:cNvSpPr>
          <p:nvPr/>
        </p:nvSpPr>
        <p:spPr bwMode="auto">
          <a:xfrm>
            <a:off x="1752600" y="3124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Tahoma" pitchFamily="34" charset="0"/>
              </a:rPr>
              <a:t>R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4" name="Text Box 63"/>
          <p:cNvSpPr txBox="1">
            <a:spLocks noChangeArrowheads="1"/>
          </p:cNvSpPr>
          <p:nvPr/>
        </p:nvSpPr>
        <p:spPr bwMode="auto">
          <a:xfrm>
            <a:off x="1143000" y="2590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99FF66"/>
                </a:solidFill>
                <a:latin typeface="Tahoma" pitchFamily="34" charset="0"/>
              </a:rPr>
              <a:t>Z</a:t>
            </a:r>
          </a:p>
        </p:txBody>
      </p:sp>
      <p:sp>
        <p:nvSpPr>
          <p:cNvPr id="50235" name="Text Box 64"/>
          <p:cNvSpPr txBox="1">
            <a:spLocks noChangeArrowheads="1"/>
          </p:cNvSpPr>
          <p:nvPr/>
        </p:nvSpPr>
        <p:spPr bwMode="auto">
          <a:xfrm>
            <a:off x="6400800" y="50292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Tahoma" pitchFamily="34" charset="0"/>
              </a:rPr>
              <a:t>D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6" name="Text Box 65"/>
          <p:cNvSpPr txBox="1">
            <a:spLocks noChangeArrowheads="1"/>
          </p:cNvSpPr>
          <p:nvPr/>
        </p:nvSpPr>
        <p:spPr bwMode="auto">
          <a:xfrm>
            <a:off x="1447800" y="4419600"/>
            <a:ext cx="423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808000"/>
                </a:solidFill>
                <a:latin typeface="Tahoma" pitchFamily="34" charset="0"/>
              </a:rPr>
              <a:t>K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7" name="Rectangle 66"/>
          <p:cNvSpPr>
            <a:spLocks noChangeArrowheads="1"/>
          </p:cNvSpPr>
          <p:nvPr/>
        </p:nvSpPr>
        <p:spPr bwMode="auto">
          <a:xfrm>
            <a:off x="685800" y="22860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9999"/>
                </a:solidFill>
                <a:latin typeface="Tahoma" pitchFamily="34" charset="0"/>
              </a:rPr>
              <a:t>S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38" name="Text Box 67"/>
          <p:cNvSpPr txBox="1">
            <a:spLocks noChangeArrowheads="1"/>
          </p:cNvSpPr>
          <p:nvPr/>
        </p:nvSpPr>
        <p:spPr bwMode="auto">
          <a:xfrm>
            <a:off x="1524000" y="2209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9966"/>
                </a:solidFill>
                <a:latin typeface="Tahoma" pitchFamily="34" charset="0"/>
              </a:rPr>
              <a:t>W</a:t>
            </a:r>
          </a:p>
        </p:txBody>
      </p:sp>
      <p:sp>
        <p:nvSpPr>
          <p:cNvPr id="50239" name="Rectangle 68"/>
          <p:cNvSpPr>
            <a:spLocks noChangeArrowheads="1"/>
          </p:cNvSpPr>
          <p:nvPr/>
        </p:nvSpPr>
        <p:spPr bwMode="auto">
          <a:xfrm>
            <a:off x="3001963" y="1955800"/>
            <a:ext cx="427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ahoma" pitchFamily="34" charset="0"/>
              </a:rPr>
              <a:t>V</a:t>
            </a:r>
          </a:p>
        </p:txBody>
      </p:sp>
      <p:sp>
        <p:nvSpPr>
          <p:cNvPr id="50240" name="Rectangle 69"/>
          <p:cNvSpPr>
            <a:spLocks noChangeArrowheads="1"/>
          </p:cNvSpPr>
          <p:nvPr/>
        </p:nvSpPr>
        <p:spPr bwMode="auto">
          <a:xfrm>
            <a:off x="1066800" y="3098800"/>
            <a:ext cx="411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9999"/>
                </a:solidFill>
                <a:latin typeface="Tahoma" pitchFamily="34" charset="0"/>
              </a:rPr>
              <a:t>S</a:t>
            </a:r>
            <a:endParaRPr lang="en-US" altLang="en-US" sz="3200">
              <a:latin typeface="Tahoma" pitchFamily="34" charset="0"/>
            </a:endParaRPr>
          </a:p>
        </p:txBody>
      </p:sp>
      <p:sp>
        <p:nvSpPr>
          <p:cNvPr id="50241" name="Rectangle 70"/>
          <p:cNvSpPr>
            <a:spLocks noChangeArrowheads="1"/>
          </p:cNvSpPr>
          <p:nvPr/>
        </p:nvSpPr>
        <p:spPr bwMode="auto">
          <a:xfrm>
            <a:off x="2057400" y="1905000"/>
            <a:ext cx="42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9900"/>
                </a:solidFill>
                <a:latin typeface="Tahoma" pitchFamily="34" charset="0"/>
              </a:rPr>
              <a:t>X</a:t>
            </a:r>
            <a:endParaRPr lang="en-US" alt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04238" cy="4572000"/>
          </a:xfrm>
        </p:spPr>
        <p:txBody>
          <a:bodyPr/>
          <a:lstStyle/>
          <a:p>
            <a:r>
              <a:rPr lang="en-US" altLang="en-US" sz="2800" smtClean="0"/>
              <a:t>Warna berguna utk mendukung pencarian</a:t>
            </a:r>
          </a:p>
          <a:p>
            <a:r>
              <a:rPr lang="en-US" altLang="en-US" sz="2800" smtClean="0"/>
              <a:t>Selalu konsisten dgn asosiasi pekerjaan dan budaya</a:t>
            </a:r>
          </a:p>
          <a:p>
            <a:pPr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r>
              <a:rPr lang="en-US" altLang="en-US" smtClean="0"/>
              <a:t>Petunjuk utk warna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2743200"/>
            <a:ext cx="40132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Red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hot, warning,  love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Pink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female,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menarik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Orange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musim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hangat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Halloween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622800" y="2457450"/>
            <a:ext cx="4013200" cy="417195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Yellow</a:t>
            </a:r>
          </a:p>
          <a:p>
            <a:pPr marL="547688" lvl="1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happy,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hati-hati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suka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cita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Brown</a:t>
            </a:r>
          </a:p>
          <a:p>
            <a:pPr marL="547688" lvl="1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warm, fall,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ko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daratan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Green</a:t>
            </a:r>
          </a:p>
          <a:p>
            <a:pPr marL="547688" lvl="1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subur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pastoral,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iri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/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cemburu</a:t>
            </a: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273050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700" dirty="0">
                <a:latin typeface="+mn-lt"/>
              </a:rPr>
              <a:t>Purple (</a:t>
            </a:r>
            <a:r>
              <a:rPr lang="en-US" sz="2700" dirty="0" err="1">
                <a:latin typeface="+mn-lt"/>
              </a:rPr>
              <a:t>ungu</a:t>
            </a:r>
            <a:r>
              <a:rPr lang="en-US" sz="2700" dirty="0">
                <a:latin typeface="+mn-lt"/>
              </a:rPr>
              <a:t>)</a:t>
            </a:r>
          </a:p>
          <a:p>
            <a:pPr marL="547688" lvl="1" indent="-27305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meriah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canggih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038600"/>
          </a:xfrm>
        </p:spPr>
        <p:txBody>
          <a:bodyPr/>
          <a:lstStyle/>
          <a:p>
            <a:r>
              <a:rPr lang="en-US" altLang="en-US" smtClean="0"/>
              <a:t>Fokus pada Teknologi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- Apakah bisa dibangun dengan mudah menggunakan tools yg tersedia pada platform tertentu.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- apakah menarik perhatian saya, sebagai pengembang, untuk membangun</a:t>
            </a:r>
          </a:p>
        </p:txBody>
      </p:sp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System- Centered Design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867400" y="4778375"/>
          <a:ext cx="28956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1142857" imgH="790476" progId="MS_ClipArt_Gallery.2">
                  <p:embed/>
                </p:oleObj>
              </mc:Choice>
              <mc:Fallback>
                <p:oleObj name="Clip" r:id="rId4" imgW="1142857" imgH="79047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78375"/>
                        <a:ext cx="28956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4038600"/>
          </a:xfrm>
        </p:spPr>
        <p:txBody>
          <a:bodyPr/>
          <a:lstStyle/>
          <a:p>
            <a:r>
              <a:rPr lang="en-US" altLang="en-US" smtClean="0"/>
              <a:t>Designer  sering memilih suatu pallete utk 4 atau 5 warna 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</p:spPr>
        <p:txBody>
          <a:bodyPr/>
          <a:lstStyle/>
          <a:p>
            <a:r>
              <a:rPr lang="en-US" altLang="en-US" smtClean="0"/>
              <a:t>Petunjuk utk warna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990600" y="3048000"/>
            <a:ext cx="3048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1295400" y="3048000"/>
            <a:ext cx="304800" cy="3048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1905000" y="3048000"/>
            <a:ext cx="304800" cy="304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2209800" y="30480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990600" y="3733800"/>
            <a:ext cx="304800" cy="304800"/>
          </a:xfrm>
          <a:prstGeom prst="rect">
            <a:avLst/>
          </a:prstGeom>
          <a:solidFill>
            <a:srgbClr val="DF98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1295400" y="3733800"/>
            <a:ext cx="304800" cy="3048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1600200" y="3733800"/>
            <a:ext cx="304800" cy="304800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1905000" y="3733800"/>
            <a:ext cx="304800" cy="304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7" name="Rectangle 14"/>
          <p:cNvSpPr>
            <a:spLocks noChangeArrowheads="1"/>
          </p:cNvSpPr>
          <p:nvPr/>
        </p:nvSpPr>
        <p:spPr bwMode="auto">
          <a:xfrm>
            <a:off x="2209800" y="37338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8" name="Rectangle 20"/>
          <p:cNvSpPr>
            <a:spLocks noChangeArrowheads="1"/>
          </p:cNvSpPr>
          <p:nvPr/>
        </p:nvSpPr>
        <p:spPr bwMode="auto">
          <a:xfrm>
            <a:off x="990600" y="4343400"/>
            <a:ext cx="304800" cy="3048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9" name="Rectangle 21"/>
          <p:cNvSpPr>
            <a:spLocks noChangeArrowheads="1"/>
          </p:cNvSpPr>
          <p:nvPr/>
        </p:nvSpPr>
        <p:spPr bwMode="auto">
          <a:xfrm>
            <a:off x="1295400" y="4343400"/>
            <a:ext cx="30480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0" name="Rectangle 22"/>
          <p:cNvSpPr>
            <a:spLocks noChangeArrowheads="1"/>
          </p:cNvSpPr>
          <p:nvPr/>
        </p:nvSpPr>
        <p:spPr bwMode="auto">
          <a:xfrm>
            <a:off x="1600200" y="4343400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Rectangle 23"/>
          <p:cNvSpPr>
            <a:spLocks noChangeArrowheads="1"/>
          </p:cNvSpPr>
          <p:nvPr/>
        </p:nvSpPr>
        <p:spPr bwMode="auto">
          <a:xfrm>
            <a:off x="1905000" y="4343400"/>
            <a:ext cx="304800" cy="3048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2" name="Rectangle 24"/>
          <p:cNvSpPr>
            <a:spLocks noChangeArrowheads="1"/>
          </p:cNvSpPr>
          <p:nvPr/>
        </p:nvSpPr>
        <p:spPr bwMode="auto">
          <a:xfrm>
            <a:off x="2209800" y="4343400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3" name="Text Box 25"/>
          <p:cNvSpPr txBox="1">
            <a:spLocks noChangeArrowheads="1"/>
          </p:cNvSpPr>
          <p:nvPr/>
        </p:nvSpPr>
        <p:spPr bwMode="auto">
          <a:xfrm>
            <a:off x="2727325" y="2928938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</a:rPr>
              <a:t>Professional</a:t>
            </a:r>
          </a:p>
        </p:txBody>
      </p:sp>
      <p:sp>
        <p:nvSpPr>
          <p:cNvPr id="52244" name="Text Box 26"/>
          <p:cNvSpPr txBox="1">
            <a:spLocks noChangeArrowheads="1"/>
          </p:cNvSpPr>
          <p:nvPr/>
        </p:nvSpPr>
        <p:spPr bwMode="auto">
          <a:xfrm>
            <a:off x="2743200" y="36576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</a:rPr>
              <a:t>Monochromatic</a:t>
            </a:r>
          </a:p>
        </p:txBody>
      </p:sp>
      <p:sp>
        <p:nvSpPr>
          <p:cNvPr id="52245" name="Text Box 27"/>
          <p:cNvSpPr txBox="1">
            <a:spLocks noChangeArrowheads="1"/>
          </p:cNvSpPr>
          <p:nvPr/>
        </p:nvSpPr>
        <p:spPr bwMode="auto">
          <a:xfrm>
            <a:off x="2743200" y="4267200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Tahoma" pitchFamily="34" charset="0"/>
              </a:rPr>
              <a:t>Southwestern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96200" cy="4038600"/>
          </a:xfrm>
        </p:spPr>
        <p:txBody>
          <a:bodyPr/>
          <a:lstStyle/>
          <a:p>
            <a:r>
              <a:rPr lang="en-US" altLang="en-US" sz="2800" smtClean="0"/>
              <a:t>Mewakili objek atau aksi yg lazim dan dapat dikenali</a:t>
            </a:r>
          </a:p>
          <a:p>
            <a:r>
              <a:rPr lang="en-US" altLang="en-US" sz="2800" smtClean="0"/>
              <a:t>Membuat ikon lebih menonjol dari background</a:t>
            </a:r>
          </a:p>
          <a:p>
            <a:r>
              <a:rPr lang="en-US" altLang="en-US" sz="2800" smtClean="0"/>
              <a:t>Pastikan ikon yg terpilih tampak terlihat jelas dari ikon yg tidak terpilih</a:t>
            </a:r>
          </a:p>
          <a:p>
            <a:r>
              <a:rPr lang="en-US" altLang="en-US" sz="2800" smtClean="0"/>
              <a:t>Buat setiap ikon yg berbeda</a:t>
            </a:r>
          </a:p>
          <a:p>
            <a:r>
              <a:rPr lang="en-US" altLang="en-US" sz="2800" smtClean="0"/>
              <a:t>Hindari rincian yg berlebihan</a:t>
            </a:r>
          </a:p>
          <a:p>
            <a:endParaRPr lang="en-US" altLang="en-US" sz="2800" smtClean="0"/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610600" cy="609600"/>
          </a:xfrm>
        </p:spPr>
        <p:txBody>
          <a:bodyPr/>
          <a:lstStyle/>
          <a:p>
            <a:r>
              <a:rPr lang="en-US" altLang="en-US" smtClean="0"/>
              <a:t>Desain Ikon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r>
              <a:rPr lang="en-US" altLang="en-US" smtClean="0"/>
              <a:t>Desain Ikon</a:t>
            </a:r>
          </a:p>
        </p:txBody>
      </p:sp>
      <p:pic>
        <p:nvPicPr>
          <p:cNvPr id="54275" name="Picture 3" descr="C:\WINNT\Profiles\Administrator\DESKTOP\des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467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 icons.gif                                                      0000E5CF&#10;Desktop HD                     B75E31B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382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96200" cy="4038600"/>
          </a:xfrm>
        </p:spPr>
        <p:txBody>
          <a:bodyPr/>
          <a:lstStyle/>
          <a:p>
            <a:r>
              <a:rPr lang="en-US" altLang="en-US" smtClean="0"/>
              <a:t>Design berdasarkan pada user: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- Tugas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- Kemampuan </a:t>
            </a:r>
          </a:p>
          <a:p>
            <a:pPr>
              <a:buFont typeface="Wingdings 2" pitchFamily="18" charset="2"/>
              <a:buNone/>
            </a:pPr>
            <a:r>
              <a:rPr lang="en-US" altLang="en-US" smtClean="0"/>
              <a:t>	- kebutuhan</a:t>
            </a:r>
          </a:p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r>
              <a:rPr lang="en-US" altLang="en-US" smtClean="0"/>
              <a:t>Mantra: Know the user!</a:t>
            </a:r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User-Centered Design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0" y="1981200"/>
          <a:ext cx="259080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4" imgW="1428571" imgH="1266332" progId="MS_ClipArt_Gallery.2">
                  <p:embed/>
                </p:oleObj>
              </mc:Choice>
              <mc:Fallback>
                <p:oleObj name="Clip" r:id="rId4" imgW="1428571" imgH="1266332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81200"/>
                        <a:ext cx="259080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b="1" smtClean="0">
                <a:latin typeface="Bodoni MT Black" pitchFamily="18" charset="0"/>
              </a:rPr>
              <a:t>Mengapa desain menjadi sulit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04238" cy="586740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  <a:defRPr/>
            </a:pPr>
            <a:r>
              <a:rPr lang="en-US" dirty="0" smtClean="0"/>
              <a:t>1.	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endParaRPr lang="en-US" dirty="0" smtClean="0"/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en-US" dirty="0" smtClean="0"/>
              <a:t>	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control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aksi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menarik</a:t>
            </a:r>
            <a:endParaRPr lang="en-US" sz="2400" dirty="0" smtClean="0"/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en-US" sz="2400" dirty="0" err="1" smtClean="0"/>
              <a:t>Umpan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rumit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dipisahkan</a:t>
            </a:r>
            <a:endParaRPr lang="en-US" sz="2400" dirty="0" smtClean="0"/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en-US" sz="2400" dirty="0" smtClean="0"/>
              <a:t>Errors </a:t>
            </a:r>
            <a:r>
              <a:rPr lang="en-US" sz="2400" dirty="0" err="1" smtClean="0"/>
              <a:t>terus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/</a:t>
            </a:r>
            <a:r>
              <a:rPr lang="en-US" sz="2400" dirty="0" err="1" smtClean="0"/>
              <a:t>mahal</a:t>
            </a:r>
            <a:endParaRPr lang="en-US" sz="2400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dirty="0" smtClean="0"/>
              <a:t>2.	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endParaRPr lang="en-US" sz="2400" dirty="0" smtClean="0"/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fi-FI" sz="2400" dirty="0" smtClean="0"/>
              <a:t>Menambahkan kemampuan (kompleksitas) sekarang mudah dan murah</a:t>
            </a:r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fi-FI" sz="2400" dirty="0" smtClean="0"/>
              <a:t>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</a:t>
            </a:r>
            <a:r>
              <a:rPr lang="en-US" sz="2400" dirty="0" smtClean="0"/>
              <a:t> / </a:t>
            </a:r>
            <a:r>
              <a:rPr lang="en-US" sz="2400" dirty="0" err="1" smtClean="0"/>
              <a:t>umpan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mahal</a:t>
            </a:r>
            <a:r>
              <a:rPr lang="en-US" sz="2400" dirty="0" smtClean="0"/>
              <a:t> </a:t>
            </a:r>
          </a:p>
          <a:p>
            <a:pPr marL="860425" indent="-396875">
              <a:buFont typeface="Wingdings" pitchFamily="2" charset="2"/>
              <a:buChar char="§"/>
              <a:defRPr/>
            </a:pP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(</a:t>
            </a:r>
            <a:r>
              <a:rPr lang="en-US" sz="2400" dirty="0" err="1" smtClean="0"/>
              <a:t>perulangan</a:t>
            </a:r>
            <a:r>
              <a:rPr lang="en-US" sz="2400" dirty="0" smtClean="0"/>
              <a:t>)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sukses</a:t>
            </a:r>
            <a:endParaRPr lang="en-US" sz="2400" dirty="0" smtClean="0"/>
          </a:p>
          <a:p>
            <a:pPr marL="514350" indent="-514350">
              <a:buFont typeface="Georgia" pitchFamily="18" charset="0"/>
              <a:buAutoNum type="arabicPeriod"/>
              <a:defRPr/>
            </a:pPr>
            <a:endParaRPr lang="en-US" sz="2400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en-US" altLang="en-US" smtClean="0"/>
              <a:t>Proses Desain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029200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 startAt="3"/>
              <a:defRPr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faktormanusia</a:t>
            </a:r>
            <a:endParaRPr lang="en-US" dirty="0" smtClean="0"/>
          </a:p>
          <a:p>
            <a:pPr marL="968375" indent="-395288">
              <a:buFont typeface="Wingdings" pitchFamily="2" charset="2"/>
              <a:buChar char="§"/>
              <a:defRPr/>
            </a:pPr>
            <a:r>
              <a:rPr lang="en-US" sz="2400" dirty="0" smtClean="0"/>
              <a:t>Style (</a:t>
            </a:r>
            <a:r>
              <a:rPr lang="en-US" sz="2400" dirty="0" err="1" smtClean="0"/>
              <a:t>Corak</a:t>
            </a:r>
            <a:r>
              <a:rPr lang="en-US" sz="2400" dirty="0" smtClean="0"/>
              <a:t>)</a:t>
            </a:r>
          </a:p>
          <a:p>
            <a:pPr marL="968375" indent="-395288">
              <a:buFont typeface="Wingdings" pitchFamily="2" charset="2"/>
              <a:buChar char="§"/>
              <a:defRPr/>
            </a:pPr>
            <a:r>
              <a:rPr lang="en-US" sz="2400" dirty="0" err="1" smtClean="0"/>
              <a:t>Desain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jelek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tampak</a:t>
            </a:r>
            <a:endParaRPr lang="en-US" sz="2400" dirty="0" smtClean="0"/>
          </a:p>
          <a:p>
            <a:pPr marL="514350" indent="-514350">
              <a:buFont typeface="Wingdings 2" pitchFamily="18" charset="2"/>
              <a:buAutoNum type="arabicPeriod" startAt="4"/>
              <a:defRPr/>
            </a:pPr>
            <a:r>
              <a:rPr lang="en-US" dirty="0" err="1" smtClean="0"/>
              <a:t>Kreatifitas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endParaRPr lang="en-US" dirty="0" smtClean="0"/>
          </a:p>
          <a:p>
            <a:pPr marL="968375" indent="-395288">
              <a:buFont typeface="Wingdings" pitchFamily="2" charset="2"/>
              <a:buChar char="§"/>
              <a:defRPr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salinan</a:t>
            </a:r>
            <a:endParaRPr lang="en-US" sz="2400" dirty="0"/>
          </a:p>
          <a:p>
            <a:pPr marL="968375" indent="-395288">
              <a:buFont typeface="Wingdings" pitchFamily="2" charset="2"/>
              <a:buChar char="§"/>
              <a:defRPr/>
            </a:pPr>
            <a:r>
              <a:rPr lang="en-US" sz="2400" dirty="0" err="1" smtClean="0"/>
              <a:t>Inginkan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kreatifitas</a:t>
            </a:r>
            <a:r>
              <a:rPr lang="en-US" sz="2400" dirty="0" smtClean="0"/>
              <a:t>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praktis</a:t>
            </a:r>
            <a:endParaRPr lang="en-US" sz="2400" dirty="0" smtClean="0"/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Proses Desain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45766</TotalTime>
  <Words>1064</Words>
  <Application>Microsoft Office PowerPoint</Application>
  <PresentationFormat>On-screen Show (4:3)</PresentationFormat>
  <Paragraphs>375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Arial Black</vt:lpstr>
      <vt:lpstr>Calibri</vt:lpstr>
      <vt:lpstr>Wingdings 2</vt:lpstr>
      <vt:lpstr>Bodoni MT Black</vt:lpstr>
      <vt:lpstr>Wingdings</vt:lpstr>
      <vt:lpstr>Georgia</vt:lpstr>
      <vt:lpstr>Tahoma</vt:lpstr>
      <vt:lpstr>Courier New</vt:lpstr>
      <vt:lpstr>Times New Roman</vt:lpstr>
      <vt:lpstr>Bookman Old Style</vt:lpstr>
      <vt:lpstr>Concourse</vt:lpstr>
      <vt:lpstr>Microsoft Clip Gallery</vt:lpstr>
      <vt:lpstr>Microsoft ClipArt Gallery</vt:lpstr>
      <vt:lpstr>PowerPoint Presentation</vt:lpstr>
      <vt:lpstr>PENDAHULUAN</vt:lpstr>
      <vt:lpstr>Komponen Antarmuka</vt:lpstr>
      <vt:lpstr>Komponen Antarmuka</vt:lpstr>
      <vt:lpstr>System- Centered Design</vt:lpstr>
      <vt:lpstr>User-Centered Design</vt:lpstr>
      <vt:lpstr>PowerPoint Presentation</vt:lpstr>
      <vt:lpstr>Proses Desain</vt:lpstr>
      <vt:lpstr>Proses Desain</vt:lpstr>
      <vt:lpstr>Ide Dalam Membuat Desain</vt:lpstr>
      <vt:lpstr>Ide Dalam Membuat Desain</vt:lpstr>
      <vt:lpstr>Prinsip Desain</vt:lpstr>
      <vt:lpstr>Contoh :</vt:lpstr>
      <vt:lpstr>Prinsip Desain (cont…)</vt:lpstr>
      <vt:lpstr>Prinsip Desain (cont…)</vt:lpstr>
      <vt:lpstr>Prinsip Desain (cont…)</vt:lpstr>
      <vt:lpstr>Prinsip Desain (cont…)</vt:lpstr>
      <vt:lpstr>Prinsip Desain (cont…)</vt:lpstr>
      <vt:lpstr>Desain Grafik</vt:lpstr>
      <vt:lpstr>Prinsip Desain Grafik</vt:lpstr>
      <vt:lpstr>Metaphor</vt:lpstr>
      <vt:lpstr>Contoh :</vt:lpstr>
      <vt:lpstr>Kejelasan</vt:lpstr>
      <vt:lpstr>Contoh :</vt:lpstr>
      <vt:lpstr>Contoh:</vt:lpstr>
      <vt:lpstr>Konsistensi</vt:lpstr>
      <vt:lpstr>Contoh :</vt:lpstr>
      <vt:lpstr>Alignment</vt:lpstr>
      <vt:lpstr>Contoh :</vt:lpstr>
      <vt:lpstr>Alignment (cont…)</vt:lpstr>
      <vt:lpstr>Proximity</vt:lpstr>
      <vt:lpstr>Contoh :</vt:lpstr>
      <vt:lpstr>Kontras</vt:lpstr>
      <vt:lpstr>Contoh :</vt:lpstr>
      <vt:lpstr>Lebih lanjut tentang Desain Grafik</vt:lpstr>
      <vt:lpstr>Agenda</vt:lpstr>
      <vt:lpstr>Tipografi</vt:lpstr>
      <vt:lpstr>Tipografi (cont..)</vt:lpstr>
      <vt:lpstr>Tipografi (cont..)</vt:lpstr>
      <vt:lpstr>Contoh :</vt:lpstr>
      <vt:lpstr>Contoh :</vt:lpstr>
      <vt:lpstr>Warna</vt:lpstr>
      <vt:lpstr>Warna (cont…)</vt:lpstr>
      <vt:lpstr>Warna (cont…)</vt:lpstr>
      <vt:lpstr>Latihan Visual</vt:lpstr>
      <vt:lpstr>Berapa banyak….</vt:lpstr>
      <vt:lpstr>Temukan …</vt:lpstr>
      <vt:lpstr>Temukan  …</vt:lpstr>
      <vt:lpstr>Petunjuk utk warna</vt:lpstr>
      <vt:lpstr>Petunjuk utk warna</vt:lpstr>
      <vt:lpstr>Desain Ikon</vt:lpstr>
      <vt:lpstr>Desain Ikon</vt:lpstr>
    </vt:vector>
  </TitlesOfParts>
  <Company>Trunojoyo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4</dc:title>
  <dc:creator>M. Latif</dc:creator>
  <cp:lastModifiedBy>Hafsah</cp:lastModifiedBy>
  <cp:revision>221</cp:revision>
  <dcterms:created xsi:type="dcterms:W3CDTF">2009-03-25T02:50:01Z</dcterms:created>
  <dcterms:modified xsi:type="dcterms:W3CDTF">2016-03-28T02:41:20Z</dcterms:modified>
</cp:coreProperties>
</file>