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326" r:id="rId3"/>
    <p:sldId id="335" r:id="rId4"/>
    <p:sldId id="336" r:id="rId5"/>
    <p:sldId id="327" r:id="rId6"/>
    <p:sldId id="329" r:id="rId7"/>
    <p:sldId id="331" r:id="rId8"/>
    <p:sldId id="333" r:id="rId9"/>
    <p:sldId id="332" r:id="rId10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1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F8A8F9-B800-470C-BF56-B1F24035EEF7}" type="datetimeFigureOut">
              <a:rPr lang="id-ID" smtClean="0"/>
              <a:t>10/03/2017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9D3BAA-C941-4448-8A31-AD8B2F863DF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422306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9D3BAA-C941-4448-8A31-AD8B2F863DF2}" type="slidenum">
              <a:rPr lang="id-ID" smtClean="0"/>
              <a:t>7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607540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E63CE68-E1B0-4045-A340-4FA90D397E87}" type="datetimeFigureOut">
              <a:rPr lang="id-ID" smtClean="0"/>
              <a:t>10/03/2017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id-ID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4445A88-C587-412A-9A2D-D1FACD2C240D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3CE68-E1B0-4045-A340-4FA90D397E87}" type="datetimeFigureOut">
              <a:rPr lang="id-ID" smtClean="0"/>
              <a:t>10/03/2017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45A88-C587-412A-9A2D-D1FACD2C240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3CE68-E1B0-4045-A340-4FA90D397E87}" type="datetimeFigureOut">
              <a:rPr lang="id-ID" smtClean="0"/>
              <a:t>10/03/2017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45A88-C587-412A-9A2D-D1FACD2C240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E63CE68-E1B0-4045-A340-4FA90D397E87}" type="datetimeFigureOut">
              <a:rPr lang="id-ID" smtClean="0"/>
              <a:t>10/03/2017</a:t>
            </a:fld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4445A88-C587-412A-9A2D-D1FACD2C240D}" type="slidenum">
              <a:rPr lang="id-ID" smtClean="0"/>
              <a:t>‹#›</a:t>
            </a:fld>
            <a:endParaRPr lang="id-ID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E63CE68-E1B0-4045-A340-4FA90D397E87}" type="datetimeFigureOut">
              <a:rPr lang="id-ID" smtClean="0"/>
              <a:t>10/03/2017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id-ID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4445A88-C587-412A-9A2D-D1FACD2C240D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3CE68-E1B0-4045-A340-4FA90D397E87}" type="datetimeFigureOut">
              <a:rPr lang="id-ID" smtClean="0"/>
              <a:t>10/03/2017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45A88-C587-412A-9A2D-D1FACD2C240D}" type="slidenum">
              <a:rPr lang="id-ID" smtClean="0"/>
              <a:t>‹#›</a:t>
            </a:fld>
            <a:endParaRPr lang="id-ID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3CE68-E1B0-4045-A340-4FA90D397E87}" type="datetimeFigureOut">
              <a:rPr lang="id-ID" smtClean="0"/>
              <a:t>10/03/2017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45A88-C587-412A-9A2D-D1FACD2C240D}" type="slidenum">
              <a:rPr lang="id-ID" smtClean="0"/>
              <a:t>‹#›</a:t>
            </a:fld>
            <a:endParaRPr lang="id-ID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E63CE68-E1B0-4045-A340-4FA90D397E87}" type="datetimeFigureOut">
              <a:rPr lang="id-ID" smtClean="0"/>
              <a:t>10/03/2017</a:t>
            </a:fld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4445A88-C587-412A-9A2D-D1FACD2C240D}" type="slidenum">
              <a:rPr lang="id-ID" smtClean="0"/>
              <a:t>‹#›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3CE68-E1B0-4045-A340-4FA90D397E87}" type="datetimeFigureOut">
              <a:rPr lang="id-ID" smtClean="0"/>
              <a:t>10/03/2017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45A88-C587-412A-9A2D-D1FACD2C240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E63CE68-E1B0-4045-A340-4FA90D397E87}" type="datetimeFigureOut">
              <a:rPr lang="id-ID" smtClean="0"/>
              <a:t>10/03/2017</a:t>
            </a:fld>
            <a:endParaRPr lang="id-ID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4445A88-C587-412A-9A2D-D1FACD2C240D}" type="slidenum">
              <a:rPr lang="id-ID" smtClean="0"/>
              <a:t>‹#›</a:t>
            </a:fld>
            <a:endParaRPr lang="id-ID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E63CE68-E1B0-4045-A340-4FA90D397E87}" type="datetimeFigureOut">
              <a:rPr lang="id-ID" smtClean="0"/>
              <a:t>10/03/2017</a:t>
            </a:fld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4445A88-C587-412A-9A2D-D1FACD2C240D}" type="slidenum">
              <a:rPr lang="id-ID" smtClean="0"/>
              <a:t>‹#›</a:t>
            </a:fld>
            <a:endParaRPr lang="id-ID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E63CE68-E1B0-4045-A340-4FA90D397E87}" type="datetimeFigureOut">
              <a:rPr lang="id-ID" smtClean="0"/>
              <a:t>10/03/2017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4445A88-C587-412A-9A2D-D1FACD2C240D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83768" y="692696"/>
            <a:ext cx="6660232" cy="3888432"/>
          </a:xfrm>
        </p:spPr>
        <p:txBody>
          <a:bodyPr>
            <a:normAutofit fontScale="90000"/>
          </a:bodyPr>
          <a:lstStyle/>
          <a:p>
            <a:r>
              <a:rPr lang="id-ID" sz="3600" dirty="0" smtClean="0">
                <a:solidFill>
                  <a:schemeClr val="tx1"/>
                </a:solidFill>
              </a:rPr>
              <a:t>Azas – Azas Teknik Kimia</a:t>
            </a:r>
            <a:br>
              <a:rPr lang="id-ID" sz="3600" dirty="0" smtClean="0">
                <a:solidFill>
                  <a:schemeClr val="tx1"/>
                </a:solidFill>
              </a:rPr>
            </a:br>
            <a:r>
              <a:rPr lang="id-ID" sz="3600" dirty="0" smtClean="0"/>
              <a:t/>
            </a:r>
            <a:br>
              <a:rPr lang="id-ID" sz="3600" dirty="0" smtClean="0"/>
            </a:br>
            <a:r>
              <a:rPr lang="id-ID" dirty="0" smtClean="0">
                <a:solidFill>
                  <a:srgbClr val="C00000"/>
                </a:solidFill>
              </a:rPr>
              <a:t>“Pertemuan ke 4”</a:t>
            </a:r>
            <a:br>
              <a:rPr lang="id-ID" dirty="0" smtClean="0">
                <a:solidFill>
                  <a:srgbClr val="C00000"/>
                </a:solidFill>
              </a:rPr>
            </a:br>
            <a:r>
              <a:rPr lang="id-ID" dirty="0" smtClean="0">
                <a:solidFill>
                  <a:srgbClr val="C00000"/>
                </a:solidFill>
              </a:rPr>
              <a:t/>
            </a:r>
            <a:br>
              <a:rPr lang="id-ID" dirty="0" smtClean="0">
                <a:solidFill>
                  <a:srgbClr val="C00000"/>
                </a:solidFill>
              </a:rPr>
            </a:br>
            <a:r>
              <a:rPr lang="id-ID" dirty="0" smtClean="0"/>
              <a:t>Prodi D3 Teknik Kimia</a:t>
            </a:r>
            <a:br>
              <a:rPr lang="id-ID" dirty="0" smtClean="0"/>
            </a:br>
            <a:r>
              <a:rPr lang="id-ID" dirty="0" smtClean="0"/>
              <a:t>fakultas teknik industri</a:t>
            </a:r>
            <a:br>
              <a:rPr lang="id-ID" dirty="0" smtClean="0"/>
            </a:br>
            <a:r>
              <a:rPr lang="id-ID" dirty="0" smtClean="0"/>
              <a:t>upn veteran yogyakarta</a:t>
            </a:r>
            <a:br>
              <a:rPr lang="id-ID" dirty="0" smtClean="0"/>
            </a:b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76056" y="5229200"/>
            <a:ext cx="3888432" cy="1371600"/>
          </a:xfrm>
        </p:spPr>
        <p:txBody>
          <a:bodyPr/>
          <a:lstStyle/>
          <a:p>
            <a:endParaRPr lang="id-ID" dirty="0" smtClean="0"/>
          </a:p>
          <a:p>
            <a:r>
              <a:rPr lang="id-ID" dirty="0" smtClean="0"/>
              <a:t>Retno Ringgani, S.T., M.Eng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432836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-171400"/>
            <a:ext cx="7467600" cy="1143000"/>
          </a:xfrm>
        </p:spPr>
        <p:txBody>
          <a:bodyPr/>
          <a:lstStyle/>
          <a:p>
            <a:r>
              <a:rPr lang="id-ID" b="1" dirty="0" smtClean="0"/>
              <a:t>Neraca Massa Beberapa Alat Tanpa Reaksi</a:t>
            </a:r>
            <a:endParaRPr lang="id-ID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67544" y="1196752"/>
            <a:ext cx="7467600" cy="5472608"/>
          </a:xfrm>
        </p:spPr>
        <p:txBody>
          <a:bodyPr>
            <a:normAutofit/>
          </a:bodyPr>
          <a:lstStyle/>
          <a:p>
            <a:pPr algn="just">
              <a:buClrTx/>
              <a:buSzPct val="81000"/>
              <a:buFont typeface="Wingdings" pitchFamily="2" charset="2"/>
              <a:buChar char="q"/>
            </a:pPr>
            <a:r>
              <a:rPr lang="id-ID" dirty="0" smtClean="0"/>
              <a:t>Unit Operasi (alat proses) lebih dari satu.</a:t>
            </a:r>
          </a:p>
          <a:p>
            <a:pPr algn="just">
              <a:buClrTx/>
              <a:buSzPct val="81000"/>
              <a:buFont typeface="Wingdings" pitchFamily="2" charset="2"/>
              <a:buChar char="q"/>
            </a:pPr>
            <a:r>
              <a:rPr lang="id-ID" dirty="0" smtClean="0"/>
              <a:t>Neraca Massa over all adalah total dari Neraca massa masing-masing Unit </a:t>
            </a:r>
          </a:p>
          <a:p>
            <a:pPr algn="just">
              <a:buClrTx/>
              <a:buSzPct val="81000"/>
              <a:buFont typeface="Wingdings" pitchFamily="2" charset="2"/>
              <a:buChar char="q"/>
            </a:pPr>
            <a:r>
              <a:rPr lang="id-ID" dirty="0" smtClean="0"/>
              <a:t>Untuk mempermudah menyelesaikan kasus, maka lakukan perhitungan beberapa kontrol Volum (CV), yaitu :</a:t>
            </a:r>
          </a:p>
          <a:p>
            <a:pPr marL="0" indent="0" algn="just">
              <a:buClrTx/>
              <a:buSzPct val="81000"/>
              <a:buNone/>
            </a:pPr>
            <a:r>
              <a:rPr lang="id-ID" dirty="0"/>
              <a:t> </a:t>
            </a:r>
            <a:r>
              <a:rPr lang="id-ID" dirty="0" smtClean="0"/>
              <a:t>   CV I : alat unit 1</a:t>
            </a:r>
          </a:p>
          <a:p>
            <a:pPr marL="0" indent="0" algn="just">
              <a:buClrTx/>
              <a:buSzPct val="81000"/>
              <a:buNone/>
            </a:pPr>
            <a:r>
              <a:rPr lang="id-ID" dirty="0"/>
              <a:t> </a:t>
            </a:r>
            <a:r>
              <a:rPr lang="id-ID" dirty="0" smtClean="0"/>
              <a:t>   CV II : alat unit 2</a:t>
            </a:r>
          </a:p>
          <a:p>
            <a:pPr marL="0" indent="0" algn="just">
              <a:buClrTx/>
              <a:buSzPct val="81000"/>
              <a:buNone/>
            </a:pPr>
            <a:r>
              <a:rPr lang="id-ID" dirty="0"/>
              <a:t> </a:t>
            </a:r>
            <a:r>
              <a:rPr lang="id-ID" dirty="0" smtClean="0"/>
              <a:t>   CV III : alat unit 3 , dst</a:t>
            </a:r>
          </a:p>
          <a:p>
            <a:pPr marL="0" indent="0" algn="just">
              <a:buClrTx/>
              <a:buSzPct val="81000"/>
              <a:buNone/>
            </a:pPr>
            <a:r>
              <a:rPr lang="id-ID" dirty="0"/>
              <a:t> </a:t>
            </a:r>
            <a:r>
              <a:rPr lang="id-ID" dirty="0" smtClean="0"/>
              <a:t>   CV IV : over all unit operasi</a:t>
            </a:r>
          </a:p>
          <a:p>
            <a:pPr algn="just">
              <a:buClrTx/>
              <a:buSzPct val="81000"/>
              <a:buFont typeface="Wingdings" pitchFamily="2" charset="2"/>
              <a:buChar char="q"/>
            </a:pPr>
            <a:r>
              <a:rPr lang="id-ID" dirty="0" smtClean="0"/>
              <a:t>Perhitungan dimulai dengan data yang paling lengkap, tentukan komponen penghubung (jika ada)</a:t>
            </a:r>
          </a:p>
        </p:txBody>
      </p:sp>
    </p:spTree>
    <p:extLst>
      <p:ext uri="{BB962C8B-B14F-4D97-AF65-F5344CB8AC3E}">
        <p14:creationId xmlns:p14="http://schemas.microsoft.com/office/powerpoint/2010/main" val="1646918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332656"/>
            <a:ext cx="7127561" cy="6021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2915816" y="1628800"/>
            <a:ext cx="792088" cy="29523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>
                <a:solidFill>
                  <a:schemeClr val="tx1"/>
                </a:solidFill>
              </a:rPr>
              <a:t>Unit Op 1</a:t>
            </a:r>
            <a:endParaRPr lang="id-ID" b="1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181443" y="1891565"/>
            <a:ext cx="792088" cy="29523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>
                <a:solidFill>
                  <a:schemeClr val="tx1"/>
                </a:solidFill>
              </a:rPr>
              <a:t>Unit Op 2</a:t>
            </a:r>
            <a:endParaRPr lang="id-ID" b="1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372850" y="980728"/>
            <a:ext cx="2016224" cy="432048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dirty="0"/>
          </a:p>
        </p:txBody>
      </p:sp>
      <p:sp>
        <p:nvSpPr>
          <p:cNvPr id="7" name="Rectangle 6"/>
          <p:cNvSpPr/>
          <p:nvPr/>
        </p:nvSpPr>
        <p:spPr>
          <a:xfrm>
            <a:off x="3380962" y="980728"/>
            <a:ext cx="1008112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>
                <a:solidFill>
                  <a:srgbClr val="FF0000"/>
                </a:solidFill>
              </a:rPr>
              <a:t>CV I</a:t>
            </a:r>
            <a:endParaRPr lang="id-ID" b="1" dirty="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569375" y="985447"/>
            <a:ext cx="2016224" cy="432048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dirty="0"/>
          </a:p>
        </p:txBody>
      </p:sp>
      <p:sp>
        <p:nvSpPr>
          <p:cNvPr id="10" name="Rectangle 9"/>
          <p:cNvSpPr/>
          <p:nvPr/>
        </p:nvSpPr>
        <p:spPr>
          <a:xfrm>
            <a:off x="6577487" y="990166"/>
            <a:ext cx="1008112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>
                <a:solidFill>
                  <a:srgbClr val="00B0F0"/>
                </a:solidFill>
              </a:rPr>
              <a:t>CV II</a:t>
            </a:r>
            <a:endParaRPr lang="id-ID" b="1" dirty="0">
              <a:solidFill>
                <a:srgbClr val="00B0F0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971600" y="1598164"/>
            <a:ext cx="576064" cy="58680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>
                <a:solidFill>
                  <a:schemeClr val="tx1"/>
                </a:solidFill>
              </a:rPr>
              <a:t>1</a:t>
            </a:r>
            <a:endParaRPr lang="id-ID" b="1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971600" y="5661248"/>
            <a:ext cx="576064" cy="58680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>
                <a:solidFill>
                  <a:schemeClr val="tx1"/>
                </a:solidFill>
              </a:rPr>
              <a:t>2</a:t>
            </a:r>
            <a:endParaRPr lang="id-ID" b="1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4874494" y="2590171"/>
            <a:ext cx="576064" cy="58680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>
                <a:solidFill>
                  <a:schemeClr val="tx1"/>
                </a:solidFill>
              </a:rPr>
              <a:t>3</a:t>
            </a:r>
            <a:endParaRPr lang="id-ID" b="1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4860032" y="255646"/>
            <a:ext cx="576064" cy="58680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>
                <a:solidFill>
                  <a:schemeClr val="tx1"/>
                </a:solidFill>
              </a:rPr>
              <a:t>4</a:t>
            </a:r>
            <a:endParaRPr lang="id-ID" b="1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8085986" y="5650165"/>
            <a:ext cx="576064" cy="58680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>
                <a:solidFill>
                  <a:schemeClr val="tx1"/>
                </a:solidFill>
              </a:rPr>
              <a:t>6</a:t>
            </a:r>
            <a:endParaRPr lang="id-ID" b="1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8051110" y="398646"/>
            <a:ext cx="576064" cy="58680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>
                <a:solidFill>
                  <a:schemeClr val="tx1"/>
                </a:solidFill>
              </a:rPr>
              <a:t>5</a:t>
            </a:r>
            <a:endParaRPr lang="id-ID" b="1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907704" y="842447"/>
            <a:ext cx="6143406" cy="4807718"/>
          </a:xfrm>
          <a:prstGeom prst="rect">
            <a:avLst/>
          </a:prstGeom>
          <a:noFill/>
          <a:ln w="38100">
            <a:solidFill>
              <a:schemeClr val="accent3">
                <a:lumMod val="75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dirty="0"/>
          </a:p>
        </p:txBody>
      </p:sp>
      <p:sp>
        <p:nvSpPr>
          <p:cNvPr id="19" name="Rectangle 18"/>
          <p:cNvSpPr/>
          <p:nvPr/>
        </p:nvSpPr>
        <p:spPr>
          <a:xfrm>
            <a:off x="899592" y="3952999"/>
            <a:ext cx="1008112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>
                <a:solidFill>
                  <a:schemeClr val="accent1">
                    <a:lumMod val="50000"/>
                  </a:schemeClr>
                </a:solidFill>
              </a:rPr>
              <a:t>CV III</a:t>
            </a:r>
            <a:endParaRPr lang="id-ID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2976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/>
      <p:bldP spid="9" grpId="0" animBg="1"/>
      <p:bldP spid="10" grpId="0"/>
      <p:bldP spid="8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8" grpId="0" animBg="1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528" y="188640"/>
            <a:ext cx="7467600" cy="6669360"/>
          </a:xfrm>
        </p:spPr>
        <p:txBody>
          <a:bodyPr>
            <a:normAutofit fontScale="92500" lnSpcReduction="10000"/>
          </a:bodyPr>
          <a:lstStyle/>
          <a:p>
            <a:r>
              <a:rPr lang="id-ID" dirty="0"/>
              <a:t>CV I</a:t>
            </a:r>
          </a:p>
          <a:p>
            <a:pPr marL="0" indent="0">
              <a:buNone/>
            </a:pPr>
            <a:r>
              <a:rPr lang="id-ID" dirty="0" smtClean="0"/>
              <a:t>Neraca Massa Total </a:t>
            </a:r>
          </a:p>
          <a:p>
            <a:pPr marL="0" indent="0">
              <a:buNone/>
            </a:pPr>
            <a:r>
              <a:rPr lang="id-ID" dirty="0" smtClean="0"/>
              <a:t>F1 </a:t>
            </a:r>
            <a:r>
              <a:rPr lang="id-ID" dirty="0"/>
              <a:t>+ F2 = F3 + F4</a:t>
            </a:r>
          </a:p>
          <a:p>
            <a:pPr marL="0" indent="0">
              <a:buNone/>
            </a:pPr>
            <a:r>
              <a:rPr lang="id-ID" dirty="0" smtClean="0"/>
              <a:t>Neraca Massa Komponen </a:t>
            </a:r>
          </a:p>
          <a:p>
            <a:pPr marL="0" indent="0">
              <a:buNone/>
            </a:pPr>
            <a:r>
              <a:rPr lang="id-ID" dirty="0"/>
              <a:t>F1.x1 + F2.x2 = F3.x3 + </a:t>
            </a:r>
            <a:r>
              <a:rPr lang="id-ID" dirty="0" smtClean="0"/>
              <a:t>F4.x4</a:t>
            </a:r>
          </a:p>
          <a:p>
            <a:pPr marL="0" indent="0">
              <a:buNone/>
            </a:pPr>
            <a:endParaRPr lang="id-ID" dirty="0" smtClean="0"/>
          </a:p>
          <a:p>
            <a:r>
              <a:rPr lang="id-ID" dirty="0" smtClean="0"/>
              <a:t>CV II</a:t>
            </a:r>
          </a:p>
          <a:p>
            <a:pPr marL="0" indent="0">
              <a:buNone/>
            </a:pPr>
            <a:r>
              <a:rPr lang="id-ID" dirty="0" smtClean="0"/>
              <a:t>Neraca </a:t>
            </a:r>
            <a:r>
              <a:rPr lang="id-ID" dirty="0"/>
              <a:t>Massa </a:t>
            </a:r>
            <a:r>
              <a:rPr lang="id-ID" dirty="0" smtClean="0"/>
              <a:t>Total</a:t>
            </a:r>
          </a:p>
          <a:p>
            <a:pPr marL="0" indent="0">
              <a:buNone/>
            </a:pPr>
            <a:r>
              <a:rPr lang="id-ID" dirty="0" smtClean="0"/>
              <a:t>F3 </a:t>
            </a:r>
            <a:r>
              <a:rPr lang="id-ID" dirty="0"/>
              <a:t>= </a:t>
            </a:r>
            <a:r>
              <a:rPr lang="id-ID" dirty="0" smtClean="0"/>
              <a:t>F5 </a:t>
            </a:r>
            <a:r>
              <a:rPr lang="id-ID" dirty="0"/>
              <a:t>+ </a:t>
            </a:r>
            <a:r>
              <a:rPr lang="id-ID" dirty="0" smtClean="0"/>
              <a:t>F6</a:t>
            </a:r>
            <a:endParaRPr lang="id-ID" dirty="0"/>
          </a:p>
          <a:p>
            <a:pPr marL="0" indent="0">
              <a:buNone/>
            </a:pPr>
            <a:r>
              <a:rPr lang="id-ID" dirty="0"/>
              <a:t>Neraca Massa Komponen </a:t>
            </a:r>
          </a:p>
          <a:p>
            <a:pPr marL="0" indent="0">
              <a:buNone/>
            </a:pPr>
            <a:r>
              <a:rPr lang="id-ID" dirty="0" smtClean="0"/>
              <a:t>F3.x3 = F5.x5 </a:t>
            </a:r>
            <a:r>
              <a:rPr lang="id-ID" dirty="0"/>
              <a:t>= </a:t>
            </a:r>
            <a:r>
              <a:rPr lang="id-ID" dirty="0" smtClean="0"/>
              <a:t>F6.x6</a:t>
            </a:r>
          </a:p>
          <a:p>
            <a:pPr marL="0" indent="0">
              <a:buNone/>
            </a:pPr>
            <a:endParaRPr lang="id-ID" dirty="0"/>
          </a:p>
          <a:p>
            <a:r>
              <a:rPr lang="id-ID" dirty="0" smtClean="0"/>
              <a:t>CV III</a:t>
            </a:r>
          </a:p>
          <a:p>
            <a:pPr marL="0" indent="0">
              <a:buNone/>
            </a:pPr>
            <a:r>
              <a:rPr lang="id-ID" dirty="0" smtClean="0"/>
              <a:t>Neraca </a:t>
            </a:r>
            <a:r>
              <a:rPr lang="id-ID" dirty="0"/>
              <a:t>Massa </a:t>
            </a:r>
            <a:r>
              <a:rPr lang="id-ID" dirty="0" smtClean="0"/>
              <a:t>Total</a:t>
            </a:r>
            <a:endParaRPr lang="id-ID" dirty="0"/>
          </a:p>
          <a:p>
            <a:pPr marL="0" indent="0">
              <a:buNone/>
            </a:pPr>
            <a:r>
              <a:rPr lang="id-ID" dirty="0" smtClean="0"/>
              <a:t>F1 + F2 </a:t>
            </a:r>
            <a:r>
              <a:rPr lang="id-ID" dirty="0"/>
              <a:t>= F5 + </a:t>
            </a:r>
            <a:r>
              <a:rPr lang="id-ID" dirty="0" smtClean="0"/>
              <a:t>F6</a:t>
            </a:r>
          </a:p>
          <a:p>
            <a:pPr marL="0" indent="0">
              <a:buNone/>
            </a:pPr>
            <a:r>
              <a:rPr lang="id-ID" dirty="0"/>
              <a:t>Neraca Massa Komponen </a:t>
            </a:r>
          </a:p>
          <a:p>
            <a:pPr marL="0" indent="0">
              <a:buNone/>
            </a:pPr>
            <a:r>
              <a:rPr lang="id-ID" dirty="0" smtClean="0"/>
              <a:t>F1.x1 + F2.x2 </a:t>
            </a:r>
            <a:r>
              <a:rPr lang="id-ID" dirty="0"/>
              <a:t>= </a:t>
            </a:r>
            <a:r>
              <a:rPr lang="id-ID" dirty="0" smtClean="0"/>
              <a:t>F5.x5 + F6.x6</a:t>
            </a:r>
            <a:endParaRPr lang="id-ID" dirty="0"/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953243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7467600" cy="580926"/>
          </a:xfrm>
        </p:spPr>
        <p:txBody>
          <a:bodyPr/>
          <a:lstStyle/>
          <a:p>
            <a:r>
              <a:rPr lang="id-ID" dirty="0" smtClean="0"/>
              <a:t>Latihan Soal _ 1</a:t>
            </a:r>
            <a:endParaRPr lang="id-ID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917104"/>
            <a:ext cx="7467600" cy="570924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Wingdings"/>
              <a:buNone/>
            </a:pPr>
            <a:r>
              <a:rPr lang="id-ID" dirty="0" smtClean="0"/>
              <a:t>Dalam suatu absorber aseton hendak diserap menggunakan air. Umpan masuk absorber 1400 kg/jam berupa campuran gas yang terdiri dari aseton 3%, air 2% dan udara 95%. Produk bawah absorber mengandung aseton 19% dan produk atas terdiri berupa udara 99,5% dan sisanya air.</a:t>
            </a:r>
          </a:p>
          <a:p>
            <a:pPr marL="0" indent="0" algn="just">
              <a:buFont typeface="Wingdings"/>
              <a:buNone/>
            </a:pPr>
            <a:r>
              <a:rPr lang="id-ID" dirty="0" smtClean="0"/>
              <a:t>Selanjutnya produk bawah dipisahkan menggunakan Menara Destilasi, produk atas MD mengandung aseton 99% dan produk bawah mengandung aseton 4%.</a:t>
            </a:r>
          </a:p>
          <a:p>
            <a:pPr marL="0" indent="0" algn="just">
              <a:buFont typeface="Wingdings"/>
              <a:buNone/>
            </a:pPr>
            <a:r>
              <a:rPr lang="id-ID" dirty="0" smtClean="0"/>
              <a:t>Berapakah besar arus keluar MD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707226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387424"/>
            <a:ext cx="2170584" cy="1143000"/>
          </a:xfrm>
        </p:spPr>
        <p:txBody>
          <a:bodyPr/>
          <a:lstStyle/>
          <a:p>
            <a:r>
              <a:rPr lang="id-ID" dirty="0" smtClean="0"/>
              <a:t>Jawaban</a:t>
            </a:r>
            <a:endParaRPr lang="id-ID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332656"/>
            <a:ext cx="7127561" cy="6021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57302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-387424"/>
            <a:ext cx="7467600" cy="1143000"/>
          </a:xfrm>
        </p:spPr>
        <p:txBody>
          <a:bodyPr/>
          <a:lstStyle/>
          <a:p>
            <a:r>
              <a:rPr lang="id-ID" dirty="0" smtClean="0"/>
              <a:t>Latihan Soal _ 2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528" y="764704"/>
            <a:ext cx="8208912" cy="5544616"/>
          </a:xfrm>
        </p:spPr>
        <p:txBody>
          <a:bodyPr/>
          <a:lstStyle/>
          <a:p>
            <a:pPr marL="0" indent="0" algn="just">
              <a:buNone/>
            </a:pPr>
            <a:r>
              <a:rPr lang="id-ID" dirty="0" smtClean="0"/>
              <a:t>Campuran feed terdiri dari benzene 40%, toluene 40% dan xylene, akan dipisahkan masing-masing komponen-komponennya menggunakan 2 tahap alat pemisah (SP). </a:t>
            </a:r>
          </a:p>
          <a:p>
            <a:pPr marL="0" indent="0" algn="just">
              <a:buNone/>
            </a:pPr>
            <a:r>
              <a:rPr lang="id-ID" dirty="0" smtClean="0"/>
              <a:t>Mula-mula campuran </a:t>
            </a:r>
            <a:r>
              <a:rPr lang="id-ID" dirty="0" smtClean="0"/>
              <a:t>diumpankan </a:t>
            </a:r>
            <a:r>
              <a:rPr lang="id-ID" dirty="0" smtClean="0"/>
              <a:t>masuk Separator 1 sehingga diperoleh hasil atas SP1 berupa benzene yang mengandung toluene 1%, hasil bawah SP1 selanjutnya diumpankan masuk ke SP2 , sehingga diperoleh hasil atas SP2 berupa toluene yang mengandung benzene 5% sedangkan hasil bawah SP2 berupa xylene yang mengandung toluene 10%.</a:t>
            </a:r>
          </a:p>
          <a:p>
            <a:pPr marL="0" indent="0">
              <a:buNone/>
            </a:pPr>
            <a:r>
              <a:rPr lang="id-ID" dirty="0" smtClean="0"/>
              <a:t>Tentukan komposisi hasil bawah SP1!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926934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387424"/>
            <a:ext cx="2170584" cy="1143000"/>
          </a:xfrm>
        </p:spPr>
        <p:txBody>
          <a:bodyPr/>
          <a:lstStyle/>
          <a:p>
            <a:r>
              <a:rPr lang="id-ID" dirty="0" smtClean="0"/>
              <a:t>Jawaban</a:t>
            </a:r>
            <a:endParaRPr lang="id-ID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332656"/>
            <a:ext cx="7127561" cy="6021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2915816" y="1628800"/>
            <a:ext cx="792088" cy="29523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>
                <a:solidFill>
                  <a:schemeClr val="tx1"/>
                </a:solidFill>
              </a:rPr>
              <a:t>SP 1</a:t>
            </a:r>
            <a:endParaRPr lang="id-ID" b="1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181443" y="1891565"/>
            <a:ext cx="792088" cy="29523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>
                <a:solidFill>
                  <a:schemeClr val="tx1"/>
                </a:solidFill>
              </a:rPr>
              <a:t>SP 2</a:t>
            </a:r>
            <a:endParaRPr lang="id-ID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135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4067944" y="4206733"/>
            <a:ext cx="720080" cy="3743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1" name="Rectangle 10"/>
          <p:cNvSpPr/>
          <p:nvPr/>
        </p:nvSpPr>
        <p:spPr>
          <a:xfrm>
            <a:off x="4211960" y="4277903"/>
            <a:ext cx="964008" cy="3743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>
                <a:solidFill>
                  <a:schemeClr val="tx1"/>
                </a:solidFill>
              </a:rPr>
              <a:t>100 %</a:t>
            </a:r>
            <a:endParaRPr lang="id-ID" b="1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259632" y="2667936"/>
            <a:ext cx="1440160" cy="10801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4" name="Rectangle 13"/>
          <p:cNvSpPr/>
          <p:nvPr/>
        </p:nvSpPr>
        <p:spPr>
          <a:xfrm>
            <a:off x="3491880" y="3828112"/>
            <a:ext cx="2808312" cy="10801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960164" y="1391236"/>
            <a:ext cx="7467600" cy="4873752"/>
          </a:xfrm>
        </p:spPr>
        <p:txBody>
          <a:bodyPr/>
          <a:lstStyle/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570171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1509</TotalTime>
  <Words>354</Words>
  <Application>Microsoft Office PowerPoint</Application>
  <PresentationFormat>On-screen Show (4:3)</PresentationFormat>
  <Paragraphs>54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Oriel</vt:lpstr>
      <vt:lpstr>Azas – Azas Teknik Kimia  “Pertemuan ke 4”  Prodi D3 Teknik Kimia fakultas teknik industri upn veteran yogyakarta </vt:lpstr>
      <vt:lpstr>Neraca Massa Beberapa Alat Tanpa Reaksi</vt:lpstr>
      <vt:lpstr>PowerPoint Presentation</vt:lpstr>
      <vt:lpstr>PowerPoint Presentation</vt:lpstr>
      <vt:lpstr>Latihan Soal _ 1</vt:lpstr>
      <vt:lpstr>Jawaban</vt:lpstr>
      <vt:lpstr>Latihan Soal _ 2</vt:lpstr>
      <vt:lpstr>Jawaban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Azas – Azas Teknik Kimia</dc:title>
  <dc:creator>Dell</dc:creator>
  <cp:lastModifiedBy>Dell</cp:lastModifiedBy>
  <cp:revision>302</cp:revision>
  <dcterms:created xsi:type="dcterms:W3CDTF">2017-02-08T07:33:59Z</dcterms:created>
  <dcterms:modified xsi:type="dcterms:W3CDTF">2017-03-10T06:33:08Z</dcterms:modified>
</cp:coreProperties>
</file>