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78" r:id="rId6"/>
    <p:sldId id="279" r:id="rId7"/>
    <p:sldId id="280" r:id="rId8"/>
    <p:sldId id="281" r:id="rId9"/>
    <p:sldId id="282" r:id="rId10"/>
    <p:sldId id="285" r:id="rId11"/>
    <p:sldId id="286" r:id="rId12"/>
    <p:sldId id="294" r:id="rId13"/>
    <p:sldId id="295" r:id="rId14"/>
    <p:sldId id="296" r:id="rId15"/>
    <p:sldId id="297" r:id="rId16"/>
    <p:sldId id="302" r:id="rId17"/>
    <p:sldId id="303" r:id="rId18"/>
    <p:sldId id="304" r:id="rId19"/>
    <p:sldId id="305" r:id="rId20"/>
    <p:sldId id="307" r:id="rId21"/>
    <p:sldId id="308" r:id="rId22"/>
    <p:sldId id="309" r:id="rId23"/>
    <p:sldId id="310" r:id="rId24"/>
    <p:sldId id="311" r:id="rId25"/>
    <p:sldId id="406" r:id="rId26"/>
    <p:sldId id="407" r:id="rId27"/>
    <p:sldId id="408" r:id="rId28"/>
    <p:sldId id="409" r:id="rId2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AB5CD5-D6DD-4882-A768-F552C4BE04DE}" type="datetimeFigureOut">
              <a:rPr lang="en-US" smtClean="0"/>
              <a:t>04-Nov-19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2D1C49-DB9C-45AA-8F8B-97E8FEC61C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17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2D1C49-DB9C-45AA-8F8B-97E8FEC61C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304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9740" y="769365"/>
            <a:ext cx="822451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04-Nov-19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04-Nov-19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04-Nov-19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04-Nov-19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04-Nov-19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48944" y="435609"/>
            <a:ext cx="8246110" cy="19773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3540" y="1595754"/>
            <a:ext cx="6849745" cy="18548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Liberation Sans Narrow"/>
                <a:cs typeface="Liberation Sans Narrow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04-Nov-19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gartner.com/it/page.jsp?id=707508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eridesktop.com/cloud-storage-google-drive-icloud-dropbox-onedrive/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25712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r>
              <a:rPr lang="en-US" sz="8000" dirty="0" smtClean="0"/>
              <a:t> </a:t>
            </a:r>
          </a:p>
          <a:p>
            <a:r>
              <a:rPr lang="en-US" sz="8000" dirty="0" smtClean="0"/>
              <a:t>           </a:t>
            </a:r>
            <a:r>
              <a:rPr lang="en-US" sz="8000" dirty="0" err="1" smtClean="0"/>
              <a:t>IoT</a:t>
            </a:r>
            <a:endParaRPr lang="en-US" sz="8000" dirty="0" smtClean="0"/>
          </a:p>
          <a:p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914400"/>
            <a:ext cx="91440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491742"/>
            <a:ext cx="7298055" cy="153054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8605" marR="5080" indent="-256540">
              <a:lnSpc>
                <a:spcPct val="100000"/>
              </a:lnSpc>
              <a:spcBef>
                <a:spcPts val="95"/>
              </a:spcBef>
            </a:pPr>
            <a:r>
              <a:rPr sz="2800" i="0" spc="-825" dirty="0" smtClean="0">
                <a:latin typeface="Arial"/>
                <a:cs typeface="Arial"/>
              </a:rPr>
              <a:t></a:t>
            </a:r>
            <a:r>
              <a:rPr sz="2800" i="0" spc="-250" dirty="0" smtClean="0">
                <a:latin typeface="Arial"/>
                <a:cs typeface="Arial"/>
              </a:rPr>
              <a:t> </a:t>
            </a:r>
            <a:r>
              <a:rPr sz="2800" i="0" spc="-204" dirty="0" smtClean="0">
                <a:latin typeface="Arial"/>
                <a:cs typeface="Arial"/>
              </a:rPr>
              <a:t>The </a:t>
            </a:r>
            <a:r>
              <a:rPr sz="2800" i="0" spc="-25" dirty="0" smtClean="0">
                <a:latin typeface="Arial"/>
                <a:cs typeface="Arial"/>
              </a:rPr>
              <a:t>term </a:t>
            </a:r>
            <a:r>
              <a:rPr sz="2800" i="0" spc="-35" dirty="0" smtClean="0">
                <a:latin typeface="Arial"/>
                <a:cs typeface="Arial"/>
              </a:rPr>
              <a:t>"</a:t>
            </a:r>
            <a:r>
              <a:rPr sz="2800" i="0" spc="-35" dirty="0" smtClean="0">
                <a:solidFill>
                  <a:srgbClr val="4F81BC"/>
                </a:solidFill>
                <a:latin typeface="Arial"/>
                <a:cs typeface="Arial"/>
              </a:rPr>
              <a:t>cloud</a:t>
            </a:r>
            <a:r>
              <a:rPr sz="2800" i="0" spc="-35" dirty="0" smtClean="0">
                <a:latin typeface="Arial"/>
                <a:cs typeface="Arial"/>
              </a:rPr>
              <a:t>" </a:t>
            </a:r>
            <a:r>
              <a:rPr lang="en-US" sz="2800" i="0" spc="-145" dirty="0" err="1" smtClean="0">
                <a:latin typeface="Arial"/>
                <a:cs typeface="Arial"/>
              </a:rPr>
              <a:t>berdasarkan</a:t>
            </a:r>
            <a:r>
              <a:rPr lang="en-US" sz="2800" i="0" spc="-145" dirty="0" smtClean="0">
                <a:latin typeface="Arial"/>
                <a:cs typeface="Arial"/>
              </a:rPr>
              <a:t> </a:t>
            </a:r>
            <a:r>
              <a:rPr lang="en-US" sz="2800" i="0" spc="-145" dirty="0" err="1" smtClean="0">
                <a:latin typeface="Arial"/>
                <a:cs typeface="Arial"/>
              </a:rPr>
              <a:t>gambar</a:t>
            </a:r>
            <a:r>
              <a:rPr lang="en-US" sz="2800" i="0" spc="-145" dirty="0" smtClean="0">
                <a:latin typeface="Arial"/>
                <a:cs typeface="Arial"/>
              </a:rPr>
              <a:t> </a:t>
            </a:r>
            <a:r>
              <a:rPr lang="en-US" sz="2800" i="0" spc="-145" dirty="0" err="1" smtClean="0">
                <a:latin typeface="Arial"/>
                <a:cs typeface="Arial"/>
              </a:rPr>
              <a:t>awan</a:t>
            </a:r>
            <a:r>
              <a:rPr lang="en-US" sz="2800" i="0" spc="-145" dirty="0" smtClean="0">
                <a:latin typeface="Arial"/>
                <a:cs typeface="Arial"/>
              </a:rPr>
              <a:t> yang </a:t>
            </a:r>
            <a:r>
              <a:rPr lang="en-US" sz="2800" i="0" spc="-145" dirty="0" err="1" smtClean="0">
                <a:latin typeface="Arial"/>
                <a:cs typeface="Arial"/>
              </a:rPr>
              <a:t>digunakan</a:t>
            </a:r>
            <a:r>
              <a:rPr lang="en-US" sz="2800" i="0" spc="-145" dirty="0" smtClean="0">
                <a:latin typeface="Arial"/>
                <a:cs typeface="Arial"/>
              </a:rPr>
              <a:t> di masa </a:t>
            </a:r>
            <a:r>
              <a:rPr lang="en-US" sz="2800" i="0" spc="-145" dirty="0" err="1" smtClean="0">
                <a:latin typeface="Arial"/>
                <a:cs typeface="Arial"/>
              </a:rPr>
              <a:t>lalu</a:t>
            </a:r>
            <a:r>
              <a:rPr lang="en-US" sz="2800" i="0" spc="-145" dirty="0" smtClean="0">
                <a:latin typeface="Arial"/>
                <a:cs typeface="Arial"/>
              </a:rPr>
              <a:t> </a:t>
            </a:r>
            <a:r>
              <a:rPr lang="en-US" sz="2800" i="0" spc="-145" dirty="0" err="1" smtClean="0">
                <a:latin typeface="Arial"/>
                <a:cs typeface="Arial"/>
              </a:rPr>
              <a:t>untuk</a:t>
            </a:r>
            <a:r>
              <a:rPr lang="en-US" sz="2800" i="0" spc="-145" dirty="0" smtClean="0">
                <a:latin typeface="Arial"/>
                <a:cs typeface="Arial"/>
              </a:rPr>
              <a:t> </a:t>
            </a:r>
            <a:r>
              <a:rPr lang="en-US" sz="2800" i="0" spc="-145" dirty="0" err="1" smtClean="0">
                <a:latin typeface="Arial"/>
                <a:cs typeface="Arial"/>
              </a:rPr>
              <a:t>mewakili</a:t>
            </a:r>
            <a:r>
              <a:rPr lang="en-US" sz="2800" i="0" spc="-145" dirty="0" smtClean="0">
                <a:latin typeface="Arial"/>
                <a:cs typeface="Arial"/>
              </a:rPr>
              <a:t> </a:t>
            </a:r>
            <a:r>
              <a:rPr lang="en-US" sz="2800" i="0" spc="-145" dirty="0" err="1" smtClean="0">
                <a:latin typeface="Arial"/>
                <a:cs typeface="Arial"/>
              </a:rPr>
              <a:t>Jaringan</a:t>
            </a:r>
            <a:r>
              <a:rPr lang="en-US" sz="2800" i="0" spc="-145" dirty="0" smtClean="0">
                <a:latin typeface="Arial"/>
                <a:cs typeface="Arial"/>
              </a:rPr>
              <a:t> </a:t>
            </a:r>
            <a:r>
              <a:rPr lang="en-US" sz="2800" i="0" spc="-145" dirty="0" err="1" smtClean="0">
                <a:latin typeface="Arial"/>
                <a:cs typeface="Arial"/>
              </a:rPr>
              <a:t>Telpon</a:t>
            </a:r>
            <a:endParaRPr sz="2800" dirty="0" smtClean="0">
              <a:latin typeface="Arial"/>
              <a:cs typeface="Arial"/>
            </a:endParaRPr>
          </a:p>
          <a:p>
            <a:pPr marL="227329">
              <a:lnSpc>
                <a:spcPct val="100000"/>
              </a:lnSpc>
              <a:spcBef>
                <a:spcPts val="540"/>
              </a:spcBef>
            </a:pPr>
            <a:r>
              <a:rPr sz="1050" i="0" spc="-20" dirty="0" smtClean="0">
                <a:latin typeface="Arial"/>
                <a:cs typeface="Arial"/>
                <a:hlinkClick r:id="rId2"/>
              </a:rPr>
              <a:t>http</a:t>
            </a:r>
            <a:r>
              <a:rPr sz="1050" i="0" spc="-20" dirty="0">
                <a:latin typeface="Arial"/>
                <a:cs typeface="Arial"/>
                <a:hlinkClick r:id="rId2"/>
              </a:rPr>
              <a:t>://www.gartner.com/it/page.jsp?id=707508</a:t>
            </a:r>
            <a:endParaRPr sz="1050" dirty="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56588" y="653795"/>
            <a:ext cx="5852160" cy="51968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52600" y="3580790"/>
            <a:ext cx="5771326" cy="308975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600" y="3276600"/>
            <a:ext cx="3381755" cy="33817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88340" y="933652"/>
            <a:ext cx="7910195" cy="2038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2409825" algn="l"/>
              </a:tabLst>
            </a:pPr>
            <a:r>
              <a:rPr sz="4400" i="0" dirty="0">
                <a:latin typeface="Liberation Sans Narrow"/>
                <a:cs typeface="Liberation Sans Narrow"/>
              </a:rPr>
              <a:t>Email</a:t>
            </a:r>
            <a:r>
              <a:rPr sz="4400" i="0" spc="10" dirty="0">
                <a:latin typeface="Liberation Sans Narrow"/>
                <a:cs typeface="Liberation Sans Narrow"/>
              </a:rPr>
              <a:t> </a:t>
            </a:r>
            <a:r>
              <a:rPr sz="4400" i="0" spc="-5" dirty="0">
                <a:latin typeface="Liberation Sans Narrow"/>
                <a:cs typeface="Liberation Sans Narrow"/>
              </a:rPr>
              <a:t>yang	tersedia dalam bentuk </a:t>
            </a:r>
            <a:r>
              <a:rPr sz="4400" i="0" dirty="0">
                <a:latin typeface="Liberation Sans Narrow"/>
                <a:cs typeface="Liberation Sans Narrow"/>
              </a:rPr>
              <a:t>web  </a:t>
            </a:r>
            <a:r>
              <a:rPr sz="4400" i="0" spc="-5" dirty="0">
                <a:latin typeface="Liberation Sans Narrow"/>
                <a:cs typeface="Liberation Sans Narrow"/>
              </a:rPr>
              <a:t>mail merupakan contoh </a:t>
            </a:r>
            <a:r>
              <a:rPr sz="4400" i="0" dirty="0">
                <a:latin typeface="Liberation Sans Narrow"/>
                <a:cs typeface="Liberation Sans Narrow"/>
              </a:rPr>
              <a:t>yang </a:t>
            </a:r>
            <a:r>
              <a:rPr sz="4400" i="0" spc="-5" dirty="0">
                <a:latin typeface="Liberation Sans Narrow"/>
                <a:cs typeface="Liberation Sans Narrow"/>
              </a:rPr>
              <a:t>sangat  </a:t>
            </a:r>
            <a:r>
              <a:rPr sz="4400" i="0" dirty="0">
                <a:latin typeface="Liberation Sans Narrow"/>
                <a:cs typeface="Liberation Sans Narrow"/>
              </a:rPr>
              <a:t>kecil </a:t>
            </a:r>
            <a:r>
              <a:rPr sz="4400" i="0" spc="-5" dirty="0">
                <a:latin typeface="Liberation Sans Narrow"/>
                <a:cs typeface="Liberation Sans Narrow"/>
              </a:rPr>
              <a:t>dari teknologi </a:t>
            </a:r>
            <a:r>
              <a:rPr sz="4400" b="1" i="1" spc="-5" dirty="0">
                <a:latin typeface="Liberation Sans Narrow"/>
                <a:cs typeface="Liberation Sans Narrow"/>
              </a:rPr>
              <a:t>cloud</a:t>
            </a:r>
            <a:r>
              <a:rPr sz="4400" b="1" i="1" spc="-60" dirty="0">
                <a:latin typeface="Liberation Sans Narrow"/>
                <a:cs typeface="Liberation Sans Narrow"/>
              </a:rPr>
              <a:t> </a:t>
            </a:r>
            <a:r>
              <a:rPr sz="4400" b="1" i="1" spc="-5" dirty="0">
                <a:latin typeface="Liberation Sans Narrow"/>
                <a:cs typeface="Liberation Sans Narrow"/>
              </a:rPr>
              <a:t>computing</a:t>
            </a:r>
            <a:r>
              <a:rPr sz="4400" i="0" spc="-5" dirty="0">
                <a:latin typeface="Liberation Sans Narrow"/>
                <a:cs typeface="Liberation Sans Narrow"/>
              </a:rPr>
              <a:t>.</a:t>
            </a:r>
            <a:endParaRPr sz="44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41044" y="1396949"/>
            <a:ext cx="7559040" cy="21596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indent="-514984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Liberation Sans Narrow"/>
                <a:cs typeface="Liberation Sans Narrow"/>
              </a:rPr>
              <a:t>Google </a:t>
            </a:r>
            <a:r>
              <a:rPr sz="2800" spc="-5" dirty="0">
                <a:latin typeface="Liberation Sans Narrow"/>
                <a:cs typeface="Liberation Sans Narrow"/>
              </a:rPr>
              <a:t>Drive yang </a:t>
            </a:r>
            <a:r>
              <a:rPr sz="2800" spc="-10" dirty="0">
                <a:latin typeface="Liberation Sans Narrow"/>
                <a:cs typeface="Liberation Sans Narrow"/>
              </a:rPr>
              <a:t>didukung oleh Google </a:t>
            </a:r>
            <a:r>
              <a:rPr sz="2800" spc="-5" dirty="0">
                <a:latin typeface="Liberation Sans Narrow"/>
                <a:cs typeface="Liberation Sans Narrow"/>
              </a:rPr>
              <a:t>(15</a:t>
            </a:r>
            <a:r>
              <a:rPr sz="2800" spc="85" dirty="0">
                <a:latin typeface="Liberation Sans Narrow"/>
                <a:cs typeface="Liberation Sans Narrow"/>
              </a:rPr>
              <a:t> </a:t>
            </a:r>
            <a:r>
              <a:rPr sz="2800" spc="-10" dirty="0">
                <a:latin typeface="Liberation Sans Narrow"/>
                <a:cs typeface="Liberation Sans Narrow"/>
              </a:rPr>
              <a:t>GB),</a:t>
            </a:r>
            <a:endParaRPr sz="2800">
              <a:latin typeface="Liberation Sans Narrow"/>
              <a:cs typeface="Liberation Sans Narrow"/>
            </a:endParaRPr>
          </a:p>
          <a:p>
            <a:pPr marL="527685" indent="-514984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527685" algn="l"/>
                <a:tab pos="528320" algn="l"/>
                <a:tab pos="1791335" algn="l"/>
              </a:tabLst>
            </a:pPr>
            <a:r>
              <a:rPr sz="2800" spc="-5" dirty="0">
                <a:latin typeface="Liberation Sans Narrow"/>
                <a:cs typeface="Liberation Sans Narrow"/>
              </a:rPr>
              <a:t>Dropbox	</a:t>
            </a:r>
            <a:r>
              <a:rPr sz="2800" spc="-10" dirty="0">
                <a:latin typeface="Liberation Sans Narrow"/>
                <a:cs typeface="Liberation Sans Narrow"/>
              </a:rPr>
              <a:t>yang didukung oleh </a:t>
            </a:r>
            <a:r>
              <a:rPr sz="2800" spc="-5" dirty="0">
                <a:latin typeface="Liberation Sans Narrow"/>
                <a:cs typeface="Liberation Sans Narrow"/>
              </a:rPr>
              <a:t>Facebook (2</a:t>
            </a:r>
            <a:r>
              <a:rPr sz="2800" spc="40" dirty="0">
                <a:latin typeface="Liberation Sans Narrow"/>
                <a:cs typeface="Liberation Sans Narrow"/>
              </a:rPr>
              <a:t> </a:t>
            </a:r>
            <a:r>
              <a:rPr sz="2800" spc="-10" dirty="0">
                <a:latin typeface="Liberation Sans Narrow"/>
                <a:cs typeface="Liberation Sans Narrow"/>
              </a:rPr>
              <a:t>GB)</a:t>
            </a:r>
            <a:endParaRPr sz="2800">
              <a:latin typeface="Liberation Sans Narrow"/>
              <a:cs typeface="Liberation Sans Narrow"/>
            </a:endParaRPr>
          </a:p>
          <a:p>
            <a:pPr marL="527685" marR="5080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  <a:tab pos="1920239" algn="l"/>
              </a:tabLst>
            </a:pPr>
            <a:r>
              <a:rPr sz="2800" spc="-10" dirty="0">
                <a:latin typeface="Liberation Sans Narrow"/>
                <a:cs typeface="Liberation Sans Narrow"/>
              </a:rPr>
              <a:t>OneDrive	yang didukung oleh Microsoft </a:t>
            </a:r>
            <a:r>
              <a:rPr sz="2800" spc="-5" dirty="0">
                <a:latin typeface="Liberation Sans Narrow"/>
                <a:cs typeface="Liberation Sans Narrow"/>
              </a:rPr>
              <a:t>(7 GB + 5 </a:t>
            </a:r>
            <a:r>
              <a:rPr sz="2800" spc="-10" dirty="0">
                <a:latin typeface="Liberation Sans Narrow"/>
                <a:cs typeface="Liberation Sans Narrow"/>
              </a:rPr>
              <a:t>GB  jika mengajak</a:t>
            </a:r>
            <a:r>
              <a:rPr sz="2800" spc="35" dirty="0">
                <a:latin typeface="Liberation Sans Narrow"/>
                <a:cs typeface="Liberation Sans Narrow"/>
              </a:rPr>
              <a:t> </a:t>
            </a:r>
            <a:r>
              <a:rPr sz="2800" spc="-10" dirty="0">
                <a:latin typeface="Liberation Sans Narrow"/>
                <a:cs typeface="Liberation Sans Narrow"/>
              </a:rPr>
              <a:t>teman-teman)</a:t>
            </a:r>
            <a:endParaRPr sz="2800">
              <a:latin typeface="Liberation Sans Narrow"/>
              <a:cs typeface="Liberation Sans Narrow"/>
            </a:endParaRPr>
          </a:p>
          <a:p>
            <a:pPr marL="527685" indent="-514984">
              <a:lnSpc>
                <a:spcPct val="100000"/>
              </a:lnSpc>
              <a:buAutoNum type="arabicPeriod"/>
              <a:tabLst>
                <a:tab pos="527685" algn="l"/>
                <a:tab pos="528320" algn="l"/>
              </a:tabLst>
            </a:pPr>
            <a:r>
              <a:rPr sz="2800" spc="-10" dirty="0">
                <a:latin typeface="Liberation Sans Narrow"/>
                <a:cs typeface="Liberation Sans Narrow"/>
              </a:rPr>
              <a:t>iCloud yang didukung oleh Apple </a:t>
            </a:r>
            <a:r>
              <a:rPr sz="2800" spc="-5" dirty="0">
                <a:latin typeface="Liberation Sans Narrow"/>
                <a:cs typeface="Liberation Sans Narrow"/>
              </a:rPr>
              <a:t>(5 </a:t>
            </a:r>
            <a:r>
              <a:rPr sz="2800" spc="-10" dirty="0">
                <a:latin typeface="Liberation Sans Narrow"/>
                <a:cs typeface="Liberation Sans Narrow"/>
              </a:rPr>
              <a:t>GB)</a:t>
            </a:r>
            <a:r>
              <a:rPr sz="2800" spc="-30" dirty="0">
                <a:latin typeface="Liberation Sans Narrow"/>
                <a:cs typeface="Liberation Sans Narrow"/>
              </a:rPr>
              <a:t> </a:t>
            </a:r>
            <a:r>
              <a:rPr sz="2800" spc="-5" dirty="0">
                <a:latin typeface="Liberation Sans Narrow"/>
                <a:cs typeface="Liberation Sans Narrow"/>
              </a:rPr>
              <a:t>.</a:t>
            </a:r>
            <a:endParaRPr sz="280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4340" y="569976"/>
            <a:ext cx="7505700" cy="6583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76655"/>
            <a:ext cx="9144000" cy="55031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04800"/>
            <a:ext cx="9144000" cy="5827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04259" y="6428028"/>
            <a:ext cx="4808220" cy="239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Liberation Sans Narrow"/>
                <a:cs typeface="Liberation Sans Narrow"/>
                <a:hlinkClick r:id="rId3"/>
              </a:rPr>
              <a:t>http://eridesktop.com/cloud-storage-google-drive-icloud-dropbox-onedrive/</a:t>
            </a:r>
            <a:endParaRPr sz="1400">
              <a:latin typeface="Liberation Sans Narrow"/>
              <a:cs typeface="Liberation Sans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43200" y="365759"/>
            <a:ext cx="5562600" cy="381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610994"/>
            <a:ext cx="235902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-825" dirty="0">
                <a:latin typeface="Arial"/>
                <a:cs typeface="Arial"/>
              </a:rPr>
              <a:t> </a:t>
            </a:r>
            <a:r>
              <a:rPr sz="2800" i="0" spc="-770" dirty="0">
                <a:latin typeface="Arial"/>
                <a:cs typeface="Arial"/>
              </a:rPr>
              <a:t> </a:t>
            </a:r>
            <a:r>
              <a:rPr sz="2800" b="1" i="0" spc="-155" dirty="0">
                <a:latin typeface="Trebuchet MS"/>
                <a:cs typeface="Trebuchet MS"/>
              </a:rPr>
              <a:t>Multi-tenancy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524" y="2078863"/>
            <a:ext cx="7331075" cy="15824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71120" indent="-286385">
              <a:lnSpc>
                <a:spcPct val="100000"/>
              </a:lnSpc>
              <a:spcBef>
                <a:spcPts val="100"/>
              </a:spcBef>
              <a:buFont typeface="Verdana"/>
              <a:buChar char="◦"/>
              <a:tabLst>
                <a:tab pos="299085" algn="l"/>
                <a:tab pos="299720" algn="l"/>
              </a:tabLst>
            </a:pPr>
            <a:r>
              <a:rPr lang="en-US" sz="2400" spc="-180" dirty="0" err="1" smtClean="0">
                <a:latin typeface="Arial"/>
                <a:cs typeface="Arial"/>
              </a:rPr>
              <a:t>Sumber</a:t>
            </a:r>
            <a:r>
              <a:rPr lang="en-US" sz="2400" spc="-180" dirty="0" smtClean="0">
                <a:latin typeface="Arial"/>
                <a:cs typeface="Arial"/>
              </a:rPr>
              <a:t> </a:t>
            </a:r>
            <a:r>
              <a:rPr lang="en-US" sz="2400" spc="-180" dirty="0" err="1" smtClean="0">
                <a:latin typeface="Arial"/>
                <a:cs typeface="Arial"/>
              </a:rPr>
              <a:t>daya</a:t>
            </a:r>
            <a:r>
              <a:rPr lang="en-US" sz="2400" spc="-180" dirty="0" smtClean="0">
                <a:latin typeface="Arial"/>
                <a:cs typeface="Arial"/>
              </a:rPr>
              <a:t> yang </a:t>
            </a:r>
            <a:r>
              <a:rPr lang="en-US" sz="2400" spc="-180" dirty="0" err="1" smtClean="0">
                <a:latin typeface="Arial"/>
                <a:cs typeface="Arial"/>
              </a:rPr>
              <a:t>dimiliki</a:t>
            </a:r>
            <a:r>
              <a:rPr lang="en-US" sz="2400" spc="-180" dirty="0" smtClean="0">
                <a:latin typeface="Arial"/>
                <a:cs typeface="Arial"/>
              </a:rPr>
              <a:t> </a:t>
            </a:r>
            <a:r>
              <a:rPr lang="en-US" sz="2400" spc="-180" dirty="0" err="1" smtClean="0">
                <a:latin typeface="Arial"/>
                <a:cs typeface="Arial"/>
              </a:rPr>
              <a:t>oleh</a:t>
            </a:r>
            <a:r>
              <a:rPr lang="en-US" sz="2400" spc="-180" dirty="0" smtClean="0">
                <a:latin typeface="Arial"/>
                <a:cs typeface="Arial"/>
              </a:rPr>
              <a:t> </a:t>
            </a:r>
            <a:r>
              <a:rPr lang="en-US" sz="2400" spc="-180" dirty="0" err="1" smtClean="0">
                <a:latin typeface="Arial"/>
                <a:cs typeface="Arial"/>
              </a:rPr>
              <a:t>sistem</a:t>
            </a:r>
            <a:r>
              <a:rPr lang="en-US" sz="2400" spc="-180" dirty="0" smtClean="0">
                <a:latin typeface="Arial"/>
                <a:cs typeface="Arial"/>
              </a:rPr>
              <a:t> cloud </a:t>
            </a:r>
            <a:r>
              <a:rPr lang="en-US" sz="2400" spc="-180" dirty="0" err="1" smtClean="0">
                <a:latin typeface="Arial"/>
                <a:cs typeface="Arial"/>
              </a:rPr>
              <a:t>dapat</a:t>
            </a:r>
            <a:r>
              <a:rPr lang="en-US" sz="2400" spc="-180" dirty="0" smtClean="0">
                <a:latin typeface="Arial"/>
                <a:cs typeface="Arial"/>
              </a:rPr>
              <a:t> </a:t>
            </a:r>
            <a:r>
              <a:rPr lang="en-US" sz="2400" spc="-180" dirty="0" err="1" smtClean="0">
                <a:latin typeface="Arial"/>
                <a:cs typeface="Arial"/>
              </a:rPr>
              <a:t>dibagi</a:t>
            </a:r>
            <a:r>
              <a:rPr lang="en-US" sz="2400" spc="-180" dirty="0" smtClean="0">
                <a:latin typeface="Arial"/>
                <a:cs typeface="Arial"/>
              </a:rPr>
              <a:t> di </a:t>
            </a:r>
            <a:r>
              <a:rPr lang="en-US" sz="2400" spc="-180" dirty="0" err="1" smtClean="0">
                <a:latin typeface="Arial"/>
                <a:cs typeface="Arial"/>
              </a:rPr>
              <a:t>sejumlah</a:t>
            </a:r>
            <a:r>
              <a:rPr lang="en-US" sz="2400" spc="-180" dirty="0" smtClean="0">
                <a:latin typeface="Arial"/>
                <a:cs typeface="Arial"/>
              </a:rPr>
              <a:t> user </a:t>
            </a:r>
            <a:r>
              <a:rPr lang="en-US" sz="2400" spc="-180" dirty="0" err="1" smtClean="0">
                <a:latin typeface="Arial"/>
                <a:cs typeface="Arial"/>
              </a:rPr>
              <a:t>pengguna</a:t>
            </a:r>
            <a:r>
              <a:rPr sz="2400" spc="-140" dirty="0" smtClean="0">
                <a:latin typeface="Arial"/>
                <a:cs typeface="Arial"/>
              </a:rPr>
              <a:t>.</a:t>
            </a:r>
            <a:r>
              <a:rPr lang="en-US" sz="2400" spc="-140" dirty="0" smtClean="0">
                <a:latin typeface="Arial"/>
                <a:cs typeface="Arial"/>
              </a:rPr>
              <a:t> </a:t>
            </a:r>
            <a:endParaRPr sz="24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Verdana"/>
              <a:buChar char="◦"/>
            </a:pPr>
            <a:endParaRPr sz="3000" dirty="0">
              <a:latin typeface="Times New Roman"/>
              <a:cs typeface="Times New Roman"/>
            </a:endParaRPr>
          </a:p>
          <a:p>
            <a:pPr marL="299085" marR="5080" indent="-286385">
              <a:lnSpc>
                <a:spcPct val="100000"/>
              </a:lnSpc>
              <a:buFont typeface="Verdana"/>
              <a:buChar char="◦"/>
              <a:tabLst>
                <a:tab pos="299085" algn="l"/>
                <a:tab pos="299720" algn="l"/>
              </a:tabLst>
            </a:pPr>
            <a:r>
              <a:rPr lang="en-US" sz="2400" spc="-90" dirty="0" err="1" smtClean="0">
                <a:latin typeface="Arial"/>
                <a:cs typeface="Arial"/>
              </a:rPr>
              <a:t>Meningkatkan</a:t>
            </a:r>
            <a:r>
              <a:rPr lang="en-US" sz="2400" spc="-90" dirty="0" smtClean="0">
                <a:latin typeface="Arial"/>
                <a:cs typeface="Arial"/>
              </a:rPr>
              <a:t> </a:t>
            </a:r>
            <a:r>
              <a:rPr lang="en-US" sz="2400" spc="-90" dirty="0" err="1" smtClean="0">
                <a:latin typeface="Arial"/>
                <a:cs typeface="Arial"/>
              </a:rPr>
              <a:t>efisiensi</a:t>
            </a:r>
            <a:r>
              <a:rPr lang="en-US" sz="2400" spc="-90" dirty="0" smtClean="0">
                <a:latin typeface="Arial"/>
                <a:cs typeface="Arial"/>
              </a:rPr>
              <a:t> </a:t>
            </a:r>
            <a:r>
              <a:rPr lang="en-US" sz="2400" spc="-90" dirty="0" err="1" smtClean="0">
                <a:latin typeface="Arial"/>
                <a:cs typeface="Arial"/>
              </a:rPr>
              <a:t>dan</a:t>
            </a:r>
            <a:r>
              <a:rPr lang="en-US" sz="2400" spc="-90" dirty="0" smtClean="0">
                <a:latin typeface="Arial"/>
                <a:cs typeface="Arial"/>
              </a:rPr>
              <a:t> </a:t>
            </a:r>
            <a:r>
              <a:rPr lang="en-US" sz="2400" spc="-90" dirty="0" err="1" smtClean="0">
                <a:latin typeface="Arial"/>
                <a:cs typeface="Arial"/>
              </a:rPr>
              <a:t>menghemat</a:t>
            </a:r>
            <a:r>
              <a:rPr lang="en-US" sz="2400" spc="-90" dirty="0" smtClean="0">
                <a:latin typeface="Arial"/>
                <a:cs typeface="Arial"/>
              </a:rPr>
              <a:t> </a:t>
            </a:r>
            <a:r>
              <a:rPr lang="en-US" sz="2400" spc="-90" dirty="0" err="1" smtClean="0">
                <a:latin typeface="Arial"/>
                <a:cs typeface="Arial"/>
              </a:rPr>
              <a:t>biaya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33044" y="362711"/>
            <a:ext cx="7680959" cy="5669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1511"/>
            <a:ext cx="8064500" cy="2903359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50" dirty="0">
                <a:latin typeface="Trebuchet MS"/>
                <a:cs typeface="Trebuchet MS"/>
              </a:rPr>
              <a:t>Scalability</a:t>
            </a:r>
            <a:endParaRPr sz="2800" dirty="0">
              <a:latin typeface="Trebuchet MS"/>
              <a:cs typeface="Trebuchet MS"/>
            </a:endParaRPr>
          </a:p>
          <a:p>
            <a:pPr marL="756285" marR="5080" indent="-287020">
              <a:lnSpc>
                <a:spcPct val="100000"/>
              </a:lnSpc>
              <a:spcBef>
                <a:spcPts val="605"/>
              </a:spcBef>
            </a:pPr>
            <a:r>
              <a:rPr lang="en-US" sz="2400" dirty="0" err="1" smtClean="0">
                <a:latin typeface="Arial"/>
                <a:cs typeface="Arial"/>
              </a:rPr>
              <a:t>Bahkan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ketika</a:t>
            </a:r>
            <a:r>
              <a:rPr lang="en-US" sz="2400" dirty="0" smtClean="0">
                <a:latin typeface="Arial"/>
                <a:cs typeface="Arial"/>
              </a:rPr>
              <a:t> total </a:t>
            </a:r>
            <a:r>
              <a:rPr lang="en-US" sz="2400" dirty="0" err="1" smtClean="0">
                <a:latin typeface="Arial"/>
                <a:cs typeface="Arial"/>
              </a:rPr>
              <a:t>beban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kerja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untuk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sistem</a:t>
            </a:r>
            <a:r>
              <a:rPr lang="en-US" sz="2400" dirty="0" smtClean="0">
                <a:latin typeface="Arial"/>
                <a:cs typeface="Arial"/>
              </a:rPr>
              <a:t> cloud </a:t>
            </a:r>
            <a:r>
              <a:rPr lang="en-US" sz="2400" dirty="0" err="1" smtClean="0">
                <a:latin typeface="Arial"/>
                <a:cs typeface="Arial"/>
              </a:rPr>
              <a:t>meningkat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secara</a:t>
            </a:r>
            <a:r>
              <a:rPr lang="en-US" sz="2400" dirty="0" smtClean="0">
                <a:latin typeface="Arial"/>
                <a:cs typeface="Arial"/>
              </a:rPr>
              <a:t> dramatis, </a:t>
            </a:r>
            <a:r>
              <a:rPr lang="en-US" sz="2400" dirty="0" err="1" smtClean="0">
                <a:latin typeface="Arial"/>
                <a:cs typeface="Arial"/>
              </a:rPr>
              <a:t>sistem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dapat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meningkatkan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kapasitasnya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dengan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menambahkan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lebih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banyak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perangkat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keras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untuk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menangani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peningkatan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beban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secara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efektif</a:t>
            </a:r>
            <a:r>
              <a:rPr lang="en-US" sz="2400" dirty="0" smtClean="0">
                <a:latin typeface="Arial"/>
                <a:cs typeface="Arial"/>
              </a:rPr>
              <a:t> </a:t>
            </a:r>
          </a:p>
          <a:p>
            <a:pPr marL="756285" marR="5080" indent="-287020">
              <a:lnSpc>
                <a:spcPct val="100000"/>
              </a:lnSpc>
              <a:spcBef>
                <a:spcPts val="605"/>
              </a:spcBef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107728"/>
            <a:ext cx="65" cy="241744"/>
          </a:xfrm>
          <a:prstGeom prst="rect">
            <a:avLst/>
          </a:prstGeom>
          <a:solidFill>
            <a:srgbClr val="F8F9F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-17457" rIns="0" bIns="-17457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521511"/>
            <a:ext cx="7781290" cy="3195747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0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800" b="1" spc="-165" dirty="0">
                <a:latin typeface="Trebuchet MS"/>
                <a:cs typeface="Trebuchet MS"/>
              </a:rPr>
              <a:t>Elasticity</a:t>
            </a:r>
            <a:endParaRPr sz="2800" dirty="0">
              <a:latin typeface="Trebuchet MS"/>
              <a:cs typeface="Trebuchet MS"/>
            </a:endParaRPr>
          </a:p>
          <a:p>
            <a:pPr marL="756285" marR="5080" indent="-287020">
              <a:lnSpc>
                <a:spcPct val="100000"/>
              </a:lnSpc>
              <a:spcBef>
                <a:spcPts val="605"/>
              </a:spcBef>
            </a:pPr>
            <a:r>
              <a:rPr lang="en-US" sz="2400" dirty="0" smtClean="0">
                <a:latin typeface="Arial"/>
                <a:cs typeface="Arial"/>
              </a:rPr>
              <a:t>- </a:t>
            </a:r>
            <a:r>
              <a:rPr lang="en-US" sz="2400" dirty="0" err="1" smtClean="0">
                <a:latin typeface="Arial"/>
                <a:cs typeface="Arial"/>
              </a:rPr>
              <a:t>Sistem</a:t>
            </a:r>
            <a:r>
              <a:rPr lang="en-US" sz="2400" dirty="0" smtClean="0">
                <a:latin typeface="Arial"/>
                <a:cs typeface="Arial"/>
              </a:rPr>
              <a:t> cloud </a:t>
            </a:r>
            <a:r>
              <a:rPr lang="en-US" sz="2400" dirty="0" err="1" smtClean="0">
                <a:latin typeface="Arial"/>
                <a:cs typeface="Arial"/>
              </a:rPr>
              <a:t>hanya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memberikan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jumlah</a:t>
            </a:r>
            <a:r>
              <a:rPr lang="en-US" sz="2400" dirty="0" smtClean="0">
                <a:latin typeface="Arial"/>
                <a:cs typeface="Arial"/>
              </a:rPr>
              <a:t> minimum </a:t>
            </a:r>
            <a:r>
              <a:rPr lang="en-US" sz="2400" dirty="0" err="1" smtClean="0">
                <a:latin typeface="Arial"/>
                <a:cs typeface="Arial"/>
              </a:rPr>
              <a:t>sumber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daya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komputasi</a:t>
            </a:r>
            <a:r>
              <a:rPr lang="en-US" sz="2400" dirty="0" smtClean="0">
                <a:latin typeface="Arial"/>
                <a:cs typeface="Arial"/>
              </a:rPr>
              <a:t> yang </a:t>
            </a:r>
            <a:r>
              <a:rPr lang="en-US" sz="2400" dirty="0" err="1" smtClean="0">
                <a:latin typeface="Arial"/>
                <a:cs typeface="Arial"/>
              </a:rPr>
              <a:t>memenuhi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kebutuhan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pengguna</a:t>
            </a:r>
            <a:r>
              <a:rPr lang="en-US" sz="2400" dirty="0" smtClean="0">
                <a:latin typeface="Arial"/>
                <a:cs typeface="Arial"/>
              </a:rPr>
              <a:t>. </a:t>
            </a:r>
            <a:r>
              <a:rPr lang="en-US" sz="2400" dirty="0" err="1" smtClean="0">
                <a:latin typeface="Arial"/>
                <a:cs typeface="Arial"/>
              </a:rPr>
              <a:t>Jumlah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sumber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daya</a:t>
            </a:r>
            <a:r>
              <a:rPr lang="en-US" sz="2400" dirty="0" smtClean="0">
                <a:latin typeface="Arial"/>
                <a:cs typeface="Arial"/>
              </a:rPr>
              <a:t> yang </a:t>
            </a:r>
            <a:r>
              <a:rPr lang="en-US" sz="2400" dirty="0" err="1" smtClean="0">
                <a:latin typeface="Arial"/>
                <a:cs typeface="Arial"/>
              </a:rPr>
              <a:t>diberikan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kepada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pengguna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meningkat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ketika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mereka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membutuhkan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lebih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banyak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en-US" sz="2400" dirty="0" err="1" smtClean="0">
                <a:latin typeface="Arial"/>
                <a:cs typeface="Arial"/>
              </a:rPr>
              <a:t>dan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berkurang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ketika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mereka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membutuhkan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lebih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sedikit</a:t>
            </a:r>
            <a:r>
              <a:rPr lang="en-US" sz="2400" dirty="0" smtClean="0">
                <a:latin typeface="Arial"/>
                <a:cs typeface="Arial"/>
              </a:rPr>
              <a:t>. </a:t>
            </a:r>
            <a:r>
              <a:rPr lang="en-US" sz="2400" dirty="0" err="1" smtClean="0">
                <a:latin typeface="Arial"/>
                <a:cs typeface="Arial"/>
              </a:rPr>
              <a:t>Pengguna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hanya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membayar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apa</a:t>
            </a:r>
            <a:r>
              <a:rPr lang="en-US" sz="2400" dirty="0" smtClean="0">
                <a:latin typeface="Arial"/>
                <a:cs typeface="Arial"/>
              </a:rPr>
              <a:t> pun yang </a:t>
            </a:r>
            <a:r>
              <a:rPr lang="en-US" sz="2400" dirty="0" err="1" smtClean="0">
                <a:latin typeface="Arial"/>
                <a:cs typeface="Arial"/>
              </a:rPr>
              <a:t>mereka</a:t>
            </a:r>
            <a:r>
              <a:rPr lang="en-US" sz="2400" dirty="0" smtClean="0">
                <a:latin typeface="Arial"/>
                <a:cs typeface="Arial"/>
              </a:rPr>
              <a:t> </a:t>
            </a:r>
            <a:r>
              <a:rPr lang="en-US" sz="2400" dirty="0" err="1" smtClean="0">
                <a:latin typeface="Arial"/>
                <a:cs typeface="Arial"/>
              </a:rPr>
              <a:t>konsumsi</a:t>
            </a:r>
            <a:r>
              <a:rPr lang="en-US" sz="2400" dirty="0" smtClean="0">
                <a:latin typeface="Arial"/>
                <a:cs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5668" y="1610994"/>
            <a:ext cx="32346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0" spc="-825" dirty="0">
                <a:latin typeface="Arial"/>
                <a:cs typeface="Arial"/>
              </a:rPr>
              <a:t></a:t>
            </a:r>
            <a:r>
              <a:rPr sz="2800" i="0" spc="-254" dirty="0">
                <a:latin typeface="Arial"/>
                <a:cs typeface="Arial"/>
              </a:rPr>
              <a:t> </a:t>
            </a:r>
            <a:r>
              <a:rPr sz="2800" b="1" i="0" spc="-175" dirty="0">
                <a:latin typeface="Trebuchet MS"/>
                <a:cs typeface="Trebuchet MS"/>
              </a:rPr>
              <a:t>Device</a:t>
            </a:r>
            <a:r>
              <a:rPr sz="2800" b="1" i="0" spc="-200" dirty="0">
                <a:latin typeface="Trebuchet MS"/>
                <a:cs typeface="Trebuchet MS"/>
              </a:rPr>
              <a:t> </a:t>
            </a:r>
            <a:r>
              <a:rPr sz="2800" b="1" i="0" spc="-204" dirty="0">
                <a:latin typeface="Trebuchet MS"/>
                <a:cs typeface="Trebuchet MS"/>
              </a:rPr>
              <a:t>independent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71524" y="2078863"/>
            <a:ext cx="7553959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Font typeface="Verdana"/>
              <a:buChar char="◦"/>
              <a:tabLst>
                <a:tab pos="299085" algn="l"/>
                <a:tab pos="299720" algn="l"/>
              </a:tabLst>
            </a:pPr>
            <a:r>
              <a:rPr lang="en-US" sz="2400" spc="-175" dirty="0" err="1" smtClean="0">
                <a:latin typeface="Arial"/>
                <a:cs typeface="Arial"/>
              </a:rPr>
              <a:t>Pengguna</a:t>
            </a:r>
            <a:r>
              <a:rPr lang="en-US" sz="2400" spc="-175" dirty="0" smtClean="0">
                <a:latin typeface="Arial"/>
                <a:cs typeface="Arial"/>
              </a:rPr>
              <a:t> </a:t>
            </a:r>
            <a:r>
              <a:rPr lang="en-US" sz="2400" spc="-175" dirty="0" err="1" smtClean="0">
                <a:latin typeface="Arial"/>
                <a:cs typeface="Arial"/>
              </a:rPr>
              <a:t>dapat</a:t>
            </a:r>
            <a:r>
              <a:rPr lang="en-US" sz="2400" spc="-175" dirty="0" smtClean="0">
                <a:latin typeface="Arial"/>
                <a:cs typeface="Arial"/>
              </a:rPr>
              <a:t> </a:t>
            </a:r>
            <a:r>
              <a:rPr lang="en-US" sz="2400" spc="-175" dirty="0" err="1" smtClean="0">
                <a:latin typeface="Arial"/>
                <a:cs typeface="Arial"/>
              </a:rPr>
              <a:t>menggunakan</a:t>
            </a:r>
            <a:r>
              <a:rPr lang="en-US" sz="2400" spc="-175" dirty="0" smtClean="0">
                <a:latin typeface="Arial"/>
                <a:cs typeface="Arial"/>
              </a:rPr>
              <a:t> </a:t>
            </a:r>
            <a:r>
              <a:rPr lang="en-US" sz="2400" spc="-175" dirty="0" err="1" smtClean="0">
                <a:latin typeface="Arial"/>
                <a:cs typeface="Arial"/>
              </a:rPr>
              <a:t>layanan</a:t>
            </a:r>
            <a:r>
              <a:rPr lang="en-US" sz="2400" spc="-175" dirty="0" smtClean="0">
                <a:latin typeface="Arial"/>
                <a:cs typeface="Arial"/>
              </a:rPr>
              <a:t> cloud </a:t>
            </a:r>
            <a:r>
              <a:rPr lang="en-US" sz="2400" spc="-175" dirty="0" err="1" smtClean="0">
                <a:latin typeface="Arial"/>
                <a:cs typeface="Arial"/>
              </a:rPr>
              <a:t>menggunakan</a:t>
            </a:r>
            <a:r>
              <a:rPr lang="en-US" sz="2400" spc="-175" dirty="0" smtClean="0">
                <a:latin typeface="Arial"/>
                <a:cs typeface="Arial"/>
              </a:rPr>
              <a:t> </a:t>
            </a:r>
            <a:r>
              <a:rPr lang="en-US" sz="2400" spc="-175" dirty="0" err="1" smtClean="0">
                <a:latin typeface="Arial"/>
                <a:cs typeface="Arial"/>
              </a:rPr>
              <a:t>perangkat</a:t>
            </a:r>
            <a:r>
              <a:rPr lang="en-US" sz="2400" spc="-175" dirty="0" smtClean="0">
                <a:latin typeface="Arial"/>
                <a:cs typeface="Arial"/>
              </a:rPr>
              <a:t> </a:t>
            </a:r>
            <a:r>
              <a:rPr lang="en-US" sz="2400" spc="-175" dirty="0" err="1" smtClean="0">
                <a:latin typeface="Arial"/>
                <a:cs typeface="Arial"/>
              </a:rPr>
              <a:t>apa</a:t>
            </a:r>
            <a:r>
              <a:rPr lang="en-US" sz="2400" spc="-175" dirty="0" smtClean="0">
                <a:latin typeface="Arial"/>
                <a:cs typeface="Arial"/>
              </a:rPr>
              <a:t> pun yang </a:t>
            </a:r>
            <a:r>
              <a:rPr lang="en-US" sz="2400" spc="-175" dirty="0" err="1" smtClean="0">
                <a:latin typeface="Arial"/>
                <a:cs typeface="Arial"/>
              </a:rPr>
              <a:t>mereka</a:t>
            </a:r>
            <a:r>
              <a:rPr lang="en-US" sz="2400" spc="-175" dirty="0" smtClean="0">
                <a:latin typeface="Arial"/>
                <a:cs typeface="Arial"/>
              </a:rPr>
              <a:t> </a:t>
            </a:r>
            <a:r>
              <a:rPr lang="en-US" sz="2400" spc="-175" dirty="0" err="1" smtClean="0">
                <a:latin typeface="Arial"/>
                <a:cs typeface="Arial"/>
              </a:rPr>
              <a:t>miliki</a:t>
            </a:r>
            <a:r>
              <a:rPr lang="en-US" sz="2400" spc="-175" dirty="0" smtClean="0">
                <a:latin typeface="Arial"/>
                <a:cs typeface="Arial"/>
              </a:rPr>
              <a:t>, </a:t>
            </a:r>
            <a:r>
              <a:rPr lang="en-US" sz="2400" spc="-175" dirty="0" err="1" smtClean="0">
                <a:latin typeface="Arial"/>
                <a:cs typeface="Arial"/>
              </a:rPr>
              <a:t>apakah</a:t>
            </a:r>
            <a:r>
              <a:rPr lang="en-US" sz="2400" spc="-175" dirty="0" smtClean="0">
                <a:latin typeface="Arial"/>
                <a:cs typeface="Arial"/>
              </a:rPr>
              <a:t> </a:t>
            </a:r>
            <a:r>
              <a:rPr lang="en-US" sz="2400" spc="-175" dirty="0" err="1" smtClean="0">
                <a:latin typeface="Arial"/>
                <a:cs typeface="Arial"/>
              </a:rPr>
              <a:t>itu</a:t>
            </a:r>
            <a:r>
              <a:rPr lang="en-US" sz="2400" spc="-175" dirty="0" smtClean="0">
                <a:latin typeface="Arial"/>
                <a:cs typeface="Arial"/>
              </a:rPr>
              <a:t> laptop, iPad </a:t>
            </a:r>
            <a:r>
              <a:rPr lang="en-US" sz="2400" spc="-175" dirty="0" err="1" smtClean="0">
                <a:latin typeface="Arial"/>
                <a:cs typeface="Arial"/>
              </a:rPr>
              <a:t>atau</a:t>
            </a:r>
            <a:r>
              <a:rPr lang="en-US" sz="2400" spc="-175" dirty="0" smtClean="0">
                <a:latin typeface="Arial"/>
                <a:cs typeface="Arial"/>
              </a:rPr>
              <a:t> smartphone, </a:t>
            </a:r>
            <a:r>
              <a:rPr lang="en-US" sz="2400" spc="-175" dirty="0" err="1" smtClean="0">
                <a:latin typeface="Arial"/>
                <a:cs typeface="Arial"/>
              </a:rPr>
              <a:t>selama</a:t>
            </a:r>
            <a:r>
              <a:rPr lang="en-US" sz="2400" spc="-175" dirty="0" smtClean="0">
                <a:latin typeface="Arial"/>
                <a:cs typeface="Arial"/>
              </a:rPr>
              <a:t> </a:t>
            </a:r>
            <a:r>
              <a:rPr lang="en-US" sz="2400" spc="-175" dirty="0" err="1" smtClean="0">
                <a:latin typeface="Arial"/>
                <a:cs typeface="Arial"/>
              </a:rPr>
              <a:t>mereka</a:t>
            </a:r>
            <a:r>
              <a:rPr lang="en-US" sz="2400" spc="-175" dirty="0" smtClean="0">
                <a:latin typeface="Arial"/>
                <a:cs typeface="Arial"/>
              </a:rPr>
              <a:t> </a:t>
            </a:r>
            <a:r>
              <a:rPr lang="en-US" sz="2400" spc="-175" dirty="0" err="1" smtClean="0">
                <a:latin typeface="Arial"/>
                <a:cs typeface="Arial"/>
              </a:rPr>
              <a:t>memiliki</a:t>
            </a:r>
            <a:r>
              <a:rPr lang="en-US" sz="2400" spc="-175" dirty="0" smtClean="0">
                <a:latin typeface="Arial"/>
                <a:cs typeface="Arial"/>
              </a:rPr>
              <a:t> </a:t>
            </a:r>
            <a:r>
              <a:rPr lang="en-US" sz="2400" spc="-175" dirty="0" err="1" smtClean="0">
                <a:latin typeface="Arial"/>
                <a:cs typeface="Arial"/>
              </a:rPr>
              <a:t>akses</a:t>
            </a:r>
            <a:r>
              <a:rPr lang="en-US" sz="2400" spc="-175" dirty="0" smtClean="0">
                <a:latin typeface="Arial"/>
                <a:cs typeface="Arial"/>
              </a:rPr>
              <a:t> </a:t>
            </a:r>
            <a:r>
              <a:rPr lang="en-US" sz="2400" spc="-175" dirty="0" err="1" smtClean="0">
                <a:latin typeface="Arial"/>
                <a:cs typeface="Arial"/>
              </a:rPr>
              <a:t>ke</a:t>
            </a:r>
            <a:r>
              <a:rPr lang="en-US" sz="2400" spc="-175" dirty="0" smtClean="0">
                <a:latin typeface="Arial"/>
                <a:cs typeface="Arial"/>
              </a:rPr>
              <a:t> Internet.</a:t>
            </a:r>
            <a:endParaRPr lang="en-US" sz="2400" spc="-175" dirty="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905000" y="3657600"/>
            <a:ext cx="5334000" cy="29992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0744" y="2654807"/>
            <a:ext cx="6452615" cy="11186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49300" y="1458594"/>
            <a:ext cx="19475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69900" algn="l"/>
              </a:tabLst>
            </a:pPr>
            <a:r>
              <a:rPr sz="2800" i="0" spc="-825" dirty="0">
                <a:latin typeface="Arial"/>
                <a:cs typeface="Arial"/>
              </a:rPr>
              <a:t>	</a:t>
            </a:r>
            <a:r>
              <a:rPr sz="2800" b="1" i="0" spc="-180" dirty="0">
                <a:latin typeface="Trebuchet MS"/>
                <a:cs typeface="Trebuchet MS"/>
              </a:rPr>
              <a:t>R</a:t>
            </a:r>
            <a:r>
              <a:rPr sz="2800" b="1" i="0" spc="-190" dirty="0">
                <a:latin typeface="Trebuchet MS"/>
                <a:cs typeface="Trebuchet MS"/>
              </a:rPr>
              <a:t>el</a:t>
            </a:r>
            <a:r>
              <a:rPr sz="2800" b="1" i="0" spc="-140" dirty="0">
                <a:latin typeface="Trebuchet MS"/>
                <a:cs typeface="Trebuchet MS"/>
              </a:rPr>
              <a:t>i</a:t>
            </a:r>
            <a:r>
              <a:rPr sz="2800" b="1" i="0" spc="-150" dirty="0">
                <a:latin typeface="Trebuchet MS"/>
                <a:cs typeface="Trebuchet MS"/>
              </a:rPr>
              <a:t>abi</a:t>
            </a:r>
            <a:r>
              <a:rPr sz="2800" b="1" i="0" spc="-110" dirty="0">
                <a:latin typeface="Trebuchet MS"/>
                <a:cs typeface="Trebuchet MS"/>
              </a:rPr>
              <a:t>l</a:t>
            </a:r>
            <a:r>
              <a:rPr sz="2800" b="1" i="0" spc="-155" dirty="0">
                <a:latin typeface="Trebuchet MS"/>
                <a:cs typeface="Trebuchet MS"/>
              </a:rPr>
              <a:t>ity</a:t>
            </a:r>
            <a:endParaRPr sz="2800">
              <a:latin typeface="Trebuchet MS"/>
              <a:cs typeface="Trebuchet M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47724" y="1926463"/>
            <a:ext cx="750379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6385">
              <a:lnSpc>
                <a:spcPct val="100000"/>
              </a:lnSpc>
              <a:spcBef>
                <a:spcPts val="100"/>
              </a:spcBef>
              <a:buFont typeface="Verdana"/>
              <a:buChar char="◦"/>
              <a:tabLst>
                <a:tab pos="299085" algn="l"/>
                <a:tab pos="299720" algn="l"/>
                <a:tab pos="6777355" algn="l"/>
              </a:tabLst>
            </a:pPr>
            <a:r>
              <a:rPr lang="en-US" sz="2400" spc="-10" dirty="0" err="1" smtClean="0">
                <a:latin typeface="Arial"/>
                <a:cs typeface="Arial"/>
              </a:rPr>
              <a:t>Beberapa</a:t>
            </a:r>
            <a:r>
              <a:rPr lang="en-US" sz="2400" spc="-10" dirty="0" smtClean="0">
                <a:latin typeface="Arial"/>
                <a:cs typeface="Arial"/>
              </a:rPr>
              <a:t> situs </a:t>
            </a:r>
            <a:r>
              <a:rPr lang="en-US" sz="2400" spc="-10" dirty="0" err="1" smtClean="0">
                <a:latin typeface="Arial"/>
                <a:cs typeface="Arial"/>
              </a:rPr>
              <a:t>berlebihan</a:t>
            </a:r>
            <a:r>
              <a:rPr lang="en-US" sz="2400" spc="-10" dirty="0" smtClean="0">
                <a:latin typeface="Arial"/>
                <a:cs typeface="Arial"/>
              </a:rPr>
              <a:t> </a:t>
            </a:r>
            <a:r>
              <a:rPr lang="en-US" sz="2400" spc="-10" dirty="0" err="1" smtClean="0">
                <a:latin typeface="Arial"/>
                <a:cs typeface="Arial"/>
              </a:rPr>
              <a:t>digunakan</a:t>
            </a:r>
            <a:r>
              <a:rPr lang="en-US" sz="2400" spc="-10" dirty="0" smtClean="0">
                <a:latin typeface="Arial"/>
                <a:cs typeface="Arial"/>
              </a:rPr>
              <a:t> </a:t>
            </a:r>
            <a:r>
              <a:rPr lang="en-US" sz="2400" spc="-10" dirty="0" err="1" smtClean="0">
                <a:latin typeface="Arial"/>
                <a:cs typeface="Arial"/>
              </a:rPr>
              <a:t>dalam</a:t>
            </a:r>
            <a:r>
              <a:rPr lang="en-US" sz="2400" spc="-10" dirty="0" smtClean="0">
                <a:latin typeface="Arial"/>
                <a:cs typeface="Arial"/>
              </a:rPr>
              <a:t> </a:t>
            </a:r>
            <a:r>
              <a:rPr lang="en-US" sz="2400" spc="-10" dirty="0" err="1" smtClean="0">
                <a:latin typeface="Arial"/>
                <a:cs typeface="Arial"/>
              </a:rPr>
              <a:t>sistem</a:t>
            </a:r>
            <a:r>
              <a:rPr lang="en-US" sz="2400" spc="-10" dirty="0" smtClean="0">
                <a:latin typeface="Arial"/>
                <a:cs typeface="Arial"/>
              </a:rPr>
              <a:t> cloud. </a:t>
            </a:r>
            <a:r>
              <a:rPr lang="en-US" sz="2400" spc="-10" dirty="0" err="1" smtClean="0">
                <a:latin typeface="Arial"/>
                <a:cs typeface="Arial"/>
              </a:rPr>
              <a:t>Selalu</a:t>
            </a:r>
            <a:r>
              <a:rPr lang="en-US" sz="2400" spc="-10" dirty="0" smtClean="0">
                <a:latin typeface="Arial"/>
                <a:cs typeface="Arial"/>
              </a:rPr>
              <a:t> </a:t>
            </a:r>
            <a:r>
              <a:rPr lang="en-US" sz="2400" spc="-10" dirty="0" err="1" smtClean="0">
                <a:latin typeface="Arial"/>
                <a:cs typeface="Arial"/>
              </a:rPr>
              <a:t>ada</a:t>
            </a:r>
            <a:r>
              <a:rPr lang="en-US" sz="2400" spc="-10" dirty="0" smtClean="0">
                <a:latin typeface="Arial"/>
                <a:cs typeface="Arial"/>
              </a:rPr>
              <a:t> </a:t>
            </a:r>
            <a:r>
              <a:rPr lang="en-US" sz="2400" spc="-10" dirty="0" err="1" smtClean="0">
                <a:latin typeface="Arial"/>
                <a:cs typeface="Arial"/>
              </a:rPr>
              <a:t>cadangan</a:t>
            </a:r>
            <a:r>
              <a:rPr lang="en-US" sz="2400" spc="-10" dirty="0" smtClean="0">
                <a:latin typeface="Arial"/>
                <a:cs typeface="Arial"/>
              </a:rPr>
              <a:t> yang </a:t>
            </a:r>
            <a:r>
              <a:rPr lang="en-US" sz="2400" spc="-10" dirty="0" err="1" smtClean="0">
                <a:latin typeface="Arial"/>
                <a:cs typeface="Arial"/>
              </a:rPr>
              <a:t>tersedia</a:t>
            </a:r>
            <a:r>
              <a:rPr lang="en-US" sz="2400" spc="-10" dirty="0" smtClean="0">
                <a:latin typeface="Arial"/>
                <a:cs typeface="Arial"/>
              </a:rPr>
              <a:t> </a:t>
            </a:r>
            <a:r>
              <a:rPr lang="en-US" sz="2400" spc="-10" dirty="0" err="1" smtClean="0">
                <a:latin typeface="Arial"/>
                <a:cs typeface="Arial"/>
              </a:rPr>
              <a:t>saat</a:t>
            </a:r>
            <a:r>
              <a:rPr lang="en-US" sz="2400" spc="-10" dirty="0" smtClean="0">
                <a:latin typeface="Arial"/>
                <a:cs typeface="Arial"/>
              </a:rPr>
              <a:t> </a:t>
            </a:r>
            <a:r>
              <a:rPr lang="en-US" sz="2400" spc="-10" dirty="0" err="1" smtClean="0">
                <a:latin typeface="Arial"/>
                <a:cs typeface="Arial"/>
              </a:rPr>
              <a:t>satu</a:t>
            </a:r>
            <a:r>
              <a:rPr lang="en-US" sz="2400" spc="-10" dirty="0" smtClean="0">
                <a:latin typeface="Arial"/>
                <a:cs typeface="Arial"/>
              </a:rPr>
              <a:t> </a:t>
            </a:r>
            <a:r>
              <a:rPr lang="en-US" sz="2400" spc="-10" dirty="0" err="1" smtClean="0">
                <a:latin typeface="Arial"/>
                <a:cs typeface="Arial"/>
              </a:rPr>
              <a:t>atau</a:t>
            </a:r>
            <a:r>
              <a:rPr lang="en-US" sz="2400" spc="-10" dirty="0" smtClean="0">
                <a:latin typeface="Arial"/>
                <a:cs typeface="Arial"/>
              </a:rPr>
              <a:t> </a:t>
            </a:r>
            <a:r>
              <a:rPr lang="en-US" sz="2400" spc="-10" dirty="0" err="1" smtClean="0">
                <a:latin typeface="Arial"/>
                <a:cs typeface="Arial"/>
              </a:rPr>
              <a:t>beberapa</a:t>
            </a:r>
            <a:r>
              <a:rPr lang="en-US" sz="2400" spc="-10" dirty="0" smtClean="0">
                <a:latin typeface="Arial"/>
                <a:cs typeface="Arial"/>
              </a:rPr>
              <a:t> situs </a:t>
            </a:r>
            <a:r>
              <a:rPr lang="en-US" sz="2400" spc="-10" dirty="0" err="1" smtClean="0">
                <a:latin typeface="Arial"/>
                <a:cs typeface="Arial"/>
              </a:rPr>
              <a:t>sedang</a:t>
            </a:r>
            <a:r>
              <a:rPr lang="en-US" sz="2400" spc="-10" dirty="0" smtClean="0">
                <a:latin typeface="Arial"/>
                <a:cs typeface="Arial"/>
              </a:rPr>
              <a:t> down.</a:t>
            </a:r>
            <a:endParaRPr lang="en-US" sz="2400" spc="-1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99972" y="359663"/>
            <a:ext cx="6550152" cy="5684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383076"/>
            <a:ext cx="8061711" cy="545206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9644" y="1167058"/>
            <a:ext cx="5497830" cy="171831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756285" indent="-743585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3200" b="1" dirty="0">
                <a:latin typeface="Liberation Sans Narrow"/>
                <a:cs typeface="Liberation Sans Narrow"/>
              </a:rPr>
              <a:t>SaaS (</a:t>
            </a:r>
            <a:r>
              <a:rPr sz="3200" b="1" i="1" dirty="0">
                <a:latin typeface="Liberation Sans Narrow"/>
                <a:cs typeface="Liberation Sans Narrow"/>
              </a:rPr>
              <a:t>Software as a</a:t>
            </a:r>
            <a:r>
              <a:rPr sz="3200" b="1" i="1" spc="-85" dirty="0">
                <a:latin typeface="Liberation Sans Narrow"/>
                <a:cs typeface="Liberation Sans Narrow"/>
              </a:rPr>
              <a:t> </a:t>
            </a:r>
            <a:r>
              <a:rPr sz="3200" b="1" i="1" dirty="0">
                <a:latin typeface="Liberation Sans Narrow"/>
                <a:cs typeface="Liberation Sans Narrow"/>
              </a:rPr>
              <a:t>Service</a:t>
            </a:r>
            <a:r>
              <a:rPr sz="3200" b="1" dirty="0">
                <a:latin typeface="Liberation Sans Narrow"/>
                <a:cs typeface="Liberation Sans Narrow"/>
              </a:rPr>
              <a:t>)</a:t>
            </a:r>
            <a:endParaRPr sz="3200">
              <a:latin typeface="Liberation Sans Narrow"/>
              <a:cs typeface="Liberation Sans Narrow"/>
            </a:endParaRPr>
          </a:p>
          <a:p>
            <a:pPr marL="756285" indent="-74358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3200" b="1" dirty="0">
                <a:latin typeface="Liberation Sans Narrow"/>
                <a:cs typeface="Liberation Sans Narrow"/>
              </a:rPr>
              <a:t>PaaS (</a:t>
            </a:r>
            <a:r>
              <a:rPr sz="3200" b="1" i="1" dirty="0">
                <a:latin typeface="Liberation Sans Narrow"/>
                <a:cs typeface="Liberation Sans Narrow"/>
              </a:rPr>
              <a:t>Platform </a:t>
            </a:r>
            <a:r>
              <a:rPr sz="3200" b="1" i="1" spc="-5" dirty="0">
                <a:latin typeface="Liberation Sans Narrow"/>
                <a:cs typeface="Liberation Sans Narrow"/>
              </a:rPr>
              <a:t>as </a:t>
            </a:r>
            <a:r>
              <a:rPr sz="3200" b="1" i="1" dirty="0">
                <a:latin typeface="Liberation Sans Narrow"/>
                <a:cs typeface="Liberation Sans Narrow"/>
              </a:rPr>
              <a:t>a</a:t>
            </a:r>
            <a:r>
              <a:rPr sz="3200" b="1" i="1" spc="-75" dirty="0">
                <a:latin typeface="Liberation Sans Narrow"/>
                <a:cs typeface="Liberation Sans Narrow"/>
              </a:rPr>
              <a:t> </a:t>
            </a:r>
            <a:r>
              <a:rPr sz="3200" b="1" i="1" dirty="0">
                <a:latin typeface="Liberation Sans Narrow"/>
                <a:cs typeface="Liberation Sans Narrow"/>
              </a:rPr>
              <a:t>Service</a:t>
            </a:r>
            <a:r>
              <a:rPr sz="3200" b="1" dirty="0">
                <a:latin typeface="Liberation Sans Narrow"/>
                <a:cs typeface="Liberation Sans Narrow"/>
              </a:rPr>
              <a:t>)</a:t>
            </a:r>
            <a:endParaRPr sz="3200">
              <a:latin typeface="Liberation Sans Narrow"/>
              <a:cs typeface="Liberation Sans Narrow"/>
            </a:endParaRPr>
          </a:p>
          <a:p>
            <a:pPr marL="756285" indent="-743585">
              <a:lnSpc>
                <a:spcPct val="100000"/>
              </a:lnSpc>
              <a:spcBef>
                <a:spcPts val="600"/>
              </a:spcBef>
              <a:buAutoNum type="arabicPeriod"/>
              <a:tabLst>
                <a:tab pos="756285" algn="l"/>
                <a:tab pos="756920" algn="l"/>
              </a:tabLst>
            </a:pPr>
            <a:r>
              <a:rPr sz="3200" b="1" spc="-5" dirty="0">
                <a:latin typeface="Liberation Sans Narrow"/>
                <a:cs typeface="Liberation Sans Narrow"/>
              </a:rPr>
              <a:t>IaaS (</a:t>
            </a:r>
            <a:r>
              <a:rPr sz="3200" b="1" i="1" spc="-5" dirty="0">
                <a:latin typeface="Liberation Sans Narrow"/>
                <a:cs typeface="Liberation Sans Narrow"/>
              </a:rPr>
              <a:t>Infrastructure </a:t>
            </a:r>
            <a:r>
              <a:rPr sz="3200" b="1" i="1" dirty="0">
                <a:latin typeface="Liberation Sans Narrow"/>
                <a:cs typeface="Liberation Sans Narrow"/>
              </a:rPr>
              <a:t>a</a:t>
            </a:r>
            <a:r>
              <a:rPr sz="3200" b="1" i="1" spc="-25" dirty="0">
                <a:latin typeface="Liberation Sans Narrow"/>
                <a:cs typeface="Liberation Sans Narrow"/>
              </a:rPr>
              <a:t> </a:t>
            </a:r>
            <a:r>
              <a:rPr sz="3200" b="1" i="1" spc="-5" dirty="0">
                <a:latin typeface="Liberation Sans Narrow"/>
                <a:cs typeface="Liberation Sans Narrow"/>
              </a:rPr>
              <a:t>Service</a:t>
            </a:r>
            <a:r>
              <a:rPr sz="3200" b="1" spc="-5" dirty="0">
                <a:latin typeface="Liberation Sans Narrow"/>
                <a:cs typeface="Liberation Sans Narrow"/>
              </a:rPr>
              <a:t>)</a:t>
            </a:r>
            <a:endParaRPr sz="3200">
              <a:latin typeface="Liberation Sans Narrow"/>
              <a:cs typeface="Liberation Sans Narrow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75843" y="330708"/>
            <a:ext cx="8026908" cy="874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371600" y="3352798"/>
            <a:ext cx="6248400" cy="3505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066800"/>
            <a:ext cx="9099103" cy="46107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0600" y="0"/>
            <a:ext cx="7152132" cy="647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108194" y="6354571"/>
            <a:ext cx="392176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Liberation Sans Narrow"/>
                <a:cs typeface="Liberation Sans Narrow"/>
              </a:rPr>
              <a:t>http://en.wikipedia.org/wiki/File:Cloud_computing.svg</a:t>
            </a:r>
            <a:endParaRPr sz="16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79676" y="2843783"/>
            <a:ext cx="6047232" cy="9296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469897"/>
            <a:ext cx="8124825" cy="3989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7520" marR="593725" indent="-46482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477520" algn="l"/>
                <a:tab pos="478155" algn="l"/>
              </a:tabLst>
            </a:pPr>
            <a:r>
              <a:rPr sz="2600" dirty="0">
                <a:latin typeface="Liberation Sans Narrow"/>
                <a:cs typeface="Liberation Sans Narrow"/>
              </a:rPr>
              <a:t>Bagaimana </a:t>
            </a:r>
            <a:r>
              <a:rPr sz="2600" spc="-5" dirty="0">
                <a:latin typeface="Liberation Sans Narrow"/>
                <a:cs typeface="Liberation Sans Narrow"/>
              </a:rPr>
              <a:t>kita mengimplementasikan atau menggunakan  platform</a:t>
            </a:r>
            <a:r>
              <a:rPr sz="2600" spc="-20" dirty="0">
                <a:latin typeface="Liberation Sans Narrow"/>
                <a:cs typeface="Liberation Sans Narrow"/>
              </a:rPr>
              <a:t> </a:t>
            </a:r>
            <a:r>
              <a:rPr sz="2600" spc="-5" dirty="0">
                <a:latin typeface="Liberation Sans Narrow"/>
                <a:cs typeface="Liberation Sans Narrow"/>
              </a:rPr>
              <a:t>tersebut.</a:t>
            </a:r>
            <a:endParaRPr sz="2600" dirty="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2700" dirty="0">
              <a:latin typeface="Times New Roman"/>
              <a:cs typeface="Times New Roman"/>
            </a:endParaRPr>
          </a:p>
          <a:p>
            <a:pPr marL="477520" marR="5080">
              <a:lnSpc>
                <a:spcPct val="100000"/>
              </a:lnSpc>
              <a:spcBef>
                <a:spcPts val="5"/>
              </a:spcBef>
            </a:pPr>
            <a:r>
              <a:rPr sz="2600" spc="-5" dirty="0">
                <a:latin typeface="Liberation Sans Narrow"/>
                <a:cs typeface="Liberation Sans Narrow"/>
              </a:rPr>
              <a:t>Implementasi atau penerapan aplikasi open source bidang </a:t>
            </a:r>
            <a:r>
              <a:rPr sz="2600" dirty="0">
                <a:latin typeface="Liberation Sans Narrow"/>
                <a:cs typeface="Liberation Sans Narrow"/>
              </a:rPr>
              <a:t>geo-  </a:t>
            </a:r>
            <a:r>
              <a:rPr sz="2600" spc="-5" dirty="0">
                <a:latin typeface="Liberation Sans Narrow"/>
                <a:cs typeface="Liberation Sans Narrow"/>
              </a:rPr>
              <a:t>spasial perlu didasari beberapa pertimbangan, antara</a:t>
            </a:r>
            <a:r>
              <a:rPr sz="2600" spc="-40" dirty="0">
                <a:latin typeface="Liberation Sans Narrow"/>
                <a:cs typeface="Liberation Sans Narrow"/>
              </a:rPr>
              <a:t> </a:t>
            </a:r>
            <a:r>
              <a:rPr sz="2600" spc="-5" dirty="0">
                <a:latin typeface="Liberation Sans Narrow"/>
                <a:cs typeface="Liberation Sans Narrow"/>
              </a:rPr>
              <a:t>lain:</a:t>
            </a:r>
            <a:endParaRPr sz="2600" dirty="0">
              <a:latin typeface="Liberation Sans Narrow"/>
              <a:cs typeface="Liberation Sans Narrow"/>
            </a:endParaRPr>
          </a:p>
          <a:p>
            <a:pPr marL="934719" lvl="1" indent="-464820">
              <a:lnSpc>
                <a:spcPct val="100000"/>
              </a:lnSpc>
              <a:buFont typeface="Courier New"/>
              <a:buChar char="o"/>
              <a:tabLst>
                <a:tab pos="935355" algn="l"/>
              </a:tabLst>
            </a:pPr>
            <a:r>
              <a:rPr sz="2600" dirty="0">
                <a:latin typeface="Liberation Sans Narrow"/>
                <a:cs typeface="Liberation Sans Narrow"/>
              </a:rPr>
              <a:t>SDM</a:t>
            </a:r>
          </a:p>
          <a:p>
            <a:pPr marL="934719" lvl="1" indent="-464820">
              <a:lnSpc>
                <a:spcPct val="100000"/>
              </a:lnSpc>
              <a:buFont typeface="Courier New"/>
              <a:buChar char="o"/>
              <a:tabLst>
                <a:tab pos="935355" algn="l"/>
              </a:tabLst>
            </a:pPr>
            <a:r>
              <a:rPr sz="2600" spc="-30" dirty="0">
                <a:latin typeface="Liberation Sans Narrow"/>
                <a:cs typeface="Liberation Sans Narrow"/>
              </a:rPr>
              <a:t>Teknologi </a:t>
            </a:r>
            <a:r>
              <a:rPr sz="2600" dirty="0">
                <a:latin typeface="Liberation Sans Narrow"/>
                <a:cs typeface="Liberation Sans Narrow"/>
              </a:rPr>
              <a:t>: Kecepatan </a:t>
            </a:r>
            <a:r>
              <a:rPr sz="2600" spc="-5" dirty="0">
                <a:latin typeface="Liberation Sans Narrow"/>
                <a:cs typeface="Liberation Sans Narrow"/>
              </a:rPr>
              <a:t>dan</a:t>
            </a:r>
            <a:r>
              <a:rPr sz="2600" spc="-45" dirty="0">
                <a:latin typeface="Liberation Sans Narrow"/>
                <a:cs typeface="Liberation Sans Narrow"/>
              </a:rPr>
              <a:t> </a:t>
            </a:r>
            <a:r>
              <a:rPr sz="2600" spc="-5" dirty="0">
                <a:latin typeface="Liberation Sans Narrow"/>
                <a:cs typeface="Liberation Sans Narrow"/>
              </a:rPr>
              <a:t>efisiensi</a:t>
            </a:r>
            <a:endParaRPr sz="2600" dirty="0">
              <a:latin typeface="Liberation Sans Narrow"/>
              <a:cs typeface="Liberation Sans Narrow"/>
            </a:endParaRPr>
          </a:p>
          <a:p>
            <a:pPr marL="934719" lvl="1" indent="-464820">
              <a:lnSpc>
                <a:spcPct val="100000"/>
              </a:lnSpc>
              <a:buFont typeface="Courier New"/>
              <a:buChar char="o"/>
              <a:tabLst>
                <a:tab pos="935355" algn="l"/>
              </a:tabLst>
            </a:pPr>
            <a:r>
              <a:rPr sz="2600" spc="-5" dirty="0">
                <a:latin typeface="Liberation Sans Narrow"/>
                <a:cs typeface="Liberation Sans Narrow"/>
              </a:rPr>
              <a:t>Kebijakan</a:t>
            </a:r>
            <a:endParaRPr sz="2600" dirty="0">
              <a:latin typeface="Liberation Sans Narrow"/>
              <a:cs typeface="Liberation Sans Narrow"/>
            </a:endParaRPr>
          </a:p>
          <a:p>
            <a:pPr marL="934719" marR="692785" lvl="1" indent="-464820">
              <a:lnSpc>
                <a:spcPct val="100000"/>
              </a:lnSpc>
              <a:buFont typeface="Courier New"/>
              <a:buChar char="o"/>
              <a:tabLst>
                <a:tab pos="935355" algn="l"/>
              </a:tabLst>
            </a:pPr>
            <a:r>
              <a:rPr sz="2600" dirty="0">
                <a:latin typeface="Liberation Sans Narrow"/>
                <a:cs typeface="Liberation Sans Narrow"/>
              </a:rPr>
              <a:t>Format </a:t>
            </a:r>
            <a:r>
              <a:rPr sz="2600" spc="-5" dirty="0">
                <a:latin typeface="Liberation Sans Narrow"/>
                <a:cs typeface="Liberation Sans Narrow"/>
              </a:rPr>
              <a:t>data dan </a:t>
            </a:r>
            <a:r>
              <a:rPr sz="2600" dirty="0">
                <a:latin typeface="Liberation Sans Narrow"/>
                <a:cs typeface="Liberation Sans Narrow"/>
              </a:rPr>
              <a:t>Standard </a:t>
            </a:r>
            <a:r>
              <a:rPr sz="2600" spc="-5" dirty="0">
                <a:latin typeface="Liberation Sans Narrow"/>
                <a:cs typeface="Liberation Sans Narrow"/>
              </a:rPr>
              <a:t>data untuk interoperabilitas  </a:t>
            </a:r>
            <a:r>
              <a:rPr sz="2600" dirty="0">
                <a:latin typeface="Liberation Sans Narrow"/>
                <a:cs typeface="Liberation Sans Narrow"/>
              </a:rPr>
              <a:t>(Spesifikasi</a:t>
            </a:r>
            <a:r>
              <a:rPr sz="2600" spc="-40" dirty="0">
                <a:latin typeface="Liberation Sans Narrow"/>
                <a:cs typeface="Liberation Sans Narrow"/>
              </a:rPr>
              <a:t> </a:t>
            </a:r>
            <a:r>
              <a:rPr sz="2600" spc="-5" dirty="0">
                <a:latin typeface="Liberation Sans Narrow"/>
                <a:cs typeface="Liberation Sans Narrow"/>
              </a:rPr>
              <a:t>OGC).</a:t>
            </a:r>
            <a:endParaRPr sz="2600" dirty="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8626415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024628" y="5977128"/>
            <a:ext cx="3971544" cy="6949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469897"/>
            <a:ext cx="8124825" cy="40915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27050" marR="593725" indent="-51435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77520" algn="l"/>
                <a:tab pos="478155" algn="l"/>
              </a:tabLst>
            </a:pPr>
            <a:r>
              <a:rPr lang="en-US" sz="2600" dirty="0" err="1" smtClean="0">
                <a:latin typeface="Liberation Sans Narrow"/>
                <a:cs typeface="Liberation Sans Narrow"/>
              </a:rPr>
              <a:t>Apa</a:t>
            </a:r>
            <a:r>
              <a:rPr lang="en-US" sz="2600" dirty="0" smtClean="0">
                <a:latin typeface="Liberation Sans Narrow"/>
                <a:cs typeface="Liberation Sans Narrow"/>
              </a:rPr>
              <a:t> yang </a:t>
            </a:r>
            <a:r>
              <a:rPr lang="en-US" sz="2600" dirty="0" err="1" smtClean="0">
                <a:latin typeface="Liberation Sans Narrow"/>
                <a:cs typeface="Liberation Sans Narrow"/>
              </a:rPr>
              <a:t>dimaksud</a:t>
            </a:r>
            <a:r>
              <a:rPr lang="en-US" sz="2600" dirty="0" smtClean="0">
                <a:latin typeface="Liberation Sans Narrow"/>
                <a:cs typeface="Liberation Sans Narrow"/>
              </a:rPr>
              <a:t> </a:t>
            </a:r>
            <a:r>
              <a:rPr lang="en-US" sz="2600" dirty="0" err="1" smtClean="0">
                <a:latin typeface="Liberation Sans Narrow"/>
                <a:cs typeface="Liberation Sans Narrow"/>
              </a:rPr>
              <a:t>dengan</a:t>
            </a:r>
            <a:r>
              <a:rPr lang="en-US" sz="2600" dirty="0" smtClean="0">
                <a:latin typeface="Liberation Sans Narrow"/>
                <a:cs typeface="Liberation Sans Narrow"/>
              </a:rPr>
              <a:t> </a:t>
            </a:r>
            <a:r>
              <a:rPr lang="en-US" sz="2600" dirty="0" err="1" smtClean="0">
                <a:latin typeface="Liberation Sans Narrow"/>
                <a:cs typeface="Liberation Sans Narrow"/>
              </a:rPr>
              <a:t>IoT</a:t>
            </a:r>
            <a:r>
              <a:rPr lang="en-US" sz="2600" dirty="0" smtClean="0">
                <a:latin typeface="Liberation Sans Narrow"/>
                <a:cs typeface="Liberation Sans Narrow"/>
              </a:rPr>
              <a:t> cloud?</a:t>
            </a:r>
          </a:p>
          <a:p>
            <a:pPr marL="527050" marR="593725" indent="-51435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77520" algn="l"/>
                <a:tab pos="478155" algn="l"/>
              </a:tabLst>
            </a:pPr>
            <a:r>
              <a:rPr lang="en-US" sz="2600" dirty="0" err="1" smtClean="0">
                <a:latin typeface="Liberation Sans Narrow"/>
                <a:cs typeface="Liberation Sans Narrow"/>
              </a:rPr>
              <a:t>Sebutkan</a:t>
            </a:r>
            <a:r>
              <a:rPr lang="en-US" sz="2600" dirty="0" smtClean="0">
                <a:latin typeface="Liberation Sans Narrow"/>
                <a:cs typeface="Liberation Sans Narrow"/>
              </a:rPr>
              <a:t> </a:t>
            </a:r>
            <a:r>
              <a:rPr lang="en-US" sz="2600" dirty="0" err="1" smtClean="0">
                <a:latin typeface="Liberation Sans Narrow"/>
                <a:cs typeface="Liberation Sans Narrow"/>
              </a:rPr>
              <a:t>dan</a:t>
            </a:r>
            <a:r>
              <a:rPr lang="en-US" sz="2600" dirty="0" smtClean="0">
                <a:latin typeface="Liberation Sans Narrow"/>
                <a:cs typeface="Liberation Sans Narrow"/>
              </a:rPr>
              <a:t> </a:t>
            </a:r>
            <a:r>
              <a:rPr lang="en-US" sz="2600" dirty="0" err="1" smtClean="0">
                <a:latin typeface="Liberation Sans Narrow"/>
                <a:cs typeface="Liberation Sans Narrow"/>
              </a:rPr>
              <a:t>jelaskan</a:t>
            </a:r>
            <a:r>
              <a:rPr lang="en-US" sz="2600" dirty="0" smtClean="0">
                <a:latin typeface="Liberation Sans Narrow"/>
                <a:cs typeface="Liberation Sans Narrow"/>
              </a:rPr>
              <a:t> </a:t>
            </a:r>
            <a:r>
              <a:rPr lang="en-US" sz="2600" dirty="0" err="1" smtClean="0">
                <a:latin typeface="Liberation Sans Narrow"/>
                <a:cs typeface="Liberation Sans Narrow"/>
              </a:rPr>
              <a:t>karakteristik</a:t>
            </a:r>
            <a:r>
              <a:rPr lang="en-US" sz="2600" dirty="0" smtClean="0">
                <a:latin typeface="Liberation Sans Narrow"/>
                <a:cs typeface="Liberation Sans Narrow"/>
              </a:rPr>
              <a:t> Cloud </a:t>
            </a:r>
            <a:r>
              <a:rPr lang="en-US" sz="2600" dirty="0" err="1" smtClean="0">
                <a:latin typeface="Liberation Sans Narrow"/>
                <a:cs typeface="Liberation Sans Narrow"/>
              </a:rPr>
              <a:t>berdasarkan</a:t>
            </a:r>
            <a:r>
              <a:rPr lang="en-US" sz="2600" dirty="0" smtClean="0">
                <a:latin typeface="Liberation Sans Narrow"/>
                <a:cs typeface="Liberation Sans Narrow"/>
              </a:rPr>
              <a:t> </a:t>
            </a:r>
            <a:r>
              <a:rPr lang="en-US" sz="2600" dirty="0" err="1" smtClean="0">
                <a:latin typeface="Liberation Sans Narrow"/>
                <a:cs typeface="Liberation Sans Narrow"/>
              </a:rPr>
              <a:t>wacana</a:t>
            </a:r>
            <a:r>
              <a:rPr lang="en-US" sz="2600" dirty="0" smtClean="0">
                <a:latin typeface="Liberation Sans Narrow"/>
                <a:cs typeface="Liberation Sans Narrow"/>
              </a:rPr>
              <a:t> </a:t>
            </a:r>
            <a:r>
              <a:rPr lang="en-US" sz="2600" dirty="0" err="1" smtClean="0">
                <a:latin typeface="Liberation Sans Narrow"/>
                <a:cs typeface="Liberation Sans Narrow"/>
              </a:rPr>
              <a:t>diatas</a:t>
            </a:r>
            <a:r>
              <a:rPr lang="en-US" sz="2600" dirty="0" smtClean="0">
                <a:latin typeface="Liberation Sans Narrow"/>
                <a:cs typeface="Liberation Sans Narrow"/>
              </a:rPr>
              <a:t>?</a:t>
            </a:r>
          </a:p>
          <a:p>
            <a:pPr marL="527050" marR="593725" indent="-51435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77520" algn="l"/>
                <a:tab pos="478155" algn="l"/>
              </a:tabLst>
            </a:pPr>
            <a:r>
              <a:rPr lang="en-US" sz="2600" dirty="0" err="1" smtClean="0">
                <a:latin typeface="Liberation Sans Narrow"/>
                <a:cs typeface="Liberation Sans Narrow"/>
              </a:rPr>
              <a:t>Apa</a:t>
            </a:r>
            <a:r>
              <a:rPr lang="en-US" sz="2600" dirty="0" smtClean="0">
                <a:latin typeface="Liberation Sans Narrow"/>
                <a:cs typeface="Liberation Sans Narrow"/>
              </a:rPr>
              <a:t> </a:t>
            </a:r>
            <a:r>
              <a:rPr lang="en-US" sz="2600" dirty="0" err="1" smtClean="0">
                <a:latin typeface="Liberation Sans Narrow"/>
                <a:cs typeface="Liberation Sans Narrow"/>
              </a:rPr>
              <a:t>perbedaan</a:t>
            </a:r>
            <a:r>
              <a:rPr lang="en-US" sz="2600" dirty="0" smtClean="0">
                <a:latin typeface="Liberation Sans Narrow"/>
                <a:cs typeface="Liberation Sans Narrow"/>
              </a:rPr>
              <a:t> </a:t>
            </a:r>
            <a:r>
              <a:rPr lang="en-US" sz="2600" dirty="0" err="1" smtClean="0">
                <a:latin typeface="Liberation Sans Narrow"/>
                <a:cs typeface="Liberation Sans Narrow"/>
              </a:rPr>
              <a:t>dari</a:t>
            </a:r>
            <a:r>
              <a:rPr lang="en-US" sz="2600" dirty="0" smtClean="0">
                <a:latin typeface="Liberation Sans Narrow"/>
                <a:cs typeface="Liberation Sans Narrow"/>
              </a:rPr>
              <a:t> SaaS, PaaS </a:t>
            </a:r>
            <a:r>
              <a:rPr lang="en-US" sz="2600" dirty="0" err="1" smtClean="0">
                <a:latin typeface="Liberation Sans Narrow"/>
                <a:cs typeface="Liberation Sans Narrow"/>
              </a:rPr>
              <a:t>dan</a:t>
            </a:r>
            <a:r>
              <a:rPr lang="en-US" sz="2600" dirty="0" smtClean="0">
                <a:latin typeface="Liberation Sans Narrow"/>
                <a:cs typeface="Liberation Sans Narrow"/>
              </a:rPr>
              <a:t> IaaS?</a:t>
            </a:r>
          </a:p>
          <a:p>
            <a:pPr marL="527050" marR="593725" indent="-51435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77520" algn="l"/>
                <a:tab pos="478155" algn="l"/>
              </a:tabLst>
            </a:pPr>
            <a:r>
              <a:rPr lang="en-US" sz="2600" dirty="0" err="1" smtClean="0">
                <a:latin typeface="Liberation Sans Narrow"/>
                <a:cs typeface="Liberation Sans Narrow"/>
              </a:rPr>
              <a:t>Apa</a:t>
            </a:r>
            <a:r>
              <a:rPr lang="en-US" sz="2600" dirty="0" smtClean="0">
                <a:latin typeface="Liberation Sans Narrow"/>
                <a:cs typeface="Liberation Sans Narrow"/>
              </a:rPr>
              <a:t> </a:t>
            </a:r>
            <a:r>
              <a:rPr lang="en-US" sz="2600" dirty="0" err="1" smtClean="0">
                <a:latin typeface="Liberation Sans Narrow"/>
                <a:cs typeface="Liberation Sans Narrow"/>
              </a:rPr>
              <a:t>hubungan</a:t>
            </a:r>
            <a:r>
              <a:rPr lang="en-US" sz="2600" dirty="0" smtClean="0">
                <a:latin typeface="Liberation Sans Narrow"/>
                <a:cs typeface="Liberation Sans Narrow"/>
              </a:rPr>
              <a:t> Big data </a:t>
            </a:r>
            <a:r>
              <a:rPr lang="en-US" sz="2600" dirty="0" err="1" smtClean="0">
                <a:latin typeface="Liberation Sans Narrow"/>
                <a:cs typeface="Liberation Sans Narrow"/>
              </a:rPr>
              <a:t>dengan</a:t>
            </a:r>
            <a:r>
              <a:rPr lang="en-US" sz="2600" dirty="0" smtClean="0">
                <a:latin typeface="Liberation Sans Narrow"/>
                <a:cs typeface="Liberation Sans Narrow"/>
              </a:rPr>
              <a:t> Cloud computing?</a:t>
            </a:r>
          </a:p>
          <a:p>
            <a:pPr marL="527050" marR="593725" indent="-51435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77520" algn="l"/>
                <a:tab pos="478155" algn="l"/>
              </a:tabLst>
            </a:pPr>
            <a:r>
              <a:rPr lang="en-US" sz="2600" dirty="0" err="1" smtClean="0">
                <a:latin typeface="Liberation Sans Narrow"/>
                <a:cs typeface="Liberation Sans Narrow"/>
              </a:rPr>
              <a:t>Bagaimana</a:t>
            </a:r>
            <a:r>
              <a:rPr lang="en-US" sz="2600" dirty="0" smtClean="0">
                <a:latin typeface="Liberation Sans Narrow"/>
                <a:cs typeface="Liberation Sans Narrow"/>
              </a:rPr>
              <a:t> </a:t>
            </a:r>
            <a:r>
              <a:rPr lang="en-US" sz="2600" dirty="0" err="1" smtClean="0">
                <a:latin typeface="Liberation Sans Narrow"/>
                <a:cs typeface="Liberation Sans Narrow"/>
              </a:rPr>
              <a:t>posisi</a:t>
            </a:r>
            <a:r>
              <a:rPr lang="en-US" sz="2600" dirty="0" smtClean="0">
                <a:latin typeface="Liberation Sans Narrow"/>
                <a:cs typeface="Liberation Sans Narrow"/>
              </a:rPr>
              <a:t> </a:t>
            </a:r>
            <a:r>
              <a:rPr lang="en-US" sz="2600" dirty="0" err="1" smtClean="0">
                <a:latin typeface="Liberation Sans Narrow"/>
                <a:cs typeface="Liberation Sans Narrow"/>
              </a:rPr>
              <a:t>IoT</a:t>
            </a:r>
            <a:r>
              <a:rPr lang="en-US" sz="2600" dirty="0" smtClean="0">
                <a:latin typeface="Liberation Sans Narrow"/>
                <a:cs typeface="Liberation Sans Narrow"/>
              </a:rPr>
              <a:t> </a:t>
            </a:r>
            <a:r>
              <a:rPr lang="en-US" sz="2600" dirty="0" err="1" smtClean="0">
                <a:latin typeface="Liberation Sans Narrow"/>
                <a:cs typeface="Liberation Sans Narrow"/>
              </a:rPr>
              <a:t>dalam</a:t>
            </a:r>
            <a:r>
              <a:rPr lang="en-US" sz="2600" dirty="0" smtClean="0">
                <a:latin typeface="Liberation Sans Narrow"/>
                <a:cs typeface="Liberation Sans Narrow"/>
              </a:rPr>
              <a:t> </a:t>
            </a:r>
            <a:r>
              <a:rPr lang="en-US" sz="2600" dirty="0" err="1" smtClean="0">
                <a:latin typeface="Liberation Sans Narrow"/>
                <a:cs typeface="Liberation Sans Narrow"/>
              </a:rPr>
              <a:t>mengelola</a:t>
            </a:r>
            <a:r>
              <a:rPr lang="en-US" sz="2600" dirty="0" smtClean="0">
                <a:latin typeface="Liberation Sans Narrow"/>
                <a:cs typeface="Liberation Sans Narrow"/>
              </a:rPr>
              <a:t> big data </a:t>
            </a:r>
            <a:r>
              <a:rPr lang="en-US" sz="2600" dirty="0" err="1" smtClean="0">
                <a:latin typeface="Liberation Sans Narrow"/>
                <a:cs typeface="Liberation Sans Narrow"/>
              </a:rPr>
              <a:t>dan</a:t>
            </a:r>
            <a:r>
              <a:rPr lang="en-US" sz="2600" dirty="0" smtClean="0">
                <a:latin typeface="Liberation Sans Narrow"/>
                <a:cs typeface="Liberation Sans Narrow"/>
              </a:rPr>
              <a:t> Cloud computing? </a:t>
            </a:r>
            <a:r>
              <a:rPr lang="en-US" sz="2600" dirty="0" err="1" smtClean="0">
                <a:latin typeface="Liberation Sans Narrow"/>
                <a:cs typeface="Liberation Sans Narrow"/>
              </a:rPr>
              <a:t>jelaskan</a:t>
            </a:r>
            <a:endParaRPr lang="en-US" sz="2600" dirty="0" smtClean="0">
              <a:latin typeface="Liberation Sans Narrow"/>
              <a:cs typeface="Liberation Sans Narrow"/>
            </a:endParaRPr>
          </a:p>
          <a:p>
            <a:pPr marL="527050" marR="593725" indent="-51435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77520" algn="l"/>
                <a:tab pos="478155" algn="l"/>
              </a:tabLst>
            </a:pPr>
            <a:endParaRPr lang="en-US" sz="2600" dirty="0" smtClean="0">
              <a:latin typeface="Liberation Sans Narrow"/>
              <a:cs typeface="Liberation Sans Narrow"/>
            </a:endParaRPr>
          </a:p>
          <a:p>
            <a:pPr marL="527050" marR="593725" indent="-51435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77520" algn="l"/>
                <a:tab pos="478155" algn="l"/>
              </a:tabLst>
            </a:pPr>
            <a:endParaRPr sz="2600" dirty="0">
              <a:latin typeface="Liberation Sans Narrow"/>
              <a:cs typeface="Liberation Sans Narrow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533400"/>
            <a:ext cx="14310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Soal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latihan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786380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13004" y="310895"/>
            <a:ext cx="2814828" cy="5501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53110" rIns="0" bIns="0" rtlCol="0">
            <a:spAutoFit/>
          </a:bodyPr>
          <a:lstStyle/>
          <a:p>
            <a:pPr marL="404495" marR="5080">
              <a:lnSpc>
                <a:spcPct val="100000"/>
              </a:lnSpc>
              <a:spcBef>
                <a:spcPts val="100"/>
              </a:spcBef>
            </a:pPr>
            <a:r>
              <a:rPr sz="2400" b="1" i="0" dirty="0">
                <a:solidFill>
                  <a:srgbClr val="003366"/>
                </a:solidFill>
                <a:latin typeface="Liberation Sans Narrow"/>
                <a:cs typeface="Liberation Sans Narrow"/>
              </a:rPr>
              <a:t>The </a:t>
            </a:r>
            <a:r>
              <a:rPr sz="2400" b="1" i="0" spc="-5" dirty="0">
                <a:solidFill>
                  <a:srgbClr val="003366"/>
                </a:solidFill>
                <a:latin typeface="Liberation Sans Narrow"/>
                <a:cs typeface="Liberation Sans Narrow"/>
              </a:rPr>
              <a:t>Internet </a:t>
            </a:r>
            <a:r>
              <a:rPr sz="2400" b="1" i="0" dirty="0">
                <a:solidFill>
                  <a:srgbClr val="003366"/>
                </a:solidFill>
                <a:latin typeface="Liberation Sans Narrow"/>
                <a:cs typeface="Liberation Sans Narrow"/>
              </a:rPr>
              <a:t>provides new </a:t>
            </a:r>
            <a:r>
              <a:rPr sz="2400" b="1" i="0" u="heavy" spc="-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Liberation Sans Narrow"/>
                <a:cs typeface="Liberation Sans Narrow"/>
              </a:rPr>
              <a:t>challenges </a:t>
            </a:r>
            <a:r>
              <a:rPr sz="2400" b="1" i="0" spc="-5" dirty="0">
                <a:solidFill>
                  <a:srgbClr val="003366"/>
                </a:solidFill>
                <a:latin typeface="Liberation Sans Narrow"/>
                <a:cs typeface="Liberation Sans Narrow"/>
              </a:rPr>
              <a:t>and </a:t>
            </a:r>
            <a:r>
              <a:rPr sz="2400" b="1" i="0" u="heavy" spc="-5" dirty="0">
                <a:solidFill>
                  <a:srgbClr val="003366"/>
                </a:solidFill>
                <a:uFill>
                  <a:solidFill>
                    <a:srgbClr val="003366"/>
                  </a:solidFill>
                </a:uFill>
                <a:latin typeface="Liberation Sans Narrow"/>
                <a:cs typeface="Liberation Sans Narrow"/>
              </a:rPr>
              <a:t>opportunities</a:t>
            </a:r>
            <a:r>
              <a:rPr sz="2400" b="1" i="0" spc="-5" dirty="0">
                <a:solidFill>
                  <a:srgbClr val="003366"/>
                </a:solidFill>
                <a:latin typeface="Liberation Sans Narrow"/>
                <a:cs typeface="Liberation Sans Narrow"/>
              </a:rPr>
              <a:t> </a:t>
            </a:r>
            <a:r>
              <a:rPr sz="2400" b="1" i="0" dirty="0">
                <a:solidFill>
                  <a:srgbClr val="003366"/>
                </a:solidFill>
                <a:latin typeface="Liberation Sans Narrow"/>
                <a:cs typeface="Liberation Sans Narrow"/>
              </a:rPr>
              <a:t>for the  </a:t>
            </a:r>
            <a:r>
              <a:rPr sz="2400" b="1" i="0" spc="-5" dirty="0">
                <a:solidFill>
                  <a:srgbClr val="003366"/>
                </a:solidFill>
                <a:latin typeface="Liberation Sans Narrow"/>
                <a:cs typeface="Liberation Sans Narrow"/>
              </a:rPr>
              <a:t>integration, representation, dissemination, and communication </a:t>
            </a:r>
            <a:r>
              <a:rPr sz="2400" b="1" i="0" dirty="0">
                <a:solidFill>
                  <a:srgbClr val="003366"/>
                </a:solidFill>
                <a:latin typeface="Liberation Sans Narrow"/>
                <a:cs typeface="Liberation Sans Narrow"/>
              </a:rPr>
              <a:t>of  </a:t>
            </a:r>
            <a:r>
              <a:rPr sz="2400" b="1" i="0" spc="-5" dirty="0">
                <a:solidFill>
                  <a:srgbClr val="003366"/>
                </a:solidFill>
                <a:latin typeface="Liberation Sans Narrow"/>
                <a:cs typeface="Liberation Sans Narrow"/>
              </a:rPr>
              <a:t>geographic</a:t>
            </a:r>
            <a:r>
              <a:rPr sz="2400" b="1" i="0" spc="5" dirty="0">
                <a:solidFill>
                  <a:srgbClr val="003366"/>
                </a:solidFill>
                <a:latin typeface="Liberation Sans Narrow"/>
                <a:cs typeface="Liberation Sans Narrow"/>
              </a:rPr>
              <a:t> </a:t>
            </a:r>
            <a:r>
              <a:rPr sz="2400" b="1" i="0" spc="-5" dirty="0">
                <a:solidFill>
                  <a:srgbClr val="003366"/>
                </a:solidFill>
                <a:latin typeface="Liberation Sans Narrow"/>
                <a:cs typeface="Liberation Sans Narrow"/>
              </a:rPr>
              <a:t>information.</a:t>
            </a:r>
            <a:endParaRPr sz="2400" dirty="0">
              <a:latin typeface="Liberation Sans Narrow"/>
              <a:cs typeface="Liberation Sans Narrow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00200" y="2957511"/>
            <a:ext cx="5334000" cy="390048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787654"/>
            <a:ext cx="8295640" cy="47199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3840" indent="-231140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44475" algn="l"/>
              </a:tabLst>
            </a:pPr>
            <a:r>
              <a:rPr sz="2800" spc="-5" dirty="0">
                <a:latin typeface="Liberation Sans Narrow"/>
                <a:cs typeface="Liberation Sans Narrow"/>
              </a:rPr>
              <a:t>Everyday the </a:t>
            </a:r>
            <a:r>
              <a:rPr sz="2800" spc="-10" dirty="0">
                <a:latin typeface="Liberation Sans Narrow"/>
                <a:cs typeface="Liberation Sans Narrow"/>
              </a:rPr>
              <a:t>Internet </a:t>
            </a:r>
            <a:r>
              <a:rPr sz="2800" spc="-5" dirty="0">
                <a:latin typeface="Liberation Sans Narrow"/>
                <a:cs typeface="Liberation Sans Narrow"/>
              </a:rPr>
              <a:t>is </a:t>
            </a:r>
            <a:r>
              <a:rPr sz="2800" spc="-10" dirty="0">
                <a:latin typeface="Liberation Sans Narrow"/>
                <a:cs typeface="Liberation Sans Narrow"/>
              </a:rPr>
              <a:t>becoming more important </a:t>
            </a:r>
            <a:r>
              <a:rPr sz="2800" spc="-5" dirty="0">
                <a:latin typeface="Liberation Sans Narrow"/>
                <a:cs typeface="Liberation Sans Narrow"/>
              </a:rPr>
              <a:t>in our</a:t>
            </a:r>
            <a:r>
              <a:rPr sz="2800" spc="140" dirty="0">
                <a:latin typeface="Liberation Sans Narrow"/>
                <a:cs typeface="Liberation Sans Narrow"/>
              </a:rPr>
              <a:t> </a:t>
            </a:r>
            <a:r>
              <a:rPr sz="2800" spc="-10" dirty="0">
                <a:latin typeface="Liberation Sans Narrow"/>
                <a:cs typeface="Liberation Sans Narrow"/>
              </a:rPr>
              <a:t>lives</a:t>
            </a:r>
            <a:endParaRPr sz="28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2900">
              <a:latin typeface="Times New Roman"/>
              <a:cs typeface="Times New Roman"/>
            </a:endParaRPr>
          </a:p>
          <a:p>
            <a:pPr marL="243840" marR="518795" indent="-23114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44475" algn="l"/>
              </a:tabLst>
            </a:pPr>
            <a:r>
              <a:rPr sz="2800" spc="-60" dirty="0">
                <a:latin typeface="Liberation Sans Narrow"/>
                <a:cs typeface="Liberation Sans Narrow"/>
              </a:rPr>
              <a:t>Today </a:t>
            </a:r>
            <a:r>
              <a:rPr sz="2800" spc="-5" dirty="0">
                <a:latin typeface="Liberation Sans Narrow"/>
                <a:cs typeface="Liberation Sans Narrow"/>
              </a:rPr>
              <a:t>I </a:t>
            </a:r>
            <a:r>
              <a:rPr sz="2800" spc="-10" dirty="0">
                <a:latin typeface="Liberation Sans Narrow"/>
                <a:cs typeface="Liberation Sans Narrow"/>
              </a:rPr>
              <a:t>shop, </a:t>
            </a:r>
            <a:r>
              <a:rPr sz="2800" spc="-5" dirty="0">
                <a:latin typeface="Liberation Sans Narrow"/>
                <a:cs typeface="Liberation Sans Narrow"/>
              </a:rPr>
              <a:t>get </a:t>
            </a:r>
            <a:r>
              <a:rPr sz="2800" spc="-15" dirty="0">
                <a:latin typeface="Liberation Sans Narrow"/>
                <a:cs typeface="Liberation Sans Narrow"/>
              </a:rPr>
              <a:t>traffic </a:t>
            </a:r>
            <a:r>
              <a:rPr sz="2800" spc="-10" dirty="0">
                <a:latin typeface="Liberation Sans Narrow"/>
                <a:cs typeface="Liberation Sans Narrow"/>
              </a:rPr>
              <a:t>conditions, compare products, buy  tickets, and </a:t>
            </a:r>
            <a:r>
              <a:rPr sz="2800" spc="-5" dirty="0">
                <a:latin typeface="Liberation Sans Narrow"/>
                <a:cs typeface="Liberation Sans Narrow"/>
              </a:rPr>
              <a:t>read product</a:t>
            </a:r>
            <a:r>
              <a:rPr sz="2800" spc="30" dirty="0">
                <a:latin typeface="Liberation Sans Narrow"/>
                <a:cs typeface="Liberation Sans Narrow"/>
              </a:rPr>
              <a:t> </a:t>
            </a:r>
            <a:r>
              <a:rPr sz="2800" spc="-5" dirty="0">
                <a:latin typeface="Liberation Sans Narrow"/>
                <a:cs typeface="Liberation Sans Narrow"/>
              </a:rPr>
              <a:t>reviews</a:t>
            </a:r>
            <a:endParaRPr sz="28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2900">
              <a:latin typeface="Times New Roman"/>
              <a:cs typeface="Times New Roman"/>
            </a:endParaRPr>
          </a:p>
          <a:p>
            <a:pPr marL="243840" marR="5080" indent="-231140">
              <a:lnSpc>
                <a:spcPct val="100000"/>
              </a:lnSpc>
              <a:buFont typeface="Wingdings"/>
              <a:buChar char=""/>
              <a:tabLst>
                <a:tab pos="244475" algn="l"/>
              </a:tabLst>
            </a:pPr>
            <a:r>
              <a:rPr sz="2800" spc="-60" dirty="0">
                <a:latin typeface="Liberation Sans Narrow"/>
                <a:cs typeface="Liberation Sans Narrow"/>
              </a:rPr>
              <a:t>Today </a:t>
            </a:r>
            <a:r>
              <a:rPr sz="2800" spc="-5" dirty="0">
                <a:latin typeface="Liberation Sans Narrow"/>
                <a:cs typeface="Liberation Sans Narrow"/>
              </a:rPr>
              <a:t>I </a:t>
            </a:r>
            <a:r>
              <a:rPr sz="2800" spc="-10" dirty="0">
                <a:latin typeface="Liberation Sans Narrow"/>
                <a:cs typeface="Liberation Sans Narrow"/>
              </a:rPr>
              <a:t>can't find </a:t>
            </a:r>
            <a:r>
              <a:rPr sz="2800" spc="-5" dirty="0">
                <a:latin typeface="Liberation Sans Narrow"/>
                <a:cs typeface="Liberation Sans Narrow"/>
              </a:rPr>
              <a:t>restaurants in </a:t>
            </a:r>
            <a:r>
              <a:rPr sz="2800" dirty="0">
                <a:latin typeface="Liberation Sans Narrow"/>
                <a:cs typeface="Liberation Sans Narrow"/>
              </a:rPr>
              <a:t>my </a:t>
            </a:r>
            <a:r>
              <a:rPr sz="2800" spc="-10" dirty="0">
                <a:latin typeface="Liberation Sans Narrow"/>
                <a:cs typeface="Liberation Sans Narrow"/>
              </a:rPr>
              <a:t>area that </a:t>
            </a:r>
            <a:r>
              <a:rPr sz="2800" spc="-5" dirty="0">
                <a:latin typeface="Liberation Sans Narrow"/>
                <a:cs typeface="Liberation Sans Narrow"/>
              </a:rPr>
              <a:t>serve a </a:t>
            </a:r>
            <a:r>
              <a:rPr sz="2800" spc="-10" dirty="0">
                <a:latin typeface="Liberation Sans Narrow"/>
                <a:cs typeface="Liberation Sans Narrow"/>
              </a:rPr>
              <a:t>particular  cuisine that can take </a:t>
            </a:r>
            <a:r>
              <a:rPr sz="2800" spc="-5" dirty="0">
                <a:latin typeface="Liberation Sans Narrow"/>
                <a:cs typeface="Liberation Sans Narrow"/>
              </a:rPr>
              <a:t>a reservation at</a:t>
            </a:r>
            <a:r>
              <a:rPr sz="2800" spc="30" dirty="0">
                <a:latin typeface="Liberation Sans Narrow"/>
                <a:cs typeface="Liberation Sans Narrow"/>
              </a:rPr>
              <a:t> </a:t>
            </a:r>
            <a:r>
              <a:rPr sz="2800" spc="-10" dirty="0">
                <a:latin typeface="Liberation Sans Narrow"/>
                <a:cs typeface="Liberation Sans Narrow"/>
              </a:rPr>
              <a:t>7PM</a:t>
            </a:r>
            <a:endParaRPr sz="2800">
              <a:latin typeface="Liberation Sans Narrow"/>
              <a:cs typeface="Liberation Sans Narrow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Wingdings"/>
              <a:buChar char=""/>
            </a:pPr>
            <a:endParaRPr sz="2900">
              <a:latin typeface="Times New Roman"/>
              <a:cs typeface="Times New Roman"/>
            </a:endParaRPr>
          </a:p>
          <a:p>
            <a:pPr marL="243840" marR="114300" indent="-231140">
              <a:lnSpc>
                <a:spcPct val="100000"/>
              </a:lnSpc>
              <a:spcBef>
                <a:spcPts val="5"/>
              </a:spcBef>
              <a:buFont typeface="Wingdings"/>
              <a:buChar char=""/>
              <a:tabLst>
                <a:tab pos="244475" algn="l"/>
              </a:tabLst>
            </a:pPr>
            <a:r>
              <a:rPr sz="2800" spc="-60" dirty="0">
                <a:latin typeface="Liberation Sans Narrow"/>
                <a:cs typeface="Liberation Sans Narrow"/>
              </a:rPr>
              <a:t>Today </a:t>
            </a:r>
            <a:r>
              <a:rPr sz="2800" spc="-5" dirty="0">
                <a:latin typeface="Liberation Sans Narrow"/>
                <a:cs typeface="Liberation Sans Narrow"/>
              </a:rPr>
              <a:t>a </a:t>
            </a:r>
            <a:r>
              <a:rPr sz="2800" spc="-10" dirty="0">
                <a:latin typeface="Liberation Sans Narrow"/>
                <a:cs typeface="Liberation Sans Narrow"/>
              </a:rPr>
              <a:t>business can't find </a:t>
            </a:r>
            <a:r>
              <a:rPr sz="2800" spc="-5" dirty="0">
                <a:latin typeface="Liberation Sans Narrow"/>
                <a:cs typeface="Liberation Sans Narrow"/>
              </a:rPr>
              <a:t>a vendor </a:t>
            </a:r>
            <a:r>
              <a:rPr sz="2800" spc="-10" dirty="0">
                <a:latin typeface="Liberation Sans Narrow"/>
                <a:cs typeface="Liberation Sans Narrow"/>
              </a:rPr>
              <a:t>that has </a:t>
            </a:r>
            <a:r>
              <a:rPr sz="2800" spc="-5" dirty="0">
                <a:latin typeface="Liberation Sans Narrow"/>
                <a:cs typeface="Liberation Sans Narrow"/>
              </a:rPr>
              <a:t>an </a:t>
            </a:r>
            <a:r>
              <a:rPr sz="2800" spc="-10" dirty="0">
                <a:latin typeface="Liberation Sans Narrow"/>
                <a:cs typeface="Liberation Sans Narrow"/>
              </a:rPr>
              <a:t>item </a:t>
            </a:r>
            <a:r>
              <a:rPr sz="2800" spc="-5" dirty="0">
                <a:latin typeface="Liberation Sans Narrow"/>
                <a:cs typeface="Liberation Sans Narrow"/>
              </a:rPr>
              <a:t>in </a:t>
            </a:r>
            <a:r>
              <a:rPr sz="2800" spc="-10" dirty="0">
                <a:latin typeface="Liberation Sans Narrow"/>
                <a:cs typeface="Liberation Sans Narrow"/>
              </a:rPr>
              <a:t>stock  </a:t>
            </a:r>
            <a:r>
              <a:rPr sz="2800" spc="-5" dirty="0">
                <a:latin typeface="Liberation Sans Narrow"/>
                <a:cs typeface="Liberation Sans Narrow"/>
              </a:rPr>
              <a:t>or which </a:t>
            </a:r>
            <a:r>
              <a:rPr sz="2800" spc="-10" dirty="0">
                <a:latin typeface="Liberation Sans Narrow"/>
                <a:cs typeface="Liberation Sans Narrow"/>
              </a:rPr>
              <a:t>vendor </a:t>
            </a:r>
            <a:r>
              <a:rPr sz="2800" spc="-5" dirty="0">
                <a:latin typeface="Liberation Sans Narrow"/>
                <a:cs typeface="Liberation Sans Narrow"/>
              </a:rPr>
              <a:t>is cheapest or which </a:t>
            </a:r>
            <a:r>
              <a:rPr sz="2800" spc="-10" dirty="0">
                <a:latin typeface="Liberation Sans Narrow"/>
                <a:cs typeface="Liberation Sans Narrow"/>
              </a:rPr>
              <a:t>can ship </a:t>
            </a:r>
            <a:r>
              <a:rPr sz="2800" spc="-5" dirty="0">
                <a:latin typeface="Liberation Sans Narrow"/>
                <a:cs typeface="Liberation Sans Narrow"/>
              </a:rPr>
              <a:t>it to me </a:t>
            </a:r>
            <a:r>
              <a:rPr sz="2800" spc="-10" dirty="0">
                <a:latin typeface="Liberation Sans Narrow"/>
                <a:cs typeface="Liberation Sans Narrow"/>
              </a:rPr>
              <a:t>the  soonest</a:t>
            </a:r>
            <a:endParaRPr sz="280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5663" y="2761995"/>
            <a:ext cx="8222627" cy="7753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391400" y="2336292"/>
            <a:ext cx="912876" cy="914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0" y="3351276"/>
            <a:ext cx="2743200" cy="2743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183892" y="1295400"/>
            <a:ext cx="864107" cy="1143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724400" y="1295400"/>
            <a:ext cx="845820" cy="8458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074664" y="1560575"/>
            <a:ext cx="914399" cy="914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175481" y="2411548"/>
            <a:ext cx="731496" cy="79522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6535" y="1295400"/>
            <a:ext cx="841248" cy="84582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963547" y="2981579"/>
            <a:ext cx="716915" cy="690245"/>
          </a:xfrm>
          <a:custGeom>
            <a:avLst/>
            <a:gdLst/>
            <a:ahLst/>
            <a:cxnLst/>
            <a:rect l="l" t="t" r="r" b="b"/>
            <a:pathLst>
              <a:path w="716914" h="690245">
                <a:moveTo>
                  <a:pt x="104775" y="0"/>
                </a:moveTo>
                <a:lnTo>
                  <a:pt x="0" y="110617"/>
                </a:lnTo>
                <a:lnTo>
                  <a:pt x="553338" y="634492"/>
                </a:lnTo>
                <a:lnTo>
                  <a:pt x="500888" y="689864"/>
                </a:lnTo>
                <a:lnTo>
                  <a:pt x="716407" y="683895"/>
                </a:lnTo>
                <a:lnTo>
                  <a:pt x="711972" y="523875"/>
                </a:lnTo>
                <a:lnTo>
                  <a:pt x="658113" y="523875"/>
                </a:lnTo>
                <a:lnTo>
                  <a:pt x="104775" y="0"/>
                </a:lnTo>
                <a:close/>
              </a:path>
              <a:path w="716914" h="690245">
                <a:moveTo>
                  <a:pt x="710438" y="468503"/>
                </a:moveTo>
                <a:lnTo>
                  <a:pt x="658113" y="523875"/>
                </a:lnTo>
                <a:lnTo>
                  <a:pt x="711972" y="523875"/>
                </a:lnTo>
                <a:lnTo>
                  <a:pt x="710438" y="46850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63547" y="2981579"/>
            <a:ext cx="716915" cy="690245"/>
          </a:xfrm>
          <a:custGeom>
            <a:avLst/>
            <a:gdLst/>
            <a:ahLst/>
            <a:cxnLst/>
            <a:rect l="l" t="t" r="r" b="b"/>
            <a:pathLst>
              <a:path w="716914" h="690245">
                <a:moveTo>
                  <a:pt x="104775" y="0"/>
                </a:moveTo>
                <a:lnTo>
                  <a:pt x="658113" y="523875"/>
                </a:lnTo>
                <a:lnTo>
                  <a:pt x="710438" y="468503"/>
                </a:lnTo>
                <a:lnTo>
                  <a:pt x="716407" y="683895"/>
                </a:lnTo>
                <a:lnTo>
                  <a:pt x="500888" y="689864"/>
                </a:lnTo>
                <a:lnTo>
                  <a:pt x="553338" y="634492"/>
                </a:lnTo>
                <a:lnTo>
                  <a:pt x="0" y="110617"/>
                </a:lnTo>
                <a:lnTo>
                  <a:pt x="104775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773679" y="2514980"/>
            <a:ext cx="564515" cy="763905"/>
          </a:xfrm>
          <a:custGeom>
            <a:avLst/>
            <a:gdLst/>
            <a:ahLst/>
            <a:cxnLst/>
            <a:rect l="l" t="t" r="r" b="b"/>
            <a:pathLst>
              <a:path w="564514" h="763904">
                <a:moveTo>
                  <a:pt x="129412" y="0"/>
                </a:moveTo>
                <a:lnTo>
                  <a:pt x="0" y="80645"/>
                </a:lnTo>
                <a:lnTo>
                  <a:pt x="370331" y="674751"/>
                </a:lnTo>
                <a:lnTo>
                  <a:pt x="305688" y="715010"/>
                </a:lnTo>
                <a:lnTo>
                  <a:pt x="515619" y="763778"/>
                </a:lnTo>
                <a:lnTo>
                  <a:pt x="555035" y="594106"/>
                </a:lnTo>
                <a:lnTo>
                  <a:pt x="499744" y="594106"/>
                </a:lnTo>
                <a:lnTo>
                  <a:pt x="129412" y="0"/>
                </a:lnTo>
                <a:close/>
              </a:path>
              <a:path w="564514" h="763904">
                <a:moveTo>
                  <a:pt x="564387" y="553847"/>
                </a:moveTo>
                <a:lnTo>
                  <a:pt x="499744" y="594106"/>
                </a:lnTo>
                <a:lnTo>
                  <a:pt x="555035" y="594106"/>
                </a:lnTo>
                <a:lnTo>
                  <a:pt x="564387" y="553847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73679" y="2514980"/>
            <a:ext cx="564515" cy="763905"/>
          </a:xfrm>
          <a:custGeom>
            <a:avLst/>
            <a:gdLst/>
            <a:ahLst/>
            <a:cxnLst/>
            <a:rect l="l" t="t" r="r" b="b"/>
            <a:pathLst>
              <a:path w="564514" h="763904">
                <a:moveTo>
                  <a:pt x="129412" y="0"/>
                </a:moveTo>
                <a:lnTo>
                  <a:pt x="499744" y="594106"/>
                </a:lnTo>
                <a:lnTo>
                  <a:pt x="564387" y="553847"/>
                </a:lnTo>
                <a:lnTo>
                  <a:pt x="515619" y="763778"/>
                </a:lnTo>
                <a:lnTo>
                  <a:pt x="305688" y="715010"/>
                </a:lnTo>
                <a:lnTo>
                  <a:pt x="370331" y="674751"/>
                </a:lnTo>
                <a:lnTo>
                  <a:pt x="0" y="80645"/>
                </a:lnTo>
                <a:lnTo>
                  <a:pt x="129412" y="0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59779" y="2539364"/>
            <a:ext cx="421005" cy="663575"/>
          </a:xfrm>
          <a:custGeom>
            <a:avLst/>
            <a:gdLst/>
            <a:ahLst/>
            <a:cxnLst/>
            <a:rect l="l" t="t" r="r" b="b"/>
            <a:pathLst>
              <a:path w="421004" h="663575">
                <a:moveTo>
                  <a:pt x="0" y="463423"/>
                </a:moveTo>
                <a:lnTo>
                  <a:pt x="80137" y="663448"/>
                </a:lnTo>
                <a:lnTo>
                  <a:pt x="280162" y="583184"/>
                </a:lnTo>
                <a:lnTo>
                  <a:pt x="210185" y="553338"/>
                </a:lnTo>
                <a:lnTo>
                  <a:pt x="235798" y="493395"/>
                </a:lnTo>
                <a:lnTo>
                  <a:pt x="69977" y="493395"/>
                </a:lnTo>
                <a:lnTo>
                  <a:pt x="0" y="463423"/>
                </a:lnTo>
                <a:close/>
              </a:path>
              <a:path w="421004" h="663575">
                <a:moveTo>
                  <a:pt x="280924" y="0"/>
                </a:moveTo>
                <a:lnTo>
                  <a:pt x="69977" y="493395"/>
                </a:lnTo>
                <a:lnTo>
                  <a:pt x="235798" y="493395"/>
                </a:lnTo>
                <a:lnTo>
                  <a:pt x="421005" y="59944"/>
                </a:lnTo>
                <a:lnTo>
                  <a:pt x="280924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59779" y="2539364"/>
            <a:ext cx="421005" cy="663575"/>
          </a:xfrm>
          <a:custGeom>
            <a:avLst/>
            <a:gdLst/>
            <a:ahLst/>
            <a:cxnLst/>
            <a:rect l="l" t="t" r="r" b="b"/>
            <a:pathLst>
              <a:path w="421004" h="663575">
                <a:moveTo>
                  <a:pt x="421005" y="59944"/>
                </a:moveTo>
                <a:lnTo>
                  <a:pt x="210185" y="553338"/>
                </a:lnTo>
                <a:lnTo>
                  <a:pt x="280162" y="583184"/>
                </a:lnTo>
                <a:lnTo>
                  <a:pt x="80137" y="663448"/>
                </a:lnTo>
                <a:lnTo>
                  <a:pt x="0" y="463423"/>
                </a:lnTo>
                <a:lnTo>
                  <a:pt x="69977" y="493395"/>
                </a:lnTo>
                <a:lnTo>
                  <a:pt x="280924" y="0"/>
                </a:lnTo>
                <a:lnTo>
                  <a:pt x="421005" y="59944"/>
                </a:lnTo>
                <a:close/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422644" y="3284092"/>
            <a:ext cx="695325" cy="477520"/>
          </a:xfrm>
          <a:custGeom>
            <a:avLst/>
            <a:gdLst/>
            <a:ahLst/>
            <a:cxnLst/>
            <a:rect l="l" t="t" r="r" b="b"/>
            <a:pathLst>
              <a:path w="695325" h="477520">
                <a:moveTo>
                  <a:pt x="64261" y="207010"/>
                </a:moveTo>
                <a:lnTo>
                  <a:pt x="0" y="412750"/>
                </a:lnTo>
                <a:lnTo>
                  <a:pt x="205612" y="477139"/>
                </a:lnTo>
                <a:lnTo>
                  <a:pt x="170306" y="409575"/>
                </a:lnTo>
                <a:lnTo>
                  <a:pt x="428376" y="274574"/>
                </a:lnTo>
                <a:lnTo>
                  <a:pt x="99695" y="274574"/>
                </a:lnTo>
                <a:lnTo>
                  <a:pt x="64261" y="207010"/>
                </a:lnTo>
                <a:close/>
              </a:path>
              <a:path w="695325" h="477520">
                <a:moveTo>
                  <a:pt x="624331" y="0"/>
                </a:moveTo>
                <a:lnTo>
                  <a:pt x="99695" y="274574"/>
                </a:lnTo>
                <a:lnTo>
                  <a:pt x="428376" y="274574"/>
                </a:lnTo>
                <a:lnTo>
                  <a:pt x="694944" y="135128"/>
                </a:lnTo>
                <a:lnTo>
                  <a:pt x="624331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422644" y="3284092"/>
            <a:ext cx="695325" cy="477520"/>
          </a:xfrm>
          <a:custGeom>
            <a:avLst/>
            <a:gdLst/>
            <a:ahLst/>
            <a:cxnLst/>
            <a:rect l="l" t="t" r="r" b="b"/>
            <a:pathLst>
              <a:path w="695325" h="477520">
                <a:moveTo>
                  <a:pt x="694944" y="135128"/>
                </a:moveTo>
                <a:lnTo>
                  <a:pt x="170306" y="409575"/>
                </a:lnTo>
                <a:lnTo>
                  <a:pt x="205612" y="477139"/>
                </a:lnTo>
                <a:lnTo>
                  <a:pt x="0" y="412750"/>
                </a:lnTo>
                <a:lnTo>
                  <a:pt x="64261" y="207010"/>
                </a:lnTo>
                <a:lnTo>
                  <a:pt x="99695" y="274574"/>
                </a:lnTo>
                <a:lnTo>
                  <a:pt x="624331" y="0"/>
                </a:lnTo>
                <a:lnTo>
                  <a:pt x="694944" y="135128"/>
                </a:lnTo>
              </a:path>
            </a:pathLst>
          </a:custGeom>
          <a:ln w="25400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50970" y="2294382"/>
            <a:ext cx="304800" cy="767080"/>
          </a:xfrm>
          <a:custGeom>
            <a:avLst/>
            <a:gdLst/>
            <a:ahLst/>
            <a:cxnLst/>
            <a:rect l="l" t="t" r="r" b="b"/>
            <a:pathLst>
              <a:path w="304800" h="767080">
                <a:moveTo>
                  <a:pt x="304800" y="614171"/>
                </a:moveTo>
                <a:lnTo>
                  <a:pt x="0" y="614171"/>
                </a:lnTo>
                <a:lnTo>
                  <a:pt x="152400" y="766571"/>
                </a:lnTo>
                <a:lnTo>
                  <a:pt x="304800" y="614171"/>
                </a:lnTo>
                <a:close/>
              </a:path>
              <a:path w="304800" h="767080">
                <a:moveTo>
                  <a:pt x="228600" y="0"/>
                </a:moveTo>
                <a:lnTo>
                  <a:pt x="76200" y="0"/>
                </a:lnTo>
                <a:lnTo>
                  <a:pt x="76200" y="614171"/>
                </a:lnTo>
                <a:lnTo>
                  <a:pt x="228600" y="614171"/>
                </a:lnTo>
                <a:lnTo>
                  <a:pt x="2286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950970" y="2294382"/>
            <a:ext cx="304800" cy="767080"/>
          </a:xfrm>
          <a:custGeom>
            <a:avLst/>
            <a:gdLst/>
            <a:ahLst/>
            <a:cxnLst/>
            <a:rect l="l" t="t" r="r" b="b"/>
            <a:pathLst>
              <a:path w="304800" h="767080">
                <a:moveTo>
                  <a:pt x="228600" y="0"/>
                </a:moveTo>
                <a:lnTo>
                  <a:pt x="228600" y="614171"/>
                </a:lnTo>
                <a:lnTo>
                  <a:pt x="304800" y="614171"/>
                </a:lnTo>
                <a:lnTo>
                  <a:pt x="152400" y="766571"/>
                </a:lnTo>
                <a:lnTo>
                  <a:pt x="0" y="614171"/>
                </a:lnTo>
                <a:lnTo>
                  <a:pt x="76200" y="614171"/>
                </a:lnTo>
                <a:lnTo>
                  <a:pt x="76200" y="0"/>
                </a:lnTo>
                <a:lnTo>
                  <a:pt x="228600" y="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996434" y="2294382"/>
            <a:ext cx="304800" cy="767080"/>
          </a:xfrm>
          <a:custGeom>
            <a:avLst/>
            <a:gdLst/>
            <a:ahLst/>
            <a:cxnLst/>
            <a:rect l="l" t="t" r="r" b="b"/>
            <a:pathLst>
              <a:path w="304800" h="767080">
                <a:moveTo>
                  <a:pt x="304800" y="614171"/>
                </a:moveTo>
                <a:lnTo>
                  <a:pt x="0" y="614171"/>
                </a:lnTo>
                <a:lnTo>
                  <a:pt x="152400" y="766571"/>
                </a:lnTo>
                <a:lnTo>
                  <a:pt x="304800" y="614171"/>
                </a:lnTo>
                <a:close/>
              </a:path>
              <a:path w="304800" h="767080">
                <a:moveTo>
                  <a:pt x="228600" y="0"/>
                </a:moveTo>
                <a:lnTo>
                  <a:pt x="76200" y="0"/>
                </a:lnTo>
                <a:lnTo>
                  <a:pt x="76200" y="614171"/>
                </a:lnTo>
                <a:lnTo>
                  <a:pt x="228600" y="614171"/>
                </a:lnTo>
                <a:lnTo>
                  <a:pt x="22860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996434" y="2294382"/>
            <a:ext cx="304800" cy="767080"/>
          </a:xfrm>
          <a:custGeom>
            <a:avLst/>
            <a:gdLst/>
            <a:ahLst/>
            <a:cxnLst/>
            <a:rect l="l" t="t" r="r" b="b"/>
            <a:pathLst>
              <a:path w="304800" h="767080">
                <a:moveTo>
                  <a:pt x="228600" y="0"/>
                </a:moveTo>
                <a:lnTo>
                  <a:pt x="228600" y="614171"/>
                </a:lnTo>
                <a:lnTo>
                  <a:pt x="304800" y="614171"/>
                </a:lnTo>
                <a:lnTo>
                  <a:pt x="152400" y="766571"/>
                </a:lnTo>
                <a:lnTo>
                  <a:pt x="0" y="614171"/>
                </a:lnTo>
                <a:lnTo>
                  <a:pt x="76200" y="614171"/>
                </a:lnTo>
                <a:lnTo>
                  <a:pt x="76200" y="0"/>
                </a:lnTo>
                <a:lnTo>
                  <a:pt x="228600" y="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84560" y="1384104"/>
            <a:ext cx="5956693" cy="4952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36344" y="492379"/>
            <a:ext cx="4901183" cy="45012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59740" y="5334000"/>
            <a:ext cx="8041640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Liberation Sans Narrow"/>
                <a:cs typeface="Liberation Sans Narrow"/>
              </a:rPr>
              <a:t>Sentralisasi data, aplikasi, dan pemrosesan data </a:t>
            </a:r>
            <a:r>
              <a:rPr sz="2800" spc="-10" dirty="0" err="1" smtClean="0">
                <a:latin typeface="Liberation Sans Narrow"/>
                <a:cs typeface="Liberation Sans Narrow"/>
              </a:rPr>
              <a:t>mel</a:t>
            </a:r>
            <a:r>
              <a:rPr lang="en-US" sz="2800" spc="-10" dirty="0" err="1" smtClean="0">
                <a:latin typeface="Liberation Sans Narrow"/>
                <a:cs typeface="Liberation Sans Narrow"/>
              </a:rPr>
              <a:t>alui</a:t>
            </a:r>
            <a:r>
              <a:rPr sz="2800" spc="-10" dirty="0" smtClean="0">
                <a:latin typeface="Liberation Sans Narrow"/>
                <a:cs typeface="Liberation Sans Narrow"/>
              </a:rPr>
              <a:t> </a:t>
            </a:r>
            <a:r>
              <a:rPr sz="2800" spc="-10" dirty="0">
                <a:latin typeface="Liberation Sans Narrow"/>
                <a:cs typeface="Liberation Sans Narrow"/>
              </a:rPr>
              <a:t>internet  yang bisa diakses oleh berbagai</a:t>
            </a:r>
            <a:r>
              <a:rPr sz="2800" spc="55" dirty="0">
                <a:latin typeface="Liberation Sans Narrow"/>
                <a:cs typeface="Liberation Sans Narrow"/>
              </a:rPr>
              <a:t> </a:t>
            </a:r>
            <a:r>
              <a:rPr sz="2800" spc="-10" dirty="0">
                <a:latin typeface="Liberation Sans Narrow"/>
                <a:cs typeface="Liberation Sans Narrow"/>
              </a:rPr>
              <a:t>device</a:t>
            </a:r>
            <a:endParaRPr sz="2800" dirty="0">
              <a:latin typeface="Liberation Sans Narrow"/>
              <a:cs typeface="Liberation Sans Narr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3540" y="1387805"/>
            <a:ext cx="8302625" cy="4227830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355600" marR="6350" indent="-342900" algn="just">
              <a:lnSpc>
                <a:spcPts val="2500"/>
              </a:lnSpc>
              <a:spcBef>
                <a:spcPts val="705"/>
              </a:spcBef>
              <a:buChar char="•"/>
              <a:tabLst>
                <a:tab pos="355600" algn="l"/>
              </a:tabLst>
            </a:pPr>
            <a:r>
              <a:rPr sz="2600" spc="-229" dirty="0">
                <a:latin typeface="Arial"/>
                <a:cs typeface="Arial"/>
              </a:rPr>
              <a:t>A </a:t>
            </a:r>
            <a:r>
              <a:rPr sz="2600" spc="-95" dirty="0">
                <a:latin typeface="Arial"/>
                <a:cs typeface="Arial"/>
              </a:rPr>
              <a:t>new </a:t>
            </a:r>
            <a:r>
              <a:rPr sz="2600" spc="-35" dirty="0">
                <a:latin typeface="Arial"/>
                <a:cs typeface="Arial"/>
              </a:rPr>
              <a:t>trend </a:t>
            </a:r>
            <a:r>
              <a:rPr sz="2600" spc="-30" dirty="0">
                <a:latin typeface="Arial"/>
                <a:cs typeface="Arial"/>
              </a:rPr>
              <a:t>in </a:t>
            </a:r>
            <a:r>
              <a:rPr sz="2600" spc="-40" dirty="0">
                <a:latin typeface="Arial"/>
                <a:cs typeface="Arial"/>
              </a:rPr>
              <a:t>information </a:t>
            </a:r>
            <a:r>
              <a:rPr sz="2600" spc="-105" dirty="0">
                <a:latin typeface="Arial"/>
                <a:cs typeface="Arial"/>
              </a:rPr>
              <a:t>technology, </a:t>
            </a:r>
            <a:r>
              <a:rPr sz="2600" b="1" spc="-120" dirty="0">
                <a:latin typeface="Trebuchet MS"/>
                <a:cs typeface="Trebuchet MS"/>
              </a:rPr>
              <a:t>moving </a:t>
            </a:r>
            <a:r>
              <a:rPr sz="2600" b="1" spc="-135" dirty="0">
                <a:latin typeface="Trebuchet MS"/>
                <a:cs typeface="Trebuchet MS"/>
              </a:rPr>
              <a:t>software  </a:t>
            </a:r>
            <a:r>
              <a:rPr sz="2600" b="1" spc="-140" dirty="0">
                <a:latin typeface="Trebuchet MS"/>
                <a:cs typeface="Trebuchet MS"/>
              </a:rPr>
              <a:t>from </a:t>
            </a:r>
            <a:r>
              <a:rPr sz="2600" b="1" spc="-135" dirty="0">
                <a:latin typeface="Trebuchet MS"/>
                <a:cs typeface="Trebuchet MS"/>
              </a:rPr>
              <a:t>personal </a:t>
            </a:r>
            <a:r>
              <a:rPr sz="2600" b="1" spc="-155" dirty="0">
                <a:latin typeface="Trebuchet MS"/>
                <a:cs typeface="Trebuchet MS"/>
              </a:rPr>
              <a:t>computers </a:t>
            </a:r>
            <a:r>
              <a:rPr sz="2600" b="1" spc="-114" dirty="0">
                <a:latin typeface="Trebuchet MS"/>
                <a:cs typeface="Trebuchet MS"/>
              </a:rPr>
              <a:t>to </a:t>
            </a:r>
            <a:r>
              <a:rPr sz="2600" b="1" spc="-160" dirty="0">
                <a:latin typeface="Trebuchet MS"/>
                <a:cs typeface="Trebuchet MS"/>
              </a:rPr>
              <a:t>the</a:t>
            </a:r>
            <a:r>
              <a:rPr sz="2600" b="1" spc="-425" dirty="0">
                <a:latin typeface="Trebuchet MS"/>
                <a:cs typeface="Trebuchet MS"/>
              </a:rPr>
              <a:t> </a:t>
            </a:r>
            <a:r>
              <a:rPr sz="2600" b="1" spc="-155" dirty="0">
                <a:latin typeface="Trebuchet MS"/>
                <a:cs typeface="Trebuchet MS"/>
              </a:rPr>
              <a:t>Internet</a:t>
            </a:r>
            <a:endParaRPr sz="260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325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80000"/>
              </a:lnSpc>
              <a:buChar char="•"/>
              <a:tabLst>
                <a:tab pos="355600" algn="l"/>
              </a:tabLst>
            </a:pPr>
            <a:r>
              <a:rPr sz="2600" spc="-120" dirty="0">
                <a:latin typeface="Arial"/>
                <a:cs typeface="Arial"/>
              </a:rPr>
              <a:t>Popular </a:t>
            </a:r>
            <a:r>
              <a:rPr sz="2600" spc="-85" dirty="0">
                <a:latin typeface="Arial"/>
                <a:cs typeface="Arial"/>
              </a:rPr>
              <a:t>cloud </a:t>
            </a:r>
            <a:r>
              <a:rPr sz="2600" spc="-175" dirty="0">
                <a:latin typeface="Arial"/>
                <a:cs typeface="Arial"/>
              </a:rPr>
              <a:t>systems </a:t>
            </a:r>
            <a:r>
              <a:rPr sz="2600" spc="-80" dirty="0">
                <a:latin typeface="Arial"/>
                <a:cs typeface="Arial"/>
              </a:rPr>
              <a:t>include: </a:t>
            </a:r>
            <a:r>
              <a:rPr sz="2600" spc="-135" dirty="0">
                <a:latin typeface="Arial"/>
                <a:cs typeface="Arial"/>
              </a:rPr>
              <a:t>Flickr, </a:t>
            </a:r>
            <a:r>
              <a:rPr sz="2600" spc="-155" dirty="0">
                <a:latin typeface="Arial"/>
                <a:cs typeface="Arial"/>
              </a:rPr>
              <a:t>Google </a:t>
            </a:r>
            <a:r>
              <a:rPr sz="2600" spc="-210" dirty="0">
                <a:latin typeface="Arial"/>
                <a:cs typeface="Arial"/>
              </a:rPr>
              <a:t>Docs </a:t>
            </a:r>
            <a:r>
              <a:rPr sz="2600" spc="-125" dirty="0">
                <a:latin typeface="Arial"/>
                <a:cs typeface="Arial"/>
              </a:rPr>
              <a:t>and  </a:t>
            </a:r>
            <a:r>
              <a:rPr sz="2600" spc="-165" dirty="0">
                <a:latin typeface="Arial"/>
                <a:cs typeface="Arial"/>
              </a:rPr>
              <a:t>Amazon </a:t>
            </a:r>
            <a:r>
              <a:rPr sz="2600" spc="-150" dirty="0">
                <a:latin typeface="Arial"/>
                <a:cs typeface="Arial"/>
              </a:rPr>
              <a:t>Cloud </a:t>
            </a:r>
            <a:r>
              <a:rPr sz="2600" spc="-100" dirty="0">
                <a:latin typeface="Arial"/>
                <a:cs typeface="Arial"/>
              </a:rPr>
              <a:t>Drive. </a:t>
            </a:r>
            <a:r>
              <a:rPr sz="2600" spc="-180" dirty="0">
                <a:latin typeface="Arial"/>
                <a:cs typeface="Arial"/>
              </a:rPr>
              <a:t>They </a:t>
            </a:r>
            <a:r>
              <a:rPr sz="2600" spc="-50" dirty="0">
                <a:latin typeface="Arial"/>
                <a:cs typeface="Arial"/>
              </a:rPr>
              <a:t>perform </a:t>
            </a:r>
            <a:r>
              <a:rPr sz="2600" spc="-30" dirty="0">
                <a:latin typeface="Arial"/>
                <a:cs typeface="Arial"/>
              </a:rPr>
              <a:t>the </a:t>
            </a:r>
            <a:r>
              <a:rPr sz="2600" spc="-65" dirty="0">
                <a:latin typeface="Arial"/>
                <a:cs typeface="Arial"/>
              </a:rPr>
              <a:t>functions </a:t>
            </a:r>
            <a:r>
              <a:rPr sz="2600" dirty="0">
                <a:latin typeface="Arial"/>
                <a:cs typeface="Arial"/>
              </a:rPr>
              <a:t>that</a:t>
            </a:r>
            <a:r>
              <a:rPr sz="2600" spc="-220" dirty="0">
                <a:latin typeface="Arial"/>
                <a:cs typeface="Arial"/>
              </a:rPr>
              <a:t> </a:t>
            </a:r>
            <a:r>
              <a:rPr sz="2600" spc="-85" dirty="0">
                <a:latin typeface="Arial"/>
                <a:cs typeface="Arial"/>
              </a:rPr>
              <a:t>were  </a:t>
            </a:r>
            <a:r>
              <a:rPr sz="2600" spc="-30" dirty="0">
                <a:latin typeface="Arial"/>
                <a:cs typeface="Arial"/>
              </a:rPr>
              <a:t>traditionally </a:t>
            </a:r>
            <a:r>
              <a:rPr sz="2600" spc="-100" dirty="0">
                <a:latin typeface="Arial"/>
                <a:cs typeface="Arial"/>
              </a:rPr>
              <a:t>done </a:t>
            </a:r>
            <a:r>
              <a:rPr sz="2600" spc="15" dirty="0">
                <a:latin typeface="Arial"/>
                <a:cs typeface="Arial"/>
              </a:rPr>
              <a:t>with </a:t>
            </a:r>
            <a:r>
              <a:rPr sz="2600" spc="-70" dirty="0">
                <a:latin typeface="Arial"/>
                <a:cs typeface="Arial"/>
              </a:rPr>
              <a:t>software </a:t>
            </a:r>
            <a:r>
              <a:rPr sz="2600" spc="-75" dirty="0">
                <a:latin typeface="Arial"/>
                <a:cs typeface="Arial"/>
              </a:rPr>
              <a:t>installed </a:t>
            </a:r>
            <a:r>
              <a:rPr sz="2600" spc="-85" dirty="0">
                <a:latin typeface="Arial"/>
                <a:cs typeface="Arial"/>
              </a:rPr>
              <a:t>on </a:t>
            </a:r>
            <a:r>
              <a:rPr sz="2600" spc="-114" dirty="0">
                <a:latin typeface="Arial"/>
                <a:cs typeface="Arial"/>
              </a:rPr>
              <a:t>personal  </a:t>
            </a:r>
            <a:r>
              <a:rPr sz="2600" spc="-95" dirty="0">
                <a:latin typeface="Arial"/>
                <a:cs typeface="Arial"/>
              </a:rPr>
              <a:t>computers.</a:t>
            </a:r>
            <a:endParaRPr sz="2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Font typeface="Arial"/>
              <a:buChar char="•"/>
            </a:pPr>
            <a:endParaRPr sz="3200">
              <a:latin typeface="Times New Roman"/>
              <a:cs typeface="Times New Roman"/>
            </a:endParaRPr>
          </a:p>
          <a:p>
            <a:pPr marL="355600" marR="6350" indent="-342900" algn="just">
              <a:lnSpc>
                <a:spcPts val="2500"/>
              </a:lnSpc>
              <a:buChar char="•"/>
              <a:tabLst>
                <a:tab pos="355600" algn="l"/>
              </a:tabLst>
            </a:pPr>
            <a:r>
              <a:rPr sz="2600" spc="-110" dirty="0">
                <a:latin typeface="Arial"/>
                <a:cs typeface="Arial"/>
              </a:rPr>
              <a:t>Put </a:t>
            </a:r>
            <a:r>
              <a:rPr sz="2600" spc="-100" dirty="0">
                <a:latin typeface="Arial"/>
                <a:cs typeface="Arial"/>
              </a:rPr>
              <a:t>data </a:t>
            </a:r>
            <a:r>
              <a:rPr sz="2600" spc="-120" dirty="0">
                <a:latin typeface="Arial"/>
                <a:cs typeface="Arial"/>
              </a:rPr>
              <a:t>and </a:t>
            </a:r>
            <a:r>
              <a:rPr sz="2600" spc="-70" dirty="0">
                <a:latin typeface="Arial"/>
                <a:cs typeface="Arial"/>
              </a:rPr>
              <a:t>software, </a:t>
            </a:r>
            <a:r>
              <a:rPr sz="2600" spc="-75" dirty="0">
                <a:latin typeface="Arial"/>
                <a:cs typeface="Arial"/>
              </a:rPr>
              <a:t>which </a:t>
            </a:r>
            <a:r>
              <a:rPr sz="2600" spc="-114" dirty="0">
                <a:latin typeface="Arial"/>
                <a:cs typeface="Arial"/>
              </a:rPr>
              <a:t>are </a:t>
            </a:r>
            <a:r>
              <a:rPr sz="2600" spc="-160" dirty="0">
                <a:latin typeface="Arial"/>
                <a:cs typeface="Arial"/>
              </a:rPr>
              <a:t>used </a:t>
            </a:r>
            <a:r>
              <a:rPr sz="2600" spc="25" dirty="0">
                <a:latin typeface="Arial"/>
                <a:cs typeface="Arial"/>
              </a:rPr>
              <a:t>to </a:t>
            </a:r>
            <a:r>
              <a:rPr sz="2600" spc="-120" dirty="0">
                <a:latin typeface="Arial"/>
                <a:cs typeface="Arial"/>
              </a:rPr>
              <a:t>be </a:t>
            </a:r>
            <a:r>
              <a:rPr sz="2600" spc="-85" dirty="0">
                <a:latin typeface="Arial"/>
                <a:cs typeface="Arial"/>
              </a:rPr>
              <a:t>on </a:t>
            </a:r>
            <a:r>
              <a:rPr sz="2600" spc="-114" dirty="0">
                <a:latin typeface="Arial"/>
                <a:cs typeface="Arial"/>
              </a:rPr>
              <a:t>personal  </a:t>
            </a:r>
            <a:r>
              <a:rPr sz="2600" spc="-95" dirty="0">
                <a:latin typeface="Arial"/>
                <a:cs typeface="Arial"/>
              </a:rPr>
              <a:t>computers, </a:t>
            </a:r>
            <a:r>
              <a:rPr sz="2600" spc="25" dirty="0">
                <a:latin typeface="Arial"/>
                <a:cs typeface="Arial"/>
              </a:rPr>
              <a:t>to </a:t>
            </a:r>
            <a:r>
              <a:rPr sz="2600" spc="-200" dirty="0">
                <a:latin typeface="Arial"/>
                <a:cs typeface="Arial"/>
              </a:rPr>
              <a:t>a </a:t>
            </a:r>
            <a:r>
              <a:rPr sz="2600" spc="-75" dirty="0">
                <a:latin typeface="Arial"/>
                <a:cs typeface="Arial"/>
              </a:rPr>
              <a:t>giant </a:t>
            </a:r>
            <a:r>
              <a:rPr sz="2600" spc="-100" dirty="0">
                <a:latin typeface="Arial"/>
                <a:cs typeface="Arial"/>
              </a:rPr>
              <a:t>centralized </a:t>
            </a:r>
            <a:r>
              <a:rPr sz="2600" spc="-75" dirty="0">
                <a:latin typeface="Arial"/>
                <a:cs typeface="Arial"/>
              </a:rPr>
              <a:t>computer </a:t>
            </a:r>
            <a:r>
              <a:rPr sz="2600" spc="-145" dirty="0">
                <a:latin typeface="Arial"/>
                <a:cs typeface="Arial"/>
              </a:rPr>
              <a:t>system. </a:t>
            </a:r>
            <a:r>
              <a:rPr sz="2600" spc="-170" dirty="0">
                <a:latin typeface="Arial"/>
                <a:cs typeface="Arial"/>
              </a:rPr>
              <a:t>This  </a:t>
            </a:r>
            <a:r>
              <a:rPr sz="2600" spc="-30" dirty="0">
                <a:latin typeface="Arial"/>
                <a:cs typeface="Arial"/>
              </a:rPr>
              <a:t>form </a:t>
            </a:r>
            <a:r>
              <a:rPr sz="2600" spc="-135" dirty="0">
                <a:latin typeface="Arial"/>
                <a:cs typeface="Arial"/>
              </a:rPr>
              <a:t>is </a:t>
            </a:r>
            <a:r>
              <a:rPr sz="2600" spc="-105" dirty="0">
                <a:latin typeface="Arial"/>
                <a:cs typeface="Arial"/>
              </a:rPr>
              <a:t>called </a:t>
            </a:r>
            <a:r>
              <a:rPr sz="2600" b="1" spc="-145" dirty="0">
                <a:latin typeface="Trebuchet MS"/>
                <a:cs typeface="Trebuchet MS"/>
              </a:rPr>
              <a:t>cloud </a:t>
            </a:r>
            <a:r>
              <a:rPr sz="2600" b="1" spc="-130" dirty="0">
                <a:latin typeface="Trebuchet MS"/>
                <a:cs typeface="Trebuchet MS"/>
              </a:rPr>
              <a:t>computing</a:t>
            </a:r>
            <a:r>
              <a:rPr sz="2600" spc="-130" dirty="0">
                <a:latin typeface="Arial"/>
                <a:cs typeface="Arial"/>
              </a:rPr>
              <a:t>. </a:t>
            </a:r>
            <a:r>
              <a:rPr sz="2600" spc="-190" dirty="0">
                <a:latin typeface="Arial"/>
                <a:cs typeface="Arial"/>
              </a:rPr>
              <a:t>The </a:t>
            </a:r>
            <a:r>
              <a:rPr sz="2600" spc="-100" dirty="0">
                <a:latin typeface="Arial"/>
                <a:cs typeface="Arial"/>
              </a:rPr>
              <a:t>centralized </a:t>
            </a:r>
            <a:r>
              <a:rPr sz="2600" spc="-160" dirty="0">
                <a:latin typeface="Arial"/>
                <a:cs typeface="Arial"/>
              </a:rPr>
              <a:t>system </a:t>
            </a:r>
            <a:r>
              <a:rPr sz="2600" spc="-145" dirty="0">
                <a:latin typeface="Arial"/>
                <a:cs typeface="Arial"/>
              </a:rPr>
              <a:t>is  </a:t>
            </a:r>
            <a:r>
              <a:rPr sz="2600" spc="-105" dirty="0">
                <a:latin typeface="Arial"/>
                <a:cs typeface="Arial"/>
              </a:rPr>
              <a:t>called </a:t>
            </a:r>
            <a:r>
              <a:rPr sz="2600" spc="-200" dirty="0">
                <a:latin typeface="Arial"/>
                <a:cs typeface="Arial"/>
              </a:rPr>
              <a:t>a </a:t>
            </a:r>
            <a:r>
              <a:rPr sz="2600" b="1" spc="-145" dirty="0">
                <a:latin typeface="Trebuchet MS"/>
                <a:cs typeface="Trebuchet MS"/>
              </a:rPr>
              <a:t>cloud</a:t>
            </a:r>
            <a:r>
              <a:rPr sz="2600" b="1" spc="-165" dirty="0">
                <a:latin typeface="Trebuchet MS"/>
                <a:cs typeface="Trebuchet MS"/>
              </a:rPr>
              <a:t> </a:t>
            </a:r>
            <a:r>
              <a:rPr sz="2600" b="1" spc="-135" dirty="0">
                <a:latin typeface="Trebuchet MS"/>
                <a:cs typeface="Trebuchet MS"/>
              </a:rPr>
              <a:t>system</a:t>
            </a:r>
            <a:r>
              <a:rPr sz="2600" spc="-135" dirty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59379" y="364236"/>
            <a:ext cx="3826764" cy="5654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</TotalTime>
  <Words>499</Words>
  <Application>Microsoft Office PowerPoint</Application>
  <PresentationFormat>On-screen Show (4:3)</PresentationFormat>
  <Paragraphs>54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Courier New</vt:lpstr>
      <vt:lpstr>Liberation Sans Narrow</vt:lpstr>
      <vt:lpstr>Times New Roman</vt:lpstr>
      <vt:lpstr>Trebuchet MS</vt:lpstr>
      <vt:lpstr>Verdana</vt:lpstr>
      <vt:lpstr>Wingdings</vt:lpstr>
      <vt:lpstr>Office Theme</vt:lpstr>
      <vt:lpstr>PowerPoint Presentation</vt:lpstr>
      <vt:lpstr>PowerPoint Presentation</vt:lpstr>
      <vt:lpstr>The Internet provides new challenges and opportunities for the  integration, representation, dissemination, and communication of  geographic information.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 The term "cloud" berdasarkan gambar awan yang digunakan di masa lalu untuk mewakili Jaringan Telpon http://www.gartner.com/it/page.jsp?id=707508</vt:lpstr>
      <vt:lpstr>Email yang tersedia dalam bentuk web  mail merupakan contoh yang sangat  kecil dari teknologi cloud computing.</vt:lpstr>
      <vt:lpstr>PowerPoint Presentation</vt:lpstr>
      <vt:lpstr>PowerPoint Presentation</vt:lpstr>
      <vt:lpstr>PowerPoint Presentation</vt:lpstr>
      <vt:lpstr>  Multi-tenancy</vt:lpstr>
      <vt:lpstr>PowerPoint Presentation</vt:lpstr>
      <vt:lpstr>PowerPoint Presentation</vt:lpstr>
      <vt:lpstr> Device independent</vt:lpstr>
      <vt:lpstr> Reliability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Komputasi awan  (cloud computing)</dc:title>
  <dc:creator>w7</dc:creator>
  <cp:lastModifiedBy>Rifuki Indra</cp:lastModifiedBy>
  <cp:revision>12</cp:revision>
  <dcterms:created xsi:type="dcterms:W3CDTF">2019-11-04T06:34:17Z</dcterms:created>
  <dcterms:modified xsi:type="dcterms:W3CDTF">2019-11-04T07:36:12Z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2017-03-19T00:00:00Z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2019-11-04T00:00:00Z</vt:filetime>
  </property>
</Properties>
</file>