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23" r:id="rId4"/>
    <p:sldId id="324" r:id="rId5"/>
    <p:sldId id="325" r:id="rId6"/>
    <p:sldId id="326" r:id="rId7"/>
    <p:sldId id="343" r:id="rId8"/>
    <p:sldId id="327" r:id="rId9"/>
    <p:sldId id="328" r:id="rId10"/>
    <p:sldId id="329" r:id="rId11"/>
    <p:sldId id="330" r:id="rId12"/>
    <p:sldId id="268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9" r:id="rId21"/>
    <p:sldId id="338" r:id="rId22"/>
    <p:sldId id="340" r:id="rId23"/>
    <p:sldId id="341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E0BA9-D5C4-472D-BC7A-85040773C980}" type="datetimeFigureOut">
              <a:rPr lang="id-ID" smtClean="0"/>
              <a:t>14/11/2016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88640"/>
            <a:ext cx="4825523" cy="1702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ke-10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November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4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496944" cy="659735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                                      ;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Dari </a:t>
                </a:r>
                <a:r>
                  <a:rPr lang="en-US" dirty="0" err="1"/>
                  <a:t>daftar</a:t>
                </a:r>
                <a:r>
                  <a:rPr lang="en-US" dirty="0"/>
                  <a:t> 6.4 Holman  : 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diperoleh</a:t>
                </a:r>
                <a:r>
                  <a:rPr lang="en-US" dirty="0" smtClean="0"/>
                  <a:t> </a:t>
                </a:r>
                <a:r>
                  <a:rPr lang="en-US" dirty="0"/>
                  <a:t>C = 0,278  </a:t>
                </a:r>
                <a:r>
                  <a:rPr lang="en-US" dirty="0" err="1"/>
                  <a:t>dan</a:t>
                </a:r>
                <a:r>
                  <a:rPr lang="en-US" dirty="0"/>
                  <a:t>  n = 0,620</a:t>
                </a: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 err="1"/>
                  <a:t>menghitung</a:t>
                </a:r>
                <a:r>
                  <a:rPr lang="en-US" dirty="0"/>
                  <a:t> </a:t>
                </a:r>
                <a:r>
                  <a:rPr lang="en-US" dirty="0" err="1"/>
                  <a:t>kecepatan</a:t>
                </a:r>
                <a:r>
                  <a:rPr lang="en-US" dirty="0"/>
                  <a:t> </a:t>
                </a:r>
                <a:r>
                  <a:rPr lang="en-US" dirty="0" err="1"/>
                  <a:t>maksimum</a:t>
                </a:r>
                <a:r>
                  <a:rPr lang="en-US" dirty="0"/>
                  <a:t> ,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perlu</a:t>
                </a:r>
                <a:r>
                  <a:rPr lang="en-US" dirty="0"/>
                  <a:t> </a:t>
                </a:r>
                <a:r>
                  <a:rPr lang="en-US" dirty="0" err="1"/>
                  <a:t>menentukan</a:t>
                </a:r>
                <a:r>
                  <a:rPr lang="en-US" dirty="0"/>
                  <a:t> </a:t>
                </a:r>
                <a:r>
                  <a:rPr lang="en-US" dirty="0" err="1"/>
                  <a:t>luas</a:t>
                </a:r>
                <a:r>
                  <a:rPr lang="en-US" dirty="0"/>
                  <a:t> </a:t>
                </a:r>
                <a:r>
                  <a:rPr lang="en-US" dirty="0" err="1" smtClean="0"/>
                  <a:t>bidang</a:t>
                </a:r>
                <a:r>
                  <a:rPr lang="id-ID" dirty="0"/>
                  <a:t> </a:t>
                </a:r>
                <a:r>
                  <a:rPr lang="en-US" dirty="0" err="1" smtClean="0"/>
                  <a:t>aliran</a:t>
                </a:r>
                <a:r>
                  <a:rPr lang="en-US" dirty="0" smtClean="0"/>
                  <a:t> </a:t>
                </a:r>
                <a:r>
                  <a:rPr lang="en-US" dirty="0"/>
                  <a:t>minimum.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err="1" smtClean="0"/>
                  <a:t>Menghitung</a:t>
                </a:r>
                <a:r>
                  <a:rPr lang="en-US" dirty="0" smtClean="0"/>
                  <a:t>  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max</a:t>
                </a:r>
                <a:r>
                  <a:rPr lang="en-US" dirty="0"/>
                  <a:t>   </a:t>
                </a:r>
                <a:r>
                  <a:rPr lang="en-US" dirty="0" smtClean="0"/>
                  <a:t>→  </a:t>
                </a:r>
                <a:r>
                  <a:rPr lang="en-US" dirty="0" err="1"/>
                  <a:t>luas</a:t>
                </a:r>
                <a:r>
                  <a:rPr lang="en-US" dirty="0"/>
                  <a:t>  </a:t>
                </a:r>
                <a:r>
                  <a:rPr lang="en-US" dirty="0" err="1"/>
                  <a:t>bidang</a:t>
                </a:r>
                <a:r>
                  <a:rPr lang="en-US" dirty="0"/>
                  <a:t>   minimum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max</a:t>
                </a:r>
                <a:r>
                  <a:rPr lang="en-US" dirty="0" smtClean="0"/>
                  <a:t>  </a:t>
                </a:r>
                <a:r>
                  <a:rPr lang="en-US" dirty="0"/>
                  <a:t>=  u</a:t>
                </a:r>
                <a:r>
                  <a:rPr lang="en-US" baseline="-25000" dirty="0"/>
                  <a:t>∞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 ( 3</m:t>
                        </m:r>
                        <m:r>
                          <a:rPr lang="id-ID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81)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id-ID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81 −  2</m:t>
                        </m:r>
                        <m:r>
                          <a:rPr lang="id-ID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54</m:t>
                        </m:r>
                      </m:den>
                    </m:f>
                  </m:oMath>
                </a14:m>
                <a:r>
                  <a:rPr lang="en-US" dirty="0"/>
                  <a:t>   =  21  m/s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 =  </a:t>
                </a:r>
                <a:r>
                  <a:rPr lang="id-ID" dirty="0" smtClean="0"/>
                  <a:t>        </a:t>
                </a:r>
                <a:r>
                  <a:rPr lang="en-US" dirty="0" smtClean="0"/>
                  <a:t> </a:t>
                </a:r>
                <a:r>
                  <a:rPr lang="id-ID" dirty="0" smtClean="0"/>
                  <a:t>                                    </a:t>
                </a:r>
                <a:r>
                  <a:rPr lang="en-US" dirty="0" smtClean="0"/>
                  <a:t>=  32,02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Sehingga 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𝑘𝑓</m:t>
                        </m:r>
                      </m:den>
                    </m:f>
                  </m:oMath>
                </a14:m>
                <a:r>
                  <a:rPr lang="en-US" dirty="0"/>
                  <a:t>  =  0,278 (  32,02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0,62</m:t>
                        </m:r>
                      </m:sup>
                    </m:sSup>
                  </m:oMath>
                </a14:m>
                <a:r>
                  <a:rPr lang="en-US" dirty="0"/>
                  <a:t> (0,706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=  153,8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dirty="0"/>
                  <a:t>→  h  =  164  W/m</a:t>
                </a:r>
                <a:r>
                  <a:rPr lang="en-US" baseline="30000" dirty="0"/>
                  <a:t>2  </a:t>
                </a:r>
                <a:r>
                  <a:rPr lang="en-US" dirty="0"/>
                  <a:t>C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496944" cy="6597352"/>
              </a:xfrm>
              <a:blipFill rotWithShape="1">
                <a:blip r:embed="rId2"/>
                <a:stretch>
                  <a:fillRect l="-1076" t="-1756" b="-730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02" y="476672"/>
            <a:ext cx="1797642" cy="82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2228945" cy="9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20" y="4601574"/>
            <a:ext cx="3497164" cy="88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3528" y="3861048"/>
            <a:ext cx="223224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7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548680"/>
                <a:ext cx="8640960" cy="5976664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en-US" dirty="0" err="1"/>
                  <a:t>Angka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perpindahan</a:t>
                </a:r>
                <a:r>
                  <a:rPr lang="en-US" dirty="0"/>
                  <a:t> </a:t>
                </a:r>
                <a:r>
                  <a:rPr lang="en-US" dirty="0" err="1"/>
                  <a:t>panas</a:t>
                </a:r>
                <a:r>
                  <a:rPr lang="en-US" dirty="0"/>
                  <a:t> </a:t>
                </a:r>
                <a:r>
                  <a:rPr lang="en-US" dirty="0" err="1"/>
                  <a:t>seandainya</a:t>
                </a:r>
                <a:r>
                  <a:rPr lang="en-US" dirty="0"/>
                  <a:t> </a:t>
                </a:r>
                <a:r>
                  <a:rPr lang="en-US" dirty="0" err="1"/>
                  <a:t>terdapat</a:t>
                </a:r>
                <a:r>
                  <a:rPr lang="en-US" dirty="0"/>
                  <a:t> 10 </a:t>
                </a:r>
                <a:r>
                  <a:rPr lang="en-US" dirty="0" err="1"/>
                  <a:t>baris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arah</a:t>
                </a:r>
                <a:r>
                  <a:rPr lang="en-US" dirty="0"/>
                  <a:t> </a:t>
                </a:r>
                <a:r>
                  <a:rPr lang="en-US" dirty="0" err="1"/>
                  <a:t>aliran</a:t>
                </a:r>
                <a:r>
                  <a:rPr lang="en-US" dirty="0"/>
                  <a:t> ,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hanya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5 </a:t>
                </a:r>
                <a:r>
                  <a:rPr lang="en-US" dirty="0" err="1">
                    <a:solidFill>
                      <a:srgbClr val="FF0000"/>
                    </a:solidFill>
                  </a:rPr>
                  <a:t>baris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tabung</a:t>
                </a:r>
                <a:r>
                  <a:rPr lang="en-US" dirty="0">
                    <a:solidFill>
                      <a:srgbClr val="FF0000"/>
                    </a:solidFill>
                  </a:rPr>
                  <a:t> , </a:t>
                </a:r>
                <a:r>
                  <a:rPr lang="en-US" dirty="0" err="1">
                    <a:solidFill>
                      <a:srgbClr val="FF0000"/>
                    </a:solidFill>
                  </a:rPr>
                  <a:t>nilai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ini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harus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dikalikan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dengan</a:t>
                </a:r>
                <a:r>
                  <a:rPr lang="en-US" dirty="0">
                    <a:solidFill>
                      <a:srgbClr val="FF0000"/>
                    </a:solidFill>
                  </a:rPr>
                  <a:t> factor 0,92 yang </a:t>
                </a:r>
                <a:r>
                  <a:rPr lang="en-US" dirty="0" err="1">
                    <a:solidFill>
                      <a:srgbClr val="FF0000"/>
                    </a:solidFill>
                  </a:rPr>
                  <a:t>ditentukan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dari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daftar</a:t>
                </a:r>
                <a:r>
                  <a:rPr lang="en-US" dirty="0">
                    <a:solidFill>
                      <a:srgbClr val="FF0000"/>
                    </a:solidFill>
                  </a:rPr>
                  <a:t> 6.5 Holman </a:t>
                </a:r>
                <a:r>
                  <a:rPr lang="en-US" dirty="0" smtClean="0"/>
                  <a:t>.</a:t>
                </a:r>
                <a:endParaRPr lang="id-ID" dirty="0" smtClean="0"/>
              </a:p>
              <a:p>
                <a:pPr algn="just"/>
                <a:endParaRPr lang="id-ID" dirty="0"/>
              </a:p>
              <a:p>
                <a:pPr algn="just"/>
                <a:r>
                  <a:rPr lang="en-US" dirty="0" err="1"/>
                  <a:t>Luas</a:t>
                </a:r>
                <a:r>
                  <a:rPr lang="en-US" dirty="0"/>
                  <a:t>   </a:t>
                </a:r>
                <a:r>
                  <a:rPr lang="en-US" dirty="0" err="1"/>
                  <a:t>perpindahan</a:t>
                </a:r>
                <a:r>
                  <a:rPr lang="en-US" dirty="0"/>
                  <a:t>  </a:t>
                </a:r>
                <a:r>
                  <a:rPr lang="en-US" dirty="0" err="1"/>
                  <a:t>panas</a:t>
                </a:r>
                <a:r>
                  <a:rPr lang="en-US" dirty="0"/>
                  <a:t>  </a:t>
                </a:r>
                <a:r>
                  <a:rPr lang="en-US" dirty="0" err="1"/>
                  <a:t>keseluruhan</a:t>
                </a:r>
                <a:r>
                  <a:rPr lang="en-US" dirty="0"/>
                  <a:t>  per  </a:t>
                </a:r>
                <a:r>
                  <a:rPr lang="en-US" dirty="0" err="1"/>
                  <a:t>satuan</a:t>
                </a:r>
                <a:r>
                  <a:rPr lang="en-US" dirty="0"/>
                  <a:t>  </a:t>
                </a:r>
                <a:r>
                  <a:rPr lang="en-US" dirty="0" err="1"/>
                  <a:t>panjang</a:t>
                </a:r>
                <a:r>
                  <a:rPr lang="en-US" dirty="0"/>
                  <a:t>  </a:t>
                </a:r>
                <a:r>
                  <a:rPr lang="en-US" dirty="0" err="1"/>
                  <a:t>tersebut</a:t>
                </a:r>
                <a:r>
                  <a:rPr lang="en-US" dirty="0"/>
                  <a:t>  </a:t>
                </a:r>
                <a:r>
                  <a:rPr lang="en-US" dirty="0" smtClean="0"/>
                  <a:t>:</a:t>
                </a:r>
                <a:endParaRPr lang="id-ID" dirty="0" smtClean="0"/>
              </a:p>
              <a:p>
                <a:pPr marL="0" indent="0" algn="just">
                  <a:buNone/>
                </a:pPr>
                <a:endParaRPr lang="id-ID" dirty="0"/>
              </a:p>
              <a:p>
                <a:pPr marL="0" indent="0" algn="just">
                  <a:buNone/>
                </a:pPr>
                <a:r>
                  <a:rPr lang="id-ID" dirty="0" smtClean="0"/>
                  <a:t>     </a:t>
                </a:r>
                <a:r>
                  <a:rPr lang="en-US" dirty="0" smtClean="0"/>
                  <a:t>A  </a:t>
                </a:r>
                <a:r>
                  <a:rPr lang="en-US" dirty="0"/>
                  <a:t>=  N π d (1)  =  15  (5) π  (</a:t>
                </a:r>
                <a:r>
                  <a:rPr lang="en-US" dirty="0" smtClean="0"/>
                  <a:t>0,025</a:t>
                </a:r>
                <a:r>
                  <a:rPr lang="id-ID" dirty="0" smtClean="0"/>
                  <a:t>) </a:t>
                </a:r>
                <a:r>
                  <a:rPr lang="en-US" dirty="0" smtClean="0"/>
                  <a:t>=  </a:t>
                </a:r>
                <a:r>
                  <a:rPr lang="en-US" dirty="0"/>
                  <a:t>5,985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id-ID" dirty="0"/>
              </a:p>
              <a:p>
                <a:pPr marL="0" indent="0" algn="just">
                  <a:buNone/>
                </a:pPr>
                <a:endParaRPr lang="id-ID" dirty="0" smtClean="0"/>
              </a:p>
              <a:p>
                <a:pPr marL="0" indent="0" algn="just">
                  <a:buNone/>
                </a:pPr>
                <a:r>
                  <a:rPr lang="en-US" dirty="0" err="1" smtClean="0"/>
                  <a:t>dimana</a:t>
                </a:r>
                <a:r>
                  <a:rPr lang="en-US" dirty="0" smtClean="0"/>
                  <a:t> </a:t>
                </a:r>
                <a:r>
                  <a:rPr lang="en-US" dirty="0"/>
                  <a:t>N </a:t>
                </a:r>
                <a:r>
                  <a:rPr lang="en-US" dirty="0" err="1"/>
                  <a:t>ialah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en-US" dirty="0" err="1" smtClean="0"/>
                  <a:t>keseluruhan</a:t>
                </a:r>
                <a:r>
                  <a:rPr lang="id-ID" dirty="0" smtClean="0"/>
                  <a:t>.</a:t>
                </a:r>
              </a:p>
              <a:p>
                <a:pPr marL="0" indent="0" algn="just">
                  <a:buNone/>
                </a:pPr>
                <a:endParaRPr lang="id-ID" dirty="0"/>
              </a:p>
              <a:p>
                <a:pPr marL="0" indent="0" algn="just">
                  <a:buNone/>
                </a:pPr>
                <a:r>
                  <a:rPr lang="en-US" dirty="0" err="1" smtClean="0"/>
                  <a:t>Sebelum</a:t>
                </a:r>
                <a:r>
                  <a:rPr lang="en-US" dirty="0" smtClean="0"/>
                  <a:t>  </a:t>
                </a:r>
                <a:r>
                  <a:rPr lang="en-US" dirty="0" err="1"/>
                  <a:t>menghitung</a:t>
                </a:r>
                <a:r>
                  <a:rPr lang="en-US" dirty="0"/>
                  <a:t>  </a:t>
                </a:r>
                <a:r>
                  <a:rPr lang="en-US" dirty="0" err="1"/>
                  <a:t>perpindahan</a:t>
                </a:r>
                <a:r>
                  <a:rPr lang="en-US" dirty="0"/>
                  <a:t>  </a:t>
                </a:r>
                <a:r>
                  <a:rPr lang="en-US" dirty="0" err="1"/>
                  <a:t>kalor</a:t>
                </a:r>
                <a:r>
                  <a:rPr lang="en-US" dirty="0"/>
                  <a:t> ,  </a:t>
                </a:r>
                <a:r>
                  <a:rPr lang="en-US" dirty="0" err="1"/>
                  <a:t>harus</a:t>
                </a:r>
                <a:r>
                  <a:rPr lang="en-US" dirty="0"/>
                  <a:t>  </a:t>
                </a:r>
                <a:r>
                  <a:rPr lang="en-US" dirty="0" err="1"/>
                  <a:t>diingat</a:t>
                </a:r>
                <a:r>
                  <a:rPr lang="en-US" dirty="0"/>
                  <a:t>  </a:t>
                </a:r>
                <a:r>
                  <a:rPr lang="en-US" dirty="0" err="1"/>
                  <a:t>bahwa</a:t>
                </a:r>
                <a:r>
                  <a:rPr lang="en-US" dirty="0"/>
                  <a:t>   </a:t>
                </a:r>
                <a:r>
                  <a:rPr lang="en-US" dirty="0" err="1"/>
                  <a:t>suhu</a:t>
                </a:r>
                <a:r>
                  <a:rPr lang="en-US" dirty="0"/>
                  <a:t>  </a:t>
                </a:r>
                <a:r>
                  <a:rPr lang="en-US" dirty="0" err="1"/>
                  <a:t>udara</a:t>
                </a:r>
                <a:r>
                  <a:rPr lang="en-US" dirty="0"/>
                  <a:t>   </a:t>
                </a:r>
                <a:r>
                  <a:rPr lang="en-US" dirty="0" err="1"/>
                  <a:t>meningkat</a:t>
                </a:r>
                <a:r>
                  <a:rPr lang="en-US" dirty="0"/>
                  <a:t>  </a:t>
                </a:r>
                <a:r>
                  <a:rPr lang="en-US" dirty="0" err="1"/>
                  <a:t>dalam</a:t>
                </a:r>
                <a:r>
                  <a:rPr lang="en-US" dirty="0"/>
                  <a:t>   </a:t>
                </a:r>
                <a:r>
                  <a:rPr lang="en-US" dirty="0" err="1"/>
                  <a:t>perjalanan</a:t>
                </a:r>
                <a:r>
                  <a:rPr lang="en-US" dirty="0"/>
                  <a:t>   </a:t>
                </a:r>
                <a:r>
                  <a:rPr lang="en-US" dirty="0" err="1"/>
                  <a:t>aliran</a:t>
                </a:r>
                <a:r>
                  <a:rPr lang="en-US" dirty="0"/>
                  <a:t>   </a:t>
                </a:r>
                <a:r>
                  <a:rPr lang="en-US" dirty="0" err="1"/>
                  <a:t>melintasi</a:t>
                </a:r>
                <a:r>
                  <a:rPr lang="en-US" dirty="0"/>
                  <a:t> </a:t>
                </a:r>
                <a:r>
                  <a:rPr lang="en-US" dirty="0" err="1"/>
                  <a:t>rangkunan</a:t>
                </a:r>
                <a:r>
                  <a:rPr lang="en-US" dirty="0"/>
                  <a:t>   </a:t>
                </a:r>
                <a:r>
                  <a:rPr lang="en-US" dirty="0" err="1"/>
                  <a:t>tabung</a:t>
                </a:r>
                <a:endParaRPr lang="id-ID" dirty="0"/>
              </a:p>
              <a:p>
                <a:pPr marL="0" indent="0" algn="just">
                  <a:buNone/>
                </a:pPr>
                <a:r>
                  <a:rPr lang="en-US" dirty="0" smtClean="0"/>
                  <a:t>q  </a:t>
                </a:r>
                <a:r>
                  <a:rPr lang="en-US" dirty="0"/>
                  <a:t>=  h . A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)</a:t>
                </a:r>
                <a:endParaRPr lang="id-ID" dirty="0" smtClean="0"/>
              </a:p>
              <a:p>
                <a:pPr marL="0" indent="0" algn="just">
                  <a:buNone/>
                </a:pPr>
                <a:endParaRPr lang="id-ID" dirty="0"/>
              </a:p>
              <a:p>
                <a:pPr algn="just"/>
                <a:r>
                  <a:rPr lang="en-US" dirty="0" err="1"/>
                  <a:t>Sebagai</a:t>
                </a:r>
                <a:r>
                  <a:rPr lang="en-US" dirty="0"/>
                  <a:t>   </a:t>
                </a:r>
                <a:r>
                  <a:rPr lang="en-US" dirty="0" err="1"/>
                  <a:t>pendekatan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 algn="just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</a:t>
                </a:r>
                <a:r>
                  <a:rPr lang="en-US" dirty="0" smtClean="0"/>
                  <a:t>q  </a:t>
                </a:r>
                <a:r>
                  <a:rPr lang="en-US" dirty="0"/>
                  <a:t>=  h . A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 , 1  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 ,2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)  =  m  </a:t>
                </a:r>
                <a:r>
                  <a:rPr lang="en-US" dirty="0" err="1"/>
                  <a:t>Cp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 , 2  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 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 ,1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id-ID" dirty="0"/>
              </a:p>
              <a:p>
                <a:pPr marL="0" indent="0" algn="just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548680"/>
                <a:ext cx="8640960" cy="5976664"/>
              </a:xfrm>
              <a:blipFill rotWithShape="1">
                <a:blip r:embed="rId2"/>
                <a:stretch>
                  <a:fillRect l="-705" t="-1429" r="-211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743406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Aliran</a:t>
                </a:r>
                <a:r>
                  <a:rPr lang="en-US" dirty="0"/>
                  <a:t>  </a:t>
                </a:r>
                <a:r>
                  <a:rPr lang="en-US" dirty="0" err="1"/>
                  <a:t>massa</a:t>
                </a:r>
                <a:r>
                  <a:rPr lang="en-US" dirty="0"/>
                  <a:t>   </a:t>
                </a:r>
                <a:r>
                  <a:rPr lang="en-US" dirty="0" err="1"/>
                  <a:t>masuk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 smtClean="0"/>
                  <a:t>m  </a:t>
                </a:r>
                <a:r>
                  <a:rPr lang="en-US" dirty="0"/>
                  <a:t>=  ρ</a:t>
                </a:r>
                <a:r>
                  <a:rPr lang="en-US" baseline="-25000" dirty="0"/>
                  <a:t>∞</a:t>
                </a:r>
                <a:r>
                  <a:rPr lang="en-US" dirty="0"/>
                  <a:t> . u</a:t>
                </a:r>
                <a:r>
                  <a:rPr lang="en-US" baseline="-25000" dirty="0"/>
                  <a:t>∞</a:t>
                </a:r>
                <a:r>
                  <a:rPr lang="en-US" dirty="0"/>
                  <a:t>  (  15)  </a:t>
                </a:r>
                <a:r>
                  <a:rPr lang="en-US" dirty="0" err="1"/>
                  <a:t>Sn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dirty="0"/>
                  <a:t>ρ</a:t>
                </a:r>
                <a:r>
                  <a:rPr lang="en-US" baseline="-25000" dirty="0"/>
                  <a:t>∞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1,0132 . 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287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(283)</m:t>
                        </m:r>
                      </m:den>
                    </m:f>
                  </m:oMath>
                </a14:m>
                <a:r>
                  <a:rPr lang="en-US" dirty="0"/>
                  <a:t>   =  1,246  kg/m</a:t>
                </a:r>
                <a:r>
                  <a:rPr lang="en-US" baseline="30000" dirty="0"/>
                  <a:t>3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 </a:t>
                </a:r>
                <a:r>
                  <a:rPr lang="en-US" dirty="0" smtClean="0"/>
                  <a:t>  </a:t>
                </a:r>
                <a:r>
                  <a:rPr lang="en-US" dirty="0"/>
                  <a:t>m  =  1,246  (7) (15) (0,0381)  =  4,99  </a:t>
                </a:r>
                <a:r>
                  <a:rPr lang="en-US" dirty="0" smtClean="0"/>
                  <a:t>kg/s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en-US" dirty="0" err="1"/>
                  <a:t>Sehingga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/>
                  <a:t>q  </a:t>
                </a:r>
                <a:r>
                  <a:rPr lang="en-US" dirty="0"/>
                  <a:t>=  h . A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 , 1  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 ,2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)  =  m  </a:t>
                </a:r>
                <a:r>
                  <a:rPr lang="en-US" dirty="0" err="1"/>
                  <a:t>Cp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 , 2  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 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 ,1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0,92</a:t>
                </a:r>
                <a:r>
                  <a:rPr lang="en-US" dirty="0" smtClean="0"/>
                  <a:t>  </a:t>
                </a:r>
                <a:r>
                  <a:rPr lang="en-US" dirty="0"/>
                  <a:t>(164) (5,985)( 65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10 +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 ,2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=  4,99 ( 1006</a:t>
                </a:r>
                <a:r>
                  <a:rPr lang="en-US" dirty="0" smtClean="0"/>
                  <a:t>)</a:t>
                </a:r>
                <a:r>
                  <a:rPr lang="id-ID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 ,2</m:t>
                        </m:r>
                      </m:sub>
                    </m:sSub>
                    <m:r>
                      <a:rPr lang="id-ID" i="1">
                        <a:latin typeface="Cambria Math"/>
                      </a:rPr>
                      <m:t>−10</m:t>
                    </m:r>
                  </m:oMath>
                </a14:m>
                <a:r>
                  <a:rPr lang="en-US" dirty="0"/>
                  <a:t> </a:t>
                </a:r>
                <a:r>
                  <a:rPr lang="id-ID" dirty="0" smtClean="0"/>
                  <a:t>)</a:t>
                </a:r>
                <a:r>
                  <a:rPr lang="en-US" dirty="0" smtClean="0"/>
                  <a:t> 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en-US" dirty="0" smtClean="0"/>
                  <a:t> </a:t>
                </a:r>
                <a:r>
                  <a:rPr lang="id-ID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 ,2</m:t>
                        </m:r>
                      </m:sub>
                    </m:sSub>
                  </m:oMath>
                </a14:m>
                <a:r>
                  <a:rPr lang="en-US" dirty="0"/>
                  <a:t>   =  18,77  °</a:t>
                </a:r>
                <a:r>
                  <a:rPr lang="en-US" dirty="0" smtClean="0"/>
                  <a:t>C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id-ID" dirty="0" smtClean="0"/>
                  <a:t>Maka :</a:t>
                </a:r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</a:t>
                </a:r>
                <a:r>
                  <a:rPr lang="en-US" dirty="0" smtClean="0"/>
                  <a:t>q </a:t>
                </a:r>
                <a:r>
                  <a:rPr lang="en-US" dirty="0"/>
                  <a:t>=  (4,99)( 1007)( 18,77 – 10 ) =  44,03  kW/m .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7434064"/>
              </a:xfrm>
              <a:blipFill rotWithShape="1">
                <a:blip r:embed="rId2"/>
                <a:stretch>
                  <a:fillRect l="-1133" t="-656" r="-2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7268" y="1196752"/>
            <a:ext cx="3384376" cy="6840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87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" y="332656"/>
            <a:ext cx="8964488" cy="71095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BAB V. PERPINDAHAN PANAS RADIASI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9225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♦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radiasi</a:t>
            </a:r>
            <a:r>
              <a:rPr lang="en-US" dirty="0"/>
              <a:t> :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radiasi</a:t>
            </a:r>
            <a:r>
              <a:rPr lang="en-US" dirty="0"/>
              <a:t>  </a:t>
            </a:r>
            <a:r>
              <a:rPr lang="en-US" dirty="0" err="1"/>
              <a:t>elektromagnetik</a:t>
            </a:r>
            <a:r>
              <a:rPr lang="en-US" dirty="0"/>
              <a:t>  yang  </a:t>
            </a:r>
            <a:r>
              <a:rPr lang="en-US" dirty="0" err="1"/>
              <a:t>dipancarkan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dirty="0" err="1"/>
              <a:t>benda</a:t>
            </a:r>
            <a:r>
              <a:rPr lang="en-US" dirty="0"/>
              <a:t> 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suhunya</a:t>
            </a:r>
            <a:r>
              <a:rPr lang="en-US" dirty="0"/>
              <a:t>.</a:t>
            </a:r>
            <a:endParaRPr lang="id-ID" dirty="0"/>
          </a:p>
          <a:p>
            <a:pPr marL="0" indent="0" algn="just">
              <a:buNone/>
            </a:pPr>
            <a:r>
              <a:rPr lang="en-US" dirty="0" smtClean="0"/>
              <a:t>♦</a:t>
            </a:r>
            <a:r>
              <a:rPr lang="id-ID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perambatan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menganggap</a:t>
            </a:r>
            <a:r>
              <a:rPr lang="en-US" dirty="0"/>
              <a:t>  </a:t>
            </a:r>
            <a:r>
              <a:rPr lang="en-US" dirty="0" err="1"/>
              <a:t>bahwa</a:t>
            </a:r>
            <a:r>
              <a:rPr lang="en-US" dirty="0"/>
              <a:t>  </a:t>
            </a:r>
            <a:r>
              <a:rPr lang="en-US" dirty="0" err="1"/>
              <a:t>setiap</a:t>
            </a:r>
            <a:r>
              <a:rPr lang="en-US" dirty="0"/>
              <a:t>  </a:t>
            </a:r>
            <a:r>
              <a:rPr lang="en-US" dirty="0" err="1"/>
              <a:t>kuantum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partikel</a:t>
            </a:r>
            <a:r>
              <a:rPr lang="en-US" dirty="0"/>
              <a:t>  yang 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massa</a:t>
            </a:r>
            <a:r>
              <a:rPr lang="en-US" dirty="0"/>
              <a:t>, momentum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  gas).</a:t>
            </a:r>
            <a:endParaRPr lang="id-ID" dirty="0"/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en-US" dirty="0" err="1" smtClean="0"/>
              <a:t>Sifat</a:t>
            </a:r>
            <a:r>
              <a:rPr lang="en-US" dirty="0" smtClean="0"/>
              <a:t>  </a:t>
            </a:r>
            <a:r>
              <a:rPr lang="en-US" dirty="0" err="1"/>
              <a:t>radiasi</a:t>
            </a:r>
            <a:r>
              <a:rPr lang="en-US" dirty="0"/>
              <a:t>  analog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cahaya</a:t>
            </a:r>
            <a:r>
              <a:rPr lang="en-US" dirty="0"/>
              <a:t>  </a:t>
            </a:r>
            <a:r>
              <a:rPr lang="en-US" dirty="0" err="1"/>
              <a:t>sehingga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radiasi</a:t>
            </a:r>
            <a:r>
              <a:rPr lang="en-US" dirty="0"/>
              <a:t>  </a:t>
            </a:r>
            <a:r>
              <a:rPr lang="en-US" dirty="0" err="1"/>
              <a:t>termal</a:t>
            </a:r>
            <a:r>
              <a:rPr lang="en-US" dirty="0"/>
              <a:t>  </a:t>
            </a:r>
            <a:r>
              <a:rPr lang="en-US" dirty="0" err="1"/>
              <a:t>dikenal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perambatan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kecepatan</a:t>
            </a:r>
            <a:r>
              <a:rPr lang="en-US" dirty="0"/>
              <a:t>  </a:t>
            </a:r>
            <a:r>
              <a:rPr lang="en-US" dirty="0" err="1"/>
              <a:t>cahaya</a:t>
            </a:r>
            <a:r>
              <a:rPr lang="en-US" dirty="0"/>
              <a:t>  =  3.10</a:t>
            </a:r>
            <a:r>
              <a:rPr lang="en-US" baseline="30000" dirty="0"/>
              <a:t>10  </a:t>
            </a:r>
            <a:r>
              <a:rPr lang="en-US" dirty="0"/>
              <a:t>cm / </a:t>
            </a:r>
            <a:r>
              <a:rPr lang="en-US" dirty="0" err="1"/>
              <a:t>detik</a:t>
            </a:r>
            <a:r>
              <a:rPr lang="en-US" dirty="0"/>
              <a:t>.</a:t>
            </a:r>
            <a:endParaRPr lang="id-ID" dirty="0"/>
          </a:p>
          <a:p>
            <a:pPr marL="0" indent="0" algn="just">
              <a:buNone/>
            </a:pPr>
            <a:r>
              <a:rPr lang="en-US" dirty="0" smtClean="0"/>
              <a:t>C</a:t>
            </a:r>
            <a:r>
              <a:rPr lang="en-US" dirty="0"/>
              <a:t>=  λ . </a:t>
            </a:r>
            <a:r>
              <a:rPr lang="en-US" dirty="0" smtClean="0"/>
              <a:t>ν</a:t>
            </a:r>
            <a:r>
              <a:rPr lang="en-US" dirty="0"/>
              <a:t>	</a:t>
            </a: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Ket : </a:t>
            </a:r>
          </a:p>
          <a:p>
            <a:pPr marL="0" indent="0" algn="just">
              <a:buNone/>
            </a:pPr>
            <a:r>
              <a:rPr lang="en-US" dirty="0" smtClean="0"/>
              <a:t>C </a:t>
            </a:r>
            <a:r>
              <a:rPr lang="en-US" dirty="0"/>
              <a:t>= </a:t>
            </a:r>
            <a:r>
              <a:rPr lang="en-US" dirty="0" err="1"/>
              <a:t>kecepatan</a:t>
            </a:r>
            <a:r>
              <a:rPr lang="en-US" dirty="0"/>
              <a:t>  </a:t>
            </a:r>
            <a:r>
              <a:rPr lang="en-US" dirty="0" err="1"/>
              <a:t>cahaya</a:t>
            </a:r>
            <a:r>
              <a:rPr lang="en-US" dirty="0"/>
              <a:t>  </a:t>
            </a:r>
            <a:r>
              <a:rPr lang="en-US" dirty="0" smtClean="0"/>
              <a:t>;</a:t>
            </a:r>
            <a:r>
              <a:rPr lang="id-ID" dirty="0" smtClean="0"/>
              <a:t> </a:t>
            </a:r>
          </a:p>
          <a:p>
            <a:pPr marL="0" indent="0" algn="just">
              <a:buNone/>
            </a:pPr>
            <a:r>
              <a:rPr lang="en-US" dirty="0" smtClean="0"/>
              <a:t>λ  </a:t>
            </a:r>
            <a:r>
              <a:rPr lang="en-US" dirty="0"/>
              <a:t>= </a:t>
            </a:r>
            <a:r>
              <a:rPr lang="en-US" dirty="0" err="1"/>
              <a:t>panjang</a:t>
            </a:r>
            <a:r>
              <a:rPr lang="en-US" dirty="0"/>
              <a:t>  </a:t>
            </a:r>
            <a:r>
              <a:rPr lang="en-US" dirty="0" err="1" smtClean="0"/>
              <a:t>gelombang</a:t>
            </a:r>
            <a:r>
              <a:rPr lang="id-ID" dirty="0" smtClean="0"/>
              <a:t>;</a:t>
            </a:r>
          </a:p>
          <a:p>
            <a:pPr marL="0" indent="0" algn="just">
              <a:buNone/>
            </a:pPr>
            <a:r>
              <a:rPr lang="en-US" dirty="0" smtClean="0"/>
              <a:t>ν </a:t>
            </a:r>
            <a:r>
              <a:rPr lang="en-US" dirty="0"/>
              <a:t>= </a:t>
            </a:r>
            <a:r>
              <a:rPr lang="en-US" dirty="0" err="1" smtClean="0"/>
              <a:t>frekuens</a:t>
            </a:r>
            <a:r>
              <a:rPr lang="id-ID" dirty="0" smtClean="0"/>
              <a:t>i</a:t>
            </a:r>
            <a:endParaRPr lang="id-ID" dirty="0"/>
          </a:p>
          <a:p>
            <a:pPr marL="0" indent="0" algn="just">
              <a:buNone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124744"/>
            <a:ext cx="5616624" cy="78446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4400" dirty="0" smtClean="0"/>
              <a:t>5.1 Radiasi Thermal</a:t>
            </a:r>
            <a:endParaRPr lang="id-ID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4871893"/>
            <a:ext cx="115212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84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91264" cy="555989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 err="1"/>
                  <a:t>Jika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diartikan</a:t>
                </a:r>
                <a:r>
                  <a:rPr lang="en-US" dirty="0"/>
                  <a:t>  </a:t>
                </a:r>
                <a:r>
                  <a:rPr lang="en-US" dirty="0" err="1"/>
                  <a:t>sebagai</a:t>
                </a:r>
                <a:r>
                  <a:rPr lang="en-US" dirty="0"/>
                  <a:t>  </a:t>
                </a:r>
                <a:r>
                  <a:rPr lang="en-US" dirty="0" err="1"/>
                  <a:t>kuantum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 </a:t>
                </a:r>
                <a:r>
                  <a:rPr lang="en-US" dirty="0" err="1"/>
                  <a:t>perambatan</a:t>
                </a:r>
                <a:r>
                  <a:rPr lang="en-US" dirty="0"/>
                  <a:t>  ,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mempunyai</a:t>
                </a:r>
                <a:r>
                  <a:rPr lang="en-US" dirty="0"/>
                  <a:t>  energy  </a:t>
                </a:r>
                <a:r>
                  <a:rPr lang="en-US" dirty="0" err="1"/>
                  <a:t>sebesar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 algn="just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 smtClean="0"/>
                  <a:t>Е </a:t>
                </a:r>
                <a:r>
                  <a:rPr lang="en-US" dirty="0"/>
                  <a:t>=  h . ν				</a:t>
                </a:r>
                <a:endParaRPr lang="id-ID" dirty="0" smtClean="0"/>
              </a:p>
              <a:p>
                <a:pPr marL="0" indent="0" algn="just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Ket :</a:t>
                </a:r>
              </a:p>
              <a:p>
                <a:pPr marL="0" indent="0" algn="just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 smtClean="0"/>
                  <a:t>h </a:t>
                </a:r>
                <a:r>
                  <a:rPr lang="en-US" dirty="0"/>
                  <a:t>= </a:t>
                </a:r>
                <a:r>
                  <a:rPr lang="en-US" dirty="0" err="1"/>
                  <a:t>tetapan</a:t>
                </a:r>
                <a:r>
                  <a:rPr lang="en-US" dirty="0"/>
                  <a:t>  </a:t>
                </a:r>
                <a:r>
                  <a:rPr lang="en-US" dirty="0" smtClean="0"/>
                  <a:t>Planck</a:t>
                </a:r>
                <a:r>
                  <a:rPr lang="id-ID" dirty="0"/>
                  <a:t> </a:t>
                </a:r>
                <a:r>
                  <a:rPr lang="id-ID" dirty="0" smtClean="0"/>
                  <a:t>= </a:t>
                </a:r>
                <a:r>
                  <a:rPr lang="en-US" dirty="0" smtClean="0"/>
                  <a:t>6,625</a:t>
                </a:r>
                <a:r>
                  <a:rPr lang="en-US" dirty="0"/>
                  <a:t>. 10</a:t>
                </a:r>
                <a:r>
                  <a:rPr lang="en-US" baseline="30000" dirty="0"/>
                  <a:t>-34  </a:t>
                </a:r>
                <a:r>
                  <a:rPr lang="en-US" dirty="0"/>
                  <a:t> J</a:t>
                </a:r>
                <a:r>
                  <a:rPr lang="en-US" baseline="30000" dirty="0"/>
                  <a:t> </a:t>
                </a:r>
                <a:r>
                  <a:rPr lang="en-US" dirty="0"/>
                  <a:t>/ </a:t>
                </a:r>
                <a:r>
                  <a:rPr lang="en-US" dirty="0" err="1" smtClean="0"/>
                  <a:t>detik</a:t>
                </a:r>
                <a:endParaRPr lang="id-ID" dirty="0" smtClean="0"/>
              </a:p>
              <a:p>
                <a:pPr marL="0" indent="0" algn="just">
                  <a:buNone/>
                </a:pPr>
                <a:endParaRPr lang="id-ID" dirty="0"/>
              </a:p>
              <a:p>
                <a:pPr algn="just"/>
                <a:r>
                  <a:rPr lang="en-US" dirty="0" err="1"/>
                  <a:t>Jika</a:t>
                </a:r>
                <a:r>
                  <a:rPr lang="en-US" dirty="0"/>
                  <a:t>  </a:t>
                </a:r>
                <a:r>
                  <a:rPr lang="en-US" dirty="0" err="1"/>
                  <a:t>kuantum</a:t>
                </a:r>
                <a:r>
                  <a:rPr lang="en-US" dirty="0"/>
                  <a:t>  </a:t>
                </a:r>
                <a:r>
                  <a:rPr lang="en-US" dirty="0" err="1"/>
                  <a:t>diartikan</a:t>
                </a:r>
                <a:r>
                  <a:rPr lang="en-US" dirty="0"/>
                  <a:t>  </a:t>
                </a:r>
                <a:r>
                  <a:rPr lang="en-US" dirty="0" err="1"/>
                  <a:t>suatu</a:t>
                </a:r>
                <a:r>
                  <a:rPr lang="en-US" dirty="0"/>
                  <a:t>  </a:t>
                </a:r>
                <a:r>
                  <a:rPr lang="en-US" dirty="0" err="1"/>
                  <a:t>partikel</a:t>
                </a:r>
                <a:r>
                  <a:rPr lang="en-US" dirty="0"/>
                  <a:t> ,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selain</a:t>
                </a:r>
                <a:r>
                  <a:rPr lang="en-US" dirty="0"/>
                  <a:t>  </a:t>
                </a:r>
                <a:r>
                  <a:rPr lang="en-US" dirty="0" err="1"/>
                  <a:t>mempunyai</a:t>
                </a:r>
                <a:r>
                  <a:rPr lang="en-US" dirty="0"/>
                  <a:t>  energy , </a:t>
                </a:r>
                <a:r>
                  <a:rPr lang="en-US" dirty="0" err="1"/>
                  <a:t>massa</a:t>
                </a:r>
                <a:r>
                  <a:rPr lang="en-US" dirty="0"/>
                  <a:t>  </a:t>
                </a:r>
                <a:r>
                  <a:rPr lang="en-US" dirty="0" err="1"/>
                  <a:t>juga</a:t>
                </a:r>
                <a:r>
                  <a:rPr lang="en-US" dirty="0"/>
                  <a:t>  momentum.</a:t>
                </a:r>
                <a:endParaRPr lang="id-ID" dirty="0"/>
              </a:p>
              <a:p>
                <a:pPr marL="0" indent="0" algn="just">
                  <a:buNone/>
                </a:pPr>
                <a:r>
                  <a:rPr lang="id-ID" dirty="0" smtClean="0"/>
                  <a:t>   </a:t>
                </a:r>
                <a:r>
                  <a:rPr lang="en-US" dirty="0" err="1" smtClean="0"/>
                  <a:t>Energi</a:t>
                </a:r>
                <a:r>
                  <a:rPr lang="en-US" dirty="0" smtClean="0"/>
                  <a:t>  </a:t>
                </a:r>
                <a:r>
                  <a:rPr lang="en-US" dirty="0"/>
                  <a:t>:  Е = m.c</a:t>
                </a:r>
                <a:r>
                  <a:rPr lang="en-US" baseline="30000" dirty="0"/>
                  <a:t>2   </a:t>
                </a:r>
                <a:r>
                  <a:rPr lang="en-US" dirty="0"/>
                  <a:t>=  h. ν  → 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ν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	</a:t>
                </a:r>
                <a:endParaRPr lang="id-ID" dirty="0"/>
              </a:p>
              <a:p>
                <a:pPr marL="0" indent="0" algn="just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 smtClean="0"/>
                  <a:t>Momentum  </a:t>
                </a:r>
                <a:r>
                  <a:rPr lang="en-US" dirty="0"/>
                  <a:t>=  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ν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ν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id-ID" dirty="0"/>
              </a:p>
              <a:p>
                <a:pPr marL="0" indent="0" algn="just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91264" cy="5559896"/>
              </a:xfrm>
              <a:blipFill rotWithShape="1">
                <a:blip r:embed="rId2"/>
                <a:stretch>
                  <a:fillRect l="-1250" t="-876" r="-3309" b="-17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0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19256" cy="563190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 err="1"/>
                  <a:t>Bila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tersebut</a:t>
                </a:r>
                <a:r>
                  <a:rPr lang="en-US" dirty="0"/>
                  <a:t>  </a:t>
                </a:r>
                <a:r>
                  <a:rPr lang="en-US" dirty="0" err="1"/>
                  <a:t>dianggap</a:t>
                </a:r>
                <a:r>
                  <a:rPr lang="en-US" dirty="0"/>
                  <a:t>  </a:t>
                </a:r>
                <a:r>
                  <a:rPr lang="en-US" dirty="0" err="1"/>
                  <a:t>suatu</a:t>
                </a:r>
                <a:r>
                  <a:rPr lang="en-US" dirty="0"/>
                  <a:t>  gas ,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dapat</a:t>
                </a:r>
                <a:r>
                  <a:rPr lang="en-US" dirty="0"/>
                  <a:t>  </a:t>
                </a:r>
                <a:r>
                  <a:rPr lang="en-US" dirty="0" err="1"/>
                  <a:t>diterapkan</a:t>
                </a:r>
                <a:r>
                  <a:rPr lang="en-US" dirty="0"/>
                  <a:t>  </a:t>
                </a:r>
                <a:r>
                  <a:rPr lang="en-US" dirty="0" err="1"/>
                  <a:t>prinsip</a:t>
                </a:r>
                <a:r>
                  <a:rPr lang="en-US" dirty="0"/>
                  <a:t>  </a:t>
                </a:r>
                <a:r>
                  <a:rPr lang="en-US" dirty="0" err="1"/>
                  <a:t>termodinamika</a:t>
                </a:r>
                <a:r>
                  <a:rPr lang="en-US" dirty="0"/>
                  <a:t>  </a:t>
                </a:r>
                <a:r>
                  <a:rPr lang="en-US" dirty="0" err="1"/>
                  <a:t>statistik</a:t>
                </a:r>
                <a:r>
                  <a:rPr lang="en-US" dirty="0"/>
                  <a:t>  </a:t>
                </a:r>
                <a:r>
                  <a:rPr lang="en-US" dirty="0" err="1"/>
                  <a:t>kuantum</a:t>
                </a:r>
                <a:r>
                  <a:rPr lang="en-US" dirty="0"/>
                  <a:t> , </a:t>
                </a:r>
                <a:r>
                  <a:rPr lang="en-US" dirty="0" err="1"/>
                  <a:t>sehingga</a:t>
                </a:r>
                <a:r>
                  <a:rPr lang="en-US" dirty="0"/>
                  <a:t>  </a:t>
                </a:r>
                <a:r>
                  <a:rPr lang="en-US" dirty="0" err="1"/>
                  <a:t>densitas</a:t>
                </a:r>
                <a:r>
                  <a:rPr lang="en-US" dirty="0"/>
                  <a:t>  </a:t>
                </a:r>
                <a:r>
                  <a:rPr lang="en-US" dirty="0" err="1"/>
                  <a:t>energi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persatuan</a:t>
                </a:r>
                <a:r>
                  <a:rPr lang="en-US" dirty="0"/>
                  <a:t> volume , </a:t>
                </a:r>
                <a:r>
                  <a:rPr lang="en-US" dirty="0" err="1"/>
                  <a:t>dan</a:t>
                </a:r>
                <a:r>
                  <a:rPr lang="en-US" dirty="0"/>
                  <a:t>  </a:t>
                </a:r>
                <a:r>
                  <a:rPr lang="en-US" dirty="0" err="1"/>
                  <a:t>persatuan</a:t>
                </a:r>
                <a:r>
                  <a:rPr lang="en-US" dirty="0"/>
                  <a:t>  </a:t>
                </a:r>
                <a:r>
                  <a:rPr lang="en-US" dirty="0" err="1"/>
                  <a:t>panjang</a:t>
                </a:r>
                <a:r>
                  <a:rPr lang="en-US" dirty="0"/>
                  <a:t> </a:t>
                </a:r>
                <a:r>
                  <a:rPr lang="en-US" dirty="0" err="1"/>
                  <a:t>gelombang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 algn="just">
                  <a:buNone/>
                </a:pPr>
                <a:r>
                  <a:rPr lang="en-US" dirty="0"/>
                  <a:t>		  </a:t>
                </a:r>
                <a:r>
                  <a:rPr lang="en-US" dirty="0" err="1"/>
                  <a:t>ρ</a:t>
                </a:r>
                <a:r>
                  <a:rPr lang="en-US" baseline="-25000" dirty="0" err="1"/>
                  <a:t>λ</a:t>
                </a:r>
                <a:r>
                  <a:rPr lang="en-US" baseline="-25000" dirty="0"/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baseline="-2500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/>
                          </a:rPr>
                          <m:t>8 </m:t>
                        </m:r>
                        <m:r>
                          <a:rPr lang="en-US" i="1" baseline="-25000">
                            <a:latin typeface="Cambria Math"/>
                          </a:rPr>
                          <m:t>𝜋</m:t>
                        </m:r>
                        <m:r>
                          <a:rPr lang="en-US" i="1" baseline="-25000">
                            <a:latin typeface="Cambria Math"/>
                          </a:rPr>
                          <m:t> </m:t>
                        </m:r>
                        <m:r>
                          <a:rPr lang="en-US" i="1" baseline="-25000">
                            <a:latin typeface="Cambria Math"/>
                          </a:rPr>
                          <m:t>h</m:t>
                        </m:r>
                        <m:r>
                          <a:rPr lang="en-US" i="1" baseline="-25000">
                            <a:latin typeface="Cambria Math"/>
                          </a:rPr>
                          <m:t> </m:t>
                        </m:r>
                        <m:r>
                          <a:rPr lang="en-US" i="1" baseline="-25000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 baseline="-25000">
                                <a:latin typeface="Cambria Math"/>
                              </a:rPr>
                              <m:t>−5</m:t>
                            </m:r>
                          </m:sup>
                        </m:sSup>
                      </m:num>
                      <m:den>
                        <m:r>
                          <a:rPr lang="en-US" i="1" baseline="-25000">
                            <a:latin typeface="Cambria Math"/>
                          </a:rPr>
                          <m:t>𝑐</m:t>
                        </m:r>
                        <m:f>
                          <m:fPr>
                            <m:type m:val="skw"/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baseline="-25000">
                                <a:latin typeface="Cambria Math"/>
                              </a:rPr>
                              <m:t>h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 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 baseline="-25000">
                                <a:latin typeface="Cambria Math"/>
                              </a:rPr>
                              <m:t>𝜆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 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𝑇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den>
                    </m:f>
                  </m:oMath>
                </a14:m>
                <a:endParaRPr lang="id-ID" dirty="0" smtClean="0"/>
              </a:p>
              <a:p>
                <a:pPr marL="0" indent="0" algn="just">
                  <a:buNone/>
                </a:pPr>
                <a:endParaRPr lang="id-ID" dirty="0"/>
              </a:p>
              <a:p>
                <a:pPr algn="just"/>
                <a:r>
                  <a:rPr lang="en-US" dirty="0" err="1"/>
                  <a:t>Bila</a:t>
                </a:r>
                <a:r>
                  <a:rPr lang="en-US" dirty="0"/>
                  <a:t>  </a:t>
                </a:r>
                <a:r>
                  <a:rPr lang="en-US" dirty="0" err="1"/>
                  <a:t>diintegrasikan</a:t>
                </a:r>
                <a:r>
                  <a:rPr lang="en-US" dirty="0"/>
                  <a:t>  </a:t>
                </a:r>
                <a:r>
                  <a:rPr lang="en-US" dirty="0" err="1"/>
                  <a:t>sepanjang</a:t>
                </a:r>
                <a:r>
                  <a:rPr lang="en-US" dirty="0"/>
                  <a:t>  </a:t>
                </a:r>
                <a:r>
                  <a:rPr lang="en-US" dirty="0" err="1"/>
                  <a:t>seluruh</a:t>
                </a:r>
                <a:r>
                  <a:rPr lang="en-US" dirty="0"/>
                  <a:t>  λ 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energi</a:t>
                </a:r>
                <a:r>
                  <a:rPr lang="en-US" dirty="0"/>
                  <a:t>  total  yang  </a:t>
                </a:r>
                <a:r>
                  <a:rPr lang="en-US" dirty="0" err="1"/>
                  <a:t>dipancarkan</a:t>
                </a:r>
                <a:r>
                  <a:rPr lang="en-US" dirty="0"/>
                  <a:t>  :			</a:t>
                </a:r>
                <a:endParaRPr lang="id-ID" dirty="0"/>
              </a:p>
              <a:p>
                <a:pPr marL="0" indent="0" algn="just">
                  <a:buNone/>
                </a:pPr>
                <a:r>
                  <a:rPr lang="id-ID" dirty="0" smtClean="0"/>
                  <a:t>   </a:t>
                </a:r>
                <a:r>
                  <a:rPr lang="en-US" dirty="0" err="1" smtClean="0"/>
                  <a:t>Е</a:t>
                </a:r>
                <a:r>
                  <a:rPr lang="en-US" baseline="-25000" dirty="0" err="1" smtClean="0"/>
                  <a:t>b</a:t>
                </a:r>
                <a:r>
                  <a:rPr lang="en-US" baseline="-25000" dirty="0" smtClean="0"/>
                  <a:t>  </a:t>
                </a:r>
                <a:r>
                  <a:rPr lang="en-US" dirty="0"/>
                  <a:t>=   σ T</a:t>
                </a:r>
                <a:r>
                  <a:rPr lang="en-US" baseline="30000" dirty="0"/>
                  <a:t>4				</a:t>
                </a:r>
                <a:endParaRPr lang="id-ID" baseline="30000" dirty="0" smtClean="0"/>
              </a:p>
              <a:p>
                <a:pPr marL="0" indent="0" algn="just">
                  <a:buNone/>
                </a:pPr>
                <a:r>
                  <a:rPr lang="id-ID" baseline="30000" dirty="0"/>
                  <a:t> </a:t>
                </a:r>
                <a:r>
                  <a:rPr lang="id-ID" baseline="30000" dirty="0" smtClean="0"/>
                  <a:t>    </a:t>
                </a:r>
                <a:r>
                  <a:rPr lang="en-US" dirty="0" smtClean="0"/>
                  <a:t>σ </a:t>
                </a:r>
                <a:r>
                  <a:rPr lang="en-US" dirty="0"/>
                  <a:t>= </a:t>
                </a:r>
                <a:r>
                  <a:rPr lang="en-US" dirty="0" err="1"/>
                  <a:t>konstanta</a:t>
                </a:r>
                <a:r>
                  <a:rPr lang="en-US" dirty="0"/>
                  <a:t>  Stefan  </a:t>
                </a:r>
                <a:r>
                  <a:rPr lang="en-US" dirty="0" err="1"/>
                  <a:t>Bollzman</a:t>
                </a:r>
                <a:endParaRPr lang="id-ID" dirty="0"/>
              </a:p>
              <a:p>
                <a:pPr marL="0" indent="0" algn="just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</a:t>
                </a:r>
                <a:r>
                  <a:rPr lang="en-US" dirty="0" smtClean="0"/>
                  <a:t> </a:t>
                </a:r>
                <a:r>
                  <a:rPr lang="en-US" dirty="0"/>
                  <a:t>=  5,669 . 10</a:t>
                </a:r>
                <a:r>
                  <a:rPr lang="en-US" baseline="30000" dirty="0"/>
                  <a:t>-8  </a:t>
                </a:r>
                <a:r>
                  <a:rPr lang="en-US" dirty="0"/>
                  <a:t>N/m</a:t>
                </a:r>
                <a:r>
                  <a:rPr lang="en-US" baseline="30000" dirty="0"/>
                  <a:t>2  </a:t>
                </a:r>
                <a:r>
                  <a:rPr lang="en-US" dirty="0"/>
                  <a:t>K</a:t>
                </a:r>
                <a:r>
                  <a:rPr lang="en-US" baseline="30000" dirty="0"/>
                  <a:t>4</a:t>
                </a:r>
                <a:r>
                  <a:rPr lang="en-US" dirty="0"/>
                  <a:t>  = 0,1714 . 10</a:t>
                </a:r>
                <a:r>
                  <a:rPr lang="en-US" baseline="30000" dirty="0"/>
                  <a:t>-8  </a:t>
                </a:r>
                <a:r>
                  <a:rPr lang="en-US" dirty="0"/>
                  <a:t>Btu/jam ft</a:t>
                </a:r>
                <a:r>
                  <a:rPr lang="en-US" baseline="30000" dirty="0"/>
                  <a:t>2</a:t>
                </a:r>
                <a:r>
                  <a:rPr lang="en-US" dirty="0"/>
                  <a:t>R</a:t>
                </a:r>
                <a:r>
                  <a:rPr lang="en-US" baseline="30000" dirty="0"/>
                  <a:t>4</a:t>
                </a:r>
                <a:r>
                  <a:rPr lang="en-US" dirty="0"/>
                  <a:t>.</a:t>
                </a:r>
                <a:endParaRPr lang="id-ID" dirty="0"/>
              </a:p>
              <a:p>
                <a:pPr marL="0" indent="0" algn="just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19256" cy="5631904"/>
              </a:xfrm>
              <a:blipFill rotWithShape="1">
                <a:blip r:embed="rId2"/>
                <a:stretch>
                  <a:fillRect l="-1261" t="-866" r="-3338" b="-103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83568" y="4869160"/>
            <a:ext cx="187220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5.2 Sifat-sifat Radiasi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Bila</a:t>
            </a:r>
            <a:r>
              <a:rPr lang="en-US" dirty="0"/>
              <a:t>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</a:t>
            </a:r>
            <a:r>
              <a:rPr lang="en-US" dirty="0" err="1"/>
              <a:t>menimpa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dirty="0" err="1"/>
              <a:t>benda</a:t>
            </a:r>
            <a:r>
              <a:rPr lang="en-US" dirty="0"/>
              <a:t> , </a:t>
            </a:r>
            <a:r>
              <a:rPr lang="en-US" dirty="0" err="1"/>
              <a:t>maka</a:t>
            </a:r>
            <a:r>
              <a:rPr lang="en-US" dirty="0"/>
              <a:t>  </a:t>
            </a:r>
            <a:r>
              <a:rPr lang="en-US" dirty="0" err="1"/>
              <a:t>sebagian</a:t>
            </a:r>
            <a:r>
              <a:rPr lang="en-US" dirty="0"/>
              <a:t>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 :</a:t>
            </a:r>
            <a:endParaRPr lang="id-ID" dirty="0"/>
          </a:p>
          <a:p>
            <a:pPr marL="0" lvl="0" indent="0">
              <a:buNone/>
            </a:pPr>
            <a:r>
              <a:rPr lang="id-ID" dirty="0" smtClean="0"/>
              <a:t>    - </a:t>
            </a:r>
            <a:r>
              <a:rPr lang="en-US" dirty="0" err="1" smtClean="0"/>
              <a:t>Pantulkan</a:t>
            </a:r>
            <a:r>
              <a:rPr lang="en-US" dirty="0" smtClean="0"/>
              <a:t> </a:t>
            </a:r>
            <a:r>
              <a:rPr lang="en-US" dirty="0"/>
              <a:t>( </a:t>
            </a:r>
            <a:r>
              <a:rPr lang="en-US" dirty="0" err="1"/>
              <a:t>refleksi</a:t>
            </a:r>
            <a:r>
              <a:rPr lang="en-US" dirty="0"/>
              <a:t> ) = </a:t>
            </a:r>
            <a:r>
              <a:rPr lang="en-US" dirty="0" smtClean="0"/>
              <a:t>ρ</a:t>
            </a:r>
            <a:endParaRPr lang="id-ID" dirty="0"/>
          </a:p>
          <a:p>
            <a:pPr marL="0" lvl="0" indent="0">
              <a:buNone/>
            </a:pPr>
            <a:r>
              <a:rPr lang="id-ID" dirty="0"/>
              <a:t> </a:t>
            </a:r>
            <a:r>
              <a:rPr lang="id-ID" dirty="0" smtClean="0"/>
              <a:t>   - </a:t>
            </a:r>
            <a:r>
              <a:rPr lang="en-US" dirty="0" smtClean="0"/>
              <a:t>sera</a:t>
            </a:r>
            <a:r>
              <a:rPr lang="id-ID" dirty="0" smtClean="0"/>
              <a:t>p </a:t>
            </a:r>
            <a:r>
              <a:rPr lang="en-US" dirty="0" smtClean="0"/>
              <a:t>(</a:t>
            </a:r>
            <a:r>
              <a:rPr lang="en-US" dirty="0" err="1" smtClean="0"/>
              <a:t>absorpsi</a:t>
            </a:r>
            <a:r>
              <a:rPr lang="en-US" dirty="0" smtClean="0"/>
              <a:t> </a:t>
            </a:r>
            <a:r>
              <a:rPr lang="en-US" dirty="0"/>
              <a:t>)  =  α  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teruskan (transmisi) = </a:t>
            </a:r>
            <a:r>
              <a:rPr lang="en-US" dirty="0"/>
              <a:t>τ </a:t>
            </a:r>
            <a:r>
              <a:rPr lang="id-ID" dirty="0"/>
              <a:t>k</a:t>
            </a:r>
          </a:p>
          <a:p>
            <a:pPr lvl="0"/>
            <a:endParaRPr lang="id-ID" dirty="0" smtClean="0"/>
          </a:p>
          <a:p>
            <a:r>
              <a:rPr lang="en-US" dirty="0" smtClean="0"/>
              <a:t>ρ  </a:t>
            </a:r>
            <a:r>
              <a:rPr lang="en-US" dirty="0"/>
              <a:t>+ α + τ = 1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   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/>
              <a:t>=  q </a:t>
            </a:r>
            <a:r>
              <a:rPr lang="en-US" baseline="-25000" dirty="0"/>
              <a:t>ρ  </a:t>
            </a:r>
            <a:r>
              <a:rPr lang="en-US" dirty="0"/>
              <a:t>+ q</a:t>
            </a:r>
            <a:r>
              <a:rPr lang="en-US" baseline="-25000" dirty="0"/>
              <a:t>α </a:t>
            </a:r>
            <a:r>
              <a:rPr lang="en-US" dirty="0"/>
              <a:t>+ </a:t>
            </a:r>
            <a:r>
              <a:rPr lang="en-US" dirty="0" err="1"/>
              <a:t>q</a:t>
            </a:r>
            <a:r>
              <a:rPr lang="en-US" baseline="-25000" dirty="0" err="1"/>
              <a:t>τ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                                         </a:t>
            </a:r>
            <a:r>
              <a:rPr lang="en-US" dirty="0"/>
              <a:t> </a:t>
            </a:r>
            <a:r>
              <a:rPr lang="en-US" sz="1600" dirty="0" err="1"/>
              <a:t>Gambar</a:t>
            </a:r>
            <a:r>
              <a:rPr lang="en-US" sz="1600" dirty="0"/>
              <a:t> 5-1 : </a:t>
            </a:r>
            <a:r>
              <a:rPr lang="en-US" sz="1600" dirty="0" err="1"/>
              <a:t>Bagan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radiasi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r>
              <a:rPr lang="en-US" sz="1600" dirty="0"/>
              <a:t> </a:t>
            </a:r>
            <a:endParaRPr lang="id-ID" sz="1600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89" y="3140968"/>
            <a:ext cx="3394522" cy="239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5576" y="4653136"/>
            <a:ext cx="2664296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28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91264" cy="56319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err="1"/>
                  <a:t>Pada</a:t>
                </a:r>
                <a:r>
                  <a:rPr lang="en-US" dirty="0"/>
                  <a:t>  </a:t>
                </a:r>
                <a:r>
                  <a:rPr lang="en-US" dirty="0" err="1"/>
                  <a:t>umumnya</a:t>
                </a:r>
                <a:r>
                  <a:rPr lang="en-US" dirty="0"/>
                  <a:t>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padat</a:t>
                </a:r>
                <a:r>
                  <a:rPr lang="en-US" dirty="0"/>
                  <a:t>  </a:t>
                </a:r>
                <a:r>
                  <a:rPr lang="en-US" dirty="0" err="1"/>
                  <a:t>tidak</a:t>
                </a:r>
                <a:r>
                  <a:rPr lang="en-US" dirty="0"/>
                  <a:t>  </a:t>
                </a:r>
                <a:r>
                  <a:rPr lang="en-US" dirty="0" err="1"/>
                  <a:t>meneruskan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termal</a:t>
                </a:r>
                <a:r>
                  <a:rPr lang="en-US" dirty="0"/>
                  <a:t> , </a:t>
                </a:r>
                <a:r>
                  <a:rPr lang="en-US" dirty="0" err="1"/>
                  <a:t>sehingga</a:t>
                </a:r>
                <a:r>
                  <a:rPr lang="en-US" dirty="0"/>
                  <a:t>   τ  =  0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         ρ </a:t>
                </a:r>
                <a:r>
                  <a:rPr lang="en-US" dirty="0"/>
                  <a:t>+  α  = 1</a:t>
                </a:r>
                <a:endParaRPr lang="id-ID" dirty="0"/>
              </a:p>
              <a:p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datang</a:t>
                </a:r>
                <a:r>
                  <a:rPr lang="en-US" dirty="0"/>
                  <a:t> = </a:t>
                </a:r>
                <a:r>
                  <a:rPr lang="en-US" dirty="0" err="1"/>
                  <a:t>sudut</a:t>
                </a:r>
                <a:r>
                  <a:rPr lang="en-US" dirty="0"/>
                  <a:t>  </a:t>
                </a:r>
                <a:r>
                  <a:rPr lang="en-US" dirty="0" err="1"/>
                  <a:t>refleksi</a:t>
                </a:r>
                <a:r>
                  <a:rPr lang="en-US" dirty="0"/>
                  <a:t>  → </a:t>
                </a:r>
                <a:r>
                  <a:rPr lang="en-US" dirty="0" err="1"/>
                  <a:t>refleksi</a:t>
                </a:r>
                <a:r>
                  <a:rPr lang="en-US" dirty="0"/>
                  <a:t>  </a:t>
                </a:r>
                <a:r>
                  <a:rPr lang="en-US" dirty="0" err="1"/>
                  <a:t>spekular</a:t>
                </a:r>
                <a:r>
                  <a:rPr lang="en-US" dirty="0"/>
                  <a:t>  </a:t>
                </a:r>
                <a:r>
                  <a:rPr lang="en-US" dirty="0" err="1"/>
                  <a:t>berkas</a:t>
                </a:r>
                <a:r>
                  <a:rPr lang="en-US" dirty="0"/>
                  <a:t> </a:t>
                </a:r>
                <a:r>
                  <a:rPr lang="en-US" dirty="0" err="1"/>
                  <a:t>datang</a:t>
                </a:r>
                <a:r>
                  <a:rPr lang="en-US" dirty="0"/>
                  <a:t> ,  </a:t>
                </a:r>
                <a:r>
                  <a:rPr lang="en-US" dirty="0" err="1"/>
                  <a:t>dipancarkan</a:t>
                </a:r>
                <a:r>
                  <a:rPr lang="en-US" dirty="0"/>
                  <a:t> / </a:t>
                </a:r>
                <a:r>
                  <a:rPr lang="en-US" dirty="0" err="1"/>
                  <a:t>direfleksikan</a:t>
                </a:r>
                <a:r>
                  <a:rPr lang="en-US" dirty="0"/>
                  <a:t>  </a:t>
                </a:r>
                <a:r>
                  <a:rPr lang="en-US" dirty="0" err="1"/>
                  <a:t>ke</a:t>
                </a:r>
                <a:r>
                  <a:rPr lang="en-US" dirty="0"/>
                  <a:t>  </a:t>
                </a:r>
                <a:r>
                  <a:rPr lang="en-US" dirty="0" err="1"/>
                  <a:t>segala</a:t>
                </a:r>
                <a:r>
                  <a:rPr lang="en-US" dirty="0"/>
                  <a:t>  </a:t>
                </a:r>
                <a:r>
                  <a:rPr lang="en-US" dirty="0" err="1"/>
                  <a:t>arah</a:t>
                </a:r>
                <a:r>
                  <a:rPr lang="en-US" dirty="0"/>
                  <a:t>  </a:t>
                </a:r>
                <a:r>
                  <a:rPr lang="en-US" dirty="0" err="1"/>
                  <a:t>sama</a:t>
                </a:r>
                <a:r>
                  <a:rPr lang="en-US" dirty="0"/>
                  <a:t>  rata →  </a:t>
                </a:r>
                <a:r>
                  <a:rPr lang="en-US" dirty="0" err="1"/>
                  <a:t>refleksi</a:t>
                </a:r>
                <a:r>
                  <a:rPr lang="en-US" dirty="0"/>
                  <a:t>  </a:t>
                </a:r>
                <a:r>
                  <a:rPr lang="en-US" dirty="0" err="1"/>
                  <a:t>baur</a:t>
                </a:r>
                <a:r>
                  <a:rPr lang="en-US" dirty="0"/>
                  <a:t>.</a:t>
                </a:r>
                <a:endParaRPr lang="id-ID" dirty="0"/>
              </a:p>
              <a:p>
                <a:r>
                  <a:rPr lang="en-US" dirty="0" err="1"/>
                  <a:t>Daya</a:t>
                </a:r>
                <a:r>
                  <a:rPr lang="en-US" dirty="0"/>
                  <a:t> </a:t>
                </a:r>
                <a:r>
                  <a:rPr lang="en-US" dirty="0" err="1"/>
                  <a:t>Emisi</a:t>
                </a:r>
                <a:r>
                  <a:rPr lang="en-US" dirty="0"/>
                  <a:t> ( E 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𝐸𝑛𝑒𝑟𝑔𝑖</m:t>
                        </m:r>
                      </m:num>
                      <m:den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𝐿𝑢𝑎𝑠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(</m:t>
                        </m:r>
                        <m:r>
                          <a:rPr lang="en-US" i="1">
                            <a:latin typeface="Cambria Math"/>
                          </a:rPr>
                          <m:t>𝑤𝑎𝑘𝑡𝑢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id-ID" dirty="0"/>
              </a:p>
              <a:p>
                <a:r>
                  <a:rPr lang="en-US" dirty="0" err="1"/>
                  <a:t>Hubungan</a:t>
                </a:r>
                <a:r>
                  <a:rPr lang="en-US" dirty="0"/>
                  <a:t>  E </a:t>
                </a:r>
                <a:r>
                  <a:rPr lang="en-US" dirty="0" err="1"/>
                  <a:t>dengan</a:t>
                </a:r>
                <a:r>
                  <a:rPr lang="en-US" dirty="0"/>
                  <a:t>  </a:t>
                </a:r>
                <a:r>
                  <a:rPr lang="en-US" dirty="0" err="1"/>
                  <a:t>sifat</a:t>
                </a:r>
                <a:r>
                  <a:rPr lang="en-US" dirty="0"/>
                  <a:t>  </a:t>
                </a:r>
                <a:r>
                  <a:rPr lang="en-US" dirty="0" err="1"/>
                  <a:t>bahan</a:t>
                </a:r>
                <a:r>
                  <a:rPr lang="en-US" dirty="0"/>
                  <a:t>  </a:t>
                </a:r>
                <a:r>
                  <a:rPr lang="en-US" dirty="0" smtClean="0"/>
                  <a:t>:</a:t>
                </a:r>
                <a:endParaRPr lang="id-ID" dirty="0" smtClean="0"/>
              </a:p>
              <a:p>
                <a:endParaRPr lang="id-ID" dirty="0"/>
              </a:p>
              <a:p>
                <a:endParaRPr lang="id-ID" dirty="0" smtClean="0"/>
              </a:p>
              <a:p>
                <a:endParaRPr lang="id-ID" dirty="0"/>
              </a:p>
              <a:p>
                <a:endParaRPr lang="id-ID" dirty="0"/>
              </a:p>
              <a:p>
                <a:pPr marL="0" indent="0">
                  <a:buNone/>
                </a:pPr>
                <a:r>
                  <a:rPr lang="en-US" sz="2200" dirty="0" err="1"/>
                  <a:t>Gambar</a:t>
                </a:r>
                <a:r>
                  <a:rPr lang="en-US" sz="2200" dirty="0"/>
                  <a:t> 5-2 : </a:t>
                </a:r>
                <a:r>
                  <a:rPr lang="en-US" sz="2200" dirty="0" err="1"/>
                  <a:t>Bagan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menunjukkan</a:t>
                </a:r>
                <a:r>
                  <a:rPr lang="en-US" sz="2200" dirty="0"/>
                  <a:t> model yang </a:t>
                </a:r>
                <a:r>
                  <a:rPr lang="en-US" sz="2200" dirty="0" err="1"/>
                  <a:t>digunakan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untuk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menurunkan</a:t>
                </a:r>
                <a:r>
                  <a:rPr lang="id-ID" sz="2200" dirty="0"/>
                  <a:t> </a:t>
                </a:r>
                <a:r>
                  <a:rPr lang="en-US" sz="2200" dirty="0" err="1" smtClean="0"/>
                  <a:t>Hukum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Kirchhoff </a:t>
                </a:r>
                <a:endParaRPr lang="id-ID" sz="2200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91264" cy="5631904"/>
              </a:xfrm>
              <a:blipFill rotWithShape="1">
                <a:blip r:embed="rId2"/>
                <a:stretch>
                  <a:fillRect l="-1103" t="-1515" r="-2059" b="-67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7" y="3933056"/>
            <a:ext cx="2057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46407" y="4353495"/>
            <a:ext cx="3487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Ruang tertutup ... Benda hitam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89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686800" cy="59919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err="1"/>
                  <a:t>Bila</a:t>
                </a:r>
                <a:r>
                  <a:rPr lang="en-US" dirty="0"/>
                  <a:t>  </a:t>
                </a:r>
                <a:r>
                  <a:rPr lang="en-US" dirty="0" err="1"/>
                  <a:t>suatu</a:t>
                </a:r>
                <a:r>
                  <a:rPr lang="en-US" dirty="0"/>
                  <a:t>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dalam</a:t>
                </a:r>
                <a:r>
                  <a:rPr lang="en-US" dirty="0"/>
                  <a:t>  </a:t>
                </a:r>
                <a:r>
                  <a:rPr lang="en-US" dirty="0" err="1"/>
                  <a:t>ruangan</a:t>
                </a:r>
                <a:r>
                  <a:rPr lang="en-US" dirty="0"/>
                  <a:t>  </a:t>
                </a:r>
                <a:r>
                  <a:rPr lang="en-US" dirty="0" err="1"/>
                  <a:t>mencapai</a:t>
                </a:r>
                <a:r>
                  <a:rPr lang="en-US" dirty="0"/>
                  <a:t> </a:t>
                </a:r>
                <a:r>
                  <a:rPr lang="en-US" dirty="0" err="1"/>
                  <a:t>kesetimbangan</a:t>
                </a:r>
                <a:r>
                  <a:rPr lang="en-US" dirty="0"/>
                  <a:t>  :</a:t>
                </a:r>
                <a:endParaRPr lang="id-ID" dirty="0"/>
              </a:p>
              <a:p>
                <a:r>
                  <a:rPr lang="en-US" dirty="0"/>
                  <a:t>                      ЕA = q</a:t>
                </a:r>
                <a:r>
                  <a:rPr lang="en-US" baseline="-25000" dirty="0"/>
                  <a:t>i </a:t>
                </a:r>
                <a:r>
                  <a:rPr lang="en-US" dirty="0"/>
                  <a:t>.А. </a:t>
                </a:r>
                <a:r>
                  <a:rPr lang="el-GR" dirty="0" smtClean="0"/>
                  <a:t>Α</a:t>
                </a:r>
                <a:endParaRPr lang="id-ID" dirty="0" smtClean="0"/>
              </a:p>
              <a:p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α </a:t>
                </a:r>
                <a:r>
                  <a:rPr lang="en-US" dirty="0"/>
                  <a:t>=  1 → ♦  </a:t>
                </a:r>
                <a:r>
                  <a:rPr lang="en-US" dirty="0" err="1"/>
                  <a:t>Bila</a:t>
                </a:r>
                <a:r>
                  <a:rPr lang="en-US" dirty="0"/>
                  <a:t>  </a:t>
                </a:r>
                <a:r>
                  <a:rPr lang="en-US" dirty="0" err="1"/>
                  <a:t>bendanya</a:t>
                </a:r>
                <a:r>
                  <a:rPr lang="en-US" dirty="0"/>
                  <a:t>  </a:t>
                </a:r>
                <a:r>
                  <a:rPr lang="en-US" dirty="0" err="1"/>
                  <a:t>hitam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 </a:t>
                </a:r>
                <a:r>
                  <a:rPr lang="en-US" dirty="0" err="1"/>
                  <a:t>mencapai</a:t>
                </a:r>
                <a:r>
                  <a:rPr lang="en-US" dirty="0"/>
                  <a:t>  </a:t>
                </a:r>
                <a:r>
                  <a:rPr lang="en-US" dirty="0" err="1"/>
                  <a:t>kesetimbangan</a:t>
                </a:r>
                <a:r>
                  <a:rPr lang="en-US" dirty="0"/>
                  <a:t> </a:t>
                </a:r>
                <a:r>
                  <a:rPr lang="en-US" dirty="0" smtClean="0"/>
                  <a:t>: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 err="1" smtClean="0"/>
                  <a:t>Е</a:t>
                </a:r>
                <a:r>
                  <a:rPr lang="en-US" baseline="-25000" dirty="0" err="1" smtClean="0"/>
                  <a:t>b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A = q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. A. (1).</a:t>
                </a:r>
                <a:endParaRPr lang="id-ID" dirty="0" smtClean="0"/>
              </a:p>
              <a:p>
                <a:r>
                  <a:rPr lang="en-US" dirty="0" err="1" smtClean="0"/>
                  <a:t>Absorptivitas</a:t>
                </a:r>
                <a:r>
                  <a:rPr lang="en-US" dirty="0"/>
                  <a:t>	=  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(</a:t>
                </a:r>
                <a:r>
                  <a:rPr lang="en-US" dirty="0" err="1"/>
                  <a:t>pada</a:t>
                </a:r>
                <a:r>
                  <a:rPr lang="en-US" dirty="0"/>
                  <a:t>  T  yang  </a:t>
                </a:r>
                <a:r>
                  <a:rPr lang="en-US" dirty="0" err="1"/>
                  <a:t>sama</a:t>
                </a:r>
                <a:r>
                  <a:rPr lang="en-US" dirty="0"/>
                  <a:t> )</a:t>
                </a:r>
                <a:endParaRPr lang="id-ID" dirty="0"/>
              </a:p>
              <a:p>
                <a:r>
                  <a:rPr lang="en-US" dirty="0" err="1"/>
                  <a:t>Emisivitas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/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→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 α  ( </a:t>
                </a:r>
                <a:r>
                  <a:rPr lang="en-US" dirty="0" err="1"/>
                  <a:t>Identitas</a:t>
                </a:r>
                <a:r>
                  <a:rPr lang="en-US" dirty="0"/>
                  <a:t>  </a:t>
                </a:r>
                <a:r>
                  <a:rPr lang="en-US" dirty="0" err="1"/>
                  <a:t>Kirchoff</a:t>
                </a:r>
                <a:r>
                  <a:rPr lang="en-US" dirty="0"/>
                  <a:t>)</a:t>
                </a:r>
                <a:endParaRPr lang="id-ID" dirty="0"/>
              </a:p>
              <a:p>
                <a:r>
                  <a:rPr lang="en-US" dirty="0" err="1"/>
                  <a:t>Emisitivitas</a:t>
                </a:r>
                <a:r>
                  <a:rPr lang="en-US" dirty="0"/>
                  <a:t>  </a:t>
                </a:r>
                <a:r>
                  <a:rPr lang="en-US" dirty="0" err="1"/>
                  <a:t>bahan</a:t>
                </a:r>
                <a:r>
                  <a:rPr lang="en-US" dirty="0"/>
                  <a:t>  : </a:t>
                </a:r>
                <a:r>
                  <a:rPr lang="en-US" dirty="0" err="1"/>
                  <a:t>berubah</a:t>
                </a:r>
                <a:r>
                  <a:rPr lang="en-US" dirty="0"/>
                  <a:t>  </a:t>
                </a:r>
                <a:r>
                  <a:rPr lang="en-US" dirty="0" err="1"/>
                  <a:t>menurut</a:t>
                </a:r>
                <a:r>
                  <a:rPr lang="en-US" dirty="0"/>
                  <a:t>  Т ; λ</a:t>
                </a:r>
                <a:endParaRPr lang="id-ID" dirty="0"/>
              </a:p>
              <a:p>
                <a:r>
                  <a:rPr lang="en-US" dirty="0" err="1"/>
                  <a:t>untuk</a:t>
                </a:r>
                <a:r>
                  <a:rPr lang="en-US" dirty="0"/>
                  <a:t>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abu</a:t>
                </a:r>
                <a:r>
                  <a:rPr lang="en-US" dirty="0"/>
                  <a:t> – </a:t>
                </a:r>
                <a:r>
                  <a:rPr lang="en-US" dirty="0" err="1"/>
                  <a:t>abu</a:t>
                </a:r>
                <a:r>
                  <a:rPr lang="en-US" dirty="0"/>
                  <a:t>  : </a:t>
                </a:r>
                <a:r>
                  <a:rPr lang="en-US" dirty="0" err="1"/>
                  <a:t>benda</a:t>
                </a:r>
                <a:r>
                  <a:rPr lang="en-US" dirty="0"/>
                  <a:t>  yang  </a:t>
                </a:r>
                <a:r>
                  <a:rPr lang="en-US" dirty="0" err="1"/>
                  <a:t>mempunyai</a:t>
                </a:r>
                <a:r>
                  <a:rPr lang="en-US" dirty="0"/>
                  <a:t>  </a:t>
                </a:r>
                <a:r>
                  <a:rPr lang="en-US" dirty="0" err="1"/>
                  <a:t>emisivitas</a:t>
                </a:r>
                <a:r>
                  <a:rPr lang="en-US" dirty="0"/>
                  <a:t>  </a:t>
                </a:r>
                <a:r>
                  <a:rPr lang="en-US" dirty="0" err="1"/>
                  <a:t>monokromatik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) yang 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endParaRPr lang="id-ID" dirty="0"/>
              </a:p>
              <a:p>
                <a:r>
                  <a:rPr lang="en-US" dirty="0" err="1"/>
                  <a:t>tergantung</a:t>
                </a:r>
                <a:r>
                  <a:rPr lang="en-US" dirty="0"/>
                  <a:t>  λ .</a:t>
                </a:r>
                <a:endParaRPr lang="id-ID" dirty="0"/>
              </a:p>
              <a:p>
                <a:r>
                  <a:rPr lang="en-US" dirty="0" err="1"/>
                  <a:t>Emisitivitas</a:t>
                </a:r>
                <a:r>
                  <a:rPr lang="en-US" dirty="0"/>
                  <a:t>  </a:t>
                </a:r>
                <a:r>
                  <a:rPr lang="en-US" dirty="0" err="1"/>
                  <a:t>monokromatik</a:t>
                </a:r>
                <a:r>
                  <a:rPr lang="en-US" dirty="0"/>
                  <a:t> = </a:t>
                </a:r>
                <a:r>
                  <a:rPr lang="en-US" dirty="0" err="1"/>
                  <a:t>perubahan</a:t>
                </a:r>
                <a:r>
                  <a:rPr lang="en-US" dirty="0"/>
                  <a:t>  </a:t>
                </a:r>
                <a:r>
                  <a:rPr lang="en-US" dirty="0" err="1"/>
                  <a:t>antara</a:t>
                </a:r>
                <a:r>
                  <a:rPr lang="en-US" dirty="0"/>
                  <a:t>  </a:t>
                </a:r>
                <a:r>
                  <a:rPr lang="en-US" dirty="0" err="1"/>
                  <a:t>daya</a:t>
                </a:r>
                <a:r>
                  <a:rPr lang="en-US" dirty="0"/>
                  <a:t>  </a:t>
                </a:r>
                <a:r>
                  <a:rPr lang="en-US" dirty="0" err="1"/>
                  <a:t>emisi</a:t>
                </a:r>
                <a:r>
                  <a:rPr lang="en-US" dirty="0"/>
                  <a:t> </a:t>
                </a:r>
                <a:r>
                  <a:rPr lang="en-US" dirty="0" err="1"/>
                  <a:t>monokromatik</a:t>
                </a:r>
                <a:r>
                  <a:rPr lang="en-US" dirty="0"/>
                  <a:t>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dengan</a:t>
                </a:r>
                <a:r>
                  <a:rPr lang="en-US" dirty="0"/>
                  <a:t>  </a:t>
                </a:r>
                <a:r>
                  <a:rPr lang="en-US" dirty="0" err="1"/>
                  <a:t>daya</a:t>
                </a:r>
                <a:r>
                  <a:rPr lang="en-US" dirty="0"/>
                  <a:t>  </a:t>
                </a:r>
                <a:r>
                  <a:rPr lang="en-US" dirty="0" err="1"/>
                  <a:t>emisimonokromatik</a:t>
                </a:r>
                <a:r>
                  <a:rPr lang="en-US" dirty="0"/>
                  <a:t>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hitam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λ </a:t>
                </a:r>
                <a:r>
                  <a:rPr lang="en-US" dirty="0" err="1"/>
                  <a:t>dan</a:t>
                </a:r>
                <a:r>
                  <a:rPr lang="en-US" dirty="0"/>
                  <a:t> Т </a:t>
                </a:r>
                <a:r>
                  <a:rPr lang="en-US" dirty="0" err="1"/>
                  <a:t>sama</a:t>
                </a:r>
                <a:r>
                  <a:rPr lang="en-US" dirty="0"/>
                  <a:t>.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686800" cy="5991944"/>
              </a:xfrm>
              <a:blipFill rotWithShape="1">
                <a:blip r:embed="rId2"/>
                <a:stretch>
                  <a:fillRect l="-842" t="-1221" b="-42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2267744" y="913985"/>
            <a:ext cx="180020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42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55989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</m:den>
                    </m:f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Е</a:t>
                </a:r>
                <a:r>
                  <a:rPr lang="el-GR" dirty="0" smtClean="0"/>
                  <a:t>  </a:t>
                </a:r>
                <a:r>
                  <a:rPr lang="el-GR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l-G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l-GR" dirty="0"/>
                  <a:t>  </a:t>
                </a:r>
                <a:r>
                  <a:rPr lang="en-US" dirty="0" err="1"/>
                  <a:t>dan</a:t>
                </a:r>
                <a:r>
                  <a:rPr lang="el-GR" dirty="0"/>
                  <a:t>   </a:t>
                </a:r>
                <a:r>
                  <a:rPr lang="en-US" dirty="0" err="1"/>
                  <a:t>Е</a:t>
                </a:r>
                <a:r>
                  <a:rPr lang="en-US" baseline="-25000" dirty="0" err="1"/>
                  <a:t>b</a:t>
                </a:r>
                <a:r>
                  <a:rPr lang="el-GR" dirty="0"/>
                  <a:t>   =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id-ID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</m:e>
                    </m:nary>
                  </m:oMath>
                </a14:m>
                <a:r>
                  <a:rPr lang="el-GR" dirty="0"/>
                  <a:t>  </a:t>
                </a:r>
                <a:r>
                  <a:rPr lang="en-US" dirty="0"/>
                  <a:t>d</a:t>
                </a:r>
                <a:r>
                  <a:rPr lang="el-GR" dirty="0"/>
                  <a:t> λ =   σ </a:t>
                </a:r>
                <a:r>
                  <a:rPr lang="en-US" dirty="0"/>
                  <a:t>T</a:t>
                </a:r>
                <a:r>
                  <a:rPr lang="el-GR" baseline="30000" dirty="0"/>
                  <a:t>4</a:t>
                </a:r>
                <a:endParaRPr lang="id-ID" dirty="0"/>
              </a:p>
              <a:p>
                <a:r>
                  <a:rPr lang="en-US" dirty="0"/>
                  <a:t>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Е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λ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bλ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dλ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τ</m:t>
                            </m:r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id-ID" dirty="0"/>
              </a:p>
              <a:p>
                <a:r>
                  <a:rPr lang="en-US" dirty="0"/>
                  <a:t>    </a:t>
                </a:r>
                <a:r>
                  <a:rPr lang="en-US" dirty="0" err="1"/>
                  <a:t>Е</a:t>
                </a:r>
                <a:r>
                  <a:rPr lang="en-US" baseline="-25000" dirty="0" err="1"/>
                  <a:t>bλ</a:t>
                </a:r>
                <a:r>
                  <a:rPr lang="en-US" baseline="-25000" dirty="0"/>
                  <a:t>  </a:t>
                </a:r>
                <a:r>
                  <a:rPr lang="en-US" dirty="0"/>
                  <a:t>= </a:t>
                </a:r>
                <a:r>
                  <a:rPr lang="en-US" dirty="0" err="1"/>
                  <a:t>daya</a:t>
                </a:r>
                <a:r>
                  <a:rPr lang="en-US" dirty="0"/>
                  <a:t>  </a:t>
                </a:r>
                <a:r>
                  <a:rPr lang="en-US" dirty="0" err="1"/>
                  <a:t>emisi</a:t>
                </a:r>
                <a:r>
                  <a:rPr lang="en-US" dirty="0"/>
                  <a:t>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hitam</a:t>
                </a:r>
                <a:r>
                  <a:rPr lang="en-US" dirty="0"/>
                  <a:t>  </a:t>
                </a:r>
                <a:r>
                  <a:rPr lang="en-US" dirty="0" err="1"/>
                  <a:t>persatuan</a:t>
                </a:r>
                <a:r>
                  <a:rPr lang="en-US" dirty="0"/>
                  <a:t>  </a:t>
                </a:r>
                <a:r>
                  <a:rPr lang="en-US" dirty="0" err="1"/>
                  <a:t>panjang</a:t>
                </a:r>
                <a:r>
                  <a:rPr lang="en-US" dirty="0"/>
                  <a:t>  </a:t>
                </a:r>
                <a:r>
                  <a:rPr lang="en-US" dirty="0" err="1"/>
                  <a:t>gelombang</a:t>
                </a:r>
                <a:endParaRPr lang="id-ID" dirty="0"/>
              </a:p>
              <a:p>
                <a:r>
                  <a:rPr lang="en-US" dirty="0"/>
                  <a:t>→ </a:t>
                </a:r>
                <a:r>
                  <a:rPr lang="en-US" dirty="0" err="1"/>
                  <a:t>jika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konstan</a:t>
                </a:r>
                <a:r>
                  <a:rPr lang="en-US" dirty="0"/>
                  <a:t> .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	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en-US" dirty="0" err="1" smtClean="0"/>
                  <a:t>Hubungan</a:t>
                </a:r>
                <a:r>
                  <a:rPr lang="en-US" dirty="0" smtClean="0"/>
                  <a:t>  </a:t>
                </a:r>
                <a:r>
                  <a:rPr lang="en-US" dirty="0" err="1"/>
                  <a:t>fungsi</a:t>
                </a:r>
                <a:r>
                  <a:rPr lang="en-US" dirty="0"/>
                  <a:t>  </a:t>
                </a:r>
                <a:r>
                  <a:rPr lang="en-US" dirty="0" err="1"/>
                  <a:t>untuk</a:t>
                </a:r>
                <a:r>
                  <a:rPr lang="en-US" dirty="0"/>
                  <a:t>   </a:t>
                </a:r>
                <a:r>
                  <a:rPr lang="en-US" dirty="0" err="1"/>
                  <a:t>Е</a:t>
                </a:r>
                <a:r>
                  <a:rPr lang="en-US" baseline="-25000" dirty="0" err="1"/>
                  <a:t>bλ</a:t>
                </a:r>
                <a:r>
                  <a:rPr lang="en-US" baseline="-25000" dirty="0"/>
                  <a:t>  </a:t>
                </a:r>
                <a:r>
                  <a:rPr lang="en-US" dirty="0"/>
                  <a:t> </a:t>
                </a:r>
                <a:r>
                  <a:rPr lang="en-US" dirty="0" err="1"/>
                  <a:t>diturunkan</a:t>
                </a:r>
                <a:r>
                  <a:rPr lang="en-US" dirty="0"/>
                  <a:t>  </a:t>
                </a:r>
                <a:r>
                  <a:rPr lang="en-US" dirty="0" err="1"/>
                  <a:t>oleh</a:t>
                </a:r>
                <a:r>
                  <a:rPr lang="en-US" dirty="0"/>
                  <a:t>  Planck  </a:t>
                </a:r>
                <a:r>
                  <a:rPr lang="en-US" dirty="0" err="1"/>
                  <a:t>dengan</a:t>
                </a:r>
                <a:r>
                  <a:rPr lang="en-US" dirty="0"/>
                  <a:t>  </a:t>
                </a:r>
                <a:r>
                  <a:rPr lang="en-US" dirty="0" err="1"/>
                  <a:t>menggunakan</a:t>
                </a:r>
                <a:r>
                  <a:rPr lang="en-US" dirty="0"/>
                  <a:t>  </a:t>
                </a:r>
                <a:r>
                  <a:rPr lang="en-US" dirty="0" err="1"/>
                  <a:t>konsep</a:t>
                </a:r>
                <a:endParaRPr lang="id-ID" dirty="0"/>
              </a:p>
              <a:p>
                <a:r>
                  <a:rPr lang="en-US" dirty="0" err="1"/>
                  <a:t>kuantum</a:t>
                </a:r>
                <a:r>
                  <a:rPr lang="en-US" dirty="0"/>
                  <a:t>  </a:t>
                </a:r>
                <a:r>
                  <a:rPr lang="en-US" dirty="0" err="1"/>
                  <a:t>untuk</a:t>
                </a:r>
                <a:r>
                  <a:rPr lang="en-US" dirty="0"/>
                  <a:t>  </a:t>
                </a:r>
                <a:r>
                  <a:rPr lang="en-US" dirty="0" err="1"/>
                  <a:t>energi</a:t>
                </a:r>
                <a:r>
                  <a:rPr lang="en-US" dirty="0"/>
                  <a:t>  </a:t>
                </a:r>
                <a:r>
                  <a:rPr lang="en-US" dirty="0" err="1"/>
                  <a:t>elektromagnetik</a:t>
                </a:r>
                <a:r>
                  <a:rPr lang="en-US" dirty="0"/>
                  <a:t> 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dirty="0" err="1"/>
                  <a:t>Е</a:t>
                </a:r>
                <a:r>
                  <a:rPr lang="en-US" baseline="-25000" dirty="0" err="1"/>
                  <a:t>bλ</a:t>
                </a:r>
                <a:r>
                  <a:rPr lang="en-US" baseline="-25000" dirty="0"/>
                  <a:t> 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559896"/>
              </a:xfrm>
              <a:blipFill rotWithShape="1">
                <a:blip r:embed="rId2"/>
                <a:stretch>
                  <a:fillRect l="-1111" t="-986" b="-3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7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71" y="70182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id-ID" baseline="-25000" dirty="0" smtClean="0"/>
              <a:t>2. BOLA </a:t>
            </a:r>
            <a:br>
              <a:rPr lang="id-ID" baseline="-25000" dirty="0" smtClean="0"/>
            </a:br>
            <a:r>
              <a:rPr lang="en-US" sz="4000" dirty="0" err="1" smtClean="0"/>
              <a:t>Persamaan</a:t>
            </a:r>
            <a:r>
              <a:rPr lang="en-US" sz="4000" dirty="0" smtClean="0"/>
              <a:t> </a:t>
            </a:r>
            <a:r>
              <a:rPr lang="en-US" sz="4000" baseline="-25000" dirty="0" smtClean="0"/>
              <a:t>  </a:t>
            </a:r>
            <a:r>
              <a:rPr lang="en-US" sz="4000" dirty="0" err="1"/>
              <a:t>Kramers</a:t>
            </a:r>
            <a:r>
              <a:rPr lang="en-US" sz="4000" dirty="0"/>
              <a:t>   : 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bentuk</a:t>
            </a:r>
            <a:r>
              <a:rPr lang="en-US" sz="4000" dirty="0"/>
              <a:t> bola	</a:t>
            </a:r>
            <a:r>
              <a:rPr lang="id-ID" sz="4000" dirty="0"/>
              <a:t/>
            </a:r>
            <a:br>
              <a:rPr lang="id-ID" sz="4000" dirty="0"/>
            </a:br>
            <a:r>
              <a:rPr lang="id-ID" sz="2700" dirty="0" smtClean="0"/>
              <a:t>zat cair melintasi bola</a:t>
            </a:r>
            <a:endParaRPr lang="id-ID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𝑟𝑓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− 0,3</m:t>
                        </m:r>
                      </m:sup>
                    </m:sSubSup>
                  </m:oMath>
                </a14:m>
                <a:r>
                  <a:rPr lang="en-US" dirty="0"/>
                  <a:t>   =  0,97  +  0,68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0,5</m:t>
                        </m:r>
                      </m:sup>
                    </m:sSup>
                  </m:oMath>
                </a14:m>
                <a:r>
                  <a:rPr lang="id-ID" dirty="0" smtClean="0"/>
                  <a:t> ...</a:t>
                </a:r>
                <a:r>
                  <a:rPr lang="en-US" dirty="0" smtClean="0"/>
                  <a:t>   </a:t>
                </a:r>
                <a:r>
                  <a:rPr lang="en-US" dirty="0"/>
                  <a:t>1 &lt;   Re  &lt; 2000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r="-37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53971" y="1844824"/>
            <a:ext cx="5544616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2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6319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 = </a:t>
                </a:r>
                <a:r>
                  <a:rPr lang="en-US" dirty="0" err="1"/>
                  <a:t>suhu</a:t>
                </a:r>
                <a:r>
                  <a:rPr lang="en-US" dirty="0"/>
                  <a:t>  K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		C</a:t>
                </a:r>
                <a:r>
                  <a:rPr lang="en-US" baseline="-25000" dirty="0"/>
                  <a:t>1 </a:t>
                </a:r>
                <a:r>
                  <a:rPr lang="en-US" dirty="0"/>
                  <a:t>= 3,743 x 10</a:t>
                </a:r>
                <a:r>
                  <a:rPr lang="en-US" baseline="30000" dirty="0"/>
                  <a:t>8 </a:t>
                </a:r>
                <a:r>
                  <a:rPr lang="en-US" dirty="0"/>
                  <a:t>W 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          </a:t>
                </a:r>
                <a:r>
                  <a:rPr lang="en-US" dirty="0"/>
                  <a:t>	    = 1,187 x 10</a:t>
                </a:r>
                <a:r>
                  <a:rPr lang="en-US" baseline="30000" dirty="0"/>
                  <a:t>8</a:t>
                </a:r>
                <a:endParaRPr lang="id-ID" dirty="0"/>
              </a:p>
              <a:p>
                <a:r>
                  <a:rPr lang="en-US" dirty="0" err="1"/>
                  <a:t>Fraksi</a:t>
                </a:r>
                <a:r>
                  <a:rPr lang="en-US" dirty="0"/>
                  <a:t> total  energy  </a:t>
                </a:r>
                <a:r>
                  <a:rPr lang="en-US" dirty="0" err="1"/>
                  <a:t>radiasi</a:t>
                </a:r>
                <a:r>
                  <a:rPr lang="en-US" dirty="0"/>
                  <a:t>  yang  </a:t>
                </a:r>
                <a:r>
                  <a:rPr lang="en-US" dirty="0" err="1"/>
                  <a:t>dipancarkan</a:t>
                </a:r>
                <a:r>
                  <a:rPr lang="en-US" dirty="0"/>
                  <a:t>  </a:t>
                </a:r>
                <a:r>
                  <a:rPr lang="en-US" dirty="0" err="1"/>
                  <a:t>antara</a:t>
                </a:r>
                <a:r>
                  <a:rPr lang="en-US" dirty="0"/>
                  <a:t>  0 </a:t>
                </a:r>
                <a:r>
                  <a:rPr lang="en-US" dirty="0" err="1"/>
                  <a:t>dan</a:t>
                </a:r>
                <a:r>
                  <a:rPr lang="en-US" dirty="0"/>
                  <a:t>  λ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∞</m:t>
                        </m:r>
                      </m:den>
                    </m:f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id-ID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sup>
                          <m:e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ctrlPr>
                              <a:rPr lang="id-ID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/>
                  <a:t>    </a:t>
                </a:r>
                <a:r>
                  <a:rPr lang="en-US" dirty="0" smtClean="0"/>
                  <a:t>  </a:t>
                </a:r>
                <a:r>
                  <a:rPr lang="en-US" sz="1400" dirty="0"/>
                  <a:t>→ </a:t>
                </a:r>
                <a:r>
                  <a:rPr lang="en-US" sz="1500" dirty="0" err="1"/>
                  <a:t>gambar</a:t>
                </a:r>
                <a:r>
                  <a:rPr lang="en-US" sz="1500" dirty="0"/>
                  <a:t>  8 – 6 ( Holman) </a:t>
                </a:r>
                <a:r>
                  <a:rPr lang="id-ID" sz="1500" dirty="0" smtClean="0"/>
                  <a:t>     </a:t>
                </a:r>
                <a:r>
                  <a:rPr lang="en-US" sz="1500" dirty="0" err="1" smtClean="0"/>
                  <a:t>atau</a:t>
                </a:r>
                <a:r>
                  <a:rPr lang="en-US" sz="1500" dirty="0" smtClean="0"/>
                  <a:t> </a:t>
                </a:r>
                <a:r>
                  <a:rPr lang="en-US" sz="1500" dirty="0" err="1"/>
                  <a:t>daftar</a:t>
                </a:r>
                <a:r>
                  <a:rPr lang="en-US" sz="1500" dirty="0"/>
                  <a:t>  8 -1 (Holman)</a:t>
                </a:r>
                <a:endParaRPr lang="id-ID" sz="1500" dirty="0"/>
              </a:p>
              <a:p>
                <a:r>
                  <a:rPr lang="en-US" dirty="0" err="1"/>
                  <a:t>Energi</a:t>
                </a:r>
                <a:r>
                  <a:rPr lang="en-US" dirty="0"/>
                  <a:t> </a:t>
                </a:r>
                <a:r>
                  <a:rPr lang="en-US" dirty="0" err="1"/>
                  <a:t>radiasi</a:t>
                </a:r>
                <a:r>
                  <a:rPr lang="en-US" dirty="0"/>
                  <a:t>  yang  </a:t>
                </a:r>
                <a:r>
                  <a:rPr lang="en-US" dirty="0" err="1"/>
                  <a:t>dipancarkan</a:t>
                </a:r>
                <a:r>
                  <a:rPr lang="en-US" dirty="0"/>
                  <a:t>  </a:t>
                </a:r>
                <a:r>
                  <a:rPr lang="en-US" dirty="0" err="1"/>
                  <a:t>antara</a:t>
                </a:r>
                <a:r>
                  <a:rPr lang="en-US" dirty="0"/>
                  <a:t>   λ</a:t>
                </a:r>
                <a:r>
                  <a:rPr lang="en-US" baseline="-25000" dirty="0"/>
                  <a:t>1  </a:t>
                </a:r>
                <a:r>
                  <a:rPr lang="en-US" dirty="0" err="1"/>
                  <a:t>dan</a:t>
                </a:r>
                <a:r>
                  <a:rPr lang="en-US" dirty="0"/>
                  <a:t>  λ</a:t>
                </a:r>
                <a:r>
                  <a:rPr lang="en-US" baseline="-25000" dirty="0"/>
                  <a:t>2   </a:t>
                </a:r>
                <a:r>
                  <a:rPr lang="en-US" dirty="0"/>
                  <a:t>:</a:t>
                </a:r>
                <a:endParaRPr lang="id-ID" dirty="0"/>
              </a:p>
              <a:p>
                <a:r>
                  <a:rPr lang="en-US" baseline="-25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baseline="-2500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baseline="-25000">
                            <a:latin typeface="Cambria Math"/>
                          </a:rPr>
                          <m:t>𝑏</m:t>
                        </m:r>
                        <m:sSub>
                          <m:sSub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baseline="-25000">
                            <a:latin typeface="Cambria Math"/>
                          </a:rPr>
                          <m:t>−  </m:t>
                        </m:r>
                        <m:sSub>
                          <m:sSub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aseline="-25000" dirty="0"/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baseline="-2500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i="1" baseline="-25000">
                            <a:latin typeface="Cambria Math"/>
                          </a:rPr>
                          <m:t>𝑏</m:t>
                        </m:r>
                        <m:r>
                          <a:rPr lang="en-US" i="1" baseline="-25000">
                            <a:latin typeface="Cambria Math"/>
                          </a:rPr>
                          <m:t>0− ∞   </m:t>
                        </m:r>
                      </m:sub>
                    </m:sSub>
                    <m:r>
                      <a:rPr lang="en-US" i="1" baseline="-25000">
                        <a:latin typeface="Cambria Math"/>
                      </a:rPr>
                      <m:t>[ </m:t>
                    </m:r>
                    <m:f>
                      <m:fPr>
                        <m:ctrlPr>
                          <a:rPr lang="id-ID" i="1" baseline="-2500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/>
                              </a:rPr>
                              <m:t>𝑏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0− </m:t>
                            </m:r>
                            <m:sSub>
                              <m:sSubPr>
                                <m:ctrlPr>
                                  <a:rPr lang="id-ID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baseline="-2500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 baseline="-25000">
                                    <a:latin typeface="Cambria Math"/>
                                  </a:rPr>
                                  <m:t>2 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/>
                              </a:rPr>
                              <m:t>𝑏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0− ∞</m:t>
                            </m:r>
                          </m:sub>
                        </m:sSub>
                      </m:den>
                    </m:f>
                    <m:r>
                      <a:rPr lang="en-US" i="1" baseline="-25000"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id-ID" i="1" baseline="-2500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/>
                              </a:rPr>
                              <m:t>𝑏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0− </m:t>
                            </m:r>
                            <m:sSub>
                              <m:sSubPr>
                                <m:ctrlPr>
                                  <a:rPr lang="id-ID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baseline="-2500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 baseline="-25000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/>
                              </a:rPr>
                              <m:t>𝑏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0− ∞</m:t>
                            </m:r>
                          </m:sub>
                        </m:sSub>
                      </m:den>
                    </m:f>
                    <m:r>
                      <a:rPr lang="en-US" i="1" baseline="-25000">
                        <a:latin typeface="Cambria Math"/>
                      </a:rPr>
                      <m:t>]</m:t>
                    </m:r>
                  </m:oMath>
                </a14:m>
                <a:r>
                  <a:rPr lang="en-US" baseline="-25000" dirty="0"/>
                  <a:t>  </a:t>
                </a:r>
                <a:endParaRPr lang="id-ID" dirty="0"/>
              </a:p>
              <a:p>
                <a:r>
                  <a:rPr lang="en-US" dirty="0" err="1"/>
                  <a:t>dimana</a:t>
                </a:r>
                <a:r>
                  <a:rPr lang="en-US" dirty="0"/>
                  <a:t> :</a:t>
                </a:r>
                <a:endParaRPr lang="id-ID" dirty="0"/>
              </a:p>
              <a:p>
                <a:r>
                  <a:rPr lang="en-US" dirty="0"/>
                  <a:t>Е</a:t>
                </a:r>
                <a:r>
                  <a:rPr lang="en-US" baseline="-25000" dirty="0"/>
                  <a:t>b0-∞  </a:t>
                </a:r>
                <a:r>
                  <a:rPr lang="en-US" dirty="0"/>
                  <a:t>= </a:t>
                </a:r>
                <a:r>
                  <a:rPr lang="en-US" dirty="0" err="1"/>
                  <a:t>Radiasi</a:t>
                </a:r>
                <a:r>
                  <a:rPr lang="en-US" dirty="0"/>
                  <a:t>  total  yang  </a:t>
                </a:r>
                <a:r>
                  <a:rPr lang="en-US" dirty="0" err="1"/>
                  <a:t>dipancarkan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</a:t>
                </a:r>
                <a:r>
                  <a:rPr lang="en-US" dirty="0" err="1"/>
                  <a:t>keseluruhan</a:t>
                </a:r>
                <a:r>
                  <a:rPr lang="en-US" dirty="0"/>
                  <a:t>  </a:t>
                </a:r>
                <a:r>
                  <a:rPr lang="en-US" dirty="0" err="1"/>
                  <a:t>panjang</a:t>
                </a:r>
                <a:r>
                  <a:rPr lang="en-US" dirty="0"/>
                  <a:t>  </a:t>
                </a:r>
                <a:r>
                  <a:rPr lang="en-US" dirty="0" err="1"/>
                  <a:t>gelombang</a:t>
                </a:r>
                <a:endParaRPr lang="id-ID" dirty="0"/>
              </a:p>
              <a:p>
                <a:r>
                  <a:rPr lang="en-US" dirty="0"/>
                  <a:t>Е</a:t>
                </a:r>
                <a:r>
                  <a:rPr lang="en-US" baseline="-25000" dirty="0"/>
                  <a:t>b0-∞  </a:t>
                </a:r>
                <a:r>
                  <a:rPr lang="en-US" dirty="0"/>
                  <a:t>=   σ T</a:t>
                </a:r>
                <a:r>
                  <a:rPr lang="en-US" baseline="30000" dirty="0"/>
                  <a:t>4</a:t>
                </a:r>
                <a:endParaRPr lang="id-ID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𝜏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konstanta</a:t>
                </a:r>
                <a:r>
                  <a:rPr lang="en-US" dirty="0"/>
                  <a:t> (</a:t>
                </a:r>
                <a:r>
                  <a:rPr lang="en-US" dirty="0" err="1"/>
                  <a:t>daftar</a:t>
                </a:r>
                <a:r>
                  <a:rPr lang="en-US" dirty="0"/>
                  <a:t>  8 -1)  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631904"/>
              </a:xfrm>
              <a:blipFill rotWithShape="1">
                <a:blip r:embed="rId2"/>
                <a:stretch>
                  <a:fillRect l="-1111" t="-2056" b="-487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9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70364"/>
                <a:ext cx="8147248" cy="555989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Sebuah </a:t>
                </a:r>
                <a:r>
                  <a:rPr lang="en-US" dirty="0" err="1"/>
                  <a:t>pelat</a:t>
                </a:r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:r>
                  <a:rPr lang="en-US" dirty="0" err="1"/>
                  <a:t>kaca</a:t>
                </a:r>
                <a:r>
                  <a:rPr lang="en-US" dirty="0"/>
                  <a:t>  </a:t>
                </a:r>
                <a:r>
                  <a:rPr lang="en-US" dirty="0" err="1"/>
                  <a:t>ukuran</a:t>
                </a:r>
                <a:r>
                  <a:rPr lang="en-US" dirty="0"/>
                  <a:t>  30 cm </a:t>
                </a:r>
                <a:r>
                  <a:rPr lang="en-US" dirty="0" err="1"/>
                  <a:t>bujur</a:t>
                </a:r>
                <a:r>
                  <a:rPr lang="en-US" dirty="0"/>
                  <a:t> </a:t>
                </a:r>
                <a:r>
                  <a:rPr lang="en-US" dirty="0" err="1"/>
                  <a:t>sangkar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 </a:t>
                </a:r>
                <a:r>
                  <a:rPr lang="en-US" dirty="0" err="1"/>
                  <a:t>melihat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dari</a:t>
                </a:r>
                <a:r>
                  <a:rPr lang="en-US" dirty="0"/>
                  <a:t>  </a:t>
                </a:r>
                <a:r>
                  <a:rPr lang="en-US" dirty="0" err="1"/>
                  <a:t>dalam</a:t>
                </a:r>
                <a:r>
                  <a:rPr lang="en-US" dirty="0"/>
                  <a:t>  </a:t>
                </a:r>
                <a:r>
                  <a:rPr lang="en-US" dirty="0" err="1"/>
                  <a:t>tanur</a:t>
                </a:r>
                <a:r>
                  <a:rPr lang="en-US" dirty="0"/>
                  <a:t>  </a:t>
                </a:r>
                <a:r>
                  <a:rPr lang="en-US" dirty="0" err="1"/>
                  <a:t>transmisivitas</a:t>
                </a:r>
                <a:r>
                  <a:rPr lang="en-US" dirty="0"/>
                  <a:t>  </a:t>
                </a:r>
                <a:r>
                  <a:rPr lang="en-US" dirty="0" err="1"/>
                  <a:t>kaca</a:t>
                </a:r>
                <a:r>
                  <a:rPr lang="en-US" dirty="0"/>
                  <a:t>  = 0,5  </a:t>
                </a:r>
                <a:r>
                  <a:rPr lang="en-US" dirty="0" err="1"/>
                  <a:t>dari</a:t>
                </a:r>
                <a:r>
                  <a:rPr lang="en-US" dirty="0"/>
                  <a:t>  0,2  </a:t>
                </a:r>
                <a:r>
                  <a:rPr lang="en-US" dirty="0" err="1"/>
                  <a:t>sampai</a:t>
                </a:r>
                <a:r>
                  <a:rPr lang="en-US" dirty="0"/>
                  <a:t>  3,5 μ m  </a:t>
                </a:r>
                <a:r>
                  <a:rPr lang="en-US" dirty="0" err="1"/>
                  <a:t>dan</a:t>
                </a:r>
                <a:r>
                  <a:rPr lang="en-US" dirty="0"/>
                  <a:t>  0,9  </a:t>
                </a:r>
                <a:r>
                  <a:rPr lang="en-US" dirty="0" err="1"/>
                  <a:t>diatas</a:t>
                </a:r>
                <a:r>
                  <a:rPr lang="en-US" dirty="0"/>
                  <a:t>  </a:t>
                </a:r>
                <a:r>
                  <a:rPr lang="en-US" dirty="0" err="1"/>
                  <a:t>itu</a:t>
                </a:r>
                <a:r>
                  <a:rPr lang="en-US" dirty="0"/>
                  <a:t> . </a:t>
                </a:r>
                <a:r>
                  <a:rPr lang="en-US" dirty="0" err="1"/>
                  <a:t>Transmisivitas</a:t>
                </a:r>
                <a:r>
                  <a:rPr lang="en-US" dirty="0"/>
                  <a:t>  </a:t>
                </a:r>
                <a:r>
                  <a:rPr lang="en-US" dirty="0" err="1"/>
                  <a:t>kaca</a:t>
                </a:r>
                <a:r>
                  <a:rPr lang="en-US" dirty="0"/>
                  <a:t> = 0 , </a:t>
                </a:r>
                <a:r>
                  <a:rPr lang="en-US" dirty="0" err="1"/>
                  <a:t>kecuali</a:t>
                </a:r>
                <a:r>
                  <a:rPr lang="en-US" dirty="0"/>
                  <a:t>  </a:t>
                </a:r>
                <a:r>
                  <a:rPr lang="en-US" dirty="0" err="1"/>
                  <a:t>dalam</a:t>
                </a:r>
                <a:r>
                  <a:rPr lang="en-US" dirty="0"/>
                  <a:t>  </a:t>
                </a:r>
                <a:r>
                  <a:rPr lang="en-US" dirty="0" err="1"/>
                  <a:t>rentang</a:t>
                </a:r>
                <a:r>
                  <a:rPr lang="en-US" dirty="0"/>
                  <a:t>  0,2  </a:t>
                </a:r>
                <a:r>
                  <a:rPr lang="en-US" dirty="0" err="1"/>
                  <a:t>sampai</a:t>
                </a:r>
                <a:r>
                  <a:rPr lang="en-US" dirty="0"/>
                  <a:t>  3,5 μ </a:t>
                </a:r>
                <a:r>
                  <a:rPr lang="en-US" dirty="0" err="1"/>
                  <a:t>m.Andaikan</a:t>
                </a:r>
                <a:r>
                  <a:rPr lang="en-US" dirty="0"/>
                  <a:t>  </a:t>
                </a:r>
                <a:r>
                  <a:rPr lang="en-US" dirty="0" err="1"/>
                  <a:t>tanur</a:t>
                </a:r>
                <a:r>
                  <a:rPr lang="en-US" dirty="0"/>
                  <a:t>  </a:t>
                </a:r>
                <a:r>
                  <a:rPr lang="en-US" dirty="0" err="1"/>
                  <a:t>itu</a:t>
                </a:r>
                <a:r>
                  <a:rPr lang="en-US" dirty="0"/>
                  <a:t>  </a:t>
                </a:r>
                <a:r>
                  <a:rPr lang="en-US" dirty="0" err="1"/>
                  <a:t>suatu</a:t>
                </a:r>
                <a:r>
                  <a:rPr lang="en-US" dirty="0"/>
                  <a:t>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hitam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2000°C . </a:t>
                </a:r>
                <a:r>
                  <a:rPr lang="en-US" dirty="0" err="1"/>
                  <a:t>Hitunglah</a:t>
                </a:r>
                <a:r>
                  <a:rPr lang="en-US" dirty="0"/>
                  <a:t> </a:t>
                </a:r>
                <a:r>
                  <a:rPr lang="en-US" dirty="0" err="1"/>
                  <a:t>Energi</a:t>
                </a:r>
                <a:r>
                  <a:rPr lang="en-US" dirty="0"/>
                  <a:t> yang </a:t>
                </a:r>
                <a:r>
                  <a:rPr lang="en-US" dirty="0" err="1"/>
                  <a:t>diserap</a:t>
                </a:r>
                <a:r>
                  <a:rPr lang="en-US" dirty="0"/>
                  <a:t> </a:t>
                </a:r>
                <a:r>
                  <a:rPr lang="en-US" dirty="0" err="1"/>
                  <a:t>kaca</a:t>
                </a:r>
                <a:r>
                  <a:rPr lang="en-US" dirty="0"/>
                  <a:t>  </a:t>
                </a:r>
                <a:r>
                  <a:rPr lang="en-US" dirty="0" err="1"/>
                  <a:t>dan</a:t>
                </a:r>
                <a:r>
                  <a:rPr lang="en-US" dirty="0"/>
                  <a:t>  </a:t>
                </a:r>
                <a:r>
                  <a:rPr lang="en-US" dirty="0" err="1"/>
                  <a:t>energi</a:t>
                </a:r>
                <a:r>
                  <a:rPr lang="en-US" dirty="0"/>
                  <a:t>  yang  </a:t>
                </a:r>
                <a:r>
                  <a:rPr lang="en-US" dirty="0" err="1"/>
                  <a:t>ditransmisi</a:t>
                </a:r>
                <a:r>
                  <a:rPr lang="en-US" dirty="0"/>
                  <a:t> ?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Penyelesaian</a:t>
                </a:r>
                <a:r>
                  <a:rPr lang="en-US" dirty="0"/>
                  <a:t>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T </a:t>
                </a:r>
                <a:r>
                  <a:rPr lang="en-US" dirty="0"/>
                  <a:t>= 2000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° 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=2273 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0,2</m:t>
                        </m:r>
                      </m:e>
                    </m:d>
                    <m:d>
                      <m:dPr>
                        <m:ctrlPr>
                          <a:rPr lang="id-ID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2273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45 4,6 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m K</a:t>
                </a:r>
                <a:endParaRPr lang="id-ID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T  = ( 3,5) (2273) = 7955,5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m K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smtClean="0"/>
                  <a:t>A </a:t>
                </a:r>
                <a:r>
                  <a:rPr lang="en-US" dirty="0"/>
                  <a:t>= ( 0,3)</a:t>
                </a:r>
                <a:r>
                  <a:rPr lang="en-US" baseline="30000" dirty="0"/>
                  <a:t>2 </a:t>
                </a:r>
                <a:r>
                  <a:rPr lang="en-US" dirty="0"/>
                  <a:t> = 0,09  m</a:t>
                </a:r>
                <a:r>
                  <a:rPr lang="en-US" baseline="30000" dirty="0"/>
                  <a:t>2</a:t>
                </a:r>
                <a:endParaRPr lang="id-ID" dirty="0"/>
              </a:p>
              <a:p>
                <a:r>
                  <a:rPr lang="en-US" baseline="30000" dirty="0"/>
                  <a:t> </a:t>
                </a:r>
                <a:r>
                  <a:rPr lang="en-US" dirty="0"/>
                  <a:t>         Dari  </a:t>
                </a:r>
                <a:r>
                  <a:rPr lang="en-US" dirty="0" err="1"/>
                  <a:t>daftar</a:t>
                </a:r>
                <a:r>
                  <a:rPr lang="en-US" dirty="0"/>
                  <a:t>  8.1( Holman) </a:t>
                </a:r>
                <a:r>
                  <a:rPr lang="en-US" dirty="0" err="1"/>
                  <a:t>diperoleh</a:t>
                </a:r>
                <a:r>
                  <a:rPr lang="en-US" dirty="0"/>
                  <a:t> :</a:t>
                </a:r>
                <a:endParaRPr lang="id-ID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𝜏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= 0 ;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𝜏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= 0,85443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70364"/>
                <a:ext cx="8147248" cy="5559896"/>
              </a:xfrm>
              <a:blipFill rotWithShape="1">
                <a:blip r:embed="rId2"/>
                <a:stretch>
                  <a:fillRect l="-1198" t="-1535" r="-3069" b="-690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2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76672"/>
                <a:ext cx="8568952" cy="58479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Total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datang</a:t>
                </a:r>
                <a:r>
                  <a:rPr lang="en-US" dirty="0"/>
                  <a:t>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</a:t>
                </a:r>
                <a:r>
                  <a:rPr lang="en-US" dirty="0" smtClean="0"/>
                  <a:t>=  </a:t>
                </a:r>
                <a:r>
                  <a:rPr lang="en-US" dirty="0"/>
                  <a:t>τ T</a:t>
                </a:r>
                <a:r>
                  <a:rPr lang="en-US" baseline="30000" dirty="0"/>
                  <a:t>4  </a:t>
                </a:r>
                <a:r>
                  <a:rPr lang="en-US" dirty="0"/>
                  <a:t>A  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/>
                      </a:rPr>
                      <m:t>[ </m:t>
                    </m:r>
                    <m:f>
                      <m:fPr>
                        <m:ctrlPr>
                          <a:rPr lang="id-ID" i="1" baseline="-2500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/>
                              </a:rPr>
                              <m:t>𝑏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0− </m:t>
                            </m:r>
                            <m:sSub>
                              <m:sSubPr>
                                <m:ctrlPr>
                                  <a:rPr lang="id-ID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baseline="-2500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 baseline="-25000">
                                    <a:latin typeface="Cambria Math"/>
                                  </a:rPr>
                                  <m:t>2 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i="1" baseline="-25000">
                            <a:latin typeface="Cambria Math"/>
                          </a:rPr>
                          <m:t>𝜏</m:t>
                        </m:r>
                        <m:sSup>
                          <m:sSup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 baseline="-2500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 baseline="-25000"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id-ID" i="1" baseline="-2500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baseline="-25000">
                                <a:latin typeface="Cambria Math"/>
                              </a:rPr>
                              <m:t>𝑏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0− </m:t>
                            </m:r>
                            <m:sSub>
                              <m:sSubPr>
                                <m:ctrlPr>
                                  <a:rPr lang="id-ID" i="1" baseline="-2500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baseline="-2500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 baseline="-25000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i="1" baseline="-25000">
                            <a:latin typeface="Cambria Math"/>
                          </a:rPr>
                          <m:t>𝜏</m:t>
                        </m:r>
                        <m:sSup>
                          <m:sSupPr>
                            <m:ctrlPr>
                              <a:rPr lang="id-ID" i="1" baseline="-2500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 baseline="-2500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 baseline="-25000">
                        <a:latin typeface="Cambria Math"/>
                      </a:rPr>
                      <m:t>]</m:t>
                    </m:r>
                  </m:oMath>
                </a14:m>
                <a:r>
                  <a:rPr lang="en-US" baseline="-25000" dirty="0"/>
                  <a:t>  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baseline="-25000" dirty="0"/>
                  <a:t> </a:t>
                </a:r>
                <a:r>
                  <a:rPr lang="id-ID" dirty="0" smtClean="0"/>
                  <a:t>  </a:t>
                </a:r>
                <a:r>
                  <a:rPr lang="en-US" dirty="0" smtClean="0"/>
                  <a:t> </a:t>
                </a:r>
                <a:r>
                  <a:rPr lang="id-ID" dirty="0" smtClean="0"/>
                  <a:t>  = </a:t>
                </a:r>
                <a:r>
                  <a:rPr lang="en-US" dirty="0" smtClean="0"/>
                  <a:t>(</a:t>
                </a:r>
                <a:r>
                  <a:rPr lang="en-US" dirty="0"/>
                  <a:t>1,513 . 10</a:t>
                </a:r>
                <a:r>
                  <a:rPr lang="en-US" baseline="30000" dirty="0"/>
                  <a:t>6</a:t>
                </a:r>
                <a:r>
                  <a:rPr lang="en-US" dirty="0"/>
                  <a:t>) (0,3)</a:t>
                </a:r>
                <a:r>
                  <a:rPr lang="en-US" baseline="30000" dirty="0"/>
                  <a:t>2</a:t>
                </a:r>
                <a:r>
                  <a:rPr lang="en-US" dirty="0"/>
                  <a:t> (0,85443 -0)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      </a:t>
                </a:r>
                <a:r>
                  <a:rPr lang="en-US" dirty="0" smtClean="0"/>
                  <a:t>=  </a:t>
                </a:r>
                <a:r>
                  <a:rPr lang="en-US" dirty="0"/>
                  <a:t>116,4 kw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en-US" dirty="0" err="1"/>
                  <a:t>Transmisi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total  = 0,5 (116,4) =  58,2 </a:t>
                </a:r>
                <a:r>
                  <a:rPr lang="en-US" dirty="0" smtClean="0"/>
                  <a:t>kW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en-US" dirty="0" err="1"/>
                  <a:t>Absorpsi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</a:t>
                </a:r>
                <a:r>
                  <a:rPr lang="en-US" dirty="0" smtClean="0"/>
                  <a:t>=  </a:t>
                </a:r>
                <a:r>
                  <a:rPr lang="en-US" dirty="0"/>
                  <a:t>(0,3) (116,4)  =  34,92  </a:t>
                </a:r>
                <a:r>
                  <a:rPr lang="en-US" dirty="0" smtClean="0"/>
                  <a:t>kW </a:t>
                </a:r>
                <a:r>
                  <a:rPr lang="id-ID" dirty="0" smtClean="0"/>
                  <a:t>; </a:t>
                </a:r>
                <a:r>
                  <a:rPr lang="en-US" dirty="0" smtClean="0"/>
                  <a:t>0 </a:t>
                </a:r>
                <a:r>
                  <a:rPr lang="en-US" dirty="0"/>
                  <a:t>&lt;  λ  &lt; 3,5 μ m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dan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    </a:t>
                </a:r>
                <a:r>
                  <a:rPr lang="en-US" dirty="0" smtClean="0"/>
                  <a:t>= </a:t>
                </a:r>
                <a:r>
                  <a:rPr lang="en-US" dirty="0"/>
                  <a:t>0,9 ( 1 – 0,85443) (1513,3) (0,09) = 17,84 kW </a:t>
                </a:r>
                <a:r>
                  <a:rPr lang="en-US" dirty="0" smtClean="0"/>
                  <a:t> </a:t>
                </a:r>
                <a:r>
                  <a:rPr lang="en-US" dirty="0"/>
                  <a:t>3,5 μ m &lt; λ &lt; </a:t>
                </a:r>
                <a:r>
                  <a:rPr lang="en-US" dirty="0" smtClean="0"/>
                  <a:t>∞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en-US" dirty="0"/>
                  <a:t>Total  </a:t>
                </a:r>
                <a:r>
                  <a:rPr lang="en-US" dirty="0" err="1"/>
                  <a:t>absorpsi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= ( 34,92 + 17,84) kW =  52,76 kW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76672"/>
                <a:ext cx="8568952" cy="5847928"/>
              </a:xfrm>
              <a:blipFill rotWithShape="1">
                <a:blip r:embed="rId2"/>
                <a:stretch>
                  <a:fillRect l="-1067" t="-1458" r="-569" b="-135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Bentuk Radiasi</a:t>
            </a:r>
            <a:endParaRPr lang="id-ID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638095" cy="23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365104"/>
            <a:ext cx="7596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Gambar</a:t>
            </a:r>
            <a:r>
              <a:rPr lang="en-US" dirty="0"/>
              <a:t> 5-3 :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unsure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 factor  </a:t>
            </a:r>
            <a:r>
              <a:rPr lang="en-US" dirty="0" err="1"/>
              <a:t>bentuk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−  </a:t>
            </a:r>
            <a:r>
              <a:rPr lang="en-US" dirty="0" err="1"/>
              <a:t>Dua</a:t>
            </a:r>
            <a:r>
              <a:rPr lang="en-US" dirty="0"/>
              <a:t>  </a:t>
            </a:r>
            <a:r>
              <a:rPr lang="en-US" dirty="0" err="1"/>
              <a:t>benda</a:t>
            </a:r>
            <a:r>
              <a:rPr lang="en-US" dirty="0"/>
              <a:t>  </a:t>
            </a:r>
            <a:r>
              <a:rPr lang="en-US" dirty="0" err="1"/>
              <a:t>hitam</a:t>
            </a:r>
            <a:endParaRPr lang="id-ID" dirty="0"/>
          </a:p>
          <a:p>
            <a:r>
              <a:rPr lang="en-US" dirty="0"/>
              <a:t>−  </a:t>
            </a:r>
            <a:r>
              <a:rPr lang="en-US" dirty="0" err="1"/>
              <a:t>Persamaan</a:t>
            </a:r>
            <a:r>
              <a:rPr lang="en-US" dirty="0"/>
              <a:t> 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 </a:t>
            </a:r>
            <a:r>
              <a:rPr lang="en-US" dirty="0" err="1"/>
              <a:t>keduanya</a:t>
            </a:r>
            <a:r>
              <a:rPr lang="en-US" dirty="0"/>
              <a:t>  yang 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	</a:t>
            </a:r>
            <a:endParaRPr lang="id-ID" dirty="0"/>
          </a:p>
          <a:p>
            <a:r>
              <a:rPr lang="en-US" dirty="0"/>
              <a:t>F</a:t>
            </a:r>
            <a:r>
              <a:rPr lang="en-US" baseline="-25000" dirty="0"/>
              <a:t>1-2    </a:t>
            </a:r>
            <a:r>
              <a:rPr lang="en-US" dirty="0"/>
              <a:t>= </a:t>
            </a:r>
            <a:r>
              <a:rPr lang="en-US" dirty="0" err="1"/>
              <a:t>fraksi</a:t>
            </a:r>
            <a:r>
              <a:rPr lang="en-US" dirty="0"/>
              <a:t>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1 → 2</a:t>
            </a:r>
            <a:endParaRPr lang="id-ID" dirty="0"/>
          </a:p>
          <a:p>
            <a:r>
              <a:rPr lang="en-US" dirty="0"/>
              <a:t>F</a:t>
            </a:r>
            <a:r>
              <a:rPr lang="en-US" baseline="-25000" dirty="0"/>
              <a:t>2-1  </a:t>
            </a:r>
            <a:r>
              <a:rPr lang="en-US" dirty="0"/>
              <a:t>= </a:t>
            </a:r>
            <a:r>
              <a:rPr lang="en-US" dirty="0" err="1"/>
              <a:t>fraksi</a:t>
            </a:r>
            <a:r>
              <a:rPr lang="en-US" dirty="0"/>
              <a:t>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2  → 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902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 baseline="-25000" dirty="0"/>
              <a:t>b1 </a:t>
            </a:r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F</a:t>
            </a:r>
            <a:r>
              <a:rPr lang="en-US" baseline="-25000" dirty="0"/>
              <a:t>12  </a:t>
            </a:r>
            <a:r>
              <a:rPr lang="en-US" dirty="0"/>
              <a:t>=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1 → 2</a:t>
            </a:r>
            <a:endParaRPr lang="id-ID" dirty="0"/>
          </a:p>
          <a:p>
            <a:r>
              <a:rPr lang="en-US" dirty="0"/>
              <a:t>E</a:t>
            </a:r>
            <a:r>
              <a:rPr lang="en-US" baseline="-25000" dirty="0"/>
              <a:t>b2 </a:t>
            </a:r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F</a:t>
            </a:r>
            <a:r>
              <a:rPr lang="en-US" baseline="-25000" dirty="0"/>
              <a:t>21  </a:t>
            </a:r>
            <a:r>
              <a:rPr lang="en-US" dirty="0"/>
              <a:t>=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2 → </a:t>
            </a:r>
            <a:r>
              <a:rPr lang="en-US" dirty="0" smtClean="0"/>
              <a:t>1</a:t>
            </a: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en-US" dirty="0" err="1"/>
              <a:t>Bila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</a:t>
            </a:r>
            <a:r>
              <a:rPr lang="en-US" dirty="0" err="1"/>
              <a:t>semuanya</a:t>
            </a:r>
            <a:r>
              <a:rPr lang="en-US" dirty="0"/>
              <a:t>  </a:t>
            </a:r>
            <a:r>
              <a:rPr lang="en-US" dirty="0" err="1"/>
              <a:t>hitam</a:t>
            </a:r>
            <a:r>
              <a:rPr lang="en-US" dirty="0"/>
              <a:t> , </a:t>
            </a:r>
            <a:r>
              <a:rPr lang="en-US" dirty="0" err="1"/>
              <a:t>seluruh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yang  </a:t>
            </a:r>
            <a:r>
              <a:rPr lang="en-US" dirty="0" err="1"/>
              <a:t>menimpanya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  </a:t>
            </a:r>
            <a:r>
              <a:rPr lang="en-US" dirty="0" err="1"/>
              <a:t>diserap</a:t>
            </a:r>
            <a:r>
              <a:rPr lang="en-US" dirty="0"/>
              <a:t> 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netto</a:t>
            </a:r>
            <a:r>
              <a:rPr lang="en-US" dirty="0"/>
              <a:t>  :</a:t>
            </a:r>
            <a:endParaRPr lang="id-ID" dirty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baseline="-25000" dirty="0" smtClean="0"/>
              <a:t>b1 </a:t>
            </a:r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F</a:t>
            </a:r>
            <a:r>
              <a:rPr lang="en-US" baseline="-25000" dirty="0"/>
              <a:t>12  </a:t>
            </a:r>
            <a:r>
              <a:rPr lang="en-US" dirty="0"/>
              <a:t>−  E</a:t>
            </a:r>
            <a:r>
              <a:rPr lang="en-US" baseline="-25000" dirty="0"/>
              <a:t>b2 </a:t>
            </a:r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F</a:t>
            </a:r>
            <a:r>
              <a:rPr lang="en-US" baseline="-25000" dirty="0"/>
              <a:t>21   </a:t>
            </a:r>
            <a:r>
              <a:rPr lang="en-US" dirty="0"/>
              <a:t> =  φ</a:t>
            </a:r>
            <a:r>
              <a:rPr lang="en-US" baseline="-25000" dirty="0"/>
              <a:t>1 −2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/>
              <a:t>temperature  </a:t>
            </a:r>
            <a:r>
              <a:rPr lang="en-US" dirty="0" err="1"/>
              <a:t>permukaan</a:t>
            </a:r>
            <a:r>
              <a:rPr lang="en-US" dirty="0"/>
              <a:t>  yang  </a:t>
            </a:r>
            <a:r>
              <a:rPr lang="en-US" dirty="0" err="1"/>
              <a:t>sama</a:t>
            </a:r>
            <a:r>
              <a:rPr lang="en-US" dirty="0"/>
              <a:t>  →  φ</a:t>
            </a:r>
            <a:r>
              <a:rPr lang="en-US" baseline="-25000" dirty="0"/>
              <a:t>1 −2   </a:t>
            </a:r>
            <a:r>
              <a:rPr lang="en-US" dirty="0"/>
              <a:t>= 0</a:t>
            </a:r>
            <a:endParaRPr lang="id-ID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→ E</a:t>
            </a:r>
            <a:r>
              <a:rPr lang="en-US" baseline="-25000" dirty="0"/>
              <a:t>b1 </a:t>
            </a:r>
            <a:r>
              <a:rPr lang="en-US" dirty="0"/>
              <a:t>= </a:t>
            </a:r>
            <a:r>
              <a:rPr lang="en-US" dirty="0" smtClean="0"/>
              <a:t>E</a:t>
            </a:r>
            <a:r>
              <a:rPr lang="en-US" baseline="-25000" dirty="0" smtClean="0"/>
              <a:t>b2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 → A</a:t>
            </a:r>
            <a:r>
              <a:rPr lang="en-US" baseline="-25000" dirty="0" smtClean="0"/>
              <a:t>1 </a:t>
            </a:r>
            <a:r>
              <a:rPr lang="en-US" dirty="0" smtClean="0"/>
              <a:t>F</a:t>
            </a:r>
            <a:r>
              <a:rPr lang="en-US" baseline="-25000" dirty="0" smtClean="0"/>
              <a:t>12  </a:t>
            </a:r>
            <a:r>
              <a:rPr lang="en-US" dirty="0" smtClean="0"/>
              <a:t>= A</a:t>
            </a:r>
            <a:r>
              <a:rPr lang="en-US" baseline="-25000" dirty="0" smtClean="0"/>
              <a:t>2 </a:t>
            </a:r>
            <a:r>
              <a:rPr lang="en-US" dirty="0" smtClean="0"/>
              <a:t>F</a:t>
            </a:r>
            <a:r>
              <a:rPr lang="en-US" baseline="-25000" dirty="0" smtClean="0"/>
              <a:t>21    </a:t>
            </a:r>
            <a:r>
              <a:rPr lang="en-US" dirty="0" smtClean="0"/>
              <a:t>→  A</a:t>
            </a:r>
            <a:r>
              <a:rPr lang="en-US" baseline="-25000" dirty="0" smtClean="0"/>
              <a:t>m 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mn</a:t>
            </a:r>
            <a:r>
              <a:rPr lang="en-US" baseline="-25000" dirty="0" smtClean="0"/>
              <a:t>  </a:t>
            </a:r>
            <a:r>
              <a:rPr lang="en-US" dirty="0" smtClean="0"/>
              <a:t>=  A</a:t>
            </a:r>
            <a:r>
              <a:rPr lang="en-US" baseline="-25000" dirty="0" smtClean="0"/>
              <a:t>n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nm</a:t>
            </a:r>
            <a:r>
              <a:rPr lang="en-US" baseline="-25000" dirty="0" smtClean="0"/>
              <a:t>   </a:t>
            </a:r>
            <a:r>
              <a:rPr lang="en-US" dirty="0" smtClean="0"/>
              <a:t>→  </a:t>
            </a:r>
            <a:r>
              <a:rPr lang="en-US" dirty="0" err="1" smtClean="0"/>
              <a:t>Hubungan</a:t>
            </a:r>
            <a:r>
              <a:rPr lang="en-US" dirty="0" smtClean="0"/>
              <a:t>  </a:t>
            </a:r>
            <a:r>
              <a:rPr lang="en-US" dirty="0" err="1" smtClean="0"/>
              <a:t>Resiprositas</a:t>
            </a:r>
            <a:r>
              <a:rPr lang="en-US" dirty="0" smtClean="0"/>
              <a:t>  </a:t>
            </a: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φ</a:t>
            </a:r>
            <a:r>
              <a:rPr lang="en-US" baseline="-25000" dirty="0"/>
              <a:t> 1−2 </a:t>
            </a:r>
            <a:r>
              <a:rPr lang="en-US" dirty="0"/>
              <a:t> =  A</a:t>
            </a:r>
            <a:r>
              <a:rPr lang="en-US" baseline="-25000" dirty="0"/>
              <a:t>1  </a:t>
            </a:r>
            <a:r>
              <a:rPr lang="en-US" dirty="0"/>
              <a:t>F</a:t>
            </a:r>
            <a:r>
              <a:rPr lang="en-US" baseline="-25000" dirty="0"/>
              <a:t>12</a:t>
            </a:r>
            <a:r>
              <a:rPr lang="en-US" dirty="0"/>
              <a:t> ( E</a:t>
            </a:r>
            <a:r>
              <a:rPr lang="en-US" baseline="-25000" dirty="0"/>
              <a:t>b1  −  </a:t>
            </a:r>
            <a:r>
              <a:rPr lang="en-US" dirty="0"/>
              <a:t>E</a:t>
            </a:r>
            <a:r>
              <a:rPr lang="en-US" baseline="-25000" dirty="0"/>
              <a:t>b2 </a:t>
            </a:r>
            <a:r>
              <a:rPr lang="en-US" dirty="0"/>
              <a:t>)  =  A</a:t>
            </a:r>
            <a:r>
              <a:rPr lang="en-US" baseline="-25000" dirty="0"/>
              <a:t>2 </a:t>
            </a:r>
            <a:r>
              <a:rPr lang="en-US" dirty="0"/>
              <a:t>F</a:t>
            </a:r>
            <a:r>
              <a:rPr lang="en-US" baseline="-25000" dirty="0"/>
              <a:t>21 </a:t>
            </a:r>
            <a:r>
              <a:rPr lang="en-US" dirty="0"/>
              <a:t>( E</a:t>
            </a:r>
            <a:r>
              <a:rPr lang="en-US" baseline="-25000" dirty="0"/>
              <a:t>b1 </a:t>
            </a:r>
            <a:r>
              <a:rPr lang="en-US" dirty="0"/>
              <a:t>– E</a:t>
            </a:r>
            <a:r>
              <a:rPr lang="en-US" baseline="-25000" dirty="0"/>
              <a:t>b2 </a:t>
            </a:r>
            <a:r>
              <a:rPr lang="en-US" dirty="0"/>
              <a:t>)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101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faktor</a:t>
            </a:r>
            <a:r>
              <a:rPr lang="en-US" dirty="0"/>
              <a:t>  </a:t>
            </a:r>
            <a:r>
              <a:rPr lang="en-US" dirty="0" err="1"/>
              <a:t>bentuk</a:t>
            </a:r>
            <a:r>
              <a:rPr lang="en-US" dirty="0"/>
              <a:t>  , </a:t>
            </a:r>
            <a:r>
              <a:rPr lang="en-US" dirty="0" err="1"/>
              <a:t>bermacam</a:t>
            </a:r>
            <a:r>
              <a:rPr lang="en-US" dirty="0"/>
              <a:t> – </a:t>
            </a:r>
            <a:r>
              <a:rPr lang="en-US" dirty="0" err="1"/>
              <a:t>macam</a:t>
            </a:r>
            <a:r>
              <a:rPr lang="en-US" dirty="0"/>
              <a:t>  geometric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dilihat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dirty="0"/>
              <a:t>Holman  = Fig  8 – 12  s/d  8 – 16    </a:t>
            </a: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Kreith</a:t>
            </a:r>
            <a:r>
              <a:rPr lang="en-US" dirty="0" smtClean="0"/>
              <a:t> </a:t>
            </a:r>
            <a:r>
              <a:rPr lang="en-US" dirty="0"/>
              <a:t>= Fig  5 – 20  s/d  5 – 22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59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039299"/>
              </p:ext>
            </p:extLst>
          </p:nvPr>
        </p:nvGraphicFramePr>
        <p:xfrm>
          <a:off x="179388" y="838200"/>
          <a:ext cx="9750425" cy="57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Document" r:id="rId3" imgW="9416918" imgH="5574273" progId="Word.Document.12">
                  <p:embed/>
                </p:oleObj>
              </mc:Choice>
              <mc:Fallback>
                <p:oleObj name="Document" r:id="rId3" imgW="9416918" imgH="557427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38200"/>
                        <a:ext cx="9750425" cy="577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3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diartikan</a:t>
            </a:r>
            <a:r>
              <a:rPr lang="en-US" dirty="0"/>
              <a:t> : </a:t>
            </a:r>
            <a:r>
              <a:rPr lang="en-US" dirty="0" err="1"/>
              <a:t>Radiasi</a:t>
            </a:r>
            <a:r>
              <a:rPr lang="en-US" dirty="0"/>
              <a:t>  total  yang  </a:t>
            </a:r>
            <a:r>
              <a:rPr lang="en-US" dirty="0" err="1"/>
              <a:t>mencapai</a:t>
            </a:r>
            <a:r>
              <a:rPr lang="en-US" dirty="0"/>
              <a:t>  </a:t>
            </a:r>
            <a:r>
              <a:rPr lang="en-US" dirty="0" err="1"/>
              <a:t>permukaaan</a:t>
            </a:r>
            <a:r>
              <a:rPr lang="en-US" dirty="0"/>
              <a:t>  3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jumlah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1  </a:t>
            </a:r>
            <a:r>
              <a:rPr lang="en-US" dirty="0" err="1"/>
              <a:t>dan</a:t>
            </a:r>
            <a:r>
              <a:rPr lang="en-US" dirty="0"/>
              <a:t>  2.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80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err="1" smtClean="0"/>
                  <a:t>Perpindahan</a:t>
                </a:r>
                <a:r>
                  <a:rPr lang="en-US" dirty="0" smtClean="0"/>
                  <a:t>  </a:t>
                </a:r>
                <a:r>
                  <a:rPr lang="en-US" dirty="0" err="1"/>
                  <a:t>Panas</a:t>
                </a:r>
                <a:r>
                  <a:rPr lang="en-US" dirty="0"/>
                  <a:t>   </a:t>
                </a:r>
                <a:r>
                  <a:rPr lang="en-US" dirty="0" err="1"/>
                  <a:t>antara</a:t>
                </a:r>
                <a:r>
                  <a:rPr lang="en-US" dirty="0"/>
                  <a:t>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hitam</a:t>
                </a:r>
                <a:r>
                  <a:rPr lang="en-US" dirty="0"/>
                  <a:t>.</a:t>
                </a:r>
                <a:endParaRPr lang="id-ID" dirty="0"/>
              </a:p>
              <a:p>
                <a:r>
                  <a:rPr lang="en-US" dirty="0" err="1"/>
                  <a:t>Dua</a:t>
                </a:r>
                <a:r>
                  <a:rPr lang="en-US" dirty="0"/>
                  <a:t>  plat  </a:t>
                </a:r>
                <a:r>
                  <a:rPr lang="en-US" dirty="0" err="1"/>
                  <a:t>hitam</a:t>
                </a:r>
                <a:r>
                  <a:rPr lang="en-US" dirty="0"/>
                  <a:t>  </a:t>
                </a:r>
                <a:r>
                  <a:rPr lang="en-US" dirty="0" err="1"/>
                  <a:t>sejajar</a:t>
                </a:r>
                <a:r>
                  <a:rPr lang="en-US" dirty="0"/>
                  <a:t>  </a:t>
                </a:r>
                <a:r>
                  <a:rPr lang="en-US" dirty="0" err="1"/>
                  <a:t>ukuran</a:t>
                </a:r>
                <a:r>
                  <a:rPr lang="en-US" dirty="0"/>
                  <a:t>  0,5 x  1,0 m  </a:t>
                </a:r>
                <a:r>
                  <a:rPr lang="en-US" dirty="0" err="1"/>
                  <a:t>terpisah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</a:t>
                </a:r>
                <a:r>
                  <a:rPr lang="en-US" dirty="0" err="1"/>
                  <a:t>jarak</a:t>
                </a:r>
                <a:r>
                  <a:rPr lang="en-US" dirty="0"/>
                  <a:t>  0,5 m.  Salah  </a:t>
                </a:r>
                <a:r>
                  <a:rPr lang="en-US" dirty="0" err="1"/>
                  <a:t>satu</a:t>
                </a:r>
                <a:r>
                  <a:rPr lang="en-US" dirty="0"/>
                  <a:t>  plat  </a:t>
                </a:r>
                <a:r>
                  <a:rPr lang="en-US" dirty="0" err="1"/>
                  <a:t>dipelihara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</a:t>
                </a:r>
                <a:r>
                  <a:rPr lang="en-US" dirty="0" err="1"/>
                  <a:t>suhu</a:t>
                </a:r>
                <a:r>
                  <a:rPr lang="en-US" dirty="0"/>
                  <a:t>  1000°C  </a:t>
                </a:r>
                <a:r>
                  <a:rPr lang="en-US" dirty="0" err="1"/>
                  <a:t>dan</a:t>
                </a:r>
                <a:r>
                  <a:rPr lang="en-US" dirty="0"/>
                  <a:t>   yang  </a:t>
                </a:r>
                <a:r>
                  <a:rPr lang="en-US" dirty="0" err="1"/>
                  <a:t>satu</a:t>
                </a:r>
                <a:r>
                  <a:rPr lang="en-US" dirty="0"/>
                  <a:t>  </a:t>
                </a:r>
                <a:r>
                  <a:rPr lang="en-US" dirty="0" err="1"/>
                  <a:t>lagi</a:t>
                </a:r>
                <a:r>
                  <a:rPr lang="en-US" dirty="0"/>
                  <a:t>  500 °C .</a:t>
                </a:r>
                <a:endParaRPr lang="id-ID" dirty="0"/>
              </a:p>
              <a:p>
                <a:r>
                  <a:rPr lang="en-US" dirty="0"/>
                  <a:t> </a:t>
                </a:r>
                <a:r>
                  <a:rPr lang="en-US" dirty="0" err="1"/>
                  <a:t>Berapa</a:t>
                </a:r>
                <a:r>
                  <a:rPr lang="en-US" dirty="0"/>
                  <a:t>  </a:t>
                </a:r>
                <a:r>
                  <a:rPr lang="en-US" dirty="0" err="1"/>
                  <a:t>pertukaran</a:t>
                </a:r>
                <a:r>
                  <a:rPr lang="en-US" dirty="0"/>
                  <a:t>  </a:t>
                </a:r>
                <a:r>
                  <a:rPr lang="en-US" dirty="0" err="1"/>
                  <a:t>kalor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antara</a:t>
                </a:r>
                <a:r>
                  <a:rPr lang="en-US" dirty="0"/>
                  <a:t>  </a:t>
                </a:r>
                <a:r>
                  <a:rPr lang="en-US" dirty="0" err="1"/>
                  <a:t>kedua</a:t>
                </a:r>
                <a:r>
                  <a:rPr lang="en-US" dirty="0"/>
                  <a:t>  plat  </a:t>
                </a:r>
                <a:r>
                  <a:rPr lang="en-US" dirty="0" err="1"/>
                  <a:t>tersebut</a:t>
                </a:r>
                <a:r>
                  <a:rPr lang="en-US" dirty="0"/>
                  <a:t> ?</a:t>
                </a:r>
                <a:endParaRPr lang="id-ID" dirty="0"/>
              </a:p>
              <a:p>
                <a:r>
                  <a:rPr lang="en-US" dirty="0" err="1"/>
                  <a:t>Penyelesaian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0,5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dirty="0"/>
                  <a:t>  =  1,0	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1,0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 =  2,0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83" r="-667" b="-805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1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Dari </a:t>
                </a:r>
                <a:r>
                  <a:rPr lang="en-US" dirty="0" err="1"/>
                  <a:t>gambar</a:t>
                </a:r>
                <a:r>
                  <a:rPr lang="en-US" dirty="0"/>
                  <a:t> Fig 8.12 (Holman) : </a:t>
                </a:r>
                <a:r>
                  <a:rPr lang="en-US" dirty="0" err="1"/>
                  <a:t>dperoleh</a:t>
                </a:r>
                <a:r>
                  <a:rPr lang="en-US" dirty="0"/>
                  <a:t> F</a:t>
                </a:r>
                <a:r>
                  <a:rPr lang="en-US" baseline="-25000" dirty="0"/>
                  <a:t>12</a:t>
                </a:r>
                <a:r>
                  <a:rPr lang="en-US" dirty="0"/>
                  <a:t>	 = 0.285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Perpindahan</a:t>
                </a:r>
                <a:r>
                  <a:rPr lang="en-US" dirty="0"/>
                  <a:t>  </a:t>
                </a:r>
                <a:r>
                  <a:rPr lang="en-US" dirty="0" err="1"/>
                  <a:t>kalor</a:t>
                </a:r>
                <a:r>
                  <a:rPr lang="en-US" dirty="0"/>
                  <a:t> 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q  </a:t>
                </a:r>
                <a:r>
                  <a:rPr lang="en-US" dirty="0"/>
                  <a:t>=  A</a:t>
                </a:r>
                <a:r>
                  <a:rPr lang="en-US" baseline="-25000" dirty="0"/>
                  <a:t>1 </a:t>
                </a:r>
                <a:r>
                  <a:rPr lang="en-US" dirty="0"/>
                  <a:t>F</a:t>
                </a:r>
                <a:r>
                  <a:rPr lang="en-US" baseline="-25000" dirty="0"/>
                  <a:t>12 </a:t>
                </a:r>
                <a:r>
                  <a:rPr lang="en-US" dirty="0"/>
                  <a:t> ( E</a:t>
                </a:r>
                <a:r>
                  <a:rPr lang="en-US" baseline="-25000" dirty="0"/>
                  <a:t>b1 </a:t>
                </a:r>
                <a:r>
                  <a:rPr lang="en-US" dirty="0"/>
                  <a:t> −  E</a:t>
                </a:r>
                <a:r>
                  <a:rPr lang="en-US" baseline="-25000" dirty="0"/>
                  <a:t>b2 </a:t>
                </a:r>
                <a:r>
                  <a:rPr lang="en-US" dirty="0"/>
                  <a:t>)  =   σ  A</a:t>
                </a:r>
                <a:r>
                  <a:rPr lang="en-US" baseline="-25000" dirty="0"/>
                  <a:t>1 </a:t>
                </a:r>
                <a:r>
                  <a:rPr lang="en-US" dirty="0"/>
                  <a:t>F</a:t>
                </a:r>
                <a:r>
                  <a:rPr lang="en-US" baseline="-25000" dirty="0"/>
                  <a:t>12 </a:t>
                </a:r>
                <a:r>
                  <a:rPr lang="en-US" dirty="0"/>
                  <a:t> (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−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)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</a:t>
                </a:r>
                <a:r>
                  <a:rPr lang="en-US" dirty="0" smtClean="0"/>
                  <a:t> </a:t>
                </a:r>
                <a:r>
                  <a:rPr lang="en-US" dirty="0"/>
                  <a:t>=  ( 5,669 x 10</a:t>
                </a:r>
                <a:r>
                  <a:rPr lang="en-US" baseline="30000" dirty="0"/>
                  <a:t>-8  </a:t>
                </a:r>
                <a:r>
                  <a:rPr lang="en-US" dirty="0"/>
                  <a:t>) (0,5) (0,285) ( 1373</a:t>
                </a:r>
                <a:r>
                  <a:rPr lang="en-US" baseline="30000" dirty="0"/>
                  <a:t>4  </a:t>
                </a:r>
                <a:r>
                  <a:rPr lang="en-US" dirty="0"/>
                  <a:t>− 773</a:t>
                </a:r>
                <a:r>
                  <a:rPr lang="en-US" baseline="30000" dirty="0"/>
                  <a:t>4  </a:t>
                </a:r>
                <a:r>
                  <a:rPr lang="en-US" dirty="0" smtClean="0"/>
                  <a:t>)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</a:t>
                </a:r>
                <a:r>
                  <a:rPr lang="en-US" dirty="0" smtClean="0"/>
                  <a:t>  </a:t>
                </a:r>
                <a:r>
                  <a:rPr lang="en-US" dirty="0"/>
                  <a:t>=  18,73 kw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9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4472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Viet 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/>
              <a:t>Leppert</a:t>
            </a:r>
            <a:r>
              <a:rPr lang="en-US" sz="4000" dirty="0"/>
              <a:t>  :   </a:t>
            </a:r>
            <a:r>
              <a:rPr lang="en-US" sz="4000" dirty="0" err="1"/>
              <a:t>fluida</a:t>
            </a:r>
            <a:r>
              <a:rPr lang="en-US" sz="4000" dirty="0"/>
              <a:t>   </a:t>
            </a:r>
            <a:r>
              <a:rPr lang="en-US" sz="4000" dirty="0" err="1"/>
              <a:t>minyak</a:t>
            </a:r>
            <a:r>
              <a:rPr lang="en-US" sz="4000" dirty="0"/>
              <a:t> ; air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47338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Nu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− 0,3</m:t>
                        </m:r>
                      </m:sup>
                    </m:sSubSup>
                  </m:oMath>
                </a14:m>
                <a:r>
                  <a:rPr lang="en-US" dirty="0"/>
                  <a:t>   =  [  1,2   + 0,53 Re </a:t>
                </a:r>
                <a:r>
                  <a:rPr lang="en-US" baseline="30000" dirty="0"/>
                  <a:t>0,54</a:t>
                </a:r>
                <a:r>
                  <a:rPr lang="en-US" dirty="0"/>
                  <a:t>]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− 0,25</m:t>
                        </m:r>
                      </m:sup>
                    </m:sSup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 untuk</a:t>
                </a:r>
                <a:r>
                  <a:rPr lang="en-US" dirty="0" smtClean="0"/>
                  <a:t> </a:t>
                </a:r>
                <a:r>
                  <a:rPr lang="id-ID" dirty="0" smtClean="0"/>
                  <a:t> </a:t>
                </a:r>
                <a:r>
                  <a:rPr lang="en-US" dirty="0" smtClean="0"/>
                  <a:t>1  </a:t>
                </a:r>
                <a:r>
                  <a:rPr lang="en-US" dirty="0"/>
                  <a:t>&lt;  Re  &lt; 2. 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5</a:t>
                </a:r>
                <a:endParaRPr lang="id-ID" baseline="30000" dirty="0" smtClean="0"/>
              </a:p>
              <a:p>
                <a:pPr marL="0" indent="0">
                  <a:buNone/>
                </a:pPr>
                <a:r>
                  <a:rPr lang="en-US" dirty="0" err="1"/>
                  <a:t>Semua</a:t>
                </a:r>
                <a:r>
                  <a:rPr lang="en-US" dirty="0"/>
                  <a:t>   </a:t>
                </a:r>
                <a:r>
                  <a:rPr lang="en-US" dirty="0" err="1"/>
                  <a:t>sifat</a:t>
                </a:r>
                <a:r>
                  <a:rPr lang="en-US" dirty="0"/>
                  <a:t>   </a:t>
                </a:r>
                <a:r>
                  <a:rPr lang="en-US" dirty="0" err="1"/>
                  <a:t>fisik</a:t>
                </a:r>
                <a:r>
                  <a:rPr lang="en-US" dirty="0"/>
                  <a:t>   </a:t>
                </a:r>
                <a:r>
                  <a:rPr lang="en-US" dirty="0" err="1"/>
                  <a:t>pada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 ,  </a:t>
                </a:r>
                <a:r>
                  <a:rPr lang="en-US" dirty="0" err="1"/>
                  <a:t>kecuali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</m:t>
                        </m:r>
                      </m:sub>
                    </m:sSub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merangkum</a:t>
                </a:r>
                <a:r>
                  <a:rPr lang="en-US" dirty="0" smtClean="0"/>
                  <a:t>  </a:t>
                </a:r>
                <a:r>
                  <a:rPr lang="en-US" dirty="0" err="1"/>
                  <a:t>persamaan</a:t>
                </a:r>
                <a:r>
                  <a:rPr lang="en-US" dirty="0"/>
                  <a:t> -  </a:t>
                </a:r>
                <a:r>
                  <a:rPr lang="en-US" dirty="0" err="1"/>
                  <a:t>persamaan</a:t>
                </a:r>
                <a:r>
                  <a:rPr lang="en-US" dirty="0"/>
                  <a:t>  </a:t>
                </a:r>
                <a:r>
                  <a:rPr lang="en-US" dirty="0" err="1"/>
                  <a:t>diatas</a:t>
                </a:r>
                <a:r>
                  <a:rPr lang="en-US" dirty="0"/>
                  <a:t>   </a:t>
                </a:r>
                <a:r>
                  <a:rPr lang="en-US" dirty="0" err="1"/>
                  <a:t>untuk</a:t>
                </a:r>
                <a:r>
                  <a:rPr lang="en-US" dirty="0"/>
                  <a:t>   gas  </a:t>
                </a:r>
                <a:r>
                  <a:rPr lang="en-US" dirty="0" err="1"/>
                  <a:t>dan</a:t>
                </a:r>
                <a:r>
                  <a:rPr lang="en-US" dirty="0"/>
                  <a:t>  </a:t>
                </a:r>
                <a:r>
                  <a:rPr lang="en-US" dirty="0" err="1"/>
                  <a:t>zat</a:t>
                </a:r>
                <a:r>
                  <a:rPr lang="en-US" dirty="0"/>
                  <a:t>  </a:t>
                </a:r>
                <a:r>
                  <a:rPr lang="en-US" dirty="0" err="1"/>
                  <a:t>cair</a:t>
                </a:r>
                <a:r>
                  <a:rPr lang="en-US" dirty="0"/>
                  <a:t>  yang   </a:t>
                </a:r>
                <a:r>
                  <a:rPr lang="en-US" dirty="0" err="1"/>
                  <a:t>melintasi</a:t>
                </a:r>
                <a:r>
                  <a:rPr lang="en-US" dirty="0"/>
                  <a:t>  bola.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Nu  =  2  +  ( 0,4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/>
                  <a:t>    +  0,4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0,4</m:t>
                        </m:r>
                      </m:sup>
                    </m:sSubSup>
                  </m:oMath>
                </a14:m>
                <a:r>
                  <a:rPr lang="en-US" dirty="0"/>
                  <a:t>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3,5 &lt;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</m:sSub>
                  </m:oMath>
                </a14:m>
                <a:r>
                  <a:rPr lang="en-US" dirty="0"/>
                  <a:t> &lt; 8.10</a:t>
                </a:r>
                <a:r>
                  <a:rPr lang="en-US" baseline="30000" dirty="0"/>
                  <a:t>4                  </a:t>
                </a:r>
                <a:r>
                  <a:rPr lang="en-US" dirty="0"/>
                  <a:t>: 0,7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&lt; 380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/>
                  <a:t>Sifat</a:t>
                </a:r>
                <a:r>
                  <a:rPr lang="en-US" dirty="0"/>
                  <a:t>   </a:t>
                </a:r>
                <a:r>
                  <a:rPr lang="en-US" dirty="0" err="1"/>
                  <a:t>fisik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4733880"/>
              </a:xfrm>
              <a:blipFill rotWithShape="1">
                <a:blip r:embed="rId2"/>
                <a:stretch>
                  <a:fillRect l="-1259" t="-902" b="-199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67544" y="1819847"/>
            <a:ext cx="648072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3599090"/>
            <a:ext cx="2088232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</a:t>
            </a:r>
            <a:r>
              <a:rPr lang="id-ID" sz="4000" dirty="0" smtClean="0"/>
              <a:t>hitaker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5085184"/>
            <a:ext cx="676875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8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5.3.Perpindahan   </a:t>
            </a:r>
            <a:r>
              <a:rPr lang="en-US" b="1" dirty="0" err="1"/>
              <a:t>panas</a:t>
            </a:r>
            <a:r>
              <a:rPr lang="en-US" b="1" dirty="0"/>
              <a:t>  </a:t>
            </a:r>
            <a:r>
              <a:rPr lang="en-US" b="1" dirty="0" err="1"/>
              <a:t>antara</a:t>
            </a:r>
            <a:r>
              <a:rPr lang="en-US" b="1" dirty="0"/>
              <a:t>  </a:t>
            </a:r>
            <a:r>
              <a:rPr lang="en-US" b="1" dirty="0" err="1"/>
              <a:t>benda</a:t>
            </a:r>
            <a:r>
              <a:rPr lang="en-US" b="1" dirty="0"/>
              <a:t>  </a:t>
            </a:r>
            <a:r>
              <a:rPr lang="en-US" b="1" dirty="0" err="1"/>
              <a:t>tak</a:t>
            </a:r>
            <a:r>
              <a:rPr lang="en-US" b="1" dirty="0"/>
              <a:t>  </a:t>
            </a:r>
            <a:r>
              <a:rPr lang="en-US" b="1" dirty="0" err="1"/>
              <a:t>hitam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Benda  </a:t>
            </a:r>
            <a:r>
              <a:rPr lang="en-US" dirty="0" err="1"/>
              <a:t>hitam</a:t>
            </a:r>
            <a:r>
              <a:rPr lang="en-US" dirty="0"/>
              <a:t>	→ 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 </a:t>
            </a:r>
            <a:r>
              <a:rPr lang="en-US" dirty="0" err="1"/>
              <a:t>diserap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Benda  </a:t>
            </a:r>
            <a:r>
              <a:rPr lang="en-US" dirty="0" err="1"/>
              <a:t>tak</a:t>
            </a:r>
            <a:r>
              <a:rPr lang="en-US" dirty="0"/>
              <a:t>  </a:t>
            </a:r>
            <a:r>
              <a:rPr lang="en-US" dirty="0" err="1"/>
              <a:t>hitam</a:t>
            </a:r>
            <a:r>
              <a:rPr lang="en-US" dirty="0"/>
              <a:t>  →   </a:t>
            </a:r>
            <a:r>
              <a:rPr lang="en-US" dirty="0" err="1"/>
              <a:t>energi</a:t>
            </a:r>
            <a:r>
              <a:rPr lang="en-US" dirty="0"/>
              <a:t>   </a:t>
            </a:r>
            <a:r>
              <a:rPr lang="en-US" dirty="0" err="1"/>
              <a:t>radiasi</a:t>
            </a:r>
            <a:r>
              <a:rPr lang="en-US" dirty="0"/>
              <a:t>  , </a:t>
            </a:r>
            <a:r>
              <a:rPr lang="en-US" dirty="0" err="1"/>
              <a:t>sebagian</a:t>
            </a:r>
            <a:r>
              <a:rPr lang="en-US" dirty="0"/>
              <a:t>  </a:t>
            </a:r>
            <a:r>
              <a:rPr lang="en-US" dirty="0" err="1"/>
              <a:t>diserap</a:t>
            </a:r>
            <a:r>
              <a:rPr lang="en-US" dirty="0"/>
              <a:t> , </a:t>
            </a:r>
            <a:r>
              <a:rPr lang="en-US" dirty="0" err="1"/>
              <a:t>sebagian</a:t>
            </a:r>
            <a:r>
              <a:rPr lang="en-US" dirty="0"/>
              <a:t>  </a:t>
            </a:r>
            <a:r>
              <a:rPr lang="en-US" dirty="0" err="1"/>
              <a:t>dipantulkan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 </a:t>
            </a:r>
            <a:r>
              <a:rPr lang="en-US" dirty="0" err="1"/>
              <a:t>permik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Asumsi</a:t>
            </a:r>
            <a:r>
              <a:rPr lang="en-US" dirty="0" smtClean="0"/>
              <a:t>   </a:t>
            </a:r>
            <a:r>
              <a:rPr lang="en-US" dirty="0"/>
              <a:t>:  </a:t>
            </a:r>
            <a:endParaRPr lang="id-ID" dirty="0"/>
          </a:p>
          <a:p>
            <a:r>
              <a:rPr lang="en-US" dirty="0"/>
              <a:t>-  </a:t>
            </a:r>
            <a:r>
              <a:rPr lang="en-US" dirty="0" err="1"/>
              <a:t>permukaan</a:t>
            </a:r>
            <a:r>
              <a:rPr lang="en-US" dirty="0"/>
              <a:t>  </a:t>
            </a:r>
            <a:r>
              <a:rPr lang="en-US" dirty="0" err="1"/>
              <a:t>bersifat</a:t>
            </a:r>
            <a:r>
              <a:rPr lang="en-US" dirty="0"/>
              <a:t>  </a:t>
            </a:r>
            <a:r>
              <a:rPr lang="en-US" dirty="0" err="1"/>
              <a:t>baur</a:t>
            </a:r>
            <a:endParaRPr lang="id-ID" dirty="0"/>
          </a:p>
          <a:p>
            <a:r>
              <a:rPr lang="en-US" dirty="0"/>
              <a:t>-   </a:t>
            </a:r>
            <a:r>
              <a:rPr lang="en-US" dirty="0" err="1"/>
              <a:t>suhu</a:t>
            </a:r>
            <a:r>
              <a:rPr lang="en-US" dirty="0"/>
              <a:t>  </a:t>
            </a:r>
            <a:r>
              <a:rPr lang="en-US" dirty="0" err="1"/>
              <a:t>seragam</a:t>
            </a:r>
            <a:endParaRPr lang="id-ID" dirty="0"/>
          </a:p>
          <a:p>
            <a:r>
              <a:rPr lang="en-US" dirty="0"/>
              <a:t>-   </a:t>
            </a:r>
            <a:r>
              <a:rPr lang="en-US" dirty="0" err="1"/>
              <a:t>sifat-sifat</a:t>
            </a:r>
            <a:r>
              <a:rPr lang="en-US" dirty="0"/>
              <a:t>  </a:t>
            </a:r>
            <a:r>
              <a:rPr lang="en-US" dirty="0" err="1"/>
              <a:t>refleksi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emisinya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konstan</a:t>
            </a:r>
            <a:r>
              <a:rPr lang="en-US" dirty="0"/>
              <a:t>  di  </a:t>
            </a:r>
            <a:r>
              <a:rPr lang="en-US" dirty="0" err="1"/>
              <a:t>seluruh</a:t>
            </a:r>
            <a:r>
              <a:rPr lang="en-US" dirty="0"/>
              <a:t>  </a:t>
            </a:r>
            <a:r>
              <a:rPr lang="en-US" dirty="0" err="1"/>
              <a:t>permukaan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09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1015" y="457201"/>
          <a:ext cx="868680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Document" r:id="rId3" imgW="9410667" imgH="4467542" progId="Word.Document.12">
                  <p:embed/>
                </p:oleObj>
              </mc:Choice>
              <mc:Fallback>
                <p:oleObj name="Document" r:id="rId3" imgW="9410667" imgH="44675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457201"/>
                        <a:ext cx="8686800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8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384176"/>
          <a:ext cx="8686800" cy="608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Document" r:id="rId3" imgW="9410667" imgH="6087552" progId="Word.Document.12">
                  <p:embed/>
                </p:oleObj>
              </mc:Choice>
              <mc:Fallback>
                <p:oleObj name="Document" r:id="rId3" imgW="9410667" imgH="60875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4176"/>
                        <a:ext cx="8686800" cy="608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4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85751" y="457201"/>
          <a:ext cx="8588619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Document" r:id="rId3" imgW="9432908" imgH="5194513" progId="Word.Document.12">
                  <p:embed/>
                </p:oleObj>
              </mc:Choice>
              <mc:Fallback>
                <p:oleObj name="Document" r:id="rId3" imgW="9432908" imgH="519451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457201"/>
                        <a:ext cx="8588619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2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2739" y="403225"/>
          <a:ext cx="8590085" cy="597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Document" r:id="rId3" imgW="9432908" imgH="6051076" progId="Word.Document.12">
                  <p:embed/>
                </p:oleObj>
              </mc:Choice>
              <mc:Fallback>
                <p:oleObj name="Document" r:id="rId3" imgW="9432908" imgH="60510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39" y="403225"/>
                        <a:ext cx="8590085" cy="597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3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11015" y="533400"/>
          <a:ext cx="8686800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1" name="Document" r:id="rId3" imgW="9410667" imgH="4007357" progId="Word.Document.12">
                  <p:embed/>
                </p:oleObj>
              </mc:Choice>
              <mc:Fallback>
                <p:oleObj name="Document" r:id="rId3" imgW="9410667" imgH="400735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533400"/>
                        <a:ext cx="8686800" cy="400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7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22739" y="550863"/>
          <a:ext cx="8614997" cy="567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Document" r:id="rId3" imgW="9466437" imgH="5753423" progId="Word.Document.12">
                  <p:embed/>
                </p:oleObj>
              </mc:Choice>
              <mc:Fallback>
                <p:oleObj name="Document" r:id="rId3" imgW="9466437" imgH="57534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39" y="550863"/>
                        <a:ext cx="8614997" cy="567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1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11015" y="457201"/>
          <a:ext cx="8686800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Document" r:id="rId3" imgW="9410667" imgH="5139455" progId="Word.Document.12">
                  <p:embed/>
                </p:oleObj>
              </mc:Choice>
              <mc:Fallback>
                <p:oleObj name="Document" r:id="rId3" imgW="9410667" imgH="513945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457201"/>
                        <a:ext cx="8686800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11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11016" y="538163"/>
          <a:ext cx="8590085" cy="535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Document" r:id="rId3" imgW="9432908" imgH="5425140" progId="Word.Document.12">
                  <p:embed/>
                </p:oleObj>
              </mc:Choice>
              <mc:Fallback>
                <p:oleObj name="Document" r:id="rId3" imgW="9432908" imgH="54251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6" y="538163"/>
                        <a:ext cx="8590085" cy="535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021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11015" y="533401"/>
          <a:ext cx="86868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Document" r:id="rId3" imgW="9410667" imgH="2386266" progId="Word.Document.12">
                  <p:embed/>
                </p:oleObj>
              </mc:Choice>
              <mc:Fallback>
                <p:oleObj name="Document" r:id="rId3" imgW="9410667" imgH="238626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533401"/>
                        <a:ext cx="86868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33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Aliran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menyilang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Rangkunan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tube bank )</a:t>
            </a:r>
            <a:r>
              <a:rPr lang="id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Dasar</a:t>
                </a:r>
                <a:r>
                  <a:rPr lang="en-US" dirty="0"/>
                  <a:t>   </a:t>
                </a:r>
                <a:r>
                  <a:rPr lang="en-US" dirty="0" err="1"/>
                  <a:t>persamaan</a:t>
                </a:r>
                <a:r>
                  <a:rPr lang="en-US" dirty="0"/>
                  <a:t> .  :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 =  </a:t>
                </a:r>
                <a:r>
                  <a:rPr lang="id-ID" dirty="0" smtClean="0"/>
                  <a:t>C</a:t>
                </a:r>
                <a:r>
                  <a:rPr lang="en-US" dirty="0" smtClean="0"/>
                  <a:t> </a:t>
                </a:r>
                <a:r>
                  <a:rPr lang="en-US" dirty="0"/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d-ID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d-ID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id-ID" dirty="0" smtClean="0"/>
                  <a:t>;</a:t>
                </a:r>
                <a:r>
                  <a:rPr lang="en-US" dirty="0" smtClean="0"/>
                  <a:t>    </a:t>
                </a:r>
                <a:r>
                  <a:rPr lang="id-ID" dirty="0"/>
                  <a:t>C</a:t>
                </a:r>
                <a:r>
                  <a:rPr lang="en-US" dirty="0" smtClean="0"/>
                  <a:t> </a:t>
                </a:r>
                <a:r>
                  <a:rPr lang="en-US" dirty="0"/>
                  <a:t>, n  →  </a:t>
                </a:r>
                <a:r>
                  <a:rPr lang="en-US" dirty="0" err="1"/>
                  <a:t>Daftar</a:t>
                </a:r>
                <a:r>
                  <a:rPr lang="en-US" dirty="0"/>
                  <a:t>   6-4  p. </a:t>
                </a:r>
                <a:r>
                  <a:rPr lang="en-US" dirty="0" smtClean="0"/>
                  <a:t>275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en-US" dirty="0" err="1"/>
                  <a:t>Grimson</a:t>
                </a:r>
                <a:r>
                  <a:rPr lang="en-US" dirty="0"/>
                  <a:t>  :    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-  </a:t>
                </a:r>
                <a:r>
                  <a:rPr lang="en-US" dirty="0" err="1" smtClean="0"/>
                  <a:t>segaris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- </a:t>
                </a:r>
                <a:r>
                  <a:rPr lang="en-US" dirty="0" smtClean="0"/>
                  <a:t> </a:t>
                </a:r>
                <a:r>
                  <a:rPr lang="en-US" dirty="0" err="1"/>
                  <a:t>selang-seling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12" y="3140968"/>
            <a:ext cx="5123146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7544" y="2420888"/>
            <a:ext cx="3456384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84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28600" y="417514"/>
          <a:ext cx="8686800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1" name="Document" r:id="rId3" imgW="9410667" imgH="6021297" progId="Word.Document.12">
                  <p:embed/>
                </p:oleObj>
              </mc:Choice>
              <mc:Fallback>
                <p:oleObj name="Document" r:id="rId3" imgW="9410667" imgH="60212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7514"/>
                        <a:ext cx="8686800" cy="602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073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40677" y="381001"/>
          <a:ext cx="8686800" cy="509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Document" r:id="rId3" imgW="9410667" imgH="5091564" progId="Word.Document.12">
                  <p:embed/>
                </p:oleObj>
              </mc:Choice>
              <mc:Fallback>
                <p:oleObj name="Document" r:id="rId3" imgW="9410667" imgH="509156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7" y="381001"/>
                        <a:ext cx="8686800" cy="509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620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28600" y="657225"/>
          <a:ext cx="86868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9" name="Document" r:id="rId3" imgW="9410667" imgH="5543828" progId="Word.Document.12">
                  <p:embed/>
                </p:oleObj>
              </mc:Choice>
              <mc:Fallback>
                <p:oleObj name="Document" r:id="rId3" imgW="9410667" imgH="554382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57225"/>
                        <a:ext cx="8686800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048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1354" y="304800"/>
          <a:ext cx="8299938" cy="576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3" name="Document" r:id="rId3" imgW="7217629" imgH="4617336" progId="Word.Document.12">
                  <p:embed/>
                </p:oleObj>
              </mc:Choice>
              <mc:Fallback>
                <p:oleObj name="Document" r:id="rId3" imgW="7217629" imgH="461733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4" y="304800"/>
                        <a:ext cx="8299938" cy="5768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777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11015" y="309564"/>
          <a:ext cx="8639908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Document" r:id="rId3" imgW="6920474" imgH="3748770" progId="Word.Document.12">
                  <p:embed/>
                </p:oleObj>
              </mc:Choice>
              <mc:Fallback>
                <p:oleObj name="Document" r:id="rId3" imgW="6920474" imgH="374877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309564"/>
                        <a:ext cx="8639908" cy="506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38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81353" y="381000"/>
          <a:ext cx="7399441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Document" r:id="rId3" imgW="5032553" imgH="3823715" progId="Word.Document.12">
                  <p:embed/>
                </p:oleObj>
              </mc:Choice>
              <mc:Fallback>
                <p:oleObj name="Document" r:id="rId3" imgW="5032553" imgH="38237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3" y="381000"/>
                        <a:ext cx="7399441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740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-281354" y="457200"/>
          <a:ext cx="945966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5" name="Document" r:id="rId3" imgW="7379334" imgH="3367490" progId="Word.Document.12">
                  <p:embed/>
                </p:oleObj>
              </mc:Choice>
              <mc:Fallback>
                <p:oleObj name="Document" r:id="rId3" imgW="7379334" imgH="336749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1354" y="457200"/>
                        <a:ext cx="9459666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066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81354" y="381000"/>
          <a:ext cx="8088923" cy="57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9" name="Document" r:id="rId3" imgW="6420153" imgH="4220885" progId="Word.Document.12">
                  <p:embed/>
                </p:oleObj>
              </mc:Choice>
              <mc:Fallback>
                <p:oleObj name="Document" r:id="rId3" imgW="6420153" imgH="42208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4" y="381000"/>
                        <a:ext cx="8088923" cy="57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05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28600" y="923926"/>
          <a:ext cx="8686800" cy="500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3" name="Document" r:id="rId3" imgW="9410667" imgH="5008385" progId="Word.Document.12">
                  <p:embed/>
                </p:oleObj>
              </mc:Choice>
              <mc:Fallback>
                <p:oleObj name="Document" r:id="rId3" imgW="9410667" imgH="50083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23926"/>
                        <a:ext cx="8686800" cy="500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322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11015" y="609601"/>
          <a:ext cx="868680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7" name="Document" r:id="rId3" imgW="9410667" imgH="4829425" progId="Word.Document.12">
                  <p:embed/>
                </p:oleObj>
              </mc:Choice>
              <mc:Fallback>
                <p:oleObj name="Document" r:id="rId3" imgW="9410667" imgH="482942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609601"/>
                        <a:ext cx="8686800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63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23747"/>
                <a:ext cx="8640960" cy="61926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err="1"/>
                  <a:t>Jika</a:t>
                </a:r>
                <a:r>
                  <a:rPr lang="en-US" dirty="0"/>
                  <a:t>   </a:t>
                </a:r>
                <a:r>
                  <a:rPr lang="en-US" dirty="0" err="1"/>
                  <a:t>jumlah</a:t>
                </a:r>
                <a:r>
                  <a:rPr lang="en-US" dirty="0"/>
                  <a:t>   </a:t>
                </a:r>
                <a:r>
                  <a:rPr lang="en-US" dirty="0" err="1"/>
                  <a:t>tabung</a:t>
                </a:r>
                <a:r>
                  <a:rPr lang="en-US" dirty="0"/>
                  <a:t>  </a:t>
                </a:r>
                <a:r>
                  <a:rPr lang="en-US" dirty="0" err="1"/>
                  <a:t>dalam</a:t>
                </a:r>
                <a:r>
                  <a:rPr lang="en-US" dirty="0"/>
                  <a:t>  </a:t>
                </a:r>
                <a:r>
                  <a:rPr lang="en-US" dirty="0" err="1"/>
                  <a:t>rangkunan</a:t>
                </a:r>
                <a:r>
                  <a:rPr lang="en-US" dirty="0"/>
                  <a:t>   </a:t>
                </a:r>
                <a:r>
                  <a:rPr lang="en-US" dirty="0" err="1"/>
                  <a:t>kurang</a:t>
                </a:r>
                <a:r>
                  <a:rPr lang="en-US" dirty="0"/>
                  <a:t>  </a:t>
                </a:r>
                <a:r>
                  <a:rPr lang="en-US" dirty="0" err="1"/>
                  <a:t>dari</a:t>
                </a:r>
                <a:r>
                  <a:rPr lang="en-US" dirty="0"/>
                  <a:t>  10 ,  </a:t>
                </a:r>
                <a:r>
                  <a:rPr lang="en-US" dirty="0" err="1"/>
                  <a:t>maka</a:t>
                </a:r>
                <a:r>
                  <a:rPr lang="en-US" dirty="0"/>
                  <a:t>   </a:t>
                </a:r>
                <a:r>
                  <a:rPr lang="en-US" dirty="0" err="1"/>
                  <a:t>perbandingan</a:t>
                </a:r>
                <a:r>
                  <a:rPr lang="en-US" dirty="0"/>
                  <a:t>   </a:t>
                </a:r>
                <a:r>
                  <a:rPr lang="en-US" dirty="0" err="1"/>
                  <a:t>nilai</a:t>
                </a:r>
                <a:r>
                  <a:rPr lang="en-US" dirty="0"/>
                  <a:t>  h   </a:t>
                </a:r>
                <a:r>
                  <a:rPr lang="en-US" dirty="0" err="1"/>
                  <a:t>untuk</a:t>
                </a:r>
                <a:r>
                  <a:rPr lang="en-US" dirty="0"/>
                  <a:t>   </a:t>
                </a:r>
                <a:r>
                  <a:rPr lang="en-US" dirty="0" err="1"/>
                  <a:t>baris</a:t>
                </a:r>
                <a:r>
                  <a:rPr lang="en-US" dirty="0"/>
                  <a:t>   N   </a:t>
                </a:r>
                <a:r>
                  <a:rPr lang="en-US" dirty="0" err="1"/>
                  <a:t>tabung</a:t>
                </a:r>
                <a:r>
                  <a:rPr lang="en-US" dirty="0"/>
                  <a:t>   </a:t>
                </a:r>
                <a:r>
                  <a:rPr lang="en-US" dirty="0" err="1"/>
                  <a:t>terhadap</a:t>
                </a:r>
                <a:r>
                  <a:rPr lang="en-US" dirty="0"/>
                  <a:t>  </a:t>
                </a:r>
                <a:r>
                  <a:rPr lang="en-US" dirty="0" err="1"/>
                  <a:t>baris</a:t>
                </a:r>
                <a:r>
                  <a:rPr lang="en-US" dirty="0"/>
                  <a:t>   10  </a:t>
                </a:r>
                <a:r>
                  <a:rPr lang="en-US" dirty="0" err="1"/>
                  <a:t>tabung</a:t>
                </a:r>
                <a:r>
                  <a:rPr lang="en-US" dirty="0"/>
                  <a:t>  →   </a:t>
                </a:r>
                <a:r>
                  <a:rPr lang="en-US" dirty="0" err="1"/>
                  <a:t>daftar</a:t>
                </a:r>
                <a:r>
                  <a:rPr lang="en-US" dirty="0"/>
                  <a:t>   6 -5  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r>
                  <a:rPr lang="en-US" dirty="0" smtClean="0"/>
                  <a:t>Pressure   </a:t>
                </a:r>
                <a:r>
                  <a:rPr lang="en-US" dirty="0"/>
                  <a:t>drop  </a:t>
                </a:r>
                <a:r>
                  <a:rPr lang="en-US" dirty="0" err="1"/>
                  <a:t>untuk</a:t>
                </a:r>
                <a:r>
                  <a:rPr lang="en-US" dirty="0"/>
                  <a:t>  </a:t>
                </a:r>
                <a:r>
                  <a:rPr lang="en-US" dirty="0" err="1"/>
                  <a:t>aliran</a:t>
                </a:r>
                <a:r>
                  <a:rPr lang="en-US" dirty="0"/>
                  <a:t>   gas  </a:t>
                </a:r>
                <a:r>
                  <a:rPr lang="en-US" dirty="0" err="1"/>
                  <a:t>melintasi</a:t>
                </a:r>
                <a:r>
                  <a:rPr lang="en-US" dirty="0"/>
                  <a:t>   </a:t>
                </a:r>
                <a:r>
                  <a:rPr lang="en-US" dirty="0" err="1"/>
                  <a:t>rangkunan</a:t>
                </a:r>
                <a:r>
                  <a:rPr lang="en-US" dirty="0"/>
                  <a:t> ,  </a:t>
                </a:r>
                <a:r>
                  <a:rPr lang="en-US" dirty="0" err="1"/>
                  <a:t>dalam</a:t>
                </a:r>
                <a:r>
                  <a:rPr lang="en-US" dirty="0"/>
                  <a:t>   Pascal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baseline="-25000" dirty="0"/>
                  <a:t>	</a:t>
                </a:r>
                <a:r>
                  <a:rPr lang="en-US" dirty="0"/>
                  <a:t>∆ p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𝑚𝑎𝑘𝑠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/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0,14</m:t>
                        </m:r>
                      </m:sup>
                    </m:sSup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Ket :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𝑚𝑎𝑘𝑠</m:t>
                        </m:r>
                      </m:sub>
                    </m:sSub>
                  </m:oMath>
                </a14:m>
                <a:r>
                  <a:rPr lang="en-US" dirty="0"/>
                  <a:t>   =  </a:t>
                </a:r>
                <a:r>
                  <a:rPr lang="en-US" sz="2400" dirty="0" err="1"/>
                  <a:t>kecepatan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massa</a:t>
                </a:r>
                <a:r>
                  <a:rPr lang="en-US" sz="2400" dirty="0"/>
                  <a:t>   </a:t>
                </a:r>
                <a:r>
                  <a:rPr lang="en-US" sz="2400" dirty="0" err="1"/>
                  <a:t>pada</a:t>
                </a:r>
                <a:r>
                  <a:rPr lang="en-US" sz="2400" dirty="0"/>
                  <a:t>   </a:t>
                </a:r>
                <a:r>
                  <a:rPr lang="en-US" sz="2400" dirty="0" err="1" smtClean="0"/>
                  <a:t>lua</a:t>
                </a:r>
                <a:r>
                  <a:rPr lang="id-ID" sz="2400" dirty="0" smtClean="0"/>
                  <a:t>s</a:t>
                </a:r>
                <a:r>
                  <a:rPr lang="en-US" sz="2400" dirty="0" smtClean="0"/>
                  <a:t>   </a:t>
                </a:r>
                <a:r>
                  <a:rPr lang="en-US" sz="2400" dirty="0"/>
                  <a:t>bid.  </a:t>
                </a:r>
                <a:r>
                  <a:rPr lang="en-US" sz="2400" dirty="0" err="1"/>
                  <a:t>aliran</a:t>
                </a:r>
                <a:r>
                  <a:rPr lang="en-US" sz="2400" dirty="0"/>
                  <a:t>  min,  kg/m</a:t>
                </a:r>
                <a:r>
                  <a:rPr lang="en-US" sz="2400" baseline="30000" dirty="0"/>
                  <a:t>2 </a:t>
                </a:r>
                <a:r>
                  <a:rPr lang="en-US" sz="2400" dirty="0" smtClean="0"/>
                  <a:t>s</a:t>
                </a:r>
                <a:endParaRPr lang="id-ID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      =  </a:t>
                </a:r>
                <a:r>
                  <a:rPr lang="en-US" sz="2400" dirty="0" err="1"/>
                  <a:t>densitas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pada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  ,kg/m</a:t>
                </a:r>
                <a:r>
                  <a:rPr lang="en-US" sz="2400" baseline="30000" dirty="0"/>
                  <a:t>3</a:t>
                </a:r>
                <a:endParaRPr lang="id-ID" sz="2400" dirty="0"/>
              </a:p>
              <a:p>
                <a:pPr marL="0" indent="0">
                  <a:buNone/>
                </a:pPr>
                <a:r>
                  <a:rPr lang="en-US" dirty="0" smtClean="0"/>
                  <a:t>N     </a:t>
                </a:r>
                <a:r>
                  <a:rPr lang="en-US" dirty="0"/>
                  <a:t>=  </a:t>
                </a:r>
                <a:r>
                  <a:rPr lang="en-US" dirty="0" err="1"/>
                  <a:t>jumlah</a:t>
                </a:r>
                <a:r>
                  <a:rPr lang="en-US" dirty="0"/>
                  <a:t>   </a:t>
                </a:r>
                <a:r>
                  <a:rPr lang="en-US" dirty="0" err="1"/>
                  <a:t>baris</a:t>
                </a:r>
                <a:r>
                  <a:rPr lang="en-US" dirty="0"/>
                  <a:t>   </a:t>
                </a:r>
                <a:r>
                  <a:rPr lang="en-US" dirty="0" err="1"/>
                  <a:t>melintang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  =  </a:t>
                </a:r>
                <a:r>
                  <a:rPr lang="en-US" dirty="0" err="1"/>
                  <a:t>viskositas</a:t>
                </a:r>
                <a:r>
                  <a:rPr lang="en-US" dirty="0"/>
                  <a:t>  </a:t>
                </a:r>
                <a:r>
                  <a:rPr lang="en-US" dirty="0" err="1"/>
                  <a:t>aliran</a:t>
                </a:r>
                <a:r>
                  <a:rPr lang="en-US" dirty="0"/>
                  <a:t>  </a:t>
                </a:r>
                <a:r>
                  <a:rPr lang="en-US" dirty="0" err="1"/>
                  <a:t>bebas</a:t>
                </a:r>
                <a:r>
                  <a:rPr lang="en-US" dirty="0"/>
                  <a:t>   </a:t>
                </a:r>
                <a:r>
                  <a:rPr lang="en-US" dirty="0" smtClean="0"/>
                  <a:t>rata-rata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23747"/>
                <a:ext cx="8640960" cy="6192688"/>
              </a:xfrm>
              <a:blipFill rotWithShape="1">
                <a:blip r:embed="rId2"/>
                <a:stretch>
                  <a:fillRect l="-1199" t="-1476" r="-2116" b="-78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115616" y="3041250"/>
            <a:ext cx="388843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04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-281354" y="304800"/>
          <a:ext cx="8799849" cy="624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1" name="Document" r:id="rId3" imgW="6693200" imgH="4379322" progId="Word.Document.12">
                  <p:embed/>
                </p:oleObj>
              </mc:Choice>
              <mc:Fallback>
                <p:oleObj name="Document" r:id="rId3" imgW="6693200" imgH="437932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1354" y="304800"/>
                        <a:ext cx="8799849" cy="6248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620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-351693" y="381000"/>
          <a:ext cx="930489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5" name="Document" r:id="rId3" imgW="6483096" imgH="2103241" progId="Word.Document.12">
                  <p:embed/>
                </p:oleObj>
              </mc:Choice>
              <mc:Fallback>
                <p:oleObj name="Document" r:id="rId3" imgW="6483096" imgH="210324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1693" y="381000"/>
                        <a:ext cx="9304897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471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213947" y="231776"/>
          <a:ext cx="8508023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5" name="Document" r:id="rId3" imgW="5865669" imgH="3737655" progId="Word.Document.12">
                  <p:embed/>
                </p:oleObj>
              </mc:Choice>
              <mc:Fallback>
                <p:oleObj name="Document" r:id="rId3" imgW="5865669" imgH="373765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7" y="231776"/>
                        <a:ext cx="8508023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583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11016" y="304800"/>
          <a:ext cx="8835474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9" name="Document" r:id="rId3" imgW="9410667" imgH="5843777" progId="Word.Document.12">
                  <p:embed/>
                </p:oleObj>
              </mc:Choice>
              <mc:Fallback>
                <p:oleObj name="Document" r:id="rId3" imgW="9410667" imgH="58437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6" y="304800"/>
                        <a:ext cx="8835474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459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13947" y="160337"/>
          <a:ext cx="8226669" cy="658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3" name="Document" r:id="rId3" imgW="6451275" imgH="4719239" progId="Word.Document.12">
                  <p:embed/>
                </p:oleObj>
              </mc:Choice>
              <mc:Fallback>
                <p:oleObj name="Document" r:id="rId3" imgW="6451275" imgH="471923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7" y="160337"/>
                        <a:ext cx="8226669" cy="658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494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11015" y="304800"/>
          <a:ext cx="7737231" cy="635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7" name="Document" r:id="rId3" imgW="5722838" imgH="4308745" progId="Word.Document.12">
                  <p:embed/>
                </p:oleObj>
              </mc:Choice>
              <mc:Fallback>
                <p:oleObj name="Document" r:id="rId3" imgW="5722838" imgH="43087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304800"/>
                        <a:ext cx="7737231" cy="6350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884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11016" y="239712"/>
          <a:ext cx="7385538" cy="64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1" name="Document" r:id="rId3" imgW="6476407" imgH="5144136" progId="Word.Document.12">
                  <p:embed/>
                </p:oleObj>
              </mc:Choice>
              <mc:Fallback>
                <p:oleObj name="Document" r:id="rId3" imgW="6476407" imgH="514413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6" y="239712"/>
                        <a:ext cx="7385538" cy="64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520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1016" y="457200"/>
          <a:ext cx="862845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5" name="Document" r:id="rId3" imgW="6336773" imgH="3646914" progId="Word.Document.12">
                  <p:embed/>
                </p:oleObj>
              </mc:Choice>
              <mc:Fallback>
                <p:oleObj name="Document" r:id="rId3" imgW="6336773" imgH="364691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6" y="457200"/>
                        <a:ext cx="8628453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3654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-492369" y="304800"/>
          <a:ext cx="91594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9" name="Document" r:id="rId3" imgW="6333037" imgH="3102830" progId="Word.Document.12">
                  <p:embed/>
                </p:oleObj>
              </mc:Choice>
              <mc:Fallback>
                <p:oleObj name="Document" r:id="rId3" imgW="6333037" imgH="31028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2369" y="304800"/>
                        <a:ext cx="91594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245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40677" y="304800"/>
          <a:ext cx="7956961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3" name="Document" r:id="rId3" imgW="5585715" imgH="3592902" progId="Word.Document.12">
                  <p:embed/>
                </p:oleObj>
              </mc:Choice>
              <mc:Fallback>
                <p:oleObj name="Document" r:id="rId3" imgW="5585715" imgH="359290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7" y="304800"/>
                        <a:ext cx="7956961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17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8517632" cy="5760640"/>
              </a:xfrm>
            </p:spPr>
            <p:txBody>
              <a:bodyPr>
                <a:normAutofit/>
              </a:bodyPr>
              <a:lstStyle/>
              <a:p>
                <a:endParaRPr lang="id-ID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Faktor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gesek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empiris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</a:t>
                </a:r>
                <a:endParaRPr lang="id-ID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/>
                  <a:t>U</a:t>
                </a:r>
                <a:r>
                  <a:rPr lang="en-US" dirty="0" err="1" smtClean="0"/>
                  <a:t>ntuk</a:t>
                </a:r>
                <a:r>
                  <a:rPr lang="en-US" dirty="0" smtClean="0"/>
                  <a:t>  </a:t>
                </a:r>
                <a:r>
                  <a:rPr lang="en-US" dirty="0" err="1"/>
                  <a:t>baris</a:t>
                </a:r>
                <a:r>
                  <a:rPr lang="en-US" dirty="0"/>
                  <a:t>  </a:t>
                </a:r>
                <a:r>
                  <a:rPr lang="en-US" dirty="0" err="1"/>
                  <a:t>selang-seling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 =  { 0,25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</m:t>
                        </m:r>
                        <m:r>
                          <a:rPr lang="id-ID" b="0" i="1" smtClean="0">
                            <a:latin typeface="Cambria Math"/>
                          </a:rPr>
                          <m:t>11</m:t>
                        </m:r>
                        <m:r>
                          <a:rPr lang="en-U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[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1,08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}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−0,16</m:t>
                        </m:r>
                      </m:sup>
                    </m:sSubSup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err="1" smtClean="0"/>
                  <a:t>Untuk</a:t>
                </a:r>
                <a:r>
                  <a:rPr lang="en-US" dirty="0" smtClean="0"/>
                  <a:t>   </a:t>
                </a:r>
                <a:r>
                  <a:rPr lang="en-US" dirty="0" err="1"/>
                  <a:t>baris</a:t>
                </a:r>
                <a:r>
                  <a:rPr lang="en-US" dirty="0"/>
                  <a:t>  </a:t>
                </a:r>
                <a:r>
                  <a:rPr lang="en-US" dirty="0" err="1"/>
                  <a:t>segaris</a:t>
                </a:r>
                <a:r>
                  <a:rPr lang="en-US" dirty="0"/>
                  <a:t> ;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 =  { </a:t>
                </a:r>
                <a:r>
                  <a:rPr lang="en-US" dirty="0" smtClean="0"/>
                  <a:t>0,</a:t>
                </a:r>
                <a:r>
                  <a:rPr lang="id-ID" dirty="0" smtClean="0"/>
                  <a:t>044</a:t>
                </a:r>
                <a:r>
                  <a:rPr lang="en-US" dirty="0" smtClean="0"/>
                  <a:t>  </a:t>
                </a:r>
                <a:r>
                  <a:rPr lang="en-US" dirty="0"/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0,08 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𝑆𝑝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[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0,43 +  1,13 </m:t>
                            </m:r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𝑆𝑝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}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−0,15</m:t>
                        </m:r>
                      </m:sup>
                    </m:sSubSup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8517632" cy="5760640"/>
              </a:xfrm>
              <a:blipFill rotWithShape="1">
                <a:blip r:embed="rId2"/>
                <a:stretch>
                  <a:fillRect l="-1288" t="-8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115616" y="4005064"/>
            <a:ext cx="6336704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1190357" y="2564904"/>
            <a:ext cx="5328592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-351692" y="381000"/>
          <a:ext cx="8870006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7" name="Document" r:id="rId3" imgW="5916375" imgH="2150052" progId="Word.Document.12">
                  <p:embed/>
                </p:oleObj>
              </mc:Choice>
              <mc:Fallback>
                <p:oleObj name="Document" r:id="rId3" imgW="5916375" imgH="21500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1692" y="381000"/>
                        <a:ext cx="8870006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91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836712"/>
                <a:ext cx="8136904" cy="5544616"/>
              </a:xfrm>
            </p:spPr>
            <p:txBody>
              <a:bodyPr/>
              <a:lstStyle/>
              <a:p>
                <a:r>
                  <a:rPr lang="en-US" dirty="0"/>
                  <a:t>Zukauskas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en-US" dirty="0"/>
                  <a:t>  Nu=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id-ID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 =  c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0,36</m:t>
                        </m:r>
                      </m:sup>
                    </m:sSub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  </a:t>
                </a:r>
                <a:r>
                  <a:rPr lang="en-US" dirty="0" err="1"/>
                  <a:t>Semua</a:t>
                </a:r>
                <a:r>
                  <a:rPr lang="en-US" dirty="0"/>
                  <a:t>   </a:t>
                </a:r>
                <a:r>
                  <a:rPr lang="en-US" dirty="0" err="1"/>
                  <a:t>sifat</a:t>
                </a:r>
                <a:r>
                  <a:rPr lang="en-US" dirty="0"/>
                  <a:t>   </a:t>
                </a:r>
                <a:r>
                  <a:rPr lang="en-US" dirty="0" err="1"/>
                  <a:t>dievaluasi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,</a:t>
                </a:r>
                <a:r>
                  <a:rPr lang="en-US" dirty="0" err="1"/>
                  <a:t>kecuali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  (  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Nilai</a:t>
                </a:r>
                <a:r>
                  <a:rPr lang="en-US" dirty="0" smtClean="0"/>
                  <a:t>  </a:t>
                </a:r>
                <a:r>
                  <a:rPr lang="en-US" dirty="0" err="1"/>
                  <a:t>konstanta</a:t>
                </a:r>
                <a:r>
                  <a:rPr lang="en-US" dirty="0"/>
                  <a:t>   (  </a:t>
                </a:r>
                <a:r>
                  <a:rPr lang="en-US" dirty="0" err="1"/>
                  <a:t>c,n</a:t>
                </a:r>
                <a:r>
                  <a:rPr lang="en-US" dirty="0"/>
                  <a:t> )   </a:t>
                </a:r>
                <a:r>
                  <a:rPr lang="en-US" dirty="0" err="1"/>
                  <a:t>tergantung</a:t>
                </a:r>
                <a:r>
                  <a:rPr lang="en-US" dirty="0"/>
                  <a:t> 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R</a:t>
                </a:r>
                <a:r>
                  <a:rPr lang="en-US" baseline="-25000" dirty="0"/>
                  <a:t>e</a:t>
                </a:r>
                <a:r>
                  <a:rPr lang="en-US" dirty="0"/>
                  <a:t>   </a:t>
                </a:r>
                <a:r>
                  <a:rPr lang="en-US" dirty="0" err="1"/>
                  <a:t>dan</a:t>
                </a:r>
                <a:r>
                  <a:rPr lang="en-US" dirty="0"/>
                  <a:t>   </a:t>
                </a:r>
                <a:r>
                  <a:rPr lang="en-US" dirty="0" err="1"/>
                  <a:t>bentuk</a:t>
                </a:r>
                <a:r>
                  <a:rPr lang="en-US" dirty="0"/>
                  <a:t> /  </a:t>
                </a:r>
                <a:r>
                  <a:rPr lang="en-US" dirty="0" err="1"/>
                  <a:t>susunan</a:t>
                </a:r>
                <a:r>
                  <a:rPr lang="en-US" dirty="0"/>
                  <a:t>   </a:t>
                </a:r>
                <a:r>
                  <a:rPr lang="en-US" dirty="0" err="1"/>
                  <a:t>Geometri</a:t>
                </a:r>
                <a:r>
                  <a:rPr lang="en-US" dirty="0"/>
                  <a:t>  </a:t>
                </a:r>
                <a:r>
                  <a:rPr lang="en-US" dirty="0" err="1"/>
                  <a:t>untuk</a:t>
                </a:r>
                <a:r>
                  <a:rPr lang="en-US" dirty="0"/>
                  <a:t>   </a:t>
                </a:r>
                <a:r>
                  <a:rPr lang="en-US" dirty="0" err="1"/>
                  <a:t>rangkunan</a:t>
                </a:r>
                <a:r>
                  <a:rPr lang="en-US" dirty="0"/>
                  <a:t>   </a:t>
                </a:r>
                <a:r>
                  <a:rPr lang="en-US" dirty="0" err="1"/>
                  <a:t>lebih</a:t>
                </a:r>
                <a:r>
                  <a:rPr lang="en-US" dirty="0"/>
                  <a:t>   </a:t>
                </a:r>
                <a:r>
                  <a:rPr lang="en-US" dirty="0" err="1"/>
                  <a:t>besar</a:t>
                </a:r>
                <a:r>
                  <a:rPr lang="en-US" dirty="0"/>
                  <a:t>   20  </a:t>
                </a:r>
                <a:r>
                  <a:rPr lang="en-US" dirty="0" err="1"/>
                  <a:t>baris</a:t>
                </a:r>
                <a:r>
                  <a:rPr lang="en-US" dirty="0"/>
                  <a:t>   → </a:t>
                </a:r>
                <a:r>
                  <a:rPr lang="en-US" dirty="0" err="1"/>
                  <a:t>daftar</a:t>
                </a:r>
                <a:r>
                  <a:rPr lang="en-US" dirty="0"/>
                  <a:t>   6 – 4 ;  6 -5 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836712"/>
                <a:ext cx="8136904" cy="5544616"/>
              </a:xfrm>
              <a:blipFill rotWithShape="1">
                <a:blip r:embed="rId2"/>
                <a:stretch>
                  <a:fillRect l="-1348" t="-879" r="-172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83568" y="1268760"/>
            <a:ext cx="482453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07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atm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melintasi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yang </a:t>
            </a:r>
            <a:r>
              <a:rPr lang="en-US" dirty="0" err="1"/>
              <a:t>tersusun</a:t>
            </a:r>
            <a:r>
              <a:rPr lang="en-US" dirty="0"/>
              <a:t> 15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10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7 m/s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rangkuman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.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dipelihara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65</a:t>
            </a:r>
            <a:r>
              <a:rPr lang="en-US" baseline="30000" dirty="0"/>
              <a:t>o</a:t>
            </a:r>
            <a:r>
              <a:rPr lang="en-US" dirty="0"/>
              <a:t>C. Diameter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1 in (2,54 cm) ;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segaris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tega</a:t>
            </a:r>
            <a:r>
              <a:rPr lang="id-ID" dirty="0" smtClean="0"/>
              <a:t>k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1,5 in (3,81 cm).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kalor</a:t>
            </a:r>
            <a:r>
              <a:rPr lang="en-US" dirty="0"/>
              <a:t> total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96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Penyelesaian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+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65 +  10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=  37,5°C   (  310,5  K)</a:t>
                </a: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Maka</a:t>
                </a:r>
                <a:r>
                  <a:rPr lang="en-US" dirty="0" smtClean="0"/>
                  <a:t>   </a:t>
                </a:r>
                <a:r>
                  <a:rPr lang="en-US" dirty="0" err="1"/>
                  <a:t>didapatkan</a:t>
                </a:r>
                <a:r>
                  <a:rPr lang="en-US" dirty="0"/>
                  <a:t>  </a:t>
                </a:r>
                <a:r>
                  <a:rPr lang="en-US" dirty="0" err="1"/>
                  <a:t>sifat-sifat</a:t>
                </a:r>
                <a:r>
                  <a:rPr lang="en-US" dirty="0"/>
                  <a:t>   </a:t>
                </a:r>
                <a:r>
                  <a:rPr lang="en-US" dirty="0" err="1"/>
                  <a:t>fisik</a:t>
                </a:r>
                <a:r>
                  <a:rPr lang="en-US" dirty="0"/>
                  <a:t>  : 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en-US" dirty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1,0132 </m:t>
                        </m:r>
                        <m:r>
                          <a:rPr lang="id-ID" b="0" i="1" smtClean="0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id-ID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id-ID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287</m:t>
                            </m:r>
                          </m:e>
                        </m:d>
                        <m:r>
                          <a:rPr lang="id-ID" b="0" i="1" smtClean="0">
                            <a:latin typeface="Cambria Math"/>
                          </a:rPr>
                          <m:t>(310,5)</m:t>
                        </m:r>
                      </m:den>
                    </m:f>
                    <m:r>
                      <a:rPr lang="id-ID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1,137   kg/m</a:t>
                </a:r>
                <a:r>
                  <a:rPr lang="en-US" baseline="30000" dirty="0"/>
                  <a:t>3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 =  2,002 .  10</a:t>
                </a:r>
                <a:r>
                  <a:rPr lang="en-US" baseline="30000" dirty="0"/>
                  <a:t>-5   </a:t>
                </a:r>
                <a:r>
                  <a:rPr lang="en-US" dirty="0"/>
                  <a:t>kg/</a:t>
                </a:r>
                <a:r>
                  <a:rPr lang="en-US" dirty="0" err="1"/>
                  <a:t>m.s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   </a:t>
                </a:r>
                <a:r>
                  <a:rPr lang="en-US" dirty="0"/>
                  <a:t>=  0,027  W/m  °</a:t>
                </a:r>
                <a:r>
                  <a:rPr lang="en-US" dirty="0" smtClean="0"/>
                  <a:t>C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/>
                  <a:t>Cp</a:t>
                </a:r>
                <a:r>
                  <a:rPr lang="en-US" dirty="0"/>
                  <a:t>  =  1007 J /kg °C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P</a:t>
                </a:r>
                <a:r>
                  <a:rPr lang="en-US" dirty="0" smtClean="0"/>
                  <a:t>r  </a:t>
                </a:r>
                <a:r>
                  <a:rPr lang="en-US" dirty="0"/>
                  <a:t>=  0,706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b="-15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2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2020</Words>
  <Application>Microsoft Office PowerPoint</Application>
  <PresentationFormat>On-screen Show (4:3)</PresentationFormat>
  <Paragraphs>240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Flow</vt:lpstr>
      <vt:lpstr>Document</vt:lpstr>
      <vt:lpstr>Perpindahan Kalor</vt:lpstr>
      <vt:lpstr>2. BOLA  Persamaan   Kramers   :  untuk bentuk bola  zat cair melintasi bola</vt:lpstr>
      <vt:lpstr>Viet   dan  Leppert  :   fluida   minyak ; air </vt:lpstr>
      <vt:lpstr>3. Aliran   menyilang / Rangkunan  tabung  ( tube bank ) </vt:lpstr>
      <vt:lpstr>PowerPoint Presentation</vt:lpstr>
      <vt:lpstr>PowerPoint Presentation</vt:lpstr>
      <vt:lpstr>PowerPoint Presentation</vt:lpstr>
      <vt:lpstr>Contoh Soal</vt:lpstr>
      <vt:lpstr>Penyelesaian</vt:lpstr>
      <vt:lpstr>PowerPoint Presentation</vt:lpstr>
      <vt:lpstr>PowerPoint Presentation</vt:lpstr>
      <vt:lpstr>PowerPoint Presentation</vt:lpstr>
      <vt:lpstr>BAB V. PERPINDAHAN PANAS RADIASI</vt:lpstr>
      <vt:lpstr>PowerPoint Presentation</vt:lpstr>
      <vt:lpstr>PowerPoint Presentation</vt:lpstr>
      <vt:lpstr>5.2 Sifat-sifat Radiasi </vt:lpstr>
      <vt:lpstr>PowerPoint Presentation</vt:lpstr>
      <vt:lpstr>PowerPoint Presentation</vt:lpstr>
      <vt:lpstr>PowerPoint Presentation</vt:lpstr>
      <vt:lpstr>PowerPoint Presentation</vt:lpstr>
      <vt:lpstr>Contoh Soal</vt:lpstr>
      <vt:lpstr>PowerPoint Presentation</vt:lpstr>
      <vt:lpstr>Faktor Bentuk Radiasi</vt:lpstr>
      <vt:lpstr>PowerPoint Presentation</vt:lpstr>
      <vt:lpstr>PowerPoint Presentation</vt:lpstr>
      <vt:lpstr>PowerPoint Presentation</vt:lpstr>
      <vt:lpstr>PowerPoint Presentation</vt:lpstr>
      <vt:lpstr>Contoh Soal</vt:lpstr>
      <vt:lpstr>PowerPoint Presentation</vt:lpstr>
      <vt:lpstr>5.3.Perpindahan   panas  antara  benda  tak  hitam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94</cp:revision>
  <dcterms:created xsi:type="dcterms:W3CDTF">2009-01-09T06:04:34Z</dcterms:created>
  <dcterms:modified xsi:type="dcterms:W3CDTF">2016-11-14T02:33:01Z</dcterms:modified>
</cp:coreProperties>
</file>