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0" r:id="rId3"/>
    <p:sldId id="272" r:id="rId4"/>
    <p:sldId id="284" r:id="rId5"/>
    <p:sldId id="287" r:id="rId6"/>
    <p:sldId id="279" r:id="rId7"/>
    <p:sldId id="285" r:id="rId8"/>
    <p:sldId id="278" r:id="rId9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49" d="100"/>
          <a:sy n="49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2357511-E753-4109-9912-F8508F6BF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3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C860F32-9B01-4DA2-80F4-7B689FE96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70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10350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103505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103505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103505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20C319-1CF9-4166-A6A8-27F7594FF09C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pic>
        <p:nvPicPr>
          <p:cNvPr id="8" name="Picture 12" descr="LogoUPN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8263"/>
            <a:ext cx="1295400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BA27F-D78A-431A-8237-4F626771C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01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7B1D4-D5CE-4ECE-B693-3EFA402BD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5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5617-C7F4-42C4-9F40-12E440205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3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BC413-6FA6-4204-846D-7B54DBD3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878FE-8361-4C69-9511-7C7F661C0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3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28C5D-3C0B-441F-8607-C978CB5B9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4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EEF9-8ED3-45A1-BE4F-72A1DFB28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1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267E8-FA24-4C68-86B5-CB8C68A2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4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A07C7-A530-4F78-9035-824AD4B26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2C18D-23E9-48B4-A5FE-BF2AC12A3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1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EF506-C2F8-43B3-90DB-09A5D33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BB0F8-C89B-48AC-8FB1-B0C4C3104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3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r>
              <a:rPr lang="en-US"/>
              <a:t>Teknik Informatika - UPN[V]Yk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C82AB9B-C980-4DDC-B546-2ED30A696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id-ID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11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2118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wai_riah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/>
              <a:t>Teknik Informatika - UPN[V]Yk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CDA5706-CBD4-4357-A29B-B68EEA351E8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pPr eaLnBrk="1" hangingPunct="1"/>
            <a:r>
              <a:rPr lang="en-US" dirty="0" err="1" smtClean="0"/>
              <a:t>Kalkulus</a:t>
            </a:r>
            <a:r>
              <a:rPr lang="en-US" dirty="0" smtClean="0"/>
              <a:t> I</a:t>
            </a:r>
            <a:r>
              <a:rPr lang="id-ID" dirty="0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 IF </a:t>
            </a:r>
            <a:r>
              <a:rPr lang="id-ID" dirty="0" smtClean="0"/>
              <a:t>123102</a:t>
            </a:r>
            <a:r>
              <a:rPr lang="en-US" dirty="0" smtClean="0"/>
              <a:t>)</a:t>
            </a:r>
            <a:endParaRPr lang="en-US" sz="7100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pPr eaLnBrk="1" hangingPunct="1"/>
            <a:r>
              <a:rPr lang="en-US" dirty="0" err="1" smtClean="0"/>
              <a:t>Pendahuluan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marL="457200" lvl="1" indent="0"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dirty="0" err="1">
                <a:latin typeface="Arial" charset="0"/>
              </a:rPr>
              <a:t>Juwairiah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Arial" charset="0"/>
              </a:rPr>
              <a:t>S.Si,M.T</a:t>
            </a:r>
            <a:endParaRPr lang="en-US" dirty="0">
              <a:latin typeface="Arial" charset="0"/>
            </a:endParaRPr>
          </a:p>
          <a:p>
            <a:pPr algn="ctr" eaLnBrk="1" hangingPunct="1"/>
            <a:r>
              <a:rPr lang="en-US" dirty="0">
                <a:latin typeface="Arial" charset="0"/>
              </a:rPr>
              <a:t>(</a:t>
            </a:r>
            <a:r>
              <a:rPr lang="en-US" dirty="0">
                <a:latin typeface="Arial" charset="0"/>
                <a:hlinkClick r:id="rId3"/>
              </a:rPr>
              <a:t>juwai_riah@yahoo.com</a:t>
            </a:r>
            <a:r>
              <a:rPr lang="en-US" dirty="0" smtClean="0">
                <a:latin typeface="Arial" charset="0"/>
              </a:rPr>
              <a:t>)</a:t>
            </a:r>
            <a:endParaRPr lang="id-ID" dirty="0" smtClean="0">
              <a:latin typeface="Arial" charset="0"/>
            </a:endParaRPr>
          </a:p>
          <a:p>
            <a:pPr algn="ctr" eaLnBrk="1" hangingPunct="1"/>
            <a:r>
              <a:rPr lang="id-ID" dirty="0" smtClean="0">
                <a:latin typeface="Arial" charset="0"/>
              </a:rPr>
              <a:t>HP : 08156850935</a:t>
            </a:r>
            <a:endParaRPr lang="id-ID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/>
              <a:t>Teknik Informatika - UPN[V]Yk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AE9349F-AF4A-4B1C-A7E4-276866A529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KALKULUS I</a:t>
            </a:r>
            <a:r>
              <a:rPr lang="id-ID" dirty="0" smtClean="0"/>
              <a:t>I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76600"/>
          </a:xfrm>
        </p:spPr>
        <p:txBody>
          <a:bodyPr/>
          <a:lstStyle/>
          <a:p>
            <a:pPr eaLnBrk="1" hangingPunct="1"/>
            <a:r>
              <a:rPr lang="sv-SE" sz="2400" dirty="0" smtClean="0"/>
              <a:t>Mata Kuliah / Kode 	: Kalkulus I</a:t>
            </a:r>
            <a:r>
              <a:rPr lang="id-ID" sz="2400" dirty="0" smtClean="0"/>
              <a:t>I</a:t>
            </a:r>
            <a:r>
              <a:rPr lang="sv-SE" sz="2400" dirty="0" smtClean="0"/>
              <a:t>/ IF1</a:t>
            </a:r>
            <a:r>
              <a:rPr lang="id-ID" sz="2400" dirty="0" smtClean="0"/>
              <a:t>23102</a:t>
            </a:r>
            <a:endParaRPr lang="sv-SE" sz="2400" dirty="0" smtClean="0"/>
          </a:p>
          <a:p>
            <a:pPr eaLnBrk="1" hangingPunct="1"/>
            <a:r>
              <a:rPr lang="sv-SE" sz="2400" dirty="0" smtClean="0"/>
              <a:t>SKS/ Semester		:  2  (2 x 50 menit)  / </a:t>
            </a:r>
            <a:r>
              <a:rPr lang="id-ID" sz="2400" dirty="0" smtClean="0"/>
              <a:t>2</a:t>
            </a:r>
            <a:endParaRPr lang="sv-SE" sz="2400" dirty="0" smtClean="0"/>
          </a:p>
          <a:p>
            <a:pPr eaLnBrk="1" hangingPunct="1"/>
            <a:r>
              <a:rPr lang="fi-FI" sz="2400" dirty="0" smtClean="0"/>
              <a:t>Mata Kuliah Prasyarat: </a:t>
            </a:r>
            <a:r>
              <a:rPr lang="id-ID" sz="2400" dirty="0" smtClean="0"/>
              <a:t>Kalkulus 1</a:t>
            </a:r>
            <a:endParaRPr lang="fi-FI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fi-FI" dirty="0" smtClean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/>
              <a:t>Teknik Informatika - UPN[V]Yk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481322F-FC9A-4402-ADD2-670A734CA8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Deskripsi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dirty="0" smtClean="0"/>
              <a:t>	Matakuliah ini memberikan dasar tentang </a:t>
            </a:r>
            <a:r>
              <a:rPr lang="id-ID" dirty="0" smtClean="0"/>
              <a:t>Integral </a:t>
            </a:r>
            <a:r>
              <a:rPr lang="id-ID" smtClean="0"/>
              <a:t>Tak Tentu, </a:t>
            </a:r>
            <a:r>
              <a:rPr lang="id-ID" dirty="0" smtClean="0"/>
              <a:t>Integral Tertentu, Integral Tak Sejati, dan Penggunaan Integral.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/>
              <a:t>Teknik Informatika - UPN[V]Yk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AF5815E-2F04-473C-B0B1-C0F394A50DE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: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9075"/>
            <a:ext cx="8229600" cy="4911725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id-ID" sz="2400" b="1" dirty="0" smtClean="0"/>
              <a:t>Integral Tak Tentu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Rumus-Rumus Dasar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Aturan Integral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Rumus Substitusi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Integral Fungsi Trigonometri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Substitusi </a:t>
            </a:r>
            <a:r>
              <a:rPr lang="id-ID" sz="2400" dirty="0" smtClean="0"/>
              <a:t>Yang Merasionalkan (Substitusi Fungsi Aljabar dan Subtitusi Fungsi Trigonometri)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Integral Fungsi Rasional</a:t>
            </a:r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id-ID" sz="2400" dirty="0" smtClean="0"/>
              <a:t>Integral </a:t>
            </a:r>
            <a:r>
              <a:rPr lang="id-ID" sz="2400" dirty="0"/>
              <a:t>P</a:t>
            </a:r>
            <a:r>
              <a:rPr lang="id-ID" sz="2400" dirty="0" smtClean="0"/>
              <a:t>arsial</a:t>
            </a:r>
            <a:endParaRPr lang="id-ID" sz="2400" dirty="0"/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endParaRPr lang="id-ID" sz="2400" dirty="0" smtClean="0"/>
          </a:p>
          <a:p>
            <a:pPr marL="719138" indent="-368300" eaLnBrk="1" hangingPunct="1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dirty="0" smtClean="0"/>
              <a:t>2. </a:t>
            </a:r>
            <a:r>
              <a:rPr lang="id-ID" sz="2400" b="1" dirty="0" smtClean="0"/>
              <a:t>Integral Tertentu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Sifat-sifat Integral tertentu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Penggunaan Simetri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3. </a:t>
            </a:r>
            <a:r>
              <a:rPr lang="id-ID" sz="2400" b="1" dirty="0" smtClean="0"/>
              <a:t>Integral Tak Sejati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4</a:t>
            </a:r>
            <a:r>
              <a:rPr lang="id-ID" sz="2400" b="1" dirty="0" smtClean="0"/>
              <a:t>. Penggunaan Integral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Luas Daerah Bidang datar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Volume Benda Putar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 sz="2400" dirty="0" smtClean="0"/>
              <a:t>Panjang </a:t>
            </a:r>
            <a:r>
              <a:rPr lang="id-ID" sz="2400" smtClean="0"/>
              <a:t>Tali Busur </a:t>
            </a:r>
            <a:r>
              <a:rPr lang="id-ID" sz="2400" dirty="0" smtClean="0"/>
              <a:t>Kurva</a:t>
            </a:r>
            <a:endParaRPr lang="id-ID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Teknik Informatika - UPN[V]Yk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878FE-8361-4C69-9511-7C7F661C0E6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/>
              <a:t>Teknik Informatika - UPN[V]Yk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455CE2B-108B-4560-BAB2-42F6B266409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Penilaian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id-ID" dirty="0" smtClean="0"/>
              <a:t>Presensi				: 10%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fi-FI" dirty="0" smtClean="0"/>
              <a:t>Kuis/PR				: </a:t>
            </a:r>
            <a:r>
              <a:rPr lang="id-ID" dirty="0" smtClean="0"/>
              <a:t>4</a:t>
            </a:r>
            <a:r>
              <a:rPr lang="fi-FI" dirty="0" smtClean="0"/>
              <a:t>0%</a:t>
            </a:r>
            <a:endParaRPr lang="sv-SE" dirty="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sv-SE" dirty="0" smtClean="0"/>
              <a:t>Ujian Tengah Semester	: </a:t>
            </a:r>
            <a:r>
              <a:rPr lang="id-ID" dirty="0"/>
              <a:t>2</a:t>
            </a:r>
            <a:r>
              <a:rPr lang="sv-SE" dirty="0" smtClean="0"/>
              <a:t>0%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sv-SE" dirty="0" smtClean="0"/>
              <a:t>Ujian Akhir Semester		: </a:t>
            </a:r>
            <a:r>
              <a:rPr lang="id-ID" dirty="0" smtClean="0"/>
              <a:t>3</a:t>
            </a:r>
            <a:r>
              <a:rPr lang="sv-SE" dirty="0" smtClean="0"/>
              <a:t>0%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fi-FI" dirty="0" smtClean="0"/>
              <a:t>Keaktifan				: Bonus   (3point/aktif)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dirty="0" smtClean="0"/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dirty="0" smtClean="0"/>
              <a:t>NB :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dirty="0" smtClean="0"/>
              <a:t>	Kehadiran Minimal 85% (12x pertemuan) untuk dapat mengikuti Ujian Akhir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Batas Nilai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 A	</a:t>
            </a:r>
            <a:r>
              <a:rPr lang="id-ID" smtClean="0"/>
              <a:t> : Nilai ≥ </a:t>
            </a:r>
            <a:r>
              <a:rPr lang="fi-FI" smtClean="0"/>
              <a:t>80</a:t>
            </a:r>
          </a:p>
          <a:p>
            <a:pPr eaLnBrk="1" hangingPunct="1"/>
            <a:r>
              <a:rPr lang="id-ID" smtClean="0"/>
              <a:t> </a:t>
            </a:r>
            <a:r>
              <a:rPr lang="fi-FI" smtClean="0"/>
              <a:t>B+</a:t>
            </a:r>
            <a:r>
              <a:rPr lang="id-ID" smtClean="0"/>
              <a:t> : 75 ≤ </a:t>
            </a:r>
            <a:r>
              <a:rPr lang="fi-FI" smtClean="0"/>
              <a:t>Nilai</a:t>
            </a:r>
            <a:r>
              <a:rPr lang="id-ID" smtClean="0"/>
              <a:t> &lt; 80</a:t>
            </a:r>
            <a:r>
              <a:rPr lang="fi-FI" smtClean="0"/>
              <a:t>  </a:t>
            </a:r>
          </a:p>
          <a:p>
            <a:pPr eaLnBrk="1" hangingPunct="1"/>
            <a:r>
              <a:rPr lang="id-ID" smtClean="0"/>
              <a:t> </a:t>
            </a:r>
            <a:r>
              <a:rPr lang="fi-FI" smtClean="0"/>
              <a:t>B	</a:t>
            </a:r>
            <a:r>
              <a:rPr lang="id-ID" smtClean="0"/>
              <a:t>  :</a:t>
            </a:r>
            <a:r>
              <a:rPr lang="fi-FI" smtClean="0"/>
              <a:t> 65 </a:t>
            </a:r>
            <a:r>
              <a:rPr lang="id-ID" smtClean="0"/>
              <a:t>≤ </a:t>
            </a:r>
            <a:r>
              <a:rPr lang="fi-FI" smtClean="0"/>
              <a:t>Nilai</a:t>
            </a:r>
            <a:r>
              <a:rPr lang="id-ID" smtClean="0"/>
              <a:t> &lt; </a:t>
            </a:r>
            <a:r>
              <a:rPr lang="fi-FI" smtClean="0"/>
              <a:t>7</a:t>
            </a:r>
            <a:r>
              <a:rPr lang="id-ID" smtClean="0"/>
              <a:t>5</a:t>
            </a:r>
            <a:endParaRPr lang="fi-FI" smtClean="0"/>
          </a:p>
          <a:p>
            <a:pPr eaLnBrk="1" hangingPunct="1"/>
            <a:r>
              <a:rPr lang="fi-FI" smtClean="0"/>
              <a:t> C+</a:t>
            </a:r>
            <a:r>
              <a:rPr lang="id-ID" smtClean="0"/>
              <a:t> :</a:t>
            </a:r>
            <a:r>
              <a:rPr lang="fi-FI" smtClean="0"/>
              <a:t> 60 </a:t>
            </a:r>
            <a:r>
              <a:rPr lang="id-ID" smtClean="0"/>
              <a:t>≤ </a:t>
            </a:r>
            <a:r>
              <a:rPr lang="fi-FI" smtClean="0"/>
              <a:t>Nilai</a:t>
            </a:r>
            <a:r>
              <a:rPr lang="id-ID" smtClean="0"/>
              <a:t> &lt;</a:t>
            </a:r>
            <a:r>
              <a:rPr lang="fi-FI" smtClean="0"/>
              <a:t> 6</a:t>
            </a:r>
            <a:r>
              <a:rPr lang="id-ID" smtClean="0"/>
              <a:t>5</a:t>
            </a:r>
            <a:endParaRPr lang="fi-FI" smtClean="0"/>
          </a:p>
          <a:p>
            <a:pPr eaLnBrk="1" hangingPunct="1"/>
            <a:r>
              <a:rPr lang="fi-FI" smtClean="0"/>
              <a:t> C	</a:t>
            </a:r>
            <a:r>
              <a:rPr lang="id-ID" smtClean="0"/>
              <a:t>  :</a:t>
            </a:r>
            <a:r>
              <a:rPr lang="fi-FI" smtClean="0"/>
              <a:t> 50 </a:t>
            </a:r>
            <a:r>
              <a:rPr lang="id-ID" smtClean="0"/>
              <a:t>≤ </a:t>
            </a:r>
            <a:r>
              <a:rPr lang="fi-FI" smtClean="0"/>
              <a:t>Nilai</a:t>
            </a:r>
            <a:r>
              <a:rPr lang="id-ID" smtClean="0"/>
              <a:t> &lt; 60</a:t>
            </a:r>
            <a:endParaRPr lang="fi-FI" smtClean="0"/>
          </a:p>
          <a:p>
            <a:pPr eaLnBrk="1" hangingPunct="1"/>
            <a:r>
              <a:rPr lang="fi-FI" smtClean="0"/>
              <a:t> D	</a:t>
            </a:r>
            <a:r>
              <a:rPr lang="id-ID" smtClean="0"/>
              <a:t>  :</a:t>
            </a:r>
            <a:r>
              <a:rPr lang="fi-FI" smtClean="0"/>
              <a:t> 30 </a:t>
            </a:r>
            <a:r>
              <a:rPr lang="id-ID" smtClean="0"/>
              <a:t>≤ </a:t>
            </a:r>
            <a:r>
              <a:rPr lang="fi-FI" smtClean="0"/>
              <a:t>Nilai</a:t>
            </a:r>
            <a:r>
              <a:rPr lang="id-ID" smtClean="0"/>
              <a:t> &lt; 50</a:t>
            </a:r>
            <a:endParaRPr lang="fi-FI" smtClean="0"/>
          </a:p>
          <a:p>
            <a:pPr eaLnBrk="1" hangingPunct="1"/>
            <a:r>
              <a:rPr lang="id-ID" smtClean="0"/>
              <a:t> </a:t>
            </a:r>
            <a:r>
              <a:rPr lang="fi-FI" smtClean="0"/>
              <a:t>E</a:t>
            </a:r>
            <a:r>
              <a:rPr lang="id-ID" smtClean="0"/>
              <a:t>    : Nilai </a:t>
            </a:r>
            <a:r>
              <a:rPr lang="fi-FI" smtClean="0"/>
              <a:t>&lt; 30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/>
              <a:t>Teknik Informatika - UPN[V]Yk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E05BF09-76BD-4D2F-9709-8771267F34C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Referensi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sv-SE" smtClean="0"/>
              <a:t>Purcell, Varberg, </a:t>
            </a:r>
            <a:r>
              <a:rPr lang="sv-SE" i="1" smtClean="0"/>
              <a:t>Kalkulus dan Geometri Analitis</a:t>
            </a:r>
            <a:r>
              <a:rPr lang="sv-SE" smtClean="0"/>
              <a:t>, Penerbit Erlangga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1209</TotalTime>
  <Words>137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Level</vt:lpstr>
      <vt:lpstr>Kalkulus II ( IF 123102)</vt:lpstr>
      <vt:lpstr>KALKULUS II</vt:lpstr>
      <vt:lpstr>Deskripsi</vt:lpstr>
      <vt:lpstr>Materi Pokok Bahasan:</vt:lpstr>
      <vt:lpstr>PowerPoint Presentation</vt:lpstr>
      <vt:lpstr>Penilaian</vt:lpstr>
      <vt:lpstr>Batas Nilai</vt:lpstr>
      <vt:lpstr>Referensi</vt:lpstr>
    </vt:vector>
  </TitlesOfParts>
  <Company>FTI - UAJY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Juwai</cp:lastModifiedBy>
  <cp:revision>83</cp:revision>
  <cp:lastPrinted>2002-09-06T05:14:34Z</cp:lastPrinted>
  <dcterms:created xsi:type="dcterms:W3CDTF">2002-08-30T16:30:15Z</dcterms:created>
  <dcterms:modified xsi:type="dcterms:W3CDTF">2015-02-27T06:39:15Z</dcterms:modified>
</cp:coreProperties>
</file>