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0"/>
  </p:notesMasterIdLst>
  <p:handoutMasterIdLst>
    <p:handoutMasterId r:id="rId11"/>
  </p:handoutMasterIdLst>
  <p:sldIdLst>
    <p:sldId id="257" r:id="rId2"/>
    <p:sldId id="280" r:id="rId3"/>
    <p:sldId id="272" r:id="rId4"/>
    <p:sldId id="284" r:id="rId5"/>
    <p:sldId id="287" r:id="rId6"/>
    <p:sldId id="279" r:id="rId7"/>
    <p:sldId id="285" r:id="rId8"/>
    <p:sldId id="278" r:id="rId9"/>
  </p:sldIdLst>
  <p:sldSz cx="9144000" cy="6858000" type="screen4x3"/>
  <p:notesSz cx="7010400" cy="111172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>
      <p:cViewPr varScale="1">
        <p:scale>
          <a:sx n="49" d="100"/>
          <a:sy n="49" d="100"/>
        </p:scale>
        <p:origin x="-8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4" d="100"/>
          <a:sy n="44" d="100"/>
        </p:scale>
        <p:origin x="-1488" y="-102"/>
      </p:cViewPr>
      <p:guideLst>
        <p:guide orient="horz" pos="3501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F2357511-E753-4109-9912-F8508F6BF5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35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7075" y="833438"/>
            <a:ext cx="5557838" cy="4168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5280025"/>
            <a:ext cx="5140325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5C860F32-9B01-4DA2-80F4-7B689FE96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70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505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10350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103505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103505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103505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420C319-1CF9-4166-A6A8-27F7594FF09C}" type="slidenum">
              <a:rPr lang="en-US" smtClean="0">
                <a:latin typeface="Times New Roman" pitchFamily="18" charset="0"/>
              </a:rPr>
              <a:pPr/>
              <a:t>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</p:grpSp>
      <p:pic>
        <p:nvPicPr>
          <p:cNvPr id="8" name="Picture 12" descr="LogoUP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8263"/>
            <a:ext cx="1295400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BA27F-D78A-431A-8237-4F626771C5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01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7B1D4-D5CE-4ECE-B693-3EFA402BD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5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E5617-C7F4-42C4-9F40-12E440205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31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BC413-6FA6-4204-846D-7B54DBD3D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52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878FE-8361-4C69-9511-7C7F661C0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3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28C5D-3C0B-441F-8607-C978CB5B9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44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2EEF9-8ED3-45A1-BE4F-72A1DFB28A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16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267E8-FA24-4C68-86B5-CB8C68A2E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44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A07C7-A530-4F78-9035-824AD4B26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337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2C18D-23E9-48B4-A5FE-BF2AC12A3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1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EF506-C2F8-43B3-90DB-09A5D33C2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5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BB0F8-C89B-48AC-8FB1-B0C4C3104C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3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r>
              <a:rPr lang="en-US"/>
              <a:t>Teknik Informatika - UPN[V]Yk</a:t>
            </a:r>
          </a:p>
        </p:txBody>
      </p:sp>
      <p:sp>
        <p:nvSpPr>
          <p:cNvPr id="221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DC82AB9B-C980-4DDC-B546-2ED30A696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id-ID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  <p:sldLayoutId id="2147483905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6" grpId="0"/>
      <p:bldP spid="221187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11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118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118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11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118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118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11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118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118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11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118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118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11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118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118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uwai_riah@yahoo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mtClean="0"/>
              <a:t>Teknik Informatika - UPN[V]Yk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CDA5706-CBD4-4357-A29B-B68EEA351E8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772400" cy="2127250"/>
          </a:xfrm>
        </p:spPr>
        <p:txBody>
          <a:bodyPr/>
          <a:lstStyle/>
          <a:p>
            <a:pPr eaLnBrk="1" hangingPunct="1"/>
            <a:r>
              <a:rPr lang="en-US" dirty="0" err="1" smtClean="0"/>
              <a:t>Kalkulus</a:t>
            </a:r>
            <a:r>
              <a:rPr lang="en-US" dirty="0" smtClean="0"/>
              <a:t> I</a:t>
            </a:r>
            <a:r>
              <a:rPr lang="id-ID" dirty="0" smtClean="0"/>
              <a:t>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 IF </a:t>
            </a:r>
            <a:r>
              <a:rPr lang="id-ID" dirty="0" smtClean="0"/>
              <a:t>123102</a:t>
            </a:r>
            <a:r>
              <a:rPr lang="en-US" dirty="0" smtClean="0"/>
              <a:t>)</a:t>
            </a:r>
            <a:endParaRPr lang="en-US" sz="7100" dirty="0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5843588" cy="1262063"/>
          </a:xfrm>
        </p:spPr>
        <p:txBody>
          <a:bodyPr/>
          <a:lstStyle/>
          <a:p>
            <a:pPr eaLnBrk="1" hangingPunct="1"/>
            <a:r>
              <a:rPr lang="en-US" dirty="0" err="1" smtClean="0"/>
              <a:t>Pendahuluan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marL="457200" lvl="1" indent="0" algn="ctr"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1828800" y="4876800"/>
            <a:ext cx="5334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dirty="0" err="1">
                <a:latin typeface="Arial" charset="0"/>
              </a:rPr>
              <a:t>Juwairiah</a:t>
            </a:r>
            <a:r>
              <a:rPr lang="en-US" dirty="0">
                <a:latin typeface="Arial" charset="0"/>
              </a:rPr>
              <a:t>, </a:t>
            </a:r>
            <a:r>
              <a:rPr lang="en-US" dirty="0" err="1">
                <a:latin typeface="Arial" charset="0"/>
              </a:rPr>
              <a:t>S.Si,M.T</a:t>
            </a:r>
            <a:endParaRPr lang="en-US" dirty="0">
              <a:latin typeface="Arial" charset="0"/>
            </a:endParaRPr>
          </a:p>
          <a:p>
            <a:pPr algn="ctr" eaLnBrk="1" hangingPunct="1"/>
            <a:r>
              <a:rPr lang="en-US" dirty="0">
                <a:latin typeface="Arial" charset="0"/>
              </a:rPr>
              <a:t>(</a:t>
            </a:r>
            <a:r>
              <a:rPr lang="en-US" dirty="0">
                <a:latin typeface="Arial" charset="0"/>
                <a:hlinkClick r:id="rId3"/>
              </a:rPr>
              <a:t>juwai_riah@yahoo.com</a:t>
            </a:r>
            <a:r>
              <a:rPr lang="en-US" dirty="0" smtClean="0">
                <a:latin typeface="Arial" charset="0"/>
              </a:rPr>
              <a:t>)</a:t>
            </a:r>
            <a:endParaRPr lang="id-ID" dirty="0" smtClean="0">
              <a:latin typeface="Arial" charset="0"/>
            </a:endParaRPr>
          </a:p>
          <a:p>
            <a:pPr algn="ctr" eaLnBrk="1" hangingPunct="1"/>
            <a:r>
              <a:rPr lang="id-ID" dirty="0" smtClean="0">
                <a:latin typeface="Arial" charset="0"/>
              </a:rPr>
              <a:t>HP : 08156850935</a:t>
            </a:r>
            <a:endParaRPr lang="id-ID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mtClean="0"/>
              <a:t>Teknik Informatika - UPN[V]Yk</a:t>
            </a:r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AE9349F-AF4A-4B1C-A7E4-276866A5294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KALKULUS I</a:t>
            </a:r>
            <a:r>
              <a:rPr lang="id-ID" dirty="0" smtClean="0"/>
              <a:t>I</a:t>
            </a:r>
            <a:endParaRPr lang="en-US" dirty="0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276600"/>
          </a:xfrm>
        </p:spPr>
        <p:txBody>
          <a:bodyPr/>
          <a:lstStyle/>
          <a:p>
            <a:pPr eaLnBrk="1" hangingPunct="1"/>
            <a:r>
              <a:rPr lang="sv-SE" sz="2400" dirty="0" smtClean="0"/>
              <a:t>Mata Kuliah / Kode 	: Kalkulus I</a:t>
            </a:r>
            <a:r>
              <a:rPr lang="id-ID" sz="2400" dirty="0" smtClean="0"/>
              <a:t>I</a:t>
            </a:r>
            <a:r>
              <a:rPr lang="sv-SE" sz="2400" dirty="0" smtClean="0"/>
              <a:t>/ IF1</a:t>
            </a:r>
            <a:r>
              <a:rPr lang="id-ID" sz="2400" dirty="0" smtClean="0"/>
              <a:t>23102</a:t>
            </a:r>
            <a:endParaRPr lang="sv-SE" sz="2400" dirty="0" smtClean="0"/>
          </a:p>
          <a:p>
            <a:pPr eaLnBrk="1" hangingPunct="1"/>
            <a:r>
              <a:rPr lang="sv-SE" sz="2400" dirty="0" smtClean="0"/>
              <a:t>SKS/ Semester		:  2  (2 x 50 menit)  / </a:t>
            </a:r>
            <a:r>
              <a:rPr lang="id-ID" sz="2400" dirty="0" smtClean="0"/>
              <a:t>2</a:t>
            </a:r>
            <a:endParaRPr lang="sv-SE" sz="2400" dirty="0" smtClean="0"/>
          </a:p>
          <a:p>
            <a:pPr eaLnBrk="1" hangingPunct="1"/>
            <a:r>
              <a:rPr lang="fi-FI" sz="2400" dirty="0" smtClean="0"/>
              <a:t>Mata Kuliah Prasyarat: </a:t>
            </a:r>
            <a:r>
              <a:rPr lang="id-ID" sz="2400" dirty="0" smtClean="0"/>
              <a:t>Kalkulus 1</a:t>
            </a:r>
            <a:endParaRPr lang="fi-FI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fi-FI" dirty="0" smtClean="0"/>
              <a:t>	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mtClean="0"/>
              <a:t>Teknik Informatika - UPN[V]Yk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481322F-FC9A-4402-ADD2-670A734CA83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Deskripsi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i-FI" dirty="0" smtClean="0"/>
              <a:t>	Matakuliah ini memberikan dasar tentang </a:t>
            </a:r>
            <a:r>
              <a:rPr lang="id-ID" dirty="0" smtClean="0"/>
              <a:t>Integral </a:t>
            </a:r>
            <a:r>
              <a:rPr lang="id-ID" smtClean="0"/>
              <a:t>Tak Tentu, </a:t>
            </a:r>
            <a:r>
              <a:rPr lang="id-ID" dirty="0" smtClean="0"/>
              <a:t>Integral Tertentu, Integral Tak Sejati, dan Penggunaan Integral.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mtClean="0"/>
              <a:t>Teknik Informatika - UPN[V]Yk</a:t>
            </a: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AF5815E-2F04-473C-B0B1-C0F394A50DE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/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Bahasan</a:t>
            </a:r>
            <a:r>
              <a:rPr lang="en-US" dirty="0" smtClean="0"/>
              <a:t>: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9075"/>
            <a:ext cx="8229600" cy="4911725"/>
          </a:xfrm>
        </p:spPr>
        <p:txBody>
          <a:bodyPr/>
          <a:lstStyle/>
          <a:p>
            <a:pPr marL="514350" indent="-514350" eaLnBrk="1" hangingPunct="1">
              <a:buAutoNum type="arabicPeriod"/>
              <a:defRPr/>
            </a:pPr>
            <a:r>
              <a:rPr lang="id-ID" sz="2400" b="1" dirty="0" smtClean="0"/>
              <a:t>Integral Tak Tentu</a:t>
            </a:r>
          </a:p>
          <a:p>
            <a:pPr marL="719138" indent="-368300" eaLnBrk="1" hangingPunct="1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r>
              <a:rPr lang="id-ID" sz="2400" dirty="0" smtClean="0"/>
              <a:t>Rumus-Rumus Dasar</a:t>
            </a:r>
          </a:p>
          <a:p>
            <a:pPr marL="719138" indent="-368300" eaLnBrk="1" hangingPunct="1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r>
              <a:rPr lang="id-ID" sz="2400" dirty="0" smtClean="0"/>
              <a:t>Aturan Integral</a:t>
            </a:r>
          </a:p>
          <a:p>
            <a:pPr marL="719138" indent="-368300" eaLnBrk="1" hangingPunct="1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r>
              <a:rPr lang="id-ID" sz="2400" dirty="0" smtClean="0"/>
              <a:t>Rumus Substitusi</a:t>
            </a:r>
          </a:p>
          <a:p>
            <a:pPr marL="719138" indent="-368300" eaLnBrk="1" hangingPunct="1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r>
              <a:rPr lang="id-ID" sz="2400" dirty="0" smtClean="0"/>
              <a:t>Integral Fungsi Trigonometri</a:t>
            </a:r>
          </a:p>
          <a:p>
            <a:pPr marL="719138" indent="-368300" eaLnBrk="1" hangingPunct="1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r>
              <a:rPr lang="id-ID" sz="2400" dirty="0" smtClean="0"/>
              <a:t>Substitusi </a:t>
            </a:r>
            <a:r>
              <a:rPr lang="id-ID" sz="2400" dirty="0" smtClean="0"/>
              <a:t>Yang Merasionalkan (Substitusi Fungsi Aljabar dan Subtitusi Fungsi Trigonometri)</a:t>
            </a:r>
          </a:p>
          <a:p>
            <a:pPr marL="719138" indent="-368300" eaLnBrk="1" hangingPunct="1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r>
              <a:rPr lang="id-ID" sz="2400" dirty="0" smtClean="0"/>
              <a:t>Integral Fungsi Rasional</a:t>
            </a:r>
          </a:p>
          <a:p>
            <a:pPr marL="719138" indent="-368300" eaLnBrk="1" hangingPunct="1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r>
              <a:rPr lang="id-ID" sz="2400" dirty="0" smtClean="0"/>
              <a:t>Integral </a:t>
            </a:r>
            <a:r>
              <a:rPr lang="id-ID" sz="2400" dirty="0"/>
              <a:t>P</a:t>
            </a:r>
            <a:r>
              <a:rPr lang="id-ID" sz="2400" dirty="0" smtClean="0"/>
              <a:t>arsial</a:t>
            </a:r>
            <a:endParaRPr lang="id-ID" sz="2400" dirty="0"/>
          </a:p>
          <a:p>
            <a:pPr marL="719138" indent="-368300" eaLnBrk="1" hangingPunct="1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endParaRPr lang="id-ID" sz="2400" dirty="0" smtClean="0"/>
          </a:p>
          <a:p>
            <a:pPr marL="719138" indent="-368300" eaLnBrk="1" hangingPunct="1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z="2400" dirty="0" smtClean="0"/>
              <a:t>2. </a:t>
            </a:r>
            <a:r>
              <a:rPr lang="id-ID" sz="2400" b="1" dirty="0" smtClean="0"/>
              <a:t>Integral Tertentu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400" dirty="0" smtClean="0"/>
              <a:t>Sifat-sifat Integral tertentu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400" dirty="0" smtClean="0"/>
              <a:t>Penggunaan Simetri</a:t>
            </a:r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r>
              <a:rPr lang="id-ID" sz="2400" dirty="0" smtClean="0"/>
              <a:t>3. </a:t>
            </a:r>
            <a:r>
              <a:rPr lang="id-ID" sz="2400" b="1" dirty="0" smtClean="0"/>
              <a:t>Integral Tak Sejati</a:t>
            </a:r>
          </a:p>
          <a:p>
            <a:pPr marL="0" indent="0">
              <a:buNone/>
            </a:pPr>
            <a:endParaRPr lang="id-ID" sz="2400" dirty="0" smtClean="0"/>
          </a:p>
          <a:p>
            <a:pPr marL="0" indent="0">
              <a:buNone/>
            </a:pPr>
            <a:r>
              <a:rPr lang="id-ID" sz="2400" dirty="0" smtClean="0"/>
              <a:t>4</a:t>
            </a:r>
            <a:r>
              <a:rPr lang="id-ID" sz="2400" b="1" dirty="0" smtClean="0"/>
              <a:t>. Penggunaan Integral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400" dirty="0" smtClean="0"/>
              <a:t>Luas Daerah Bidang datar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400" dirty="0" smtClean="0"/>
              <a:t>Volume Benda Putar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400" dirty="0" smtClean="0"/>
              <a:t>Panjang </a:t>
            </a:r>
            <a:r>
              <a:rPr lang="id-ID" sz="2400" smtClean="0"/>
              <a:t>Tali Busur </a:t>
            </a:r>
            <a:r>
              <a:rPr lang="id-ID" sz="2400" dirty="0" smtClean="0"/>
              <a:t>Kurva</a:t>
            </a:r>
            <a:endParaRPr lang="id-ID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Teknik Informatika - UPN[V]Yk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5878FE-8361-4C69-9511-7C7F661C0E6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mtClean="0"/>
              <a:t>Teknik Informatika - UPN[V]Yk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455CE2B-108B-4560-BAB2-42F6B266409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Penilaian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id-ID" dirty="0" smtClean="0"/>
              <a:t>Presensi				: 10%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fi-FI" dirty="0" smtClean="0"/>
              <a:t>Kuis/PR				: </a:t>
            </a:r>
            <a:r>
              <a:rPr lang="id-ID" dirty="0" smtClean="0"/>
              <a:t>4</a:t>
            </a:r>
            <a:r>
              <a:rPr lang="fi-FI" dirty="0" smtClean="0"/>
              <a:t>0%</a:t>
            </a:r>
            <a:endParaRPr lang="sv-SE" dirty="0" smtClean="0"/>
          </a:p>
          <a:p>
            <a:pPr marL="533400" indent="-533400" eaLnBrk="1" hangingPunct="1">
              <a:lnSpc>
                <a:spcPct val="90000"/>
              </a:lnSpc>
            </a:pPr>
            <a:r>
              <a:rPr lang="sv-SE" dirty="0" smtClean="0"/>
              <a:t>Ujian Tengah Semester	: </a:t>
            </a:r>
            <a:r>
              <a:rPr lang="id-ID" dirty="0"/>
              <a:t>2</a:t>
            </a:r>
            <a:r>
              <a:rPr lang="sv-SE" dirty="0" smtClean="0"/>
              <a:t>0%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sv-SE" dirty="0" smtClean="0"/>
              <a:t>Ujian Akhir Semester		: </a:t>
            </a:r>
            <a:r>
              <a:rPr lang="id-ID" dirty="0" smtClean="0"/>
              <a:t>3</a:t>
            </a:r>
            <a:r>
              <a:rPr lang="sv-SE" dirty="0" smtClean="0"/>
              <a:t>0%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fi-FI" dirty="0" smtClean="0"/>
              <a:t>Keaktifan				: Bonus   (3point/aktif)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dirty="0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dirty="0" smtClean="0"/>
              <a:t>NB :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dirty="0" smtClean="0"/>
              <a:t>	Kehadiran Minimal 85% (12x pertemuan) untuk dapat mengikuti Ujian Akhir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Batas Nilai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 A	</a:t>
            </a:r>
            <a:r>
              <a:rPr lang="id-ID" smtClean="0"/>
              <a:t> : Nilai ≥ </a:t>
            </a:r>
            <a:r>
              <a:rPr lang="fi-FI" smtClean="0"/>
              <a:t>80</a:t>
            </a:r>
          </a:p>
          <a:p>
            <a:pPr eaLnBrk="1" hangingPunct="1"/>
            <a:r>
              <a:rPr lang="id-ID" smtClean="0"/>
              <a:t> </a:t>
            </a:r>
            <a:r>
              <a:rPr lang="fi-FI" smtClean="0"/>
              <a:t>B+</a:t>
            </a:r>
            <a:r>
              <a:rPr lang="id-ID" smtClean="0"/>
              <a:t> : 75 ≤ </a:t>
            </a:r>
            <a:r>
              <a:rPr lang="fi-FI" smtClean="0"/>
              <a:t>Nilai</a:t>
            </a:r>
            <a:r>
              <a:rPr lang="id-ID" smtClean="0"/>
              <a:t> &lt; 80</a:t>
            </a:r>
            <a:r>
              <a:rPr lang="fi-FI" smtClean="0"/>
              <a:t>  </a:t>
            </a:r>
          </a:p>
          <a:p>
            <a:pPr eaLnBrk="1" hangingPunct="1"/>
            <a:r>
              <a:rPr lang="id-ID" smtClean="0"/>
              <a:t> </a:t>
            </a:r>
            <a:r>
              <a:rPr lang="fi-FI" smtClean="0"/>
              <a:t>B	</a:t>
            </a:r>
            <a:r>
              <a:rPr lang="id-ID" smtClean="0"/>
              <a:t>  :</a:t>
            </a:r>
            <a:r>
              <a:rPr lang="fi-FI" smtClean="0"/>
              <a:t> 65 </a:t>
            </a:r>
            <a:r>
              <a:rPr lang="id-ID" smtClean="0"/>
              <a:t>≤ </a:t>
            </a:r>
            <a:r>
              <a:rPr lang="fi-FI" smtClean="0"/>
              <a:t>Nilai</a:t>
            </a:r>
            <a:r>
              <a:rPr lang="id-ID" smtClean="0"/>
              <a:t> &lt; </a:t>
            </a:r>
            <a:r>
              <a:rPr lang="fi-FI" smtClean="0"/>
              <a:t>7</a:t>
            </a:r>
            <a:r>
              <a:rPr lang="id-ID" smtClean="0"/>
              <a:t>5</a:t>
            </a:r>
            <a:endParaRPr lang="fi-FI" smtClean="0"/>
          </a:p>
          <a:p>
            <a:pPr eaLnBrk="1" hangingPunct="1"/>
            <a:r>
              <a:rPr lang="fi-FI" smtClean="0"/>
              <a:t> C+</a:t>
            </a:r>
            <a:r>
              <a:rPr lang="id-ID" smtClean="0"/>
              <a:t> :</a:t>
            </a:r>
            <a:r>
              <a:rPr lang="fi-FI" smtClean="0"/>
              <a:t> 60 </a:t>
            </a:r>
            <a:r>
              <a:rPr lang="id-ID" smtClean="0"/>
              <a:t>≤ </a:t>
            </a:r>
            <a:r>
              <a:rPr lang="fi-FI" smtClean="0"/>
              <a:t>Nilai</a:t>
            </a:r>
            <a:r>
              <a:rPr lang="id-ID" smtClean="0"/>
              <a:t> &lt;</a:t>
            </a:r>
            <a:r>
              <a:rPr lang="fi-FI" smtClean="0"/>
              <a:t> 6</a:t>
            </a:r>
            <a:r>
              <a:rPr lang="id-ID" smtClean="0"/>
              <a:t>5</a:t>
            </a:r>
            <a:endParaRPr lang="fi-FI" smtClean="0"/>
          </a:p>
          <a:p>
            <a:pPr eaLnBrk="1" hangingPunct="1"/>
            <a:r>
              <a:rPr lang="fi-FI" smtClean="0"/>
              <a:t> C	</a:t>
            </a:r>
            <a:r>
              <a:rPr lang="id-ID" smtClean="0"/>
              <a:t>  :</a:t>
            </a:r>
            <a:r>
              <a:rPr lang="fi-FI" smtClean="0"/>
              <a:t> 50 </a:t>
            </a:r>
            <a:r>
              <a:rPr lang="id-ID" smtClean="0"/>
              <a:t>≤ </a:t>
            </a:r>
            <a:r>
              <a:rPr lang="fi-FI" smtClean="0"/>
              <a:t>Nilai</a:t>
            </a:r>
            <a:r>
              <a:rPr lang="id-ID" smtClean="0"/>
              <a:t> &lt; 60</a:t>
            </a:r>
            <a:endParaRPr lang="fi-FI" smtClean="0"/>
          </a:p>
          <a:p>
            <a:pPr eaLnBrk="1" hangingPunct="1"/>
            <a:r>
              <a:rPr lang="fi-FI" smtClean="0"/>
              <a:t> D	</a:t>
            </a:r>
            <a:r>
              <a:rPr lang="id-ID" smtClean="0"/>
              <a:t>  :</a:t>
            </a:r>
            <a:r>
              <a:rPr lang="fi-FI" smtClean="0"/>
              <a:t> 30 </a:t>
            </a:r>
            <a:r>
              <a:rPr lang="id-ID" smtClean="0"/>
              <a:t>≤ </a:t>
            </a:r>
            <a:r>
              <a:rPr lang="fi-FI" smtClean="0"/>
              <a:t>Nilai</a:t>
            </a:r>
            <a:r>
              <a:rPr lang="id-ID" smtClean="0"/>
              <a:t> &lt; 50</a:t>
            </a:r>
            <a:endParaRPr lang="fi-FI" smtClean="0"/>
          </a:p>
          <a:p>
            <a:pPr eaLnBrk="1" hangingPunct="1"/>
            <a:r>
              <a:rPr lang="id-ID" smtClean="0"/>
              <a:t> </a:t>
            </a:r>
            <a:r>
              <a:rPr lang="fi-FI" smtClean="0"/>
              <a:t>E</a:t>
            </a:r>
            <a:r>
              <a:rPr lang="id-ID" smtClean="0"/>
              <a:t>    : Nilai </a:t>
            </a:r>
            <a:r>
              <a:rPr lang="fi-FI" smtClean="0"/>
              <a:t>&lt; 30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mtClean="0"/>
              <a:t>Teknik Informatika - UPN[V]Yk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E05BF09-76BD-4D2F-9709-8771267F34C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Referensi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/>
            <a:r>
              <a:rPr lang="sv-SE" smtClean="0"/>
              <a:t>Purcell, Varberg, </a:t>
            </a:r>
            <a:r>
              <a:rPr lang="sv-SE" i="1" smtClean="0"/>
              <a:t>Kalkulus dan Geometri Analitis</a:t>
            </a:r>
            <a:r>
              <a:rPr lang="sv-SE" smtClean="0"/>
              <a:t>, Penerbit Erlangga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1209</TotalTime>
  <Words>137</Words>
  <Application>Microsoft Office PowerPoint</Application>
  <PresentationFormat>On-screen Show (4:3)</PresentationFormat>
  <Paragraphs>66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Level</vt:lpstr>
      <vt:lpstr>Kalkulus II ( IF 123102)</vt:lpstr>
      <vt:lpstr>KALKULUS II</vt:lpstr>
      <vt:lpstr>Deskripsi</vt:lpstr>
      <vt:lpstr>Materi Pokok Bahasan:</vt:lpstr>
      <vt:lpstr>PowerPoint Presentation</vt:lpstr>
      <vt:lpstr>Penilaian</vt:lpstr>
      <vt:lpstr>Batas Nilai</vt:lpstr>
      <vt:lpstr>Referensi</vt:lpstr>
    </vt:vector>
  </TitlesOfParts>
  <Company>FTI - UAJY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KOMPUTER</dc:title>
  <dc:creator>Lab Jaringan Komputer</dc:creator>
  <cp:lastModifiedBy>Juwai</cp:lastModifiedBy>
  <cp:revision>83</cp:revision>
  <cp:lastPrinted>2002-09-06T05:14:34Z</cp:lastPrinted>
  <dcterms:created xsi:type="dcterms:W3CDTF">2002-08-30T16:30:15Z</dcterms:created>
  <dcterms:modified xsi:type="dcterms:W3CDTF">2015-02-27T06:39:15Z</dcterms:modified>
</cp:coreProperties>
</file>