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2.xml" ContentType="application/vnd.openxmlformats-officedocument.presentationml.comments+xml"/>
  <Override PartName="/ppt/notesSlides/notesSlide6.xml" ContentType="application/vnd.openxmlformats-officedocument.presentationml.notesSlide+xml"/>
  <Override PartName="/ppt/comments/comment3.xml" ContentType="application/vnd.openxmlformats-officedocument.presentationml.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4" r:id="rId2"/>
    <p:sldId id="309" r:id="rId3"/>
    <p:sldId id="310" r:id="rId4"/>
    <p:sldId id="312" r:id="rId5"/>
    <p:sldId id="314" r:id="rId6"/>
    <p:sldId id="315" r:id="rId7"/>
    <p:sldId id="31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90" r:id="rId36"/>
    <p:sldId id="288" r:id="rId3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BEguest" initials="Cobe"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453"/>
    <a:srgbClr val="006BB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8102" autoAdjust="0"/>
  </p:normalViewPr>
  <p:slideViewPr>
    <p:cSldViewPr>
      <p:cViewPr varScale="1">
        <p:scale>
          <a:sx n="70" d="100"/>
          <a:sy n="70" d="100"/>
        </p:scale>
        <p:origin x="131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02-04-27T15:11:40.083" idx="3">
    <p:pos x="5352" y="2298"/>
    <p:text>QFD enables an organization to direct efforts on  customer requiremtnts for which a product might not be competitive
thus activites in the company are prioritized according to the level of concern for customer satisfaction</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02-04-27T15:56:37.281" idx="5">
    <p:pos x="4082" y="542"/>
    <p:text>The House of Quality (HOQ) is the heart and soul of QFD.  The HOQ arranges facts and forms relationships among relevant issues concerning a product/service.  These relationships can then display measures of success.</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02-04-27T16:03:47.370" idx="6">
    <p:pos x="4551" y="542"/>
    <p:text>The HOQ has two components:  the What side and the How side.  It is necessary to gain a thorough knowledge  of customer needs (the What) and to explain how those needs will be met (the How).</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938B1-83B3-F34C-B0B5-4B2584E7399F}"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F4B0CA74-9E7E-9D4D-8F00-1C7E1D727CD5}">
      <dgm:prSet/>
      <dgm:spPr/>
      <dgm:t>
        <a:bodyPr/>
        <a:lstStyle/>
        <a:p>
          <a:pPr rtl="0"/>
          <a:r>
            <a:rPr lang="en-US" dirty="0" err="1">
              <a:solidFill>
                <a:schemeClr val="tx1"/>
              </a:solidFill>
            </a:rPr>
            <a:t>Bagian</a:t>
          </a:r>
          <a:r>
            <a:rPr lang="en-US" dirty="0">
              <a:solidFill>
                <a:schemeClr val="tx1"/>
              </a:solidFill>
            </a:rPr>
            <a:t> </a:t>
          </a:r>
          <a:r>
            <a:rPr lang="en-US" dirty="0" err="1">
              <a:solidFill>
                <a:schemeClr val="tx1"/>
              </a:solidFill>
            </a:rPr>
            <a:t>dari</a:t>
          </a:r>
          <a:r>
            <a:rPr lang="en-US" dirty="0">
              <a:solidFill>
                <a:schemeClr val="tx1"/>
              </a:solidFill>
            </a:rPr>
            <a:t>  quality function deployment (QFD)</a:t>
          </a:r>
        </a:p>
      </dgm:t>
    </dgm:pt>
    <dgm:pt modelId="{1EDEEC05-0B6E-884B-8983-84818F58FD9E}" type="parTrans" cxnId="{2ED2110E-4CBE-C44E-BE88-B6C160AF0E09}">
      <dgm:prSet/>
      <dgm:spPr/>
      <dgm:t>
        <a:bodyPr/>
        <a:lstStyle/>
        <a:p>
          <a:endParaRPr lang="en-US"/>
        </a:p>
      </dgm:t>
    </dgm:pt>
    <dgm:pt modelId="{12C8D849-F68D-994D-8D20-66C554F5C1EB}" type="sibTrans" cxnId="{2ED2110E-4CBE-C44E-BE88-B6C160AF0E09}">
      <dgm:prSet/>
      <dgm:spPr/>
      <dgm:t>
        <a:bodyPr/>
        <a:lstStyle/>
        <a:p>
          <a:endParaRPr lang="en-US"/>
        </a:p>
      </dgm:t>
    </dgm:pt>
    <dgm:pt modelId="{291DCFDD-714B-0246-8DC6-B15F45751DB4}">
      <dgm:prSet/>
      <dgm:spPr/>
      <dgm:t>
        <a:bodyPr/>
        <a:lstStyle/>
        <a:p>
          <a:pPr rtl="0"/>
          <a:r>
            <a:rPr lang="en-US" dirty="0" err="1"/>
            <a:t>Metodologi</a:t>
          </a:r>
          <a:r>
            <a:rPr lang="en-US" dirty="0"/>
            <a:t> </a:t>
          </a:r>
          <a:r>
            <a:rPr lang="en-US" dirty="0" err="1"/>
            <a:t>untuk</a:t>
          </a:r>
          <a:r>
            <a:rPr lang="en-US" dirty="0"/>
            <a:t> </a:t>
          </a:r>
          <a:r>
            <a:rPr lang="en-US" dirty="0" err="1"/>
            <a:t>membantu</a:t>
          </a:r>
          <a:r>
            <a:rPr lang="en-US" dirty="0"/>
            <a:t> </a:t>
          </a:r>
          <a:r>
            <a:rPr lang="en-US" dirty="0" err="1"/>
            <a:t>fokus</a:t>
          </a:r>
          <a:r>
            <a:rPr lang="en-US" dirty="0"/>
            <a:t> pada </a:t>
          </a:r>
          <a:r>
            <a:rPr lang="en-US" dirty="0" err="1"/>
            <a:t>karakteristik</a:t>
          </a:r>
          <a:r>
            <a:rPr lang="en-US" dirty="0"/>
            <a:t> </a:t>
          </a:r>
          <a:r>
            <a:rPr lang="en-US" dirty="0" err="1"/>
            <a:t>produk</a:t>
          </a:r>
          <a:r>
            <a:rPr lang="en-US" dirty="0"/>
            <a:t> </a:t>
          </a:r>
          <a:r>
            <a:rPr lang="en-US" dirty="0" err="1"/>
            <a:t>atau</a:t>
          </a:r>
          <a:r>
            <a:rPr lang="en-US" dirty="0"/>
            <a:t> </a:t>
          </a:r>
          <a:r>
            <a:rPr lang="en-US" dirty="0" err="1"/>
            <a:t>layanan</a:t>
          </a:r>
          <a:r>
            <a:rPr lang="en-US" dirty="0"/>
            <a:t> </a:t>
          </a:r>
          <a:r>
            <a:rPr lang="en-US" dirty="0" err="1"/>
            <a:t>dari</a:t>
          </a:r>
          <a:r>
            <a:rPr lang="en-US" dirty="0"/>
            <a:t> </a:t>
          </a:r>
          <a:r>
            <a:rPr lang="en-US" dirty="0" err="1"/>
            <a:t>sudut</a:t>
          </a:r>
          <a:r>
            <a:rPr lang="en-US" dirty="0"/>
            <a:t> </a:t>
          </a:r>
          <a:r>
            <a:rPr lang="en-US" dirty="0" err="1"/>
            <a:t>pandang</a:t>
          </a:r>
          <a:r>
            <a:rPr lang="en-US" dirty="0"/>
            <a:t> </a:t>
          </a:r>
          <a:r>
            <a:rPr lang="en-US" dirty="0" err="1"/>
            <a:t>kebutuhan</a:t>
          </a:r>
          <a:r>
            <a:rPr lang="en-US" dirty="0"/>
            <a:t> </a:t>
          </a:r>
          <a:r>
            <a:rPr lang="en-US" dirty="0" err="1"/>
            <a:t>segmen</a:t>
          </a:r>
          <a:r>
            <a:rPr lang="en-US" dirty="0"/>
            <a:t> pasar, internal, </a:t>
          </a:r>
          <a:r>
            <a:rPr lang="en-US" dirty="0" err="1"/>
            <a:t>atau</a:t>
          </a:r>
          <a:r>
            <a:rPr lang="en-US" dirty="0"/>
            <a:t> </a:t>
          </a:r>
          <a:r>
            <a:rPr lang="en-US" dirty="0" err="1"/>
            <a:t>perkembangan</a:t>
          </a:r>
          <a:r>
            <a:rPr lang="en-US" dirty="0"/>
            <a:t> </a:t>
          </a:r>
          <a:r>
            <a:rPr lang="en-US" dirty="0" err="1"/>
            <a:t>teknologi</a:t>
          </a:r>
          <a:endParaRPr lang="en-US" dirty="0"/>
        </a:p>
      </dgm:t>
    </dgm:pt>
    <dgm:pt modelId="{D1D5EBA1-C8E7-594A-A325-008BE4FA4CBD}" type="parTrans" cxnId="{526CD473-830E-C740-9674-1707DCB2463B}">
      <dgm:prSet/>
      <dgm:spPr/>
      <dgm:t>
        <a:bodyPr/>
        <a:lstStyle/>
        <a:p>
          <a:endParaRPr lang="en-US"/>
        </a:p>
      </dgm:t>
    </dgm:pt>
    <dgm:pt modelId="{97B5D845-8B6D-6148-A4D6-FB47FCDB98A7}" type="sibTrans" cxnId="{526CD473-830E-C740-9674-1707DCB2463B}">
      <dgm:prSet/>
      <dgm:spPr/>
      <dgm:t>
        <a:bodyPr/>
        <a:lstStyle/>
        <a:p>
          <a:endParaRPr lang="en-US"/>
        </a:p>
      </dgm:t>
    </dgm:pt>
    <dgm:pt modelId="{906C03D3-029B-5D4B-AAD6-AED81E3C25E3}">
      <dgm:prSet/>
      <dgm:spPr/>
      <dgm:t>
        <a:bodyPr/>
        <a:lstStyle/>
        <a:p>
          <a:pPr rtl="0"/>
          <a:r>
            <a:rPr lang="en-US" dirty="0" err="1">
              <a:solidFill>
                <a:srgbClr val="000000"/>
              </a:solidFill>
            </a:rPr>
            <a:t>Umumnya</a:t>
          </a:r>
          <a:r>
            <a:rPr lang="en-US" dirty="0">
              <a:solidFill>
                <a:srgbClr val="000000"/>
              </a:solidFill>
            </a:rPr>
            <a:t> </a:t>
          </a:r>
          <a:r>
            <a:rPr lang="en-US" dirty="0" err="1">
              <a:solidFill>
                <a:srgbClr val="000000"/>
              </a:solidFill>
            </a:rPr>
            <a:t>dimulai</a:t>
          </a:r>
          <a:r>
            <a:rPr lang="en-US" dirty="0">
              <a:solidFill>
                <a:srgbClr val="000000"/>
              </a:solidFill>
            </a:rPr>
            <a:t> </a:t>
          </a:r>
          <a:r>
            <a:rPr lang="en-US" dirty="0" err="1">
              <a:solidFill>
                <a:srgbClr val="000000"/>
              </a:solidFill>
            </a:rPr>
            <a:t>sebagai</a:t>
          </a:r>
          <a:r>
            <a:rPr lang="en-US" dirty="0">
              <a:solidFill>
                <a:srgbClr val="000000"/>
              </a:solidFill>
            </a:rPr>
            <a:t> </a:t>
          </a:r>
          <a:r>
            <a:rPr lang="en-US" dirty="0" err="1">
              <a:solidFill>
                <a:srgbClr val="000000"/>
              </a:solidFill>
            </a:rPr>
            <a:t>alat</a:t>
          </a:r>
          <a:r>
            <a:rPr lang="en-US" dirty="0">
              <a:solidFill>
                <a:srgbClr val="000000"/>
              </a:solidFill>
            </a:rPr>
            <a:t> </a:t>
          </a:r>
          <a:r>
            <a:rPr lang="en-US" dirty="0" err="1">
              <a:solidFill>
                <a:srgbClr val="000000"/>
              </a:solidFill>
            </a:rPr>
            <a:t>desain</a:t>
          </a:r>
          <a:r>
            <a:rPr lang="en-US" dirty="0">
              <a:solidFill>
                <a:srgbClr val="000000"/>
              </a:solidFill>
            </a:rPr>
            <a:t> </a:t>
          </a:r>
          <a:r>
            <a:rPr lang="en-US" dirty="0" err="1">
              <a:solidFill>
                <a:srgbClr val="000000"/>
              </a:solidFill>
            </a:rPr>
            <a:t>untuk</a:t>
          </a:r>
          <a:r>
            <a:rPr lang="en-US" dirty="0">
              <a:solidFill>
                <a:srgbClr val="000000"/>
              </a:solidFill>
            </a:rPr>
            <a:t> </a:t>
          </a:r>
          <a:r>
            <a:rPr lang="en-US" dirty="0" err="1">
              <a:solidFill>
                <a:srgbClr val="000000"/>
              </a:solidFill>
            </a:rPr>
            <a:t>penentuan</a:t>
          </a:r>
          <a:r>
            <a:rPr lang="en-US" dirty="0">
              <a:solidFill>
                <a:srgbClr val="000000"/>
              </a:solidFill>
            </a:rPr>
            <a:t> input </a:t>
          </a:r>
          <a:r>
            <a:rPr lang="en-US" dirty="0" err="1">
              <a:solidFill>
                <a:srgbClr val="000000"/>
              </a:solidFill>
            </a:rPr>
            <a:t>desain</a:t>
          </a:r>
          <a:r>
            <a:rPr lang="en-US" dirty="0">
              <a:solidFill>
                <a:srgbClr val="000000"/>
              </a:solidFill>
            </a:rPr>
            <a:t>[21 CFR 820.30(c)]</a:t>
          </a:r>
        </a:p>
      </dgm:t>
    </dgm:pt>
    <dgm:pt modelId="{8DFCE620-06D1-FA44-A999-9B51704A3A96}" type="parTrans" cxnId="{8D6583EF-A472-7649-885A-AC0AB8D9D98B}">
      <dgm:prSet/>
      <dgm:spPr/>
      <dgm:t>
        <a:bodyPr/>
        <a:lstStyle/>
        <a:p>
          <a:endParaRPr lang="en-US"/>
        </a:p>
      </dgm:t>
    </dgm:pt>
    <dgm:pt modelId="{01957A75-F14A-2541-AD81-82742B272BC9}" type="sibTrans" cxnId="{8D6583EF-A472-7649-885A-AC0AB8D9D98B}">
      <dgm:prSet/>
      <dgm:spPr/>
      <dgm:t>
        <a:bodyPr/>
        <a:lstStyle/>
        <a:p>
          <a:endParaRPr lang="en-US"/>
        </a:p>
      </dgm:t>
    </dgm:pt>
    <dgm:pt modelId="{7E04D062-CF20-8049-A74B-B78DB6F7A5BB}">
      <dgm:prSet/>
      <dgm:spPr/>
      <dgm:t>
        <a:bodyPr/>
        <a:lstStyle/>
        <a:p>
          <a:pPr rtl="0"/>
          <a:r>
            <a:rPr lang="en-US" dirty="0" err="1"/>
            <a:t>Dapat</a:t>
          </a:r>
          <a:r>
            <a:rPr lang="en-US" dirty="0"/>
            <a:t> di-cascade: output </a:t>
          </a:r>
          <a:r>
            <a:rPr lang="en-US" dirty="0" err="1"/>
            <a:t>dari</a:t>
          </a:r>
          <a:r>
            <a:rPr lang="en-US" dirty="0"/>
            <a:t> </a:t>
          </a:r>
          <a:r>
            <a:rPr lang="en-US" dirty="0" err="1"/>
            <a:t>satu</a:t>
          </a:r>
          <a:r>
            <a:rPr lang="en-US" dirty="0"/>
            <a:t> “</a:t>
          </a:r>
          <a:r>
            <a:rPr lang="en-US" dirty="0" err="1"/>
            <a:t>rumah</a:t>
          </a:r>
          <a:r>
            <a:rPr lang="en-US" dirty="0"/>
            <a:t>” </a:t>
          </a:r>
          <a:r>
            <a:rPr lang="en-US" dirty="0" err="1"/>
            <a:t>menjadi</a:t>
          </a:r>
          <a:r>
            <a:rPr lang="en-US" dirty="0"/>
            <a:t> input </a:t>
          </a:r>
          <a:r>
            <a:rPr lang="en-US" dirty="0" err="1"/>
            <a:t>untuk</a:t>
          </a:r>
          <a:r>
            <a:rPr lang="en-US" dirty="0"/>
            <a:t> “</a:t>
          </a:r>
          <a:r>
            <a:rPr lang="en-US" dirty="0" err="1"/>
            <a:t>rumah</a:t>
          </a:r>
          <a:r>
            <a:rPr lang="en-US" dirty="0"/>
            <a:t>“ </a:t>
          </a:r>
          <a:r>
            <a:rPr lang="en-US" dirty="0" err="1"/>
            <a:t>bertingkat</a:t>
          </a:r>
          <a:endParaRPr lang="en-US" dirty="0"/>
        </a:p>
      </dgm:t>
    </dgm:pt>
    <dgm:pt modelId="{18FFD2CC-F0BB-0247-923B-032453FC78A4}" type="parTrans" cxnId="{8770E1EF-8B8F-4C48-9179-65E5387F70BF}">
      <dgm:prSet/>
      <dgm:spPr/>
      <dgm:t>
        <a:bodyPr/>
        <a:lstStyle/>
        <a:p>
          <a:endParaRPr lang="en-US"/>
        </a:p>
      </dgm:t>
    </dgm:pt>
    <dgm:pt modelId="{2578392A-F3A5-2F46-AB1E-FD852D673948}" type="sibTrans" cxnId="{8770E1EF-8B8F-4C48-9179-65E5387F70BF}">
      <dgm:prSet/>
      <dgm:spPr/>
      <dgm:t>
        <a:bodyPr/>
        <a:lstStyle/>
        <a:p>
          <a:endParaRPr lang="en-US"/>
        </a:p>
      </dgm:t>
    </dgm:pt>
    <dgm:pt modelId="{F96A765A-36D2-4C89-9A97-6133CD949F0E}">
      <dgm:prSet/>
      <dgm:spPr/>
      <dgm:t>
        <a:bodyPr/>
        <a:lstStyle/>
        <a:p>
          <a:pPr rtl="0"/>
          <a:r>
            <a:rPr lang="sv-SE" dirty="0"/>
            <a:t>Kemajuan seiring dengan semakin dekatnya keputusan dengan detail teknik / pabrikasi [desain keluaran, 21 CFR 820,30 (d)]</a:t>
          </a:r>
          <a:endParaRPr lang="en-US" dirty="0"/>
        </a:p>
      </dgm:t>
    </dgm:pt>
    <dgm:pt modelId="{F354201E-428D-47BA-88B3-2600F1DF5389}" type="parTrans" cxnId="{28827CBE-8F54-4418-ACD3-BCB5FBAEB971}">
      <dgm:prSet/>
      <dgm:spPr/>
      <dgm:t>
        <a:bodyPr/>
        <a:lstStyle/>
        <a:p>
          <a:endParaRPr lang="en-US"/>
        </a:p>
      </dgm:t>
    </dgm:pt>
    <dgm:pt modelId="{63CE1392-2187-43B5-B8D4-D8755C43FDBA}" type="sibTrans" cxnId="{28827CBE-8F54-4418-ACD3-BCB5FBAEB971}">
      <dgm:prSet/>
      <dgm:spPr/>
      <dgm:t>
        <a:bodyPr/>
        <a:lstStyle/>
        <a:p>
          <a:endParaRPr lang="en-US"/>
        </a:p>
      </dgm:t>
    </dgm:pt>
    <dgm:pt modelId="{2EF1A3D2-E832-A243-8156-DF4AE98B2D6E}" type="pres">
      <dgm:prSet presAssocID="{316938B1-83B3-F34C-B0B5-4B2584E7399F}" presName="Name0" presStyleCnt="0">
        <dgm:presLayoutVars>
          <dgm:dir/>
          <dgm:animLvl val="lvl"/>
          <dgm:resizeHandles val="exact"/>
        </dgm:presLayoutVars>
      </dgm:prSet>
      <dgm:spPr/>
    </dgm:pt>
    <dgm:pt modelId="{0416DE03-1034-F049-BF28-202C73614628}" type="pres">
      <dgm:prSet presAssocID="{F4B0CA74-9E7E-9D4D-8F00-1C7E1D727CD5}" presName="linNode" presStyleCnt="0"/>
      <dgm:spPr/>
    </dgm:pt>
    <dgm:pt modelId="{78CD5744-1B77-9242-B673-B11AA28E5D0B}" type="pres">
      <dgm:prSet presAssocID="{F4B0CA74-9E7E-9D4D-8F00-1C7E1D727CD5}" presName="parentText" presStyleLbl="node1" presStyleIdx="0" presStyleCnt="2">
        <dgm:presLayoutVars>
          <dgm:chMax val="1"/>
          <dgm:bulletEnabled val="1"/>
        </dgm:presLayoutVars>
      </dgm:prSet>
      <dgm:spPr/>
    </dgm:pt>
    <dgm:pt modelId="{95DE5343-9C73-1543-B3CD-A95476C832BE}" type="pres">
      <dgm:prSet presAssocID="{F4B0CA74-9E7E-9D4D-8F00-1C7E1D727CD5}" presName="descendantText" presStyleLbl="alignAccFollowNode1" presStyleIdx="0" presStyleCnt="2">
        <dgm:presLayoutVars>
          <dgm:bulletEnabled val="1"/>
        </dgm:presLayoutVars>
      </dgm:prSet>
      <dgm:spPr/>
    </dgm:pt>
    <dgm:pt modelId="{926006B1-D78A-2341-9F1B-75134AD5F51B}" type="pres">
      <dgm:prSet presAssocID="{12C8D849-F68D-994D-8D20-66C554F5C1EB}" presName="sp" presStyleCnt="0"/>
      <dgm:spPr/>
    </dgm:pt>
    <dgm:pt modelId="{1CBF6134-51AB-FC4B-856C-67E91A4512D0}" type="pres">
      <dgm:prSet presAssocID="{906C03D3-029B-5D4B-AAD6-AED81E3C25E3}" presName="linNode" presStyleCnt="0"/>
      <dgm:spPr/>
    </dgm:pt>
    <dgm:pt modelId="{3715B132-5A16-B044-A545-10CFE3213671}" type="pres">
      <dgm:prSet presAssocID="{906C03D3-029B-5D4B-AAD6-AED81E3C25E3}" presName="parentText" presStyleLbl="node1" presStyleIdx="1" presStyleCnt="2">
        <dgm:presLayoutVars>
          <dgm:chMax val="1"/>
          <dgm:bulletEnabled val="1"/>
        </dgm:presLayoutVars>
      </dgm:prSet>
      <dgm:spPr/>
    </dgm:pt>
    <dgm:pt modelId="{D4F75A0C-1CDC-8448-AFF8-E98B05B4D296}" type="pres">
      <dgm:prSet presAssocID="{906C03D3-029B-5D4B-AAD6-AED81E3C25E3}" presName="descendantText" presStyleLbl="alignAccFollowNode1" presStyleIdx="1" presStyleCnt="2">
        <dgm:presLayoutVars>
          <dgm:bulletEnabled val="1"/>
        </dgm:presLayoutVars>
      </dgm:prSet>
      <dgm:spPr/>
    </dgm:pt>
  </dgm:ptLst>
  <dgm:cxnLst>
    <dgm:cxn modelId="{2ED2110E-4CBE-C44E-BE88-B6C160AF0E09}" srcId="{316938B1-83B3-F34C-B0B5-4B2584E7399F}" destId="{F4B0CA74-9E7E-9D4D-8F00-1C7E1D727CD5}" srcOrd="0" destOrd="0" parTransId="{1EDEEC05-0B6E-884B-8983-84818F58FD9E}" sibTransId="{12C8D849-F68D-994D-8D20-66C554F5C1EB}"/>
    <dgm:cxn modelId="{D99EA11C-4B05-F241-B362-369EACE29D29}" type="presOf" srcId="{906C03D3-029B-5D4B-AAD6-AED81E3C25E3}" destId="{3715B132-5A16-B044-A545-10CFE3213671}" srcOrd="0" destOrd="0" presId="urn:microsoft.com/office/officeart/2005/8/layout/vList5"/>
    <dgm:cxn modelId="{526CD473-830E-C740-9674-1707DCB2463B}" srcId="{F4B0CA74-9E7E-9D4D-8F00-1C7E1D727CD5}" destId="{291DCFDD-714B-0246-8DC6-B15F45751DB4}" srcOrd="0" destOrd="0" parTransId="{D1D5EBA1-C8E7-594A-A325-008BE4FA4CBD}" sibTransId="{97B5D845-8B6D-6148-A4D6-FB47FCDB98A7}"/>
    <dgm:cxn modelId="{346F0984-EA11-A147-A4DB-10D170C4EA7F}" type="presOf" srcId="{7E04D062-CF20-8049-A74B-B78DB6F7A5BB}" destId="{D4F75A0C-1CDC-8448-AFF8-E98B05B4D296}" srcOrd="0" destOrd="0" presId="urn:microsoft.com/office/officeart/2005/8/layout/vList5"/>
    <dgm:cxn modelId="{76FE9D85-D736-47D6-A841-D1E58364746D}" type="presOf" srcId="{F96A765A-36D2-4C89-9A97-6133CD949F0E}" destId="{D4F75A0C-1CDC-8448-AFF8-E98B05B4D296}" srcOrd="0" destOrd="1" presId="urn:microsoft.com/office/officeart/2005/8/layout/vList5"/>
    <dgm:cxn modelId="{B92D8299-DCC1-BD4E-8BA0-3549FB6CFFDD}" type="presOf" srcId="{F4B0CA74-9E7E-9D4D-8F00-1C7E1D727CD5}" destId="{78CD5744-1B77-9242-B673-B11AA28E5D0B}" srcOrd="0" destOrd="0" presId="urn:microsoft.com/office/officeart/2005/8/layout/vList5"/>
    <dgm:cxn modelId="{92E44FA4-56C5-BD4B-A20D-45756F1713D2}" type="presOf" srcId="{316938B1-83B3-F34C-B0B5-4B2584E7399F}" destId="{2EF1A3D2-E832-A243-8156-DF4AE98B2D6E}" srcOrd="0" destOrd="0" presId="urn:microsoft.com/office/officeart/2005/8/layout/vList5"/>
    <dgm:cxn modelId="{7FC4E2A7-A042-5F47-92D3-A7329A120AE2}" type="presOf" srcId="{291DCFDD-714B-0246-8DC6-B15F45751DB4}" destId="{95DE5343-9C73-1543-B3CD-A95476C832BE}" srcOrd="0" destOrd="0" presId="urn:microsoft.com/office/officeart/2005/8/layout/vList5"/>
    <dgm:cxn modelId="{28827CBE-8F54-4418-ACD3-BCB5FBAEB971}" srcId="{906C03D3-029B-5D4B-AAD6-AED81E3C25E3}" destId="{F96A765A-36D2-4C89-9A97-6133CD949F0E}" srcOrd="1" destOrd="0" parTransId="{F354201E-428D-47BA-88B3-2600F1DF5389}" sibTransId="{63CE1392-2187-43B5-B8D4-D8755C43FDBA}"/>
    <dgm:cxn modelId="{8D6583EF-A472-7649-885A-AC0AB8D9D98B}" srcId="{316938B1-83B3-F34C-B0B5-4B2584E7399F}" destId="{906C03D3-029B-5D4B-AAD6-AED81E3C25E3}" srcOrd="1" destOrd="0" parTransId="{8DFCE620-06D1-FA44-A999-9B51704A3A96}" sibTransId="{01957A75-F14A-2541-AD81-82742B272BC9}"/>
    <dgm:cxn modelId="{8770E1EF-8B8F-4C48-9179-65E5387F70BF}" srcId="{906C03D3-029B-5D4B-AAD6-AED81E3C25E3}" destId="{7E04D062-CF20-8049-A74B-B78DB6F7A5BB}" srcOrd="0" destOrd="0" parTransId="{18FFD2CC-F0BB-0247-923B-032453FC78A4}" sibTransId="{2578392A-F3A5-2F46-AB1E-FD852D673948}"/>
    <dgm:cxn modelId="{2B6B2D5B-9F09-A84D-B355-27A1B37BFEC9}" type="presParOf" srcId="{2EF1A3D2-E832-A243-8156-DF4AE98B2D6E}" destId="{0416DE03-1034-F049-BF28-202C73614628}" srcOrd="0" destOrd="0" presId="urn:microsoft.com/office/officeart/2005/8/layout/vList5"/>
    <dgm:cxn modelId="{26CA9431-59BF-5142-9201-FC8EDA1B288E}" type="presParOf" srcId="{0416DE03-1034-F049-BF28-202C73614628}" destId="{78CD5744-1B77-9242-B673-B11AA28E5D0B}" srcOrd="0" destOrd="0" presId="urn:microsoft.com/office/officeart/2005/8/layout/vList5"/>
    <dgm:cxn modelId="{68F0D89A-6921-B64B-989C-FFE019161069}" type="presParOf" srcId="{0416DE03-1034-F049-BF28-202C73614628}" destId="{95DE5343-9C73-1543-B3CD-A95476C832BE}" srcOrd="1" destOrd="0" presId="urn:microsoft.com/office/officeart/2005/8/layout/vList5"/>
    <dgm:cxn modelId="{2020B141-F508-4440-BC08-8858B4699002}" type="presParOf" srcId="{2EF1A3D2-E832-A243-8156-DF4AE98B2D6E}" destId="{926006B1-D78A-2341-9F1B-75134AD5F51B}" srcOrd="1" destOrd="0" presId="urn:microsoft.com/office/officeart/2005/8/layout/vList5"/>
    <dgm:cxn modelId="{5E78F0F6-622E-A64A-B857-0C5AA35E50CA}" type="presParOf" srcId="{2EF1A3D2-E832-A243-8156-DF4AE98B2D6E}" destId="{1CBF6134-51AB-FC4B-856C-67E91A4512D0}" srcOrd="2" destOrd="0" presId="urn:microsoft.com/office/officeart/2005/8/layout/vList5"/>
    <dgm:cxn modelId="{8E2A2C63-0ADA-5B45-BE5B-A4D422D9B176}" type="presParOf" srcId="{1CBF6134-51AB-FC4B-856C-67E91A4512D0}" destId="{3715B132-5A16-B044-A545-10CFE3213671}" srcOrd="0" destOrd="0" presId="urn:microsoft.com/office/officeart/2005/8/layout/vList5"/>
    <dgm:cxn modelId="{D2350DB2-78AD-CC4E-9C52-D5F553EB8136}" type="presParOf" srcId="{1CBF6134-51AB-FC4B-856C-67E91A4512D0}" destId="{D4F75A0C-1CDC-8448-AFF8-E98B05B4D29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03A7BA-9EB1-FD47-940B-7CC3968CB0AF}" type="doc">
      <dgm:prSet loTypeId="urn:microsoft.com/office/officeart/2005/8/layout/vList5" loCatId="" qsTypeId="urn:microsoft.com/office/officeart/2005/8/quickstyle/simple4" qsCatId="simple" csTypeId="urn:microsoft.com/office/officeart/2005/8/colors/accent1_2" csCatId="accent1" phldr="1"/>
      <dgm:spPr/>
      <dgm:t>
        <a:bodyPr/>
        <a:lstStyle/>
        <a:p>
          <a:endParaRPr lang="en-US"/>
        </a:p>
      </dgm:t>
    </dgm:pt>
    <dgm:pt modelId="{7264AD1E-06E2-B949-8766-4E7960985429}">
      <dgm:prSet custT="1"/>
      <dgm:spPr/>
      <dgm:t>
        <a:bodyPr/>
        <a:lstStyle/>
        <a:p>
          <a:pPr rtl="0"/>
          <a:endParaRPr lang="en-US" sz="1900" dirty="0"/>
        </a:p>
      </dgm:t>
    </dgm:pt>
    <dgm:pt modelId="{EDFCB02E-237F-874F-8C0C-FFDF9EF7DD5B}" type="sibTrans" cxnId="{485EBF42-EDCF-1E42-BA85-F96ACD382E4A}">
      <dgm:prSet/>
      <dgm:spPr/>
      <dgm:t>
        <a:bodyPr/>
        <a:lstStyle/>
        <a:p>
          <a:endParaRPr lang="en-US"/>
        </a:p>
      </dgm:t>
    </dgm:pt>
    <dgm:pt modelId="{AB1A4BA3-3836-4644-BB5D-3B7E378759EA}" type="parTrans" cxnId="{485EBF42-EDCF-1E42-BA85-F96ACD382E4A}">
      <dgm:prSet/>
      <dgm:spPr/>
      <dgm:t>
        <a:bodyPr/>
        <a:lstStyle/>
        <a:p>
          <a:endParaRPr lang="en-US"/>
        </a:p>
      </dgm:t>
    </dgm:pt>
    <dgm:pt modelId="{F6CFA4F7-5B79-FC4B-A1F6-72246933DE49}">
      <dgm:prSet custT="1"/>
      <dgm:spPr/>
      <dgm:t>
        <a:bodyPr/>
        <a:lstStyle/>
        <a:p>
          <a:pPr rtl="0"/>
          <a:r>
            <a:rPr lang="en-US" sz="2600" dirty="0">
              <a:solidFill>
                <a:srgbClr val="000000"/>
              </a:solidFill>
            </a:rPr>
            <a:t>Diagram resembling a house</a:t>
          </a:r>
        </a:p>
      </dgm:t>
    </dgm:pt>
    <dgm:pt modelId="{F042F46C-0107-2145-8248-3786BC3A8790}" type="sibTrans" cxnId="{6295CB26-87F8-BB45-91C8-0B183D381A40}">
      <dgm:prSet/>
      <dgm:spPr/>
      <dgm:t>
        <a:bodyPr/>
        <a:lstStyle/>
        <a:p>
          <a:endParaRPr lang="en-US"/>
        </a:p>
      </dgm:t>
    </dgm:pt>
    <dgm:pt modelId="{418863CA-D420-A242-86AA-A936A6AB6090}" type="parTrans" cxnId="{6295CB26-87F8-BB45-91C8-0B183D381A40}">
      <dgm:prSet/>
      <dgm:spPr/>
      <dgm:t>
        <a:bodyPr/>
        <a:lstStyle/>
        <a:p>
          <a:endParaRPr lang="en-US"/>
        </a:p>
      </dgm:t>
    </dgm:pt>
    <dgm:pt modelId="{2345C247-B137-E042-A0F2-E3161717EFFE}" type="pres">
      <dgm:prSet presAssocID="{F003A7BA-9EB1-FD47-940B-7CC3968CB0AF}" presName="Name0" presStyleCnt="0">
        <dgm:presLayoutVars>
          <dgm:dir/>
          <dgm:animLvl val="lvl"/>
          <dgm:resizeHandles val="exact"/>
        </dgm:presLayoutVars>
      </dgm:prSet>
      <dgm:spPr/>
    </dgm:pt>
    <dgm:pt modelId="{A14587FE-85AE-CF42-BBEF-2B063C33093E}" type="pres">
      <dgm:prSet presAssocID="{F6CFA4F7-5B79-FC4B-A1F6-72246933DE49}" presName="linNode" presStyleCnt="0"/>
      <dgm:spPr/>
    </dgm:pt>
    <dgm:pt modelId="{7BE04B8A-B9F4-094E-8FC7-506A8B916274}" type="pres">
      <dgm:prSet presAssocID="{F6CFA4F7-5B79-FC4B-A1F6-72246933DE49}" presName="parentText" presStyleLbl="node1" presStyleIdx="0" presStyleCnt="1" custLinFactNeighborY="-1429">
        <dgm:presLayoutVars>
          <dgm:chMax val="1"/>
          <dgm:bulletEnabled val="1"/>
        </dgm:presLayoutVars>
      </dgm:prSet>
      <dgm:spPr/>
    </dgm:pt>
    <dgm:pt modelId="{D7B6CC74-66A9-EC4C-8987-1B6CB0E22A78}" type="pres">
      <dgm:prSet presAssocID="{F6CFA4F7-5B79-FC4B-A1F6-72246933DE49}" presName="descendantText" presStyleLbl="alignAccFollowNode1" presStyleIdx="0" presStyleCnt="1">
        <dgm:presLayoutVars>
          <dgm:bulletEnabled val="1"/>
        </dgm:presLayoutVars>
      </dgm:prSet>
      <dgm:spPr/>
    </dgm:pt>
  </dgm:ptLst>
  <dgm:cxnLst>
    <dgm:cxn modelId="{9D2C7925-B514-BD45-B736-6FA2B755538B}" type="presOf" srcId="{7264AD1E-06E2-B949-8766-4E7960985429}" destId="{D7B6CC74-66A9-EC4C-8987-1B6CB0E22A78}" srcOrd="0" destOrd="0" presId="urn:microsoft.com/office/officeart/2005/8/layout/vList5"/>
    <dgm:cxn modelId="{6295CB26-87F8-BB45-91C8-0B183D381A40}" srcId="{F003A7BA-9EB1-FD47-940B-7CC3968CB0AF}" destId="{F6CFA4F7-5B79-FC4B-A1F6-72246933DE49}" srcOrd="0" destOrd="0" parTransId="{418863CA-D420-A242-86AA-A936A6AB6090}" sibTransId="{F042F46C-0107-2145-8248-3786BC3A8790}"/>
    <dgm:cxn modelId="{485EBF42-EDCF-1E42-BA85-F96ACD382E4A}" srcId="{F6CFA4F7-5B79-FC4B-A1F6-72246933DE49}" destId="{7264AD1E-06E2-B949-8766-4E7960985429}" srcOrd="0" destOrd="0" parTransId="{AB1A4BA3-3836-4644-BB5D-3B7E378759EA}" sibTransId="{EDFCB02E-237F-874F-8C0C-FFDF9EF7DD5B}"/>
    <dgm:cxn modelId="{1D359EC1-F215-0A4E-AEFF-91EF72CB1770}" type="presOf" srcId="{F003A7BA-9EB1-FD47-940B-7CC3968CB0AF}" destId="{2345C247-B137-E042-A0F2-E3161717EFFE}" srcOrd="0" destOrd="0" presId="urn:microsoft.com/office/officeart/2005/8/layout/vList5"/>
    <dgm:cxn modelId="{60D859F0-D3DD-2E43-B7E5-B34535E79BA1}" type="presOf" srcId="{F6CFA4F7-5B79-FC4B-A1F6-72246933DE49}" destId="{7BE04B8A-B9F4-094E-8FC7-506A8B916274}" srcOrd="0" destOrd="0" presId="urn:microsoft.com/office/officeart/2005/8/layout/vList5"/>
    <dgm:cxn modelId="{34FCA568-1C86-0549-A549-CA5148EA21EF}" type="presParOf" srcId="{2345C247-B137-E042-A0F2-E3161717EFFE}" destId="{A14587FE-85AE-CF42-BBEF-2B063C33093E}" srcOrd="0" destOrd="0" presId="urn:microsoft.com/office/officeart/2005/8/layout/vList5"/>
    <dgm:cxn modelId="{3CDFB29E-A47C-564B-8040-C378B211C43C}" type="presParOf" srcId="{A14587FE-85AE-CF42-BBEF-2B063C33093E}" destId="{7BE04B8A-B9F4-094E-8FC7-506A8B916274}" srcOrd="0" destOrd="0" presId="urn:microsoft.com/office/officeart/2005/8/layout/vList5"/>
    <dgm:cxn modelId="{AF34E8E4-1922-134B-8845-5E87D04D026C}" type="presParOf" srcId="{A14587FE-85AE-CF42-BBEF-2B063C33093E}" destId="{D7B6CC74-66A9-EC4C-8987-1B6CB0E22A7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E5343-9C73-1543-B3CD-A95476C832BE}">
      <dsp:nvSpPr>
        <dsp:cNvPr id="0" name=""/>
        <dsp:cNvSpPr/>
      </dsp:nvSpPr>
      <dsp:spPr>
        <a:xfrm rot="5400000">
          <a:off x="4659004" y="-1381231"/>
          <a:ext cx="2081510" cy="536448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err="1"/>
            <a:t>Metodologi</a:t>
          </a:r>
          <a:r>
            <a:rPr lang="en-US" sz="2000" kern="1200" dirty="0"/>
            <a:t> </a:t>
          </a:r>
          <a:r>
            <a:rPr lang="en-US" sz="2000" kern="1200" dirty="0" err="1"/>
            <a:t>untuk</a:t>
          </a:r>
          <a:r>
            <a:rPr lang="en-US" sz="2000" kern="1200" dirty="0"/>
            <a:t> </a:t>
          </a:r>
          <a:r>
            <a:rPr lang="en-US" sz="2000" kern="1200" dirty="0" err="1"/>
            <a:t>membantu</a:t>
          </a:r>
          <a:r>
            <a:rPr lang="en-US" sz="2000" kern="1200" dirty="0"/>
            <a:t> </a:t>
          </a:r>
          <a:r>
            <a:rPr lang="en-US" sz="2000" kern="1200" dirty="0" err="1"/>
            <a:t>fokus</a:t>
          </a:r>
          <a:r>
            <a:rPr lang="en-US" sz="2000" kern="1200" dirty="0"/>
            <a:t> pada </a:t>
          </a:r>
          <a:r>
            <a:rPr lang="en-US" sz="2000" kern="1200" dirty="0" err="1"/>
            <a:t>karakteristik</a:t>
          </a:r>
          <a:r>
            <a:rPr lang="en-US" sz="2000" kern="1200" dirty="0"/>
            <a:t> </a:t>
          </a:r>
          <a:r>
            <a:rPr lang="en-US" sz="2000" kern="1200" dirty="0" err="1"/>
            <a:t>produk</a:t>
          </a:r>
          <a:r>
            <a:rPr lang="en-US" sz="2000" kern="1200" dirty="0"/>
            <a:t> </a:t>
          </a:r>
          <a:r>
            <a:rPr lang="en-US" sz="2000" kern="1200" dirty="0" err="1"/>
            <a:t>atau</a:t>
          </a:r>
          <a:r>
            <a:rPr lang="en-US" sz="2000" kern="1200" dirty="0"/>
            <a:t> </a:t>
          </a:r>
          <a:r>
            <a:rPr lang="en-US" sz="2000" kern="1200" dirty="0" err="1"/>
            <a:t>layanan</a:t>
          </a:r>
          <a:r>
            <a:rPr lang="en-US" sz="2000" kern="1200" dirty="0"/>
            <a:t> </a:t>
          </a:r>
          <a:r>
            <a:rPr lang="en-US" sz="2000" kern="1200" dirty="0" err="1"/>
            <a:t>dari</a:t>
          </a:r>
          <a:r>
            <a:rPr lang="en-US" sz="2000" kern="1200" dirty="0"/>
            <a:t> </a:t>
          </a:r>
          <a:r>
            <a:rPr lang="en-US" sz="2000" kern="1200" dirty="0" err="1"/>
            <a:t>sudut</a:t>
          </a:r>
          <a:r>
            <a:rPr lang="en-US" sz="2000" kern="1200" dirty="0"/>
            <a:t> </a:t>
          </a:r>
          <a:r>
            <a:rPr lang="en-US" sz="2000" kern="1200" dirty="0" err="1"/>
            <a:t>pandang</a:t>
          </a:r>
          <a:r>
            <a:rPr lang="en-US" sz="2000" kern="1200" dirty="0"/>
            <a:t> </a:t>
          </a:r>
          <a:r>
            <a:rPr lang="en-US" sz="2000" kern="1200" dirty="0" err="1"/>
            <a:t>kebutuhan</a:t>
          </a:r>
          <a:r>
            <a:rPr lang="en-US" sz="2000" kern="1200" dirty="0"/>
            <a:t> </a:t>
          </a:r>
          <a:r>
            <a:rPr lang="en-US" sz="2000" kern="1200" dirty="0" err="1"/>
            <a:t>segmen</a:t>
          </a:r>
          <a:r>
            <a:rPr lang="en-US" sz="2000" kern="1200" dirty="0"/>
            <a:t> pasar, internal, </a:t>
          </a:r>
          <a:r>
            <a:rPr lang="en-US" sz="2000" kern="1200" dirty="0" err="1"/>
            <a:t>atau</a:t>
          </a:r>
          <a:r>
            <a:rPr lang="en-US" sz="2000" kern="1200" dirty="0"/>
            <a:t> </a:t>
          </a:r>
          <a:r>
            <a:rPr lang="en-US" sz="2000" kern="1200" dirty="0" err="1"/>
            <a:t>perkembangan</a:t>
          </a:r>
          <a:r>
            <a:rPr lang="en-US" sz="2000" kern="1200" dirty="0"/>
            <a:t> </a:t>
          </a:r>
          <a:r>
            <a:rPr lang="en-US" sz="2000" kern="1200" dirty="0" err="1"/>
            <a:t>teknologi</a:t>
          </a:r>
          <a:endParaRPr lang="en-US" sz="2000" kern="1200" dirty="0"/>
        </a:p>
      </dsp:txBody>
      <dsp:txXfrm rot="-5400000">
        <a:off x="3017520" y="361864"/>
        <a:ext cx="5262869" cy="1878288"/>
      </dsp:txXfrm>
    </dsp:sp>
    <dsp:sp modelId="{78CD5744-1B77-9242-B673-B11AA28E5D0B}">
      <dsp:nvSpPr>
        <dsp:cNvPr id="0" name=""/>
        <dsp:cNvSpPr/>
      </dsp:nvSpPr>
      <dsp:spPr>
        <a:xfrm>
          <a:off x="0" y="65"/>
          <a:ext cx="3017520" cy="260188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US" sz="2700" kern="1200" dirty="0" err="1">
              <a:solidFill>
                <a:schemeClr val="tx1"/>
              </a:solidFill>
            </a:rPr>
            <a:t>Bagian</a:t>
          </a:r>
          <a:r>
            <a:rPr lang="en-US" sz="2700" kern="1200" dirty="0">
              <a:solidFill>
                <a:schemeClr val="tx1"/>
              </a:solidFill>
            </a:rPr>
            <a:t> </a:t>
          </a:r>
          <a:r>
            <a:rPr lang="en-US" sz="2700" kern="1200" dirty="0" err="1">
              <a:solidFill>
                <a:schemeClr val="tx1"/>
              </a:solidFill>
            </a:rPr>
            <a:t>dari</a:t>
          </a:r>
          <a:r>
            <a:rPr lang="en-US" sz="2700" kern="1200" dirty="0">
              <a:solidFill>
                <a:schemeClr val="tx1"/>
              </a:solidFill>
            </a:rPr>
            <a:t>  quality function deployment (QFD)</a:t>
          </a:r>
        </a:p>
      </dsp:txBody>
      <dsp:txXfrm>
        <a:off x="127014" y="127079"/>
        <a:ext cx="2763492" cy="2347859"/>
      </dsp:txXfrm>
    </dsp:sp>
    <dsp:sp modelId="{D4F75A0C-1CDC-8448-AFF8-E98B05B4D296}">
      <dsp:nvSpPr>
        <dsp:cNvPr id="0" name=""/>
        <dsp:cNvSpPr/>
      </dsp:nvSpPr>
      <dsp:spPr>
        <a:xfrm rot="5400000">
          <a:off x="4659004" y="1350751"/>
          <a:ext cx="2081510" cy="536448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err="1"/>
            <a:t>Dapat</a:t>
          </a:r>
          <a:r>
            <a:rPr lang="en-US" sz="2000" kern="1200" dirty="0"/>
            <a:t> di-cascade: output </a:t>
          </a:r>
          <a:r>
            <a:rPr lang="en-US" sz="2000" kern="1200" dirty="0" err="1"/>
            <a:t>dari</a:t>
          </a:r>
          <a:r>
            <a:rPr lang="en-US" sz="2000" kern="1200" dirty="0"/>
            <a:t> </a:t>
          </a:r>
          <a:r>
            <a:rPr lang="en-US" sz="2000" kern="1200" dirty="0" err="1"/>
            <a:t>satu</a:t>
          </a:r>
          <a:r>
            <a:rPr lang="en-US" sz="2000" kern="1200" dirty="0"/>
            <a:t> “</a:t>
          </a:r>
          <a:r>
            <a:rPr lang="en-US" sz="2000" kern="1200" dirty="0" err="1"/>
            <a:t>rumah</a:t>
          </a:r>
          <a:r>
            <a:rPr lang="en-US" sz="2000" kern="1200" dirty="0"/>
            <a:t>” </a:t>
          </a:r>
          <a:r>
            <a:rPr lang="en-US" sz="2000" kern="1200" dirty="0" err="1"/>
            <a:t>menjadi</a:t>
          </a:r>
          <a:r>
            <a:rPr lang="en-US" sz="2000" kern="1200" dirty="0"/>
            <a:t> input </a:t>
          </a:r>
          <a:r>
            <a:rPr lang="en-US" sz="2000" kern="1200" dirty="0" err="1"/>
            <a:t>untuk</a:t>
          </a:r>
          <a:r>
            <a:rPr lang="en-US" sz="2000" kern="1200" dirty="0"/>
            <a:t> “</a:t>
          </a:r>
          <a:r>
            <a:rPr lang="en-US" sz="2000" kern="1200" dirty="0" err="1"/>
            <a:t>rumah</a:t>
          </a:r>
          <a:r>
            <a:rPr lang="en-US" sz="2000" kern="1200" dirty="0"/>
            <a:t>“ </a:t>
          </a:r>
          <a:r>
            <a:rPr lang="en-US" sz="2000" kern="1200" dirty="0" err="1"/>
            <a:t>bertingkat</a:t>
          </a:r>
          <a:endParaRPr lang="en-US" sz="2000" kern="1200" dirty="0"/>
        </a:p>
        <a:p>
          <a:pPr marL="228600" lvl="1" indent="-228600" algn="l" defTabSz="889000" rtl="0">
            <a:lnSpc>
              <a:spcPct val="90000"/>
            </a:lnSpc>
            <a:spcBef>
              <a:spcPct val="0"/>
            </a:spcBef>
            <a:spcAft>
              <a:spcPct val="15000"/>
            </a:spcAft>
            <a:buChar char="•"/>
          </a:pPr>
          <a:r>
            <a:rPr lang="sv-SE" sz="2000" kern="1200" dirty="0"/>
            <a:t>Kemajuan seiring dengan semakin dekatnya keputusan dengan detail teknik / pabrikasi [desain keluaran, 21 CFR 820,30 (d)]</a:t>
          </a:r>
          <a:endParaRPr lang="en-US" sz="2000" kern="1200" dirty="0"/>
        </a:p>
      </dsp:txBody>
      <dsp:txXfrm rot="-5400000">
        <a:off x="3017520" y="3093847"/>
        <a:ext cx="5262869" cy="1878288"/>
      </dsp:txXfrm>
    </dsp:sp>
    <dsp:sp modelId="{3715B132-5A16-B044-A545-10CFE3213671}">
      <dsp:nvSpPr>
        <dsp:cNvPr id="0" name=""/>
        <dsp:cNvSpPr/>
      </dsp:nvSpPr>
      <dsp:spPr>
        <a:xfrm>
          <a:off x="0" y="2732047"/>
          <a:ext cx="3017520" cy="260188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rtl="0">
            <a:lnSpc>
              <a:spcPct val="90000"/>
            </a:lnSpc>
            <a:spcBef>
              <a:spcPct val="0"/>
            </a:spcBef>
            <a:spcAft>
              <a:spcPct val="35000"/>
            </a:spcAft>
            <a:buNone/>
          </a:pPr>
          <a:r>
            <a:rPr lang="en-US" sz="2700" kern="1200" dirty="0" err="1">
              <a:solidFill>
                <a:srgbClr val="000000"/>
              </a:solidFill>
            </a:rPr>
            <a:t>Umumnya</a:t>
          </a:r>
          <a:r>
            <a:rPr lang="en-US" sz="2700" kern="1200" dirty="0">
              <a:solidFill>
                <a:srgbClr val="000000"/>
              </a:solidFill>
            </a:rPr>
            <a:t> </a:t>
          </a:r>
          <a:r>
            <a:rPr lang="en-US" sz="2700" kern="1200" dirty="0" err="1">
              <a:solidFill>
                <a:srgbClr val="000000"/>
              </a:solidFill>
            </a:rPr>
            <a:t>dimulai</a:t>
          </a:r>
          <a:r>
            <a:rPr lang="en-US" sz="2700" kern="1200" dirty="0">
              <a:solidFill>
                <a:srgbClr val="000000"/>
              </a:solidFill>
            </a:rPr>
            <a:t> </a:t>
          </a:r>
          <a:r>
            <a:rPr lang="en-US" sz="2700" kern="1200" dirty="0" err="1">
              <a:solidFill>
                <a:srgbClr val="000000"/>
              </a:solidFill>
            </a:rPr>
            <a:t>sebagai</a:t>
          </a:r>
          <a:r>
            <a:rPr lang="en-US" sz="2700" kern="1200" dirty="0">
              <a:solidFill>
                <a:srgbClr val="000000"/>
              </a:solidFill>
            </a:rPr>
            <a:t> </a:t>
          </a:r>
          <a:r>
            <a:rPr lang="en-US" sz="2700" kern="1200" dirty="0" err="1">
              <a:solidFill>
                <a:srgbClr val="000000"/>
              </a:solidFill>
            </a:rPr>
            <a:t>alat</a:t>
          </a:r>
          <a:r>
            <a:rPr lang="en-US" sz="2700" kern="1200" dirty="0">
              <a:solidFill>
                <a:srgbClr val="000000"/>
              </a:solidFill>
            </a:rPr>
            <a:t> </a:t>
          </a:r>
          <a:r>
            <a:rPr lang="en-US" sz="2700" kern="1200" dirty="0" err="1">
              <a:solidFill>
                <a:srgbClr val="000000"/>
              </a:solidFill>
            </a:rPr>
            <a:t>desain</a:t>
          </a:r>
          <a:r>
            <a:rPr lang="en-US" sz="2700" kern="1200" dirty="0">
              <a:solidFill>
                <a:srgbClr val="000000"/>
              </a:solidFill>
            </a:rPr>
            <a:t> </a:t>
          </a:r>
          <a:r>
            <a:rPr lang="en-US" sz="2700" kern="1200" dirty="0" err="1">
              <a:solidFill>
                <a:srgbClr val="000000"/>
              </a:solidFill>
            </a:rPr>
            <a:t>untuk</a:t>
          </a:r>
          <a:r>
            <a:rPr lang="en-US" sz="2700" kern="1200" dirty="0">
              <a:solidFill>
                <a:srgbClr val="000000"/>
              </a:solidFill>
            </a:rPr>
            <a:t> </a:t>
          </a:r>
          <a:r>
            <a:rPr lang="en-US" sz="2700" kern="1200" dirty="0" err="1">
              <a:solidFill>
                <a:srgbClr val="000000"/>
              </a:solidFill>
            </a:rPr>
            <a:t>penentuan</a:t>
          </a:r>
          <a:r>
            <a:rPr lang="en-US" sz="2700" kern="1200" dirty="0">
              <a:solidFill>
                <a:srgbClr val="000000"/>
              </a:solidFill>
            </a:rPr>
            <a:t> input </a:t>
          </a:r>
          <a:r>
            <a:rPr lang="en-US" sz="2700" kern="1200" dirty="0" err="1">
              <a:solidFill>
                <a:srgbClr val="000000"/>
              </a:solidFill>
            </a:rPr>
            <a:t>desain</a:t>
          </a:r>
          <a:r>
            <a:rPr lang="en-US" sz="2700" kern="1200" dirty="0">
              <a:solidFill>
                <a:srgbClr val="000000"/>
              </a:solidFill>
            </a:rPr>
            <a:t>[21 CFR 820.30(c)]</a:t>
          </a:r>
        </a:p>
      </dsp:txBody>
      <dsp:txXfrm>
        <a:off x="127014" y="2859061"/>
        <a:ext cx="2763492" cy="2347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6CC74-66A9-EC4C-8987-1B6CB0E22A78}">
      <dsp:nvSpPr>
        <dsp:cNvPr id="0" name=""/>
        <dsp:cNvSpPr/>
      </dsp:nvSpPr>
      <dsp:spPr>
        <a:xfrm rot="5400000">
          <a:off x="3566160" y="-15240"/>
          <a:ext cx="4267200" cy="536448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44550" rtl="0">
            <a:lnSpc>
              <a:spcPct val="90000"/>
            </a:lnSpc>
            <a:spcBef>
              <a:spcPct val="0"/>
            </a:spcBef>
            <a:spcAft>
              <a:spcPct val="15000"/>
            </a:spcAft>
            <a:buChar char="•"/>
          </a:pPr>
          <a:endParaRPr lang="en-US" sz="1900" kern="1200" dirty="0"/>
        </a:p>
      </dsp:txBody>
      <dsp:txXfrm rot="-5400000">
        <a:off x="3017520" y="741708"/>
        <a:ext cx="5156172" cy="3850584"/>
      </dsp:txXfrm>
    </dsp:sp>
    <dsp:sp modelId="{7BE04B8A-B9F4-094E-8FC7-506A8B916274}">
      <dsp:nvSpPr>
        <dsp:cNvPr id="0" name=""/>
        <dsp:cNvSpPr/>
      </dsp:nvSpPr>
      <dsp:spPr>
        <a:xfrm>
          <a:off x="0" y="0"/>
          <a:ext cx="3017520" cy="533400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en-US" sz="2600" kern="1200" dirty="0">
              <a:solidFill>
                <a:srgbClr val="000000"/>
              </a:solidFill>
            </a:rPr>
            <a:t>Diagram resembling a house</a:t>
          </a:r>
        </a:p>
      </dsp:txBody>
      <dsp:txXfrm>
        <a:off x="147303" y="147303"/>
        <a:ext cx="2722914" cy="5039394"/>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47C883-E929-46B2-855A-669C18FD1FD7}" type="datetimeFigureOut">
              <a:rPr lang="en-US" smtClean="0"/>
              <a:t>5/1/2019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00F3A-92C0-43F4-9D52-A76A57226DD6}" type="slidenum">
              <a:rPr lang="en-US" smtClean="0"/>
              <a:t>‹#›</a:t>
            </a:fld>
            <a:endParaRPr lang="en-US"/>
          </a:p>
        </p:txBody>
      </p:sp>
    </p:spTree>
    <p:extLst>
      <p:ext uri="{BB962C8B-B14F-4D97-AF65-F5344CB8AC3E}">
        <p14:creationId xmlns:p14="http://schemas.microsoft.com/office/powerpoint/2010/main" val="206710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1DC9734-A8E6-471C-B903-6F160D168B85}"/>
              </a:ext>
            </a:extLst>
          </p:cNvPr>
          <p:cNvSpPr>
            <a:spLocks noGrp="1" noChangeArrowheads="1"/>
          </p:cNvSpPr>
          <p:nvPr>
            <p:ph type="sldNum" sz="quarter" idx="5"/>
          </p:nvPr>
        </p:nvSpPr>
        <p:spPr>
          <a:ln/>
        </p:spPr>
        <p:txBody>
          <a:bodyPr/>
          <a:lstStyle/>
          <a:p>
            <a:fld id="{2055D842-7E9B-49DF-B0F2-2F4B6685327B}" type="slidenum">
              <a:rPr lang="en-US" altLang="en-US"/>
              <a:pPr/>
              <a:t>2</a:t>
            </a:fld>
            <a:endParaRPr lang="en-US" altLang="en-US"/>
          </a:p>
        </p:txBody>
      </p:sp>
      <p:sp>
        <p:nvSpPr>
          <p:cNvPr id="211970" name="Rectangle 2">
            <a:extLst>
              <a:ext uri="{FF2B5EF4-FFF2-40B4-BE49-F238E27FC236}">
                <a16:creationId xmlns:a16="http://schemas.microsoft.com/office/drawing/2014/main" id="{12D80F03-D22E-4684-B5CB-C68C26BDC589}"/>
              </a:ext>
            </a:extLst>
          </p:cNvPr>
          <p:cNvSpPr>
            <a:spLocks noGrp="1" noRot="1" noChangeAspect="1" noChangeArrowheads="1" noTextEdit="1"/>
          </p:cNvSpPr>
          <p:nvPr>
            <p:ph type="sldImg"/>
          </p:nvPr>
        </p:nvSpPr>
        <p:spPr>
          <a:ln/>
        </p:spPr>
      </p:sp>
      <p:sp>
        <p:nvSpPr>
          <p:cNvPr id="211971" name="Rectangle 3">
            <a:extLst>
              <a:ext uri="{FF2B5EF4-FFF2-40B4-BE49-F238E27FC236}">
                <a16:creationId xmlns:a16="http://schemas.microsoft.com/office/drawing/2014/main" id="{2CFD1204-73B2-4924-9622-BE2954A64AE6}"/>
              </a:ext>
            </a:extLst>
          </p:cNvPr>
          <p:cNvSpPr>
            <a:spLocks noGrp="1" noChangeArrowheads="1"/>
          </p:cNvSpPr>
          <p:nvPr>
            <p:ph type="body" idx="1"/>
          </p:nvPr>
        </p:nvSpPr>
        <p:spPr>
          <a:xfrm>
            <a:off x="933450" y="4410075"/>
            <a:ext cx="5130800" cy="4176713"/>
          </a:xfrm>
        </p:spPr>
        <p:txBody>
          <a:bodyPr/>
          <a:lstStyle/>
          <a:p>
            <a:r>
              <a:rPr lang="en-US" altLang="en-US"/>
              <a:t>QFD has been defined somewhat differently, yet similar, by many individuals.  Here I have comprised what I believe to be another definition of QFD.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92EC264-DAC6-427F-BDFA-AE1C9ABB2C1A}"/>
              </a:ext>
            </a:extLst>
          </p:cNvPr>
          <p:cNvSpPr>
            <a:spLocks noGrp="1" noChangeArrowheads="1"/>
          </p:cNvSpPr>
          <p:nvPr>
            <p:ph type="sldNum" sz="quarter" idx="5"/>
          </p:nvPr>
        </p:nvSpPr>
        <p:spPr>
          <a:ln/>
        </p:spPr>
        <p:txBody>
          <a:bodyPr/>
          <a:lstStyle/>
          <a:p>
            <a:fld id="{EA0D6C47-91F6-4239-8817-76084A9E0A72}" type="slidenum">
              <a:rPr lang="en-US" altLang="en-US"/>
              <a:pPr/>
              <a:t>3</a:t>
            </a:fld>
            <a:endParaRPr lang="en-US" altLang="en-US"/>
          </a:p>
        </p:txBody>
      </p:sp>
      <p:sp>
        <p:nvSpPr>
          <p:cNvPr id="214018" name="Rectangle 2">
            <a:extLst>
              <a:ext uri="{FF2B5EF4-FFF2-40B4-BE49-F238E27FC236}">
                <a16:creationId xmlns:a16="http://schemas.microsoft.com/office/drawing/2014/main" id="{91936745-3852-4882-A02B-16F74CE18CC4}"/>
              </a:ext>
            </a:extLst>
          </p:cNvPr>
          <p:cNvSpPr>
            <a:spLocks noGrp="1" noRot="1" noChangeAspect="1" noChangeArrowheads="1" noTextEdit="1"/>
          </p:cNvSpPr>
          <p:nvPr>
            <p:ph type="sldImg"/>
          </p:nvPr>
        </p:nvSpPr>
        <p:spPr>
          <a:ln/>
        </p:spPr>
      </p:sp>
      <p:sp>
        <p:nvSpPr>
          <p:cNvPr id="214019" name="Rectangle 3">
            <a:extLst>
              <a:ext uri="{FF2B5EF4-FFF2-40B4-BE49-F238E27FC236}">
                <a16:creationId xmlns:a16="http://schemas.microsoft.com/office/drawing/2014/main" id="{9BF118B8-8D52-4C46-9ACE-A26B7272DFE7}"/>
              </a:ext>
            </a:extLst>
          </p:cNvPr>
          <p:cNvSpPr>
            <a:spLocks noGrp="1" noChangeArrowheads="1"/>
          </p:cNvSpPr>
          <p:nvPr>
            <p:ph type="body" idx="1"/>
          </p:nvPr>
        </p:nvSpPr>
        <p:spPr>
          <a:xfrm>
            <a:off x="933450" y="4410075"/>
            <a:ext cx="5130800" cy="4176713"/>
          </a:xfrm>
        </p:spPr>
        <p:txBody>
          <a:bodyPr/>
          <a:lstStyle/>
          <a:p>
            <a:r>
              <a:rPr lang="en-US" altLang="en-US"/>
              <a:t>QFD has many purposes.  Here are just a few…</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13754C-4AEF-4258-81FE-C959DC7D9E9F}"/>
              </a:ext>
            </a:extLst>
          </p:cNvPr>
          <p:cNvSpPr>
            <a:spLocks noGrp="1" noChangeArrowheads="1"/>
          </p:cNvSpPr>
          <p:nvPr>
            <p:ph type="sldNum" sz="quarter" idx="5"/>
          </p:nvPr>
        </p:nvSpPr>
        <p:spPr>
          <a:ln/>
        </p:spPr>
        <p:txBody>
          <a:bodyPr/>
          <a:lstStyle/>
          <a:p>
            <a:fld id="{50BF8969-9DF6-42BB-ABE5-5C830945A464}" type="slidenum">
              <a:rPr lang="en-US" altLang="en-US"/>
              <a:pPr/>
              <a:t>4</a:t>
            </a:fld>
            <a:endParaRPr lang="en-US" altLang="en-US"/>
          </a:p>
        </p:txBody>
      </p:sp>
      <p:sp>
        <p:nvSpPr>
          <p:cNvPr id="218114" name="Rectangle 2">
            <a:extLst>
              <a:ext uri="{FF2B5EF4-FFF2-40B4-BE49-F238E27FC236}">
                <a16:creationId xmlns:a16="http://schemas.microsoft.com/office/drawing/2014/main" id="{F5858CFC-59FF-4D67-85DA-5A8FDB843EBE}"/>
              </a:ext>
            </a:extLst>
          </p:cNvPr>
          <p:cNvSpPr>
            <a:spLocks noGrp="1" noRot="1" noChangeAspect="1" noChangeArrowheads="1" noTextEdit="1"/>
          </p:cNvSpPr>
          <p:nvPr>
            <p:ph type="sldImg"/>
          </p:nvPr>
        </p:nvSpPr>
        <p:spPr>
          <a:ln/>
        </p:spPr>
      </p:sp>
      <p:sp>
        <p:nvSpPr>
          <p:cNvPr id="218115" name="Rectangle 3">
            <a:extLst>
              <a:ext uri="{FF2B5EF4-FFF2-40B4-BE49-F238E27FC236}">
                <a16:creationId xmlns:a16="http://schemas.microsoft.com/office/drawing/2014/main" id="{542496A6-9E11-429A-AF04-CFF10DE9A648}"/>
              </a:ext>
            </a:extLst>
          </p:cNvPr>
          <p:cNvSpPr>
            <a:spLocks noGrp="1" noChangeArrowheads="1"/>
          </p:cNvSpPr>
          <p:nvPr>
            <p:ph type="body" idx="1"/>
          </p:nvPr>
        </p:nvSpPr>
        <p:spPr>
          <a:xfrm>
            <a:off x="933450" y="4410075"/>
            <a:ext cx="5130800" cy="4176713"/>
          </a:xfrm>
        </p:spPr>
        <p:txBody>
          <a:bodyPr/>
          <a:lstStyle/>
          <a:p>
            <a:r>
              <a:rPr lang="en-US" altLang="en-US"/>
              <a:t>QFD can be used in your organization to achieve the following...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0D1E176-EAEB-4A9F-A545-C309A6F4D153}"/>
              </a:ext>
            </a:extLst>
          </p:cNvPr>
          <p:cNvSpPr>
            <a:spLocks noGrp="1" noChangeArrowheads="1"/>
          </p:cNvSpPr>
          <p:nvPr>
            <p:ph type="sldNum" sz="quarter" idx="5"/>
          </p:nvPr>
        </p:nvSpPr>
        <p:spPr>
          <a:ln/>
        </p:spPr>
        <p:txBody>
          <a:bodyPr/>
          <a:lstStyle/>
          <a:p>
            <a:fld id="{02015926-2182-4B19-A610-13E43EF5549C}" type="slidenum">
              <a:rPr lang="en-US" altLang="en-US"/>
              <a:pPr/>
              <a:t>5</a:t>
            </a:fld>
            <a:endParaRPr lang="en-US" altLang="en-US"/>
          </a:p>
        </p:txBody>
      </p:sp>
      <p:sp>
        <p:nvSpPr>
          <p:cNvPr id="222210" name="Rectangle 2">
            <a:extLst>
              <a:ext uri="{FF2B5EF4-FFF2-40B4-BE49-F238E27FC236}">
                <a16:creationId xmlns:a16="http://schemas.microsoft.com/office/drawing/2014/main" id="{01A7C445-158B-420F-91B3-C6D0E3A767C9}"/>
              </a:ext>
            </a:extLst>
          </p:cNvPr>
          <p:cNvSpPr>
            <a:spLocks noGrp="1" noRot="1" noChangeAspect="1" noChangeArrowheads="1" noTextEdit="1"/>
          </p:cNvSpPr>
          <p:nvPr>
            <p:ph type="sldImg"/>
          </p:nvPr>
        </p:nvSpPr>
        <p:spPr>
          <a:ln/>
        </p:spPr>
      </p:sp>
      <p:sp>
        <p:nvSpPr>
          <p:cNvPr id="222211" name="Rectangle 3">
            <a:extLst>
              <a:ext uri="{FF2B5EF4-FFF2-40B4-BE49-F238E27FC236}">
                <a16:creationId xmlns:a16="http://schemas.microsoft.com/office/drawing/2014/main" id="{3F79B39E-460F-4544-B509-47D4C743001B}"/>
              </a:ext>
            </a:extLst>
          </p:cNvPr>
          <p:cNvSpPr>
            <a:spLocks noGrp="1" noChangeArrowheads="1"/>
          </p:cNvSpPr>
          <p:nvPr>
            <p:ph type="body" idx="1"/>
          </p:nvPr>
        </p:nvSpPr>
        <p:spPr>
          <a:xfrm>
            <a:off x="933450" y="4410075"/>
            <a:ext cx="5130800" cy="4176713"/>
          </a:xfrm>
        </p:spPr>
        <p:txBody>
          <a:bodyPr/>
          <a:lstStyle/>
          <a:p>
            <a:r>
              <a:rPr lang="en-US" altLang="en-US"/>
              <a:t>The overall goal of QFD is to increase customer satisfaction, which equates to an increase in the success of a business, which begins with improving quality!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C71CFB4-089B-4D04-AE2A-3DD98B10497E}"/>
              </a:ext>
            </a:extLst>
          </p:cNvPr>
          <p:cNvSpPr>
            <a:spLocks noGrp="1" noChangeArrowheads="1"/>
          </p:cNvSpPr>
          <p:nvPr>
            <p:ph type="sldNum" sz="quarter" idx="5"/>
          </p:nvPr>
        </p:nvSpPr>
        <p:spPr>
          <a:ln/>
        </p:spPr>
        <p:txBody>
          <a:bodyPr/>
          <a:lstStyle/>
          <a:p>
            <a:fld id="{5B3AB974-7C8D-4D64-97F2-0D998CCE40ED}" type="slidenum">
              <a:rPr lang="en-US" altLang="en-US"/>
              <a:pPr/>
              <a:t>6</a:t>
            </a:fld>
            <a:endParaRPr lang="en-US" altLang="en-US"/>
          </a:p>
        </p:txBody>
      </p:sp>
      <p:sp>
        <p:nvSpPr>
          <p:cNvPr id="224258" name="Rectangle 2">
            <a:extLst>
              <a:ext uri="{FF2B5EF4-FFF2-40B4-BE49-F238E27FC236}">
                <a16:creationId xmlns:a16="http://schemas.microsoft.com/office/drawing/2014/main" id="{6C070AF1-0562-4ABC-9ED6-DE8A85617E83}"/>
              </a:ext>
            </a:extLst>
          </p:cNvPr>
          <p:cNvSpPr>
            <a:spLocks noGrp="1" noRot="1" noChangeAspect="1" noChangeArrowheads="1" noTextEdit="1"/>
          </p:cNvSpPr>
          <p:nvPr>
            <p:ph type="sldImg"/>
          </p:nvPr>
        </p:nvSpPr>
        <p:spPr>
          <a:ln/>
        </p:spPr>
      </p:sp>
      <p:sp>
        <p:nvSpPr>
          <p:cNvPr id="224259" name="Rectangle 3">
            <a:extLst>
              <a:ext uri="{FF2B5EF4-FFF2-40B4-BE49-F238E27FC236}">
                <a16:creationId xmlns:a16="http://schemas.microsoft.com/office/drawing/2014/main" id="{9984CE35-163B-4860-AF8C-42434CC52CB1}"/>
              </a:ext>
            </a:extLst>
          </p:cNvPr>
          <p:cNvSpPr>
            <a:spLocks noGrp="1" noChangeArrowheads="1"/>
          </p:cNvSpPr>
          <p:nvPr>
            <p:ph type="body" idx="1"/>
          </p:nvPr>
        </p:nvSpPr>
        <p:spPr>
          <a:xfrm>
            <a:off x="933450" y="4410075"/>
            <a:ext cx="5130800" cy="4176713"/>
          </a:xfrm>
        </p:spPr>
        <p:txBody>
          <a:bodyPr/>
          <a:lstStyle/>
          <a:p>
            <a:r>
              <a:rPr lang="en-US" altLang="en-US"/>
              <a:t>The House of Quality (HOQ) is QFD’s primary tool.  This template (HOQ) is used to prioritize customer needs by arranging facts, form relationships between the needs and facts, and measure the overall success of what we’re trying to achieve.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978DE9-16A0-4597-9B3A-C8E0FDB10626}"/>
              </a:ext>
            </a:extLst>
          </p:cNvPr>
          <p:cNvSpPr>
            <a:spLocks noGrp="1" noChangeArrowheads="1"/>
          </p:cNvSpPr>
          <p:nvPr>
            <p:ph type="sldNum" sz="quarter" idx="5"/>
          </p:nvPr>
        </p:nvSpPr>
        <p:spPr>
          <a:ln/>
        </p:spPr>
        <p:txBody>
          <a:bodyPr/>
          <a:lstStyle/>
          <a:p>
            <a:fld id="{9D61B3F4-026D-41D6-B2F3-875935F7DE94}" type="slidenum">
              <a:rPr lang="en-US" altLang="en-US"/>
              <a:pPr/>
              <a:t>7</a:t>
            </a:fld>
            <a:endParaRPr lang="en-US" altLang="en-US"/>
          </a:p>
        </p:txBody>
      </p:sp>
      <p:sp>
        <p:nvSpPr>
          <p:cNvPr id="226306" name="Rectangle 2">
            <a:extLst>
              <a:ext uri="{FF2B5EF4-FFF2-40B4-BE49-F238E27FC236}">
                <a16:creationId xmlns:a16="http://schemas.microsoft.com/office/drawing/2014/main" id="{AFABFFE9-E819-4CAD-8817-DD489CB5B36D}"/>
              </a:ext>
            </a:extLst>
          </p:cNvPr>
          <p:cNvSpPr>
            <a:spLocks noGrp="1" noRot="1" noChangeAspect="1" noChangeArrowheads="1" noTextEdit="1"/>
          </p:cNvSpPr>
          <p:nvPr>
            <p:ph type="sldImg"/>
          </p:nvPr>
        </p:nvSpPr>
        <p:spPr>
          <a:ln/>
        </p:spPr>
      </p:sp>
      <p:sp>
        <p:nvSpPr>
          <p:cNvPr id="226307" name="Rectangle 3">
            <a:extLst>
              <a:ext uri="{FF2B5EF4-FFF2-40B4-BE49-F238E27FC236}">
                <a16:creationId xmlns:a16="http://schemas.microsoft.com/office/drawing/2014/main" id="{F11EA657-33F1-4821-BA11-944E35E4AF1A}"/>
              </a:ext>
            </a:extLst>
          </p:cNvPr>
          <p:cNvSpPr>
            <a:spLocks noGrp="1" noChangeArrowheads="1"/>
          </p:cNvSpPr>
          <p:nvPr>
            <p:ph type="body" idx="1"/>
          </p:nvPr>
        </p:nvSpPr>
        <p:spPr>
          <a:xfrm>
            <a:off x="933450" y="4410075"/>
            <a:ext cx="5130800" cy="4176713"/>
          </a:xfrm>
        </p:spPr>
        <p:txBody>
          <a:bodyPr/>
          <a:lstStyle/>
          <a:p>
            <a:r>
              <a:rPr lang="en-US" altLang="en-US"/>
              <a:t>The HOQ primarily consists of two sides.  The What’s and the How’s.  The What side identifies what the customer needs.  The How side identifies how we will meet those needs.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685800" y="1066800"/>
            <a:ext cx="7772400" cy="1470025"/>
          </a:xfrm>
        </p:spPr>
        <p:txBody>
          <a:bodyPr/>
          <a:lstStyle>
            <a:lvl1pPr algn="ctr">
              <a:defRPr/>
            </a:lvl1pPr>
          </a:lstStyle>
          <a:p>
            <a:r>
              <a:rPr lang="en-US" dirty="0"/>
              <a:t>Click to edit Master title style</a:t>
            </a:r>
          </a:p>
        </p:txBody>
      </p:sp>
      <p:sp>
        <p:nvSpPr>
          <p:cNvPr id="4100" name="Rectangle 4"/>
          <p:cNvSpPr>
            <a:spLocks noGrp="1" noChangeArrowheads="1"/>
          </p:cNvSpPr>
          <p:nvPr>
            <p:ph type="subTitle" idx="1"/>
          </p:nvPr>
        </p:nvSpPr>
        <p:spPr>
          <a:xfrm>
            <a:off x="1371600" y="5486400"/>
            <a:ext cx="6400800" cy="1066800"/>
          </a:xfrm>
        </p:spPr>
        <p:txBody>
          <a:bodyPr/>
          <a:lstStyle>
            <a:lvl1pPr marL="0" indent="0" algn="ctr">
              <a:buFontTx/>
              <a:buNone/>
              <a:defRPr/>
            </a:lvl1pPr>
          </a:lstStyle>
          <a:p>
            <a:r>
              <a:rPr lang="en-US"/>
              <a:t>Click to edit Master subtitle style</a:t>
            </a:r>
          </a:p>
        </p:txBody>
      </p:sp>
    </p:spTree>
    <p:extLst>
      <p:ext uri="{BB962C8B-B14F-4D97-AF65-F5344CB8AC3E}">
        <p14:creationId xmlns:p14="http://schemas.microsoft.com/office/powerpoint/2010/main" val="238155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7805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74638"/>
            <a:ext cx="2095500" cy="61261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134100" cy="61261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47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066800"/>
            <a:ext cx="8382000" cy="5334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8788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684963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66800"/>
            <a:ext cx="4114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4114800" cy="533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9989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545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78023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33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9565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96906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639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066800"/>
            <a:ext cx="8382000" cy="533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p:txBody>
      </p:sp>
      <p:sp>
        <p:nvSpPr>
          <p:cNvPr id="5" name="Rectangle 4">
            <a:extLst>
              <a:ext uri="{FF2B5EF4-FFF2-40B4-BE49-F238E27FC236}">
                <a16:creationId xmlns:a16="http://schemas.microsoft.com/office/drawing/2014/main" id="{8523E888-5A02-4134-AA94-81EC0A606299}"/>
              </a:ext>
            </a:extLst>
          </p:cNvPr>
          <p:cNvSpPr/>
          <p:nvPr userDrawn="1"/>
        </p:nvSpPr>
        <p:spPr>
          <a:xfrm>
            <a:off x="0" y="0"/>
            <a:ext cx="197768" cy="6741368"/>
          </a:xfrm>
          <a:prstGeom prst="rect">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eaLnBrk="1" fontAlgn="base" hangingPunct="1">
        <a:spcBef>
          <a:spcPct val="0"/>
        </a:spcBef>
        <a:spcAft>
          <a:spcPct val="0"/>
        </a:spcAft>
        <a:defRPr sz="3600">
          <a:solidFill>
            <a:schemeClr val="tx2"/>
          </a:solidFill>
          <a:latin typeface="+mj-lt"/>
          <a:ea typeface="ＭＳ Ｐゴシック" charset="-128"/>
          <a:cs typeface="+mj-cs"/>
        </a:defRPr>
      </a:lvl1pPr>
      <a:lvl2pPr algn="l" rtl="0" eaLnBrk="1" fontAlgn="base" hangingPunct="1">
        <a:spcBef>
          <a:spcPct val="0"/>
        </a:spcBef>
        <a:spcAft>
          <a:spcPct val="0"/>
        </a:spcAft>
        <a:defRPr sz="3600">
          <a:solidFill>
            <a:schemeClr val="tx2"/>
          </a:solidFill>
          <a:latin typeface="Arial" charset="0"/>
          <a:ea typeface="ＭＳ Ｐゴシック" charset="-128"/>
        </a:defRPr>
      </a:lvl2pPr>
      <a:lvl3pPr algn="l" rtl="0" eaLnBrk="1" fontAlgn="base" hangingPunct="1">
        <a:spcBef>
          <a:spcPct val="0"/>
        </a:spcBef>
        <a:spcAft>
          <a:spcPct val="0"/>
        </a:spcAft>
        <a:defRPr sz="3600">
          <a:solidFill>
            <a:schemeClr val="tx2"/>
          </a:solidFill>
          <a:latin typeface="Arial" charset="0"/>
          <a:ea typeface="ＭＳ Ｐゴシック" charset="-128"/>
        </a:defRPr>
      </a:lvl3pPr>
      <a:lvl4pPr algn="l" rtl="0" eaLnBrk="1" fontAlgn="base" hangingPunct="1">
        <a:spcBef>
          <a:spcPct val="0"/>
        </a:spcBef>
        <a:spcAft>
          <a:spcPct val="0"/>
        </a:spcAft>
        <a:defRPr sz="3600">
          <a:solidFill>
            <a:schemeClr val="tx2"/>
          </a:solidFill>
          <a:latin typeface="Arial" charset="0"/>
          <a:ea typeface="ＭＳ Ｐゴシック" charset="-128"/>
        </a:defRPr>
      </a:lvl4pPr>
      <a:lvl5pPr algn="l" rtl="0" eaLnBrk="1" fontAlgn="base" hangingPunct="1">
        <a:spcBef>
          <a:spcPct val="0"/>
        </a:spcBef>
        <a:spcAft>
          <a:spcPct val="0"/>
        </a:spcAft>
        <a:defRPr sz="3600">
          <a:solidFill>
            <a:schemeClr val="tx2"/>
          </a:solidFill>
          <a:latin typeface="Arial" charset="0"/>
          <a:ea typeface="ＭＳ Ｐゴシック" charset="-128"/>
        </a:defRPr>
      </a:lvl5pPr>
      <a:lvl6pPr marL="457200" algn="l" rtl="0" eaLnBrk="1" fontAlgn="base" hangingPunct="1">
        <a:spcBef>
          <a:spcPct val="0"/>
        </a:spcBef>
        <a:spcAft>
          <a:spcPct val="0"/>
        </a:spcAft>
        <a:defRPr sz="3600">
          <a:solidFill>
            <a:schemeClr val="tx2"/>
          </a:solidFill>
          <a:latin typeface="Arial" charset="0"/>
        </a:defRPr>
      </a:lvl6pPr>
      <a:lvl7pPr marL="914400" algn="l" rtl="0" eaLnBrk="1" fontAlgn="base" hangingPunct="1">
        <a:spcBef>
          <a:spcPct val="0"/>
        </a:spcBef>
        <a:spcAft>
          <a:spcPct val="0"/>
        </a:spcAft>
        <a:defRPr sz="3600">
          <a:solidFill>
            <a:schemeClr val="tx2"/>
          </a:solidFill>
          <a:latin typeface="Arial" charset="0"/>
        </a:defRPr>
      </a:lvl7pPr>
      <a:lvl8pPr marL="1371600" algn="l" rtl="0" eaLnBrk="1" fontAlgn="base" hangingPunct="1">
        <a:spcBef>
          <a:spcPct val="0"/>
        </a:spcBef>
        <a:spcAft>
          <a:spcPct val="0"/>
        </a:spcAft>
        <a:defRPr sz="3600">
          <a:solidFill>
            <a:schemeClr val="tx2"/>
          </a:solidFill>
          <a:latin typeface="Arial" charset="0"/>
        </a:defRPr>
      </a:lvl8pPr>
      <a:lvl9pPr marL="1828800" algn="l"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ＭＳ Ｐゴシック" charset="-128"/>
          <a:cs typeface="+mn-cs"/>
        </a:defRPr>
      </a:lvl1pPr>
      <a:lvl2pPr marL="742950" indent="-285750" algn="l" rtl="0" eaLnBrk="1" fontAlgn="base" hangingPunct="1">
        <a:spcBef>
          <a:spcPct val="20000"/>
        </a:spcBef>
        <a:spcAft>
          <a:spcPct val="0"/>
        </a:spcAft>
        <a:buChar char="–"/>
        <a:defRPr sz="2800">
          <a:solidFill>
            <a:schemeClr val="tx1"/>
          </a:solidFill>
          <a:latin typeface="+mn-lt"/>
          <a:ea typeface="ＭＳ Ｐゴシック" charset="-128"/>
        </a:defRPr>
      </a:lvl2pPr>
      <a:lvl3pPr marL="1143000" indent="-228600" algn="l" rtl="0" eaLnBrk="1" fontAlgn="base" hangingPunct="1">
        <a:spcBef>
          <a:spcPct val="20000"/>
        </a:spcBef>
        <a:spcAft>
          <a:spcPct val="0"/>
        </a:spcAft>
        <a:buChar char="•"/>
        <a:defRPr sz="2400">
          <a:solidFill>
            <a:schemeClr val="tx1"/>
          </a:solidFill>
          <a:latin typeface="+mn-lt"/>
          <a:ea typeface="ＭＳ Ｐゴシック" charset="-128"/>
        </a:defRPr>
      </a:lvl3pPr>
      <a:lvl4pPr marL="1600200" indent="-228600" algn="l" rtl="0" eaLnBrk="1" fontAlgn="base" hangingPunct="1">
        <a:spcBef>
          <a:spcPct val="20000"/>
        </a:spcBef>
        <a:spcAft>
          <a:spcPct val="0"/>
        </a:spcAft>
        <a:buChar char="–"/>
        <a:defRPr sz="2000">
          <a:solidFill>
            <a:schemeClr val="tx1"/>
          </a:solidFill>
          <a:latin typeface="+mn-lt"/>
          <a:ea typeface="ＭＳ Ｐゴシック" charset="-128"/>
        </a:defRPr>
      </a:lvl4pPr>
      <a:lvl5pPr marL="2057400" indent="-228600" algn="l" rtl="0" eaLnBrk="1" fontAlgn="base" hangingPunct="1">
        <a:spcBef>
          <a:spcPct val="20000"/>
        </a:spcBef>
        <a:spcAft>
          <a:spcPct val="0"/>
        </a:spcAft>
        <a:buChar char="»"/>
        <a:defRPr sz="2000">
          <a:solidFill>
            <a:schemeClr val="tx1"/>
          </a:solidFill>
          <a:latin typeface="+mn-lt"/>
          <a:ea typeface="ＭＳ Ｐゴシック"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8" name="Rectangle 4">
            <a:extLst>
              <a:ext uri="{FF2B5EF4-FFF2-40B4-BE49-F238E27FC236}">
                <a16:creationId xmlns:a16="http://schemas.microsoft.com/office/drawing/2014/main" id="{657FB508-FA1F-466C-B0F9-FCAA28014A5A}"/>
              </a:ext>
            </a:extLst>
          </p:cNvPr>
          <p:cNvSpPr>
            <a:spLocks noGrp="1" noChangeArrowheads="1"/>
          </p:cNvSpPr>
          <p:nvPr>
            <p:ph type="title"/>
          </p:nvPr>
        </p:nvSpPr>
        <p:spPr/>
        <p:txBody>
          <a:bodyPr>
            <a:normAutofit fontScale="90000"/>
          </a:bodyPr>
          <a:lstStyle/>
          <a:p>
            <a:r>
              <a:rPr lang="en-US" altLang="en-US" sz="3600" dirty="0"/>
              <a:t>QUALITY FUNCTION DEPLOYMENT</a:t>
            </a:r>
            <a:br>
              <a:rPr lang="en-US" altLang="en-US" sz="5200" dirty="0"/>
            </a:br>
            <a:endParaRPr lang="en-US" altLang="en-US" sz="5200" dirty="0"/>
          </a:p>
        </p:txBody>
      </p:sp>
      <p:sp>
        <p:nvSpPr>
          <p:cNvPr id="241667" name="Rectangle 3">
            <a:extLst>
              <a:ext uri="{FF2B5EF4-FFF2-40B4-BE49-F238E27FC236}">
                <a16:creationId xmlns:a16="http://schemas.microsoft.com/office/drawing/2014/main" id="{813B9A89-2D36-4248-B619-5940D410C662}"/>
              </a:ext>
            </a:extLst>
          </p:cNvPr>
          <p:cNvSpPr>
            <a:spLocks noGrp="1" noChangeArrowheads="1"/>
          </p:cNvSpPr>
          <p:nvPr>
            <p:ph type="body" idx="1"/>
          </p:nvPr>
        </p:nvSpPr>
        <p:spPr/>
        <p:txBody>
          <a:bodyPr/>
          <a:lstStyle/>
          <a:p>
            <a:endParaRPr lang="en-US" alt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4263612" cy="639762"/>
          </a:xfrm>
        </p:spPr>
        <p:txBody>
          <a:bodyPr/>
          <a:lstStyle/>
          <a:p>
            <a:r>
              <a:rPr lang="en-US" sz="3200" dirty="0">
                <a:solidFill>
                  <a:schemeClr val="tx1">
                    <a:lumMod val="85000"/>
                    <a:lumOff val="15000"/>
                  </a:schemeClr>
                </a:solidFill>
                <a:latin typeface="Arial" pitchFamily="34" charset="0"/>
                <a:cs typeface="Arial" pitchFamily="34" charset="0"/>
              </a:rPr>
              <a:t>QFD template</a:t>
            </a:r>
          </a:p>
        </p:txBody>
      </p:sp>
      <p:grpSp>
        <p:nvGrpSpPr>
          <p:cNvPr id="3" name="Group 2"/>
          <p:cNvGrpSpPr/>
          <p:nvPr/>
        </p:nvGrpSpPr>
        <p:grpSpPr>
          <a:xfrm>
            <a:off x="2587345" y="152400"/>
            <a:ext cx="2679192" cy="1915285"/>
            <a:chOff x="2646337" y="304800"/>
            <a:chExt cx="2679192" cy="1915285"/>
          </a:xfrm>
        </p:grpSpPr>
        <p:sp>
          <p:nvSpPr>
            <p:cNvPr id="4" name="Isosceles Triangle 11"/>
            <p:cNvSpPr/>
            <p:nvPr/>
          </p:nvSpPr>
          <p:spPr>
            <a:xfrm>
              <a:off x="2646337" y="304800"/>
              <a:ext cx="2679192" cy="1371600"/>
            </a:xfrm>
            <a:custGeom>
              <a:avLst/>
              <a:gdLst>
                <a:gd name="connsiteX0" fmla="*/ 0 w 2679192"/>
                <a:gd name="connsiteY0" fmla="*/ 1600200 h 1600200"/>
                <a:gd name="connsiteX1" fmla="*/ 1339596 w 2679192"/>
                <a:gd name="connsiteY1" fmla="*/ 0 h 1600200"/>
                <a:gd name="connsiteX2" fmla="*/ 2679192 w 2679192"/>
                <a:gd name="connsiteY2" fmla="*/ 1600200 h 1600200"/>
                <a:gd name="connsiteX3" fmla="*/ 0 w 2679192"/>
                <a:gd name="connsiteY3" fmla="*/ 1600200 h 1600200"/>
                <a:gd name="connsiteX0" fmla="*/ 0 w 2679192"/>
                <a:gd name="connsiteY0" fmla="*/ 1576633 h 1576633"/>
                <a:gd name="connsiteX1" fmla="*/ 1334882 w 2679192"/>
                <a:gd name="connsiteY1" fmla="*/ 0 h 1576633"/>
                <a:gd name="connsiteX2" fmla="*/ 2679192 w 2679192"/>
                <a:gd name="connsiteY2" fmla="*/ 1576633 h 1576633"/>
                <a:gd name="connsiteX3" fmla="*/ 0 w 2679192"/>
                <a:gd name="connsiteY3" fmla="*/ 1576633 h 1576633"/>
              </a:gdLst>
              <a:ahLst/>
              <a:cxnLst>
                <a:cxn ang="0">
                  <a:pos x="connsiteX0" y="connsiteY0"/>
                </a:cxn>
                <a:cxn ang="0">
                  <a:pos x="connsiteX1" y="connsiteY1"/>
                </a:cxn>
                <a:cxn ang="0">
                  <a:pos x="connsiteX2" y="connsiteY2"/>
                </a:cxn>
                <a:cxn ang="0">
                  <a:pos x="connsiteX3" y="connsiteY3"/>
                </a:cxn>
              </a:cxnLst>
              <a:rect l="l" t="t" r="r" b="b"/>
              <a:pathLst>
                <a:path w="2679192" h="1576633">
                  <a:moveTo>
                    <a:pt x="0" y="1576633"/>
                  </a:moveTo>
                  <a:lnTo>
                    <a:pt x="1334882" y="0"/>
                  </a:lnTo>
                  <a:lnTo>
                    <a:pt x="2679192" y="1576633"/>
                  </a:lnTo>
                  <a:lnTo>
                    <a:pt x="0" y="1576633"/>
                  </a:lnTo>
                  <a:close/>
                </a:path>
              </a:pathLst>
            </a:custGeom>
            <a:solidFill>
              <a:schemeClr val="bg1">
                <a:lumMod val="95000"/>
              </a:schemeClr>
            </a:solid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2791122" y="459861"/>
              <a:ext cx="2271861" cy="1760224"/>
              <a:chOff x="2791122" y="452487"/>
              <a:chExt cx="2271861" cy="1760224"/>
            </a:xfrm>
            <a:solidFill>
              <a:schemeClr val="bg1">
                <a:lumMod val="95000"/>
              </a:schemeClr>
            </a:solidFill>
          </p:grpSpPr>
          <p:cxnSp>
            <p:nvCxnSpPr>
              <p:cNvPr id="16" name="Straight Connector 15"/>
              <p:cNvCxnSpPr/>
              <p:nvPr/>
            </p:nvCxnSpPr>
            <p:spPr>
              <a:xfrm flipH="1" flipV="1">
                <a:off x="3714948" y="581322"/>
                <a:ext cx="1219200" cy="1219200"/>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H="1" flipV="1">
                <a:off x="3843783" y="452487"/>
                <a:ext cx="1219200" cy="1219200"/>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
              <p:cNvCxnSpPr/>
              <p:nvPr/>
            </p:nvCxnSpPr>
            <p:spPr>
              <a:xfrm flipH="1" flipV="1">
                <a:off x="3581400" y="718791"/>
                <a:ext cx="1066800" cy="1066800"/>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H="1" flipV="1">
                <a:off x="3452565" y="842914"/>
                <a:ext cx="962891" cy="967034"/>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19"/>
              <p:cNvCxnSpPr/>
              <p:nvPr/>
            </p:nvCxnSpPr>
            <p:spPr>
              <a:xfrm flipH="1" flipV="1">
                <a:off x="3315096" y="985888"/>
                <a:ext cx="875904" cy="879673"/>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p:cNvCxnSpPr/>
              <p:nvPr/>
            </p:nvCxnSpPr>
            <p:spPr>
              <a:xfrm flipH="1" flipV="1">
                <a:off x="3186261" y="1124149"/>
                <a:ext cx="815048" cy="818555"/>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p:cNvCxnSpPr/>
              <p:nvPr/>
            </p:nvCxnSpPr>
            <p:spPr>
              <a:xfrm flipH="1" flipV="1">
                <a:off x="3052713" y="1264766"/>
                <a:ext cx="757287" cy="760545"/>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p:nvCxnSpPr>
            <p:spPr>
              <a:xfrm flipH="1" flipV="1">
                <a:off x="2919957" y="1400671"/>
                <a:ext cx="680295" cy="683222"/>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p:cNvCxnSpPr/>
              <p:nvPr/>
            </p:nvCxnSpPr>
            <p:spPr>
              <a:xfrm flipH="1" flipV="1">
                <a:off x="2791122" y="1533427"/>
                <a:ext cx="676374" cy="679284"/>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6" name="Group 5"/>
            <p:cNvGrpSpPr/>
            <p:nvPr/>
          </p:nvGrpSpPr>
          <p:grpSpPr>
            <a:xfrm flipH="1">
              <a:off x="2903082" y="456950"/>
              <a:ext cx="2271861" cy="1760224"/>
              <a:chOff x="2791122" y="452487"/>
              <a:chExt cx="2271861" cy="1760224"/>
            </a:xfrm>
            <a:solidFill>
              <a:schemeClr val="bg1">
                <a:lumMod val="95000"/>
              </a:schemeClr>
            </a:solidFill>
          </p:grpSpPr>
          <p:cxnSp>
            <p:nvCxnSpPr>
              <p:cNvPr id="7" name="Straight Connector 6"/>
              <p:cNvCxnSpPr/>
              <p:nvPr/>
            </p:nvCxnSpPr>
            <p:spPr>
              <a:xfrm flipH="1" flipV="1">
                <a:off x="3714948" y="581322"/>
                <a:ext cx="1219200" cy="1219200"/>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 name="Straight Connector 7"/>
              <p:cNvCxnSpPr/>
              <p:nvPr/>
            </p:nvCxnSpPr>
            <p:spPr>
              <a:xfrm flipH="1" flipV="1">
                <a:off x="3843783" y="452487"/>
                <a:ext cx="1219200" cy="1219200"/>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flipH="1" flipV="1">
                <a:off x="3581400" y="718791"/>
                <a:ext cx="1066800" cy="1066800"/>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p:cNvCxnSpPr/>
              <p:nvPr/>
            </p:nvCxnSpPr>
            <p:spPr>
              <a:xfrm flipH="1" flipV="1">
                <a:off x="3452565" y="842914"/>
                <a:ext cx="962891" cy="967034"/>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flipH="1" flipV="1">
                <a:off x="3315096" y="985888"/>
                <a:ext cx="875904" cy="879673"/>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p:cNvCxnSpPr/>
              <p:nvPr/>
            </p:nvCxnSpPr>
            <p:spPr>
              <a:xfrm flipH="1" flipV="1">
                <a:off x="3186261" y="1124149"/>
                <a:ext cx="815048" cy="818555"/>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H="1" flipV="1">
                <a:off x="3052713" y="1264766"/>
                <a:ext cx="757287" cy="760545"/>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H="1" flipV="1">
                <a:off x="2919957" y="1400671"/>
                <a:ext cx="680295" cy="683222"/>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4"/>
              <p:cNvCxnSpPr/>
              <p:nvPr/>
            </p:nvCxnSpPr>
            <p:spPr>
              <a:xfrm flipH="1" flipV="1">
                <a:off x="2791122" y="1533427"/>
                <a:ext cx="676374" cy="679284"/>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aphicFrame>
        <p:nvGraphicFramePr>
          <p:cNvPr id="25" name="Table 24"/>
          <p:cNvGraphicFramePr>
            <a:graphicFrameLocks noGrp="1"/>
          </p:cNvGraphicFramePr>
          <p:nvPr>
            <p:extLst>
              <p:ext uri="{D42A27DB-BD31-4B8C-83A1-F6EECF244321}">
                <p14:modId xmlns:p14="http://schemas.microsoft.com/office/powerpoint/2010/main" val="4205758355"/>
              </p:ext>
            </p:extLst>
          </p:nvPr>
        </p:nvGraphicFramePr>
        <p:xfrm>
          <a:off x="474408" y="1562782"/>
          <a:ext cx="5469192" cy="4974686"/>
        </p:xfrm>
        <a:graphic>
          <a:graphicData uri="http://schemas.openxmlformats.org/drawingml/2006/table">
            <a:tbl>
              <a:tblPr bandRow="1">
                <a:tableStyleId>{5C22544A-7EE6-4342-B048-85BDC9FD1C3A}</a:tableStyleId>
              </a:tblPr>
              <a:tblGrid>
                <a:gridCol w="1842011">
                  <a:extLst>
                    <a:ext uri="{9D8B030D-6E8A-4147-A177-3AD203B41FA5}">
                      <a16:colId xmlns:a16="http://schemas.microsoft.com/office/drawing/2014/main" val="20000"/>
                    </a:ext>
                  </a:extLst>
                </a:gridCol>
                <a:gridCol w="274381">
                  <a:extLst>
                    <a:ext uri="{9D8B030D-6E8A-4147-A177-3AD203B41FA5}">
                      <a16:colId xmlns:a16="http://schemas.microsoft.com/office/drawing/2014/main" val="20001"/>
                    </a:ext>
                  </a:extLst>
                </a:gridCol>
                <a:gridCol w="262847">
                  <a:extLst>
                    <a:ext uri="{9D8B030D-6E8A-4147-A177-3AD203B41FA5}">
                      <a16:colId xmlns:a16="http://schemas.microsoft.com/office/drawing/2014/main" val="20002"/>
                    </a:ext>
                  </a:extLst>
                </a:gridCol>
                <a:gridCol w="268614">
                  <a:extLst>
                    <a:ext uri="{9D8B030D-6E8A-4147-A177-3AD203B41FA5}">
                      <a16:colId xmlns:a16="http://schemas.microsoft.com/office/drawing/2014/main" val="20003"/>
                    </a:ext>
                  </a:extLst>
                </a:gridCol>
                <a:gridCol w="268614">
                  <a:extLst>
                    <a:ext uri="{9D8B030D-6E8A-4147-A177-3AD203B41FA5}">
                      <a16:colId xmlns:a16="http://schemas.microsoft.com/office/drawing/2014/main" val="20004"/>
                    </a:ext>
                  </a:extLst>
                </a:gridCol>
                <a:gridCol w="268614">
                  <a:extLst>
                    <a:ext uri="{9D8B030D-6E8A-4147-A177-3AD203B41FA5}">
                      <a16:colId xmlns:a16="http://schemas.microsoft.com/office/drawing/2014/main" val="20005"/>
                    </a:ext>
                  </a:extLst>
                </a:gridCol>
                <a:gridCol w="268614">
                  <a:extLst>
                    <a:ext uri="{9D8B030D-6E8A-4147-A177-3AD203B41FA5}">
                      <a16:colId xmlns:a16="http://schemas.microsoft.com/office/drawing/2014/main" val="20006"/>
                    </a:ext>
                  </a:extLst>
                </a:gridCol>
                <a:gridCol w="268614">
                  <a:extLst>
                    <a:ext uri="{9D8B030D-6E8A-4147-A177-3AD203B41FA5}">
                      <a16:colId xmlns:a16="http://schemas.microsoft.com/office/drawing/2014/main" val="20007"/>
                    </a:ext>
                  </a:extLst>
                </a:gridCol>
                <a:gridCol w="268614">
                  <a:extLst>
                    <a:ext uri="{9D8B030D-6E8A-4147-A177-3AD203B41FA5}">
                      <a16:colId xmlns:a16="http://schemas.microsoft.com/office/drawing/2014/main" val="20008"/>
                    </a:ext>
                  </a:extLst>
                </a:gridCol>
                <a:gridCol w="268614">
                  <a:extLst>
                    <a:ext uri="{9D8B030D-6E8A-4147-A177-3AD203B41FA5}">
                      <a16:colId xmlns:a16="http://schemas.microsoft.com/office/drawing/2014/main" val="20009"/>
                    </a:ext>
                  </a:extLst>
                </a:gridCol>
                <a:gridCol w="268614">
                  <a:extLst>
                    <a:ext uri="{9D8B030D-6E8A-4147-A177-3AD203B41FA5}">
                      <a16:colId xmlns:a16="http://schemas.microsoft.com/office/drawing/2014/main" val="20010"/>
                    </a:ext>
                  </a:extLst>
                </a:gridCol>
                <a:gridCol w="268614">
                  <a:extLst>
                    <a:ext uri="{9D8B030D-6E8A-4147-A177-3AD203B41FA5}">
                      <a16:colId xmlns:a16="http://schemas.microsoft.com/office/drawing/2014/main" val="20011"/>
                    </a:ext>
                  </a:extLst>
                </a:gridCol>
                <a:gridCol w="367627">
                  <a:extLst>
                    <a:ext uri="{9D8B030D-6E8A-4147-A177-3AD203B41FA5}">
                      <a16:colId xmlns:a16="http://schemas.microsoft.com/office/drawing/2014/main" val="20012"/>
                    </a:ext>
                  </a:extLst>
                </a:gridCol>
                <a:gridCol w="304800">
                  <a:extLst>
                    <a:ext uri="{9D8B030D-6E8A-4147-A177-3AD203B41FA5}">
                      <a16:colId xmlns:a16="http://schemas.microsoft.com/office/drawing/2014/main" val="20013"/>
                    </a:ext>
                  </a:extLst>
                </a:gridCol>
              </a:tblGrid>
              <a:tr h="1483380">
                <a:tc>
                  <a:txBody>
                    <a:bodyPr/>
                    <a:lstStyle/>
                    <a:p>
                      <a:endParaRPr lang="en-US"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200" b="0" dirty="0"/>
                    </a:p>
                  </a:txBody>
                  <a:tcPr marL="0" marR="0" marT="0" marB="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200" b="0" dirty="0"/>
                        <a:t>Technical aspect 1</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Technical aspect 2</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b="0" dirty="0"/>
                        <a:t>Technical aspect 3</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b="0" dirty="0"/>
                        <a:t>Technical aspect 4</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b="0" dirty="0"/>
                        <a:t>Technical aspect </a:t>
                      </a:r>
                      <a:r>
                        <a:rPr lang="en-US" sz="1200" b="0" baseline="0" dirty="0"/>
                        <a:t> 5</a:t>
                      </a:r>
                      <a:endParaRPr lang="en-US" sz="1200" b="0" dirty="0"/>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b="0" dirty="0"/>
                        <a:t>Technical aspect </a:t>
                      </a:r>
                      <a:r>
                        <a:rPr lang="en-US" sz="1200" b="0" baseline="0" dirty="0"/>
                        <a:t> 6</a:t>
                      </a:r>
                      <a:endParaRPr lang="en-US" sz="1200" b="0" dirty="0"/>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b="0" dirty="0"/>
                        <a:t>Technical aspect 7</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b="0" dirty="0"/>
                        <a:t>Technical aspect 8</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b="0" dirty="0"/>
                        <a:t>Technical aspect 9</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b="0" dirty="0"/>
                        <a:t>Technical aspect 10</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268562">
                <a:tc>
                  <a:txBody>
                    <a:bodyPr/>
                    <a:lstStyle/>
                    <a:p>
                      <a:pPr marL="0" algn="l" defTabSz="914400" rtl="0" eaLnBrk="1" latinLnBrk="0" hangingPunct="1"/>
                      <a:endParaRPr lang="en-US" sz="1200" b="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l" defTabSz="914400" rtl="0" eaLnBrk="1" latinLnBrk="0" hangingPunct="1"/>
                      <a:endParaRPr lang="en-US" sz="1200" b="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latinLnBrk="0" hangingPunct="1"/>
                      <a:r>
                        <a:rPr lang="en-US" sz="1200" b="0" kern="1200" dirty="0">
                          <a:solidFill>
                            <a:schemeClr val="dk1"/>
                          </a:solidFill>
                          <a:latin typeface="+mn-lt"/>
                          <a:ea typeface="+mn-ea"/>
                          <a:cs typeface="+mn-cs"/>
                        </a:rPr>
                        <a:t>O</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b="0" kern="1200" dirty="0">
                          <a:solidFill>
                            <a:schemeClr val="dk1"/>
                          </a:solidFill>
                          <a:latin typeface="+mn-lt"/>
                          <a:ea typeface="+mn-ea"/>
                          <a:cs typeface="+mn-cs"/>
                        </a:rPr>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b="0" kern="1200" dirty="0">
                          <a:solidFill>
                            <a:schemeClr val="dk1"/>
                          </a:solidFill>
                          <a:latin typeface="+mn-lt"/>
                          <a:ea typeface="+mn-ea"/>
                          <a:cs typeface="+mn-cs"/>
                        </a:rPr>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b="0" kern="1200" dirty="0">
                          <a:solidFill>
                            <a:schemeClr val="dk1"/>
                          </a:solidFill>
                          <a:latin typeface="+mn-lt"/>
                          <a:ea typeface="+mn-ea"/>
                          <a:cs typeface="+mn-cs"/>
                        </a:rPr>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b="0" kern="1200" dirty="0">
                          <a:solidFill>
                            <a:schemeClr val="dk1"/>
                          </a:solidFill>
                          <a:latin typeface="+mn-lt"/>
                          <a:ea typeface="+mn-ea"/>
                          <a:cs typeface="+mn-cs"/>
                        </a:rPr>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b="0" kern="1200" dirty="0">
                          <a:solidFill>
                            <a:schemeClr val="dk1"/>
                          </a:solidFill>
                          <a:latin typeface="+mn-lt"/>
                          <a:ea typeface="+mn-ea"/>
                          <a:cs typeface="+mn-cs"/>
                        </a:rPr>
                        <a:t>O</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b="0" kern="1200" dirty="0">
                          <a:solidFill>
                            <a:schemeClr val="dk1"/>
                          </a:solidFill>
                          <a:latin typeface="+mn-lt"/>
                          <a:ea typeface="+mn-ea"/>
                          <a:cs typeface="+mn-cs"/>
                        </a:rPr>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b="0" kern="1200" dirty="0">
                          <a:solidFill>
                            <a:schemeClr val="dk1"/>
                          </a:solidFill>
                          <a:latin typeface="+mn-lt"/>
                          <a:ea typeface="+mn-ea"/>
                          <a:cs typeface="+mn-cs"/>
                        </a:rPr>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b="0" kern="1200" dirty="0">
                          <a:solidFill>
                            <a:schemeClr val="dk1"/>
                          </a:solidFill>
                          <a:latin typeface="+mn-lt"/>
                          <a:ea typeface="+mn-ea"/>
                          <a:cs typeface="+mn-cs"/>
                        </a:rPr>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b="0" kern="1200" dirty="0">
                          <a:solidFill>
                            <a:schemeClr val="dk1"/>
                          </a:solidFill>
                          <a:latin typeface="+mn-lt"/>
                          <a:ea typeface="+mn-ea"/>
                          <a:cs typeface="+mn-cs"/>
                        </a:rPr>
                        <a:t>O</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l" defTabSz="914400" rtl="0" eaLnBrk="1" latinLnBrk="0" hangingPunct="1"/>
                      <a:endParaRPr lang="en-US" sz="1200" b="0" kern="1200" dirty="0">
                        <a:solidFill>
                          <a:schemeClr val="dk1"/>
                        </a:solidFill>
                        <a:latin typeface="+mn-lt"/>
                        <a:ea typeface="+mn-ea"/>
                        <a:cs typeface="+mn-cs"/>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l" defTabSz="914400" rtl="0" eaLnBrk="1" latinLnBrk="0" hangingPunct="1"/>
                      <a:endParaRPr lang="en-US" sz="1200" b="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268562">
                <a:tc>
                  <a:txBody>
                    <a:bodyPr/>
                    <a:lstStyle/>
                    <a:p>
                      <a:r>
                        <a:rPr lang="en-US" sz="1200" b="0" dirty="0"/>
                        <a:t>Requirement 1</a:t>
                      </a:r>
                    </a:p>
                  </a:txBody>
                  <a:tcPr marL="63106"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5</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1.1</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r h="268562">
                <a:tc>
                  <a:txBody>
                    <a:bodyPr/>
                    <a:lstStyle/>
                    <a:p>
                      <a:r>
                        <a:rPr lang="en-US" sz="1200" b="0" dirty="0"/>
                        <a:t>Requirement</a:t>
                      </a:r>
                      <a:r>
                        <a:rPr lang="en-US" sz="1200" b="0" baseline="0" dirty="0"/>
                        <a:t> 2</a:t>
                      </a:r>
                      <a:endParaRPr lang="en-US" sz="1200" b="0" dirty="0"/>
                    </a:p>
                  </a:txBody>
                  <a:tcPr marL="63106"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9</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endParaRPr lang="en-US" sz="1200" b="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b="0" dirty="0">
                          <a:solidFill>
                            <a:schemeClr val="tx1">
                              <a:lumMod val="75000"/>
                              <a:lumOff val="25000"/>
                            </a:schemeClr>
                          </a:solidFill>
                          <a:latin typeface="Times New Roman"/>
                          <a:cs typeface="Times New Roman"/>
                        </a:rPr>
                        <a:t>●●</a:t>
                      </a:r>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US"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r h="2685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Requirement</a:t>
                      </a:r>
                      <a:r>
                        <a:rPr lang="en-US" sz="1200" b="0" baseline="0" dirty="0"/>
                        <a:t> 3</a:t>
                      </a:r>
                      <a:endParaRPr lang="en-US" sz="1200" b="0" dirty="0"/>
                    </a:p>
                  </a:txBody>
                  <a:tcPr marL="63106"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4</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b="0" dirty="0">
                          <a:solidFill>
                            <a:schemeClr val="tx1">
                              <a:lumMod val="75000"/>
                              <a:lumOff val="25000"/>
                            </a:schemeClr>
                          </a:solidFill>
                          <a:latin typeface="Times New Roman"/>
                          <a:cs typeface="Times New Roman"/>
                        </a:rPr>
                        <a:t>●</a:t>
                      </a:r>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US"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4"/>
                  </a:ext>
                </a:extLst>
              </a:tr>
              <a:tr h="268562">
                <a:tc>
                  <a:txBody>
                    <a:bodyPr/>
                    <a:lstStyle/>
                    <a:p>
                      <a:r>
                        <a:rPr lang="en-US" sz="1200" b="0" dirty="0"/>
                        <a:t>Requirement</a:t>
                      </a:r>
                      <a:r>
                        <a:rPr lang="en-US" sz="1200" b="0" baseline="0" dirty="0"/>
                        <a:t> 4</a:t>
                      </a:r>
                      <a:endParaRPr lang="en-US" sz="1200" b="0" dirty="0"/>
                    </a:p>
                  </a:txBody>
                  <a:tcPr marL="63106"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7</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b="0" dirty="0">
                          <a:solidFill>
                            <a:schemeClr val="tx1">
                              <a:lumMod val="75000"/>
                              <a:lumOff val="25000"/>
                            </a:schemeClr>
                          </a:solidFill>
                          <a:latin typeface="Times New Roman"/>
                          <a:cs typeface="Times New Roman"/>
                        </a:rPr>
                        <a:t>●</a:t>
                      </a:r>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US"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5"/>
                  </a:ext>
                </a:extLst>
              </a:tr>
              <a:tr h="268562">
                <a:tc>
                  <a:txBody>
                    <a:bodyPr/>
                    <a:lstStyle/>
                    <a:p>
                      <a:r>
                        <a:rPr lang="en-US" sz="1200" b="0" dirty="0"/>
                        <a:t>Requirement</a:t>
                      </a:r>
                      <a:r>
                        <a:rPr lang="en-US" sz="1200" b="0" baseline="0" dirty="0"/>
                        <a:t> 5</a:t>
                      </a:r>
                      <a:endParaRPr lang="en-US" sz="1200" b="0" dirty="0"/>
                    </a:p>
                  </a:txBody>
                  <a:tcPr marL="63106"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3</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1.2</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6"/>
                  </a:ext>
                </a:extLst>
              </a:tr>
              <a:tr h="268562">
                <a:tc>
                  <a:txBody>
                    <a:bodyPr/>
                    <a:lstStyle/>
                    <a:p>
                      <a:r>
                        <a:rPr lang="en-US" sz="1200" b="0" dirty="0"/>
                        <a:t>Requirement</a:t>
                      </a:r>
                      <a:r>
                        <a:rPr lang="en-US" sz="1200" b="0" baseline="0" dirty="0"/>
                        <a:t> 6</a:t>
                      </a:r>
                      <a:endParaRPr lang="en-US" sz="1200" b="0" dirty="0"/>
                    </a:p>
                  </a:txBody>
                  <a:tcPr marL="63106"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5</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b="0" dirty="0">
                          <a:solidFill>
                            <a:schemeClr val="tx1">
                              <a:lumMod val="75000"/>
                              <a:lumOff val="25000"/>
                            </a:schemeClr>
                          </a:solidFill>
                          <a:latin typeface="Times New Roman"/>
                          <a:cs typeface="Times New Roman"/>
                        </a:rPr>
                        <a:t>●</a:t>
                      </a:r>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US"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7"/>
                  </a:ext>
                </a:extLst>
              </a:tr>
              <a:tr h="268562">
                <a:tc>
                  <a:txBody>
                    <a:bodyPr/>
                    <a:lstStyle/>
                    <a:p>
                      <a:r>
                        <a:rPr lang="en-US" sz="1200" b="0" dirty="0"/>
                        <a:t>Requirement</a:t>
                      </a:r>
                      <a:r>
                        <a:rPr lang="en-US" sz="1200" b="0" baseline="0" dirty="0"/>
                        <a:t> 7</a:t>
                      </a:r>
                      <a:endParaRPr lang="en-US" sz="1200" b="0" dirty="0"/>
                    </a:p>
                  </a:txBody>
                  <a:tcPr marL="63106"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2</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b="0" dirty="0">
                          <a:solidFill>
                            <a:schemeClr val="tx1">
                              <a:lumMod val="75000"/>
                              <a:lumOff val="25000"/>
                            </a:schemeClr>
                          </a:solidFill>
                          <a:latin typeface="Times New Roman"/>
                          <a:cs typeface="Times New Roman"/>
                        </a:rPr>
                        <a:t>●</a:t>
                      </a:r>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2.3</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8"/>
                  </a:ext>
                </a:extLst>
              </a:tr>
              <a:tr h="268562">
                <a:tc>
                  <a:txBody>
                    <a:bodyPr/>
                    <a:lstStyle/>
                    <a:p>
                      <a:r>
                        <a:rPr lang="en-US" sz="1200" b="0" dirty="0"/>
                        <a:t>Requirement</a:t>
                      </a:r>
                      <a:r>
                        <a:rPr lang="en-US" sz="1200" b="0" baseline="0" dirty="0"/>
                        <a:t> 8</a:t>
                      </a:r>
                      <a:endParaRPr lang="en-US" sz="1200" b="0" dirty="0"/>
                    </a:p>
                  </a:txBody>
                  <a:tcPr marL="63106"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8</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b="0" dirty="0">
                          <a:solidFill>
                            <a:schemeClr val="tx1">
                              <a:lumMod val="75000"/>
                              <a:lumOff val="25000"/>
                            </a:schemeClr>
                          </a:solidFill>
                          <a:latin typeface="Times New Roman"/>
                          <a:cs typeface="Times New Roman"/>
                        </a:rPr>
                        <a:t>●●</a:t>
                      </a:r>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US"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9"/>
                  </a:ext>
                </a:extLst>
              </a:tr>
              <a:tr h="268562">
                <a:tc>
                  <a:txBody>
                    <a:bodyPr/>
                    <a:lstStyle/>
                    <a:p>
                      <a:r>
                        <a:rPr lang="en-US" sz="1200" b="0" dirty="0"/>
                        <a:t>Requirement</a:t>
                      </a:r>
                      <a:r>
                        <a:rPr lang="en-US" sz="1200" b="0" baseline="0" dirty="0"/>
                        <a:t> 9</a:t>
                      </a:r>
                      <a:endParaRPr lang="en-US" sz="1200" b="0" dirty="0"/>
                    </a:p>
                  </a:txBody>
                  <a:tcPr marL="63106"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6</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b="0" dirty="0">
                          <a:solidFill>
                            <a:schemeClr val="tx1">
                              <a:lumMod val="75000"/>
                              <a:lumOff val="25000"/>
                            </a:schemeClr>
                          </a:solidFill>
                          <a:latin typeface="Times New Roman"/>
                          <a:cs typeface="Times New Roman"/>
                        </a:rPr>
                        <a:t>●●</a:t>
                      </a:r>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US"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10"/>
                  </a:ext>
                </a:extLst>
              </a:tr>
              <a:tr h="268562">
                <a:tc>
                  <a:txBody>
                    <a:bodyPr/>
                    <a:lstStyle/>
                    <a:p>
                      <a:r>
                        <a:rPr lang="en-US" sz="1200" b="0" dirty="0"/>
                        <a:t>Requirement</a:t>
                      </a:r>
                      <a:r>
                        <a:rPr lang="en-US" sz="1200" b="0" baseline="0" dirty="0"/>
                        <a:t> 10</a:t>
                      </a:r>
                      <a:endParaRPr lang="en-US" sz="1200" b="0" dirty="0"/>
                    </a:p>
                  </a:txBody>
                  <a:tcPr marL="63106"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4</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endParaRPr lang="en-US" sz="1200" b="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US"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11"/>
                  </a:ext>
                </a:extLst>
              </a:tr>
              <a:tr h="268562">
                <a:tc>
                  <a:txBody>
                    <a:bodyPr/>
                    <a:lstStyle/>
                    <a:p>
                      <a:endParaRPr lang="en-US"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200" b="0" dirty="0"/>
                    </a:p>
                  </a:txBody>
                  <a:tcPr marL="0" marR="0" marT="0" marB="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12"/>
                  </a:ext>
                </a:extLst>
              </a:tr>
              <a:tr h="268562">
                <a:tc>
                  <a:txBody>
                    <a:bodyPr/>
                    <a:lstStyle/>
                    <a:p>
                      <a:endParaRPr lang="en-US"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200" b="0" dirty="0"/>
                    </a:p>
                  </a:txBody>
                  <a:tcPr marL="0" marR="0" marT="0" marB="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200" b="0"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200" b="0" dirty="0"/>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26" name="TextBox 25"/>
          <p:cNvSpPr txBox="1"/>
          <p:nvPr/>
        </p:nvSpPr>
        <p:spPr>
          <a:xfrm>
            <a:off x="703008" y="2768425"/>
            <a:ext cx="1447800" cy="451406"/>
          </a:xfrm>
          <a:prstGeom prst="rect">
            <a:avLst/>
          </a:prstGeom>
          <a:noFill/>
        </p:spPr>
        <p:txBody>
          <a:bodyPr wrap="squar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lnSpc>
                <a:spcPts val="1400"/>
              </a:lnSpc>
            </a:pPr>
            <a:r>
              <a:rPr lang="en-US" sz="1300" dirty="0"/>
              <a:t>Customer priority</a:t>
            </a:r>
          </a:p>
        </p:txBody>
      </p:sp>
      <p:sp>
        <p:nvSpPr>
          <p:cNvPr id="27" name="TextBox 26"/>
          <p:cNvSpPr txBox="1"/>
          <p:nvPr/>
        </p:nvSpPr>
        <p:spPr>
          <a:xfrm rot="16200000">
            <a:off x="-833106" y="4416964"/>
            <a:ext cx="2209972" cy="307777"/>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400" dirty="0"/>
              <a:t>Customer requirements</a:t>
            </a:r>
          </a:p>
        </p:txBody>
      </p:sp>
      <p:sp>
        <p:nvSpPr>
          <p:cNvPr id="28" name="TextBox 27"/>
          <p:cNvSpPr txBox="1"/>
          <p:nvPr/>
        </p:nvSpPr>
        <p:spPr>
          <a:xfrm rot="16200000">
            <a:off x="1596930" y="2082665"/>
            <a:ext cx="1447800" cy="451406"/>
          </a:xfrm>
          <a:prstGeom prst="rect">
            <a:avLst/>
          </a:prstGeom>
          <a:noFill/>
        </p:spPr>
        <p:txBody>
          <a:bodyPr wrap="squar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lnSpc>
                <a:spcPts val="1400"/>
              </a:lnSpc>
            </a:pPr>
            <a:r>
              <a:rPr lang="en-US" sz="1300" b="0" dirty="0"/>
              <a:t>Technical requirements</a:t>
            </a:r>
          </a:p>
        </p:txBody>
      </p:sp>
      <p:sp>
        <p:nvSpPr>
          <p:cNvPr id="29" name="Oval 8"/>
          <p:cNvSpPr/>
          <p:nvPr/>
        </p:nvSpPr>
        <p:spPr>
          <a:xfrm>
            <a:off x="1846008" y="2995597"/>
            <a:ext cx="609600" cy="304800"/>
          </a:xfrm>
          <a:custGeom>
            <a:avLst/>
            <a:gdLst>
              <a:gd name="connsiteX0" fmla="*/ 0 w 990600"/>
              <a:gd name="connsiteY0" fmla="*/ 304800 h 609599"/>
              <a:gd name="connsiteX1" fmla="*/ 495300 w 990600"/>
              <a:gd name="connsiteY1" fmla="*/ 0 h 609599"/>
              <a:gd name="connsiteX2" fmla="*/ 990600 w 990600"/>
              <a:gd name="connsiteY2" fmla="*/ 304800 h 609599"/>
              <a:gd name="connsiteX3" fmla="*/ 495300 w 990600"/>
              <a:gd name="connsiteY3" fmla="*/ 609600 h 609599"/>
              <a:gd name="connsiteX4" fmla="*/ 0 w 990600"/>
              <a:gd name="connsiteY4" fmla="*/ 304800 h 609599"/>
              <a:gd name="connsiteX0" fmla="*/ 0 w 990600"/>
              <a:gd name="connsiteY0" fmla="*/ 304800 h 304800"/>
              <a:gd name="connsiteX1" fmla="*/ 495300 w 990600"/>
              <a:gd name="connsiteY1" fmla="*/ 0 h 304800"/>
              <a:gd name="connsiteX2" fmla="*/ 990600 w 990600"/>
              <a:gd name="connsiteY2" fmla="*/ 304800 h 304800"/>
              <a:gd name="connsiteX3" fmla="*/ 0 w 990600"/>
              <a:gd name="connsiteY3" fmla="*/ 304800 h 304800"/>
              <a:gd name="connsiteX0" fmla="*/ 0 w 990600"/>
              <a:gd name="connsiteY0" fmla="*/ 304800 h 396240"/>
              <a:gd name="connsiteX1" fmla="*/ 495300 w 990600"/>
              <a:gd name="connsiteY1" fmla="*/ 0 h 396240"/>
              <a:gd name="connsiteX2" fmla="*/ 990600 w 990600"/>
              <a:gd name="connsiteY2" fmla="*/ 304800 h 396240"/>
              <a:gd name="connsiteX3" fmla="*/ 91440 w 990600"/>
              <a:gd name="connsiteY3" fmla="*/ 396240 h 396240"/>
              <a:gd name="connsiteX0" fmla="*/ 0 w 990600"/>
              <a:gd name="connsiteY0" fmla="*/ 304800 h 304800"/>
              <a:gd name="connsiteX1" fmla="*/ 495300 w 990600"/>
              <a:gd name="connsiteY1" fmla="*/ 0 h 304800"/>
              <a:gd name="connsiteX2" fmla="*/ 990600 w 990600"/>
              <a:gd name="connsiteY2" fmla="*/ 304800 h 304800"/>
              <a:gd name="connsiteX0" fmla="*/ 0 w 495300"/>
              <a:gd name="connsiteY0" fmla="*/ 0 h 304800"/>
              <a:gd name="connsiteX1" fmla="*/ 495300 w 495300"/>
              <a:gd name="connsiteY1" fmla="*/ 304800 h 304800"/>
            </a:gdLst>
            <a:ahLst/>
            <a:cxnLst>
              <a:cxn ang="0">
                <a:pos x="connsiteX0" y="connsiteY0"/>
              </a:cxn>
              <a:cxn ang="0">
                <a:pos x="connsiteX1" y="connsiteY1"/>
              </a:cxn>
            </a:cxnLst>
            <a:rect l="l" t="t" r="r" b="b"/>
            <a:pathLst>
              <a:path w="495300" h="304800">
                <a:moveTo>
                  <a:pt x="0" y="0"/>
                </a:moveTo>
                <a:cubicBezTo>
                  <a:pt x="273547" y="0"/>
                  <a:pt x="495300" y="136464"/>
                  <a:pt x="495300" y="304800"/>
                </a:cubicBezTo>
              </a:path>
            </a:pathLst>
          </a:custGeom>
          <a:noFill/>
          <a:ln w="19050">
            <a:solidFill>
              <a:schemeClr val="tx1">
                <a:lumMod val="65000"/>
                <a:lumOff val="35000"/>
              </a:schemeClr>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8"/>
          <p:cNvSpPr/>
          <p:nvPr/>
        </p:nvSpPr>
        <p:spPr>
          <a:xfrm rot="5400000">
            <a:off x="5137357" y="2735041"/>
            <a:ext cx="609600" cy="304800"/>
          </a:xfrm>
          <a:custGeom>
            <a:avLst/>
            <a:gdLst>
              <a:gd name="connsiteX0" fmla="*/ 0 w 990600"/>
              <a:gd name="connsiteY0" fmla="*/ 304800 h 609599"/>
              <a:gd name="connsiteX1" fmla="*/ 495300 w 990600"/>
              <a:gd name="connsiteY1" fmla="*/ 0 h 609599"/>
              <a:gd name="connsiteX2" fmla="*/ 990600 w 990600"/>
              <a:gd name="connsiteY2" fmla="*/ 304800 h 609599"/>
              <a:gd name="connsiteX3" fmla="*/ 495300 w 990600"/>
              <a:gd name="connsiteY3" fmla="*/ 609600 h 609599"/>
              <a:gd name="connsiteX4" fmla="*/ 0 w 990600"/>
              <a:gd name="connsiteY4" fmla="*/ 304800 h 609599"/>
              <a:gd name="connsiteX0" fmla="*/ 0 w 990600"/>
              <a:gd name="connsiteY0" fmla="*/ 304800 h 304800"/>
              <a:gd name="connsiteX1" fmla="*/ 495300 w 990600"/>
              <a:gd name="connsiteY1" fmla="*/ 0 h 304800"/>
              <a:gd name="connsiteX2" fmla="*/ 990600 w 990600"/>
              <a:gd name="connsiteY2" fmla="*/ 304800 h 304800"/>
              <a:gd name="connsiteX3" fmla="*/ 0 w 990600"/>
              <a:gd name="connsiteY3" fmla="*/ 304800 h 304800"/>
              <a:gd name="connsiteX0" fmla="*/ 0 w 990600"/>
              <a:gd name="connsiteY0" fmla="*/ 304800 h 396240"/>
              <a:gd name="connsiteX1" fmla="*/ 495300 w 990600"/>
              <a:gd name="connsiteY1" fmla="*/ 0 h 396240"/>
              <a:gd name="connsiteX2" fmla="*/ 990600 w 990600"/>
              <a:gd name="connsiteY2" fmla="*/ 304800 h 396240"/>
              <a:gd name="connsiteX3" fmla="*/ 91440 w 990600"/>
              <a:gd name="connsiteY3" fmla="*/ 396240 h 396240"/>
              <a:gd name="connsiteX0" fmla="*/ 0 w 990600"/>
              <a:gd name="connsiteY0" fmla="*/ 304800 h 304800"/>
              <a:gd name="connsiteX1" fmla="*/ 495300 w 990600"/>
              <a:gd name="connsiteY1" fmla="*/ 0 h 304800"/>
              <a:gd name="connsiteX2" fmla="*/ 990600 w 990600"/>
              <a:gd name="connsiteY2" fmla="*/ 304800 h 304800"/>
              <a:gd name="connsiteX0" fmla="*/ 0 w 495300"/>
              <a:gd name="connsiteY0" fmla="*/ 0 h 304800"/>
              <a:gd name="connsiteX1" fmla="*/ 495300 w 495300"/>
              <a:gd name="connsiteY1" fmla="*/ 304800 h 304800"/>
            </a:gdLst>
            <a:ahLst/>
            <a:cxnLst>
              <a:cxn ang="0">
                <a:pos x="connsiteX0" y="connsiteY0"/>
              </a:cxn>
              <a:cxn ang="0">
                <a:pos x="connsiteX1" y="connsiteY1"/>
              </a:cxn>
            </a:cxnLst>
            <a:rect l="l" t="t" r="r" b="b"/>
            <a:pathLst>
              <a:path w="495300" h="304800">
                <a:moveTo>
                  <a:pt x="0" y="0"/>
                </a:moveTo>
                <a:cubicBezTo>
                  <a:pt x="273547" y="0"/>
                  <a:pt x="495300" y="136464"/>
                  <a:pt x="495300" y="304800"/>
                </a:cubicBezTo>
              </a:path>
            </a:pathLst>
          </a:custGeom>
          <a:noFill/>
          <a:ln w="19050">
            <a:solidFill>
              <a:schemeClr val="tx1">
                <a:lumMod val="65000"/>
                <a:lumOff val="35000"/>
              </a:schemeClr>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289757" y="2282680"/>
            <a:ext cx="822960" cy="292388"/>
          </a:xfrm>
          <a:prstGeom prst="rect">
            <a:avLst/>
          </a:prstGeom>
          <a:noFill/>
        </p:spPr>
        <p:txBody>
          <a:bodyPr wrap="squar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300" dirty="0"/>
              <a:t>Targets</a:t>
            </a:r>
          </a:p>
        </p:txBody>
      </p:sp>
      <p:sp>
        <p:nvSpPr>
          <p:cNvPr id="32" name="Rectangle 31"/>
          <p:cNvSpPr/>
          <p:nvPr/>
        </p:nvSpPr>
        <p:spPr>
          <a:xfrm>
            <a:off x="6612192" y="2917029"/>
            <a:ext cx="2286000" cy="1502571"/>
          </a:xfrm>
          <a:prstGeom prst="rect">
            <a:avLst/>
          </a:prstGeom>
        </p:spPr>
        <p:style>
          <a:lnRef idx="1">
            <a:schemeClr val="dk1"/>
          </a:lnRef>
          <a:fillRef idx="2">
            <a:schemeClr val="dk1"/>
          </a:fillRef>
          <a:effectRef idx="1">
            <a:schemeClr val="dk1"/>
          </a:effectRef>
          <a:fontRef idx="minor">
            <a:schemeClr val="dk1"/>
          </a:fontRef>
        </p:style>
        <p:txBody>
          <a:bodyPr rtlCol="0" anchor="t"/>
          <a:lstStyle/>
          <a:p>
            <a:r>
              <a:rPr lang="en-US" sz="1800" dirty="0"/>
              <a:t>Correlations:</a:t>
            </a:r>
          </a:p>
          <a:p>
            <a:pPr marL="350838"/>
            <a:r>
              <a:rPr lang="en-US" sz="1800" dirty="0"/>
              <a:t>Strong positive</a:t>
            </a:r>
          </a:p>
          <a:p>
            <a:pPr marL="350838"/>
            <a:r>
              <a:rPr lang="en-US" sz="1800" dirty="0"/>
              <a:t>Positive</a:t>
            </a:r>
          </a:p>
          <a:p>
            <a:pPr marL="350838"/>
            <a:r>
              <a:rPr lang="en-US" sz="1800" dirty="0"/>
              <a:t>Strong negative</a:t>
            </a:r>
          </a:p>
          <a:p>
            <a:pPr marL="350838"/>
            <a:r>
              <a:rPr lang="en-US" sz="1800" dirty="0"/>
              <a:t>Negative</a:t>
            </a:r>
          </a:p>
        </p:txBody>
      </p:sp>
      <p:sp>
        <p:nvSpPr>
          <p:cNvPr id="33" name="Oval 32"/>
          <p:cNvSpPr/>
          <p:nvPr/>
        </p:nvSpPr>
        <p:spPr>
          <a:xfrm>
            <a:off x="6793662" y="3311881"/>
            <a:ext cx="123330" cy="123330"/>
          </a:xfrm>
          <a:prstGeom prst="ellipse">
            <a:avLst/>
          </a:prstGeom>
          <a:no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9144" bIns="18288" rtlCol="0" anchor="ctr"/>
          <a:lstStyle/>
          <a:p>
            <a:pPr algn="ctr"/>
            <a:r>
              <a:rPr lang="en-US" sz="1200" b="1" dirty="0">
                <a:solidFill>
                  <a:schemeClr val="tx1">
                    <a:lumMod val="75000"/>
                    <a:lumOff val="25000"/>
                  </a:schemeClr>
                </a:solidFill>
              </a:rPr>
              <a:t>+</a:t>
            </a:r>
          </a:p>
        </p:txBody>
      </p:sp>
      <p:sp>
        <p:nvSpPr>
          <p:cNvPr id="34" name="Oval 33"/>
          <p:cNvSpPr/>
          <p:nvPr/>
        </p:nvSpPr>
        <p:spPr>
          <a:xfrm>
            <a:off x="6741423" y="3525901"/>
            <a:ext cx="227808" cy="227808"/>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0" bIns="9144" rtlCol="0" anchor="ctr"/>
          <a:lstStyle/>
          <a:p>
            <a:pPr algn="ctr"/>
            <a:r>
              <a:rPr lang="en-US" sz="1400" b="1" dirty="0">
                <a:solidFill>
                  <a:schemeClr val="tx1">
                    <a:lumMod val="75000"/>
                    <a:lumOff val="25000"/>
                  </a:schemeClr>
                </a:solidFill>
              </a:rPr>
              <a:t>+</a:t>
            </a:r>
          </a:p>
        </p:txBody>
      </p:sp>
      <p:sp>
        <p:nvSpPr>
          <p:cNvPr id="35" name="Oval 34"/>
          <p:cNvSpPr/>
          <p:nvPr/>
        </p:nvSpPr>
        <p:spPr>
          <a:xfrm>
            <a:off x="6793662" y="3854773"/>
            <a:ext cx="123330" cy="123330"/>
          </a:xfrm>
          <a:prstGeom prst="ellipse">
            <a:avLst/>
          </a:prstGeom>
          <a:no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9144" bIns="137160" rtlCol="0" anchor="ctr"/>
          <a:lstStyle/>
          <a:p>
            <a:pPr algn="ctr"/>
            <a:r>
              <a:rPr lang="en-US" sz="1200" b="1" dirty="0">
                <a:solidFill>
                  <a:schemeClr val="tx1">
                    <a:lumMod val="75000"/>
                    <a:lumOff val="25000"/>
                  </a:schemeClr>
                </a:solidFill>
                <a:cs typeface="Arial" pitchFamily="34" charset="0"/>
              </a:rPr>
              <a:t>_</a:t>
            </a:r>
          </a:p>
        </p:txBody>
      </p:sp>
      <p:sp>
        <p:nvSpPr>
          <p:cNvPr id="36" name="Oval 35"/>
          <p:cNvSpPr/>
          <p:nvPr/>
        </p:nvSpPr>
        <p:spPr>
          <a:xfrm>
            <a:off x="6793662" y="4140091"/>
            <a:ext cx="123330" cy="123330"/>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0" bIns="137160" rtlCol="0" anchor="ctr"/>
          <a:lstStyle/>
          <a:p>
            <a:pPr algn="ctr"/>
            <a:r>
              <a:rPr lang="en-US" sz="1200" b="1" dirty="0">
                <a:solidFill>
                  <a:schemeClr val="tx1">
                    <a:lumMod val="75000"/>
                    <a:lumOff val="25000"/>
                  </a:schemeClr>
                </a:solidFill>
                <a:cs typeface="Arial" pitchFamily="34" charset="0"/>
              </a:rPr>
              <a:t>_</a:t>
            </a:r>
          </a:p>
        </p:txBody>
      </p:sp>
      <p:sp>
        <p:nvSpPr>
          <p:cNvPr id="37" name="Rectangle 36"/>
          <p:cNvSpPr/>
          <p:nvPr/>
        </p:nvSpPr>
        <p:spPr>
          <a:xfrm>
            <a:off x="6612192" y="4898229"/>
            <a:ext cx="2286000" cy="1502571"/>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r>
              <a:rPr lang="en-US" sz="1800" dirty="0"/>
              <a:t>Relationships:</a:t>
            </a:r>
          </a:p>
          <a:p>
            <a:pPr marL="350838"/>
            <a:r>
              <a:rPr lang="en-US" sz="1800" dirty="0"/>
              <a:t> Strongest= 10</a:t>
            </a:r>
          </a:p>
          <a:p>
            <a:pPr marL="350838"/>
            <a:r>
              <a:rPr lang="en-US" sz="1800" dirty="0"/>
              <a:t> Strong= 7</a:t>
            </a:r>
          </a:p>
          <a:p>
            <a:pPr marL="350838"/>
            <a:r>
              <a:rPr lang="en-US" sz="1800" dirty="0"/>
              <a:t> Fair= 4</a:t>
            </a:r>
          </a:p>
          <a:p>
            <a:pPr marL="350838"/>
            <a:r>
              <a:rPr lang="en-US" sz="1800" dirty="0"/>
              <a:t> Weak= 1</a:t>
            </a:r>
          </a:p>
        </p:txBody>
      </p:sp>
      <p:sp>
        <p:nvSpPr>
          <p:cNvPr id="38" name="TextBox 37"/>
          <p:cNvSpPr txBox="1"/>
          <p:nvPr/>
        </p:nvSpPr>
        <p:spPr>
          <a:xfrm>
            <a:off x="6698778" y="5212554"/>
            <a:ext cx="370614" cy="276999"/>
          </a:xfrm>
          <a:prstGeom prst="rect">
            <a:avLst/>
          </a:prstGeom>
          <a:noFill/>
        </p:spPr>
        <p:txBody>
          <a:bodyPr wrap="none" rtlCol="0">
            <a:spAutoFit/>
          </a:bodyPr>
          <a:lstStyle/>
          <a:p>
            <a:r>
              <a:rPr lang="en-US" sz="1200" dirty="0">
                <a:solidFill>
                  <a:schemeClr val="tx1">
                    <a:lumMod val="75000"/>
                    <a:lumOff val="25000"/>
                  </a:schemeClr>
                </a:solidFill>
                <a:latin typeface="Times New Roman"/>
                <a:cs typeface="Times New Roman"/>
              </a:rPr>
              <a:t>●●</a:t>
            </a:r>
            <a:endParaRPr lang="en-US" sz="1200" dirty="0">
              <a:solidFill>
                <a:schemeClr val="tx1">
                  <a:lumMod val="75000"/>
                  <a:lumOff val="25000"/>
                </a:schemeClr>
              </a:solidFill>
            </a:endParaRPr>
          </a:p>
        </p:txBody>
      </p:sp>
      <p:sp>
        <p:nvSpPr>
          <p:cNvPr id="39" name="TextBox 38"/>
          <p:cNvSpPr txBox="1"/>
          <p:nvPr/>
        </p:nvSpPr>
        <p:spPr>
          <a:xfrm>
            <a:off x="6715552" y="5486140"/>
            <a:ext cx="277640" cy="276999"/>
          </a:xfrm>
          <a:prstGeom prst="rect">
            <a:avLst/>
          </a:prstGeom>
          <a:noFill/>
        </p:spPr>
        <p:txBody>
          <a:bodyPr wrap="none" rtlCol="0">
            <a:spAutoFit/>
          </a:bodyPr>
          <a:lstStyle/>
          <a:p>
            <a:r>
              <a:rPr lang="en-US" sz="1200" dirty="0">
                <a:solidFill>
                  <a:schemeClr val="tx1">
                    <a:lumMod val="75000"/>
                    <a:lumOff val="25000"/>
                  </a:schemeClr>
                </a:solidFill>
                <a:latin typeface="Times New Roman"/>
                <a:cs typeface="Times New Roman"/>
              </a:rPr>
              <a:t>●</a:t>
            </a:r>
            <a:endParaRPr lang="en-US" sz="1200" dirty="0">
              <a:solidFill>
                <a:schemeClr val="tx1">
                  <a:lumMod val="75000"/>
                  <a:lumOff val="25000"/>
                </a:schemeClr>
              </a:solidFill>
            </a:endParaRPr>
          </a:p>
        </p:txBody>
      </p:sp>
      <p:sp>
        <p:nvSpPr>
          <p:cNvPr id="40" name="TextBox 39"/>
          <p:cNvSpPr txBox="1"/>
          <p:nvPr/>
        </p:nvSpPr>
        <p:spPr>
          <a:xfrm>
            <a:off x="4255569" y="4445503"/>
            <a:ext cx="155448" cy="155448"/>
          </a:xfrm>
          <a:prstGeom prst="ellipse">
            <a:avLst/>
          </a:prstGeom>
          <a:noFill/>
          <a:ln w="12700">
            <a:solidFill>
              <a:schemeClr val="tx1">
                <a:lumMod val="75000"/>
                <a:lumOff val="25000"/>
              </a:schemeClr>
            </a:solidFill>
          </a:ln>
        </p:spPr>
        <p:txBody>
          <a:bodyPr wrap="none" lIns="9144" tIns="9144" rIns="0" bIns="0" rtlCol="0" anchor="ctr">
            <a:noAutofit/>
          </a:bodyPr>
          <a:lstStyle/>
          <a:p>
            <a:pPr algn="ctr"/>
            <a:r>
              <a:rPr lang="en-US" sz="1050" dirty="0">
                <a:solidFill>
                  <a:schemeClr val="tx1">
                    <a:lumMod val="75000"/>
                    <a:lumOff val="25000"/>
                  </a:schemeClr>
                </a:solidFill>
              </a:rPr>
              <a:t>•</a:t>
            </a:r>
          </a:p>
        </p:txBody>
      </p:sp>
      <p:sp>
        <p:nvSpPr>
          <p:cNvPr id="41" name="TextBox 40"/>
          <p:cNvSpPr txBox="1"/>
          <p:nvPr/>
        </p:nvSpPr>
        <p:spPr>
          <a:xfrm>
            <a:off x="6772212" y="6108666"/>
            <a:ext cx="155448" cy="155448"/>
          </a:xfrm>
          <a:prstGeom prst="ellipse">
            <a:avLst/>
          </a:prstGeom>
          <a:noFill/>
          <a:ln w="12700">
            <a:solidFill>
              <a:schemeClr val="tx1">
                <a:lumMod val="75000"/>
                <a:lumOff val="25000"/>
              </a:schemeClr>
            </a:solidFill>
          </a:ln>
        </p:spPr>
        <p:txBody>
          <a:bodyPr wrap="none" lIns="0" tIns="0" rIns="0" bIns="0" rtlCol="0" anchor="ctr">
            <a:noAutofit/>
          </a:bodyPr>
          <a:lstStyle/>
          <a:p>
            <a:pPr algn="ctr"/>
            <a:endParaRPr lang="en-US" sz="1050" dirty="0">
              <a:solidFill>
                <a:schemeClr val="tx1">
                  <a:lumMod val="75000"/>
                  <a:lumOff val="25000"/>
                </a:schemeClr>
              </a:solidFill>
            </a:endParaRPr>
          </a:p>
        </p:txBody>
      </p:sp>
      <p:sp>
        <p:nvSpPr>
          <p:cNvPr id="42" name="TextBox 41"/>
          <p:cNvSpPr txBox="1"/>
          <p:nvPr/>
        </p:nvSpPr>
        <p:spPr>
          <a:xfrm>
            <a:off x="6772212" y="5824099"/>
            <a:ext cx="155448" cy="155448"/>
          </a:xfrm>
          <a:prstGeom prst="ellipse">
            <a:avLst/>
          </a:prstGeom>
          <a:noFill/>
          <a:ln w="12700">
            <a:solidFill>
              <a:schemeClr val="tx1">
                <a:lumMod val="75000"/>
                <a:lumOff val="25000"/>
              </a:schemeClr>
            </a:solidFill>
          </a:ln>
        </p:spPr>
        <p:txBody>
          <a:bodyPr wrap="none" lIns="9144" tIns="9144" rIns="0" bIns="0" rtlCol="0" anchor="ctr">
            <a:noAutofit/>
          </a:bodyPr>
          <a:lstStyle/>
          <a:p>
            <a:pPr algn="ctr"/>
            <a:r>
              <a:rPr lang="en-US" sz="1050" dirty="0">
                <a:solidFill>
                  <a:schemeClr val="tx1">
                    <a:lumMod val="75000"/>
                    <a:lumOff val="25000"/>
                  </a:schemeClr>
                </a:solidFill>
              </a:rPr>
              <a:t>•</a:t>
            </a:r>
          </a:p>
        </p:txBody>
      </p:sp>
      <p:sp>
        <p:nvSpPr>
          <p:cNvPr id="43" name="TextBox 42"/>
          <p:cNvSpPr txBox="1"/>
          <p:nvPr/>
        </p:nvSpPr>
        <p:spPr>
          <a:xfrm>
            <a:off x="2646786" y="3368066"/>
            <a:ext cx="155448" cy="155448"/>
          </a:xfrm>
          <a:prstGeom prst="ellipse">
            <a:avLst/>
          </a:prstGeom>
          <a:noFill/>
          <a:ln w="12700">
            <a:solidFill>
              <a:schemeClr val="tx1">
                <a:lumMod val="75000"/>
                <a:lumOff val="25000"/>
              </a:schemeClr>
            </a:solidFill>
          </a:ln>
        </p:spPr>
        <p:txBody>
          <a:bodyPr wrap="none" lIns="9144" tIns="9144" rIns="0" bIns="0" rtlCol="0" anchor="ctr">
            <a:noAutofit/>
          </a:bodyPr>
          <a:lstStyle/>
          <a:p>
            <a:pPr algn="ctr"/>
            <a:r>
              <a:rPr lang="en-US" sz="1050" dirty="0">
                <a:solidFill>
                  <a:schemeClr val="tx1">
                    <a:lumMod val="75000"/>
                    <a:lumOff val="25000"/>
                  </a:schemeClr>
                </a:solidFill>
              </a:rPr>
              <a:t>•</a:t>
            </a:r>
          </a:p>
        </p:txBody>
      </p:sp>
      <p:sp>
        <p:nvSpPr>
          <p:cNvPr id="44" name="TextBox 43"/>
          <p:cNvSpPr txBox="1"/>
          <p:nvPr/>
        </p:nvSpPr>
        <p:spPr>
          <a:xfrm>
            <a:off x="3444684" y="3624611"/>
            <a:ext cx="155448" cy="155448"/>
          </a:xfrm>
          <a:prstGeom prst="ellipse">
            <a:avLst/>
          </a:prstGeom>
          <a:noFill/>
          <a:ln w="12700">
            <a:solidFill>
              <a:schemeClr val="tx1">
                <a:lumMod val="75000"/>
                <a:lumOff val="25000"/>
              </a:schemeClr>
            </a:solidFill>
          </a:ln>
        </p:spPr>
        <p:txBody>
          <a:bodyPr wrap="none" lIns="9144" tIns="9144" rIns="0" bIns="0" rtlCol="0" anchor="ctr">
            <a:noAutofit/>
          </a:bodyPr>
          <a:lstStyle/>
          <a:p>
            <a:pPr algn="ctr"/>
            <a:r>
              <a:rPr lang="en-US" sz="1050" dirty="0">
                <a:solidFill>
                  <a:schemeClr val="tx1">
                    <a:lumMod val="75000"/>
                    <a:lumOff val="25000"/>
                  </a:schemeClr>
                </a:solidFill>
              </a:rPr>
              <a:t>•</a:t>
            </a:r>
          </a:p>
        </p:txBody>
      </p:sp>
      <p:sp>
        <p:nvSpPr>
          <p:cNvPr id="45" name="TextBox 44"/>
          <p:cNvSpPr txBox="1"/>
          <p:nvPr/>
        </p:nvSpPr>
        <p:spPr>
          <a:xfrm>
            <a:off x="3178380" y="4722272"/>
            <a:ext cx="155448" cy="155448"/>
          </a:xfrm>
          <a:prstGeom prst="ellipse">
            <a:avLst/>
          </a:prstGeom>
          <a:noFill/>
          <a:ln w="12700">
            <a:solidFill>
              <a:schemeClr val="tx1">
                <a:lumMod val="75000"/>
                <a:lumOff val="25000"/>
              </a:schemeClr>
            </a:solidFill>
          </a:ln>
        </p:spPr>
        <p:txBody>
          <a:bodyPr wrap="none" lIns="9144" tIns="9144" rIns="0" bIns="0" rtlCol="0" anchor="ctr">
            <a:noAutofit/>
          </a:bodyPr>
          <a:lstStyle/>
          <a:p>
            <a:pPr algn="ctr"/>
            <a:r>
              <a:rPr lang="en-US" sz="1050" dirty="0">
                <a:solidFill>
                  <a:schemeClr val="tx1">
                    <a:lumMod val="75000"/>
                    <a:lumOff val="25000"/>
                  </a:schemeClr>
                </a:solidFill>
              </a:rPr>
              <a:t>•</a:t>
            </a:r>
          </a:p>
        </p:txBody>
      </p:sp>
      <p:sp>
        <p:nvSpPr>
          <p:cNvPr id="46" name="TextBox 45"/>
          <p:cNvSpPr txBox="1"/>
          <p:nvPr/>
        </p:nvSpPr>
        <p:spPr>
          <a:xfrm>
            <a:off x="3714687" y="5512506"/>
            <a:ext cx="155448" cy="155448"/>
          </a:xfrm>
          <a:prstGeom prst="ellipse">
            <a:avLst/>
          </a:prstGeom>
          <a:noFill/>
          <a:ln w="12700">
            <a:solidFill>
              <a:schemeClr val="tx1">
                <a:lumMod val="75000"/>
                <a:lumOff val="25000"/>
              </a:schemeClr>
            </a:solidFill>
          </a:ln>
        </p:spPr>
        <p:txBody>
          <a:bodyPr wrap="none" lIns="9144" tIns="9144" rIns="0" bIns="0" rtlCol="0" anchor="ctr">
            <a:noAutofit/>
          </a:bodyPr>
          <a:lstStyle/>
          <a:p>
            <a:pPr algn="ctr"/>
            <a:r>
              <a:rPr lang="en-US" sz="1050" dirty="0">
                <a:solidFill>
                  <a:schemeClr val="tx1">
                    <a:lumMod val="75000"/>
                    <a:lumOff val="25000"/>
                  </a:schemeClr>
                </a:solidFill>
              </a:rPr>
              <a:t>•</a:t>
            </a:r>
          </a:p>
        </p:txBody>
      </p:sp>
      <p:sp>
        <p:nvSpPr>
          <p:cNvPr id="47" name="TextBox 46"/>
          <p:cNvSpPr txBox="1"/>
          <p:nvPr/>
        </p:nvSpPr>
        <p:spPr>
          <a:xfrm>
            <a:off x="4787400" y="4436740"/>
            <a:ext cx="155448" cy="155448"/>
          </a:xfrm>
          <a:prstGeom prst="ellipse">
            <a:avLst/>
          </a:prstGeom>
          <a:noFill/>
          <a:ln w="12700">
            <a:solidFill>
              <a:schemeClr val="tx1">
                <a:lumMod val="75000"/>
                <a:lumOff val="25000"/>
              </a:schemeClr>
            </a:solidFill>
          </a:ln>
        </p:spPr>
        <p:txBody>
          <a:bodyPr wrap="none" lIns="0" tIns="0" rIns="0" bIns="0" rtlCol="0" anchor="ctr">
            <a:noAutofit/>
          </a:bodyPr>
          <a:lstStyle/>
          <a:p>
            <a:pPr algn="ctr"/>
            <a:endParaRPr lang="en-US" sz="1050" dirty="0">
              <a:solidFill>
                <a:schemeClr val="tx1">
                  <a:lumMod val="75000"/>
                  <a:lumOff val="25000"/>
                </a:schemeClr>
              </a:solidFill>
            </a:endParaRPr>
          </a:p>
        </p:txBody>
      </p:sp>
      <p:sp>
        <p:nvSpPr>
          <p:cNvPr id="48" name="TextBox 47"/>
          <p:cNvSpPr txBox="1"/>
          <p:nvPr/>
        </p:nvSpPr>
        <p:spPr>
          <a:xfrm>
            <a:off x="2637618" y="4977026"/>
            <a:ext cx="155448" cy="155448"/>
          </a:xfrm>
          <a:prstGeom prst="ellipse">
            <a:avLst/>
          </a:prstGeom>
          <a:noFill/>
          <a:ln w="12700">
            <a:solidFill>
              <a:schemeClr val="tx1">
                <a:lumMod val="75000"/>
                <a:lumOff val="25000"/>
              </a:schemeClr>
            </a:solidFill>
          </a:ln>
        </p:spPr>
        <p:txBody>
          <a:bodyPr wrap="none" lIns="0" tIns="0" rIns="0" bIns="0" rtlCol="0" anchor="ctr">
            <a:noAutofit/>
          </a:bodyPr>
          <a:lstStyle/>
          <a:p>
            <a:pPr algn="ctr"/>
            <a:endParaRPr lang="en-US" sz="1050" dirty="0">
              <a:solidFill>
                <a:schemeClr val="tx1">
                  <a:lumMod val="75000"/>
                  <a:lumOff val="25000"/>
                </a:schemeClr>
              </a:solidFill>
            </a:endParaRPr>
          </a:p>
        </p:txBody>
      </p:sp>
      <p:sp>
        <p:nvSpPr>
          <p:cNvPr id="49" name="TextBox 48"/>
          <p:cNvSpPr txBox="1"/>
          <p:nvPr/>
        </p:nvSpPr>
        <p:spPr>
          <a:xfrm>
            <a:off x="3976209" y="3895411"/>
            <a:ext cx="155448" cy="155448"/>
          </a:xfrm>
          <a:prstGeom prst="ellipse">
            <a:avLst/>
          </a:prstGeom>
          <a:noFill/>
          <a:ln w="12700">
            <a:solidFill>
              <a:schemeClr val="tx1">
                <a:lumMod val="75000"/>
                <a:lumOff val="25000"/>
              </a:schemeClr>
            </a:solidFill>
          </a:ln>
        </p:spPr>
        <p:txBody>
          <a:bodyPr wrap="none" lIns="0" tIns="0" rIns="0" bIns="0" rtlCol="0" anchor="ctr">
            <a:noAutofit/>
          </a:bodyPr>
          <a:lstStyle/>
          <a:p>
            <a:pPr algn="ctr"/>
            <a:endParaRPr lang="en-US" sz="1050" dirty="0">
              <a:solidFill>
                <a:schemeClr val="tx1">
                  <a:lumMod val="75000"/>
                  <a:lumOff val="25000"/>
                </a:schemeClr>
              </a:solidFill>
            </a:endParaRPr>
          </a:p>
        </p:txBody>
      </p:sp>
      <p:sp>
        <p:nvSpPr>
          <p:cNvPr id="50" name="TextBox 49"/>
          <p:cNvSpPr txBox="1"/>
          <p:nvPr/>
        </p:nvSpPr>
        <p:spPr>
          <a:xfrm>
            <a:off x="3181149" y="4175268"/>
            <a:ext cx="155448" cy="155448"/>
          </a:xfrm>
          <a:prstGeom prst="ellipse">
            <a:avLst/>
          </a:prstGeom>
          <a:noFill/>
          <a:ln w="12700">
            <a:solidFill>
              <a:schemeClr val="tx1">
                <a:lumMod val="75000"/>
                <a:lumOff val="25000"/>
              </a:schemeClr>
            </a:solidFill>
          </a:ln>
        </p:spPr>
        <p:txBody>
          <a:bodyPr wrap="none" lIns="0" tIns="0" rIns="0" bIns="0" rtlCol="0" anchor="ctr">
            <a:noAutofit/>
          </a:bodyPr>
          <a:lstStyle/>
          <a:p>
            <a:pPr algn="ctr"/>
            <a:endParaRPr lang="en-US" sz="1050" dirty="0">
              <a:solidFill>
                <a:schemeClr val="tx1">
                  <a:lumMod val="75000"/>
                  <a:lumOff val="25000"/>
                </a:schemeClr>
              </a:solidFill>
            </a:endParaRPr>
          </a:p>
        </p:txBody>
      </p:sp>
      <p:sp>
        <p:nvSpPr>
          <p:cNvPr id="51" name="TextBox 50"/>
          <p:cNvSpPr txBox="1"/>
          <p:nvPr/>
        </p:nvSpPr>
        <p:spPr>
          <a:xfrm>
            <a:off x="2914869" y="5781945"/>
            <a:ext cx="155448" cy="155448"/>
          </a:xfrm>
          <a:prstGeom prst="ellipse">
            <a:avLst/>
          </a:prstGeom>
          <a:noFill/>
          <a:ln w="12700">
            <a:solidFill>
              <a:schemeClr val="tx1">
                <a:lumMod val="75000"/>
                <a:lumOff val="25000"/>
              </a:schemeClr>
            </a:solidFill>
          </a:ln>
        </p:spPr>
        <p:txBody>
          <a:bodyPr wrap="none" lIns="0" tIns="0" rIns="0" bIns="0" rtlCol="0" anchor="ctr">
            <a:noAutofit/>
          </a:bodyPr>
          <a:lstStyle/>
          <a:p>
            <a:pPr algn="ctr"/>
            <a:endParaRPr lang="en-US" sz="1050" dirty="0">
              <a:solidFill>
                <a:schemeClr val="tx1">
                  <a:lumMod val="75000"/>
                  <a:lumOff val="25000"/>
                </a:schemeClr>
              </a:solidFill>
            </a:endParaRPr>
          </a:p>
        </p:txBody>
      </p:sp>
      <p:sp>
        <p:nvSpPr>
          <p:cNvPr id="52" name="TextBox 51"/>
          <p:cNvSpPr txBox="1"/>
          <p:nvPr/>
        </p:nvSpPr>
        <p:spPr>
          <a:xfrm>
            <a:off x="4247055" y="5250871"/>
            <a:ext cx="155448" cy="155448"/>
          </a:xfrm>
          <a:prstGeom prst="ellipse">
            <a:avLst/>
          </a:prstGeom>
          <a:noFill/>
          <a:ln w="12700">
            <a:solidFill>
              <a:schemeClr val="tx1">
                <a:lumMod val="75000"/>
                <a:lumOff val="25000"/>
              </a:schemeClr>
            </a:solidFill>
          </a:ln>
        </p:spPr>
        <p:txBody>
          <a:bodyPr wrap="none" lIns="0" tIns="0" rIns="0" bIns="0" rtlCol="0" anchor="ctr">
            <a:noAutofit/>
          </a:bodyPr>
          <a:lstStyle/>
          <a:p>
            <a:pPr algn="ctr"/>
            <a:endParaRPr lang="en-US" sz="1050" dirty="0">
              <a:solidFill>
                <a:schemeClr val="tx1">
                  <a:lumMod val="75000"/>
                  <a:lumOff val="25000"/>
                </a:schemeClr>
              </a:solidFill>
            </a:endParaRPr>
          </a:p>
        </p:txBody>
      </p:sp>
      <p:sp>
        <p:nvSpPr>
          <p:cNvPr id="53" name="TextBox 52"/>
          <p:cNvSpPr txBox="1"/>
          <p:nvPr/>
        </p:nvSpPr>
        <p:spPr>
          <a:xfrm>
            <a:off x="3716916" y="4977026"/>
            <a:ext cx="155448" cy="155448"/>
          </a:xfrm>
          <a:prstGeom prst="ellipse">
            <a:avLst/>
          </a:prstGeom>
          <a:noFill/>
          <a:ln w="12700">
            <a:solidFill>
              <a:schemeClr val="tx1">
                <a:lumMod val="75000"/>
                <a:lumOff val="25000"/>
              </a:schemeClr>
            </a:solidFill>
          </a:ln>
        </p:spPr>
        <p:txBody>
          <a:bodyPr wrap="none" lIns="0" tIns="0" rIns="0" bIns="0" rtlCol="0" anchor="ctr">
            <a:noAutofit/>
          </a:bodyPr>
          <a:lstStyle/>
          <a:p>
            <a:pPr algn="ctr"/>
            <a:endParaRPr lang="en-US" sz="1050" dirty="0">
              <a:solidFill>
                <a:schemeClr val="tx1">
                  <a:lumMod val="75000"/>
                  <a:lumOff val="25000"/>
                </a:schemeClr>
              </a:solidFill>
            </a:endParaRPr>
          </a:p>
        </p:txBody>
      </p:sp>
      <p:sp>
        <p:nvSpPr>
          <p:cNvPr id="54" name="Oval 53"/>
          <p:cNvSpPr/>
          <p:nvPr/>
        </p:nvSpPr>
        <p:spPr>
          <a:xfrm>
            <a:off x="3865803" y="554909"/>
            <a:ext cx="123330" cy="12333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9144" bIns="18288" rtlCol="0" anchor="ctr"/>
          <a:lstStyle/>
          <a:p>
            <a:pPr algn="ctr"/>
            <a:r>
              <a:rPr lang="en-US" sz="1200" b="1" dirty="0">
                <a:solidFill>
                  <a:schemeClr val="tx1">
                    <a:lumMod val="75000"/>
                    <a:lumOff val="25000"/>
                  </a:schemeClr>
                </a:solidFill>
              </a:rPr>
              <a:t>+</a:t>
            </a:r>
          </a:p>
        </p:txBody>
      </p:sp>
      <p:sp>
        <p:nvSpPr>
          <p:cNvPr id="55" name="Oval 54"/>
          <p:cNvSpPr/>
          <p:nvPr/>
        </p:nvSpPr>
        <p:spPr>
          <a:xfrm>
            <a:off x="4258550" y="956854"/>
            <a:ext cx="123330" cy="12333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9144" bIns="137160" rtlCol="0" anchor="ctr"/>
          <a:lstStyle/>
          <a:p>
            <a:pPr algn="ctr"/>
            <a:r>
              <a:rPr lang="en-US" sz="1200" b="1" dirty="0">
                <a:solidFill>
                  <a:schemeClr val="tx1">
                    <a:lumMod val="75000"/>
                    <a:lumOff val="25000"/>
                  </a:schemeClr>
                </a:solidFill>
                <a:cs typeface="Arial" pitchFamily="34" charset="0"/>
              </a:rPr>
              <a:t>_</a:t>
            </a:r>
          </a:p>
        </p:txBody>
      </p:sp>
      <p:sp>
        <p:nvSpPr>
          <p:cNvPr id="56" name="Oval 55"/>
          <p:cNvSpPr/>
          <p:nvPr/>
        </p:nvSpPr>
        <p:spPr>
          <a:xfrm>
            <a:off x="3272742" y="1301365"/>
            <a:ext cx="227808" cy="227808"/>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0" bIns="9144" rtlCol="0" anchor="ctr"/>
          <a:lstStyle/>
          <a:p>
            <a:pPr algn="ctr"/>
            <a:r>
              <a:rPr lang="en-US" sz="1400" b="1" dirty="0">
                <a:solidFill>
                  <a:schemeClr val="tx1">
                    <a:lumMod val="75000"/>
                    <a:lumOff val="25000"/>
                  </a:schemeClr>
                </a:solidFill>
              </a:rPr>
              <a:t>+</a:t>
            </a:r>
          </a:p>
        </p:txBody>
      </p:sp>
      <p:sp>
        <p:nvSpPr>
          <p:cNvPr id="57" name="Oval 56"/>
          <p:cNvSpPr/>
          <p:nvPr/>
        </p:nvSpPr>
        <p:spPr>
          <a:xfrm>
            <a:off x="4666074" y="1362617"/>
            <a:ext cx="123330" cy="123330"/>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0" bIns="137160" rtlCol="0" anchor="ctr"/>
          <a:lstStyle/>
          <a:p>
            <a:pPr algn="ctr"/>
            <a:r>
              <a:rPr lang="en-US" sz="1200" b="1" dirty="0">
                <a:solidFill>
                  <a:schemeClr val="tx1">
                    <a:lumMod val="75000"/>
                    <a:lumOff val="25000"/>
                  </a:schemeClr>
                </a:solidFill>
                <a:cs typeface="Arial" pitchFamily="34" charset="0"/>
              </a:rPr>
              <a:t>_</a:t>
            </a:r>
          </a:p>
        </p:txBody>
      </p:sp>
      <p:sp>
        <p:nvSpPr>
          <p:cNvPr id="58" name="Oval 57"/>
          <p:cNvSpPr/>
          <p:nvPr/>
        </p:nvSpPr>
        <p:spPr>
          <a:xfrm>
            <a:off x="3324981" y="815079"/>
            <a:ext cx="123330" cy="12333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9144" bIns="137160" rtlCol="0" anchor="ctr"/>
          <a:lstStyle/>
          <a:p>
            <a:pPr algn="ctr"/>
            <a:r>
              <a:rPr lang="en-US" sz="1200" b="1" dirty="0">
                <a:solidFill>
                  <a:schemeClr val="tx1">
                    <a:lumMod val="75000"/>
                    <a:lumOff val="25000"/>
                  </a:schemeClr>
                </a:solidFill>
                <a:cs typeface="Arial" pitchFamily="34" charset="0"/>
              </a:rPr>
              <a:t>_</a:t>
            </a:r>
          </a:p>
        </p:txBody>
      </p:sp>
      <p:sp>
        <p:nvSpPr>
          <p:cNvPr id="59" name="Oval 58"/>
          <p:cNvSpPr/>
          <p:nvPr/>
        </p:nvSpPr>
        <p:spPr>
          <a:xfrm>
            <a:off x="3857953" y="1080184"/>
            <a:ext cx="123330" cy="12333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9144" bIns="18288" rtlCol="0" anchor="ctr"/>
          <a:lstStyle/>
          <a:p>
            <a:pPr algn="ctr"/>
            <a:r>
              <a:rPr lang="en-US" sz="1200" b="1" dirty="0">
                <a:solidFill>
                  <a:schemeClr val="tx1">
                    <a:lumMod val="75000"/>
                    <a:lumOff val="25000"/>
                  </a:schemeClr>
                </a:solidFill>
              </a:rPr>
              <a:t>+</a:t>
            </a:r>
          </a:p>
        </p:txBody>
      </p:sp>
      <p:sp>
        <p:nvSpPr>
          <p:cNvPr id="60" name="Oval 59"/>
          <p:cNvSpPr/>
          <p:nvPr/>
        </p:nvSpPr>
        <p:spPr>
          <a:xfrm>
            <a:off x="3542052" y="1024843"/>
            <a:ext cx="227808" cy="227808"/>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0" bIns="9144" rtlCol="0" anchor="ctr"/>
          <a:lstStyle/>
          <a:p>
            <a:pPr algn="ctr"/>
            <a:r>
              <a:rPr lang="en-US" sz="1400" b="1" dirty="0">
                <a:solidFill>
                  <a:schemeClr val="tx1">
                    <a:lumMod val="75000"/>
                    <a:lumOff val="25000"/>
                  </a:schemeClr>
                </a:solidFill>
              </a:rPr>
              <a:t>+</a:t>
            </a:r>
          </a:p>
        </p:txBody>
      </p:sp>
      <p:sp>
        <p:nvSpPr>
          <p:cNvPr id="61" name="Oval 60"/>
          <p:cNvSpPr/>
          <p:nvPr/>
        </p:nvSpPr>
        <p:spPr>
          <a:xfrm>
            <a:off x="4206366" y="1162549"/>
            <a:ext cx="227808" cy="227808"/>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0" bIns="9144" rtlCol="0" anchor="ctr"/>
          <a:lstStyle/>
          <a:p>
            <a:pPr algn="ctr"/>
            <a:r>
              <a:rPr lang="en-US" sz="1400" b="1" dirty="0">
                <a:solidFill>
                  <a:schemeClr val="tx1">
                    <a:lumMod val="75000"/>
                    <a:lumOff val="25000"/>
                  </a:schemeClr>
                </a:solidFill>
              </a:rPr>
              <a:t>+</a:t>
            </a:r>
          </a:p>
        </p:txBody>
      </p:sp>
      <p:sp>
        <p:nvSpPr>
          <p:cNvPr id="62" name="Oval 61"/>
          <p:cNvSpPr/>
          <p:nvPr/>
        </p:nvSpPr>
        <p:spPr>
          <a:xfrm>
            <a:off x="2924001" y="1224036"/>
            <a:ext cx="123330" cy="123330"/>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0" bIns="137160" rtlCol="0" anchor="ctr"/>
          <a:lstStyle/>
          <a:p>
            <a:pPr algn="ctr"/>
            <a:r>
              <a:rPr lang="en-US" sz="1200" b="1" dirty="0">
                <a:solidFill>
                  <a:schemeClr val="tx1">
                    <a:lumMod val="75000"/>
                    <a:lumOff val="25000"/>
                  </a:schemeClr>
                </a:solidFill>
                <a:cs typeface="Arial" pitchFamily="34" charset="0"/>
              </a:rPr>
              <a:t>_</a:t>
            </a:r>
          </a:p>
        </p:txBody>
      </p:sp>
      <p:sp>
        <p:nvSpPr>
          <p:cNvPr id="63" name="Oval 62"/>
          <p:cNvSpPr/>
          <p:nvPr/>
        </p:nvSpPr>
        <p:spPr>
          <a:xfrm>
            <a:off x="3188076" y="1224036"/>
            <a:ext cx="123330" cy="123330"/>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0" bIns="137160" rtlCol="0" anchor="ctr"/>
          <a:lstStyle/>
          <a:p>
            <a:pPr algn="ctr"/>
            <a:r>
              <a:rPr lang="en-US" sz="1200" b="1" dirty="0">
                <a:solidFill>
                  <a:schemeClr val="tx1">
                    <a:lumMod val="75000"/>
                    <a:lumOff val="25000"/>
                  </a:schemeClr>
                </a:solidFill>
                <a:cs typeface="Arial" pitchFamily="34" charset="0"/>
              </a:rPr>
              <a:t>_</a:t>
            </a:r>
          </a:p>
        </p:txBody>
      </p:sp>
      <p:sp>
        <p:nvSpPr>
          <p:cNvPr id="64" name="Oval 63"/>
          <p:cNvSpPr/>
          <p:nvPr/>
        </p:nvSpPr>
        <p:spPr>
          <a:xfrm>
            <a:off x="3589015" y="547982"/>
            <a:ext cx="123330" cy="12333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9144" bIns="18288" rtlCol="0" anchor="ctr"/>
          <a:lstStyle/>
          <a:p>
            <a:pPr algn="ctr"/>
            <a:r>
              <a:rPr lang="en-US" sz="1200" b="1" dirty="0">
                <a:solidFill>
                  <a:schemeClr val="tx1">
                    <a:lumMod val="75000"/>
                    <a:lumOff val="25000"/>
                  </a:schemeClr>
                </a:solidFill>
              </a:rPr>
              <a:t>+</a:t>
            </a:r>
          </a:p>
        </p:txBody>
      </p:sp>
      <p:sp>
        <p:nvSpPr>
          <p:cNvPr id="65" name="TextBox 64"/>
          <p:cNvSpPr txBox="1"/>
          <p:nvPr/>
        </p:nvSpPr>
        <p:spPr>
          <a:xfrm rot="16200000">
            <a:off x="5113718" y="4309244"/>
            <a:ext cx="2168927" cy="523220"/>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400" dirty="0"/>
              <a:t>Customer assessment/</a:t>
            </a:r>
          </a:p>
          <a:p>
            <a:pPr algn="ctr"/>
            <a:r>
              <a:rPr lang="en-US" sz="1400" dirty="0"/>
              <a:t>Competitive evaluation</a:t>
            </a:r>
          </a:p>
        </p:txBody>
      </p:sp>
      <p:sp>
        <p:nvSpPr>
          <p:cNvPr id="66" name="TextBox 65"/>
          <p:cNvSpPr txBox="1"/>
          <p:nvPr/>
        </p:nvSpPr>
        <p:spPr>
          <a:xfrm>
            <a:off x="381000" y="5995114"/>
            <a:ext cx="1922204" cy="451406"/>
          </a:xfrm>
          <a:prstGeom prst="rect">
            <a:avLst/>
          </a:prstGeom>
          <a:noFill/>
        </p:spPr>
        <p:txBody>
          <a:bodyPr wrap="squar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nSpc>
                <a:spcPts val="1400"/>
              </a:lnSpc>
            </a:pPr>
            <a:r>
              <a:rPr lang="en-US" sz="1300" dirty="0"/>
              <a:t>Importance rating</a:t>
            </a:r>
          </a:p>
          <a:p>
            <a:pPr>
              <a:lnSpc>
                <a:spcPts val="1400"/>
              </a:lnSpc>
            </a:pPr>
            <a:r>
              <a:rPr lang="el-GR" sz="1300" dirty="0">
                <a:latin typeface="Calibri"/>
              </a:rPr>
              <a:t>Σ</a:t>
            </a:r>
            <a:r>
              <a:rPr lang="en-US" sz="1300" dirty="0">
                <a:latin typeface="Calibri"/>
              </a:rPr>
              <a:t>(Priority X relationship)</a:t>
            </a:r>
            <a:endParaRPr lang="en-US" sz="1300" dirty="0"/>
          </a:p>
        </p:txBody>
      </p:sp>
      <p:cxnSp>
        <p:nvCxnSpPr>
          <p:cNvPr id="67" name="Straight Arrow Connector 66"/>
          <p:cNvCxnSpPr/>
          <p:nvPr/>
        </p:nvCxnSpPr>
        <p:spPr>
          <a:xfrm flipV="1">
            <a:off x="2042652" y="6129798"/>
            <a:ext cx="508183" cy="26670"/>
          </a:xfrm>
          <a:prstGeom prst="straightConnector1">
            <a:avLst/>
          </a:prstGeom>
          <a:noFill/>
          <a:ln w="19050">
            <a:solidFill>
              <a:schemeClr val="tx1">
                <a:lumMod val="65000"/>
                <a:lumOff val="35000"/>
              </a:schemeClr>
            </a:solidFill>
            <a:tailEnd type="triangle" w="med" len="lg"/>
          </a:ln>
        </p:spPr>
        <p:style>
          <a:lnRef idx="2">
            <a:schemeClr val="accent1">
              <a:shade val="50000"/>
            </a:schemeClr>
          </a:lnRef>
          <a:fillRef idx="1">
            <a:schemeClr val="accent1"/>
          </a:fillRef>
          <a:effectRef idx="0">
            <a:schemeClr val="accent1"/>
          </a:effectRef>
          <a:fontRef idx="minor">
            <a:schemeClr val="lt1"/>
          </a:fontRef>
        </p:style>
      </p:cxnSp>
      <p:sp>
        <p:nvSpPr>
          <p:cNvPr id="68" name="TextBox 67"/>
          <p:cNvSpPr txBox="1"/>
          <p:nvPr/>
        </p:nvSpPr>
        <p:spPr>
          <a:xfrm>
            <a:off x="2583219" y="6599895"/>
            <a:ext cx="2706538" cy="277854"/>
          </a:xfrm>
          <a:prstGeom prst="rect">
            <a:avLst/>
          </a:prstGeom>
          <a:noFill/>
        </p:spPr>
        <p:txBody>
          <a:bodyPr wrap="squar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lnSpc>
                <a:spcPts val="1400"/>
              </a:lnSpc>
            </a:pPr>
            <a:r>
              <a:rPr lang="en-US" sz="1400" dirty="0"/>
              <a:t>Technical assessment</a:t>
            </a:r>
          </a:p>
        </p:txBody>
      </p:sp>
      <p:grpSp>
        <p:nvGrpSpPr>
          <p:cNvPr id="69" name="Group 68"/>
          <p:cNvGrpSpPr/>
          <p:nvPr/>
        </p:nvGrpSpPr>
        <p:grpSpPr>
          <a:xfrm>
            <a:off x="7848600" y="152400"/>
            <a:ext cx="914400" cy="914400"/>
            <a:chOff x="2362200" y="152400"/>
            <a:chExt cx="1066800" cy="1132333"/>
          </a:xfrm>
        </p:grpSpPr>
        <p:sp>
          <p:nvSpPr>
            <p:cNvPr id="70" name="Oval 69"/>
            <p:cNvSpPr/>
            <p:nvPr/>
          </p:nvSpPr>
          <p:spPr>
            <a:xfrm>
              <a:off x="2362200" y="152400"/>
              <a:ext cx="1066800" cy="1132333"/>
            </a:xfrm>
            <a:prstGeom prst="ellipse">
              <a:avLst/>
            </a:prstGeom>
            <a:solidFill>
              <a:srgbClr val="F3F453"/>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1" name="Group 70"/>
            <p:cNvGrpSpPr/>
            <p:nvPr/>
          </p:nvGrpSpPr>
          <p:grpSpPr>
            <a:xfrm>
              <a:off x="2537280" y="160146"/>
              <a:ext cx="685800" cy="1061695"/>
              <a:chOff x="457200" y="103083"/>
              <a:chExt cx="5486400" cy="6467668"/>
            </a:xfrm>
          </p:grpSpPr>
          <p:sp>
            <p:nvSpPr>
              <p:cNvPr id="72" name="Rectangle 71"/>
              <p:cNvSpPr/>
              <p:nvPr/>
            </p:nvSpPr>
            <p:spPr>
              <a:xfrm>
                <a:off x="457200" y="3276600"/>
                <a:ext cx="5486400" cy="27432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2590801" y="1541551"/>
                <a:ext cx="2666999" cy="5029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Isosceles Triangle 73"/>
              <p:cNvSpPr/>
              <p:nvPr/>
            </p:nvSpPr>
            <p:spPr>
              <a:xfrm>
                <a:off x="2590801" y="103083"/>
                <a:ext cx="2666999" cy="1447800"/>
              </a:xfrm>
              <a:prstGeom prst="triangl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51102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requirements</a:t>
            </a:r>
          </a:p>
        </p:txBody>
      </p:sp>
      <p:sp>
        <p:nvSpPr>
          <p:cNvPr id="3" name="Content Placeholder 2"/>
          <p:cNvSpPr>
            <a:spLocks noGrp="1"/>
          </p:cNvSpPr>
          <p:nvPr>
            <p:ph idx="4294967295"/>
          </p:nvPr>
        </p:nvSpPr>
        <p:spPr>
          <a:xfrm>
            <a:off x="457200" y="1066800"/>
            <a:ext cx="8382000" cy="5334000"/>
          </a:xfrm>
        </p:spPr>
        <p:txBody>
          <a:bodyPr/>
          <a:lstStyle/>
          <a:p>
            <a:pPr marL="0" indent="0">
              <a:buNone/>
            </a:pPr>
            <a:r>
              <a:rPr lang="en-US" dirty="0" err="1"/>
              <a:t>Apa</a:t>
            </a:r>
            <a:r>
              <a:rPr lang="en-US" dirty="0"/>
              <a:t> yang </a:t>
            </a:r>
            <a:r>
              <a:rPr lang="en-US" dirty="0" err="1"/>
              <a:t>diinginkan</a:t>
            </a:r>
            <a:r>
              <a:rPr lang="en-US" dirty="0"/>
              <a:t> </a:t>
            </a:r>
            <a:r>
              <a:rPr lang="en-US" dirty="0" err="1"/>
              <a:t>pelanggan</a:t>
            </a:r>
            <a:r>
              <a:rPr lang="en-US" dirty="0"/>
              <a:t> </a:t>
            </a:r>
            <a:r>
              <a:rPr lang="en-US" dirty="0" err="1"/>
              <a:t>dari</a:t>
            </a:r>
            <a:r>
              <a:rPr lang="en-US" dirty="0"/>
              <a:t> </a:t>
            </a:r>
            <a:r>
              <a:rPr lang="en-US" dirty="0" err="1"/>
              <a:t>perangkat</a:t>
            </a:r>
            <a:r>
              <a:rPr lang="en-US" dirty="0"/>
              <a: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2870114"/>
            <a:ext cx="3048000" cy="32539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7" name="Picture 6"/>
          <p:cNvPicPr>
            <a:picLocks noChangeAspect="1"/>
          </p:cNvPicPr>
          <p:nvPr/>
        </p:nvPicPr>
        <p:blipFill>
          <a:blip r:embed="rId3"/>
          <a:stretch>
            <a:fillRect/>
          </a:stretch>
        </p:blipFill>
        <p:spPr>
          <a:xfrm>
            <a:off x="7315200" y="76200"/>
            <a:ext cx="1397000" cy="1003300"/>
          </a:xfrm>
          <a:prstGeom prst="rect">
            <a:avLst/>
          </a:prstGeom>
        </p:spPr>
      </p:pic>
    </p:spTree>
    <p:extLst>
      <p:ext uri="{BB962C8B-B14F-4D97-AF65-F5344CB8AC3E}">
        <p14:creationId xmlns:p14="http://schemas.microsoft.com/office/powerpoint/2010/main" val="472914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696200" y="5715000"/>
            <a:ext cx="12192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4350" b="99939" l="123" r="91667">
                        <a14:backgroundMark x1="26920" y1="92586" x2="43913" y2="91728"/>
                        <a14:backgroundMark x1="23897" y1="96630" x2="27859" y2="99571"/>
                        <a14:backgroundMark x1="7802" y1="57292" x2="13194" y2="60968"/>
                        <a14:backgroundMark x1="4330" y1="62898" x2="1757" y2="68658"/>
                        <a14:backgroundMark x1="26471" y1="43842" x2="29943" y2="44730"/>
                        <a14:backgroundMark x1="52083" y1="63940" x2="55351" y2="65870"/>
                        <a14:backgroundMark x1="31127" y1="40196" x2="29943" y2="40717"/>
                        <a14:backgroundMark x1="30392" y1="42279" x2="28309" y2="42800"/>
                        <a14:backgroundMark x1="22712" y1="51716" x2="21078" y2="51379"/>
                        <a14:backgroundMark x1="3391" y1="68321" x2="3840" y2="63603"/>
                        <a14:backgroundMark x1="1062" y1="70404" x2="1062" y2="66054"/>
                        <a14:backgroundMark x1="6904" y1="65686" x2="6904" y2="65686"/>
                      </a14:backgroundRemoval>
                    </a14:imgEffect>
                  </a14:imgLayer>
                </a14:imgProps>
              </a:ext>
            </a:extLst>
          </a:blip>
          <a:stretch>
            <a:fillRect/>
          </a:stretch>
        </p:blipFill>
        <p:spPr>
          <a:xfrm flipH="1">
            <a:off x="5925626" y="2590800"/>
            <a:ext cx="3218373" cy="4291164"/>
          </a:xfrm>
          <a:prstGeom prst="rect">
            <a:avLst/>
          </a:prstGeom>
        </p:spPr>
      </p:pic>
      <p:sp>
        <p:nvSpPr>
          <p:cNvPr id="2" name="Title 1"/>
          <p:cNvSpPr>
            <a:spLocks noGrp="1"/>
          </p:cNvSpPr>
          <p:nvPr>
            <p:ph type="title"/>
          </p:nvPr>
        </p:nvSpPr>
        <p:spPr/>
        <p:txBody>
          <a:bodyPr/>
          <a:lstStyle/>
          <a:p>
            <a:r>
              <a:rPr lang="en-US" dirty="0"/>
              <a:t>Adhesive bandage example</a:t>
            </a:r>
          </a:p>
        </p:txBody>
      </p:sp>
      <p:grpSp>
        <p:nvGrpSpPr>
          <p:cNvPr id="7" name="Group 6"/>
          <p:cNvGrpSpPr/>
          <p:nvPr/>
        </p:nvGrpSpPr>
        <p:grpSpPr>
          <a:xfrm>
            <a:off x="7848600" y="152400"/>
            <a:ext cx="826260" cy="953217"/>
            <a:chOff x="6781800" y="152400"/>
            <a:chExt cx="826260" cy="953217"/>
          </a:xfrm>
        </p:grpSpPr>
        <p:sp>
          <p:nvSpPr>
            <p:cNvPr id="8" name="Oval 7"/>
            <p:cNvSpPr/>
            <p:nvPr/>
          </p:nvSpPr>
          <p:spPr>
            <a:xfrm>
              <a:off x="6781800" y="228600"/>
              <a:ext cx="826260" cy="877017"/>
            </a:xfrm>
            <a:prstGeom prst="ellipse">
              <a:avLst/>
            </a:prstGeom>
            <a:solidFill>
              <a:srgbClr val="006B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6828490" y="152400"/>
              <a:ext cx="691367" cy="925740"/>
              <a:chOff x="2133600" y="4735740"/>
              <a:chExt cx="1081255" cy="1447800"/>
            </a:xfrm>
          </p:grpSpPr>
          <p:pic>
            <p:nvPicPr>
              <p:cNvPr id="10" name="Picture 9"/>
              <p:cNvPicPr>
                <a:picLocks noChangeAspect="1"/>
              </p:cNvPicPr>
              <p:nvPr/>
            </p:nvPicPr>
            <p:blipFill>
              <a:blip r:embed="rId4"/>
              <a:stretch>
                <a:fillRect/>
              </a:stretch>
            </p:blipFill>
            <p:spPr>
              <a:xfrm>
                <a:off x="2133600" y="4735740"/>
                <a:ext cx="1081255" cy="1447800"/>
              </a:xfrm>
              <a:prstGeom prst="rect">
                <a:avLst/>
              </a:prstGeom>
            </p:spPr>
          </p:pic>
          <p:pic>
            <p:nvPicPr>
              <p:cNvPr id="11" name="Picture 10"/>
              <p:cNvPicPr>
                <a:picLocks noChangeAspect="1"/>
              </p:cNvPicPr>
              <p:nvPr/>
            </p:nvPicPr>
            <p:blipFill>
              <a:blip r:embed="rId5"/>
              <a:stretch>
                <a:fillRect/>
              </a:stretch>
            </p:blipFill>
            <p:spPr>
              <a:xfrm flipH="1">
                <a:off x="2438400" y="5486400"/>
                <a:ext cx="609599" cy="436774"/>
              </a:xfrm>
              <a:prstGeom prst="rect">
                <a:avLst/>
              </a:prstGeom>
            </p:spPr>
          </p:pic>
        </p:grpSp>
      </p:grpSp>
      <p:graphicFrame>
        <p:nvGraphicFramePr>
          <p:cNvPr id="14" name="Table 13">
            <a:extLst>
              <a:ext uri="{FF2B5EF4-FFF2-40B4-BE49-F238E27FC236}">
                <a16:creationId xmlns:a16="http://schemas.microsoft.com/office/drawing/2014/main" id="{63D8FBB3-810F-4A3A-B17F-BA4D7E245305}"/>
              </a:ext>
            </a:extLst>
          </p:cNvPr>
          <p:cNvGraphicFramePr>
            <a:graphicFrameLocks noGrp="1"/>
          </p:cNvGraphicFramePr>
          <p:nvPr>
            <p:extLst>
              <p:ext uri="{D42A27DB-BD31-4B8C-83A1-F6EECF244321}">
                <p14:modId xmlns:p14="http://schemas.microsoft.com/office/powerpoint/2010/main" val="1817037871"/>
              </p:ext>
            </p:extLst>
          </p:nvPr>
        </p:nvGraphicFramePr>
        <p:xfrm>
          <a:off x="489044" y="1219200"/>
          <a:ext cx="7990924" cy="3733798"/>
        </p:xfrm>
        <a:graphic>
          <a:graphicData uri="http://schemas.openxmlformats.org/drawingml/2006/table">
            <a:tbl>
              <a:tblPr firstRow="1" bandRow="1">
                <a:tableStyleId>{5C22544A-7EE6-4342-B048-85BDC9FD1C3A}</a:tableStyleId>
              </a:tblPr>
              <a:tblGrid>
                <a:gridCol w="3995462">
                  <a:extLst>
                    <a:ext uri="{9D8B030D-6E8A-4147-A177-3AD203B41FA5}">
                      <a16:colId xmlns:a16="http://schemas.microsoft.com/office/drawing/2014/main" val="614251605"/>
                    </a:ext>
                  </a:extLst>
                </a:gridCol>
                <a:gridCol w="3995462">
                  <a:extLst>
                    <a:ext uri="{9D8B030D-6E8A-4147-A177-3AD203B41FA5}">
                      <a16:colId xmlns:a16="http://schemas.microsoft.com/office/drawing/2014/main" val="2278452636"/>
                    </a:ext>
                  </a:extLst>
                </a:gridCol>
              </a:tblGrid>
              <a:tr h="466126">
                <a:tc gridSpan="2">
                  <a:txBody>
                    <a:bodyPr/>
                    <a:lstStyle/>
                    <a:p>
                      <a:pPr algn="ctr"/>
                      <a:r>
                        <a:rPr lang="en-US" b="1" dirty="0">
                          <a:solidFill>
                            <a:schemeClr val="tx2"/>
                          </a:solidFill>
                        </a:rPr>
                        <a:t>Customer Requirement</a:t>
                      </a:r>
                    </a:p>
                  </a:txBody>
                  <a:tcPr/>
                </a:tc>
                <a:tc hMerge="1">
                  <a:txBody>
                    <a:bodyPr/>
                    <a:lstStyle/>
                    <a:p>
                      <a:endParaRPr lang="en-US" dirty="0"/>
                    </a:p>
                  </a:txBody>
                  <a:tcPr/>
                </a:tc>
                <a:extLst>
                  <a:ext uri="{0D108BD9-81ED-4DB2-BD59-A6C34878D82A}">
                    <a16:rowId xmlns:a16="http://schemas.microsoft.com/office/drawing/2014/main" val="1893659170"/>
                  </a:ext>
                </a:extLst>
              </a:tr>
              <a:tr h="466126">
                <a:tc>
                  <a:txBody>
                    <a:bodyPr/>
                    <a:lstStyle/>
                    <a:p>
                      <a:pPr algn="l" fontAlgn="b"/>
                      <a:r>
                        <a:rPr lang="en-US" sz="1800" b="0" i="0" u="none" strike="noStrike" dirty="0">
                          <a:solidFill>
                            <a:srgbClr val="000000"/>
                          </a:solidFill>
                          <a:effectLst/>
                          <a:latin typeface="Calibri" panose="020F0502020204030204" pitchFamily="34" charset="0"/>
                        </a:rPr>
                        <a:t>Sticky enough to stick to skin </a:t>
                      </a:r>
                    </a:p>
                  </a:txBody>
                  <a:tcPr marL="9525" marR="9525" marT="9525" marB="0"/>
                </a:tc>
                <a:tc>
                  <a:txBody>
                    <a:bodyPr/>
                    <a:lstStyle/>
                    <a:p>
                      <a:pPr algn="l" fontAlgn="b"/>
                      <a:r>
                        <a:rPr lang="en-US" sz="1800" b="0" i="0" u="none" strike="noStrike" dirty="0" err="1">
                          <a:solidFill>
                            <a:srgbClr val="000000"/>
                          </a:solidFill>
                          <a:effectLst/>
                          <a:latin typeface="Calibri" panose="020F0502020204030204" pitchFamily="34" charset="0"/>
                        </a:rPr>
                        <a:t>Cukup</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lengket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untuk</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menempel</a:t>
                      </a:r>
                      <a:r>
                        <a:rPr lang="en-US" sz="1800" b="0" i="0" u="none" strike="noStrike" dirty="0">
                          <a:solidFill>
                            <a:srgbClr val="000000"/>
                          </a:solidFill>
                          <a:effectLst/>
                          <a:latin typeface="Calibri" panose="020F0502020204030204" pitchFamily="34" charset="0"/>
                        </a:rPr>
                        <a:t> di </a:t>
                      </a:r>
                      <a:r>
                        <a:rPr lang="en-US" sz="1800" b="0" i="0" u="none" strike="noStrike" dirty="0" err="1">
                          <a:solidFill>
                            <a:srgbClr val="000000"/>
                          </a:solidFill>
                          <a:effectLst/>
                          <a:latin typeface="Calibri" panose="020F0502020204030204" pitchFamily="34" charset="0"/>
                        </a:rPr>
                        <a:t>kulit</a:t>
                      </a:r>
                      <a:endParaRPr lang="en-US" sz="18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168393750"/>
                  </a:ext>
                </a:extLst>
              </a:tr>
              <a:tr h="701584">
                <a:tc>
                  <a:txBody>
                    <a:bodyPr/>
                    <a:lstStyle/>
                    <a:p>
                      <a:pPr algn="l" fontAlgn="b"/>
                      <a:r>
                        <a:rPr lang="en-US" sz="1800" b="0" i="0" u="none" strike="noStrike" dirty="0">
                          <a:solidFill>
                            <a:srgbClr val="000000"/>
                          </a:solidFill>
                          <a:effectLst/>
                          <a:latin typeface="Calibri" panose="020F0502020204030204" pitchFamily="34" charset="0"/>
                        </a:rPr>
                        <a:t>Not too sticky as to tear skin upon removal </a:t>
                      </a:r>
                    </a:p>
                  </a:txBody>
                  <a:tcPr marL="9525" marR="9525" marT="9525" marB="0"/>
                </a:tc>
                <a:tc>
                  <a:txBody>
                    <a:bodyPr/>
                    <a:lstStyle/>
                    <a:p>
                      <a:pPr algn="l" fontAlgn="b"/>
                      <a:r>
                        <a:rPr lang="en-US" sz="1800" b="0" i="0" u="none" strike="noStrike" dirty="0" err="1">
                          <a:solidFill>
                            <a:srgbClr val="000000"/>
                          </a:solidFill>
                          <a:effectLst/>
                          <a:latin typeface="Calibri" panose="020F0502020204030204" pitchFamily="34" charset="0"/>
                        </a:rPr>
                        <a:t>Tidak</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terlalu</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lengket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untuk</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merobek</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kulit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saat</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dihilangkan</a:t>
                      </a:r>
                      <a:endParaRPr lang="en-US" sz="18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043646771"/>
                  </a:ext>
                </a:extLst>
              </a:tr>
              <a:tr h="466126">
                <a:tc>
                  <a:txBody>
                    <a:bodyPr/>
                    <a:lstStyle/>
                    <a:p>
                      <a:pPr algn="l" fontAlgn="b"/>
                      <a:r>
                        <a:rPr lang="en-US" sz="1800" b="0" i="0" u="none" strike="noStrike" dirty="0">
                          <a:solidFill>
                            <a:srgbClr val="000000"/>
                          </a:solidFill>
                          <a:effectLst/>
                          <a:latin typeface="Calibri" panose="020F0502020204030204" pitchFamily="34" charset="0"/>
                        </a:rPr>
                        <a:t>Flexible</a:t>
                      </a:r>
                    </a:p>
                  </a:txBody>
                  <a:tcPr marL="9525" marR="9525" marT="9525" marB="0"/>
                </a:tc>
                <a:tc>
                  <a:txBody>
                    <a:bodyPr/>
                    <a:lstStyle/>
                    <a:p>
                      <a:pPr algn="l" fontAlgn="b"/>
                      <a:r>
                        <a:rPr lang="en-US" sz="1800" b="0" i="0" u="none" strike="noStrike" dirty="0" err="1">
                          <a:solidFill>
                            <a:srgbClr val="000000"/>
                          </a:solidFill>
                          <a:effectLst/>
                          <a:latin typeface="Calibri" panose="020F0502020204030204" pitchFamily="34" charset="0"/>
                        </a:rPr>
                        <a:t>Fleksibel</a:t>
                      </a:r>
                      <a:endParaRPr lang="en-US" sz="18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1311999572"/>
                  </a:ext>
                </a:extLst>
              </a:tr>
              <a:tr h="466126">
                <a:tc>
                  <a:txBody>
                    <a:bodyPr/>
                    <a:lstStyle/>
                    <a:p>
                      <a:pPr algn="l" fontAlgn="b"/>
                      <a:r>
                        <a:rPr lang="en-US" sz="1800" b="0" i="0" u="none" strike="noStrike" dirty="0">
                          <a:solidFill>
                            <a:srgbClr val="000000"/>
                          </a:solidFill>
                          <a:effectLst/>
                          <a:latin typeface="Calibri" panose="020F0502020204030204" pitchFamily="34" charset="0"/>
                        </a:rPr>
                        <a:t>Absorbent</a:t>
                      </a:r>
                    </a:p>
                  </a:txBody>
                  <a:tcPr marL="9525" marR="9525" marT="9525" marB="0"/>
                </a:tc>
                <a:tc>
                  <a:txBody>
                    <a:bodyPr/>
                    <a:lstStyle/>
                    <a:p>
                      <a:pPr algn="l" fontAlgn="b"/>
                      <a:r>
                        <a:rPr lang="en-US" sz="1800" b="0" i="0" u="none" strike="noStrike" dirty="0" err="1">
                          <a:solidFill>
                            <a:srgbClr val="000000"/>
                          </a:solidFill>
                          <a:effectLst/>
                          <a:latin typeface="Calibri" panose="020F0502020204030204" pitchFamily="34" charset="0"/>
                        </a:rPr>
                        <a:t>Penyerap</a:t>
                      </a:r>
                      <a:endParaRPr lang="en-US" sz="18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4114037514"/>
                  </a:ext>
                </a:extLst>
              </a:tr>
              <a:tr h="701584">
                <a:tc>
                  <a:txBody>
                    <a:bodyPr/>
                    <a:lstStyle/>
                    <a:p>
                      <a:pPr algn="l" fontAlgn="b"/>
                      <a:r>
                        <a:rPr lang="en-US" sz="1800" b="0" i="0" u="none" strike="noStrike" dirty="0">
                          <a:solidFill>
                            <a:srgbClr val="000000"/>
                          </a:solidFill>
                          <a:effectLst/>
                          <a:latin typeface="Calibri" panose="020F0502020204030204" pitchFamily="34" charset="0"/>
                        </a:rPr>
                        <a:t>Free from bacteria, molds, viruses</a:t>
                      </a:r>
                    </a:p>
                  </a:txBody>
                  <a:tcPr marL="9525" marR="9525" marT="9525" marB="0"/>
                </a:tc>
                <a:tc>
                  <a:txBody>
                    <a:bodyPr/>
                    <a:lstStyle/>
                    <a:p>
                      <a:pPr algn="l" fontAlgn="b"/>
                      <a:r>
                        <a:rPr lang="sv-SE" sz="1800" b="0" i="0" u="none" strike="noStrike" dirty="0">
                          <a:solidFill>
                            <a:srgbClr val="000000"/>
                          </a:solidFill>
                          <a:effectLst/>
                          <a:latin typeface="Calibri" panose="020F0502020204030204" pitchFamily="34" charset="0"/>
                        </a:rPr>
                        <a:t>Bebas dari bakteri, jamur, virus</a:t>
                      </a:r>
                    </a:p>
                  </a:txBody>
                  <a:tcPr marL="9525" marR="9525" marT="9525" marB="0"/>
                </a:tc>
                <a:extLst>
                  <a:ext uri="{0D108BD9-81ED-4DB2-BD59-A6C34878D82A}">
                    <a16:rowId xmlns:a16="http://schemas.microsoft.com/office/drawing/2014/main" val="144225962"/>
                  </a:ext>
                </a:extLst>
              </a:tr>
              <a:tr h="466126">
                <a:tc>
                  <a:txBody>
                    <a:bodyPr/>
                    <a:lstStyle/>
                    <a:p>
                      <a:pPr algn="l" fontAlgn="b"/>
                      <a:r>
                        <a:rPr lang="en-US" sz="1800" b="0" i="0" u="none" strike="noStrike" dirty="0">
                          <a:solidFill>
                            <a:srgbClr val="000000"/>
                          </a:solidFill>
                          <a:effectLst/>
                          <a:latin typeface="Calibri" panose="020F0502020204030204" pitchFamily="34" charset="0"/>
                        </a:rPr>
                        <a:t>Biocompatible</a:t>
                      </a:r>
                    </a:p>
                  </a:txBody>
                  <a:tcPr marL="9525" marR="9525" marT="9525" marB="0"/>
                </a:tc>
                <a:tc>
                  <a:txBody>
                    <a:bodyPr/>
                    <a:lstStyle/>
                    <a:p>
                      <a:pPr algn="l" fontAlgn="b"/>
                      <a:r>
                        <a:rPr lang="en-US" sz="1800" b="0" i="0" u="none" strike="noStrike" dirty="0" err="1">
                          <a:solidFill>
                            <a:srgbClr val="000000"/>
                          </a:solidFill>
                          <a:effectLst/>
                          <a:latin typeface="Calibri" panose="020F0502020204030204" pitchFamily="34" charset="0"/>
                        </a:rPr>
                        <a:t>Kompatibel</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secara</a:t>
                      </a:r>
                      <a:r>
                        <a:rPr lang="en-US" sz="1800" b="0" i="0" u="none" strike="noStrike" dirty="0">
                          <a:solidFill>
                            <a:srgbClr val="000000"/>
                          </a:solidFill>
                          <a:effectLst/>
                          <a:latin typeface="Calibri" panose="020F0502020204030204" pitchFamily="34" charset="0"/>
                        </a:rPr>
                        <a:t> </a:t>
                      </a:r>
                      <a:r>
                        <a:rPr lang="en-US" sz="1800" b="0" i="0" u="none" strike="noStrike" dirty="0" err="1">
                          <a:solidFill>
                            <a:srgbClr val="000000"/>
                          </a:solidFill>
                          <a:effectLst/>
                          <a:latin typeface="Calibri" panose="020F0502020204030204" pitchFamily="34" charset="0"/>
                        </a:rPr>
                        <a:t>biologis</a:t>
                      </a:r>
                      <a:endParaRPr lang="en-US" sz="1800" b="0" i="0" u="none" strike="noStrike" dirty="0">
                        <a:solidFill>
                          <a:srgbClr val="000000"/>
                        </a:solidFill>
                        <a:effectLst/>
                        <a:latin typeface="Calibri" panose="020F0502020204030204" pitchFamily="34" charset="0"/>
                      </a:endParaRPr>
                    </a:p>
                  </a:txBody>
                  <a:tcPr marL="9525" marR="9525" marT="9525" marB="0"/>
                </a:tc>
                <a:extLst>
                  <a:ext uri="{0D108BD9-81ED-4DB2-BD59-A6C34878D82A}">
                    <a16:rowId xmlns:a16="http://schemas.microsoft.com/office/drawing/2014/main" val="3875000352"/>
                  </a:ext>
                </a:extLst>
              </a:tr>
            </a:tbl>
          </a:graphicData>
        </a:graphic>
      </p:graphicFrame>
    </p:spTree>
    <p:extLst>
      <p:ext uri="{BB962C8B-B14F-4D97-AF65-F5344CB8AC3E}">
        <p14:creationId xmlns:p14="http://schemas.microsoft.com/office/powerpoint/2010/main" val="2048308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QFD template</a:t>
            </a:r>
          </a:p>
        </p:txBody>
      </p:sp>
      <p:grpSp>
        <p:nvGrpSpPr>
          <p:cNvPr id="3" name="Group 2"/>
          <p:cNvGrpSpPr/>
          <p:nvPr/>
        </p:nvGrpSpPr>
        <p:grpSpPr>
          <a:xfrm>
            <a:off x="2587345" y="108156"/>
            <a:ext cx="2679192" cy="1915285"/>
            <a:chOff x="2646337" y="304800"/>
            <a:chExt cx="2679192" cy="1915285"/>
          </a:xfrm>
        </p:grpSpPr>
        <p:sp>
          <p:nvSpPr>
            <p:cNvPr id="4" name="Isosceles Triangle 11"/>
            <p:cNvSpPr/>
            <p:nvPr/>
          </p:nvSpPr>
          <p:spPr>
            <a:xfrm>
              <a:off x="2646337" y="304800"/>
              <a:ext cx="2679192" cy="1371600"/>
            </a:xfrm>
            <a:custGeom>
              <a:avLst/>
              <a:gdLst>
                <a:gd name="connsiteX0" fmla="*/ 0 w 2679192"/>
                <a:gd name="connsiteY0" fmla="*/ 1600200 h 1600200"/>
                <a:gd name="connsiteX1" fmla="*/ 1339596 w 2679192"/>
                <a:gd name="connsiteY1" fmla="*/ 0 h 1600200"/>
                <a:gd name="connsiteX2" fmla="*/ 2679192 w 2679192"/>
                <a:gd name="connsiteY2" fmla="*/ 1600200 h 1600200"/>
                <a:gd name="connsiteX3" fmla="*/ 0 w 2679192"/>
                <a:gd name="connsiteY3" fmla="*/ 1600200 h 1600200"/>
                <a:gd name="connsiteX0" fmla="*/ 0 w 2679192"/>
                <a:gd name="connsiteY0" fmla="*/ 1576633 h 1576633"/>
                <a:gd name="connsiteX1" fmla="*/ 1334882 w 2679192"/>
                <a:gd name="connsiteY1" fmla="*/ 0 h 1576633"/>
                <a:gd name="connsiteX2" fmla="*/ 2679192 w 2679192"/>
                <a:gd name="connsiteY2" fmla="*/ 1576633 h 1576633"/>
                <a:gd name="connsiteX3" fmla="*/ 0 w 2679192"/>
                <a:gd name="connsiteY3" fmla="*/ 1576633 h 1576633"/>
              </a:gdLst>
              <a:ahLst/>
              <a:cxnLst>
                <a:cxn ang="0">
                  <a:pos x="connsiteX0" y="connsiteY0"/>
                </a:cxn>
                <a:cxn ang="0">
                  <a:pos x="connsiteX1" y="connsiteY1"/>
                </a:cxn>
                <a:cxn ang="0">
                  <a:pos x="connsiteX2" y="connsiteY2"/>
                </a:cxn>
                <a:cxn ang="0">
                  <a:pos x="connsiteX3" y="connsiteY3"/>
                </a:cxn>
              </a:cxnLst>
              <a:rect l="l" t="t" r="r" b="b"/>
              <a:pathLst>
                <a:path w="2679192" h="1576633">
                  <a:moveTo>
                    <a:pt x="0" y="1576633"/>
                  </a:moveTo>
                  <a:lnTo>
                    <a:pt x="1334882" y="0"/>
                  </a:lnTo>
                  <a:lnTo>
                    <a:pt x="2679192" y="1576633"/>
                  </a:lnTo>
                  <a:lnTo>
                    <a:pt x="0" y="1576633"/>
                  </a:lnTo>
                  <a:close/>
                </a:path>
              </a:pathLst>
            </a:custGeom>
            <a:solidFill>
              <a:schemeClr val="bg1">
                <a:lumMod val="95000"/>
              </a:schemeClr>
            </a:solid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2791122" y="459861"/>
              <a:ext cx="2271861" cy="1760224"/>
              <a:chOff x="2791122" y="452487"/>
              <a:chExt cx="2271861" cy="1760224"/>
            </a:xfrm>
            <a:solidFill>
              <a:schemeClr val="bg1">
                <a:lumMod val="95000"/>
              </a:schemeClr>
            </a:solidFill>
          </p:grpSpPr>
          <p:cxnSp>
            <p:nvCxnSpPr>
              <p:cNvPr id="16" name="Straight Connector 15"/>
              <p:cNvCxnSpPr/>
              <p:nvPr/>
            </p:nvCxnSpPr>
            <p:spPr>
              <a:xfrm flipH="1" flipV="1">
                <a:off x="3714948" y="581322"/>
                <a:ext cx="1219200" cy="1219200"/>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H="1" flipV="1">
                <a:off x="3843783" y="452487"/>
                <a:ext cx="1219200" cy="1219200"/>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
              <p:cNvCxnSpPr/>
              <p:nvPr/>
            </p:nvCxnSpPr>
            <p:spPr>
              <a:xfrm flipH="1" flipV="1">
                <a:off x="3581400" y="718791"/>
                <a:ext cx="1066800" cy="1066800"/>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H="1" flipV="1">
                <a:off x="3452565" y="842914"/>
                <a:ext cx="962891" cy="967034"/>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19"/>
              <p:cNvCxnSpPr/>
              <p:nvPr/>
            </p:nvCxnSpPr>
            <p:spPr>
              <a:xfrm flipH="1" flipV="1">
                <a:off x="3315096" y="985888"/>
                <a:ext cx="875904" cy="879673"/>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p:cNvCxnSpPr/>
              <p:nvPr/>
            </p:nvCxnSpPr>
            <p:spPr>
              <a:xfrm flipH="1" flipV="1">
                <a:off x="3186261" y="1124149"/>
                <a:ext cx="815048" cy="818555"/>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p:cNvCxnSpPr/>
              <p:nvPr/>
            </p:nvCxnSpPr>
            <p:spPr>
              <a:xfrm flipH="1" flipV="1">
                <a:off x="3052713" y="1264766"/>
                <a:ext cx="757287" cy="760545"/>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p:nvCxnSpPr>
            <p:spPr>
              <a:xfrm flipH="1" flipV="1">
                <a:off x="2919957" y="1400671"/>
                <a:ext cx="680295" cy="683222"/>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p:cNvCxnSpPr/>
              <p:nvPr/>
            </p:nvCxnSpPr>
            <p:spPr>
              <a:xfrm flipH="1" flipV="1">
                <a:off x="2791122" y="1533427"/>
                <a:ext cx="676374" cy="679284"/>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6" name="Group 5"/>
            <p:cNvGrpSpPr/>
            <p:nvPr/>
          </p:nvGrpSpPr>
          <p:grpSpPr>
            <a:xfrm flipH="1">
              <a:off x="2903082" y="456950"/>
              <a:ext cx="2271861" cy="1760224"/>
              <a:chOff x="2791122" y="452487"/>
              <a:chExt cx="2271861" cy="1760224"/>
            </a:xfrm>
            <a:solidFill>
              <a:schemeClr val="bg1">
                <a:lumMod val="95000"/>
              </a:schemeClr>
            </a:solidFill>
          </p:grpSpPr>
          <p:cxnSp>
            <p:nvCxnSpPr>
              <p:cNvPr id="7" name="Straight Connector 6"/>
              <p:cNvCxnSpPr/>
              <p:nvPr/>
            </p:nvCxnSpPr>
            <p:spPr>
              <a:xfrm flipH="1" flipV="1">
                <a:off x="3714948" y="581322"/>
                <a:ext cx="1219200" cy="1219200"/>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 name="Straight Connector 7"/>
              <p:cNvCxnSpPr/>
              <p:nvPr/>
            </p:nvCxnSpPr>
            <p:spPr>
              <a:xfrm flipH="1" flipV="1">
                <a:off x="3843783" y="452487"/>
                <a:ext cx="1219200" cy="1219200"/>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flipH="1" flipV="1">
                <a:off x="3581400" y="718791"/>
                <a:ext cx="1066800" cy="1066800"/>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p:cNvCxnSpPr/>
              <p:nvPr/>
            </p:nvCxnSpPr>
            <p:spPr>
              <a:xfrm flipH="1" flipV="1">
                <a:off x="3452565" y="842914"/>
                <a:ext cx="962891" cy="967034"/>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flipH="1" flipV="1">
                <a:off x="3315096" y="985888"/>
                <a:ext cx="875904" cy="879673"/>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p:cNvCxnSpPr/>
              <p:nvPr/>
            </p:nvCxnSpPr>
            <p:spPr>
              <a:xfrm flipH="1" flipV="1">
                <a:off x="3186261" y="1124149"/>
                <a:ext cx="815048" cy="818555"/>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H="1" flipV="1">
                <a:off x="3052713" y="1264766"/>
                <a:ext cx="757287" cy="760545"/>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H="1" flipV="1">
                <a:off x="2919957" y="1400671"/>
                <a:ext cx="680295" cy="683222"/>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4"/>
              <p:cNvCxnSpPr/>
              <p:nvPr/>
            </p:nvCxnSpPr>
            <p:spPr>
              <a:xfrm flipH="1" flipV="1">
                <a:off x="2791122" y="1533427"/>
                <a:ext cx="676374" cy="679284"/>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aphicFrame>
        <p:nvGraphicFramePr>
          <p:cNvPr id="25" name="Table 24"/>
          <p:cNvGraphicFramePr>
            <a:graphicFrameLocks noGrp="1"/>
          </p:cNvGraphicFramePr>
          <p:nvPr>
            <p:extLst>
              <p:ext uri="{D42A27DB-BD31-4B8C-83A1-F6EECF244321}">
                <p14:modId xmlns:p14="http://schemas.microsoft.com/office/powerpoint/2010/main" val="732990160"/>
              </p:ext>
            </p:extLst>
          </p:nvPr>
        </p:nvGraphicFramePr>
        <p:xfrm>
          <a:off x="474408" y="1472818"/>
          <a:ext cx="5469192" cy="3997636"/>
        </p:xfrm>
        <a:graphic>
          <a:graphicData uri="http://schemas.openxmlformats.org/drawingml/2006/table">
            <a:tbl>
              <a:tblPr bandRow="1">
                <a:tableStyleId>{5C22544A-7EE6-4342-B048-85BDC9FD1C3A}</a:tableStyleId>
              </a:tblPr>
              <a:tblGrid>
                <a:gridCol w="1842011">
                  <a:extLst>
                    <a:ext uri="{9D8B030D-6E8A-4147-A177-3AD203B41FA5}">
                      <a16:colId xmlns:a16="http://schemas.microsoft.com/office/drawing/2014/main" val="20000"/>
                    </a:ext>
                  </a:extLst>
                </a:gridCol>
                <a:gridCol w="274381">
                  <a:extLst>
                    <a:ext uri="{9D8B030D-6E8A-4147-A177-3AD203B41FA5}">
                      <a16:colId xmlns:a16="http://schemas.microsoft.com/office/drawing/2014/main" val="20001"/>
                    </a:ext>
                  </a:extLst>
                </a:gridCol>
                <a:gridCol w="262847">
                  <a:extLst>
                    <a:ext uri="{9D8B030D-6E8A-4147-A177-3AD203B41FA5}">
                      <a16:colId xmlns:a16="http://schemas.microsoft.com/office/drawing/2014/main" val="20002"/>
                    </a:ext>
                  </a:extLst>
                </a:gridCol>
                <a:gridCol w="268614">
                  <a:extLst>
                    <a:ext uri="{9D8B030D-6E8A-4147-A177-3AD203B41FA5}">
                      <a16:colId xmlns:a16="http://schemas.microsoft.com/office/drawing/2014/main" val="20003"/>
                    </a:ext>
                  </a:extLst>
                </a:gridCol>
                <a:gridCol w="268614">
                  <a:extLst>
                    <a:ext uri="{9D8B030D-6E8A-4147-A177-3AD203B41FA5}">
                      <a16:colId xmlns:a16="http://schemas.microsoft.com/office/drawing/2014/main" val="20004"/>
                    </a:ext>
                  </a:extLst>
                </a:gridCol>
                <a:gridCol w="268614">
                  <a:extLst>
                    <a:ext uri="{9D8B030D-6E8A-4147-A177-3AD203B41FA5}">
                      <a16:colId xmlns:a16="http://schemas.microsoft.com/office/drawing/2014/main" val="20005"/>
                    </a:ext>
                  </a:extLst>
                </a:gridCol>
                <a:gridCol w="268614">
                  <a:extLst>
                    <a:ext uri="{9D8B030D-6E8A-4147-A177-3AD203B41FA5}">
                      <a16:colId xmlns:a16="http://schemas.microsoft.com/office/drawing/2014/main" val="20006"/>
                    </a:ext>
                  </a:extLst>
                </a:gridCol>
                <a:gridCol w="268614">
                  <a:extLst>
                    <a:ext uri="{9D8B030D-6E8A-4147-A177-3AD203B41FA5}">
                      <a16:colId xmlns:a16="http://schemas.microsoft.com/office/drawing/2014/main" val="20007"/>
                    </a:ext>
                  </a:extLst>
                </a:gridCol>
                <a:gridCol w="268614">
                  <a:extLst>
                    <a:ext uri="{9D8B030D-6E8A-4147-A177-3AD203B41FA5}">
                      <a16:colId xmlns:a16="http://schemas.microsoft.com/office/drawing/2014/main" val="20008"/>
                    </a:ext>
                  </a:extLst>
                </a:gridCol>
                <a:gridCol w="268614">
                  <a:extLst>
                    <a:ext uri="{9D8B030D-6E8A-4147-A177-3AD203B41FA5}">
                      <a16:colId xmlns:a16="http://schemas.microsoft.com/office/drawing/2014/main" val="20009"/>
                    </a:ext>
                  </a:extLst>
                </a:gridCol>
                <a:gridCol w="268614">
                  <a:extLst>
                    <a:ext uri="{9D8B030D-6E8A-4147-A177-3AD203B41FA5}">
                      <a16:colId xmlns:a16="http://schemas.microsoft.com/office/drawing/2014/main" val="20010"/>
                    </a:ext>
                  </a:extLst>
                </a:gridCol>
                <a:gridCol w="268614">
                  <a:extLst>
                    <a:ext uri="{9D8B030D-6E8A-4147-A177-3AD203B41FA5}">
                      <a16:colId xmlns:a16="http://schemas.microsoft.com/office/drawing/2014/main" val="20011"/>
                    </a:ext>
                  </a:extLst>
                </a:gridCol>
                <a:gridCol w="367627">
                  <a:extLst>
                    <a:ext uri="{9D8B030D-6E8A-4147-A177-3AD203B41FA5}">
                      <a16:colId xmlns:a16="http://schemas.microsoft.com/office/drawing/2014/main" val="20012"/>
                    </a:ext>
                  </a:extLst>
                </a:gridCol>
                <a:gridCol w="304800">
                  <a:extLst>
                    <a:ext uri="{9D8B030D-6E8A-4147-A177-3AD203B41FA5}">
                      <a16:colId xmlns:a16="http://schemas.microsoft.com/office/drawing/2014/main" val="20013"/>
                    </a:ext>
                  </a:extLst>
                </a:gridCol>
              </a:tblGrid>
              <a:tr h="1483380">
                <a:tc>
                  <a:txBody>
                    <a:bodyPr/>
                    <a:lstStyle/>
                    <a:p>
                      <a:endParaRPr lang="en-US" sz="1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200" dirty="0"/>
                    </a:p>
                  </a:txBody>
                  <a:tcPr marL="0" marR="0" marT="0" marB="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200" dirty="0"/>
                        <a:t>Technical aspect 1</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Technical aspect 2</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t>Technical aspect 3</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t>Technical aspect 4</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t>Technical aspect </a:t>
                      </a:r>
                      <a:r>
                        <a:rPr lang="en-US" sz="1200" baseline="0" dirty="0"/>
                        <a:t> 5</a:t>
                      </a:r>
                      <a:endParaRPr lang="en-US" sz="1200" dirty="0"/>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t>Technical aspect </a:t>
                      </a:r>
                      <a:r>
                        <a:rPr lang="en-US" sz="1200" baseline="0" dirty="0"/>
                        <a:t> 6</a:t>
                      </a:r>
                      <a:endParaRPr lang="en-US" sz="1200" dirty="0"/>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t>Technical aspect 7</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t>Technical aspect 8</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t>Technical aspect 9</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t>Technical aspect 10</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268562">
                <a:tc>
                  <a:txBody>
                    <a:bodyPr/>
                    <a:lstStyle/>
                    <a:p>
                      <a:pPr marL="0" algn="l" defTabSz="914400" rtl="0" eaLnBrk="1" latinLnBrk="0" hangingPunct="1"/>
                      <a:endParaRPr lang="en-US" sz="12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latinLnBrk="0" hangingPunct="1"/>
                      <a:r>
                        <a:rPr lang="en-US" sz="1200" kern="1200" dirty="0">
                          <a:solidFill>
                            <a:schemeClr val="dk1"/>
                          </a:solidFill>
                          <a:latin typeface="+mn-lt"/>
                          <a:ea typeface="+mn-ea"/>
                          <a:cs typeface="+mn-cs"/>
                        </a:rPr>
                        <a:t>O</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kern="1200" dirty="0">
                          <a:solidFill>
                            <a:schemeClr val="dk1"/>
                          </a:solidFill>
                          <a:latin typeface="+mn-lt"/>
                          <a:ea typeface="+mn-ea"/>
                          <a:cs typeface="+mn-cs"/>
                        </a:rPr>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kern="1200" dirty="0">
                          <a:solidFill>
                            <a:schemeClr val="dk1"/>
                          </a:solidFill>
                          <a:latin typeface="+mn-lt"/>
                          <a:ea typeface="+mn-ea"/>
                          <a:cs typeface="+mn-cs"/>
                        </a:rPr>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kern="1200" dirty="0">
                          <a:solidFill>
                            <a:schemeClr val="dk1"/>
                          </a:solidFill>
                          <a:latin typeface="+mn-lt"/>
                          <a:ea typeface="+mn-ea"/>
                          <a:cs typeface="+mn-cs"/>
                        </a:rPr>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kern="1200" dirty="0">
                          <a:solidFill>
                            <a:schemeClr val="dk1"/>
                          </a:solidFill>
                          <a:latin typeface="+mn-lt"/>
                          <a:ea typeface="+mn-ea"/>
                          <a:cs typeface="+mn-cs"/>
                        </a:rPr>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kern="1200" dirty="0">
                          <a:solidFill>
                            <a:schemeClr val="dk1"/>
                          </a:solidFill>
                          <a:latin typeface="+mn-lt"/>
                          <a:ea typeface="+mn-ea"/>
                          <a:cs typeface="+mn-cs"/>
                        </a:rPr>
                        <a:t>O</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kern="1200" dirty="0">
                          <a:solidFill>
                            <a:schemeClr val="dk1"/>
                          </a:solidFill>
                          <a:latin typeface="+mn-lt"/>
                          <a:ea typeface="+mn-ea"/>
                          <a:cs typeface="+mn-cs"/>
                        </a:rPr>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kern="1200" dirty="0">
                          <a:solidFill>
                            <a:schemeClr val="dk1"/>
                          </a:solidFill>
                          <a:latin typeface="+mn-lt"/>
                          <a:ea typeface="+mn-ea"/>
                          <a:cs typeface="+mn-cs"/>
                        </a:rPr>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kern="1200" dirty="0">
                          <a:solidFill>
                            <a:schemeClr val="dk1"/>
                          </a:solidFill>
                          <a:latin typeface="+mn-lt"/>
                          <a:ea typeface="+mn-ea"/>
                          <a:cs typeface="+mn-cs"/>
                        </a:rPr>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kern="1200" dirty="0">
                          <a:solidFill>
                            <a:schemeClr val="dk1"/>
                          </a:solidFill>
                          <a:latin typeface="+mn-lt"/>
                          <a:ea typeface="+mn-ea"/>
                          <a:cs typeface="+mn-cs"/>
                        </a:rPr>
                        <a:t>O</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268562">
                <a:tc>
                  <a:txBody>
                    <a:bodyPr/>
                    <a:lstStyle/>
                    <a:p>
                      <a:r>
                        <a:rPr lang="en-US" sz="1200" dirty="0"/>
                        <a:t>Sticky</a:t>
                      </a:r>
                      <a:r>
                        <a:rPr lang="en-US" sz="1200" baseline="0" dirty="0"/>
                        <a:t> enough to stick to skin</a:t>
                      </a:r>
                      <a:endParaRPr lang="en-US" sz="1200" dirty="0"/>
                    </a:p>
                  </a:txBody>
                  <a:tcPr marL="63106"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dirty="0"/>
                        <a:t>5</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1.1</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r h="268562">
                <a:tc>
                  <a:txBody>
                    <a:bodyPr/>
                    <a:lstStyle/>
                    <a:p>
                      <a:r>
                        <a:rPr lang="en-US" sz="1200" dirty="0"/>
                        <a:t>Not</a:t>
                      </a:r>
                      <a:r>
                        <a:rPr lang="en-US" sz="1200" baseline="0" dirty="0"/>
                        <a:t> too sticky</a:t>
                      </a:r>
                      <a:endParaRPr lang="en-US" sz="1200" dirty="0"/>
                    </a:p>
                  </a:txBody>
                  <a:tcPr marL="63106"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dirty="0"/>
                        <a:t>9</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solidFill>
                            <a:schemeClr val="tx1">
                              <a:lumMod val="75000"/>
                              <a:lumOff val="25000"/>
                            </a:schemeClr>
                          </a:solidFill>
                          <a:latin typeface="Times New Roman"/>
                          <a:cs typeface="Times New Roman"/>
                        </a:rPr>
                        <a:t>●●</a:t>
                      </a:r>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US"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r h="2685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Flexible</a:t>
                      </a:r>
                    </a:p>
                  </a:txBody>
                  <a:tcPr marL="63106"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dirty="0"/>
                        <a:t>4</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solidFill>
                            <a:schemeClr val="tx1">
                              <a:lumMod val="75000"/>
                              <a:lumOff val="25000"/>
                            </a:schemeClr>
                          </a:solidFill>
                          <a:latin typeface="Times New Roman"/>
                          <a:cs typeface="Times New Roman"/>
                        </a:rPr>
                        <a:t>●</a:t>
                      </a:r>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US"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4"/>
                  </a:ext>
                </a:extLst>
              </a:tr>
              <a:tr h="268562">
                <a:tc>
                  <a:txBody>
                    <a:bodyPr/>
                    <a:lstStyle/>
                    <a:p>
                      <a:r>
                        <a:rPr lang="en-US" sz="1200" dirty="0"/>
                        <a:t>Free</a:t>
                      </a:r>
                      <a:r>
                        <a:rPr lang="en-US" sz="1200" baseline="0" dirty="0"/>
                        <a:t> from microbes</a:t>
                      </a:r>
                      <a:endParaRPr lang="en-US" sz="1200" dirty="0"/>
                    </a:p>
                  </a:txBody>
                  <a:tcPr marL="63106"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dirty="0"/>
                        <a:t>7</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solidFill>
                            <a:schemeClr val="tx1">
                              <a:lumMod val="75000"/>
                              <a:lumOff val="25000"/>
                            </a:schemeClr>
                          </a:solidFill>
                          <a:latin typeface="Times New Roman"/>
                          <a:cs typeface="Times New Roman"/>
                        </a:rPr>
                        <a:t>●</a:t>
                      </a:r>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US"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5"/>
                  </a:ext>
                </a:extLst>
              </a:tr>
              <a:tr h="268562">
                <a:tc>
                  <a:txBody>
                    <a:bodyPr/>
                    <a:lstStyle/>
                    <a:p>
                      <a:r>
                        <a:rPr lang="en-US" sz="1200" dirty="0"/>
                        <a:t>Absorbent</a:t>
                      </a:r>
                    </a:p>
                  </a:txBody>
                  <a:tcPr marL="63106"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dirty="0"/>
                        <a:t>3</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1.2</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6"/>
                  </a:ext>
                </a:extLst>
              </a:tr>
              <a:tr h="268562">
                <a:tc>
                  <a:txBody>
                    <a:bodyPr/>
                    <a:lstStyle/>
                    <a:p>
                      <a:r>
                        <a:rPr lang="en-US" sz="1200" dirty="0"/>
                        <a:t>Biocompatible</a:t>
                      </a:r>
                    </a:p>
                  </a:txBody>
                  <a:tcPr marL="63106"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dirty="0"/>
                        <a:t>5</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solidFill>
                            <a:schemeClr val="tx1">
                              <a:lumMod val="75000"/>
                              <a:lumOff val="25000"/>
                            </a:schemeClr>
                          </a:solidFill>
                          <a:latin typeface="Times New Roman"/>
                          <a:cs typeface="Times New Roman"/>
                        </a:rPr>
                        <a:t>●</a:t>
                      </a:r>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US"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7"/>
                  </a:ext>
                </a:extLst>
              </a:tr>
              <a:tr h="268562">
                <a:tc>
                  <a:txBody>
                    <a:bodyPr/>
                    <a:lstStyle/>
                    <a:p>
                      <a:endParaRPr lang="en-US" sz="1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200" dirty="0"/>
                    </a:p>
                  </a:txBody>
                  <a:tcPr marL="0" marR="0" marT="0" marB="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20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8"/>
                  </a:ext>
                </a:extLst>
              </a:tr>
              <a:tr h="268562">
                <a:tc>
                  <a:txBody>
                    <a:bodyPr/>
                    <a:lstStyle/>
                    <a:p>
                      <a:endParaRPr lang="en-US" sz="1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200" dirty="0"/>
                    </a:p>
                  </a:txBody>
                  <a:tcPr marL="0" marR="0" marT="0" marB="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200" dirty="0"/>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26" name="TextBox 25"/>
          <p:cNvSpPr txBox="1"/>
          <p:nvPr/>
        </p:nvSpPr>
        <p:spPr>
          <a:xfrm>
            <a:off x="703008" y="2678461"/>
            <a:ext cx="1447800" cy="451406"/>
          </a:xfrm>
          <a:prstGeom prst="rect">
            <a:avLst/>
          </a:prstGeom>
          <a:noFill/>
        </p:spPr>
        <p:txBody>
          <a:bodyPr wrap="squar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lnSpc>
                <a:spcPts val="1400"/>
              </a:lnSpc>
            </a:pPr>
            <a:r>
              <a:rPr lang="en-US" sz="1300" dirty="0"/>
              <a:t>Customer priority</a:t>
            </a:r>
          </a:p>
        </p:txBody>
      </p:sp>
      <p:sp>
        <p:nvSpPr>
          <p:cNvPr id="27" name="TextBox 26"/>
          <p:cNvSpPr txBox="1"/>
          <p:nvPr/>
        </p:nvSpPr>
        <p:spPr>
          <a:xfrm rot="16200000">
            <a:off x="-833106" y="4327000"/>
            <a:ext cx="2209972" cy="307777"/>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400" dirty="0"/>
              <a:t>Customer requirements</a:t>
            </a:r>
          </a:p>
        </p:txBody>
      </p:sp>
      <p:sp>
        <p:nvSpPr>
          <p:cNvPr id="28" name="TextBox 27"/>
          <p:cNvSpPr txBox="1"/>
          <p:nvPr/>
        </p:nvSpPr>
        <p:spPr>
          <a:xfrm rot="16200000">
            <a:off x="1596930" y="1992701"/>
            <a:ext cx="1447800" cy="451406"/>
          </a:xfrm>
          <a:prstGeom prst="rect">
            <a:avLst/>
          </a:prstGeom>
          <a:noFill/>
        </p:spPr>
        <p:txBody>
          <a:bodyPr wrap="squar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lnSpc>
                <a:spcPts val="1400"/>
              </a:lnSpc>
            </a:pPr>
            <a:r>
              <a:rPr lang="en-US" sz="1300" dirty="0"/>
              <a:t>Technical requirements</a:t>
            </a:r>
          </a:p>
        </p:txBody>
      </p:sp>
      <p:sp>
        <p:nvSpPr>
          <p:cNvPr id="29" name="Oval 8"/>
          <p:cNvSpPr/>
          <p:nvPr/>
        </p:nvSpPr>
        <p:spPr>
          <a:xfrm>
            <a:off x="1846008" y="2905633"/>
            <a:ext cx="609600" cy="304800"/>
          </a:xfrm>
          <a:custGeom>
            <a:avLst/>
            <a:gdLst>
              <a:gd name="connsiteX0" fmla="*/ 0 w 990600"/>
              <a:gd name="connsiteY0" fmla="*/ 304800 h 609599"/>
              <a:gd name="connsiteX1" fmla="*/ 495300 w 990600"/>
              <a:gd name="connsiteY1" fmla="*/ 0 h 609599"/>
              <a:gd name="connsiteX2" fmla="*/ 990600 w 990600"/>
              <a:gd name="connsiteY2" fmla="*/ 304800 h 609599"/>
              <a:gd name="connsiteX3" fmla="*/ 495300 w 990600"/>
              <a:gd name="connsiteY3" fmla="*/ 609600 h 609599"/>
              <a:gd name="connsiteX4" fmla="*/ 0 w 990600"/>
              <a:gd name="connsiteY4" fmla="*/ 304800 h 609599"/>
              <a:gd name="connsiteX0" fmla="*/ 0 w 990600"/>
              <a:gd name="connsiteY0" fmla="*/ 304800 h 304800"/>
              <a:gd name="connsiteX1" fmla="*/ 495300 w 990600"/>
              <a:gd name="connsiteY1" fmla="*/ 0 h 304800"/>
              <a:gd name="connsiteX2" fmla="*/ 990600 w 990600"/>
              <a:gd name="connsiteY2" fmla="*/ 304800 h 304800"/>
              <a:gd name="connsiteX3" fmla="*/ 0 w 990600"/>
              <a:gd name="connsiteY3" fmla="*/ 304800 h 304800"/>
              <a:gd name="connsiteX0" fmla="*/ 0 w 990600"/>
              <a:gd name="connsiteY0" fmla="*/ 304800 h 396240"/>
              <a:gd name="connsiteX1" fmla="*/ 495300 w 990600"/>
              <a:gd name="connsiteY1" fmla="*/ 0 h 396240"/>
              <a:gd name="connsiteX2" fmla="*/ 990600 w 990600"/>
              <a:gd name="connsiteY2" fmla="*/ 304800 h 396240"/>
              <a:gd name="connsiteX3" fmla="*/ 91440 w 990600"/>
              <a:gd name="connsiteY3" fmla="*/ 396240 h 396240"/>
              <a:gd name="connsiteX0" fmla="*/ 0 w 990600"/>
              <a:gd name="connsiteY0" fmla="*/ 304800 h 304800"/>
              <a:gd name="connsiteX1" fmla="*/ 495300 w 990600"/>
              <a:gd name="connsiteY1" fmla="*/ 0 h 304800"/>
              <a:gd name="connsiteX2" fmla="*/ 990600 w 990600"/>
              <a:gd name="connsiteY2" fmla="*/ 304800 h 304800"/>
              <a:gd name="connsiteX0" fmla="*/ 0 w 495300"/>
              <a:gd name="connsiteY0" fmla="*/ 0 h 304800"/>
              <a:gd name="connsiteX1" fmla="*/ 495300 w 495300"/>
              <a:gd name="connsiteY1" fmla="*/ 304800 h 304800"/>
            </a:gdLst>
            <a:ahLst/>
            <a:cxnLst>
              <a:cxn ang="0">
                <a:pos x="connsiteX0" y="connsiteY0"/>
              </a:cxn>
              <a:cxn ang="0">
                <a:pos x="connsiteX1" y="connsiteY1"/>
              </a:cxn>
            </a:cxnLst>
            <a:rect l="l" t="t" r="r" b="b"/>
            <a:pathLst>
              <a:path w="495300" h="304800">
                <a:moveTo>
                  <a:pt x="0" y="0"/>
                </a:moveTo>
                <a:cubicBezTo>
                  <a:pt x="273547" y="0"/>
                  <a:pt x="495300" y="136464"/>
                  <a:pt x="495300" y="304800"/>
                </a:cubicBezTo>
              </a:path>
            </a:pathLst>
          </a:custGeom>
          <a:noFill/>
          <a:ln w="19050">
            <a:solidFill>
              <a:schemeClr val="tx1">
                <a:lumMod val="65000"/>
                <a:lumOff val="35000"/>
              </a:schemeClr>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8"/>
          <p:cNvSpPr/>
          <p:nvPr/>
        </p:nvSpPr>
        <p:spPr>
          <a:xfrm rot="5400000">
            <a:off x="5137357" y="2645077"/>
            <a:ext cx="609600" cy="304800"/>
          </a:xfrm>
          <a:custGeom>
            <a:avLst/>
            <a:gdLst>
              <a:gd name="connsiteX0" fmla="*/ 0 w 990600"/>
              <a:gd name="connsiteY0" fmla="*/ 304800 h 609599"/>
              <a:gd name="connsiteX1" fmla="*/ 495300 w 990600"/>
              <a:gd name="connsiteY1" fmla="*/ 0 h 609599"/>
              <a:gd name="connsiteX2" fmla="*/ 990600 w 990600"/>
              <a:gd name="connsiteY2" fmla="*/ 304800 h 609599"/>
              <a:gd name="connsiteX3" fmla="*/ 495300 w 990600"/>
              <a:gd name="connsiteY3" fmla="*/ 609600 h 609599"/>
              <a:gd name="connsiteX4" fmla="*/ 0 w 990600"/>
              <a:gd name="connsiteY4" fmla="*/ 304800 h 609599"/>
              <a:gd name="connsiteX0" fmla="*/ 0 w 990600"/>
              <a:gd name="connsiteY0" fmla="*/ 304800 h 304800"/>
              <a:gd name="connsiteX1" fmla="*/ 495300 w 990600"/>
              <a:gd name="connsiteY1" fmla="*/ 0 h 304800"/>
              <a:gd name="connsiteX2" fmla="*/ 990600 w 990600"/>
              <a:gd name="connsiteY2" fmla="*/ 304800 h 304800"/>
              <a:gd name="connsiteX3" fmla="*/ 0 w 990600"/>
              <a:gd name="connsiteY3" fmla="*/ 304800 h 304800"/>
              <a:gd name="connsiteX0" fmla="*/ 0 w 990600"/>
              <a:gd name="connsiteY0" fmla="*/ 304800 h 396240"/>
              <a:gd name="connsiteX1" fmla="*/ 495300 w 990600"/>
              <a:gd name="connsiteY1" fmla="*/ 0 h 396240"/>
              <a:gd name="connsiteX2" fmla="*/ 990600 w 990600"/>
              <a:gd name="connsiteY2" fmla="*/ 304800 h 396240"/>
              <a:gd name="connsiteX3" fmla="*/ 91440 w 990600"/>
              <a:gd name="connsiteY3" fmla="*/ 396240 h 396240"/>
              <a:gd name="connsiteX0" fmla="*/ 0 w 990600"/>
              <a:gd name="connsiteY0" fmla="*/ 304800 h 304800"/>
              <a:gd name="connsiteX1" fmla="*/ 495300 w 990600"/>
              <a:gd name="connsiteY1" fmla="*/ 0 h 304800"/>
              <a:gd name="connsiteX2" fmla="*/ 990600 w 990600"/>
              <a:gd name="connsiteY2" fmla="*/ 304800 h 304800"/>
              <a:gd name="connsiteX0" fmla="*/ 0 w 495300"/>
              <a:gd name="connsiteY0" fmla="*/ 0 h 304800"/>
              <a:gd name="connsiteX1" fmla="*/ 495300 w 495300"/>
              <a:gd name="connsiteY1" fmla="*/ 304800 h 304800"/>
            </a:gdLst>
            <a:ahLst/>
            <a:cxnLst>
              <a:cxn ang="0">
                <a:pos x="connsiteX0" y="connsiteY0"/>
              </a:cxn>
              <a:cxn ang="0">
                <a:pos x="connsiteX1" y="connsiteY1"/>
              </a:cxn>
            </a:cxnLst>
            <a:rect l="l" t="t" r="r" b="b"/>
            <a:pathLst>
              <a:path w="495300" h="304800">
                <a:moveTo>
                  <a:pt x="0" y="0"/>
                </a:moveTo>
                <a:cubicBezTo>
                  <a:pt x="273547" y="0"/>
                  <a:pt x="495300" y="136464"/>
                  <a:pt x="495300" y="304800"/>
                </a:cubicBezTo>
              </a:path>
            </a:pathLst>
          </a:custGeom>
          <a:noFill/>
          <a:ln w="19050">
            <a:solidFill>
              <a:schemeClr val="tx1">
                <a:lumMod val="65000"/>
                <a:lumOff val="35000"/>
              </a:schemeClr>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289757" y="2192716"/>
            <a:ext cx="822960" cy="292388"/>
          </a:xfrm>
          <a:prstGeom prst="rect">
            <a:avLst/>
          </a:prstGeom>
          <a:noFill/>
        </p:spPr>
        <p:txBody>
          <a:bodyPr wrap="squar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300" dirty="0"/>
              <a:t>Targets</a:t>
            </a:r>
          </a:p>
        </p:txBody>
      </p:sp>
      <p:sp>
        <p:nvSpPr>
          <p:cNvPr id="32" name="Rectangle 31"/>
          <p:cNvSpPr/>
          <p:nvPr/>
        </p:nvSpPr>
        <p:spPr>
          <a:xfrm>
            <a:off x="6612192" y="2835251"/>
            <a:ext cx="2286000" cy="1502571"/>
          </a:xfrm>
          <a:prstGeom prst="rect">
            <a:avLst/>
          </a:prstGeom>
        </p:spPr>
        <p:style>
          <a:lnRef idx="1">
            <a:schemeClr val="dk1"/>
          </a:lnRef>
          <a:fillRef idx="2">
            <a:schemeClr val="dk1"/>
          </a:fillRef>
          <a:effectRef idx="1">
            <a:schemeClr val="dk1"/>
          </a:effectRef>
          <a:fontRef idx="minor">
            <a:schemeClr val="dk1"/>
          </a:fontRef>
        </p:style>
        <p:txBody>
          <a:bodyPr rtlCol="0" anchor="t"/>
          <a:lstStyle/>
          <a:p>
            <a:r>
              <a:rPr lang="en-US" sz="1800" dirty="0"/>
              <a:t>Correlations:</a:t>
            </a:r>
          </a:p>
          <a:p>
            <a:pPr marL="350838"/>
            <a:r>
              <a:rPr lang="en-US" sz="1800" dirty="0"/>
              <a:t>Strong positive</a:t>
            </a:r>
          </a:p>
          <a:p>
            <a:pPr marL="350838"/>
            <a:r>
              <a:rPr lang="en-US" sz="1800" dirty="0"/>
              <a:t>Positive</a:t>
            </a:r>
          </a:p>
          <a:p>
            <a:pPr marL="350838"/>
            <a:r>
              <a:rPr lang="en-US" sz="1800" dirty="0"/>
              <a:t>Strong negative</a:t>
            </a:r>
          </a:p>
          <a:p>
            <a:pPr marL="350838"/>
            <a:r>
              <a:rPr lang="en-US" sz="1800" dirty="0"/>
              <a:t>Negative</a:t>
            </a:r>
          </a:p>
        </p:txBody>
      </p:sp>
      <p:sp>
        <p:nvSpPr>
          <p:cNvPr id="33" name="Oval 32"/>
          <p:cNvSpPr/>
          <p:nvPr/>
        </p:nvSpPr>
        <p:spPr>
          <a:xfrm>
            <a:off x="6793662" y="3230103"/>
            <a:ext cx="123330" cy="123330"/>
          </a:xfrm>
          <a:prstGeom prst="ellipse">
            <a:avLst/>
          </a:prstGeom>
          <a:no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9144" bIns="18288" rtlCol="0" anchor="ctr"/>
          <a:lstStyle/>
          <a:p>
            <a:pPr algn="ctr"/>
            <a:r>
              <a:rPr lang="en-US" sz="1200" b="1" dirty="0">
                <a:solidFill>
                  <a:schemeClr val="tx1">
                    <a:lumMod val="75000"/>
                    <a:lumOff val="25000"/>
                  </a:schemeClr>
                </a:solidFill>
              </a:rPr>
              <a:t>+</a:t>
            </a:r>
          </a:p>
        </p:txBody>
      </p:sp>
      <p:sp>
        <p:nvSpPr>
          <p:cNvPr id="34" name="Oval 33"/>
          <p:cNvSpPr/>
          <p:nvPr/>
        </p:nvSpPr>
        <p:spPr>
          <a:xfrm>
            <a:off x="6741423" y="3444123"/>
            <a:ext cx="227808" cy="227808"/>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0" bIns="9144" rtlCol="0" anchor="ctr"/>
          <a:lstStyle/>
          <a:p>
            <a:pPr algn="ctr"/>
            <a:r>
              <a:rPr lang="en-US" sz="1400" b="1" dirty="0">
                <a:solidFill>
                  <a:schemeClr val="tx1">
                    <a:lumMod val="75000"/>
                    <a:lumOff val="25000"/>
                  </a:schemeClr>
                </a:solidFill>
              </a:rPr>
              <a:t>+</a:t>
            </a:r>
          </a:p>
        </p:txBody>
      </p:sp>
      <p:sp>
        <p:nvSpPr>
          <p:cNvPr id="35" name="Oval 34"/>
          <p:cNvSpPr/>
          <p:nvPr/>
        </p:nvSpPr>
        <p:spPr>
          <a:xfrm>
            <a:off x="6793662" y="3772995"/>
            <a:ext cx="123330" cy="123330"/>
          </a:xfrm>
          <a:prstGeom prst="ellipse">
            <a:avLst/>
          </a:prstGeom>
          <a:no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9144" bIns="137160" rtlCol="0" anchor="ctr"/>
          <a:lstStyle/>
          <a:p>
            <a:pPr algn="ctr"/>
            <a:r>
              <a:rPr lang="en-US" sz="1200" b="1" dirty="0">
                <a:solidFill>
                  <a:schemeClr val="tx1">
                    <a:lumMod val="75000"/>
                    <a:lumOff val="25000"/>
                  </a:schemeClr>
                </a:solidFill>
                <a:cs typeface="Arial" pitchFamily="34" charset="0"/>
              </a:rPr>
              <a:t>_</a:t>
            </a:r>
          </a:p>
        </p:txBody>
      </p:sp>
      <p:sp>
        <p:nvSpPr>
          <p:cNvPr id="36" name="Oval 35"/>
          <p:cNvSpPr/>
          <p:nvPr/>
        </p:nvSpPr>
        <p:spPr>
          <a:xfrm>
            <a:off x="6793662" y="4058313"/>
            <a:ext cx="123330" cy="123330"/>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0" bIns="137160" rtlCol="0" anchor="ctr"/>
          <a:lstStyle/>
          <a:p>
            <a:pPr algn="ctr"/>
            <a:r>
              <a:rPr lang="en-US" sz="1200" b="1" dirty="0">
                <a:solidFill>
                  <a:schemeClr val="tx1">
                    <a:lumMod val="75000"/>
                    <a:lumOff val="25000"/>
                  </a:schemeClr>
                </a:solidFill>
                <a:cs typeface="Arial" pitchFamily="34" charset="0"/>
              </a:rPr>
              <a:t>_</a:t>
            </a:r>
          </a:p>
        </p:txBody>
      </p:sp>
      <p:sp>
        <p:nvSpPr>
          <p:cNvPr id="37" name="Rectangle 36"/>
          <p:cNvSpPr/>
          <p:nvPr/>
        </p:nvSpPr>
        <p:spPr>
          <a:xfrm>
            <a:off x="6612192" y="4898229"/>
            <a:ext cx="2286000" cy="1502571"/>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r>
              <a:rPr lang="en-US" sz="1800" dirty="0"/>
              <a:t>Relationships:</a:t>
            </a:r>
          </a:p>
          <a:p>
            <a:pPr marL="350838"/>
            <a:r>
              <a:rPr lang="en-US" sz="1800" dirty="0"/>
              <a:t> Strongest= 10</a:t>
            </a:r>
          </a:p>
          <a:p>
            <a:pPr marL="350838"/>
            <a:r>
              <a:rPr lang="en-US" sz="1800" dirty="0"/>
              <a:t> Strong= 7</a:t>
            </a:r>
          </a:p>
          <a:p>
            <a:pPr marL="350838"/>
            <a:r>
              <a:rPr lang="en-US" sz="1800" dirty="0"/>
              <a:t> Fair= 4</a:t>
            </a:r>
          </a:p>
          <a:p>
            <a:pPr marL="350838"/>
            <a:r>
              <a:rPr lang="en-US" sz="1800" dirty="0"/>
              <a:t> Weak= 1</a:t>
            </a:r>
          </a:p>
        </p:txBody>
      </p:sp>
      <p:sp>
        <p:nvSpPr>
          <p:cNvPr id="38" name="TextBox 37"/>
          <p:cNvSpPr txBox="1"/>
          <p:nvPr/>
        </p:nvSpPr>
        <p:spPr>
          <a:xfrm>
            <a:off x="6698778" y="5212554"/>
            <a:ext cx="370614" cy="276999"/>
          </a:xfrm>
          <a:prstGeom prst="rect">
            <a:avLst/>
          </a:prstGeom>
          <a:noFill/>
        </p:spPr>
        <p:txBody>
          <a:bodyPr wrap="none" rtlCol="0">
            <a:spAutoFit/>
          </a:bodyPr>
          <a:lstStyle/>
          <a:p>
            <a:r>
              <a:rPr lang="en-US" sz="1200" dirty="0">
                <a:solidFill>
                  <a:schemeClr val="tx1">
                    <a:lumMod val="75000"/>
                    <a:lumOff val="25000"/>
                  </a:schemeClr>
                </a:solidFill>
                <a:latin typeface="Times New Roman"/>
                <a:cs typeface="Times New Roman"/>
              </a:rPr>
              <a:t>●●</a:t>
            </a:r>
            <a:endParaRPr lang="en-US" sz="1200" dirty="0">
              <a:solidFill>
                <a:schemeClr val="tx1">
                  <a:lumMod val="75000"/>
                  <a:lumOff val="25000"/>
                </a:schemeClr>
              </a:solidFill>
            </a:endParaRPr>
          </a:p>
        </p:txBody>
      </p:sp>
      <p:sp>
        <p:nvSpPr>
          <p:cNvPr id="39" name="TextBox 38"/>
          <p:cNvSpPr txBox="1"/>
          <p:nvPr/>
        </p:nvSpPr>
        <p:spPr>
          <a:xfrm>
            <a:off x="6715552" y="5486140"/>
            <a:ext cx="277640" cy="276999"/>
          </a:xfrm>
          <a:prstGeom prst="rect">
            <a:avLst/>
          </a:prstGeom>
          <a:noFill/>
        </p:spPr>
        <p:txBody>
          <a:bodyPr wrap="none" rtlCol="0">
            <a:spAutoFit/>
          </a:bodyPr>
          <a:lstStyle/>
          <a:p>
            <a:r>
              <a:rPr lang="en-US" sz="1200" dirty="0">
                <a:solidFill>
                  <a:schemeClr val="tx1">
                    <a:lumMod val="75000"/>
                    <a:lumOff val="25000"/>
                  </a:schemeClr>
                </a:solidFill>
                <a:latin typeface="Times New Roman"/>
                <a:cs typeface="Times New Roman"/>
              </a:rPr>
              <a:t>●</a:t>
            </a:r>
            <a:endParaRPr lang="en-US" sz="1200" dirty="0">
              <a:solidFill>
                <a:schemeClr val="tx1">
                  <a:lumMod val="75000"/>
                  <a:lumOff val="25000"/>
                </a:schemeClr>
              </a:solidFill>
            </a:endParaRPr>
          </a:p>
        </p:txBody>
      </p:sp>
      <p:sp>
        <p:nvSpPr>
          <p:cNvPr id="40" name="TextBox 39"/>
          <p:cNvSpPr txBox="1"/>
          <p:nvPr/>
        </p:nvSpPr>
        <p:spPr>
          <a:xfrm>
            <a:off x="4255569" y="4355539"/>
            <a:ext cx="155448" cy="155448"/>
          </a:xfrm>
          <a:prstGeom prst="ellipse">
            <a:avLst/>
          </a:prstGeom>
          <a:noFill/>
          <a:ln w="12700">
            <a:solidFill>
              <a:schemeClr val="tx1">
                <a:lumMod val="75000"/>
                <a:lumOff val="25000"/>
              </a:schemeClr>
            </a:solidFill>
          </a:ln>
        </p:spPr>
        <p:txBody>
          <a:bodyPr wrap="none" lIns="9144" tIns="9144" rIns="0" bIns="0" rtlCol="0" anchor="ctr">
            <a:noAutofit/>
          </a:bodyPr>
          <a:lstStyle/>
          <a:p>
            <a:pPr algn="ctr"/>
            <a:r>
              <a:rPr lang="en-US" sz="1050" dirty="0">
                <a:solidFill>
                  <a:schemeClr val="tx1">
                    <a:lumMod val="75000"/>
                    <a:lumOff val="25000"/>
                  </a:schemeClr>
                </a:solidFill>
              </a:rPr>
              <a:t>•</a:t>
            </a:r>
          </a:p>
        </p:txBody>
      </p:sp>
      <p:sp>
        <p:nvSpPr>
          <p:cNvPr id="41" name="TextBox 40"/>
          <p:cNvSpPr txBox="1"/>
          <p:nvPr/>
        </p:nvSpPr>
        <p:spPr>
          <a:xfrm>
            <a:off x="6772212" y="6108666"/>
            <a:ext cx="155448" cy="155448"/>
          </a:xfrm>
          <a:prstGeom prst="ellipse">
            <a:avLst/>
          </a:prstGeom>
          <a:noFill/>
          <a:ln w="12700">
            <a:solidFill>
              <a:schemeClr val="tx1">
                <a:lumMod val="75000"/>
                <a:lumOff val="25000"/>
              </a:schemeClr>
            </a:solidFill>
          </a:ln>
        </p:spPr>
        <p:txBody>
          <a:bodyPr wrap="none" lIns="0" tIns="0" rIns="0" bIns="0" rtlCol="0" anchor="ctr">
            <a:noAutofit/>
          </a:bodyPr>
          <a:lstStyle/>
          <a:p>
            <a:pPr algn="ctr"/>
            <a:endParaRPr lang="en-US" sz="1050" dirty="0">
              <a:solidFill>
                <a:schemeClr val="tx1">
                  <a:lumMod val="75000"/>
                  <a:lumOff val="25000"/>
                </a:schemeClr>
              </a:solidFill>
            </a:endParaRPr>
          </a:p>
        </p:txBody>
      </p:sp>
      <p:sp>
        <p:nvSpPr>
          <p:cNvPr id="42" name="TextBox 41"/>
          <p:cNvSpPr txBox="1"/>
          <p:nvPr/>
        </p:nvSpPr>
        <p:spPr>
          <a:xfrm>
            <a:off x="6772212" y="5824099"/>
            <a:ext cx="155448" cy="155448"/>
          </a:xfrm>
          <a:prstGeom prst="ellipse">
            <a:avLst/>
          </a:prstGeom>
          <a:noFill/>
          <a:ln w="12700">
            <a:solidFill>
              <a:schemeClr val="tx1">
                <a:lumMod val="75000"/>
                <a:lumOff val="25000"/>
              </a:schemeClr>
            </a:solidFill>
          </a:ln>
        </p:spPr>
        <p:txBody>
          <a:bodyPr wrap="none" lIns="9144" tIns="9144" rIns="0" bIns="0" rtlCol="0" anchor="ctr">
            <a:noAutofit/>
          </a:bodyPr>
          <a:lstStyle/>
          <a:p>
            <a:pPr algn="ctr"/>
            <a:r>
              <a:rPr lang="en-US" sz="1050" dirty="0">
                <a:solidFill>
                  <a:schemeClr val="tx1">
                    <a:lumMod val="75000"/>
                    <a:lumOff val="25000"/>
                  </a:schemeClr>
                </a:solidFill>
              </a:rPr>
              <a:t>•</a:t>
            </a:r>
          </a:p>
        </p:txBody>
      </p:sp>
      <p:sp>
        <p:nvSpPr>
          <p:cNvPr id="43" name="TextBox 42"/>
          <p:cNvSpPr txBox="1"/>
          <p:nvPr/>
        </p:nvSpPr>
        <p:spPr>
          <a:xfrm>
            <a:off x="2646786" y="3278102"/>
            <a:ext cx="155448" cy="155448"/>
          </a:xfrm>
          <a:prstGeom prst="ellipse">
            <a:avLst/>
          </a:prstGeom>
          <a:noFill/>
          <a:ln w="12700">
            <a:solidFill>
              <a:schemeClr val="tx1">
                <a:lumMod val="75000"/>
                <a:lumOff val="25000"/>
              </a:schemeClr>
            </a:solidFill>
          </a:ln>
        </p:spPr>
        <p:txBody>
          <a:bodyPr wrap="none" lIns="9144" tIns="9144" rIns="0" bIns="0" rtlCol="0" anchor="ctr">
            <a:noAutofit/>
          </a:bodyPr>
          <a:lstStyle/>
          <a:p>
            <a:pPr algn="ctr"/>
            <a:r>
              <a:rPr lang="en-US" sz="1050" dirty="0">
                <a:solidFill>
                  <a:schemeClr val="tx1">
                    <a:lumMod val="75000"/>
                    <a:lumOff val="25000"/>
                  </a:schemeClr>
                </a:solidFill>
              </a:rPr>
              <a:t>•</a:t>
            </a:r>
          </a:p>
        </p:txBody>
      </p:sp>
      <p:sp>
        <p:nvSpPr>
          <p:cNvPr id="44" name="TextBox 43"/>
          <p:cNvSpPr txBox="1"/>
          <p:nvPr/>
        </p:nvSpPr>
        <p:spPr>
          <a:xfrm>
            <a:off x="3444684" y="3534647"/>
            <a:ext cx="155448" cy="155448"/>
          </a:xfrm>
          <a:prstGeom prst="ellipse">
            <a:avLst/>
          </a:prstGeom>
          <a:noFill/>
          <a:ln w="12700">
            <a:solidFill>
              <a:schemeClr val="tx1">
                <a:lumMod val="75000"/>
                <a:lumOff val="25000"/>
              </a:schemeClr>
            </a:solidFill>
          </a:ln>
        </p:spPr>
        <p:txBody>
          <a:bodyPr wrap="none" lIns="9144" tIns="9144" rIns="0" bIns="0" rtlCol="0" anchor="ctr">
            <a:noAutofit/>
          </a:bodyPr>
          <a:lstStyle/>
          <a:p>
            <a:pPr algn="ctr"/>
            <a:r>
              <a:rPr lang="en-US" sz="1050" dirty="0">
                <a:solidFill>
                  <a:schemeClr val="tx1">
                    <a:lumMod val="75000"/>
                    <a:lumOff val="25000"/>
                  </a:schemeClr>
                </a:solidFill>
              </a:rPr>
              <a:t>•</a:t>
            </a:r>
          </a:p>
        </p:txBody>
      </p:sp>
      <p:sp>
        <p:nvSpPr>
          <p:cNvPr id="45" name="TextBox 44"/>
          <p:cNvSpPr txBox="1"/>
          <p:nvPr/>
        </p:nvSpPr>
        <p:spPr>
          <a:xfrm>
            <a:off x="3178380" y="4632308"/>
            <a:ext cx="155448" cy="155448"/>
          </a:xfrm>
          <a:prstGeom prst="ellipse">
            <a:avLst/>
          </a:prstGeom>
          <a:noFill/>
          <a:ln w="12700">
            <a:solidFill>
              <a:schemeClr val="tx1">
                <a:lumMod val="75000"/>
                <a:lumOff val="25000"/>
              </a:schemeClr>
            </a:solidFill>
          </a:ln>
        </p:spPr>
        <p:txBody>
          <a:bodyPr wrap="none" lIns="9144" tIns="9144" rIns="0" bIns="0" rtlCol="0" anchor="ctr">
            <a:noAutofit/>
          </a:bodyPr>
          <a:lstStyle/>
          <a:p>
            <a:pPr algn="ctr"/>
            <a:r>
              <a:rPr lang="en-US" sz="1050" dirty="0">
                <a:solidFill>
                  <a:schemeClr val="tx1">
                    <a:lumMod val="75000"/>
                    <a:lumOff val="25000"/>
                  </a:schemeClr>
                </a:solidFill>
              </a:rPr>
              <a:t>•</a:t>
            </a:r>
          </a:p>
        </p:txBody>
      </p:sp>
      <p:sp>
        <p:nvSpPr>
          <p:cNvPr id="46" name="TextBox 45"/>
          <p:cNvSpPr txBox="1"/>
          <p:nvPr/>
        </p:nvSpPr>
        <p:spPr>
          <a:xfrm>
            <a:off x="3714687" y="5422542"/>
            <a:ext cx="155448" cy="155448"/>
          </a:xfrm>
          <a:prstGeom prst="ellipse">
            <a:avLst/>
          </a:prstGeom>
          <a:noFill/>
          <a:ln w="12700">
            <a:solidFill>
              <a:schemeClr val="tx1">
                <a:lumMod val="75000"/>
                <a:lumOff val="25000"/>
              </a:schemeClr>
            </a:solidFill>
          </a:ln>
        </p:spPr>
        <p:txBody>
          <a:bodyPr wrap="none" lIns="9144" tIns="9144" rIns="0" bIns="0" rtlCol="0" anchor="ctr">
            <a:noAutofit/>
          </a:bodyPr>
          <a:lstStyle/>
          <a:p>
            <a:pPr algn="ctr"/>
            <a:r>
              <a:rPr lang="en-US" sz="1050" dirty="0">
                <a:solidFill>
                  <a:schemeClr val="tx1">
                    <a:lumMod val="75000"/>
                    <a:lumOff val="25000"/>
                  </a:schemeClr>
                </a:solidFill>
              </a:rPr>
              <a:t>•</a:t>
            </a:r>
          </a:p>
        </p:txBody>
      </p:sp>
      <p:sp>
        <p:nvSpPr>
          <p:cNvPr id="47" name="TextBox 46"/>
          <p:cNvSpPr txBox="1"/>
          <p:nvPr/>
        </p:nvSpPr>
        <p:spPr>
          <a:xfrm>
            <a:off x="4787400" y="4346776"/>
            <a:ext cx="155448" cy="155448"/>
          </a:xfrm>
          <a:prstGeom prst="ellipse">
            <a:avLst/>
          </a:prstGeom>
          <a:noFill/>
          <a:ln w="12700">
            <a:solidFill>
              <a:schemeClr val="tx1">
                <a:lumMod val="75000"/>
                <a:lumOff val="25000"/>
              </a:schemeClr>
            </a:solidFill>
          </a:ln>
        </p:spPr>
        <p:txBody>
          <a:bodyPr wrap="none" lIns="0" tIns="0" rIns="0" bIns="0" rtlCol="0" anchor="ctr">
            <a:noAutofit/>
          </a:bodyPr>
          <a:lstStyle/>
          <a:p>
            <a:pPr algn="ctr"/>
            <a:endParaRPr lang="en-US" sz="1050" dirty="0">
              <a:solidFill>
                <a:schemeClr val="tx1">
                  <a:lumMod val="75000"/>
                  <a:lumOff val="25000"/>
                </a:schemeClr>
              </a:solidFill>
            </a:endParaRPr>
          </a:p>
        </p:txBody>
      </p:sp>
      <p:sp>
        <p:nvSpPr>
          <p:cNvPr id="48" name="TextBox 47"/>
          <p:cNvSpPr txBox="1"/>
          <p:nvPr/>
        </p:nvSpPr>
        <p:spPr>
          <a:xfrm>
            <a:off x="2637618" y="4887062"/>
            <a:ext cx="155448" cy="155448"/>
          </a:xfrm>
          <a:prstGeom prst="ellipse">
            <a:avLst/>
          </a:prstGeom>
          <a:noFill/>
          <a:ln w="12700">
            <a:solidFill>
              <a:schemeClr val="tx1">
                <a:lumMod val="75000"/>
                <a:lumOff val="25000"/>
              </a:schemeClr>
            </a:solidFill>
          </a:ln>
        </p:spPr>
        <p:txBody>
          <a:bodyPr wrap="none" lIns="0" tIns="0" rIns="0" bIns="0" rtlCol="0" anchor="ctr">
            <a:noAutofit/>
          </a:bodyPr>
          <a:lstStyle/>
          <a:p>
            <a:pPr algn="ctr"/>
            <a:endParaRPr lang="en-US" sz="1050" dirty="0">
              <a:solidFill>
                <a:schemeClr val="tx1">
                  <a:lumMod val="75000"/>
                  <a:lumOff val="25000"/>
                </a:schemeClr>
              </a:solidFill>
            </a:endParaRPr>
          </a:p>
        </p:txBody>
      </p:sp>
      <p:sp>
        <p:nvSpPr>
          <p:cNvPr id="49" name="TextBox 48"/>
          <p:cNvSpPr txBox="1"/>
          <p:nvPr/>
        </p:nvSpPr>
        <p:spPr>
          <a:xfrm>
            <a:off x="3976209" y="3805447"/>
            <a:ext cx="155448" cy="155448"/>
          </a:xfrm>
          <a:prstGeom prst="ellipse">
            <a:avLst/>
          </a:prstGeom>
          <a:noFill/>
          <a:ln w="12700">
            <a:solidFill>
              <a:schemeClr val="tx1">
                <a:lumMod val="75000"/>
                <a:lumOff val="25000"/>
              </a:schemeClr>
            </a:solidFill>
          </a:ln>
        </p:spPr>
        <p:txBody>
          <a:bodyPr wrap="none" lIns="0" tIns="0" rIns="0" bIns="0" rtlCol="0" anchor="ctr">
            <a:noAutofit/>
          </a:bodyPr>
          <a:lstStyle/>
          <a:p>
            <a:pPr algn="ctr"/>
            <a:endParaRPr lang="en-US" sz="1050" dirty="0">
              <a:solidFill>
                <a:schemeClr val="tx1">
                  <a:lumMod val="75000"/>
                  <a:lumOff val="25000"/>
                </a:schemeClr>
              </a:solidFill>
            </a:endParaRPr>
          </a:p>
        </p:txBody>
      </p:sp>
      <p:sp>
        <p:nvSpPr>
          <p:cNvPr id="50" name="TextBox 49"/>
          <p:cNvSpPr txBox="1"/>
          <p:nvPr/>
        </p:nvSpPr>
        <p:spPr>
          <a:xfrm>
            <a:off x="3181149" y="4085304"/>
            <a:ext cx="155448" cy="155448"/>
          </a:xfrm>
          <a:prstGeom prst="ellipse">
            <a:avLst/>
          </a:prstGeom>
          <a:noFill/>
          <a:ln w="12700">
            <a:solidFill>
              <a:schemeClr val="tx1">
                <a:lumMod val="75000"/>
                <a:lumOff val="25000"/>
              </a:schemeClr>
            </a:solidFill>
          </a:ln>
        </p:spPr>
        <p:txBody>
          <a:bodyPr wrap="none" lIns="0" tIns="0" rIns="0" bIns="0" rtlCol="0" anchor="ctr">
            <a:noAutofit/>
          </a:bodyPr>
          <a:lstStyle/>
          <a:p>
            <a:pPr algn="ctr"/>
            <a:endParaRPr lang="en-US" sz="1050" dirty="0">
              <a:solidFill>
                <a:schemeClr val="tx1">
                  <a:lumMod val="75000"/>
                  <a:lumOff val="25000"/>
                </a:schemeClr>
              </a:solidFill>
            </a:endParaRPr>
          </a:p>
        </p:txBody>
      </p:sp>
      <p:sp>
        <p:nvSpPr>
          <p:cNvPr id="51" name="TextBox 50"/>
          <p:cNvSpPr txBox="1"/>
          <p:nvPr/>
        </p:nvSpPr>
        <p:spPr>
          <a:xfrm>
            <a:off x="2914869" y="5691981"/>
            <a:ext cx="155448" cy="155448"/>
          </a:xfrm>
          <a:prstGeom prst="ellipse">
            <a:avLst/>
          </a:prstGeom>
          <a:noFill/>
          <a:ln w="12700">
            <a:solidFill>
              <a:schemeClr val="tx1">
                <a:lumMod val="75000"/>
                <a:lumOff val="25000"/>
              </a:schemeClr>
            </a:solidFill>
          </a:ln>
        </p:spPr>
        <p:txBody>
          <a:bodyPr wrap="none" lIns="0" tIns="0" rIns="0" bIns="0" rtlCol="0" anchor="ctr">
            <a:noAutofit/>
          </a:bodyPr>
          <a:lstStyle/>
          <a:p>
            <a:pPr algn="ctr"/>
            <a:endParaRPr lang="en-US" sz="1050" dirty="0">
              <a:solidFill>
                <a:schemeClr val="tx1">
                  <a:lumMod val="75000"/>
                  <a:lumOff val="25000"/>
                </a:schemeClr>
              </a:solidFill>
            </a:endParaRPr>
          </a:p>
        </p:txBody>
      </p:sp>
      <p:sp>
        <p:nvSpPr>
          <p:cNvPr id="52" name="TextBox 51"/>
          <p:cNvSpPr txBox="1"/>
          <p:nvPr/>
        </p:nvSpPr>
        <p:spPr>
          <a:xfrm>
            <a:off x="4247055" y="5160907"/>
            <a:ext cx="155448" cy="155448"/>
          </a:xfrm>
          <a:prstGeom prst="ellipse">
            <a:avLst/>
          </a:prstGeom>
          <a:noFill/>
          <a:ln w="12700">
            <a:solidFill>
              <a:schemeClr val="tx1">
                <a:lumMod val="75000"/>
                <a:lumOff val="25000"/>
              </a:schemeClr>
            </a:solidFill>
          </a:ln>
        </p:spPr>
        <p:txBody>
          <a:bodyPr wrap="none" lIns="0" tIns="0" rIns="0" bIns="0" rtlCol="0" anchor="ctr">
            <a:noAutofit/>
          </a:bodyPr>
          <a:lstStyle/>
          <a:p>
            <a:pPr algn="ctr"/>
            <a:endParaRPr lang="en-US" sz="1050" dirty="0">
              <a:solidFill>
                <a:schemeClr val="tx1">
                  <a:lumMod val="75000"/>
                  <a:lumOff val="25000"/>
                </a:schemeClr>
              </a:solidFill>
            </a:endParaRPr>
          </a:p>
        </p:txBody>
      </p:sp>
      <p:sp>
        <p:nvSpPr>
          <p:cNvPr id="53" name="TextBox 52"/>
          <p:cNvSpPr txBox="1"/>
          <p:nvPr/>
        </p:nvSpPr>
        <p:spPr>
          <a:xfrm>
            <a:off x="3716916" y="4887062"/>
            <a:ext cx="155448" cy="155448"/>
          </a:xfrm>
          <a:prstGeom prst="ellipse">
            <a:avLst/>
          </a:prstGeom>
          <a:noFill/>
          <a:ln w="12700">
            <a:solidFill>
              <a:schemeClr val="tx1">
                <a:lumMod val="75000"/>
                <a:lumOff val="25000"/>
              </a:schemeClr>
            </a:solidFill>
          </a:ln>
        </p:spPr>
        <p:txBody>
          <a:bodyPr wrap="none" lIns="0" tIns="0" rIns="0" bIns="0" rtlCol="0" anchor="ctr">
            <a:noAutofit/>
          </a:bodyPr>
          <a:lstStyle/>
          <a:p>
            <a:pPr algn="ctr"/>
            <a:endParaRPr lang="en-US" sz="1050" dirty="0">
              <a:solidFill>
                <a:schemeClr val="tx1">
                  <a:lumMod val="75000"/>
                  <a:lumOff val="25000"/>
                </a:schemeClr>
              </a:solidFill>
            </a:endParaRPr>
          </a:p>
        </p:txBody>
      </p:sp>
      <p:sp>
        <p:nvSpPr>
          <p:cNvPr id="54" name="Oval 53"/>
          <p:cNvSpPr/>
          <p:nvPr/>
        </p:nvSpPr>
        <p:spPr>
          <a:xfrm>
            <a:off x="3865803" y="464945"/>
            <a:ext cx="123330" cy="12333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9144" bIns="18288" rtlCol="0" anchor="ctr"/>
          <a:lstStyle/>
          <a:p>
            <a:pPr algn="ctr"/>
            <a:r>
              <a:rPr lang="en-US" sz="1200" b="1" dirty="0">
                <a:solidFill>
                  <a:schemeClr val="tx1">
                    <a:lumMod val="75000"/>
                    <a:lumOff val="25000"/>
                  </a:schemeClr>
                </a:solidFill>
              </a:rPr>
              <a:t>+</a:t>
            </a:r>
          </a:p>
        </p:txBody>
      </p:sp>
      <p:sp>
        <p:nvSpPr>
          <p:cNvPr id="55" name="Oval 54"/>
          <p:cNvSpPr/>
          <p:nvPr/>
        </p:nvSpPr>
        <p:spPr>
          <a:xfrm>
            <a:off x="4258550" y="866890"/>
            <a:ext cx="123330" cy="12333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9144" bIns="137160" rtlCol="0" anchor="ctr"/>
          <a:lstStyle/>
          <a:p>
            <a:pPr algn="ctr"/>
            <a:r>
              <a:rPr lang="en-US" sz="1200" b="1" dirty="0">
                <a:solidFill>
                  <a:schemeClr val="tx1">
                    <a:lumMod val="75000"/>
                    <a:lumOff val="25000"/>
                  </a:schemeClr>
                </a:solidFill>
                <a:cs typeface="Arial" pitchFamily="34" charset="0"/>
              </a:rPr>
              <a:t>_</a:t>
            </a:r>
          </a:p>
        </p:txBody>
      </p:sp>
      <p:sp>
        <p:nvSpPr>
          <p:cNvPr id="56" name="Oval 55"/>
          <p:cNvSpPr/>
          <p:nvPr/>
        </p:nvSpPr>
        <p:spPr>
          <a:xfrm>
            <a:off x="3272742" y="1211401"/>
            <a:ext cx="227808" cy="227808"/>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0" bIns="9144" rtlCol="0" anchor="ctr"/>
          <a:lstStyle/>
          <a:p>
            <a:pPr algn="ctr"/>
            <a:r>
              <a:rPr lang="en-US" sz="1400" b="1" dirty="0">
                <a:solidFill>
                  <a:schemeClr val="tx1">
                    <a:lumMod val="75000"/>
                    <a:lumOff val="25000"/>
                  </a:schemeClr>
                </a:solidFill>
              </a:rPr>
              <a:t>+</a:t>
            </a:r>
          </a:p>
        </p:txBody>
      </p:sp>
      <p:sp>
        <p:nvSpPr>
          <p:cNvPr id="57" name="Oval 56"/>
          <p:cNvSpPr/>
          <p:nvPr/>
        </p:nvSpPr>
        <p:spPr>
          <a:xfrm>
            <a:off x="4666074" y="1272653"/>
            <a:ext cx="123330" cy="123330"/>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0" bIns="137160" rtlCol="0" anchor="ctr"/>
          <a:lstStyle/>
          <a:p>
            <a:pPr algn="ctr"/>
            <a:r>
              <a:rPr lang="en-US" sz="1200" b="1" dirty="0">
                <a:solidFill>
                  <a:schemeClr val="tx1">
                    <a:lumMod val="75000"/>
                    <a:lumOff val="25000"/>
                  </a:schemeClr>
                </a:solidFill>
                <a:cs typeface="Arial" pitchFamily="34" charset="0"/>
              </a:rPr>
              <a:t>_</a:t>
            </a:r>
          </a:p>
        </p:txBody>
      </p:sp>
      <p:sp>
        <p:nvSpPr>
          <p:cNvPr id="58" name="Oval 57"/>
          <p:cNvSpPr/>
          <p:nvPr/>
        </p:nvSpPr>
        <p:spPr>
          <a:xfrm>
            <a:off x="3324981" y="725115"/>
            <a:ext cx="123330" cy="12333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9144" bIns="137160" rtlCol="0" anchor="ctr"/>
          <a:lstStyle/>
          <a:p>
            <a:pPr algn="ctr"/>
            <a:r>
              <a:rPr lang="en-US" sz="1200" b="1" dirty="0">
                <a:solidFill>
                  <a:schemeClr val="tx1">
                    <a:lumMod val="75000"/>
                    <a:lumOff val="25000"/>
                  </a:schemeClr>
                </a:solidFill>
                <a:cs typeface="Arial" pitchFamily="34" charset="0"/>
              </a:rPr>
              <a:t>_</a:t>
            </a:r>
          </a:p>
        </p:txBody>
      </p:sp>
      <p:sp>
        <p:nvSpPr>
          <p:cNvPr id="59" name="Oval 58"/>
          <p:cNvSpPr/>
          <p:nvPr/>
        </p:nvSpPr>
        <p:spPr>
          <a:xfrm>
            <a:off x="3857953" y="990220"/>
            <a:ext cx="123330" cy="12333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9144" bIns="18288" rtlCol="0" anchor="ctr"/>
          <a:lstStyle/>
          <a:p>
            <a:pPr algn="ctr"/>
            <a:r>
              <a:rPr lang="en-US" sz="1200" b="1" dirty="0">
                <a:solidFill>
                  <a:schemeClr val="tx1">
                    <a:lumMod val="75000"/>
                    <a:lumOff val="25000"/>
                  </a:schemeClr>
                </a:solidFill>
              </a:rPr>
              <a:t>+</a:t>
            </a:r>
          </a:p>
        </p:txBody>
      </p:sp>
      <p:sp>
        <p:nvSpPr>
          <p:cNvPr id="60" name="Oval 59"/>
          <p:cNvSpPr/>
          <p:nvPr/>
        </p:nvSpPr>
        <p:spPr>
          <a:xfrm>
            <a:off x="3542052" y="934879"/>
            <a:ext cx="227808" cy="227808"/>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0" bIns="9144" rtlCol="0" anchor="ctr"/>
          <a:lstStyle/>
          <a:p>
            <a:pPr algn="ctr"/>
            <a:r>
              <a:rPr lang="en-US" sz="1400" b="1" dirty="0">
                <a:solidFill>
                  <a:schemeClr val="tx1">
                    <a:lumMod val="75000"/>
                    <a:lumOff val="25000"/>
                  </a:schemeClr>
                </a:solidFill>
              </a:rPr>
              <a:t>+</a:t>
            </a:r>
          </a:p>
        </p:txBody>
      </p:sp>
      <p:sp>
        <p:nvSpPr>
          <p:cNvPr id="61" name="Oval 60"/>
          <p:cNvSpPr/>
          <p:nvPr/>
        </p:nvSpPr>
        <p:spPr>
          <a:xfrm>
            <a:off x="4206366" y="1072585"/>
            <a:ext cx="227808" cy="227808"/>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0" bIns="9144" rtlCol="0" anchor="ctr"/>
          <a:lstStyle/>
          <a:p>
            <a:pPr algn="ctr"/>
            <a:r>
              <a:rPr lang="en-US" sz="1400" b="1" dirty="0">
                <a:solidFill>
                  <a:schemeClr val="tx1">
                    <a:lumMod val="75000"/>
                    <a:lumOff val="25000"/>
                  </a:schemeClr>
                </a:solidFill>
              </a:rPr>
              <a:t>+</a:t>
            </a:r>
          </a:p>
        </p:txBody>
      </p:sp>
      <p:sp>
        <p:nvSpPr>
          <p:cNvPr id="62" name="Oval 61"/>
          <p:cNvSpPr/>
          <p:nvPr/>
        </p:nvSpPr>
        <p:spPr>
          <a:xfrm>
            <a:off x="2924001" y="1134072"/>
            <a:ext cx="123330" cy="123330"/>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0" bIns="137160" rtlCol="0" anchor="ctr"/>
          <a:lstStyle/>
          <a:p>
            <a:pPr algn="ctr"/>
            <a:r>
              <a:rPr lang="en-US" sz="1200" b="1" dirty="0">
                <a:solidFill>
                  <a:schemeClr val="tx1">
                    <a:lumMod val="75000"/>
                    <a:lumOff val="25000"/>
                  </a:schemeClr>
                </a:solidFill>
                <a:cs typeface="Arial" pitchFamily="34" charset="0"/>
              </a:rPr>
              <a:t>_</a:t>
            </a:r>
          </a:p>
        </p:txBody>
      </p:sp>
      <p:sp>
        <p:nvSpPr>
          <p:cNvPr id="63" name="Oval 62"/>
          <p:cNvSpPr/>
          <p:nvPr/>
        </p:nvSpPr>
        <p:spPr>
          <a:xfrm>
            <a:off x="3188076" y="1134072"/>
            <a:ext cx="123330" cy="123330"/>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0" bIns="137160" rtlCol="0" anchor="ctr"/>
          <a:lstStyle/>
          <a:p>
            <a:pPr algn="ctr"/>
            <a:r>
              <a:rPr lang="en-US" sz="1200" b="1" dirty="0">
                <a:solidFill>
                  <a:schemeClr val="tx1">
                    <a:lumMod val="75000"/>
                    <a:lumOff val="25000"/>
                  </a:schemeClr>
                </a:solidFill>
                <a:cs typeface="Arial" pitchFamily="34" charset="0"/>
              </a:rPr>
              <a:t>_</a:t>
            </a:r>
          </a:p>
        </p:txBody>
      </p:sp>
      <p:sp>
        <p:nvSpPr>
          <p:cNvPr id="64" name="Oval 63"/>
          <p:cNvSpPr/>
          <p:nvPr/>
        </p:nvSpPr>
        <p:spPr>
          <a:xfrm>
            <a:off x="3589015" y="458018"/>
            <a:ext cx="123330" cy="12333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9144" bIns="18288" rtlCol="0" anchor="ctr"/>
          <a:lstStyle/>
          <a:p>
            <a:pPr algn="ctr"/>
            <a:r>
              <a:rPr lang="en-US" sz="1200" b="1" dirty="0">
                <a:solidFill>
                  <a:schemeClr val="tx1">
                    <a:lumMod val="75000"/>
                    <a:lumOff val="25000"/>
                  </a:schemeClr>
                </a:solidFill>
              </a:rPr>
              <a:t>+</a:t>
            </a:r>
          </a:p>
        </p:txBody>
      </p:sp>
      <p:sp>
        <p:nvSpPr>
          <p:cNvPr id="65" name="TextBox 64"/>
          <p:cNvSpPr txBox="1"/>
          <p:nvPr/>
        </p:nvSpPr>
        <p:spPr>
          <a:xfrm rot="16200000">
            <a:off x="5054726" y="4219277"/>
            <a:ext cx="2168927" cy="523220"/>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400" dirty="0"/>
              <a:t>Customer assessment/</a:t>
            </a:r>
          </a:p>
          <a:p>
            <a:pPr algn="ctr"/>
            <a:r>
              <a:rPr lang="en-US" sz="1400" dirty="0"/>
              <a:t>Comp</a:t>
            </a:r>
            <a:r>
              <a:rPr lang="en-US" sz="1400" b="0" dirty="0"/>
              <a:t>e</a:t>
            </a:r>
            <a:r>
              <a:rPr lang="en-US" sz="1400" dirty="0"/>
              <a:t>titive evaluation</a:t>
            </a:r>
          </a:p>
        </p:txBody>
      </p:sp>
      <p:sp>
        <p:nvSpPr>
          <p:cNvPr id="66" name="TextBox 65"/>
          <p:cNvSpPr txBox="1"/>
          <p:nvPr/>
        </p:nvSpPr>
        <p:spPr>
          <a:xfrm>
            <a:off x="381000" y="5577990"/>
            <a:ext cx="1832200" cy="634362"/>
          </a:xfrm>
          <a:prstGeom prst="rect">
            <a:avLst/>
          </a:prstGeom>
          <a:noFill/>
        </p:spPr>
        <p:txBody>
          <a:bodyPr wrap="squar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nSpc>
                <a:spcPts val="1400"/>
              </a:lnSpc>
            </a:pPr>
            <a:endParaRPr lang="en-US" sz="1300" dirty="0"/>
          </a:p>
          <a:p>
            <a:pPr>
              <a:lnSpc>
                <a:spcPts val="1400"/>
              </a:lnSpc>
            </a:pPr>
            <a:r>
              <a:rPr lang="el-GR" sz="1300" dirty="0">
                <a:latin typeface="Calibri"/>
              </a:rPr>
              <a:t>Σ</a:t>
            </a:r>
            <a:r>
              <a:rPr lang="en-US" sz="1300" dirty="0">
                <a:latin typeface="Calibri"/>
              </a:rPr>
              <a:t>(Priority X relationship)</a:t>
            </a:r>
            <a:endParaRPr lang="en-US" sz="1300" dirty="0"/>
          </a:p>
        </p:txBody>
      </p:sp>
      <p:cxnSp>
        <p:nvCxnSpPr>
          <p:cNvPr id="67" name="Straight Arrow Connector 66"/>
          <p:cNvCxnSpPr/>
          <p:nvPr/>
        </p:nvCxnSpPr>
        <p:spPr>
          <a:xfrm flipV="1">
            <a:off x="1628967" y="5691981"/>
            <a:ext cx="508183" cy="26670"/>
          </a:xfrm>
          <a:prstGeom prst="straightConnector1">
            <a:avLst/>
          </a:prstGeom>
          <a:noFill/>
          <a:ln w="19050">
            <a:solidFill>
              <a:schemeClr val="tx1">
                <a:lumMod val="65000"/>
                <a:lumOff val="35000"/>
              </a:schemeClr>
            </a:solidFill>
            <a:tailEnd type="triangle" w="med" len="lg"/>
          </a:ln>
        </p:spPr>
        <p:style>
          <a:lnRef idx="2">
            <a:schemeClr val="accent1">
              <a:shade val="50000"/>
            </a:schemeClr>
          </a:lnRef>
          <a:fillRef idx="1">
            <a:schemeClr val="accent1"/>
          </a:fillRef>
          <a:effectRef idx="0">
            <a:schemeClr val="accent1"/>
          </a:effectRef>
          <a:fontRef idx="minor">
            <a:schemeClr val="lt1"/>
          </a:fontRef>
        </p:style>
      </p:cxnSp>
      <p:sp>
        <p:nvSpPr>
          <p:cNvPr id="68" name="TextBox 67"/>
          <p:cNvSpPr txBox="1"/>
          <p:nvPr/>
        </p:nvSpPr>
        <p:spPr>
          <a:xfrm>
            <a:off x="2583219" y="6509931"/>
            <a:ext cx="2706538" cy="277854"/>
          </a:xfrm>
          <a:prstGeom prst="rect">
            <a:avLst/>
          </a:prstGeom>
          <a:noFill/>
        </p:spPr>
        <p:txBody>
          <a:bodyPr wrap="squar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lnSpc>
                <a:spcPts val="1400"/>
              </a:lnSpc>
            </a:pPr>
            <a:r>
              <a:rPr lang="en-US" sz="1400" dirty="0"/>
              <a:t>Technical assessment</a:t>
            </a:r>
          </a:p>
        </p:txBody>
      </p:sp>
      <p:grpSp>
        <p:nvGrpSpPr>
          <p:cNvPr id="70" name="Group 69"/>
          <p:cNvGrpSpPr/>
          <p:nvPr/>
        </p:nvGrpSpPr>
        <p:grpSpPr>
          <a:xfrm>
            <a:off x="7848600" y="152400"/>
            <a:ext cx="826260" cy="953217"/>
            <a:chOff x="6781800" y="152400"/>
            <a:chExt cx="826260" cy="953217"/>
          </a:xfrm>
        </p:grpSpPr>
        <p:sp>
          <p:nvSpPr>
            <p:cNvPr id="72" name="Oval 71"/>
            <p:cNvSpPr/>
            <p:nvPr/>
          </p:nvSpPr>
          <p:spPr>
            <a:xfrm>
              <a:off x="6781800" y="228600"/>
              <a:ext cx="826260" cy="877017"/>
            </a:xfrm>
            <a:prstGeom prst="ellipse">
              <a:avLst/>
            </a:prstGeom>
            <a:solidFill>
              <a:srgbClr val="006B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3" name="Group 72"/>
            <p:cNvGrpSpPr/>
            <p:nvPr/>
          </p:nvGrpSpPr>
          <p:grpSpPr>
            <a:xfrm>
              <a:off x="6828490" y="152400"/>
              <a:ext cx="691367" cy="925740"/>
              <a:chOff x="2133600" y="4735740"/>
              <a:chExt cx="1081255" cy="1447800"/>
            </a:xfrm>
          </p:grpSpPr>
          <p:pic>
            <p:nvPicPr>
              <p:cNvPr id="74" name="Picture 73"/>
              <p:cNvPicPr>
                <a:picLocks noChangeAspect="1"/>
              </p:cNvPicPr>
              <p:nvPr/>
            </p:nvPicPr>
            <p:blipFill>
              <a:blip r:embed="rId2"/>
              <a:stretch>
                <a:fillRect/>
              </a:stretch>
            </p:blipFill>
            <p:spPr>
              <a:xfrm>
                <a:off x="2133600" y="4735740"/>
                <a:ext cx="1081255" cy="1447800"/>
              </a:xfrm>
              <a:prstGeom prst="rect">
                <a:avLst/>
              </a:prstGeom>
            </p:spPr>
          </p:pic>
          <p:pic>
            <p:nvPicPr>
              <p:cNvPr id="75" name="Picture 74"/>
              <p:cNvPicPr>
                <a:picLocks noChangeAspect="1"/>
              </p:cNvPicPr>
              <p:nvPr/>
            </p:nvPicPr>
            <p:blipFill>
              <a:blip r:embed="rId3"/>
              <a:stretch>
                <a:fillRect/>
              </a:stretch>
            </p:blipFill>
            <p:spPr>
              <a:xfrm flipH="1">
                <a:off x="2438400" y="5486400"/>
                <a:ext cx="609599" cy="436774"/>
              </a:xfrm>
              <a:prstGeom prst="rect">
                <a:avLst/>
              </a:prstGeom>
            </p:spPr>
          </p:pic>
        </p:grpSp>
      </p:grpSp>
    </p:spTree>
    <p:extLst>
      <p:ext uri="{BB962C8B-B14F-4D97-AF65-F5344CB8AC3E}">
        <p14:creationId xmlns:p14="http://schemas.microsoft.com/office/powerpoint/2010/main" val="252494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requirements</a:t>
            </a:r>
          </a:p>
        </p:txBody>
      </p:sp>
      <p:sp>
        <p:nvSpPr>
          <p:cNvPr id="3" name="Content Placeholder 2"/>
          <p:cNvSpPr>
            <a:spLocks noGrp="1"/>
          </p:cNvSpPr>
          <p:nvPr>
            <p:ph idx="4294967295"/>
          </p:nvPr>
        </p:nvSpPr>
        <p:spPr>
          <a:xfrm>
            <a:off x="457200" y="1066800"/>
            <a:ext cx="8382000" cy="5334000"/>
          </a:xfrm>
        </p:spPr>
        <p:txBody>
          <a:bodyPr/>
          <a:lstStyle/>
          <a:p>
            <a:r>
              <a:rPr lang="en-US" dirty="0"/>
              <a:t>Form basis of design inputs</a:t>
            </a:r>
          </a:p>
          <a:p>
            <a:r>
              <a:rPr lang="en-US" dirty="0"/>
              <a:t>Upper “story” of house</a:t>
            </a:r>
          </a:p>
          <a:p>
            <a:r>
              <a:rPr lang="en-US" dirty="0"/>
              <a:t>Arrows point in direction of desired change</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429000"/>
            <a:ext cx="4088892" cy="25988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3"/>
          <a:stretch>
            <a:fillRect/>
          </a:stretch>
        </p:blipFill>
        <p:spPr>
          <a:xfrm>
            <a:off x="7848600" y="152400"/>
            <a:ext cx="1193800" cy="1003300"/>
          </a:xfrm>
          <a:prstGeom prst="rect">
            <a:avLst/>
          </a:prstGeom>
        </p:spPr>
      </p:pic>
    </p:spTree>
    <p:extLst>
      <p:ext uri="{BB962C8B-B14F-4D97-AF65-F5344CB8AC3E}">
        <p14:creationId xmlns:p14="http://schemas.microsoft.com/office/powerpoint/2010/main" val="3736050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Adhesive bandage example</a:t>
            </a:r>
            <a:br>
              <a:rPr lang="en-US" dirty="0"/>
            </a:br>
            <a:r>
              <a:rPr lang="en-US" dirty="0"/>
              <a:t>Technical Requirement</a:t>
            </a:r>
          </a:p>
        </p:txBody>
      </p:sp>
      <p:grpSp>
        <p:nvGrpSpPr>
          <p:cNvPr id="6" name="Group 5"/>
          <p:cNvGrpSpPr/>
          <p:nvPr/>
        </p:nvGrpSpPr>
        <p:grpSpPr>
          <a:xfrm>
            <a:off x="8153400" y="152400"/>
            <a:ext cx="826260" cy="953217"/>
            <a:chOff x="6781800" y="152400"/>
            <a:chExt cx="826260" cy="953217"/>
          </a:xfrm>
        </p:grpSpPr>
        <p:sp>
          <p:nvSpPr>
            <p:cNvPr id="7" name="Oval 6"/>
            <p:cNvSpPr/>
            <p:nvPr/>
          </p:nvSpPr>
          <p:spPr>
            <a:xfrm>
              <a:off x="6781800" y="228600"/>
              <a:ext cx="826260" cy="877017"/>
            </a:xfrm>
            <a:prstGeom prst="ellipse">
              <a:avLst/>
            </a:prstGeom>
            <a:solidFill>
              <a:srgbClr val="006B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6828490" y="152400"/>
              <a:ext cx="691367" cy="925740"/>
              <a:chOff x="2133600" y="4735740"/>
              <a:chExt cx="1081255" cy="1447800"/>
            </a:xfrm>
          </p:grpSpPr>
          <p:pic>
            <p:nvPicPr>
              <p:cNvPr id="9" name="Picture 8"/>
              <p:cNvPicPr>
                <a:picLocks noChangeAspect="1"/>
              </p:cNvPicPr>
              <p:nvPr/>
            </p:nvPicPr>
            <p:blipFill>
              <a:blip r:embed="rId2"/>
              <a:stretch>
                <a:fillRect/>
              </a:stretch>
            </p:blipFill>
            <p:spPr>
              <a:xfrm>
                <a:off x="2133600" y="4735740"/>
                <a:ext cx="1081255" cy="1447800"/>
              </a:xfrm>
              <a:prstGeom prst="rect">
                <a:avLst/>
              </a:prstGeom>
            </p:spPr>
          </p:pic>
          <p:pic>
            <p:nvPicPr>
              <p:cNvPr id="10" name="Picture 9"/>
              <p:cNvPicPr>
                <a:picLocks noChangeAspect="1"/>
              </p:cNvPicPr>
              <p:nvPr/>
            </p:nvPicPr>
            <p:blipFill>
              <a:blip r:embed="rId3"/>
              <a:stretch>
                <a:fillRect/>
              </a:stretch>
            </p:blipFill>
            <p:spPr>
              <a:xfrm flipH="1">
                <a:off x="2438400" y="5486400"/>
                <a:ext cx="609599" cy="436774"/>
              </a:xfrm>
              <a:prstGeom prst="rect">
                <a:avLst/>
              </a:prstGeom>
            </p:spPr>
          </p:pic>
        </p:grpSp>
      </p:grpSp>
      <p:graphicFrame>
        <p:nvGraphicFramePr>
          <p:cNvPr id="4" name="Table 3">
            <a:extLst>
              <a:ext uri="{FF2B5EF4-FFF2-40B4-BE49-F238E27FC236}">
                <a16:creationId xmlns:a16="http://schemas.microsoft.com/office/drawing/2014/main" id="{8BA5D5D9-2C48-46CB-833F-CCBE87716760}"/>
              </a:ext>
            </a:extLst>
          </p:cNvPr>
          <p:cNvGraphicFramePr>
            <a:graphicFrameLocks noGrp="1"/>
          </p:cNvGraphicFramePr>
          <p:nvPr>
            <p:extLst>
              <p:ext uri="{D42A27DB-BD31-4B8C-83A1-F6EECF244321}">
                <p14:modId xmlns:p14="http://schemas.microsoft.com/office/powerpoint/2010/main" val="69711561"/>
              </p:ext>
            </p:extLst>
          </p:nvPr>
        </p:nvGraphicFramePr>
        <p:xfrm>
          <a:off x="1524000" y="1397000"/>
          <a:ext cx="6096000" cy="370840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2637897031"/>
                    </a:ext>
                  </a:extLst>
                </a:gridCol>
                <a:gridCol w="3048000">
                  <a:extLst>
                    <a:ext uri="{9D8B030D-6E8A-4147-A177-3AD203B41FA5}">
                      <a16:colId xmlns:a16="http://schemas.microsoft.com/office/drawing/2014/main" val="3748686412"/>
                    </a:ext>
                  </a:extLst>
                </a:gridCol>
              </a:tblGrid>
              <a:tr h="370840">
                <a:tc>
                  <a:txBody>
                    <a:bodyPr/>
                    <a:lstStyle/>
                    <a:p>
                      <a:pPr algn="l" fontAlgn="b"/>
                      <a:r>
                        <a:rPr lang="en-US" sz="1400" b="0" i="0" u="none" strike="noStrike" dirty="0">
                          <a:solidFill>
                            <a:srgbClr val="000000"/>
                          </a:solidFill>
                          <a:effectLst/>
                          <a:latin typeface="Calibri" panose="020F0502020204030204" pitchFamily="34" charset="0"/>
                        </a:rPr>
                        <a:t>Woven fabric strip</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Strip </a:t>
                      </a:r>
                      <a:r>
                        <a:rPr lang="en-US" sz="1400" b="0" i="0" u="none" strike="noStrike" dirty="0" err="1">
                          <a:solidFill>
                            <a:srgbClr val="000000"/>
                          </a:solidFill>
                          <a:effectLst/>
                          <a:latin typeface="Calibri" panose="020F0502020204030204" pitchFamily="34" charset="0"/>
                        </a:rPr>
                        <a:t>kain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berupa</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tenun</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6029743"/>
                  </a:ext>
                </a:extLst>
              </a:tr>
              <a:tr h="370840">
                <a:tc>
                  <a:txBody>
                    <a:bodyPr/>
                    <a:lstStyle/>
                    <a:p>
                      <a:pPr algn="l" fontAlgn="b"/>
                      <a:r>
                        <a:rPr lang="en-US" sz="1400" b="0" i="0" u="none" strike="noStrike" dirty="0">
                          <a:solidFill>
                            <a:srgbClr val="000000"/>
                          </a:solidFill>
                          <a:effectLst/>
                          <a:latin typeface="Calibri" panose="020F0502020204030204" pitchFamily="34" charset="0"/>
                        </a:rPr>
                        <a:t>Biocompatible adhesive</a:t>
                      </a:r>
                    </a:p>
                  </a:txBody>
                  <a:tcPr marL="9525" marR="9525" marT="9525" marB="0" anchor="b"/>
                </a:tc>
                <a:tc>
                  <a:txBody>
                    <a:bodyPr/>
                    <a:lstStyle/>
                    <a:p>
                      <a:pPr algn="l" fontAlgn="b"/>
                      <a:r>
                        <a:rPr lang="en-US" sz="1400" b="0" i="0" u="none" strike="noStrike" dirty="0" err="1">
                          <a:solidFill>
                            <a:srgbClr val="000000"/>
                          </a:solidFill>
                          <a:effectLst/>
                          <a:latin typeface="Calibri" panose="020F0502020204030204" pitchFamily="34" charset="0"/>
                        </a:rPr>
                        <a:t>Perekat</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biokompatibel</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88915076"/>
                  </a:ext>
                </a:extLst>
              </a:tr>
              <a:tr h="370840">
                <a:tc>
                  <a:txBody>
                    <a:bodyPr/>
                    <a:lstStyle/>
                    <a:p>
                      <a:pPr algn="l" fontAlgn="b"/>
                      <a:r>
                        <a:rPr lang="en-US" sz="1400" b="0" i="0" u="none" strike="noStrike">
                          <a:solidFill>
                            <a:srgbClr val="000000"/>
                          </a:solidFill>
                          <a:effectLst/>
                          <a:latin typeface="Calibri" panose="020F0502020204030204" pitchFamily="34" charset="0"/>
                        </a:rPr>
                        <a:t>Absorbent pad </a:t>
                      </a:r>
                    </a:p>
                  </a:txBody>
                  <a:tcPr marL="9525" marR="9525" marT="9525" marB="0" anchor="b"/>
                </a:tc>
                <a:tc>
                  <a:txBody>
                    <a:bodyPr/>
                    <a:lstStyle/>
                    <a:p>
                      <a:pPr algn="l" fontAlgn="b"/>
                      <a:r>
                        <a:rPr lang="en-US" sz="1400" b="0" i="0" u="none" strike="noStrike" dirty="0">
                          <a:solidFill>
                            <a:srgbClr val="000000"/>
                          </a:solidFill>
                          <a:effectLst/>
                          <a:latin typeface="Calibri" panose="020F0502020204030204" pitchFamily="34" charset="0"/>
                        </a:rPr>
                        <a:t>Pad </a:t>
                      </a:r>
                      <a:r>
                        <a:rPr lang="en-US" sz="1400" b="0" i="0" u="none" strike="noStrike" dirty="0" err="1">
                          <a:solidFill>
                            <a:srgbClr val="000000"/>
                          </a:solidFill>
                          <a:effectLst/>
                          <a:latin typeface="Calibri" panose="020F0502020204030204" pitchFamily="34" charset="0"/>
                        </a:rPr>
                        <a:t>penyerap</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14724911"/>
                  </a:ext>
                </a:extLst>
              </a:tr>
              <a:tr h="370840">
                <a:tc>
                  <a:txBody>
                    <a:bodyPr/>
                    <a:lstStyle/>
                    <a:p>
                      <a:pPr algn="l" fontAlgn="b"/>
                      <a:r>
                        <a:rPr lang="en-US" sz="1400" b="0" i="0" u="none" strike="noStrike">
                          <a:solidFill>
                            <a:srgbClr val="000000"/>
                          </a:solidFill>
                          <a:effectLst/>
                          <a:latin typeface="Calibri" panose="020F0502020204030204" pitchFamily="34" charset="0"/>
                        </a:rPr>
                        <a:t>Porous polymer coating on pad</a:t>
                      </a:r>
                    </a:p>
                  </a:txBody>
                  <a:tcPr marL="9525" marR="9525" marT="9525" marB="0" anchor="b"/>
                </a:tc>
                <a:tc>
                  <a:txBody>
                    <a:bodyPr/>
                    <a:lstStyle/>
                    <a:p>
                      <a:pPr algn="l" fontAlgn="b"/>
                      <a:r>
                        <a:rPr lang="it-IT" sz="1400" b="0" i="0" u="none" strike="noStrike" dirty="0">
                          <a:solidFill>
                            <a:srgbClr val="000000"/>
                          </a:solidFill>
                          <a:effectLst/>
                          <a:latin typeface="Calibri" panose="020F0502020204030204" pitchFamily="34" charset="0"/>
                        </a:rPr>
                        <a:t>Lapisan polimer berpori pada pad</a:t>
                      </a:r>
                    </a:p>
                  </a:txBody>
                  <a:tcPr marL="9525" marR="9525" marT="9525" marB="0" anchor="b"/>
                </a:tc>
                <a:extLst>
                  <a:ext uri="{0D108BD9-81ED-4DB2-BD59-A6C34878D82A}">
                    <a16:rowId xmlns:a16="http://schemas.microsoft.com/office/drawing/2014/main" val="3556483136"/>
                  </a:ext>
                </a:extLst>
              </a:tr>
              <a:tr h="370840">
                <a:tc>
                  <a:txBody>
                    <a:bodyPr/>
                    <a:lstStyle/>
                    <a:p>
                      <a:pPr algn="l" fontAlgn="b"/>
                      <a:r>
                        <a:rPr lang="en-US" sz="1400" b="0" i="0" u="none" strike="noStrike">
                          <a:solidFill>
                            <a:srgbClr val="000000"/>
                          </a:solidFill>
                          <a:effectLst/>
                          <a:latin typeface="Calibri" panose="020F0502020204030204" pitchFamily="34" charset="0"/>
                        </a:rPr>
                        <a:t>Sterile</a:t>
                      </a:r>
                    </a:p>
                  </a:txBody>
                  <a:tcPr marL="9525" marR="9525" marT="9525" marB="0" anchor="b"/>
                </a:tc>
                <a:tc>
                  <a:txBody>
                    <a:bodyPr/>
                    <a:lstStyle/>
                    <a:p>
                      <a:pPr algn="l" fontAlgn="b"/>
                      <a:r>
                        <a:rPr lang="en-US" sz="1400" b="0" i="0" u="none" strike="noStrike" dirty="0" err="1">
                          <a:solidFill>
                            <a:srgbClr val="000000"/>
                          </a:solidFill>
                          <a:effectLst/>
                          <a:latin typeface="Calibri" panose="020F0502020204030204" pitchFamily="34" charset="0"/>
                        </a:rPr>
                        <a:t>Steril</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44265797"/>
                  </a:ext>
                </a:extLst>
              </a:tr>
              <a:tr h="370840">
                <a:tc>
                  <a:txBody>
                    <a:bodyPr/>
                    <a:lstStyle/>
                    <a:p>
                      <a:pPr algn="l" fontAlgn="b"/>
                      <a:r>
                        <a:rPr lang="en-US" sz="1400" b="0" i="0" u="none" strike="noStrike">
                          <a:solidFill>
                            <a:srgbClr val="000000"/>
                          </a:solidFill>
                          <a:effectLst/>
                          <a:latin typeface="Calibri" panose="020F0502020204030204" pitchFamily="34" charset="0"/>
                        </a:rPr>
                        <a:t>Breathable materials</a:t>
                      </a:r>
                    </a:p>
                  </a:txBody>
                  <a:tcPr marL="9525" marR="9525" marT="9525" marB="0" anchor="b"/>
                </a:tc>
                <a:tc>
                  <a:txBody>
                    <a:bodyPr/>
                    <a:lstStyle/>
                    <a:p>
                      <a:pPr algn="l" fontAlgn="b"/>
                      <a:r>
                        <a:rPr lang="en-US" sz="1400" b="0" i="0" u="none" strike="noStrike" dirty="0" err="1">
                          <a:solidFill>
                            <a:srgbClr val="000000"/>
                          </a:solidFill>
                          <a:effectLst/>
                          <a:latin typeface="Calibri" panose="020F0502020204030204" pitchFamily="34" charset="0"/>
                        </a:rPr>
                        <a:t>Bahan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bernapas</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52320344"/>
                  </a:ext>
                </a:extLst>
              </a:tr>
              <a:tr h="370840">
                <a:tc>
                  <a:txBody>
                    <a:bodyPr/>
                    <a:lstStyle/>
                    <a:p>
                      <a:pPr algn="l" fontAlgn="b"/>
                      <a:r>
                        <a:rPr lang="en-US" sz="1400" b="0" i="0" u="none" strike="noStrike">
                          <a:solidFill>
                            <a:srgbClr val="000000"/>
                          </a:solidFill>
                          <a:effectLst/>
                          <a:latin typeface="Calibri" panose="020F0502020204030204" pitchFamily="34" charset="0"/>
                        </a:rPr>
                        <a:t>Range of sizes</a:t>
                      </a:r>
                    </a:p>
                  </a:txBody>
                  <a:tcPr marL="9525" marR="9525" marT="9525" marB="0" anchor="b"/>
                </a:tc>
                <a:tc>
                  <a:txBody>
                    <a:bodyPr/>
                    <a:lstStyle/>
                    <a:p>
                      <a:pPr algn="l" fontAlgn="b"/>
                      <a:r>
                        <a:rPr lang="en-US" sz="1400" b="0" i="0" u="none" strike="noStrike" dirty="0" err="1">
                          <a:solidFill>
                            <a:srgbClr val="000000"/>
                          </a:solidFill>
                          <a:effectLst/>
                          <a:latin typeface="Calibri" panose="020F0502020204030204" pitchFamily="34" charset="0"/>
                        </a:rPr>
                        <a:t>Rentang</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ukuran</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0461995"/>
                  </a:ext>
                </a:extLst>
              </a:tr>
              <a:tr h="370840">
                <a:tc>
                  <a:txBody>
                    <a:bodyPr/>
                    <a:lstStyle/>
                    <a:p>
                      <a:pPr algn="l" fontAlgn="b"/>
                      <a:r>
                        <a:rPr lang="en-US" sz="1400" b="0" i="0" u="none" strike="noStrike">
                          <a:solidFill>
                            <a:srgbClr val="000000"/>
                          </a:solidFill>
                          <a:effectLst/>
                          <a:latin typeface="Calibri" panose="020F0502020204030204" pitchFamily="34" charset="0"/>
                        </a:rPr>
                        <a:t>Range of shapes</a:t>
                      </a:r>
                    </a:p>
                  </a:txBody>
                  <a:tcPr marL="9525" marR="9525" marT="9525" marB="0" anchor="b"/>
                </a:tc>
                <a:tc>
                  <a:txBody>
                    <a:bodyPr/>
                    <a:lstStyle/>
                    <a:p>
                      <a:pPr algn="l" fontAlgn="b"/>
                      <a:r>
                        <a:rPr lang="en-US" sz="1400" b="0" i="0" u="none" strike="noStrike" dirty="0" err="1">
                          <a:solidFill>
                            <a:srgbClr val="000000"/>
                          </a:solidFill>
                          <a:effectLst/>
                          <a:latin typeface="Calibri" panose="020F0502020204030204" pitchFamily="34" charset="0"/>
                        </a:rPr>
                        <a:t>Rentang</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bentuk</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17529779"/>
                  </a:ext>
                </a:extLst>
              </a:tr>
              <a:tr h="370840">
                <a:tc>
                  <a:txBody>
                    <a:bodyPr/>
                    <a:lstStyle/>
                    <a:p>
                      <a:pPr algn="l" fontAlgn="b"/>
                      <a:r>
                        <a:rPr lang="en-US" sz="1400" b="0" i="0" u="none" strike="noStrike">
                          <a:solidFill>
                            <a:srgbClr val="000000"/>
                          </a:solidFill>
                          <a:effectLst/>
                          <a:latin typeface="Calibri" panose="020F0502020204030204" pitchFamily="34" charset="0"/>
                        </a:rPr>
                        <a:t>Sterile barrier for primary packaging</a:t>
                      </a:r>
                    </a:p>
                  </a:txBody>
                  <a:tcPr marL="9525" marR="9525" marT="9525" marB="0" anchor="b"/>
                </a:tc>
                <a:tc>
                  <a:txBody>
                    <a:bodyPr/>
                    <a:lstStyle/>
                    <a:p>
                      <a:pPr algn="l" fontAlgn="b"/>
                      <a:r>
                        <a:rPr lang="en-US" sz="1400" b="0" i="0" u="none" strike="noStrike" dirty="0" err="1">
                          <a:solidFill>
                            <a:srgbClr val="000000"/>
                          </a:solidFill>
                          <a:effectLst/>
                          <a:latin typeface="Calibri" panose="020F0502020204030204" pitchFamily="34" charset="0"/>
                        </a:rPr>
                        <a:t>Penghalang</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steril</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untuk</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kemasan</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utama</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42288587"/>
                  </a:ext>
                </a:extLst>
              </a:tr>
              <a:tr h="370840">
                <a:tc>
                  <a:txBody>
                    <a:bodyPr/>
                    <a:lstStyle/>
                    <a:p>
                      <a:pPr algn="l" fontAlgn="b"/>
                      <a:r>
                        <a:rPr lang="en-US" sz="1400" b="0" i="0" u="none" strike="noStrike">
                          <a:solidFill>
                            <a:srgbClr val="000000"/>
                          </a:solidFill>
                          <a:effectLst/>
                          <a:latin typeface="Calibri" panose="020F0502020204030204" pitchFamily="34" charset="0"/>
                        </a:rPr>
                        <a:t>Easy to open primary packaging</a:t>
                      </a:r>
                    </a:p>
                  </a:txBody>
                  <a:tcPr marL="9525" marR="9525" marT="9525" marB="0" anchor="b"/>
                </a:tc>
                <a:tc>
                  <a:txBody>
                    <a:bodyPr/>
                    <a:lstStyle/>
                    <a:p>
                      <a:pPr algn="l" fontAlgn="b"/>
                      <a:r>
                        <a:rPr lang="en-US" sz="1400" b="0" i="0" u="none" strike="noStrike" dirty="0" err="1">
                          <a:solidFill>
                            <a:srgbClr val="000000"/>
                          </a:solidFill>
                          <a:effectLst/>
                          <a:latin typeface="Calibri" panose="020F0502020204030204" pitchFamily="34" charset="0"/>
                        </a:rPr>
                        <a:t>Kemasan</a:t>
                      </a:r>
                      <a:r>
                        <a:rPr lang="en-US" sz="1400" b="0" i="0" u="none" strike="noStrike" dirty="0">
                          <a:solidFill>
                            <a:srgbClr val="000000"/>
                          </a:solidFill>
                          <a:effectLst/>
                          <a:latin typeface="Calibri" panose="020F0502020204030204" pitchFamily="34" charset="0"/>
                        </a:rPr>
                        <a:t> primer </a:t>
                      </a:r>
                      <a:r>
                        <a:rPr lang="en-US" sz="1400" b="0" i="0" u="none" strike="noStrike" dirty="0" err="1">
                          <a:solidFill>
                            <a:srgbClr val="000000"/>
                          </a:solidFill>
                          <a:effectLst/>
                          <a:latin typeface="Calibri" panose="020F0502020204030204" pitchFamily="34" charset="0"/>
                        </a:rPr>
                        <a:t>mudah</a:t>
                      </a:r>
                      <a:r>
                        <a:rPr lang="en-US" sz="1400" b="0" i="0" u="none" strike="noStrike" dirty="0">
                          <a:solidFill>
                            <a:srgbClr val="000000"/>
                          </a:solidFill>
                          <a:effectLst/>
                          <a:latin typeface="Calibri" panose="020F0502020204030204" pitchFamily="34" charset="0"/>
                        </a:rPr>
                        <a:t> </a:t>
                      </a:r>
                      <a:r>
                        <a:rPr lang="en-US" sz="1400" b="0" i="0" u="none" strike="noStrike" dirty="0" err="1">
                          <a:solidFill>
                            <a:srgbClr val="000000"/>
                          </a:solidFill>
                          <a:effectLst/>
                          <a:latin typeface="Calibri" panose="020F0502020204030204" pitchFamily="34" charset="0"/>
                        </a:rPr>
                        <a:t>dibuka</a:t>
                      </a:r>
                      <a:endParaRPr lang="en-US" sz="1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32505155"/>
                  </a:ext>
                </a:extLst>
              </a:tr>
            </a:tbl>
          </a:graphicData>
        </a:graphic>
      </p:graphicFrame>
    </p:spTree>
    <p:extLst>
      <p:ext uri="{BB962C8B-B14F-4D97-AF65-F5344CB8AC3E}">
        <p14:creationId xmlns:p14="http://schemas.microsoft.com/office/powerpoint/2010/main" val="888820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Adhesive bandage example</a:t>
            </a:r>
          </a:p>
        </p:txBody>
      </p:sp>
      <p:sp>
        <p:nvSpPr>
          <p:cNvPr id="3" name="Content Placeholder 2"/>
          <p:cNvSpPr>
            <a:spLocks noGrp="1"/>
          </p:cNvSpPr>
          <p:nvPr>
            <p:ph idx="4294967295"/>
          </p:nvPr>
        </p:nvSpPr>
        <p:spPr>
          <a:xfrm>
            <a:off x="457200" y="1066800"/>
            <a:ext cx="8382000" cy="5334000"/>
          </a:xfrm>
        </p:spPr>
        <p:txBody>
          <a:bodyPr/>
          <a:lstStyle/>
          <a:p>
            <a:r>
              <a:rPr lang="en-US" dirty="0"/>
              <a:t>Direction of change</a:t>
            </a:r>
          </a:p>
          <a:p>
            <a:pPr lvl="1"/>
            <a:r>
              <a:rPr lang="en-US" dirty="0"/>
              <a:t>Arrow pointing up = increase in the attribute</a:t>
            </a:r>
          </a:p>
          <a:p>
            <a:pPr lvl="1"/>
            <a:r>
              <a:rPr lang="en-US" dirty="0"/>
              <a:t>Arrow pointing down = decrease in the attribute</a:t>
            </a:r>
          </a:p>
          <a:p>
            <a:pPr lvl="1"/>
            <a:r>
              <a:rPr lang="en-US" dirty="0"/>
              <a:t>0 means no change</a:t>
            </a:r>
          </a:p>
          <a:p>
            <a:pPr lvl="2"/>
            <a:r>
              <a:rPr lang="en-US" dirty="0"/>
              <a:t>Woven fabric strip - 0</a:t>
            </a:r>
          </a:p>
          <a:p>
            <a:pPr lvl="2"/>
            <a:r>
              <a:rPr lang="en-US" dirty="0"/>
              <a:t>Biocompatible - 0</a:t>
            </a:r>
          </a:p>
          <a:p>
            <a:pPr lvl="2"/>
            <a:r>
              <a:rPr lang="en-US" dirty="0"/>
              <a:t>Adhesive -</a:t>
            </a:r>
          </a:p>
          <a:p>
            <a:pPr lvl="2"/>
            <a:r>
              <a:rPr lang="en-US" dirty="0"/>
              <a:t>Absorbent pad - </a:t>
            </a:r>
          </a:p>
          <a:p>
            <a:pPr lvl="2"/>
            <a:r>
              <a:rPr lang="en-US" dirty="0"/>
              <a:t>Porous polymer coating on pad - 0</a:t>
            </a:r>
          </a:p>
          <a:p>
            <a:pPr lvl="2"/>
            <a:r>
              <a:rPr lang="en-US" dirty="0"/>
              <a:t>Sterile - </a:t>
            </a:r>
          </a:p>
          <a:p>
            <a:endParaRPr lang="en-US" dirty="0"/>
          </a:p>
        </p:txBody>
      </p:sp>
      <p:grpSp>
        <p:nvGrpSpPr>
          <p:cNvPr id="7" name="Group 6"/>
          <p:cNvGrpSpPr/>
          <p:nvPr/>
        </p:nvGrpSpPr>
        <p:grpSpPr>
          <a:xfrm>
            <a:off x="2819400" y="4495800"/>
            <a:ext cx="1490453" cy="1741362"/>
            <a:chOff x="2819400" y="4495800"/>
            <a:chExt cx="1490453" cy="1741362"/>
          </a:xfrm>
        </p:grpSpPr>
        <p:sp>
          <p:nvSpPr>
            <p:cNvPr id="4" name="Up Arrow 3"/>
            <p:cNvSpPr/>
            <p:nvPr/>
          </p:nvSpPr>
          <p:spPr>
            <a:xfrm>
              <a:off x="3200400" y="4495800"/>
              <a:ext cx="347453"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Up Arrow 4"/>
            <p:cNvSpPr/>
            <p:nvPr/>
          </p:nvSpPr>
          <p:spPr>
            <a:xfrm>
              <a:off x="3962400" y="4941762"/>
              <a:ext cx="347453"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p:cNvSpPr/>
            <p:nvPr/>
          </p:nvSpPr>
          <p:spPr>
            <a:xfrm>
              <a:off x="2819400" y="5856162"/>
              <a:ext cx="347453" cy="381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8153400" y="152400"/>
            <a:ext cx="826260" cy="953217"/>
            <a:chOff x="6781800" y="152400"/>
            <a:chExt cx="826260" cy="953217"/>
          </a:xfrm>
        </p:grpSpPr>
        <p:sp>
          <p:nvSpPr>
            <p:cNvPr id="12" name="Oval 11"/>
            <p:cNvSpPr/>
            <p:nvPr/>
          </p:nvSpPr>
          <p:spPr>
            <a:xfrm>
              <a:off x="6781800" y="228600"/>
              <a:ext cx="826260" cy="877017"/>
            </a:xfrm>
            <a:prstGeom prst="ellipse">
              <a:avLst/>
            </a:prstGeom>
            <a:solidFill>
              <a:srgbClr val="006B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6828490" y="152400"/>
              <a:ext cx="691367" cy="925740"/>
              <a:chOff x="2133600" y="4735740"/>
              <a:chExt cx="1081255" cy="1447800"/>
            </a:xfrm>
          </p:grpSpPr>
          <p:pic>
            <p:nvPicPr>
              <p:cNvPr id="14" name="Picture 13"/>
              <p:cNvPicPr>
                <a:picLocks noChangeAspect="1"/>
              </p:cNvPicPr>
              <p:nvPr/>
            </p:nvPicPr>
            <p:blipFill>
              <a:blip r:embed="rId2"/>
              <a:stretch>
                <a:fillRect/>
              </a:stretch>
            </p:blipFill>
            <p:spPr>
              <a:xfrm>
                <a:off x="2133600" y="4735740"/>
                <a:ext cx="1081255" cy="1447800"/>
              </a:xfrm>
              <a:prstGeom prst="rect">
                <a:avLst/>
              </a:prstGeom>
            </p:spPr>
          </p:pic>
          <p:pic>
            <p:nvPicPr>
              <p:cNvPr id="15" name="Picture 14"/>
              <p:cNvPicPr>
                <a:picLocks noChangeAspect="1"/>
              </p:cNvPicPr>
              <p:nvPr/>
            </p:nvPicPr>
            <p:blipFill>
              <a:blip r:embed="rId3"/>
              <a:stretch>
                <a:fillRect/>
              </a:stretch>
            </p:blipFill>
            <p:spPr>
              <a:xfrm flipH="1">
                <a:off x="2438400" y="5486400"/>
                <a:ext cx="609599" cy="436774"/>
              </a:xfrm>
              <a:prstGeom prst="rect">
                <a:avLst/>
              </a:prstGeom>
            </p:spPr>
          </p:pic>
        </p:grpSp>
      </p:grpSp>
    </p:spTree>
    <p:extLst>
      <p:ext uri="{BB962C8B-B14F-4D97-AF65-F5344CB8AC3E}">
        <p14:creationId xmlns:p14="http://schemas.microsoft.com/office/powerpoint/2010/main" val="3503792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QFD template</a:t>
            </a:r>
          </a:p>
        </p:txBody>
      </p:sp>
      <p:grpSp>
        <p:nvGrpSpPr>
          <p:cNvPr id="3" name="Group 2"/>
          <p:cNvGrpSpPr/>
          <p:nvPr/>
        </p:nvGrpSpPr>
        <p:grpSpPr>
          <a:xfrm>
            <a:off x="2522124" y="144535"/>
            <a:ext cx="2679192" cy="1915285"/>
            <a:chOff x="2646337" y="304800"/>
            <a:chExt cx="2679192" cy="1915285"/>
          </a:xfrm>
        </p:grpSpPr>
        <p:sp>
          <p:nvSpPr>
            <p:cNvPr id="4" name="Isosceles Triangle 11"/>
            <p:cNvSpPr/>
            <p:nvPr/>
          </p:nvSpPr>
          <p:spPr>
            <a:xfrm>
              <a:off x="2646337" y="304800"/>
              <a:ext cx="2679192" cy="1371600"/>
            </a:xfrm>
            <a:custGeom>
              <a:avLst/>
              <a:gdLst>
                <a:gd name="connsiteX0" fmla="*/ 0 w 2679192"/>
                <a:gd name="connsiteY0" fmla="*/ 1600200 h 1600200"/>
                <a:gd name="connsiteX1" fmla="*/ 1339596 w 2679192"/>
                <a:gd name="connsiteY1" fmla="*/ 0 h 1600200"/>
                <a:gd name="connsiteX2" fmla="*/ 2679192 w 2679192"/>
                <a:gd name="connsiteY2" fmla="*/ 1600200 h 1600200"/>
                <a:gd name="connsiteX3" fmla="*/ 0 w 2679192"/>
                <a:gd name="connsiteY3" fmla="*/ 1600200 h 1600200"/>
                <a:gd name="connsiteX0" fmla="*/ 0 w 2679192"/>
                <a:gd name="connsiteY0" fmla="*/ 1576633 h 1576633"/>
                <a:gd name="connsiteX1" fmla="*/ 1334882 w 2679192"/>
                <a:gd name="connsiteY1" fmla="*/ 0 h 1576633"/>
                <a:gd name="connsiteX2" fmla="*/ 2679192 w 2679192"/>
                <a:gd name="connsiteY2" fmla="*/ 1576633 h 1576633"/>
                <a:gd name="connsiteX3" fmla="*/ 0 w 2679192"/>
                <a:gd name="connsiteY3" fmla="*/ 1576633 h 1576633"/>
              </a:gdLst>
              <a:ahLst/>
              <a:cxnLst>
                <a:cxn ang="0">
                  <a:pos x="connsiteX0" y="connsiteY0"/>
                </a:cxn>
                <a:cxn ang="0">
                  <a:pos x="connsiteX1" y="connsiteY1"/>
                </a:cxn>
                <a:cxn ang="0">
                  <a:pos x="connsiteX2" y="connsiteY2"/>
                </a:cxn>
                <a:cxn ang="0">
                  <a:pos x="connsiteX3" y="connsiteY3"/>
                </a:cxn>
              </a:cxnLst>
              <a:rect l="l" t="t" r="r" b="b"/>
              <a:pathLst>
                <a:path w="2679192" h="1576633">
                  <a:moveTo>
                    <a:pt x="0" y="1576633"/>
                  </a:moveTo>
                  <a:lnTo>
                    <a:pt x="1334882" y="0"/>
                  </a:lnTo>
                  <a:lnTo>
                    <a:pt x="2679192" y="1576633"/>
                  </a:lnTo>
                  <a:lnTo>
                    <a:pt x="0" y="1576633"/>
                  </a:lnTo>
                  <a:close/>
                </a:path>
              </a:pathLst>
            </a:custGeom>
            <a:solidFill>
              <a:schemeClr val="bg1">
                <a:lumMod val="95000"/>
              </a:schemeClr>
            </a:solid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2791122" y="459861"/>
              <a:ext cx="2271861" cy="1760224"/>
              <a:chOff x="2791122" y="452487"/>
              <a:chExt cx="2271861" cy="1760224"/>
            </a:xfrm>
            <a:solidFill>
              <a:schemeClr val="bg1">
                <a:lumMod val="95000"/>
              </a:schemeClr>
            </a:solidFill>
          </p:grpSpPr>
          <p:cxnSp>
            <p:nvCxnSpPr>
              <p:cNvPr id="16" name="Straight Connector 15"/>
              <p:cNvCxnSpPr/>
              <p:nvPr/>
            </p:nvCxnSpPr>
            <p:spPr>
              <a:xfrm flipH="1" flipV="1">
                <a:off x="3714948" y="581322"/>
                <a:ext cx="1219200" cy="1219200"/>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H="1" flipV="1">
                <a:off x="3843783" y="452487"/>
                <a:ext cx="1219200" cy="1219200"/>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
              <p:cNvCxnSpPr/>
              <p:nvPr/>
            </p:nvCxnSpPr>
            <p:spPr>
              <a:xfrm flipH="1" flipV="1">
                <a:off x="3581400" y="718791"/>
                <a:ext cx="1066800" cy="1066800"/>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H="1" flipV="1">
                <a:off x="3452565" y="842914"/>
                <a:ext cx="962891" cy="967034"/>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19"/>
              <p:cNvCxnSpPr/>
              <p:nvPr/>
            </p:nvCxnSpPr>
            <p:spPr>
              <a:xfrm flipH="1" flipV="1">
                <a:off x="3315096" y="985888"/>
                <a:ext cx="875904" cy="879673"/>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p:cNvCxnSpPr/>
              <p:nvPr/>
            </p:nvCxnSpPr>
            <p:spPr>
              <a:xfrm flipH="1" flipV="1">
                <a:off x="3186261" y="1124149"/>
                <a:ext cx="815048" cy="818555"/>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p:cNvCxnSpPr/>
              <p:nvPr/>
            </p:nvCxnSpPr>
            <p:spPr>
              <a:xfrm flipH="1" flipV="1">
                <a:off x="3052713" y="1264766"/>
                <a:ext cx="757287" cy="760545"/>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p:nvCxnSpPr>
            <p:spPr>
              <a:xfrm flipH="1" flipV="1">
                <a:off x="2919957" y="1400671"/>
                <a:ext cx="680295" cy="683222"/>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p:cNvCxnSpPr/>
              <p:nvPr/>
            </p:nvCxnSpPr>
            <p:spPr>
              <a:xfrm flipH="1" flipV="1">
                <a:off x="2791122" y="1533427"/>
                <a:ext cx="676374" cy="679284"/>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6" name="Group 5"/>
            <p:cNvGrpSpPr/>
            <p:nvPr/>
          </p:nvGrpSpPr>
          <p:grpSpPr>
            <a:xfrm flipH="1">
              <a:off x="2903082" y="456950"/>
              <a:ext cx="2271861" cy="1760224"/>
              <a:chOff x="2791122" y="452487"/>
              <a:chExt cx="2271861" cy="1760224"/>
            </a:xfrm>
            <a:solidFill>
              <a:schemeClr val="bg1">
                <a:lumMod val="95000"/>
              </a:schemeClr>
            </a:solidFill>
          </p:grpSpPr>
          <p:cxnSp>
            <p:nvCxnSpPr>
              <p:cNvPr id="7" name="Straight Connector 6"/>
              <p:cNvCxnSpPr/>
              <p:nvPr/>
            </p:nvCxnSpPr>
            <p:spPr>
              <a:xfrm flipH="1" flipV="1">
                <a:off x="3714948" y="581322"/>
                <a:ext cx="1219200" cy="1219200"/>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 name="Straight Connector 7"/>
              <p:cNvCxnSpPr/>
              <p:nvPr/>
            </p:nvCxnSpPr>
            <p:spPr>
              <a:xfrm flipH="1" flipV="1">
                <a:off x="3843783" y="452487"/>
                <a:ext cx="1219200" cy="1219200"/>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flipH="1" flipV="1">
                <a:off x="3581400" y="718791"/>
                <a:ext cx="1066800" cy="1066800"/>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p:cNvCxnSpPr/>
              <p:nvPr/>
            </p:nvCxnSpPr>
            <p:spPr>
              <a:xfrm flipH="1" flipV="1">
                <a:off x="3452565" y="842914"/>
                <a:ext cx="962891" cy="967034"/>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flipH="1" flipV="1">
                <a:off x="3315096" y="985888"/>
                <a:ext cx="875904" cy="879673"/>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p:cNvCxnSpPr/>
              <p:nvPr/>
            </p:nvCxnSpPr>
            <p:spPr>
              <a:xfrm flipH="1" flipV="1">
                <a:off x="3186261" y="1124149"/>
                <a:ext cx="815048" cy="818555"/>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H="1" flipV="1">
                <a:off x="3052713" y="1264766"/>
                <a:ext cx="757287" cy="760545"/>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H="1" flipV="1">
                <a:off x="2919957" y="1400671"/>
                <a:ext cx="680295" cy="683222"/>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4"/>
              <p:cNvCxnSpPr/>
              <p:nvPr/>
            </p:nvCxnSpPr>
            <p:spPr>
              <a:xfrm flipH="1" flipV="1">
                <a:off x="2791122" y="1533427"/>
                <a:ext cx="676374" cy="679284"/>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aphicFrame>
        <p:nvGraphicFramePr>
          <p:cNvPr id="25" name="Table 24"/>
          <p:cNvGraphicFramePr>
            <a:graphicFrameLocks noGrp="1"/>
          </p:cNvGraphicFramePr>
          <p:nvPr>
            <p:extLst>
              <p:ext uri="{D42A27DB-BD31-4B8C-83A1-F6EECF244321}">
                <p14:modId xmlns:p14="http://schemas.microsoft.com/office/powerpoint/2010/main" val="1383567380"/>
              </p:ext>
            </p:extLst>
          </p:nvPr>
        </p:nvGraphicFramePr>
        <p:xfrm>
          <a:off x="484428" y="1515286"/>
          <a:ext cx="5410913" cy="4151816"/>
        </p:xfrm>
        <a:graphic>
          <a:graphicData uri="http://schemas.openxmlformats.org/drawingml/2006/table">
            <a:tbl>
              <a:tblPr bandRow="1">
                <a:tableStyleId>{5C22544A-7EE6-4342-B048-85BDC9FD1C3A}</a:tableStyleId>
              </a:tblPr>
              <a:tblGrid>
                <a:gridCol w="1783732">
                  <a:extLst>
                    <a:ext uri="{9D8B030D-6E8A-4147-A177-3AD203B41FA5}">
                      <a16:colId xmlns:a16="http://schemas.microsoft.com/office/drawing/2014/main" val="20000"/>
                    </a:ext>
                  </a:extLst>
                </a:gridCol>
                <a:gridCol w="274381">
                  <a:extLst>
                    <a:ext uri="{9D8B030D-6E8A-4147-A177-3AD203B41FA5}">
                      <a16:colId xmlns:a16="http://schemas.microsoft.com/office/drawing/2014/main" val="20001"/>
                    </a:ext>
                  </a:extLst>
                </a:gridCol>
                <a:gridCol w="262847">
                  <a:extLst>
                    <a:ext uri="{9D8B030D-6E8A-4147-A177-3AD203B41FA5}">
                      <a16:colId xmlns:a16="http://schemas.microsoft.com/office/drawing/2014/main" val="20002"/>
                    </a:ext>
                  </a:extLst>
                </a:gridCol>
                <a:gridCol w="269839">
                  <a:extLst>
                    <a:ext uri="{9D8B030D-6E8A-4147-A177-3AD203B41FA5}">
                      <a16:colId xmlns:a16="http://schemas.microsoft.com/office/drawing/2014/main" val="20003"/>
                    </a:ext>
                  </a:extLst>
                </a:gridCol>
                <a:gridCol w="267389">
                  <a:extLst>
                    <a:ext uri="{9D8B030D-6E8A-4147-A177-3AD203B41FA5}">
                      <a16:colId xmlns:a16="http://schemas.microsoft.com/office/drawing/2014/main" val="20004"/>
                    </a:ext>
                  </a:extLst>
                </a:gridCol>
                <a:gridCol w="266011">
                  <a:extLst>
                    <a:ext uri="{9D8B030D-6E8A-4147-A177-3AD203B41FA5}">
                      <a16:colId xmlns:a16="http://schemas.microsoft.com/office/drawing/2014/main" val="20005"/>
                    </a:ext>
                  </a:extLst>
                </a:gridCol>
                <a:gridCol w="304801">
                  <a:extLst>
                    <a:ext uri="{9D8B030D-6E8A-4147-A177-3AD203B41FA5}">
                      <a16:colId xmlns:a16="http://schemas.microsoft.com/office/drawing/2014/main" val="20006"/>
                    </a:ext>
                  </a:extLst>
                </a:gridCol>
                <a:gridCol w="235030">
                  <a:extLst>
                    <a:ext uri="{9D8B030D-6E8A-4147-A177-3AD203B41FA5}">
                      <a16:colId xmlns:a16="http://schemas.microsoft.com/office/drawing/2014/main" val="20007"/>
                    </a:ext>
                  </a:extLst>
                </a:gridCol>
                <a:gridCol w="268614">
                  <a:extLst>
                    <a:ext uri="{9D8B030D-6E8A-4147-A177-3AD203B41FA5}">
                      <a16:colId xmlns:a16="http://schemas.microsoft.com/office/drawing/2014/main" val="20008"/>
                    </a:ext>
                  </a:extLst>
                </a:gridCol>
                <a:gridCol w="259069">
                  <a:extLst>
                    <a:ext uri="{9D8B030D-6E8A-4147-A177-3AD203B41FA5}">
                      <a16:colId xmlns:a16="http://schemas.microsoft.com/office/drawing/2014/main" val="20009"/>
                    </a:ext>
                  </a:extLst>
                </a:gridCol>
                <a:gridCol w="278159">
                  <a:extLst>
                    <a:ext uri="{9D8B030D-6E8A-4147-A177-3AD203B41FA5}">
                      <a16:colId xmlns:a16="http://schemas.microsoft.com/office/drawing/2014/main" val="20010"/>
                    </a:ext>
                  </a:extLst>
                </a:gridCol>
                <a:gridCol w="255241">
                  <a:extLst>
                    <a:ext uri="{9D8B030D-6E8A-4147-A177-3AD203B41FA5}">
                      <a16:colId xmlns:a16="http://schemas.microsoft.com/office/drawing/2014/main" val="20011"/>
                    </a:ext>
                  </a:extLst>
                </a:gridCol>
                <a:gridCol w="381000">
                  <a:extLst>
                    <a:ext uri="{9D8B030D-6E8A-4147-A177-3AD203B41FA5}">
                      <a16:colId xmlns:a16="http://schemas.microsoft.com/office/drawing/2014/main" val="20012"/>
                    </a:ext>
                  </a:extLst>
                </a:gridCol>
                <a:gridCol w="304800">
                  <a:extLst>
                    <a:ext uri="{9D8B030D-6E8A-4147-A177-3AD203B41FA5}">
                      <a16:colId xmlns:a16="http://schemas.microsoft.com/office/drawing/2014/main" val="20013"/>
                    </a:ext>
                  </a:extLst>
                </a:gridCol>
              </a:tblGrid>
              <a:tr h="1501200">
                <a:tc>
                  <a:txBody>
                    <a:bodyPr/>
                    <a:lstStyle/>
                    <a:p>
                      <a:endParaRPr lang="en-US" sz="1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200" dirty="0"/>
                    </a:p>
                  </a:txBody>
                  <a:tcPr marL="0" marR="0" marT="0" marB="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200" dirty="0"/>
                        <a:t>Woven plastic strip</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Adhesive</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t>Absorbent pad</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t>Polymer coating</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t>Sterile</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t>Breathable</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t>Range of sizes</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t>Range</a:t>
                      </a:r>
                      <a:r>
                        <a:rPr lang="en-US" sz="1200" baseline="0" dirty="0"/>
                        <a:t> of shapes</a:t>
                      </a:r>
                      <a:endParaRPr lang="en-US" sz="1200" dirty="0"/>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t>Sterile barrier</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t>Easy to open</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396602">
                <a:tc>
                  <a:txBody>
                    <a:bodyPr/>
                    <a:lstStyle/>
                    <a:p>
                      <a:pPr marL="0" algn="l" defTabSz="914400" rtl="0" eaLnBrk="1" latinLnBrk="0" hangingPunct="1"/>
                      <a:endParaRPr lang="en-US" sz="12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latinLnBrk="0" hangingPunct="1"/>
                      <a:r>
                        <a:rPr lang="en-US" sz="1200" kern="1200" dirty="0">
                          <a:solidFill>
                            <a:schemeClr val="dk1"/>
                          </a:solidFill>
                          <a:latin typeface="+mn-lt"/>
                          <a:ea typeface="+mn-ea"/>
                          <a:cs typeface="+mn-cs"/>
                        </a:rPr>
                        <a:t>O</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kern="1200" dirty="0">
                          <a:solidFill>
                            <a:schemeClr val="dk1"/>
                          </a:solidFill>
                          <a:latin typeface="+mn-lt"/>
                          <a:ea typeface="+mn-ea"/>
                          <a:cs typeface="+mn-cs"/>
                        </a:rPr>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kern="1200" dirty="0">
                          <a:solidFill>
                            <a:schemeClr val="dk1"/>
                          </a:solidFill>
                          <a:latin typeface="+mn-lt"/>
                          <a:ea typeface="+mn-ea"/>
                          <a:cs typeface="+mn-cs"/>
                        </a:rPr>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kern="1200" dirty="0">
                          <a:solidFill>
                            <a:schemeClr val="dk1"/>
                          </a:solidFill>
                          <a:latin typeface="+mn-lt"/>
                          <a:ea typeface="+mn-ea"/>
                          <a:cs typeface="+mn-cs"/>
                        </a:rPr>
                        <a:t>o</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kern="1200" dirty="0">
                          <a:solidFill>
                            <a:schemeClr val="dk1"/>
                          </a:solidFill>
                          <a:latin typeface="+mn-lt"/>
                          <a:ea typeface="+mn-ea"/>
                          <a:cs typeface="+mn-cs"/>
                        </a:rPr>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kern="1200" dirty="0">
                          <a:solidFill>
                            <a:schemeClr val="dk1"/>
                          </a:solidFill>
                          <a:latin typeface="+mn-lt"/>
                          <a:ea typeface="+mn-ea"/>
                          <a:cs typeface="+mn-cs"/>
                        </a:rPr>
                        <a:t>O</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kern="1200" dirty="0">
                          <a:solidFill>
                            <a:schemeClr val="dk1"/>
                          </a:solidFill>
                          <a:latin typeface="+mn-lt"/>
                          <a:ea typeface="+mn-ea"/>
                          <a:cs typeface="+mn-cs"/>
                        </a:rPr>
                        <a:t>↑</a:t>
                      </a:r>
                    </a:p>
                    <a:p>
                      <a:pPr marL="0" algn="ctr" defTabSz="914400" rtl="0" eaLnBrk="1" latinLnBrk="0" hangingPunct="1"/>
                      <a:endParaRPr lang="en-US" sz="1200" kern="1200" dirty="0">
                        <a:solidFill>
                          <a:schemeClr val="dk1"/>
                        </a:solidFill>
                        <a:latin typeface="+mn-lt"/>
                        <a:ea typeface="+mn-ea"/>
                        <a:cs typeface="+mn-cs"/>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kern="1200" dirty="0">
                          <a:solidFill>
                            <a:schemeClr val="dk1"/>
                          </a:solidFill>
                          <a:latin typeface="+mn-lt"/>
                          <a:ea typeface="+mn-ea"/>
                          <a:cs typeface="+mn-cs"/>
                        </a:rPr>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kern="1200" dirty="0">
                          <a:solidFill>
                            <a:schemeClr val="dk1"/>
                          </a:solidFill>
                          <a:latin typeface="+mn-lt"/>
                          <a:ea typeface="+mn-ea"/>
                          <a:cs typeface="+mn-cs"/>
                        </a:rPr>
                        <a:t>O</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kern="1200" dirty="0">
                          <a:solidFill>
                            <a:schemeClr val="dk1"/>
                          </a:solidFill>
                          <a:latin typeface="+mn-lt"/>
                          <a:ea typeface="+mn-ea"/>
                          <a:cs typeface="+mn-cs"/>
                        </a:rPr>
                        <a:t>O</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268562">
                <a:tc>
                  <a:txBody>
                    <a:bodyPr/>
                    <a:lstStyle/>
                    <a:p>
                      <a:r>
                        <a:rPr lang="en-US" sz="1200" dirty="0"/>
                        <a:t>Sticky</a:t>
                      </a:r>
                      <a:r>
                        <a:rPr lang="en-US" sz="1200" baseline="0" dirty="0"/>
                        <a:t> enough to stick to skin</a:t>
                      </a:r>
                      <a:endParaRPr lang="en-US" sz="1200" dirty="0"/>
                    </a:p>
                  </a:txBody>
                  <a:tcPr marL="63106"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dirty="0"/>
                        <a:t>5</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1.1</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r h="268562">
                <a:tc>
                  <a:txBody>
                    <a:bodyPr/>
                    <a:lstStyle/>
                    <a:p>
                      <a:r>
                        <a:rPr lang="en-US" sz="1200" dirty="0"/>
                        <a:t>Not</a:t>
                      </a:r>
                      <a:r>
                        <a:rPr lang="en-US" sz="1200" baseline="0" dirty="0"/>
                        <a:t> too sticky</a:t>
                      </a:r>
                      <a:endParaRPr lang="en-US" sz="1200" dirty="0"/>
                    </a:p>
                  </a:txBody>
                  <a:tcPr marL="63106"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dirty="0"/>
                        <a:t>9</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US"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r h="2685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Flexible</a:t>
                      </a:r>
                    </a:p>
                  </a:txBody>
                  <a:tcPr marL="63106"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dirty="0"/>
                        <a:t>4</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US"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4"/>
                  </a:ext>
                </a:extLst>
              </a:tr>
              <a:tr h="268562">
                <a:tc>
                  <a:txBody>
                    <a:bodyPr/>
                    <a:lstStyle/>
                    <a:p>
                      <a:r>
                        <a:rPr lang="en-US" sz="1200" dirty="0"/>
                        <a:t>Free</a:t>
                      </a:r>
                      <a:r>
                        <a:rPr lang="en-US" sz="1200" baseline="0" dirty="0"/>
                        <a:t> from bacteria</a:t>
                      </a:r>
                      <a:endParaRPr lang="en-US" sz="1200" dirty="0"/>
                    </a:p>
                  </a:txBody>
                  <a:tcPr marL="63106"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dirty="0"/>
                        <a:t>7</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US"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5"/>
                  </a:ext>
                </a:extLst>
              </a:tr>
              <a:tr h="293812">
                <a:tc>
                  <a:txBody>
                    <a:bodyPr/>
                    <a:lstStyle/>
                    <a:p>
                      <a:r>
                        <a:rPr lang="en-US" sz="1200" dirty="0"/>
                        <a:t>Absorbent</a:t>
                      </a:r>
                    </a:p>
                  </a:txBody>
                  <a:tcPr marL="63106"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dirty="0"/>
                        <a:t>3</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1.2</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6"/>
                  </a:ext>
                </a:extLst>
              </a:tr>
              <a:tr h="251632">
                <a:tc>
                  <a:txBody>
                    <a:bodyPr/>
                    <a:lstStyle/>
                    <a:p>
                      <a:r>
                        <a:rPr lang="en-US" sz="1200" dirty="0"/>
                        <a:t>Biocompatible</a:t>
                      </a:r>
                    </a:p>
                  </a:txBody>
                  <a:tcPr marL="63106"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dirty="0"/>
                        <a:t>5</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US"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7"/>
                  </a:ext>
                </a:extLst>
              </a:tr>
              <a:tr h="268562">
                <a:tc>
                  <a:txBody>
                    <a:bodyPr/>
                    <a:lstStyle/>
                    <a:p>
                      <a:endParaRPr lang="en-US" sz="1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200" dirty="0"/>
                    </a:p>
                  </a:txBody>
                  <a:tcPr marL="0" marR="0" marT="0" marB="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20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8"/>
                  </a:ext>
                </a:extLst>
              </a:tr>
              <a:tr h="268562">
                <a:tc>
                  <a:txBody>
                    <a:bodyPr/>
                    <a:lstStyle/>
                    <a:p>
                      <a:endParaRPr lang="en-US" sz="1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200" dirty="0"/>
                    </a:p>
                  </a:txBody>
                  <a:tcPr marL="0" marR="0" marT="0" marB="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200" dirty="0"/>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26" name="TextBox 25"/>
          <p:cNvSpPr txBox="1"/>
          <p:nvPr/>
        </p:nvSpPr>
        <p:spPr>
          <a:xfrm>
            <a:off x="703008" y="2678461"/>
            <a:ext cx="1447800" cy="451406"/>
          </a:xfrm>
          <a:prstGeom prst="rect">
            <a:avLst/>
          </a:prstGeom>
          <a:noFill/>
        </p:spPr>
        <p:txBody>
          <a:bodyPr wrap="squar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lnSpc>
                <a:spcPts val="1400"/>
              </a:lnSpc>
            </a:pPr>
            <a:r>
              <a:rPr lang="en-US" sz="1300" dirty="0"/>
              <a:t>Customer priority</a:t>
            </a:r>
          </a:p>
        </p:txBody>
      </p:sp>
      <p:sp>
        <p:nvSpPr>
          <p:cNvPr id="27" name="TextBox 26"/>
          <p:cNvSpPr txBox="1"/>
          <p:nvPr/>
        </p:nvSpPr>
        <p:spPr>
          <a:xfrm rot="16200000">
            <a:off x="-833106" y="4327000"/>
            <a:ext cx="2209972" cy="307777"/>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400" dirty="0"/>
              <a:t>Customer requirements</a:t>
            </a:r>
          </a:p>
        </p:txBody>
      </p:sp>
      <p:sp>
        <p:nvSpPr>
          <p:cNvPr id="28" name="TextBox 27"/>
          <p:cNvSpPr txBox="1"/>
          <p:nvPr/>
        </p:nvSpPr>
        <p:spPr>
          <a:xfrm rot="16200000">
            <a:off x="1596930" y="1992701"/>
            <a:ext cx="1447800" cy="451406"/>
          </a:xfrm>
          <a:prstGeom prst="rect">
            <a:avLst/>
          </a:prstGeom>
          <a:noFill/>
        </p:spPr>
        <p:txBody>
          <a:bodyPr wrap="squar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lnSpc>
                <a:spcPts val="1400"/>
              </a:lnSpc>
            </a:pPr>
            <a:r>
              <a:rPr lang="en-US" sz="1300" dirty="0"/>
              <a:t>Technical requirements</a:t>
            </a:r>
          </a:p>
        </p:txBody>
      </p:sp>
      <p:sp>
        <p:nvSpPr>
          <p:cNvPr id="29" name="Oval 8"/>
          <p:cNvSpPr/>
          <p:nvPr/>
        </p:nvSpPr>
        <p:spPr>
          <a:xfrm>
            <a:off x="1846008" y="2905633"/>
            <a:ext cx="609600" cy="304800"/>
          </a:xfrm>
          <a:custGeom>
            <a:avLst/>
            <a:gdLst>
              <a:gd name="connsiteX0" fmla="*/ 0 w 990600"/>
              <a:gd name="connsiteY0" fmla="*/ 304800 h 609599"/>
              <a:gd name="connsiteX1" fmla="*/ 495300 w 990600"/>
              <a:gd name="connsiteY1" fmla="*/ 0 h 609599"/>
              <a:gd name="connsiteX2" fmla="*/ 990600 w 990600"/>
              <a:gd name="connsiteY2" fmla="*/ 304800 h 609599"/>
              <a:gd name="connsiteX3" fmla="*/ 495300 w 990600"/>
              <a:gd name="connsiteY3" fmla="*/ 609600 h 609599"/>
              <a:gd name="connsiteX4" fmla="*/ 0 w 990600"/>
              <a:gd name="connsiteY4" fmla="*/ 304800 h 609599"/>
              <a:gd name="connsiteX0" fmla="*/ 0 w 990600"/>
              <a:gd name="connsiteY0" fmla="*/ 304800 h 304800"/>
              <a:gd name="connsiteX1" fmla="*/ 495300 w 990600"/>
              <a:gd name="connsiteY1" fmla="*/ 0 h 304800"/>
              <a:gd name="connsiteX2" fmla="*/ 990600 w 990600"/>
              <a:gd name="connsiteY2" fmla="*/ 304800 h 304800"/>
              <a:gd name="connsiteX3" fmla="*/ 0 w 990600"/>
              <a:gd name="connsiteY3" fmla="*/ 304800 h 304800"/>
              <a:gd name="connsiteX0" fmla="*/ 0 w 990600"/>
              <a:gd name="connsiteY0" fmla="*/ 304800 h 396240"/>
              <a:gd name="connsiteX1" fmla="*/ 495300 w 990600"/>
              <a:gd name="connsiteY1" fmla="*/ 0 h 396240"/>
              <a:gd name="connsiteX2" fmla="*/ 990600 w 990600"/>
              <a:gd name="connsiteY2" fmla="*/ 304800 h 396240"/>
              <a:gd name="connsiteX3" fmla="*/ 91440 w 990600"/>
              <a:gd name="connsiteY3" fmla="*/ 396240 h 396240"/>
              <a:gd name="connsiteX0" fmla="*/ 0 w 990600"/>
              <a:gd name="connsiteY0" fmla="*/ 304800 h 304800"/>
              <a:gd name="connsiteX1" fmla="*/ 495300 w 990600"/>
              <a:gd name="connsiteY1" fmla="*/ 0 h 304800"/>
              <a:gd name="connsiteX2" fmla="*/ 990600 w 990600"/>
              <a:gd name="connsiteY2" fmla="*/ 304800 h 304800"/>
              <a:gd name="connsiteX0" fmla="*/ 0 w 495300"/>
              <a:gd name="connsiteY0" fmla="*/ 0 h 304800"/>
              <a:gd name="connsiteX1" fmla="*/ 495300 w 495300"/>
              <a:gd name="connsiteY1" fmla="*/ 304800 h 304800"/>
            </a:gdLst>
            <a:ahLst/>
            <a:cxnLst>
              <a:cxn ang="0">
                <a:pos x="connsiteX0" y="connsiteY0"/>
              </a:cxn>
              <a:cxn ang="0">
                <a:pos x="connsiteX1" y="connsiteY1"/>
              </a:cxn>
            </a:cxnLst>
            <a:rect l="l" t="t" r="r" b="b"/>
            <a:pathLst>
              <a:path w="495300" h="304800">
                <a:moveTo>
                  <a:pt x="0" y="0"/>
                </a:moveTo>
                <a:cubicBezTo>
                  <a:pt x="273547" y="0"/>
                  <a:pt x="495300" y="136464"/>
                  <a:pt x="495300" y="304800"/>
                </a:cubicBezTo>
              </a:path>
            </a:pathLst>
          </a:custGeom>
          <a:noFill/>
          <a:ln w="19050">
            <a:solidFill>
              <a:schemeClr val="tx1">
                <a:lumMod val="65000"/>
                <a:lumOff val="35000"/>
              </a:schemeClr>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8"/>
          <p:cNvSpPr/>
          <p:nvPr/>
        </p:nvSpPr>
        <p:spPr>
          <a:xfrm rot="5400000">
            <a:off x="5137357" y="2645077"/>
            <a:ext cx="609600" cy="304800"/>
          </a:xfrm>
          <a:custGeom>
            <a:avLst/>
            <a:gdLst>
              <a:gd name="connsiteX0" fmla="*/ 0 w 990600"/>
              <a:gd name="connsiteY0" fmla="*/ 304800 h 609599"/>
              <a:gd name="connsiteX1" fmla="*/ 495300 w 990600"/>
              <a:gd name="connsiteY1" fmla="*/ 0 h 609599"/>
              <a:gd name="connsiteX2" fmla="*/ 990600 w 990600"/>
              <a:gd name="connsiteY2" fmla="*/ 304800 h 609599"/>
              <a:gd name="connsiteX3" fmla="*/ 495300 w 990600"/>
              <a:gd name="connsiteY3" fmla="*/ 609600 h 609599"/>
              <a:gd name="connsiteX4" fmla="*/ 0 w 990600"/>
              <a:gd name="connsiteY4" fmla="*/ 304800 h 609599"/>
              <a:gd name="connsiteX0" fmla="*/ 0 w 990600"/>
              <a:gd name="connsiteY0" fmla="*/ 304800 h 304800"/>
              <a:gd name="connsiteX1" fmla="*/ 495300 w 990600"/>
              <a:gd name="connsiteY1" fmla="*/ 0 h 304800"/>
              <a:gd name="connsiteX2" fmla="*/ 990600 w 990600"/>
              <a:gd name="connsiteY2" fmla="*/ 304800 h 304800"/>
              <a:gd name="connsiteX3" fmla="*/ 0 w 990600"/>
              <a:gd name="connsiteY3" fmla="*/ 304800 h 304800"/>
              <a:gd name="connsiteX0" fmla="*/ 0 w 990600"/>
              <a:gd name="connsiteY0" fmla="*/ 304800 h 396240"/>
              <a:gd name="connsiteX1" fmla="*/ 495300 w 990600"/>
              <a:gd name="connsiteY1" fmla="*/ 0 h 396240"/>
              <a:gd name="connsiteX2" fmla="*/ 990600 w 990600"/>
              <a:gd name="connsiteY2" fmla="*/ 304800 h 396240"/>
              <a:gd name="connsiteX3" fmla="*/ 91440 w 990600"/>
              <a:gd name="connsiteY3" fmla="*/ 396240 h 396240"/>
              <a:gd name="connsiteX0" fmla="*/ 0 w 990600"/>
              <a:gd name="connsiteY0" fmla="*/ 304800 h 304800"/>
              <a:gd name="connsiteX1" fmla="*/ 495300 w 990600"/>
              <a:gd name="connsiteY1" fmla="*/ 0 h 304800"/>
              <a:gd name="connsiteX2" fmla="*/ 990600 w 990600"/>
              <a:gd name="connsiteY2" fmla="*/ 304800 h 304800"/>
              <a:gd name="connsiteX0" fmla="*/ 0 w 495300"/>
              <a:gd name="connsiteY0" fmla="*/ 0 h 304800"/>
              <a:gd name="connsiteX1" fmla="*/ 495300 w 495300"/>
              <a:gd name="connsiteY1" fmla="*/ 304800 h 304800"/>
            </a:gdLst>
            <a:ahLst/>
            <a:cxnLst>
              <a:cxn ang="0">
                <a:pos x="connsiteX0" y="connsiteY0"/>
              </a:cxn>
              <a:cxn ang="0">
                <a:pos x="connsiteX1" y="connsiteY1"/>
              </a:cxn>
            </a:cxnLst>
            <a:rect l="l" t="t" r="r" b="b"/>
            <a:pathLst>
              <a:path w="495300" h="304800">
                <a:moveTo>
                  <a:pt x="0" y="0"/>
                </a:moveTo>
                <a:cubicBezTo>
                  <a:pt x="273547" y="0"/>
                  <a:pt x="495300" y="136464"/>
                  <a:pt x="495300" y="304800"/>
                </a:cubicBezTo>
              </a:path>
            </a:pathLst>
          </a:custGeom>
          <a:noFill/>
          <a:ln w="19050">
            <a:solidFill>
              <a:schemeClr val="tx1">
                <a:lumMod val="65000"/>
                <a:lumOff val="35000"/>
              </a:schemeClr>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289757" y="2192716"/>
            <a:ext cx="822960" cy="292388"/>
          </a:xfrm>
          <a:prstGeom prst="rect">
            <a:avLst/>
          </a:prstGeom>
          <a:noFill/>
        </p:spPr>
        <p:txBody>
          <a:bodyPr wrap="squar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300" dirty="0"/>
              <a:t>Targets</a:t>
            </a:r>
          </a:p>
        </p:txBody>
      </p:sp>
      <p:sp>
        <p:nvSpPr>
          <p:cNvPr id="32" name="Rectangle 31"/>
          <p:cNvSpPr/>
          <p:nvPr/>
        </p:nvSpPr>
        <p:spPr>
          <a:xfrm>
            <a:off x="6612192" y="2835251"/>
            <a:ext cx="2286000" cy="1502571"/>
          </a:xfrm>
          <a:prstGeom prst="rect">
            <a:avLst/>
          </a:prstGeom>
        </p:spPr>
        <p:style>
          <a:lnRef idx="1">
            <a:schemeClr val="dk1"/>
          </a:lnRef>
          <a:fillRef idx="2">
            <a:schemeClr val="dk1"/>
          </a:fillRef>
          <a:effectRef idx="1">
            <a:schemeClr val="dk1"/>
          </a:effectRef>
          <a:fontRef idx="minor">
            <a:schemeClr val="dk1"/>
          </a:fontRef>
        </p:style>
        <p:txBody>
          <a:bodyPr rtlCol="0" anchor="t"/>
          <a:lstStyle/>
          <a:p>
            <a:r>
              <a:rPr lang="en-US" sz="1800" dirty="0"/>
              <a:t>Correlations:</a:t>
            </a:r>
          </a:p>
          <a:p>
            <a:pPr marL="350838"/>
            <a:r>
              <a:rPr lang="en-US" sz="1800" dirty="0"/>
              <a:t>Strong positive</a:t>
            </a:r>
          </a:p>
          <a:p>
            <a:pPr marL="350838"/>
            <a:r>
              <a:rPr lang="en-US" sz="1800" dirty="0"/>
              <a:t>Positive</a:t>
            </a:r>
          </a:p>
          <a:p>
            <a:pPr marL="350838"/>
            <a:r>
              <a:rPr lang="en-US" sz="1800" dirty="0"/>
              <a:t>Strong negative</a:t>
            </a:r>
          </a:p>
          <a:p>
            <a:pPr marL="350838"/>
            <a:r>
              <a:rPr lang="en-US" sz="1800" dirty="0"/>
              <a:t>Negative</a:t>
            </a:r>
          </a:p>
        </p:txBody>
      </p:sp>
      <p:sp>
        <p:nvSpPr>
          <p:cNvPr id="33" name="Oval 32"/>
          <p:cNvSpPr/>
          <p:nvPr/>
        </p:nvSpPr>
        <p:spPr>
          <a:xfrm>
            <a:off x="6793662" y="3230103"/>
            <a:ext cx="123330" cy="123330"/>
          </a:xfrm>
          <a:prstGeom prst="ellipse">
            <a:avLst/>
          </a:prstGeom>
          <a:no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9144" bIns="18288" rtlCol="0" anchor="ctr"/>
          <a:lstStyle/>
          <a:p>
            <a:pPr algn="ctr"/>
            <a:r>
              <a:rPr lang="en-US" sz="1200" b="1" dirty="0">
                <a:solidFill>
                  <a:schemeClr val="tx1">
                    <a:lumMod val="75000"/>
                    <a:lumOff val="25000"/>
                  </a:schemeClr>
                </a:solidFill>
              </a:rPr>
              <a:t>+</a:t>
            </a:r>
          </a:p>
        </p:txBody>
      </p:sp>
      <p:sp>
        <p:nvSpPr>
          <p:cNvPr id="34" name="Oval 33"/>
          <p:cNvSpPr/>
          <p:nvPr/>
        </p:nvSpPr>
        <p:spPr>
          <a:xfrm>
            <a:off x="6741423" y="3444123"/>
            <a:ext cx="227808" cy="227808"/>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0" bIns="9144" rtlCol="0" anchor="ctr"/>
          <a:lstStyle/>
          <a:p>
            <a:pPr algn="ctr"/>
            <a:r>
              <a:rPr lang="en-US" sz="1400" b="1" dirty="0">
                <a:solidFill>
                  <a:schemeClr val="tx1">
                    <a:lumMod val="75000"/>
                    <a:lumOff val="25000"/>
                  </a:schemeClr>
                </a:solidFill>
              </a:rPr>
              <a:t>+</a:t>
            </a:r>
          </a:p>
        </p:txBody>
      </p:sp>
      <p:sp>
        <p:nvSpPr>
          <p:cNvPr id="35" name="Oval 34"/>
          <p:cNvSpPr/>
          <p:nvPr/>
        </p:nvSpPr>
        <p:spPr>
          <a:xfrm>
            <a:off x="6793662" y="3772995"/>
            <a:ext cx="123330" cy="123330"/>
          </a:xfrm>
          <a:prstGeom prst="ellipse">
            <a:avLst/>
          </a:prstGeom>
          <a:no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9144" bIns="137160" rtlCol="0" anchor="ctr"/>
          <a:lstStyle/>
          <a:p>
            <a:pPr algn="ctr"/>
            <a:r>
              <a:rPr lang="en-US" sz="1200" b="1" dirty="0">
                <a:solidFill>
                  <a:schemeClr val="tx1">
                    <a:lumMod val="75000"/>
                    <a:lumOff val="25000"/>
                  </a:schemeClr>
                </a:solidFill>
                <a:cs typeface="Arial" pitchFamily="34" charset="0"/>
              </a:rPr>
              <a:t>_</a:t>
            </a:r>
          </a:p>
        </p:txBody>
      </p:sp>
      <p:sp>
        <p:nvSpPr>
          <p:cNvPr id="36" name="Oval 35"/>
          <p:cNvSpPr/>
          <p:nvPr/>
        </p:nvSpPr>
        <p:spPr>
          <a:xfrm>
            <a:off x="6793662" y="4058313"/>
            <a:ext cx="123330" cy="123330"/>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0" bIns="137160" rtlCol="0" anchor="ctr"/>
          <a:lstStyle/>
          <a:p>
            <a:pPr algn="ctr"/>
            <a:r>
              <a:rPr lang="en-US" sz="1200" b="1" dirty="0">
                <a:solidFill>
                  <a:schemeClr val="tx1">
                    <a:lumMod val="75000"/>
                    <a:lumOff val="25000"/>
                  </a:schemeClr>
                </a:solidFill>
                <a:cs typeface="Arial" pitchFamily="34" charset="0"/>
              </a:rPr>
              <a:t>_</a:t>
            </a:r>
          </a:p>
        </p:txBody>
      </p:sp>
      <p:sp>
        <p:nvSpPr>
          <p:cNvPr id="37" name="Rectangle 36"/>
          <p:cNvSpPr/>
          <p:nvPr/>
        </p:nvSpPr>
        <p:spPr>
          <a:xfrm>
            <a:off x="6612192" y="4898229"/>
            <a:ext cx="2286000" cy="1502571"/>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r>
              <a:rPr lang="en-US" sz="1800" dirty="0"/>
              <a:t>Relationships:</a:t>
            </a:r>
          </a:p>
          <a:p>
            <a:pPr marL="350838"/>
            <a:r>
              <a:rPr lang="en-US" sz="1800" dirty="0"/>
              <a:t>  High= 10</a:t>
            </a:r>
          </a:p>
          <a:p>
            <a:pPr marL="350838"/>
            <a:r>
              <a:rPr lang="en-US" sz="1800" dirty="0"/>
              <a:t>  Medium= 7</a:t>
            </a:r>
          </a:p>
          <a:p>
            <a:pPr marL="350838"/>
            <a:r>
              <a:rPr lang="en-US" sz="1800" dirty="0"/>
              <a:t>  Low= 4</a:t>
            </a:r>
          </a:p>
          <a:p>
            <a:pPr marL="350838"/>
            <a:r>
              <a:rPr lang="en-US" sz="1800" dirty="0"/>
              <a:t>  None= 0</a:t>
            </a:r>
          </a:p>
        </p:txBody>
      </p:sp>
      <p:sp>
        <p:nvSpPr>
          <p:cNvPr id="38" name="TextBox 37"/>
          <p:cNvSpPr txBox="1"/>
          <p:nvPr/>
        </p:nvSpPr>
        <p:spPr>
          <a:xfrm>
            <a:off x="6715552" y="5193514"/>
            <a:ext cx="370614" cy="276999"/>
          </a:xfrm>
          <a:prstGeom prst="rect">
            <a:avLst/>
          </a:prstGeom>
          <a:noFill/>
        </p:spPr>
        <p:txBody>
          <a:bodyPr wrap="none" rtlCol="0">
            <a:spAutoFit/>
          </a:bodyPr>
          <a:lstStyle/>
          <a:p>
            <a:r>
              <a:rPr lang="en-US" sz="1200" dirty="0">
                <a:solidFill>
                  <a:schemeClr val="tx1">
                    <a:lumMod val="75000"/>
                    <a:lumOff val="25000"/>
                  </a:schemeClr>
                </a:solidFill>
                <a:latin typeface="Times New Roman"/>
                <a:cs typeface="Times New Roman"/>
              </a:rPr>
              <a:t>●●</a:t>
            </a:r>
            <a:endParaRPr lang="en-US" sz="1200" dirty="0">
              <a:solidFill>
                <a:schemeClr val="tx1">
                  <a:lumMod val="75000"/>
                  <a:lumOff val="25000"/>
                </a:schemeClr>
              </a:solidFill>
            </a:endParaRPr>
          </a:p>
        </p:txBody>
      </p:sp>
      <p:sp>
        <p:nvSpPr>
          <p:cNvPr id="39" name="TextBox 38"/>
          <p:cNvSpPr txBox="1"/>
          <p:nvPr/>
        </p:nvSpPr>
        <p:spPr>
          <a:xfrm>
            <a:off x="6715552" y="5486140"/>
            <a:ext cx="277640" cy="276999"/>
          </a:xfrm>
          <a:prstGeom prst="rect">
            <a:avLst/>
          </a:prstGeom>
          <a:noFill/>
        </p:spPr>
        <p:txBody>
          <a:bodyPr wrap="none" rtlCol="0">
            <a:spAutoFit/>
          </a:bodyPr>
          <a:lstStyle/>
          <a:p>
            <a:r>
              <a:rPr lang="en-US" sz="1200" dirty="0">
                <a:solidFill>
                  <a:schemeClr val="tx1">
                    <a:lumMod val="75000"/>
                    <a:lumOff val="25000"/>
                  </a:schemeClr>
                </a:solidFill>
                <a:latin typeface="Times New Roman"/>
                <a:cs typeface="Times New Roman"/>
              </a:rPr>
              <a:t>●</a:t>
            </a:r>
            <a:endParaRPr lang="en-US" sz="1200" dirty="0">
              <a:solidFill>
                <a:schemeClr val="tx1">
                  <a:lumMod val="75000"/>
                  <a:lumOff val="25000"/>
                </a:schemeClr>
              </a:solidFill>
            </a:endParaRPr>
          </a:p>
        </p:txBody>
      </p:sp>
      <p:sp>
        <p:nvSpPr>
          <p:cNvPr id="40" name="TextBox 39"/>
          <p:cNvSpPr txBox="1"/>
          <p:nvPr/>
        </p:nvSpPr>
        <p:spPr>
          <a:xfrm>
            <a:off x="6772212" y="6108666"/>
            <a:ext cx="155448" cy="155448"/>
          </a:xfrm>
          <a:prstGeom prst="ellipse">
            <a:avLst/>
          </a:prstGeom>
          <a:noFill/>
          <a:ln w="12700">
            <a:solidFill>
              <a:schemeClr val="tx1">
                <a:lumMod val="75000"/>
                <a:lumOff val="25000"/>
              </a:schemeClr>
            </a:solidFill>
          </a:ln>
        </p:spPr>
        <p:txBody>
          <a:bodyPr wrap="none" lIns="0" tIns="0" rIns="0" bIns="0" rtlCol="0" anchor="ctr">
            <a:noAutofit/>
          </a:bodyPr>
          <a:lstStyle/>
          <a:p>
            <a:pPr algn="ctr"/>
            <a:endParaRPr lang="en-US" sz="1050" dirty="0">
              <a:solidFill>
                <a:schemeClr val="tx1">
                  <a:lumMod val="75000"/>
                  <a:lumOff val="25000"/>
                </a:schemeClr>
              </a:solidFill>
            </a:endParaRPr>
          </a:p>
        </p:txBody>
      </p:sp>
      <p:sp>
        <p:nvSpPr>
          <p:cNvPr id="41" name="TextBox 40"/>
          <p:cNvSpPr txBox="1"/>
          <p:nvPr/>
        </p:nvSpPr>
        <p:spPr>
          <a:xfrm>
            <a:off x="6772212" y="5824099"/>
            <a:ext cx="155448" cy="155448"/>
          </a:xfrm>
          <a:prstGeom prst="ellipse">
            <a:avLst/>
          </a:prstGeom>
          <a:noFill/>
          <a:ln w="12700">
            <a:solidFill>
              <a:schemeClr val="tx1">
                <a:lumMod val="75000"/>
                <a:lumOff val="25000"/>
              </a:schemeClr>
            </a:solidFill>
          </a:ln>
        </p:spPr>
        <p:txBody>
          <a:bodyPr wrap="none" lIns="9144" tIns="9144" rIns="0" bIns="0" rtlCol="0" anchor="ctr">
            <a:noAutofit/>
          </a:bodyPr>
          <a:lstStyle/>
          <a:p>
            <a:pPr algn="ctr"/>
            <a:r>
              <a:rPr lang="en-US" sz="1050" dirty="0">
                <a:solidFill>
                  <a:schemeClr val="tx1">
                    <a:lumMod val="75000"/>
                    <a:lumOff val="25000"/>
                  </a:schemeClr>
                </a:solidFill>
              </a:rPr>
              <a:t>•</a:t>
            </a:r>
          </a:p>
        </p:txBody>
      </p:sp>
      <p:sp>
        <p:nvSpPr>
          <p:cNvPr id="42" name="Oval 41"/>
          <p:cNvSpPr/>
          <p:nvPr/>
        </p:nvSpPr>
        <p:spPr>
          <a:xfrm>
            <a:off x="3272742" y="1211401"/>
            <a:ext cx="227808" cy="227808"/>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0" bIns="9144" rtlCol="0" anchor="ctr"/>
          <a:lstStyle/>
          <a:p>
            <a:pPr algn="ctr"/>
            <a:endParaRPr lang="en-US" sz="1400" b="1" dirty="0">
              <a:solidFill>
                <a:schemeClr val="tx1">
                  <a:lumMod val="75000"/>
                  <a:lumOff val="25000"/>
                </a:schemeClr>
              </a:solidFill>
            </a:endParaRPr>
          </a:p>
        </p:txBody>
      </p:sp>
      <p:sp>
        <p:nvSpPr>
          <p:cNvPr id="43" name="Oval 42"/>
          <p:cNvSpPr/>
          <p:nvPr/>
        </p:nvSpPr>
        <p:spPr>
          <a:xfrm>
            <a:off x="4666074" y="1272653"/>
            <a:ext cx="123330" cy="123330"/>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0" bIns="137160" rtlCol="0" anchor="ctr"/>
          <a:lstStyle/>
          <a:p>
            <a:pPr algn="ctr"/>
            <a:endParaRPr lang="en-US" sz="1200" b="1" dirty="0">
              <a:solidFill>
                <a:schemeClr val="tx1">
                  <a:lumMod val="75000"/>
                  <a:lumOff val="25000"/>
                </a:schemeClr>
              </a:solidFill>
              <a:cs typeface="Arial" pitchFamily="34" charset="0"/>
            </a:endParaRPr>
          </a:p>
        </p:txBody>
      </p:sp>
      <p:sp>
        <p:nvSpPr>
          <p:cNvPr id="44" name="Oval 43"/>
          <p:cNvSpPr/>
          <p:nvPr/>
        </p:nvSpPr>
        <p:spPr>
          <a:xfrm>
            <a:off x="3542052" y="934879"/>
            <a:ext cx="227808" cy="227808"/>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0" bIns="9144" rtlCol="0" anchor="ctr"/>
          <a:lstStyle/>
          <a:p>
            <a:pPr algn="ctr"/>
            <a:endParaRPr lang="en-US" sz="1400" b="1" dirty="0">
              <a:solidFill>
                <a:schemeClr val="tx1">
                  <a:lumMod val="75000"/>
                  <a:lumOff val="25000"/>
                </a:schemeClr>
              </a:solidFill>
            </a:endParaRPr>
          </a:p>
        </p:txBody>
      </p:sp>
      <p:sp>
        <p:nvSpPr>
          <p:cNvPr id="45" name="Oval 44"/>
          <p:cNvSpPr/>
          <p:nvPr/>
        </p:nvSpPr>
        <p:spPr>
          <a:xfrm>
            <a:off x="4206366" y="1072585"/>
            <a:ext cx="227808" cy="227808"/>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0" bIns="9144" rtlCol="0" anchor="ctr"/>
          <a:lstStyle/>
          <a:p>
            <a:pPr algn="ctr"/>
            <a:endParaRPr lang="en-US" sz="1400" b="1" dirty="0">
              <a:solidFill>
                <a:schemeClr val="tx1">
                  <a:lumMod val="75000"/>
                  <a:lumOff val="25000"/>
                </a:schemeClr>
              </a:solidFill>
            </a:endParaRPr>
          </a:p>
        </p:txBody>
      </p:sp>
      <p:sp>
        <p:nvSpPr>
          <p:cNvPr id="46" name="TextBox 45"/>
          <p:cNvSpPr txBox="1"/>
          <p:nvPr/>
        </p:nvSpPr>
        <p:spPr>
          <a:xfrm rot="16200000">
            <a:off x="5028254" y="4219277"/>
            <a:ext cx="2168927" cy="523220"/>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400" dirty="0"/>
              <a:t>Customer assessment/</a:t>
            </a:r>
          </a:p>
          <a:p>
            <a:pPr algn="ctr"/>
            <a:r>
              <a:rPr lang="en-US" sz="1400" dirty="0"/>
              <a:t>Comp</a:t>
            </a:r>
            <a:r>
              <a:rPr lang="en-US" sz="1400" b="0" dirty="0"/>
              <a:t>e</a:t>
            </a:r>
            <a:r>
              <a:rPr lang="en-US" sz="1400" dirty="0"/>
              <a:t>titive evaluation</a:t>
            </a:r>
          </a:p>
        </p:txBody>
      </p:sp>
      <p:sp>
        <p:nvSpPr>
          <p:cNvPr id="47" name="TextBox 46"/>
          <p:cNvSpPr txBox="1"/>
          <p:nvPr/>
        </p:nvSpPr>
        <p:spPr>
          <a:xfrm>
            <a:off x="381000" y="5577990"/>
            <a:ext cx="1832200" cy="634362"/>
          </a:xfrm>
          <a:prstGeom prst="rect">
            <a:avLst/>
          </a:prstGeom>
          <a:noFill/>
        </p:spPr>
        <p:txBody>
          <a:bodyPr wrap="squar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nSpc>
                <a:spcPts val="1400"/>
              </a:lnSpc>
            </a:pPr>
            <a:endParaRPr lang="en-US" sz="1300" dirty="0"/>
          </a:p>
          <a:p>
            <a:pPr>
              <a:lnSpc>
                <a:spcPts val="1400"/>
              </a:lnSpc>
            </a:pPr>
            <a:r>
              <a:rPr lang="el-GR" sz="1300" dirty="0">
                <a:latin typeface="Calibri"/>
              </a:rPr>
              <a:t>Σ</a:t>
            </a:r>
            <a:r>
              <a:rPr lang="en-US" sz="1300" dirty="0">
                <a:latin typeface="Calibri"/>
              </a:rPr>
              <a:t>(Priority X relationship)</a:t>
            </a:r>
            <a:endParaRPr lang="en-US" sz="1300" dirty="0"/>
          </a:p>
        </p:txBody>
      </p:sp>
      <p:cxnSp>
        <p:nvCxnSpPr>
          <p:cNvPr id="48" name="Straight Arrow Connector 47"/>
          <p:cNvCxnSpPr/>
          <p:nvPr/>
        </p:nvCxnSpPr>
        <p:spPr>
          <a:xfrm flipV="1">
            <a:off x="1628967" y="5691981"/>
            <a:ext cx="508183" cy="26670"/>
          </a:xfrm>
          <a:prstGeom prst="straightConnector1">
            <a:avLst/>
          </a:prstGeom>
          <a:noFill/>
          <a:ln w="19050">
            <a:solidFill>
              <a:schemeClr val="tx1">
                <a:lumMod val="65000"/>
                <a:lumOff val="35000"/>
              </a:schemeClr>
            </a:solidFill>
            <a:tailEnd type="triangle" w="med" len="lg"/>
          </a:ln>
        </p:spPr>
        <p:style>
          <a:lnRef idx="2">
            <a:schemeClr val="accent1">
              <a:shade val="50000"/>
            </a:schemeClr>
          </a:lnRef>
          <a:fillRef idx="1">
            <a:schemeClr val="accent1"/>
          </a:fillRef>
          <a:effectRef idx="0">
            <a:schemeClr val="accent1"/>
          </a:effectRef>
          <a:fontRef idx="minor">
            <a:schemeClr val="lt1"/>
          </a:fontRef>
        </p:style>
      </p:cxnSp>
      <p:sp>
        <p:nvSpPr>
          <p:cNvPr id="49" name="TextBox 48"/>
          <p:cNvSpPr txBox="1"/>
          <p:nvPr/>
        </p:nvSpPr>
        <p:spPr>
          <a:xfrm>
            <a:off x="2583219" y="6509931"/>
            <a:ext cx="2706538" cy="277854"/>
          </a:xfrm>
          <a:prstGeom prst="rect">
            <a:avLst/>
          </a:prstGeom>
          <a:noFill/>
        </p:spPr>
        <p:txBody>
          <a:bodyPr wrap="squar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lnSpc>
                <a:spcPts val="1400"/>
              </a:lnSpc>
            </a:pPr>
            <a:r>
              <a:rPr lang="en-US" sz="1400" dirty="0"/>
              <a:t>Technical assessment</a:t>
            </a:r>
          </a:p>
        </p:txBody>
      </p:sp>
      <p:grpSp>
        <p:nvGrpSpPr>
          <p:cNvPr id="56" name="Group 55"/>
          <p:cNvGrpSpPr/>
          <p:nvPr/>
        </p:nvGrpSpPr>
        <p:grpSpPr>
          <a:xfrm>
            <a:off x="8153400" y="152400"/>
            <a:ext cx="826260" cy="953217"/>
            <a:chOff x="6781800" y="152400"/>
            <a:chExt cx="826260" cy="953217"/>
          </a:xfrm>
        </p:grpSpPr>
        <p:sp>
          <p:nvSpPr>
            <p:cNvPr id="57" name="Oval 56"/>
            <p:cNvSpPr/>
            <p:nvPr/>
          </p:nvSpPr>
          <p:spPr>
            <a:xfrm>
              <a:off x="6781800" y="228600"/>
              <a:ext cx="826260" cy="877017"/>
            </a:xfrm>
            <a:prstGeom prst="ellipse">
              <a:avLst/>
            </a:prstGeom>
            <a:solidFill>
              <a:srgbClr val="006B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8" name="Group 57"/>
            <p:cNvGrpSpPr/>
            <p:nvPr/>
          </p:nvGrpSpPr>
          <p:grpSpPr>
            <a:xfrm>
              <a:off x="6828490" y="152400"/>
              <a:ext cx="691367" cy="925740"/>
              <a:chOff x="2133600" y="4735740"/>
              <a:chExt cx="1081255" cy="1447800"/>
            </a:xfrm>
          </p:grpSpPr>
          <p:pic>
            <p:nvPicPr>
              <p:cNvPr id="59" name="Picture 58"/>
              <p:cNvPicPr>
                <a:picLocks noChangeAspect="1"/>
              </p:cNvPicPr>
              <p:nvPr/>
            </p:nvPicPr>
            <p:blipFill>
              <a:blip r:embed="rId2"/>
              <a:stretch>
                <a:fillRect/>
              </a:stretch>
            </p:blipFill>
            <p:spPr>
              <a:xfrm>
                <a:off x="2133600" y="4735740"/>
                <a:ext cx="1081255" cy="1447800"/>
              </a:xfrm>
              <a:prstGeom prst="rect">
                <a:avLst/>
              </a:prstGeom>
            </p:spPr>
          </p:pic>
          <p:pic>
            <p:nvPicPr>
              <p:cNvPr id="60" name="Picture 59"/>
              <p:cNvPicPr>
                <a:picLocks noChangeAspect="1"/>
              </p:cNvPicPr>
              <p:nvPr/>
            </p:nvPicPr>
            <p:blipFill>
              <a:blip r:embed="rId3"/>
              <a:stretch>
                <a:fillRect/>
              </a:stretch>
            </p:blipFill>
            <p:spPr>
              <a:xfrm flipH="1">
                <a:off x="2438400" y="5486400"/>
                <a:ext cx="609599" cy="436774"/>
              </a:xfrm>
              <a:prstGeom prst="rect">
                <a:avLst/>
              </a:prstGeom>
            </p:spPr>
          </p:pic>
        </p:grpSp>
      </p:grpSp>
    </p:spTree>
    <p:extLst>
      <p:ext uri="{BB962C8B-B14F-4D97-AF65-F5344CB8AC3E}">
        <p14:creationId xmlns:p14="http://schemas.microsoft.com/office/powerpoint/2010/main" val="629368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Competitive benchmarking</a:t>
            </a:r>
          </a:p>
        </p:txBody>
      </p:sp>
      <p:sp>
        <p:nvSpPr>
          <p:cNvPr id="3" name="Content Placeholder 2"/>
          <p:cNvSpPr>
            <a:spLocks noGrp="1"/>
          </p:cNvSpPr>
          <p:nvPr>
            <p:ph idx="4294967295"/>
          </p:nvPr>
        </p:nvSpPr>
        <p:spPr>
          <a:xfrm>
            <a:off x="457200" y="1066800"/>
            <a:ext cx="8382000" cy="5334000"/>
          </a:xfrm>
        </p:spPr>
        <p:txBody>
          <a:bodyPr/>
          <a:lstStyle/>
          <a:p>
            <a:r>
              <a:rPr lang="en-US" dirty="0"/>
              <a:t>"</a:t>
            </a:r>
            <a:r>
              <a:rPr lang="en-US" dirty="0" err="1"/>
              <a:t>Dinding</a:t>
            </a:r>
            <a:r>
              <a:rPr lang="en-US" dirty="0"/>
              <a:t>" </a:t>
            </a:r>
            <a:r>
              <a:rPr lang="en-US" dirty="0" err="1"/>
              <a:t>rumah</a:t>
            </a:r>
            <a:r>
              <a:rPr lang="en-US" dirty="0"/>
              <a:t> </a:t>
            </a:r>
            <a:r>
              <a:rPr lang="en-US" dirty="0" err="1"/>
              <a:t>bagian</a:t>
            </a:r>
            <a:r>
              <a:rPr lang="en-US" dirty="0"/>
              <a:t> </a:t>
            </a:r>
            <a:r>
              <a:rPr lang="en-US" dirty="0" err="1"/>
              <a:t>kanan</a:t>
            </a:r>
            <a:endParaRPr lang="en-US" dirty="0"/>
          </a:p>
          <a:p>
            <a:r>
              <a:rPr lang="en-US" dirty="0" err="1"/>
              <a:t>Membantu</a:t>
            </a:r>
            <a:r>
              <a:rPr lang="en-US" dirty="0"/>
              <a:t> </a:t>
            </a:r>
            <a:r>
              <a:rPr lang="en-US" dirty="0" err="1"/>
              <a:t>mengukur</a:t>
            </a:r>
            <a:r>
              <a:rPr lang="en-US" dirty="0"/>
              <a:t> </a:t>
            </a:r>
            <a:r>
              <a:rPr lang="en-US" dirty="0" err="1"/>
              <a:t>prioritas</a:t>
            </a:r>
            <a:r>
              <a:rPr lang="en-US" dirty="0"/>
              <a:t> customer </a:t>
            </a:r>
            <a:r>
              <a:rPr lang="en-US" dirty="0" err="1"/>
              <a:t>untuk</a:t>
            </a:r>
            <a:r>
              <a:rPr lang="en-US" dirty="0"/>
              <a:t> </a:t>
            </a:r>
            <a:r>
              <a:rPr lang="en-US" dirty="0" err="1"/>
              <a:t>berbagai</a:t>
            </a:r>
            <a:r>
              <a:rPr lang="en-US" dirty="0"/>
              <a:t> </a:t>
            </a:r>
            <a:r>
              <a:rPr lang="en-US" dirty="0" err="1"/>
              <a:t>persyaratan</a:t>
            </a:r>
            <a:endParaRPr lang="en-US" dirty="0"/>
          </a:p>
          <a:p>
            <a:r>
              <a:rPr lang="en-US" dirty="0" err="1"/>
              <a:t>Membandingkan</a:t>
            </a:r>
            <a:r>
              <a:rPr lang="en-US" dirty="0"/>
              <a:t> </a:t>
            </a:r>
            <a:r>
              <a:rPr lang="en-US" dirty="0" err="1"/>
              <a:t>kinerja</a:t>
            </a:r>
            <a:r>
              <a:rPr lang="en-US" dirty="0"/>
              <a:t> </a:t>
            </a:r>
            <a:r>
              <a:rPr lang="en-US" dirty="0" err="1"/>
              <a:t>produk</a:t>
            </a:r>
            <a:r>
              <a:rPr lang="en-US" dirty="0"/>
              <a:t> yang </a:t>
            </a:r>
            <a:r>
              <a:rPr lang="en-US" dirty="0" err="1"/>
              <a:t>bersaing</a:t>
            </a:r>
            <a:endParaRPr lang="en-US" dirty="0"/>
          </a:p>
          <a:p>
            <a:r>
              <a:rPr lang="en-US" dirty="0" err="1"/>
              <a:t>Dapat</a:t>
            </a:r>
            <a:r>
              <a:rPr lang="en-US" dirty="0"/>
              <a:t> </a:t>
            </a:r>
            <a:r>
              <a:rPr lang="en-US" dirty="0" err="1"/>
              <a:t>memasukkan</a:t>
            </a:r>
            <a:r>
              <a:rPr lang="en-US" dirty="0"/>
              <a:t> </a:t>
            </a:r>
            <a:r>
              <a:rPr lang="en-US" dirty="0" err="1"/>
              <a:t>peringkat</a:t>
            </a:r>
            <a:r>
              <a:rPr lang="en-US" dirty="0"/>
              <a:t> </a:t>
            </a:r>
            <a:r>
              <a:rPr lang="en-US" dirty="0" err="1"/>
              <a:t>kepuasan</a:t>
            </a:r>
            <a:r>
              <a:rPr lang="en-US" dirty="0"/>
              <a:t> yang </a:t>
            </a:r>
            <a:r>
              <a:rPr lang="en-US" dirty="0" err="1"/>
              <a:t>direncanakan</a:t>
            </a:r>
            <a:r>
              <a:rPr lang="en-US" dirty="0"/>
              <a:t>, </a:t>
            </a:r>
            <a:r>
              <a:rPr lang="en-US" dirty="0" err="1"/>
              <a:t>faktor</a:t>
            </a:r>
            <a:r>
              <a:rPr lang="en-US" dirty="0"/>
              <a:t> </a:t>
            </a:r>
            <a:r>
              <a:rPr lang="en-US" dirty="0" err="1"/>
              <a:t>perbaikan</a:t>
            </a:r>
            <a:r>
              <a:rPr lang="en-US" dirty="0"/>
              <a:t>, dan </a:t>
            </a:r>
            <a:r>
              <a:rPr lang="en-US" dirty="0" err="1"/>
              <a:t>faktor</a:t>
            </a:r>
            <a:r>
              <a:rPr lang="en-US" dirty="0"/>
              <a:t> leverage pasar</a:t>
            </a:r>
          </a:p>
        </p:txBody>
      </p:sp>
      <p:pic>
        <p:nvPicPr>
          <p:cNvPr id="6" name="Picture 5"/>
          <p:cNvPicPr>
            <a:picLocks noChangeAspect="1"/>
          </p:cNvPicPr>
          <p:nvPr/>
        </p:nvPicPr>
        <p:blipFill>
          <a:blip r:embed="rId2"/>
          <a:stretch>
            <a:fillRect/>
          </a:stretch>
        </p:blipFill>
        <p:spPr>
          <a:xfrm>
            <a:off x="7781795" y="152400"/>
            <a:ext cx="1346200" cy="1003300"/>
          </a:xfrm>
          <a:prstGeom prst="rect">
            <a:avLst/>
          </a:prstGeom>
        </p:spPr>
      </p:pic>
    </p:spTree>
    <p:extLst>
      <p:ext uri="{BB962C8B-B14F-4D97-AF65-F5344CB8AC3E}">
        <p14:creationId xmlns:p14="http://schemas.microsoft.com/office/powerpoint/2010/main" val="2214915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 evaluation</a:t>
            </a:r>
          </a:p>
        </p:txBody>
      </p:sp>
      <p:sp>
        <p:nvSpPr>
          <p:cNvPr id="3" name="Content Placeholder 2"/>
          <p:cNvSpPr>
            <a:spLocks noGrp="1"/>
          </p:cNvSpPr>
          <p:nvPr>
            <p:ph idx="4294967295"/>
          </p:nvPr>
        </p:nvSpPr>
        <p:spPr>
          <a:xfrm>
            <a:off x="457200" y="1066800"/>
            <a:ext cx="8382000" cy="5334000"/>
          </a:xfrm>
        </p:spPr>
        <p:txBody>
          <a:bodyPr/>
          <a:lstStyle/>
          <a:p>
            <a:r>
              <a:rPr lang="en-US" dirty="0" err="1"/>
              <a:t>Umpan</a:t>
            </a:r>
            <a:r>
              <a:rPr lang="en-US" dirty="0"/>
              <a:t> </a:t>
            </a:r>
            <a:r>
              <a:rPr lang="en-US" dirty="0" err="1"/>
              <a:t>balik</a:t>
            </a:r>
            <a:r>
              <a:rPr lang="en-US" dirty="0"/>
              <a:t> </a:t>
            </a:r>
            <a:r>
              <a:rPr lang="en-US" dirty="0" err="1"/>
              <a:t>pelanggan</a:t>
            </a:r>
            <a:r>
              <a:rPr lang="en-US" dirty="0"/>
              <a:t> </a:t>
            </a:r>
            <a:r>
              <a:rPr lang="en-US" dirty="0" err="1"/>
              <a:t>tentang</a:t>
            </a:r>
            <a:r>
              <a:rPr lang="en-US" dirty="0"/>
              <a:t> </a:t>
            </a:r>
            <a:r>
              <a:rPr lang="en-US" dirty="0" err="1"/>
              <a:t>persyaratan</a:t>
            </a:r>
            <a:r>
              <a:rPr lang="en-US" dirty="0"/>
              <a:t> </a:t>
            </a:r>
            <a:r>
              <a:rPr lang="en-US" dirty="0" err="1"/>
              <a:t>pelanggan</a:t>
            </a:r>
            <a:r>
              <a:rPr lang="en-US" dirty="0"/>
              <a:t> (</a:t>
            </a:r>
            <a:r>
              <a:rPr lang="en-US" dirty="0" err="1"/>
              <a:t>dari</a:t>
            </a:r>
            <a:r>
              <a:rPr lang="en-US" dirty="0"/>
              <a:t> </a:t>
            </a:r>
            <a:r>
              <a:rPr lang="en-US" dirty="0" err="1"/>
              <a:t>dinding</a:t>
            </a:r>
            <a:r>
              <a:rPr lang="en-US" dirty="0"/>
              <a:t> </a:t>
            </a:r>
            <a:r>
              <a:rPr lang="en-US" dirty="0" err="1"/>
              <a:t>kiri</a:t>
            </a:r>
            <a:r>
              <a:rPr lang="en-US" dirty="0"/>
              <a:t> </a:t>
            </a:r>
            <a:r>
              <a:rPr lang="en-US" dirty="0" err="1"/>
              <a:t>rumah</a:t>
            </a:r>
            <a:r>
              <a:rPr lang="en-US" dirty="0"/>
              <a:t>) pada </a:t>
            </a:r>
            <a:r>
              <a:rPr lang="en-US" dirty="0" err="1"/>
              <a:t>perangkat</a:t>
            </a:r>
            <a:r>
              <a:rPr lang="en-US" dirty="0"/>
              <a:t> yang </a:t>
            </a:r>
            <a:r>
              <a:rPr lang="en-US" dirty="0" err="1"/>
              <a:t>direncanakan</a:t>
            </a:r>
            <a:r>
              <a:rPr lang="en-US" dirty="0"/>
              <a:t> </a:t>
            </a:r>
            <a:r>
              <a:rPr lang="en-US" dirty="0" err="1"/>
              <a:t>dapat</a:t>
            </a:r>
            <a:r>
              <a:rPr lang="en-US" dirty="0"/>
              <a:t> </a:t>
            </a:r>
            <a:r>
              <a:rPr lang="en-US" dirty="0" err="1"/>
              <a:t>diperoleh</a:t>
            </a:r>
            <a:r>
              <a:rPr lang="en-US" dirty="0"/>
              <a:t> </a:t>
            </a:r>
            <a:r>
              <a:rPr lang="en-US" dirty="0" err="1"/>
              <a:t>dengan</a:t>
            </a:r>
            <a:r>
              <a:rPr lang="en-US" dirty="0"/>
              <a:t> </a:t>
            </a:r>
            <a:r>
              <a:rPr lang="en-US" dirty="0" err="1"/>
              <a:t>menggunakan</a:t>
            </a:r>
            <a:r>
              <a:rPr lang="en-US" dirty="0"/>
              <a:t> </a:t>
            </a:r>
            <a:r>
              <a:rPr lang="en-US" dirty="0" err="1"/>
              <a:t>survei</a:t>
            </a:r>
            <a:r>
              <a:rPr lang="en-US" dirty="0"/>
              <a:t>, </a:t>
            </a:r>
            <a:r>
              <a:rPr lang="en-US" dirty="0" err="1"/>
              <a:t>kuesioner</a:t>
            </a:r>
            <a:r>
              <a:rPr lang="en-US" dirty="0"/>
              <a:t>, </a:t>
            </a:r>
            <a:r>
              <a:rPr lang="en-US" dirty="0" err="1"/>
              <a:t>kelompok</a:t>
            </a:r>
            <a:r>
              <a:rPr lang="en-US" dirty="0"/>
              <a:t> </a:t>
            </a:r>
            <a:r>
              <a:rPr lang="en-US" dirty="0" err="1"/>
              <a:t>fokus</a:t>
            </a:r>
            <a:r>
              <a:rPr lang="en-US" dirty="0"/>
              <a:t>, </a:t>
            </a:r>
            <a:r>
              <a:rPr lang="en-US" dirty="0" err="1"/>
              <a:t>dll</a:t>
            </a:r>
            <a:r>
              <a:rPr lang="en-US" dirty="0"/>
              <a:t>.</a:t>
            </a:r>
          </a:p>
          <a:p>
            <a:endParaRPr lang="en-US" dirty="0"/>
          </a:p>
          <a:p>
            <a:r>
              <a:rPr lang="en-US" dirty="0"/>
              <a:t>Customer requirement - </a:t>
            </a:r>
            <a:r>
              <a:rPr lang="en-US" dirty="0" err="1"/>
              <a:t>dapat</a:t>
            </a:r>
            <a:r>
              <a:rPr lang="en-US" dirty="0"/>
              <a:t> </a:t>
            </a:r>
            <a:r>
              <a:rPr lang="en-US" dirty="0" err="1"/>
              <a:t>diperingkat</a:t>
            </a:r>
            <a:r>
              <a:rPr lang="en-US" dirty="0"/>
              <a:t> </a:t>
            </a:r>
            <a:r>
              <a:rPr lang="en-US" dirty="0" err="1"/>
              <a:t>menggunakan</a:t>
            </a:r>
            <a:r>
              <a:rPr lang="en-US" dirty="0"/>
              <a:t> format Likert 5 </a:t>
            </a:r>
            <a:r>
              <a:rPr lang="en-US" dirty="0" err="1"/>
              <a:t>poin</a:t>
            </a:r>
            <a:r>
              <a:rPr lang="en-US" dirty="0"/>
              <a:t> </a:t>
            </a:r>
            <a:r>
              <a:rPr lang="en-US" dirty="0" err="1"/>
              <a:t>mulai</a:t>
            </a:r>
            <a:r>
              <a:rPr lang="en-US" dirty="0"/>
              <a:t> </a:t>
            </a:r>
            <a:r>
              <a:rPr lang="en-US" dirty="0" err="1"/>
              <a:t>dari</a:t>
            </a:r>
            <a:r>
              <a:rPr lang="en-US" dirty="0"/>
              <a:t> "5 - </a:t>
            </a:r>
            <a:r>
              <a:rPr lang="en-US" dirty="0" err="1"/>
              <a:t>Sangat</a:t>
            </a:r>
            <a:r>
              <a:rPr lang="en-US" dirty="0"/>
              <a:t> </a:t>
            </a:r>
            <a:r>
              <a:rPr lang="en-US" dirty="0" err="1"/>
              <a:t>Penting</a:t>
            </a:r>
            <a:r>
              <a:rPr lang="en-US" dirty="0"/>
              <a:t>" </a:t>
            </a:r>
            <a:r>
              <a:rPr lang="en-US" dirty="0" err="1"/>
              <a:t>hingga</a:t>
            </a:r>
            <a:r>
              <a:rPr lang="en-US" dirty="0"/>
              <a:t> "1 - </a:t>
            </a:r>
            <a:r>
              <a:rPr lang="en-US" dirty="0" err="1"/>
              <a:t>Tidak</a:t>
            </a:r>
            <a:r>
              <a:rPr lang="en-US" dirty="0"/>
              <a:t> </a:t>
            </a:r>
            <a:r>
              <a:rPr lang="en-US" dirty="0" err="1"/>
              <a:t>Penting</a:t>
            </a:r>
            <a:r>
              <a:rPr lang="en-US" dirty="0"/>
              <a:t>"</a:t>
            </a:r>
          </a:p>
        </p:txBody>
      </p:sp>
      <p:pic>
        <p:nvPicPr>
          <p:cNvPr id="6" name="Picture 5"/>
          <p:cNvPicPr>
            <a:picLocks noChangeAspect="1"/>
          </p:cNvPicPr>
          <p:nvPr/>
        </p:nvPicPr>
        <p:blipFill>
          <a:blip r:embed="rId2"/>
          <a:stretch>
            <a:fillRect/>
          </a:stretch>
        </p:blipFill>
        <p:spPr>
          <a:xfrm>
            <a:off x="7781795" y="152400"/>
            <a:ext cx="1346200" cy="1003300"/>
          </a:xfrm>
          <a:prstGeom prst="rect">
            <a:avLst/>
          </a:prstGeom>
        </p:spPr>
      </p:pic>
    </p:spTree>
    <p:extLst>
      <p:ext uri="{BB962C8B-B14F-4D97-AF65-F5344CB8AC3E}">
        <p14:creationId xmlns:p14="http://schemas.microsoft.com/office/powerpoint/2010/main" val="821339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1597728F-AD0C-4B17-AF03-5E87F731BFDA}"/>
              </a:ext>
            </a:extLst>
          </p:cNvPr>
          <p:cNvSpPr>
            <a:spLocks noGrp="1" noChangeArrowheads="1"/>
          </p:cNvSpPr>
          <p:nvPr>
            <p:ph type="title"/>
          </p:nvPr>
        </p:nvSpPr>
        <p:spPr>
          <a:xfrm>
            <a:off x="457200" y="361950"/>
            <a:ext cx="8229600" cy="323850"/>
          </a:xfrm>
        </p:spPr>
        <p:txBody>
          <a:bodyPr>
            <a:normAutofit fontScale="90000"/>
          </a:bodyPr>
          <a:lstStyle/>
          <a:p>
            <a:r>
              <a:rPr lang="en-US" altLang="en-US"/>
              <a:t>QFD - Defined</a:t>
            </a:r>
          </a:p>
        </p:txBody>
      </p:sp>
      <p:sp>
        <p:nvSpPr>
          <p:cNvPr id="210947" name="Rectangle 3">
            <a:extLst>
              <a:ext uri="{FF2B5EF4-FFF2-40B4-BE49-F238E27FC236}">
                <a16:creationId xmlns:a16="http://schemas.microsoft.com/office/drawing/2014/main" id="{0D0258A8-88F4-4E98-8D55-FFE4F68547E8}"/>
              </a:ext>
            </a:extLst>
          </p:cNvPr>
          <p:cNvSpPr>
            <a:spLocks noGrp="1" noChangeArrowheads="1"/>
          </p:cNvSpPr>
          <p:nvPr>
            <p:ph type="body" idx="4294967295"/>
          </p:nvPr>
        </p:nvSpPr>
        <p:spPr>
          <a:xfrm>
            <a:off x="457200" y="1066800"/>
            <a:ext cx="8382000" cy="5334000"/>
          </a:xfrm>
        </p:spPr>
        <p:txBody>
          <a:bodyPr/>
          <a:lstStyle/>
          <a:p>
            <a:r>
              <a:rPr lang="en-US" altLang="en-US" dirty="0" err="1"/>
              <a:t>Alat</a:t>
            </a:r>
            <a:r>
              <a:rPr lang="en-US" altLang="en-US" dirty="0"/>
              <a:t> </a:t>
            </a:r>
            <a:r>
              <a:rPr lang="en-US" altLang="en-US" dirty="0" err="1"/>
              <a:t>jaminan</a:t>
            </a:r>
            <a:r>
              <a:rPr lang="en-US" altLang="en-US" dirty="0"/>
              <a:t> </a:t>
            </a:r>
            <a:r>
              <a:rPr lang="en-US" altLang="en-US" dirty="0" err="1"/>
              <a:t>kualitas</a:t>
            </a:r>
            <a:r>
              <a:rPr lang="en-US" altLang="en-US" dirty="0"/>
              <a:t> </a:t>
            </a:r>
            <a:r>
              <a:rPr lang="en-US" altLang="en-US" dirty="0" err="1"/>
              <a:t>untuk</a:t>
            </a:r>
            <a:r>
              <a:rPr lang="en-US" altLang="en-US" dirty="0"/>
              <a:t> </a:t>
            </a:r>
            <a:r>
              <a:rPr lang="en-US" altLang="en-US" dirty="0" err="1"/>
              <a:t>laba</a:t>
            </a:r>
            <a:r>
              <a:rPr lang="en-US" altLang="en-US" dirty="0"/>
              <a:t> dan </a:t>
            </a:r>
            <a:r>
              <a:rPr lang="en-US" altLang="en-US" dirty="0" err="1"/>
              <a:t>organisasi</a:t>
            </a:r>
            <a:r>
              <a:rPr lang="en-US" altLang="en-US" dirty="0"/>
              <a:t> </a:t>
            </a:r>
            <a:r>
              <a:rPr lang="en-US" altLang="en-US" dirty="0" err="1"/>
              <a:t>nirlaba</a:t>
            </a:r>
            <a:r>
              <a:rPr lang="en-US" altLang="en-US" dirty="0"/>
              <a:t> yang </a:t>
            </a:r>
            <a:r>
              <a:rPr lang="en-US" altLang="en-US" dirty="0" err="1"/>
              <a:t>bertujuan</a:t>
            </a:r>
            <a:r>
              <a:rPr lang="en-US" altLang="en-US" dirty="0"/>
              <a:t> </a:t>
            </a:r>
            <a:r>
              <a:rPr lang="en-US" altLang="en-US" dirty="0" err="1"/>
              <a:t>untuk</a:t>
            </a:r>
            <a:r>
              <a:rPr lang="en-US" altLang="en-US" dirty="0"/>
              <a:t> </a:t>
            </a:r>
            <a:r>
              <a:rPr lang="en-US" altLang="en-US" dirty="0" err="1"/>
              <a:t>menemukan</a:t>
            </a:r>
            <a:r>
              <a:rPr lang="en-US" altLang="en-US" dirty="0"/>
              <a:t> </a:t>
            </a:r>
            <a:r>
              <a:rPr lang="en-US" altLang="en-US" dirty="0" err="1"/>
              <a:t>kebutuhan</a:t>
            </a:r>
            <a:r>
              <a:rPr lang="en-US" altLang="en-US" dirty="0"/>
              <a:t> </a:t>
            </a:r>
            <a:r>
              <a:rPr lang="en-US" altLang="en-US" dirty="0" err="1"/>
              <a:t>pelanggan</a:t>
            </a:r>
            <a:r>
              <a:rPr lang="en-US" altLang="en-US" dirty="0"/>
              <a:t> dan </a:t>
            </a:r>
            <a:r>
              <a:rPr lang="en-US" altLang="en-US" dirty="0" err="1"/>
              <a:t>mentransformasikan</a:t>
            </a:r>
            <a:r>
              <a:rPr lang="en-US" altLang="en-US" dirty="0"/>
              <a:t> </a:t>
            </a:r>
            <a:r>
              <a:rPr lang="en-US" altLang="en-US" dirty="0" err="1"/>
              <a:t>kebutuhan</a:t>
            </a:r>
            <a:r>
              <a:rPr lang="en-US" altLang="en-US" dirty="0"/>
              <a:t> </a:t>
            </a:r>
            <a:r>
              <a:rPr lang="en-US" altLang="en-US" dirty="0" err="1"/>
              <a:t>tersebut</a:t>
            </a:r>
            <a:r>
              <a:rPr lang="en-US" altLang="en-US" dirty="0"/>
              <a:t> </a:t>
            </a:r>
            <a:r>
              <a:rPr lang="en-US" altLang="en-US" dirty="0" err="1"/>
              <a:t>ke</a:t>
            </a:r>
            <a:r>
              <a:rPr lang="en-US" altLang="en-US" dirty="0"/>
              <a:t> </a:t>
            </a:r>
            <a:r>
              <a:rPr lang="en-US" altLang="en-US" dirty="0" err="1"/>
              <a:t>dalam</a:t>
            </a:r>
            <a:r>
              <a:rPr lang="en-US" altLang="en-US" dirty="0"/>
              <a:t> </a:t>
            </a:r>
            <a:r>
              <a:rPr lang="en-US" altLang="en-US" dirty="0" err="1"/>
              <a:t>tahap</a:t>
            </a:r>
            <a:r>
              <a:rPr lang="en-US" altLang="en-US" dirty="0"/>
              <a:t> </a:t>
            </a:r>
            <a:r>
              <a:rPr lang="en-US" altLang="en-US" dirty="0" err="1"/>
              <a:t>produksi</a:t>
            </a:r>
            <a:r>
              <a:rPr lang="en-US" altLang="en-US" dirty="0"/>
              <a:t> </a:t>
            </a:r>
            <a:r>
              <a:rPr lang="en-US" altLang="en-US" dirty="0" err="1"/>
              <a:t>produk</a:t>
            </a:r>
            <a:r>
              <a:rPr lang="en-US" altLang="en-US" dirty="0"/>
              <a:t> / </a:t>
            </a:r>
            <a:r>
              <a:rPr lang="en-US" altLang="en-US" dirty="0" err="1"/>
              <a:t>layanan</a:t>
            </a:r>
            <a:r>
              <a:rPr lang="en-US" altLang="en-US" dirty="0"/>
              <a:t>, </a:t>
            </a:r>
            <a:r>
              <a:rPr lang="en-US" altLang="en-US" dirty="0" err="1"/>
              <a:t>memastikan</a:t>
            </a:r>
            <a:r>
              <a:rPr lang="en-US" altLang="en-US" dirty="0"/>
              <a:t> </a:t>
            </a:r>
            <a:r>
              <a:rPr lang="en-US" altLang="en-US" dirty="0" err="1"/>
              <a:t>bahwa</a:t>
            </a:r>
            <a:r>
              <a:rPr lang="en-US" altLang="en-US" dirty="0"/>
              <a:t> </a:t>
            </a:r>
            <a:r>
              <a:rPr lang="en-US" altLang="en-US" dirty="0" err="1"/>
              <a:t>kebutuhan</a:t>
            </a:r>
            <a:r>
              <a:rPr lang="en-US" altLang="en-US" dirty="0"/>
              <a:t> </a:t>
            </a:r>
            <a:r>
              <a:rPr lang="en-US" altLang="en-US" dirty="0" err="1"/>
              <a:t>pelanggan</a:t>
            </a:r>
            <a:r>
              <a:rPr lang="en-US" altLang="en-US" dirty="0"/>
              <a:t> </a:t>
            </a:r>
            <a:r>
              <a:rPr lang="en-US" altLang="en-US" dirty="0" err="1"/>
              <a:t>disampaikan</a:t>
            </a:r>
            <a:r>
              <a:rPr lang="en-US" altLang="en-US" dirty="0"/>
              <a:t> pada </a:t>
            </a:r>
            <a:r>
              <a:rPr lang="en-US" altLang="en-US" dirty="0" err="1"/>
              <a:t>akhirnya</a:t>
            </a:r>
            <a:r>
              <a:rPr lang="en-US" altLang="en-US" dirty="0"/>
              <a:t>.</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0947">
                                            <p:txEl>
                                              <p:pRg st="0" end="0"/>
                                            </p:txEl>
                                          </p:spTgt>
                                        </p:tgtEl>
                                        <p:attrNameLst>
                                          <p:attrName>style.visibility</p:attrName>
                                        </p:attrNameLst>
                                      </p:cBhvr>
                                      <p:to>
                                        <p:strVal val="visible"/>
                                      </p:to>
                                    </p:set>
                                    <p:animEffect transition="in" filter="wipe(left)">
                                      <p:cBhvr>
                                        <p:cTn id="7" dur="500"/>
                                        <p:tgtEl>
                                          <p:spTgt spid="21094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7" grpId="0" build="p" autoUpdateAnimBg="0" advAuto="100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Adhesive bandage example</a:t>
            </a:r>
          </a:p>
        </p:txBody>
      </p:sp>
      <p:sp>
        <p:nvSpPr>
          <p:cNvPr id="3" name="Content Placeholder 2"/>
          <p:cNvSpPr>
            <a:spLocks noGrp="1"/>
          </p:cNvSpPr>
          <p:nvPr>
            <p:ph idx="4294967295"/>
          </p:nvPr>
        </p:nvSpPr>
        <p:spPr>
          <a:xfrm>
            <a:off x="457200" y="1066800"/>
            <a:ext cx="8382000" cy="5334000"/>
          </a:xfrm>
        </p:spPr>
        <p:txBody>
          <a:bodyPr/>
          <a:lstStyle/>
          <a:p>
            <a:r>
              <a:rPr lang="en-US" dirty="0"/>
              <a:t>Customer requirements </a:t>
            </a:r>
            <a:r>
              <a:rPr lang="en-US" dirty="0" err="1"/>
              <a:t>diberi</a:t>
            </a:r>
            <a:r>
              <a:rPr lang="en-US" dirty="0"/>
              <a:t> </a:t>
            </a:r>
            <a:r>
              <a:rPr lang="en-US" dirty="0" err="1"/>
              <a:t>peringkat</a:t>
            </a:r>
            <a:r>
              <a:rPr lang="en-US" dirty="0"/>
              <a:t> </a:t>
            </a:r>
            <a:r>
              <a:rPr lang="en-US" dirty="0" err="1"/>
              <a:t>menggunakan</a:t>
            </a:r>
            <a:r>
              <a:rPr lang="en-US" dirty="0"/>
              <a:t> format Likert 5 </a:t>
            </a:r>
            <a:r>
              <a:rPr lang="en-US" dirty="0" err="1"/>
              <a:t>poin</a:t>
            </a:r>
            <a:r>
              <a:rPr lang="en-US" dirty="0"/>
              <a:t>, </a:t>
            </a:r>
            <a:r>
              <a:rPr lang="en-US" dirty="0" err="1"/>
              <a:t>dari</a:t>
            </a:r>
            <a:r>
              <a:rPr lang="en-US" dirty="0"/>
              <a:t> "5 - </a:t>
            </a:r>
            <a:r>
              <a:rPr lang="en-US" dirty="0" err="1"/>
              <a:t>Sangat</a:t>
            </a:r>
            <a:r>
              <a:rPr lang="en-US" dirty="0"/>
              <a:t> </a:t>
            </a:r>
            <a:r>
              <a:rPr lang="en-US" dirty="0" err="1"/>
              <a:t>Penting</a:t>
            </a:r>
            <a:r>
              <a:rPr lang="en-US" dirty="0"/>
              <a:t>" </a:t>
            </a:r>
            <a:r>
              <a:rPr lang="en-US" dirty="0" err="1"/>
              <a:t>hingga</a:t>
            </a:r>
            <a:r>
              <a:rPr lang="en-US" dirty="0"/>
              <a:t> "1 - </a:t>
            </a:r>
            <a:r>
              <a:rPr lang="en-US" dirty="0" err="1"/>
              <a:t>Tidak</a:t>
            </a:r>
            <a:r>
              <a:rPr lang="en-US" dirty="0"/>
              <a:t> </a:t>
            </a:r>
            <a:r>
              <a:rPr lang="en-US" dirty="0" err="1"/>
              <a:t>Penting</a:t>
            </a:r>
            <a:r>
              <a:rPr lang="en-US" dirty="0"/>
              <a:t>"</a:t>
            </a:r>
          </a:p>
          <a:p>
            <a:pPr lvl="1"/>
            <a:r>
              <a:rPr lang="en-US" dirty="0"/>
              <a:t>Sticky enough to stick to skin  = 5</a:t>
            </a:r>
          </a:p>
          <a:p>
            <a:pPr lvl="1"/>
            <a:r>
              <a:rPr lang="en-US" dirty="0"/>
              <a:t>Not too sticky as to tear skin upon removal = 5</a:t>
            </a:r>
          </a:p>
          <a:p>
            <a:pPr lvl="1"/>
            <a:r>
              <a:rPr lang="en-US" dirty="0"/>
              <a:t>Flexible = 3</a:t>
            </a:r>
          </a:p>
          <a:p>
            <a:pPr lvl="1"/>
            <a:r>
              <a:rPr lang="en-US" dirty="0"/>
              <a:t>Absorbent = 3</a:t>
            </a:r>
          </a:p>
          <a:p>
            <a:pPr lvl="1"/>
            <a:r>
              <a:rPr lang="en-US" dirty="0"/>
              <a:t>Free from bacteria, molds, viruses = 5</a:t>
            </a:r>
          </a:p>
          <a:p>
            <a:pPr lvl="1"/>
            <a:r>
              <a:rPr lang="en-US" dirty="0"/>
              <a:t>Biocompatible = 4</a:t>
            </a:r>
          </a:p>
          <a:p>
            <a:endParaRPr lang="en-US" dirty="0"/>
          </a:p>
        </p:txBody>
      </p:sp>
      <p:grpSp>
        <p:nvGrpSpPr>
          <p:cNvPr id="6" name="Group 5"/>
          <p:cNvGrpSpPr/>
          <p:nvPr/>
        </p:nvGrpSpPr>
        <p:grpSpPr>
          <a:xfrm>
            <a:off x="7924800" y="152400"/>
            <a:ext cx="826260" cy="953217"/>
            <a:chOff x="6781800" y="152400"/>
            <a:chExt cx="826260" cy="953217"/>
          </a:xfrm>
        </p:grpSpPr>
        <p:sp>
          <p:nvSpPr>
            <p:cNvPr id="7" name="Oval 6"/>
            <p:cNvSpPr/>
            <p:nvPr/>
          </p:nvSpPr>
          <p:spPr>
            <a:xfrm>
              <a:off x="6781800" y="228600"/>
              <a:ext cx="826260" cy="877017"/>
            </a:xfrm>
            <a:prstGeom prst="ellipse">
              <a:avLst/>
            </a:prstGeom>
            <a:solidFill>
              <a:srgbClr val="006B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6828490" y="152400"/>
              <a:ext cx="691367" cy="925740"/>
              <a:chOff x="2133600" y="4735740"/>
              <a:chExt cx="1081255" cy="1447800"/>
            </a:xfrm>
          </p:grpSpPr>
          <p:pic>
            <p:nvPicPr>
              <p:cNvPr id="9" name="Picture 8"/>
              <p:cNvPicPr>
                <a:picLocks noChangeAspect="1"/>
              </p:cNvPicPr>
              <p:nvPr/>
            </p:nvPicPr>
            <p:blipFill>
              <a:blip r:embed="rId2"/>
              <a:stretch>
                <a:fillRect/>
              </a:stretch>
            </p:blipFill>
            <p:spPr>
              <a:xfrm>
                <a:off x="2133600" y="4735740"/>
                <a:ext cx="1081255" cy="1447800"/>
              </a:xfrm>
              <a:prstGeom prst="rect">
                <a:avLst/>
              </a:prstGeom>
            </p:spPr>
          </p:pic>
          <p:pic>
            <p:nvPicPr>
              <p:cNvPr id="10" name="Picture 9"/>
              <p:cNvPicPr>
                <a:picLocks noChangeAspect="1"/>
              </p:cNvPicPr>
              <p:nvPr/>
            </p:nvPicPr>
            <p:blipFill>
              <a:blip r:embed="rId3"/>
              <a:stretch>
                <a:fillRect/>
              </a:stretch>
            </p:blipFill>
            <p:spPr>
              <a:xfrm flipH="1">
                <a:off x="2438400" y="5486400"/>
                <a:ext cx="609599" cy="436774"/>
              </a:xfrm>
              <a:prstGeom prst="rect">
                <a:avLst/>
              </a:prstGeom>
            </p:spPr>
          </p:pic>
        </p:grpSp>
      </p:grpSp>
    </p:spTree>
    <p:extLst>
      <p:ext uri="{BB962C8B-B14F-4D97-AF65-F5344CB8AC3E}">
        <p14:creationId xmlns:p14="http://schemas.microsoft.com/office/powerpoint/2010/main" val="35803301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 of competing products</a:t>
            </a:r>
          </a:p>
        </p:txBody>
      </p:sp>
      <p:sp>
        <p:nvSpPr>
          <p:cNvPr id="3" name="Content Placeholder 2"/>
          <p:cNvSpPr>
            <a:spLocks noGrp="1"/>
          </p:cNvSpPr>
          <p:nvPr>
            <p:ph idx="4294967295"/>
          </p:nvPr>
        </p:nvSpPr>
        <p:spPr>
          <a:xfrm>
            <a:off x="457200" y="1066800"/>
            <a:ext cx="8382000" cy="5334000"/>
          </a:xfrm>
        </p:spPr>
        <p:txBody>
          <a:bodyPr/>
          <a:lstStyle/>
          <a:p>
            <a:r>
              <a:rPr lang="en-US" dirty="0" err="1"/>
              <a:t>Umpan</a:t>
            </a:r>
            <a:r>
              <a:rPr lang="en-US" dirty="0"/>
              <a:t> </a:t>
            </a:r>
            <a:r>
              <a:rPr lang="en-US" dirty="0" err="1"/>
              <a:t>balik</a:t>
            </a:r>
            <a:r>
              <a:rPr lang="en-US" dirty="0"/>
              <a:t> </a:t>
            </a:r>
            <a:r>
              <a:rPr lang="en-US" dirty="0" err="1"/>
              <a:t>pelanggan</a:t>
            </a:r>
            <a:r>
              <a:rPr lang="en-US" dirty="0"/>
              <a:t> </a:t>
            </a:r>
            <a:r>
              <a:rPr lang="en-US" dirty="0" err="1"/>
              <a:t>diminta</a:t>
            </a:r>
            <a:r>
              <a:rPr lang="en-US" dirty="0"/>
              <a:t> </a:t>
            </a:r>
            <a:r>
              <a:rPr lang="en-US" dirty="0" err="1"/>
              <a:t>membandingkan</a:t>
            </a:r>
            <a:r>
              <a:rPr lang="en-US" dirty="0"/>
              <a:t> </a:t>
            </a:r>
            <a:r>
              <a:rPr lang="en-US" dirty="0" err="1"/>
              <a:t>perangkat</a:t>
            </a:r>
            <a:r>
              <a:rPr lang="en-US" dirty="0"/>
              <a:t> yang </a:t>
            </a:r>
            <a:r>
              <a:rPr lang="en-US" dirty="0" err="1"/>
              <a:t>direncanakan</a:t>
            </a:r>
            <a:r>
              <a:rPr lang="en-US" dirty="0"/>
              <a:t> </a:t>
            </a:r>
            <a:r>
              <a:rPr lang="en-US" dirty="0" err="1"/>
              <a:t>dengan</a:t>
            </a:r>
            <a:r>
              <a:rPr lang="en-US" dirty="0"/>
              <a:t> </a:t>
            </a:r>
            <a:r>
              <a:rPr lang="en-US" dirty="0" err="1"/>
              <a:t>perangkat</a:t>
            </a:r>
            <a:r>
              <a:rPr lang="en-US" dirty="0"/>
              <a:t> yang </a:t>
            </a:r>
            <a:r>
              <a:rPr lang="en-US" dirty="0" err="1"/>
              <a:t>bersaing</a:t>
            </a:r>
            <a:endParaRPr lang="en-US" dirty="0"/>
          </a:p>
          <a:p>
            <a:r>
              <a:rPr lang="en-US" dirty="0" err="1"/>
              <a:t>Dapat</a:t>
            </a:r>
            <a:r>
              <a:rPr lang="en-US" dirty="0"/>
              <a:t> </a:t>
            </a:r>
            <a:r>
              <a:rPr lang="en-US" dirty="0" err="1"/>
              <a:t>dibandingkan</a:t>
            </a:r>
            <a:r>
              <a:rPr lang="en-US" dirty="0"/>
              <a:t> </a:t>
            </a:r>
            <a:r>
              <a:rPr lang="en-US" dirty="0" err="1"/>
              <a:t>dengan</a:t>
            </a:r>
            <a:r>
              <a:rPr lang="en-US" dirty="0"/>
              <a:t> </a:t>
            </a:r>
            <a:r>
              <a:rPr lang="en-US" dirty="0" err="1"/>
              <a:t>menggunakan</a:t>
            </a:r>
            <a:r>
              <a:rPr lang="en-US" dirty="0"/>
              <a:t> format Likert 5 </a:t>
            </a:r>
            <a:r>
              <a:rPr lang="en-US" dirty="0" err="1"/>
              <a:t>poin</a:t>
            </a:r>
            <a:r>
              <a:rPr lang="en-US" dirty="0"/>
              <a:t> </a:t>
            </a:r>
            <a:r>
              <a:rPr lang="en-US" dirty="0" err="1"/>
              <a:t>mulai</a:t>
            </a:r>
            <a:r>
              <a:rPr lang="en-US" dirty="0"/>
              <a:t> </a:t>
            </a:r>
            <a:r>
              <a:rPr lang="en-US" dirty="0" err="1"/>
              <a:t>dari</a:t>
            </a:r>
            <a:r>
              <a:rPr lang="en-US" dirty="0"/>
              <a:t> "5 - </a:t>
            </a:r>
            <a:r>
              <a:rPr lang="en-US" dirty="0" err="1"/>
              <a:t>Sangat</a:t>
            </a:r>
            <a:r>
              <a:rPr lang="en-US" dirty="0"/>
              <a:t> </a:t>
            </a:r>
            <a:r>
              <a:rPr lang="en-US" dirty="0" err="1"/>
              <a:t>Puas</a:t>
            </a:r>
            <a:r>
              <a:rPr lang="en-US" dirty="0"/>
              <a:t>" </a:t>
            </a:r>
            <a:r>
              <a:rPr lang="en-US" dirty="0" err="1"/>
              <a:t>hingga</a:t>
            </a:r>
            <a:r>
              <a:rPr lang="en-US" dirty="0"/>
              <a:t> "1 - </a:t>
            </a:r>
            <a:r>
              <a:rPr lang="en-US" dirty="0" err="1"/>
              <a:t>Sangat</a:t>
            </a:r>
            <a:r>
              <a:rPr lang="en-US" dirty="0"/>
              <a:t> </a:t>
            </a:r>
            <a:r>
              <a:rPr lang="en-US" dirty="0" err="1"/>
              <a:t>tidak</a:t>
            </a:r>
            <a:r>
              <a:rPr lang="en-US" dirty="0"/>
              <a:t> </a:t>
            </a:r>
            <a:r>
              <a:rPr lang="en-US" dirty="0" err="1"/>
              <a:t>puas</a:t>
            </a:r>
            <a:r>
              <a:rPr lang="en-US" dirty="0"/>
              <a:t>"</a:t>
            </a:r>
          </a:p>
          <a:p>
            <a:r>
              <a:rPr lang="en-US" dirty="0" err="1"/>
              <a:t>Berdasarkan</a:t>
            </a:r>
            <a:r>
              <a:rPr lang="en-US" dirty="0"/>
              <a:t> </a:t>
            </a:r>
            <a:r>
              <a:rPr lang="en-US" dirty="0" err="1"/>
              <a:t>persepsi</a:t>
            </a:r>
            <a:r>
              <a:rPr lang="en-US" dirty="0"/>
              <a:t> </a:t>
            </a:r>
            <a:r>
              <a:rPr lang="en-US" dirty="0" err="1"/>
              <a:t>kinerja</a:t>
            </a:r>
            <a:r>
              <a:rPr lang="en-US" dirty="0"/>
              <a:t> </a:t>
            </a:r>
            <a:r>
              <a:rPr lang="en-US" dirty="0" err="1"/>
              <a:t>pelanggan</a:t>
            </a:r>
            <a:endParaRPr lang="en-US" dirty="0"/>
          </a:p>
        </p:txBody>
      </p:sp>
      <p:pic>
        <p:nvPicPr>
          <p:cNvPr id="6" name="Picture 5"/>
          <p:cNvPicPr>
            <a:picLocks noChangeAspect="1"/>
          </p:cNvPicPr>
          <p:nvPr/>
        </p:nvPicPr>
        <p:blipFill>
          <a:blip r:embed="rId2"/>
          <a:stretch>
            <a:fillRect/>
          </a:stretch>
        </p:blipFill>
        <p:spPr>
          <a:xfrm>
            <a:off x="7781795" y="152400"/>
            <a:ext cx="1346200" cy="1003300"/>
          </a:xfrm>
          <a:prstGeom prst="rect">
            <a:avLst/>
          </a:prstGeom>
        </p:spPr>
      </p:pic>
    </p:spTree>
    <p:extLst>
      <p:ext uri="{BB962C8B-B14F-4D97-AF65-F5344CB8AC3E}">
        <p14:creationId xmlns:p14="http://schemas.microsoft.com/office/powerpoint/2010/main" val="545980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Adhesive bandage example</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159458950"/>
              </p:ext>
            </p:extLst>
          </p:nvPr>
        </p:nvGraphicFramePr>
        <p:xfrm>
          <a:off x="457200" y="1600200"/>
          <a:ext cx="8229600" cy="212344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endParaRPr lang="en-US" dirty="0"/>
                    </a:p>
                  </a:txBody>
                  <a:tcPr/>
                </a:tc>
                <a:tc>
                  <a:txBody>
                    <a:bodyPr/>
                    <a:lstStyle/>
                    <a:p>
                      <a:r>
                        <a:rPr lang="en-US" dirty="0"/>
                        <a:t>Our bandage</a:t>
                      </a:r>
                    </a:p>
                  </a:txBody>
                  <a:tcPr/>
                </a:tc>
                <a:tc>
                  <a:txBody>
                    <a:bodyPr/>
                    <a:lstStyle/>
                    <a:p>
                      <a:r>
                        <a:rPr lang="en-US" dirty="0"/>
                        <a:t>Competitor</a:t>
                      </a:r>
                      <a:r>
                        <a:rPr lang="en-US" baseline="0" dirty="0"/>
                        <a:t> A’s bandage</a:t>
                      </a:r>
                      <a:endParaRPr lang="en-US" dirty="0"/>
                    </a:p>
                  </a:txBody>
                  <a:tcPr/>
                </a:tc>
                <a:tc>
                  <a:txBody>
                    <a:bodyPr/>
                    <a:lstStyle/>
                    <a:p>
                      <a:r>
                        <a:rPr lang="en-US" dirty="0"/>
                        <a:t>Competitor</a:t>
                      </a:r>
                      <a:r>
                        <a:rPr lang="en-US" baseline="0" dirty="0"/>
                        <a:t> B’s bandage</a:t>
                      </a:r>
                      <a:endParaRPr lang="en-US" dirty="0"/>
                    </a:p>
                  </a:txBody>
                  <a:tcPr/>
                </a:tc>
                <a:extLst>
                  <a:ext uri="{0D108BD9-81ED-4DB2-BD59-A6C34878D82A}">
                    <a16:rowId xmlns:a16="http://schemas.microsoft.com/office/drawing/2014/main" val="10000"/>
                  </a:ext>
                </a:extLst>
              </a:tr>
              <a:tr h="370840">
                <a:tc>
                  <a:txBody>
                    <a:bodyPr/>
                    <a:lstStyle/>
                    <a:p>
                      <a:r>
                        <a:rPr lang="en-US" dirty="0"/>
                        <a:t>Sticky</a:t>
                      </a:r>
                      <a:r>
                        <a:rPr lang="en-US" baseline="0" dirty="0"/>
                        <a:t> enough </a:t>
                      </a:r>
                      <a:endParaRPr lang="en-US" dirty="0"/>
                    </a:p>
                  </a:txBody>
                  <a:tcPr/>
                </a:tc>
                <a:tc>
                  <a:txBody>
                    <a:bodyPr/>
                    <a:lstStyle/>
                    <a:p>
                      <a:r>
                        <a:rPr lang="en-US" dirty="0"/>
                        <a:t>4</a:t>
                      </a:r>
                    </a:p>
                  </a:txBody>
                  <a:tcPr/>
                </a:tc>
                <a:tc>
                  <a:txBody>
                    <a:bodyPr/>
                    <a:lstStyle/>
                    <a:p>
                      <a:r>
                        <a:rPr lang="en-US" dirty="0"/>
                        <a:t>2</a:t>
                      </a:r>
                    </a:p>
                  </a:txBody>
                  <a:tcPr/>
                </a:tc>
                <a:tc>
                  <a:txBody>
                    <a:bodyPr/>
                    <a:lstStyle/>
                    <a:p>
                      <a:r>
                        <a:rPr lang="en-US" dirty="0"/>
                        <a:t>5</a:t>
                      </a:r>
                    </a:p>
                  </a:txBody>
                  <a:tcPr/>
                </a:tc>
                <a:extLst>
                  <a:ext uri="{0D108BD9-81ED-4DB2-BD59-A6C34878D82A}">
                    <a16:rowId xmlns:a16="http://schemas.microsoft.com/office/drawing/2014/main" val="10001"/>
                  </a:ext>
                </a:extLst>
              </a:tr>
              <a:tr h="370840">
                <a:tc>
                  <a:txBody>
                    <a:bodyPr/>
                    <a:lstStyle/>
                    <a:p>
                      <a:r>
                        <a:rPr lang="en-US" dirty="0"/>
                        <a:t>Not too sticky</a:t>
                      </a:r>
                    </a:p>
                  </a:txBody>
                  <a:tcPr/>
                </a:tc>
                <a:tc>
                  <a:txBody>
                    <a:bodyPr/>
                    <a:lstStyle/>
                    <a:p>
                      <a:r>
                        <a:rPr lang="en-US" dirty="0"/>
                        <a:t>5</a:t>
                      </a:r>
                    </a:p>
                  </a:txBody>
                  <a:tcPr/>
                </a:tc>
                <a:tc>
                  <a:txBody>
                    <a:bodyPr/>
                    <a:lstStyle/>
                    <a:p>
                      <a:r>
                        <a:rPr lang="en-US" dirty="0"/>
                        <a:t>4</a:t>
                      </a:r>
                    </a:p>
                  </a:txBody>
                  <a:tcPr/>
                </a:tc>
                <a:tc>
                  <a:txBody>
                    <a:bodyPr/>
                    <a:lstStyle/>
                    <a:p>
                      <a:r>
                        <a:rPr lang="en-US" dirty="0"/>
                        <a:t>2</a:t>
                      </a:r>
                    </a:p>
                  </a:txBody>
                  <a:tcPr/>
                </a:tc>
                <a:extLst>
                  <a:ext uri="{0D108BD9-81ED-4DB2-BD59-A6C34878D82A}">
                    <a16:rowId xmlns:a16="http://schemas.microsoft.com/office/drawing/2014/main" val="10002"/>
                  </a:ext>
                </a:extLst>
              </a:tr>
              <a:tr h="370840">
                <a:tc>
                  <a:txBody>
                    <a:bodyPr/>
                    <a:lstStyle/>
                    <a:p>
                      <a:r>
                        <a:rPr lang="en-US" dirty="0"/>
                        <a:t>Flexible</a:t>
                      </a:r>
                    </a:p>
                  </a:txBody>
                  <a:tcPr/>
                </a:tc>
                <a:tc>
                  <a:txBody>
                    <a:bodyPr/>
                    <a:lstStyle/>
                    <a:p>
                      <a:r>
                        <a:rPr lang="en-US" dirty="0"/>
                        <a:t>3</a:t>
                      </a:r>
                    </a:p>
                  </a:txBody>
                  <a:tcPr/>
                </a:tc>
                <a:tc>
                  <a:txBody>
                    <a:bodyPr/>
                    <a:lstStyle/>
                    <a:p>
                      <a:r>
                        <a:rPr lang="en-US" dirty="0"/>
                        <a:t>4</a:t>
                      </a:r>
                    </a:p>
                  </a:txBody>
                  <a:tcPr/>
                </a:tc>
                <a:tc>
                  <a:txBody>
                    <a:bodyPr/>
                    <a:lstStyle/>
                    <a:p>
                      <a:r>
                        <a:rPr lang="en-US" dirty="0"/>
                        <a:t>4</a:t>
                      </a:r>
                    </a:p>
                  </a:txBody>
                  <a:tcPr/>
                </a:tc>
                <a:extLst>
                  <a:ext uri="{0D108BD9-81ED-4DB2-BD59-A6C34878D82A}">
                    <a16:rowId xmlns:a16="http://schemas.microsoft.com/office/drawing/2014/main" val="10003"/>
                  </a:ext>
                </a:extLst>
              </a:tr>
              <a:tr h="370840">
                <a:tc>
                  <a:txBody>
                    <a:bodyPr/>
                    <a:lstStyle/>
                    <a:p>
                      <a:r>
                        <a:rPr lang="en-US" dirty="0"/>
                        <a:t>Absorbent</a:t>
                      </a:r>
                    </a:p>
                  </a:txBody>
                  <a:tcPr/>
                </a:tc>
                <a:tc>
                  <a:txBody>
                    <a:bodyPr/>
                    <a:lstStyle/>
                    <a:p>
                      <a:r>
                        <a:rPr lang="en-US" dirty="0"/>
                        <a:t>5</a:t>
                      </a:r>
                    </a:p>
                  </a:txBody>
                  <a:tcPr/>
                </a:tc>
                <a:tc>
                  <a:txBody>
                    <a:bodyPr/>
                    <a:lstStyle/>
                    <a:p>
                      <a:r>
                        <a:rPr lang="en-US" dirty="0"/>
                        <a:t>3</a:t>
                      </a:r>
                    </a:p>
                  </a:txBody>
                  <a:tcPr/>
                </a:tc>
                <a:tc>
                  <a:txBody>
                    <a:bodyPr/>
                    <a:lstStyle/>
                    <a:p>
                      <a:r>
                        <a:rPr lang="en-US" dirty="0"/>
                        <a:t>4</a:t>
                      </a:r>
                    </a:p>
                  </a:txBody>
                  <a:tcPr/>
                </a:tc>
                <a:extLst>
                  <a:ext uri="{0D108BD9-81ED-4DB2-BD59-A6C34878D82A}">
                    <a16:rowId xmlns:a16="http://schemas.microsoft.com/office/drawing/2014/main" val="10004"/>
                  </a:ext>
                </a:extLst>
              </a:tr>
            </a:tbl>
          </a:graphicData>
        </a:graphic>
      </p:graphicFrame>
      <p:grpSp>
        <p:nvGrpSpPr>
          <p:cNvPr id="5" name="Group 4"/>
          <p:cNvGrpSpPr/>
          <p:nvPr/>
        </p:nvGrpSpPr>
        <p:grpSpPr>
          <a:xfrm>
            <a:off x="7924800" y="152400"/>
            <a:ext cx="826260" cy="953217"/>
            <a:chOff x="6781800" y="152400"/>
            <a:chExt cx="826260" cy="953217"/>
          </a:xfrm>
        </p:grpSpPr>
        <p:sp>
          <p:nvSpPr>
            <p:cNvPr id="6" name="Oval 5"/>
            <p:cNvSpPr/>
            <p:nvPr/>
          </p:nvSpPr>
          <p:spPr>
            <a:xfrm>
              <a:off x="6781800" y="228600"/>
              <a:ext cx="826260" cy="877017"/>
            </a:xfrm>
            <a:prstGeom prst="ellipse">
              <a:avLst/>
            </a:prstGeom>
            <a:solidFill>
              <a:srgbClr val="006B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6828490" y="152400"/>
              <a:ext cx="691367" cy="925740"/>
              <a:chOff x="2133600" y="4735740"/>
              <a:chExt cx="1081255" cy="1447800"/>
            </a:xfrm>
          </p:grpSpPr>
          <p:pic>
            <p:nvPicPr>
              <p:cNvPr id="8" name="Picture 7"/>
              <p:cNvPicPr>
                <a:picLocks noChangeAspect="1"/>
              </p:cNvPicPr>
              <p:nvPr/>
            </p:nvPicPr>
            <p:blipFill>
              <a:blip r:embed="rId2"/>
              <a:stretch>
                <a:fillRect/>
              </a:stretch>
            </p:blipFill>
            <p:spPr>
              <a:xfrm>
                <a:off x="2133600" y="4735740"/>
                <a:ext cx="1081255" cy="1447800"/>
              </a:xfrm>
              <a:prstGeom prst="rect">
                <a:avLst/>
              </a:prstGeom>
            </p:spPr>
          </p:pic>
          <p:pic>
            <p:nvPicPr>
              <p:cNvPr id="9" name="Picture 8"/>
              <p:cNvPicPr>
                <a:picLocks noChangeAspect="1"/>
              </p:cNvPicPr>
              <p:nvPr/>
            </p:nvPicPr>
            <p:blipFill>
              <a:blip r:embed="rId3"/>
              <a:stretch>
                <a:fillRect/>
              </a:stretch>
            </p:blipFill>
            <p:spPr>
              <a:xfrm flipH="1">
                <a:off x="2438400" y="5486400"/>
                <a:ext cx="609599" cy="436774"/>
              </a:xfrm>
              <a:prstGeom prst="rect">
                <a:avLst/>
              </a:prstGeom>
            </p:spPr>
          </p:pic>
        </p:grpSp>
      </p:grpSp>
    </p:spTree>
    <p:extLst>
      <p:ext uri="{BB962C8B-B14F-4D97-AF65-F5344CB8AC3E}">
        <p14:creationId xmlns:p14="http://schemas.microsoft.com/office/powerpoint/2010/main" val="2760822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Calculating weight of each customer requirement</a:t>
            </a:r>
          </a:p>
        </p:txBody>
      </p:sp>
      <p:sp>
        <p:nvSpPr>
          <p:cNvPr id="3" name="Content Placeholder 2"/>
          <p:cNvSpPr>
            <a:spLocks noGrp="1"/>
          </p:cNvSpPr>
          <p:nvPr>
            <p:ph idx="4294967295"/>
          </p:nvPr>
        </p:nvSpPr>
        <p:spPr>
          <a:xfrm>
            <a:off x="457200" y="1066800"/>
            <a:ext cx="7543800" cy="5334000"/>
          </a:xfrm>
        </p:spPr>
        <p:txBody>
          <a:bodyPr/>
          <a:lstStyle/>
          <a:p>
            <a:r>
              <a:rPr lang="en-US" sz="2400" dirty="0" err="1"/>
              <a:t>Peringkat</a:t>
            </a:r>
            <a:r>
              <a:rPr lang="en-US" sz="2400" dirty="0"/>
              <a:t> </a:t>
            </a:r>
            <a:r>
              <a:rPr lang="en-US" sz="2400" dirty="0" err="1"/>
              <a:t>kepuasan</a:t>
            </a:r>
            <a:r>
              <a:rPr lang="en-US" sz="2400" dirty="0"/>
              <a:t> yang </a:t>
            </a:r>
            <a:r>
              <a:rPr lang="en-US" sz="2400" dirty="0" err="1"/>
              <a:t>direncanakan</a:t>
            </a:r>
            <a:endParaRPr lang="en-US" sz="2400" dirty="0"/>
          </a:p>
          <a:p>
            <a:pPr lvl="1"/>
            <a:r>
              <a:rPr lang="en-US" sz="1800" dirty="0" err="1"/>
              <a:t>Ditentukan</a:t>
            </a:r>
            <a:r>
              <a:rPr lang="en-US" sz="1800" dirty="0"/>
              <a:t> oleh </a:t>
            </a:r>
            <a:r>
              <a:rPr lang="en-US" sz="1800" dirty="0" err="1"/>
              <a:t>tim</a:t>
            </a:r>
            <a:r>
              <a:rPr lang="en-US" sz="1800" dirty="0"/>
              <a:t> </a:t>
            </a:r>
            <a:r>
              <a:rPr lang="en-US" sz="1800" dirty="0" err="1"/>
              <a:t>desain</a:t>
            </a:r>
            <a:r>
              <a:rPr lang="en-US" sz="1800" dirty="0"/>
              <a:t> </a:t>
            </a:r>
            <a:r>
              <a:rPr lang="en-US" sz="1800" dirty="0" err="1"/>
              <a:t>untuk</a:t>
            </a:r>
            <a:r>
              <a:rPr lang="en-US" sz="1800" dirty="0"/>
              <a:t> </a:t>
            </a:r>
            <a:r>
              <a:rPr lang="en-US" sz="1800" dirty="0" err="1"/>
              <a:t>perangkat</a:t>
            </a:r>
            <a:r>
              <a:rPr lang="en-US" sz="1800" dirty="0"/>
              <a:t> yang </a:t>
            </a:r>
            <a:r>
              <a:rPr lang="en-US" sz="1800" dirty="0" err="1"/>
              <a:t>direncanakan</a:t>
            </a:r>
            <a:endParaRPr lang="en-US" sz="1800" dirty="0"/>
          </a:p>
          <a:p>
            <a:r>
              <a:rPr lang="en-US" sz="2400" dirty="0" err="1"/>
              <a:t>Faktor</a:t>
            </a:r>
            <a:r>
              <a:rPr lang="en-US" sz="2400" dirty="0"/>
              <a:t> </a:t>
            </a:r>
            <a:r>
              <a:rPr lang="en-US" sz="2400" dirty="0" err="1"/>
              <a:t>perbaikan</a:t>
            </a:r>
            <a:endParaRPr lang="en-US" sz="2400" dirty="0"/>
          </a:p>
          <a:p>
            <a:pPr lvl="1"/>
            <a:r>
              <a:rPr lang="en-US" sz="1800" dirty="0" err="1"/>
              <a:t>Perbedaan</a:t>
            </a:r>
            <a:r>
              <a:rPr lang="en-US" sz="1800" dirty="0"/>
              <a:t> </a:t>
            </a:r>
            <a:r>
              <a:rPr lang="en-US" sz="1800" dirty="0" err="1"/>
              <a:t>antara</a:t>
            </a:r>
            <a:r>
              <a:rPr lang="en-US" sz="1800" dirty="0"/>
              <a:t> </a:t>
            </a:r>
            <a:r>
              <a:rPr lang="en-US" sz="1800" dirty="0" err="1"/>
              <a:t>skor</a:t>
            </a:r>
            <a:r>
              <a:rPr lang="en-US" sz="1800" dirty="0"/>
              <a:t> </a:t>
            </a:r>
            <a:r>
              <a:rPr lang="en-US" sz="1800" dirty="0" err="1"/>
              <a:t>pelanggan</a:t>
            </a:r>
            <a:r>
              <a:rPr lang="en-US" sz="1800" dirty="0"/>
              <a:t> </a:t>
            </a:r>
            <a:r>
              <a:rPr lang="en-US" sz="1800" dirty="0" err="1"/>
              <a:t>antara</a:t>
            </a:r>
            <a:r>
              <a:rPr lang="en-US" sz="1800" dirty="0"/>
              <a:t> </a:t>
            </a:r>
            <a:r>
              <a:rPr lang="en-US" sz="1800" dirty="0" err="1"/>
              <a:t>perangkat</a:t>
            </a:r>
            <a:r>
              <a:rPr lang="en-US" sz="1800" dirty="0"/>
              <a:t> yang </a:t>
            </a:r>
            <a:r>
              <a:rPr lang="en-US" sz="1800" dirty="0" err="1"/>
              <a:t>direncanakan</a:t>
            </a:r>
            <a:r>
              <a:rPr lang="en-US" sz="1800" dirty="0"/>
              <a:t> dan </a:t>
            </a:r>
            <a:r>
              <a:rPr lang="en-US" sz="1800" dirty="0" err="1"/>
              <a:t>peringkat</a:t>
            </a:r>
            <a:r>
              <a:rPr lang="en-US" sz="1800" dirty="0"/>
              <a:t> </a:t>
            </a:r>
            <a:r>
              <a:rPr lang="en-US" sz="1800" dirty="0" err="1"/>
              <a:t>kepuasan</a:t>
            </a:r>
            <a:r>
              <a:rPr lang="en-US" sz="1800" dirty="0"/>
              <a:t> yang </a:t>
            </a:r>
            <a:r>
              <a:rPr lang="en-US" sz="1800" dirty="0" err="1"/>
              <a:t>direncanakan</a:t>
            </a:r>
            <a:r>
              <a:rPr lang="en-US" sz="1800" dirty="0"/>
              <a:t>, </a:t>
            </a:r>
            <a:r>
              <a:rPr lang="en-US" sz="1800" dirty="0" err="1"/>
              <a:t>sebagaimana</a:t>
            </a:r>
            <a:r>
              <a:rPr lang="en-US" sz="1800" dirty="0"/>
              <a:t> </a:t>
            </a:r>
            <a:r>
              <a:rPr lang="en-US" sz="1800" dirty="0" err="1"/>
              <a:t>ditentukan</a:t>
            </a:r>
            <a:r>
              <a:rPr lang="en-US" sz="1800" dirty="0"/>
              <a:t> oleh </a:t>
            </a:r>
            <a:r>
              <a:rPr lang="en-US" sz="1800" dirty="0" err="1"/>
              <a:t>tim</a:t>
            </a:r>
            <a:r>
              <a:rPr lang="en-US" sz="1800" dirty="0"/>
              <a:t> </a:t>
            </a:r>
            <a:r>
              <a:rPr lang="en-US" sz="1800" dirty="0" err="1"/>
              <a:t>desain</a:t>
            </a:r>
            <a:endParaRPr lang="en-US" sz="1800" dirty="0"/>
          </a:p>
          <a:p>
            <a:pPr lvl="1"/>
            <a:r>
              <a:rPr lang="en-US" sz="1800" dirty="0" err="1"/>
              <a:t>Perbedaan</a:t>
            </a:r>
            <a:r>
              <a:rPr lang="en-US" sz="1800" dirty="0"/>
              <a:t> </a:t>
            </a:r>
            <a:r>
              <a:rPr lang="en-US" sz="1800" dirty="0" err="1"/>
              <a:t>dikalikan</a:t>
            </a:r>
            <a:r>
              <a:rPr lang="en-US" sz="1800" dirty="0"/>
              <a:t> </a:t>
            </a:r>
            <a:r>
              <a:rPr lang="en-US" sz="1800" dirty="0" err="1"/>
              <a:t>dengan</a:t>
            </a:r>
            <a:r>
              <a:rPr lang="en-US" sz="1800" dirty="0"/>
              <a:t> </a:t>
            </a:r>
            <a:r>
              <a:rPr lang="en-US" sz="1800" dirty="0" err="1"/>
              <a:t>faktor</a:t>
            </a:r>
            <a:r>
              <a:rPr lang="en-US" sz="1800" dirty="0"/>
              <a:t> </a:t>
            </a:r>
            <a:r>
              <a:rPr lang="en-US" sz="1800" dirty="0" err="1"/>
              <a:t>peningkatan</a:t>
            </a:r>
            <a:r>
              <a:rPr lang="en-US" sz="1800" dirty="0"/>
              <a:t> (mis., 0,2) </a:t>
            </a:r>
            <a:r>
              <a:rPr lang="en-US" sz="1800" dirty="0" err="1"/>
              <a:t>ditambah</a:t>
            </a:r>
            <a:r>
              <a:rPr lang="en-US" sz="1800" dirty="0"/>
              <a:t> 1</a:t>
            </a:r>
          </a:p>
          <a:p>
            <a:r>
              <a:rPr lang="en-US" sz="2400" dirty="0"/>
              <a:t>Sales Point</a:t>
            </a:r>
          </a:p>
          <a:p>
            <a:pPr lvl="1"/>
            <a:r>
              <a:rPr lang="en-US" sz="1800" dirty="0" err="1"/>
              <a:t>Dapat</a:t>
            </a:r>
            <a:r>
              <a:rPr lang="en-US" sz="1800" dirty="0"/>
              <a:t> </a:t>
            </a:r>
            <a:r>
              <a:rPr lang="en-US" sz="1800" dirty="0" err="1"/>
              <a:t>digunakan</a:t>
            </a:r>
            <a:r>
              <a:rPr lang="en-US" sz="1800" dirty="0"/>
              <a:t> </a:t>
            </a:r>
            <a:r>
              <a:rPr lang="en-US" sz="1800" dirty="0" err="1"/>
              <a:t>untuk</a:t>
            </a:r>
            <a:r>
              <a:rPr lang="en-US" sz="1800" dirty="0"/>
              <a:t> </a:t>
            </a:r>
            <a:r>
              <a:rPr lang="en-US" sz="1800" dirty="0" err="1"/>
              <a:t>menambah</a:t>
            </a:r>
            <a:r>
              <a:rPr lang="en-US" sz="1800" dirty="0"/>
              <a:t> </a:t>
            </a:r>
            <a:r>
              <a:rPr lang="en-US" sz="1800" dirty="0" err="1"/>
              <a:t>bobot</a:t>
            </a:r>
            <a:r>
              <a:rPr lang="en-US" sz="1800" dirty="0"/>
              <a:t> pada </a:t>
            </a:r>
            <a:r>
              <a:rPr lang="en-US" sz="1800" dirty="0" err="1"/>
              <a:t>persyaratan</a:t>
            </a:r>
            <a:r>
              <a:rPr lang="en-US" sz="1800" dirty="0"/>
              <a:t> </a:t>
            </a:r>
            <a:r>
              <a:rPr lang="en-US" sz="1800" dirty="0" err="1"/>
              <a:t>tertentu</a:t>
            </a:r>
            <a:r>
              <a:rPr lang="en-US" sz="1800" dirty="0"/>
              <a:t> </a:t>
            </a:r>
            <a:r>
              <a:rPr lang="en-US" sz="1800" dirty="0" err="1"/>
              <a:t>untuk</a:t>
            </a:r>
            <a:r>
              <a:rPr lang="en-US" sz="1800" dirty="0"/>
              <a:t> </a:t>
            </a:r>
            <a:r>
              <a:rPr lang="en-US" sz="1800" dirty="0" err="1"/>
              <a:t>tujuan</a:t>
            </a:r>
            <a:r>
              <a:rPr lang="en-US" sz="1800" dirty="0"/>
              <a:t> </a:t>
            </a:r>
            <a:r>
              <a:rPr lang="en-US" sz="1800" dirty="0" err="1"/>
              <a:t>pemasaran</a:t>
            </a:r>
            <a:endParaRPr lang="en-US" sz="1800" dirty="0"/>
          </a:p>
          <a:p>
            <a:pPr lvl="1"/>
            <a:r>
              <a:rPr lang="en-US" sz="1800" dirty="0" err="1"/>
              <a:t>Biasanya</a:t>
            </a:r>
            <a:r>
              <a:rPr lang="en-US" sz="1800" dirty="0"/>
              <a:t> 1 </a:t>
            </a:r>
            <a:r>
              <a:rPr lang="en-US" sz="1800" dirty="0" err="1"/>
              <a:t>hingga</a:t>
            </a:r>
            <a:r>
              <a:rPr lang="en-US" sz="1800" dirty="0"/>
              <a:t> 1,5</a:t>
            </a:r>
          </a:p>
          <a:p>
            <a:r>
              <a:rPr lang="en-US" sz="2400" dirty="0" err="1"/>
              <a:t>Perhitungan</a:t>
            </a:r>
            <a:endParaRPr lang="en-US" sz="2400" dirty="0"/>
          </a:p>
          <a:p>
            <a:pPr lvl="1"/>
            <a:r>
              <a:rPr lang="en-US" sz="1800" dirty="0"/>
              <a:t>[</a:t>
            </a:r>
            <a:r>
              <a:rPr lang="en-US" sz="1800" dirty="0" err="1"/>
              <a:t>Pentingnya</a:t>
            </a:r>
            <a:r>
              <a:rPr lang="en-US" sz="1800" dirty="0"/>
              <a:t> * </a:t>
            </a:r>
            <a:r>
              <a:rPr lang="en-US" sz="1800" dirty="0" err="1"/>
              <a:t>Faktor</a:t>
            </a:r>
            <a:r>
              <a:rPr lang="en-US" sz="1800" dirty="0"/>
              <a:t> </a:t>
            </a:r>
            <a:r>
              <a:rPr lang="en-US" sz="1800" dirty="0" err="1"/>
              <a:t>peningkatan</a:t>
            </a:r>
            <a:r>
              <a:rPr lang="en-US" sz="1800" dirty="0"/>
              <a:t> * </a:t>
            </a:r>
            <a:r>
              <a:rPr lang="en-US" sz="1800" dirty="0" err="1"/>
              <a:t>titik</a:t>
            </a:r>
            <a:r>
              <a:rPr lang="en-US" sz="1800" dirty="0"/>
              <a:t> </a:t>
            </a:r>
            <a:r>
              <a:rPr lang="en-US" sz="1800" dirty="0" err="1"/>
              <a:t>penjualan</a:t>
            </a:r>
            <a:r>
              <a:rPr lang="en-US" sz="1800" dirty="0"/>
              <a:t>] = </a:t>
            </a:r>
            <a:r>
              <a:rPr lang="en-US" sz="1800" dirty="0" err="1"/>
              <a:t>bobot</a:t>
            </a:r>
            <a:r>
              <a:rPr lang="en-US" sz="1800" dirty="0"/>
              <a:t> </a:t>
            </a:r>
            <a:r>
              <a:rPr lang="en-US" sz="1800" dirty="0" err="1"/>
              <a:t>keseluruhan</a:t>
            </a:r>
            <a:endParaRPr lang="en-US" sz="1800" dirty="0"/>
          </a:p>
        </p:txBody>
      </p:sp>
    </p:spTree>
    <p:extLst>
      <p:ext uri="{BB962C8B-B14F-4D97-AF65-F5344CB8AC3E}">
        <p14:creationId xmlns:p14="http://schemas.microsoft.com/office/powerpoint/2010/main" val="3529273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Adhesive bandage example</a:t>
            </a:r>
          </a:p>
        </p:txBody>
      </p:sp>
      <p:graphicFrame>
        <p:nvGraphicFramePr>
          <p:cNvPr id="4" name="Table 3"/>
          <p:cNvGraphicFramePr>
            <a:graphicFrameLocks noGrp="1"/>
          </p:cNvGraphicFramePr>
          <p:nvPr>
            <p:extLst>
              <p:ext uri="{D42A27DB-BD31-4B8C-83A1-F6EECF244321}">
                <p14:modId xmlns:p14="http://schemas.microsoft.com/office/powerpoint/2010/main" val="2588337550"/>
              </p:ext>
            </p:extLst>
          </p:nvPr>
        </p:nvGraphicFramePr>
        <p:xfrm>
          <a:off x="990597" y="1524000"/>
          <a:ext cx="6172203" cy="3916680"/>
        </p:xfrm>
        <a:graphic>
          <a:graphicData uri="http://schemas.openxmlformats.org/drawingml/2006/table">
            <a:tbl>
              <a:tblPr firstRow="1" bandRow="1">
                <a:tableStyleId>{5C22544A-7EE6-4342-B048-85BDC9FD1C3A}</a:tableStyleId>
              </a:tblPr>
              <a:tblGrid>
                <a:gridCol w="1495063">
                  <a:extLst>
                    <a:ext uri="{9D8B030D-6E8A-4147-A177-3AD203B41FA5}">
                      <a16:colId xmlns:a16="http://schemas.microsoft.com/office/drawing/2014/main" val="20000"/>
                    </a:ext>
                  </a:extLst>
                </a:gridCol>
                <a:gridCol w="523273">
                  <a:extLst>
                    <a:ext uri="{9D8B030D-6E8A-4147-A177-3AD203B41FA5}">
                      <a16:colId xmlns:a16="http://schemas.microsoft.com/office/drawing/2014/main" val="20001"/>
                    </a:ext>
                  </a:extLst>
                </a:gridCol>
                <a:gridCol w="523273">
                  <a:extLst>
                    <a:ext uri="{9D8B030D-6E8A-4147-A177-3AD203B41FA5}">
                      <a16:colId xmlns:a16="http://schemas.microsoft.com/office/drawing/2014/main" val="20002"/>
                    </a:ext>
                  </a:extLst>
                </a:gridCol>
                <a:gridCol w="523273">
                  <a:extLst>
                    <a:ext uri="{9D8B030D-6E8A-4147-A177-3AD203B41FA5}">
                      <a16:colId xmlns:a16="http://schemas.microsoft.com/office/drawing/2014/main" val="20003"/>
                    </a:ext>
                  </a:extLst>
                </a:gridCol>
                <a:gridCol w="523273">
                  <a:extLst>
                    <a:ext uri="{9D8B030D-6E8A-4147-A177-3AD203B41FA5}">
                      <a16:colId xmlns:a16="http://schemas.microsoft.com/office/drawing/2014/main" val="20004"/>
                    </a:ext>
                  </a:extLst>
                </a:gridCol>
                <a:gridCol w="526647">
                  <a:extLst>
                    <a:ext uri="{9D8B030D-6E8A-4147-A177-3AD203B41FA5}">
                      <a16:colId xmlns:a16="http://schemas.microsoft.com/office/drawing/2014/main" val="20005"/>
                    </a:ext>
                  </a:extLst>
                </a:gridCol>
                <a:gridCol w="637479">
                  <a:extLst>
                    <a:ext uri="{9D8B030D-6E8A-4147-A177-3AD203B41FA5}">
                      <a16:colId xmlns:a16="http://schemas.microsoft.com/office/drawing/2014/main" val="20006"/>
                    </a:ext>
                  </a:extLst>
                </a:gridCol>
                <a:gridCol w="640853">
                  <a:extLst>
                    <a:ext uri="{9D8B030D-6E8A-4147-A177-3AD203B41FA5}">
                      <a16:colId xmlns:a16="http://schemas.microsoft.com/office/drawing/2014/main" val="20007"/>
                    </a:ext>
                  </a:extLst>
                </a:gridCol>
                <a:gridCol w="779069">
                  <a:extLst>
                    <a:ext uri="{9D8B030D-6E8A-4147-A177-3AD203B41FA5}">
                      <a16:colId xmlns:a16="http://schemas.microsoft.com/office/drawing/2014/main" val="20008"/>
                    </a:ext>
                  </a:extLst>
                </a:gridCol>
              </a:tblGrid>
              <a:tr h="2057400">
                <a:tc>
                  <a:txBody>
                    <a:bodyPr/>
                    <a:lstStyle/>
                    <a:p>
                      <a:endParaRPr lang="en-US" sz="1600" dirty="0"/>
                    </a:p>
                  </a:txBody>
                  <a:tcPr/>
                </a:tc>
                <a:tc>
                  <a:txBody>
                    <a:bodyPr/>
                    <a:lstStyle/>
                    <a:p>
                      <a:r>
                        <a:rPr lang="en-US" sz="1600" baseline="0" dirty="0"/>
                        <a:t>Importance </a:t>
                      </a:r>
                    </a:p>
                  </a:txBody>
                  <a:tcPr vert="vert270"/>
                </a:tc>
                <a:tc>
                  <a:txBody>
                    <a:bodyPr/>
                    <a:lstStyle/>
                    <a:p>
                      <a:r>
                        <a:rPr lang="en-US" sz="1600" baseline="0" dirty="0"/>
                        <a:t>Our bandage</a:t>
                      </a:r>
                    </a:p>
                  </a:txBody>
                  <a:tcPr vert="vert270"/>
                </a:tc>
                <a:tc>
                  <a:txBody>
                    <a:bodyPr/>
                    <a:lstStyle/>
                    <a:p>
                      <a:r>
                        <a:rPr lang="en-US" sz="1600" dirty="0"/>
                        <a:t>A’s bandage</a:t>
                      </a:r>
                    </a:p>
                  </a:txBody>
                  <a:tcPr vert="vert270"/>
                </a:tc>
                <a:tc>
                  <a:txBody>
                    <a:bodyPr/>
                    <a:lstStyle/>
                    <a:p>
                      <a:r>
                        <a:rPr lang="en-US" sz="1600" dirty="0"/>
                        <a:t>B’s bandage</a:t>
                      </a:r>
                    </a:p>
                  </a:txBody>
                  <a:tcPr vert="vert270"/>
                </a:tc>
                <a:tc>
                  <a:txBody>
                    <a:bodyPr/>
                    <a:lstStyle/>
                    <a:p>
                      <a:r>
                        <a:rPr lang="en-US" sz="1600" dirty="0"/>
                        <a:t>Planned</a:t>
                      </a:r>
                      <a:r>
                        <a:rPr lang="en-US" sz="1600" baseline="0" dirty="0"/>
                        <a:t> rating</a:t>
                      </a:r>
                      <a:endParaRPr lang="en-US" sz="1600" dirty="0"/>
                    </a:p>
                  </a:txBody>
                  <a:tcPr vert="vert270"/>
                </a:tc>
                <a:tc>
                  <a:txBody>
                    <a:bodyPr/>
                    <a:lstStyle/>
                    <a:p>
                      <a:r>
                        <a:rPr lang="en-US" sz="1600" baseline="0" dirty="0"/>
                        <a:t>Improvement factor</a:t>
                      </a:r>
                    </a:p>
                  </a:txBody>
                  <a:tcPr vert="vert270"/>
                </a:tc>
                <a:tc>
                  <a:txBody>
                    <a:bodyPr/>
                    <a:lstStyle/>
                    <a:p>
                      <a:r>
                        <a:rPr lang="en-US" sz="1600" dirty="0"/>
                        <a:t>Sales point</a:t>
                      </a:r>
                    </a:p>
                  </a:txBody>
                  <a:tcPr vert="vert270"/>
                </a:tc>
                <a:tc>
                  <a:txBody>
                    <a:bodyPr/>
                    <a:lstStyle/>
                    <a:p>
                      <a:r>
                        <a:rPr lang="en-US" sz="1600" dirty="0"/>
                        <a:t>Overall weight</a:t>
                      </a:r>
                    </a:p>
                  </a:txBody>
                  <a:tcPr vert="vert270"/>
                </a:tc>
                <a:extLst>
                  <a:ext uri="{0D108BD9-81ED-4DB2-BD59-A6C34878D82A}">
                    <a16:rowId xmlns:a16="http://schemas.microsoft.com/office/drawing/2014/main" val="10000"/>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Sticky enough</a:t>
                      </a:r>
                    </a:p>
                  </a:txBody>
                  <a:tcPr/>
                </a:tc>
                <a:tc>
                  <a:txBody>
                    <a:bodyPr/>
                    <a:lstStyle/>
                    <a:p>
                      <a:r>
                        <a:rPr lang="en-US" sz="1600" dirty="0"/>
                        <a:t>5</a:t>
                      </a:r>
                    </a:p>
                  </a:txBody>
                  <a:tcPr/>
                </a:tc>
                <a:tc>
                  <a:txBody>
                    <a:bodyPr/>
                    <a:lstStyle/>
                    <a:p>
                      <a:r>
                        <a:rPr lang="en-US" sz="1600" dirty="0"/>
                        <a:t>4</a:t>
                      </a:r>
                    </a:p>
                  </a:txBody>
                  <a:tcPr/>
                </a:tc>
                <a:tc>
                  <a:txBody>
                    <a:bodyPr/>
                    <a:lstStyle/>
                    <a:p>
                      <a:r>
                        <a:rPr lang="en-US" sz="1600" dirty="0"/>
                        <a:t>2</a:t>
                      </a:r>
                    </a:p>
                  </a:txBody>
                  <a:tcPr/>
                </a:tc>
                <a:tc>
                  <a:txBody>
                    <a:bodyPr/>
                    <a:lstStyle/>
                    <a:p>
                      <a:r>
                        <a:rPr lang="en-US" sz="1600" dirty="0"/>
                        <a:t>5</a:t>
                      </a:r>
                    </a:p>
                  </a:txBody>
                  <a:tcPr/>
                </a:tc>
                <a:tc>
                  <a:txBody>
                    <a:bodyPr/>
                    <a:lstStyle/>
                    <a:p>
                      <a:r>
                        <a:rPr lang="en-US" sz="1600" dirty="0"/>
                        <a:t>5</a:t>
                      </a:r>
                    </a:p>
                  </a:txBody>
                  <a:tcPr/>
                </a:tc>
                <a:tc>
                  <a:txBody>
                    <a:bodyPr/>
                    <a:lstStyle/>
                    <a:p>
                      <a:r>
                        <a:rPr lang="en-US" sz="1600" dirty="0"/>
                        <a:t>1.2</a:t>
                      </a:r>
                    </a:p>
                  </a:txBody>
                  <a:tcPr/>
                </a:tc>
                <a:tc>
                  <a:txBody>
                    <a:bodyPr/>
                    <a:lstStyle/>
                    <a:p>
                      <a:r>
                        <a:rPr lang="en-US" sz="1600" dirty="0"/>
                        <a:t>1.5</a:t>
                      </a:r>
                    </a:p>
                  </a:txBody>
                  <a:tcPr/>
                </a:tc>
                <a:tc>
                  <a:txBody>
                    <a:bodyPr/>
                    <a:lstStyle/>
                    <a:p>
                      <a:r>
                        <a:rPr lang="en-US" sz="1600" dirty="0"/>
                        <a:t>9.0</a:t>
                      </a:r>
                    </a:p>
                  </a:txBody>
                  <a:tcPr/>
                </a:tc>
                <a:extLst>
                  <a:ext uri="{0D108BD9-81ED-4DB2-BD59-A6C34878D82A}">
                    <a16:rowId xmlns:a16="http://schemas.microsoft.com/office/drawing/2014/main" val="10001"/>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Not too sticky</a:t>
                      </a:r>
                    </a:p>
                  </a:txBody>
                  <a:tcPr/>
                </a:tc>
                <a:tc>
                  <a:txBody>
                    <a:bodyPr/>
                    <a:lstStyle/>
                    <a:p>
                      <a:r>
                        <a:rPr lang="en-US" sz="1600" dirty="0"/>
                        <a:t>5</a:t>
                      </a:r>
                    </a:p>
                  </a:txBody>
                  <a:tcPr/>
                </a:tc>
                <a:tc>
                  <a:txBody>
                    <a:bodyPr/>
                    <a:lstStyle/>
                    <a:p>
                      <a:r>
                        <a:rPr lang="en-US" sz="1600" dirty="0"/>
                        <a:t>5</a:t>
                      </a:r>
                    </a:p>
                  </a:txBody>
                  <a:tcPr/>
                </a:tc>
                <a:tc>
                  <a:txBody>
                    <a:bodyPr/>
                    <a:lstStyle/>
                    <a:p>
                      <a:r>
                        <a:rPr lang="en-US" sz="1600" dirty="0"/>
                        <a:t>4</a:t>
                      </a:r>
                    </a:p>
                  </a:txBody>
                  <a:tcPr/>
                </a:tc>
                <a:tc>
                  <a:txBody>
                    <a:bodyPr/>
                    <a:lstStyle/>
                    <a:p>
                      <a:r>
                        <a:rPr lang="en-US" sz="1600" dirty="0"/>
                        <a:t>2</a:t>
                      </a:r>
                    </a:p>
                  </a:txBody>
                  <a:tcPr/>
                </a:tc>
                <a:tc>
                  <a:txBody>
                    <a:bodyPr/>
                    <a:lstStyle/>
                    <a:p>
                      <a:r>
                        <a:rPr lang="en-US" sz="1600" dirty="0"/>
                        <a:t>5</a:t>
                      </a:r>
                    </a:p>
                  </a:txBody>
                  <a:tcPr/>
                </a:tc>
                <a:tc>
                  <a:txBody>
                    <a:bodyPr/>
                    <a:lstStyle/>
                    <a:p>
                      <a:endParaRPr lang="en-US" sz="1600" dirty="0"/>
                    </a:p>
                  </a:txBody>
                  <a:tcPr/>
                </a:tc>
                <a:tc>
                  <a:txBody>
                    <a:bodyPr/>
                    <a:lstStyle/>
                    <a:p>
                      <a:endParaRPr lang="en-US" sz="1600" dirty="0"/>
                    </a:p>
                  </a:txBody>
                  <a:tcPr/>
                </a:tc>
                <a:tc>
                  <a:txBody>
                    <a:bodyPr/>
                    <a:lstStyle/>
                    <a:p>
                      <a:r>
                        <a:rPr lang="en-US" sz="1600" dirty="0"/>
                        <a:t>5.0</a:t>
                      </a:r>
                    </a:p>
                  </a:txBody>
                  <a:tcPr/>
                </a:tc>
                <a:extLst>
                  <a:ext uri="{0D108BD9-81ED-4DB2-BD59-A6C34878D82A}">
                    <a16:rowId xmlns:a16="http://schemas.microsoft.com/office/drawing/2014/main" val="10002"/>
                  </a:ext>
                </a:extLst>
              </a:tr>
              <a:tr h="457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Flexible</a:t>
                      </a:r>
                    </a:p>
                  </a:txBody>
                  <a:tcPr/>
                </a:tc>
                <a:tc>
                  <a:txBody>
                    <a:bodyPr/>
                    <a:lstStyle/>
                    <a:p>
                      <a:r>
                        <a:rPr lang="en-US" sz="1600" dirty="0"/>
                        <a:t>3</a:t>
                      </a:r>
                    </a:p>
                  </a:txBody>
                  <a:tcPr/>
                </a:tc>
                <a:tc>
                  <a:txBody>
                    <a:bodyPr/>
                    <a:lstStyle/>
                    <a:p>
                      <a:r>
                        <a:rPr lang="en-US" sz="1600" dirty="0"/>
                        <a:t>2</a:t>
                      </a:r>
                    </a:p>
                  </a:txBody>
                  <a:tcPr/>
                </a:tc>
                <a:tc>
                  <a:txBody>
                    <a:bodyPr/>
                    <a:lstStyle/>
                    <a:p>
                      <a:r>
                        <a:rPr lang="en-US" sz="1600" dirty="0"/>
                        <a:t>4</a:t>
                      </a:r>
                    </a:p>
                  </a:txBody>
                  <a:tcPr/>
                </a:tc>
                <a:tc>
                  <a:txBody>
                    <a:bodyPr/>
                    <a:lstStyle/>
                    <a:p>
                      <a:r>
                        <a:rPr lang="en-US" sz="1600" dirty="0"/>
                        <a:t>4</a:t>
                      </a:r>
                    </a:p>
                  </a:txBody>
                  <a:tcPr/>
                </a:tc>
                <a:tc>
                  <a:txBody>
                    <a:bodyPr/>
                    <a:lstStyle/>
                    <a:p>
                      <a:r>
                        <a:rPr lang="en-US" sz="1600" dirty="0"/>
                        <a:t>3</a:t>
                      </a:r>
                    </a:p>
                  </a:txBody>
                  <a:tcPr/>
                </a:tc>
                <a:tc>
                  <a:txBody>
                    <a:bodyPr/>
                    <a:lstStyle/>
                    <a:p>
                      <a:r>
                        <a:rPr lang="en-US" sz="1600" dirty="0"/>
                        <a:t>1.2</a:t>
                      </a:r>
                    </a:p>
                  </a:txBody>
                  <a:tcPr/>
                </a:tc>
                <a:tc>
                  <a:txBody>
                    <a:bodyPr/>
                    <a:lstStyle/>
                    <a:p>
                      <a:r>
                        <a:rPr lang="en-US" sz="1600" dirty="0"/>
                        <a:t>1.1</a:t>
                      </a:r>
                    </a:p>
                  </a:txBody>
                  <a:tcPr/>
                </a:tc>
                <a:tc>
                  <a:txBody>
                    <a:bodyPr/>
                    <a:lstStyle/>
                    <a:p>
                      <a:r>
                        <a:rPr lang="en-US" sz="1600" dirty="0"/>
                        <a:t>3.96</a:t>
                      </a:r>
                    </a:p>
                  </a:txBody>
                  <a:tcPr/>
                </a:tc>
                <a:extLst>
                  <a:ext uri="{0D108BD9-81ED-4DB2-BD59-A6C34878D82A}">
                    <a16:rowId xmlns:a16="http://schemas.microsoft.com/office/drawing/2014/main" val="10003"/>
                  </a:ext>
                </a:extLst>
              </a:tr>
              <a:tr h="4876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Absorbent</a:t>
                      </a:r>
                    </a:p>
                  </a:txBody>
                  <a:tcPr/>
                </a:tc>
                <a:tc>
                  <a:txBody>
                    <a:bodyPr/>
                    <a:lstStyle/>
                    <a:p>
                      <a:r>
                        <a:rPr lang="en-US" sz="1600" dirty="0"/>
                        <a:t>3</a:t>
                      </a:r>
                    </a:p>
                  </a:txBody>
                  <a:tcPr/>
                </a:tc>
                <a:tc>
                  <a:txBody>
                    <a:bodyPr/>
                    <a:lstStyle/>
                    <a:p>
                      <a:r>
                        <a:rPr lang="en-US" sz="1600" dirty="0"/>
                        <a:t>5</a:t>
                      </a:r>
                    </a:p>
                  </a:txBody>
                  <a:tcPr/>
                </a:tc>
                <a:tc>
                  <a:txBody>
                    <a:bodyPr/>
                    <a:lstStyle/>
                    <a:p>
                      <a:r>
                        <a:rPr lang="en-US" sz="1600" dirty="0"/>
                        <a:t>2</a:t>
                      </a:r>
                    </a:p>
                  </a:txBody>
                  <a:tcPr/>
                </a:tc>
                <a:tc>
                  <a:txBody>
                    <a:bodyPr/>
                    <a:lstStyle/>
                    <a:p>
                      <a:r>
                        <a:rPr lang="en-US" sz="1600" dirty="0"/>
                        <a:t>4</a:t>
                      </a:r>
                    </a:p>
                  </a:txBody>
                  <a:tcPr/>
                </a:tc>
                <a:tc>
                  <a:txBody>
                    <a:bodyPr/>
                    <a:lstStyle/>
                    <a:p>
                      <a:r>
                        <a:rPr lang="en-US" sz="1600" dirty="0"/>
                        <a:t>5</a:t>
                      </a:r>
                    </a:p>
                  </a:txBody>
                  <a:tcPr/>
                </a:tc>
                <a:tc>
                  <a:txBody>
                    <a:bodyPr/>
                    <a:lstStyle/>
                    <a:p>
                      <a:endParaRPr lang="en-US" sz="1600" dirty="0"/>
                    </a:p>
                  </a:txBody>
                  <a:tcPr/>
                </a:tc>
                <a:tc>
                  <a:txBody>
                    <a:bodyPr/>
                    <a:lstStyle/>
                    <a:p>
                      <a:r>
                        <a:rPr lang="en-US" sz="1600" dirty="0"/>
                        <a:t>1.0</a:t>
                      </a:r>
                    </a:p>
                  </a:txBody>
                  <a:tcPr/>
                </a:tc>
                <a:tc>
                  <a:txBody>
                    <a:bodyPr/>
                    <a:lstStyle/>
                    <a:p>
                      <a:r>
                        <a:rPr lang="en-US" sz="1600" dirty="0"/>
                        <a:t>3.0</a:t>
                      </a:r>
                    </a:p>
                  </a:txBody>
                  <a:tcPr/>
                </a:tc>
                <a:extLst>
                  <a:ext uri="{0D108BD9-81ED-4DB2-BD59-A6C34878D82A}">
                    <a16:rowId xmlns:a16="http://schemas.microsoft.com/office/drawing/2014/main" val="10004"/>
                  </a:ext>
                </a:extLst>
              </a:tr>
            </a:tbl>
          </a:graphicData>
        </a:graphic>
      </p:graphicFrame>
      <p:grpSp>
        <p:nvGrpSpPr>
          <p:cNvPr id="5" name="Group 4"/>
          <p:cNvGrpSpPr/>
          <p:nvPr/>
        </p:nvGrpSpPr>
        <p:grpSpPr>
          <a:xfrm>
            <a:off x="7848600" y="152400"/>
            <a:ext cx="826260" cy="953217"/>
            <a:chOff x="6781800" y="152400"/>
            <a:chExt cx="826260" cy="953217"/>
          </a:xfrm>
        </p:grpSpPr>
        <p:sp>
          <p:nvSpPr>
            <p:cNvPr id="6" name="Oval 5"/>
            <p:cNvSpPr/>
            <p:nvPr/>
          </p:nvSpPr>
          <p:spPr>
            <a:xfrm>
              <a:off x="6781800" y="228600"/>
              <a:ext cx="826260" cy="877017"/>
            </a:xfrm>
            <a:prstGeom prst="ellipse">
              <a:avLst/>
            </a:prstGeom>
            <a:solidFill>
              <a:srgbClr val="006B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6828490" y="152400"/>
              <a:ext cx="691367" cy="925740"/>
              <a:chOff x="2133600" y="4735740"/>
              <a:chExt cx="1081255" cy="1447800"/>
            </a:xfrm>
          </p:grpSpPr>
          <p:pic>
            <p:nvPicPr>
              <p:cNvPr id="8" name="Picture 7"/>
              <p:cNvPicPr>
                <a:picLocks noChangeAspect="1"/>
              </p:cNvPicPr>
              <p:nvPr/>
            </p:nvPicPr>
            <p:blipFill>
              <a:blip r:embed="rId2"/>
              <a:stretch>
                <a:fillRect/>
              </a:stretch>
            </p:blipFill>
            <p:spPr>
              <a:xfrm>
                <a:off x="2133600" y="4735740"/>
                <a:ext cx="1081255" cy="1447800"/>
              </a:xfrm>
              <a:prstGeom prst="rect">
                <a:avLst/>
              </a:prstGeom>
            </p:spPr>
          </p:pic>
          <p:pic>
            <p:nvPicPr>
              <p:cNvPr id="9" name="Picture 8"/>
              <p:cNvPicPr>
                <a:picLocks noChangeAspect="1"/>
              </p:cNvPicPr>
              <p:nvPr/>
            </p:nvPicPr>
            <p:blipFill>
              <a:blip r:embed="rId3"/>
              <a:stretch>
                <a:fillRect/>
              </a:stretch>
            </p:blipFill>
            <p:spPr>
              <a:xfrm flipH="1">
                <a:off x="2438400" y="5486400"/>
                <a:ext cx="609599" cy="436774"/>
              </a:xfrm>
              <a:prstGeom prst="rect">
                <a:avLst/>
              </a:prstGeom>
            </p:spPr>
          </p:pic>
        </p:grpSp>
      </p:grpSp>
    </p:spTree>
    <p:extLst>
      <p:ext uri="{BB962C8B-B14F-4D97-AF65-F5344CB8AC3E}">
        <p14:creationId xmlns:p14="http://schemas.microsoft.com/office/powerpoint/2010/main" val="25633467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Adhesive bandage example</a:t>
            </a:r>
          </a:p>
        </p:txBody>
      </p:sp>
      <p:sp>
        <p:nvSpPr>
          <p:cNvPr id="3" name="Content Placeholder 2"/>
          <p:cNvSpPr>
            <a:spLocks noGrp="1"/>
          </p:cNvSpPr>
          <p:nvPr>
            <p:ph idx="4294967295"/>
          </p:nvPr>
        </p:nvSpPr>
        <p:spPr>
          <a:xfrm>
            <a:off x="304800" y="914400"/>
            <a:ext cx="8382000" cy="5334000"/>
          </a:xfrm>
        </p:spPr>
        <p:txBody>
          <a:bodyPr/>
          <a:lstStyle/>
          <a:p>
            <a:r>
              <a:rPr lang="en-US" dirty="0"/>
              <a:t>Overall weight for “sticky enough”</a:t>
            </a:r>
          </a:p>
          <a:p>
            <a:pPr lvl="1"/>
            <a:r>
              <a:rPr lang="en-US" dirty="0"/>
              <a:t>[Importance * improvement factor *sales point]</a:t>
            </a:r>
          </a:p>
          <a:p>
            <a:pPr marL="914400" lvl="2" indent="0">
              <a:buNone/>
            </a:pPr>
            <a:r>
              <a:rPr lang="en-US" dirty="0"/>
              <a:t>5 * 1.2 * 1.5 = 9.0</a:t>
            </a:r>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429000"/>
            <a:ext cx="6867525" cy="15430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14" name="Group 13"/>
          <p:cNvGrpSpPr/>
          <p:nvPr/>
        </p:nvGrpSpPr>
        <p:grpSpPr>
          <a:xfrm>
            <a:off x="7848600" y="152400"/>
            <a:ext cx="826260" cy="953217"/>
            <a:chOff x="6781800" y="152400"/>
            <a:chExt cx="826260" cy="953217"/>
          </a:xfrm>
        </p:grpSpPr>
        <p:sp>
          <p:nvSpPr>
            <p:cNvPr id="5" name="Oval 4"/>
            <p:cNvSpPr/>
            <p:nvPr/>
          </p:nvSpPr>
          <p:spPr>
            <a:xfrm>
              <a:off x="6781800" y="228600"/>
              <a:ext cx="826260" cy="877017"/>
            </a:xfrm>
            <a:prstGeom prst="ellipse">
              <a:avLst/>
            </a:prstGeom>
            <a:solidFill>
              <a:srgbClr val="006B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p:nvGrpSpPr>
          <p:grpSpPr>
            <a:xfrm>
              <a:off x="6828490" y="152400"/>
              <a:ext cx="691367" cy="925740"/>
              <a:chOff x="2133600" y="4735740"/>
              <a:chExt cx="1081255" cy="1447800"/>
            </a:xfrm>
          </p:grpSpPr>
          <p:pic>
            <p:nvPicPr>
              <p:cNvPr id="11" name="Picture 10"/>
              <p:cNvPicPr>
                <a:picLocks noChangeAspect="1"/>
              </p:cNvPicPr>
              <p:nvPr/>
            </p:nvPicPr>
            <p:blipFill>
              <a:blip r:embed="rId3"/>
              <a:stretch>
                <a:fillRect/>
              </a:stretch>
            </p:blipFill>
            <p:spPr>
              <a:xfrm>
                <a:off x="2133600" y="4735740"/>
                <a:ext cx="1081255" cy="1447800"/>
              </a:xfrm>
              <a:prstGeom prst="rect">
                <a:avLst/>
              </a:prstGeom>
            </p:spPr>
          </p:pic>
          <p:pic>
            <p:nvPicPr>
              <p:cNvPr id="10" name="Picture 9"/>
              <p:cNvPicPr>
                <a:picLocks noChangeAspect="1"/>
              </p:cNvPicPr>
              <p:nvPr/>
            </p:nvPicPr>
            <p:blipFill>
              <a:blip r:embed="rId4"/>
              <a:stretch>
                <a:fillRect/>
              </a:stretch>
            </p:blipFill>
            <p:spPr>
              <a:xfrm flipH="1">
                <a:off x="2438400" y="5486400"/>
                <a:ext cx="609599" cy="436774"/>
              </a:xfrm>
              <a:prstGeom prst="rect">
                <a:avLst/>
              </a:prstGeom>
            </p:spPr>
          </p:pic>
        </p:grpSp>
      </p:grpSp>
    </p:spTree>
    <p:extLst>
      <p:ext uri="{BB962C8B-B14F-4D97-AF65-F5344CB8AC3E}">
        <p14:creationId xmlns:p14="http://schemas.microsoft.com/office/powerpoint/2010/main" val="1692932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characteristics</a:t>
            </a:r>
          </a:p>
        </p:txBody>
      </p:sp>
      <p:sp>
        <p:nvSpPr>
          <p:cNvPr id="3" name="Content Placeholder 2"/>
          <p:cNvSpPr>
            <a:spLocks noGrp="1"/>
          </p:cNvSpPr>
          <p:nvPr>
            <p:ph idx="4294967295"/>
          </p:nvPr>
        </p:nvSpPr>
        <p:spPr>
          <a:xfrm>
            <a:off x="457200" y="1066800"/>
            <a:ext cx="8382000" cy="5334000"/>
          </a:xfrm>
        </p:spPr>
        <p:txBody>
          <a:bodyPr/>
          <a:lstStyle/>
          <a:p>
            <a:r>
              <a:rPr lang="en-US" sz="2200" dirty="0" err="1"/>
              <a:t>Bentuk</a:t>
            </a:r>
            <a:r>
              <a:rPr lang="en-US" sz="2200" dirty="0"/>
              <a:t> badan </a:t>
            </a:r>
            <a:r>
              <a:rPr lang="en-US" sz="2200" dirty="0" err="1"/>
              <a:t>utama</a:t>
            </a:r>
            <a:r>
              <a:rPr lang="en-US" sz="2200" dirty="0"/>
              <a:t> House of Quality</a:t>
            </a:r>
          </a:p>
          <a:p>
            <a:r>
              <a:rPr lang="en-US" sz="2200" dirty="0" err="1"/>
              <a:t>Matriks</a:t>
            </a:r>
            <a:r>
              <a:rPr lang="en-US" sz="2200" dirty="0"/>
              <a:t> </a:t>
            </a:r>
            <a:r>
              <a:rPr lang="en-US" sz="2200" dirty="0" err="1"/>
              <a:t>sel</a:t>
            </a:r>
            <a:r>
              <a:rPr lang="en-US" sz="2200" dirty="0"/>
              <a:t> yang </a:t>
            </a:r>
            <a:r>
              <a:rPr lang="en-US" sz="2200" dirty="0" err="1"/>
              <a:t>menghubungkan</a:t>
            </a:r>
            <a:r>
              <a:rPr lang="en-US" sz="2200" dirty="0"/>
              <a:t> </a:t>
            </a:r>
            <a:r>
              <a:rPr lang="en-US" sz="2200" dirty="0" err="1"/>
              <a:t>persyaratan</a:t>
            </a:r>
            <a:r>
              <a:rPr lang="en-US" sz="2200" dirty="0"/>
              <a:t> </a:t>
            </a:r>
            <a:r>
              <a:rPr lang="en-US" sz="2200" dirty="0" err="1"/>
              <a:t>pelanggan</a:t>
            </a:r>
            <a:r>
              <a:rPr lang="en-US" sz="2200" dirty="0"/>
              <a:t> (</a:t>
            </a:r>
            <a:r>
              <a:rPr lang="en-US" sz="2200" dirty="0" err="1"/>
              <a:t>dinding</a:t>
            </a:r>
            <a:r>
              <a:rPr lang="en-US" sz="2200" dirty="0"/>
              <a:t> </a:t>
            </a:r>
            <a:r>
              <a:rPr lang="en-US" sz="2200" dirty="0" err="1"/>
              <a:t>kiri</a:t>
            </a:r>
            <a:r>
              <a:rPr lang="en-US" sz="2200" dirty="0"/>
              <a:t>) </a:t>
            </a:r>
            <a:r>
              <a:rPr lang="en-US" sz="2200" dirty="0" err="1"/>
              <a:t>dengan</a:t>
            </a:r>
            <a:r>
              <a:rPr lang="en-US" sz="2200" dirty="0"/>
              <a:t> </a:t>
            </a:r>
            <a:r>
              <a:rPr lang="en-US" sz="2200" dirty="0" err="1"/>
              <a:t>persyaratan</a:t>
            </a:r>
            <a:r>
              <a:rPr lang="en-US" sz="2200" dirty="0"/>
              <a:t> </a:t>
            </a:r>
            <a:r>
              <a:rPr lang="en-US" sz="2200" dirty="0" err="1"/>
              <a:t>teknis</a:t>
            </a:r>
            <a:r>
              <a:rPr lang="en-US" sz="2200" dirty="0"/>
              <a:t> (</a:t>
            </a:r>
            <a:r>
              <a:rPr lang="en-US" sz="2200" dirty="0" err="1"/>
              <a:t>tingkat</a:t>
            </a:r>
            <a:r>
              <a:rPr lang="en-US" sz="2200" dirty="0"/>
              <a:t> </a:t>
            </a:r>
            <a:r>
              <a:rPr lang="en-US" sz="2200" dirty="0" err="1"/>
              <a:t>atas</a:t>
            </a:r>
            <a:r>
              <a:rPr lang="en-US" sz="2200" dirty="0"/>
              <a:t>)</a:t>
            </a:r>
          </a:p>
          <a:p>
            <a:r>
              <a:rPr lang="en-US" sz="2200" dirty="0" err="1"/>
              <a:t>Setiap</a:t>
            </a:r>
            <a:r>
              <a:rPr lang="en-US" sz="2200" dirty="0"/>
              <a:t> </a:t>
            </a:r>
            <a:r>
              <a:rPr lang="en-US" sz="2200" dirty="0" err="1"/>
              <a:t>kombinasi</a:t>
            </a:r>
            <a:r>
              <a:rPr lang="en-US" sz="2200" dirty="0"/>
              <a:t> </a:t>
            </a:r>
            <a:r>
              <a:rPr lang="en-US" sz="2200" dirty="0" err="1"/>
              <a:t>kebutuhan</a:t>
            </a:r>
            <a:r>
              <a:rPr lang="en-US" sz="2200" dirty="0"/>
              <a:t> </a:t>
            </a:r>
            <a:r>
              <a:rPr lang="en-US" sz="2200" dirty="0" err="1"/>
              <a:t>pelanggan</a:t>
            </a:r>
            <a:r>
              <a:rPr lang="en-US" sz="2200" dirty="0"/>
              <a:t> dan </a:t>
            </a:r>
            <a:r>
              <a:rPr lang="en-US" sz="2200" dirty="0" err="1"/>
              <a:t>teknis</a:t>
            </a:r>
            <a:r>
              <a:rPr lang="en-US" sz="2200" dirty="0"/>
              <a:t> </a:t>
            </a:r>
            <a:r>
              <a:rPr lang="en-US" sz="2200" dirty="0" err="1"/>
              <a:t>dinilai</a:t>
            </a:r>
            <a:r>
              <a:rPr lang="en-US" sz="2200" dirty="0"/>
              <a:t> oleh </a:t>
            </a:r>
            <a:r>
              <a:rPr lang="en-US" sz="2200" dirty="0" err="1"/>
              <a:t>tim</a:t>
            </a:r>
            <a:r>
              <a:rPr lang="en-US" sz="2200" dirty="0"/>
              <a:t> </a:t>
            </a:r>
            <a:r>
              <a:rPr lang="en-US" sz="2200" dirty="0" err="1"/>
              <a:t>desain</a:t>
            </a:r>
            <a:endParaRPr lang="en-US" sz="2200" dirty="0"/>
          </a:p>
          <a:p>
            <a:r>
              <a:rPr lang="en-US" sz="2200" dirty="0"/>
              <a:t>Tingkat </a:t>
            </a:r>
            <a:r>
              <a:rPr lang="en-US" sz="2200" dirty="0" err="1"/>
              <a:t>hubungan</a:t>
            </a:r>
            <a:r>
              <a:rPr lang="en-US" sz="2200" dirty="0"/>
              <a:t> </a:t>
            </a:r>
            <a:r>
              <a:rPr lang="en-US" sz="2200" dirty="0" err="1"/>
              <a:t>timbal</a:t>
            </a:r>
            <a:r>
              <a:rPr lang="en-US" sz="2200" dirty="0"/>
              <a:t> </a:t>
            </a:r>
            <a:r>
              <a:rPr lang="en-US" sz="2200" dirty="0" err="1"/>
              <a:t>balik</a:t>
            </a:r>
            <a:r>
              <a:rPr lang="en-US" sz="2200" dirty="0"/>
              <a:t> </a:t>
            </a:r>
            <a:r>
              <a:rPr lang="en-US" sz="2200" dirty="0" err="1"/>
              <a:t>ditentukan</a:t>
            </a:r>
            <a:r>
              <a:rPr lang="en-US" sz="2200" dirty="0"/>
              <a:t> dan </a:t>
            </a:r>
            <a:r>
              <a:rPr lang="en-US" sz="2200" dirty="0" err="1"/>
              <a:t>skor</a:t>
            </a:r>
            <a:r>
              <a:rPr lang="en-US" sz="2200" dirty="0"/>
              <a:t> </a:t>
            </a:r>
            <a:r>
              <a:rPr lang="en-US" sz="2200" dirty="0" err="1"/>
              <a:t>diberikan</a:t>
            </a:r>
            <a:r>
              <a:rPr lang="en-US" sz="2200" dirty="0"/>
              <a:t> oleh </a:t>
            </a:r>
            <a:r>
              <a:rPr lang="en-US" sz="2200" dirty="0" err="1"/>
              <a:t>tim</a:t>
            </a:r>
            <a:r>
              <a:rPr lang="en-US" sz="2200" dirty="0"/>
              <a:t> </a:t>
            </a:r>
            <a:r>
              <a:rPr lang="en-US" sz="2200" dirty="0" err="1"/>
              <a:t>desain</a:t>
            </a:r>
            <a:endParaRPr lang="en-US" sz="2200" dirty="0"/>
          </a:p>
          <a:p>
            <a:pPr lvl="1"/>
            <a:r>
              <a:rPr lang="en-US" sz="1800" dirty="0" err="1"/>
              <a:t>Skor</a:t>
            </a:r>
            <a:r>
              <a:rPr lang="en-US" sz="1800" dirty="0"/>
              <a:t> </a:t>
            </a:r>
            <a:r>
              <a:rPr lang="en-US" sz="1800" dirty="0" err="1"/>
              <a:t>umumnya</a:t>
            </a:r>
            <a:r>
              <a:rPr lang="en-US" sz="1800" dirty="0"/>
              <a:t> </a:t>
            </a:r>
            <a:r>
              <a:rPr lang="en-US" sz="1800" dirty="0" err="1"/>
              <a:t>adalah</a:t>
            </a:r>
            <a:r>
              <a:rPr lang="en-US" sz="1800" dirty="0"/>
              <a:t> </a:t>
            </a:r>
            <a:r>
              <a:rPr lang="en-US" sz="1800" dirty="0" err="1"/>
              <a:t>skala</a:t>
            </a:r>
            <a:r>
              <a:rPr lang="en-US" sz="1800" dirty="0"/>
              <a:t> 4-point - </a:t>
            </a:r>
            <a:r>
              <a:rPr lang="en-US" sz="1800" dirty="0" err="1"/>
              <a:t>tinggi</a:t>
            </a:r>
            <a:r>
              <a:rPr lang="en-US" sz="1800" dirty="0"/>
              <a:t>, </a:t>
            </a:r>
            <a:r>
              <a:rPr lang="en-US" sz="1800" dirty="0" err="1"/>
              <a:t>sedang</a:t>
            </a:r>
            <a:r>
              <a:rPr lang="en-US" sz="1800" dirty="0"/>
              <a:t>, </a:t>
            </a:r>
            <a:r>
              <a:rPr lang="en-US" sz="1800" dirty="0" err="1"/>
              <a:t>rendah</a:t>
            </a:r>
            <a:r>
              <a:rPr lang="en-US" sz="1800" dirty="0"/>
              <a:t>, </a:t>
            </a:r>
            <a:r>
              <a:rPr lang="en-US" sz="1800" dirty="0" err="1"/>
              <a:t>tidak</a:t>
            </a:r>
            <a:r>
              <a:rPr lang="en-US" sz="1800" dirty="0"/>
              <a:t> </a:t>
            </a:r>
            <a:r>
              <a:rPr lang="en-US" sz="1800" dirty="0" err="1"/>
              <a:t>ada</a:t>
            </a:r>
            <a:endParaRPr lang="en-US" sz="1800" dirty="0"/>
          </a:p>
          <a:p>
            <a:pPr lvl="1"/>
            <a:r>
              <a:rPr lang="en-US" sz="1800" dirty="0" err="1"/>
              <a:t>Skor</a:t>
            </a:r>
            <a:r>
              <a:rPr lang="en-US" sz="1800" dirty="0"/>
              <a:t> </a:t>
            </a:r>
            <a:r>
              <a:rPr lang="en-US" sz="1800" dirty="0" err="1"/>
              <a:t>menyamakan</a:t>
            </a:r>
            <a:r>
              <a:rPr lang="en-US" sz="1800" dirty="0"/>
              <a:t> </a:t>
            </a:r>
            <a:r>
              <a:rPr lang="en-US" sz="1800" dirty="0" err="1"/>
              <a:t>dengan</a:t>
            </a:r>
            <a:r>
              <a:rPr lang="en-US" sz="1800" dirty="0"/>
              <a:t> </a:t>
            </a:r>
            <a:r>
              <a:rPr lang="en-US" sz="1800" dirty="0" err="1"/>
              <a:t>nilai</a:t>
            </a:r>
            <a:r>
              <a:rPr lang="en-US" sz="1800" dirty="0"/>
              <a:t> </a:t>
            </a:r>
            <a:r>
              <a:rPr lang="en-US" sz="1800" dirty="0" err="1"/>
              <a:t>numerik</a:t>
            </a:r>
            <a:endParaRPr lang="en-US" sz="1800" dirty="0"/>
          </a:p>
          <a:p>
            <a:pPr lvl="2"/>
            <a:r>
              <a:rPr lang="en-US" sz="1400" dirty="0"/>
              <a:t>"</a:t>
            </a:r>
            <a:r>
              <a:rPr lang="en-US" sz="1400" dirty="0" err="1"/>
              <a:t>tinggi</a:t>
            </a:r>
            <a:r>
              <a:rPr lang="en-US" sz="1400" dirty="0"/>
              <a:t>" = 10</a:t>
            </a:r>
          </a:p>
          <a:p>
            <a:pPr lvl="2"/>
            <a:r>
              <a:rPr lang="en-US" sz="1400" dirty="0"/>
              <a:t>“</a:t>
            </a:r>
            <a:r>
              <a:rPr lang="en-US" sz="1400" dirty="0" err="1"/>
              <a:t>Sedang</a:t>
            </a:r>
            <a:r>
              <a:rPr lang="en-US" sz="1400" dirty="0"/>
              <a:t>” = 5</a:t>
            </a:r>
          </a:p>
          <a:p>
            <a:pPr lvl="2"/>
            <a:r>
              <a:rPr lang="en-US" sz="1400" dirty="0"/>
              <a:t>“</a:t>
            </a:r>
            <a:r>
              <a:rPr lang="en-US" sz="1400" dirty="0" err="1"/>
              <a:t>Rendah</a:t>
            </a:r>
            <a:r>
              <a:rPr lang="en-US" sz="1400" dirty="0"/>
              <a:t>” = 2</a:t>
            </a:r>
          </a:p>
          <a:p>
            <a:pPr lvl="2"/>
            <a:r>
              <a:rPr lang="en-US" sz="1400" dirty="0" err="1"/>
              <a:t>Tidak</a:t>
            </a:r>
            <a:r>
              <a:rPr lang="en-US" sz="1400" dirty="0"/>
              <a:t> </a:t>
            </a:r>
            <a:r>
              <a:rPr lang="en-US" sz="1400" dirty="0" err="1"/>
              <a:t>ada</a:t>
            </a:r>
            <a:r>
              <a:rPr lang="en-US" sz="1400" dirty="0"/>
              <a:t>  = 0</a:t>
            </a:r>
          </a:p>
        </p:txBody>
      </p:sp>
      <p:pic>
        <p:nvPicPr>
          <p:cNvPr id="5" name="Picture 4"/>
          <p:cNvPicPr>
            <a:picLocks noChangeAspect="1"/>
          </p:cNvPicPr>
          <p:nvPr/>
        </p:nvPicPr>
        <p:blipFill>
          <a:blip r:embed="rId2"/>
          <a:stretch>
            <a:fillRect/>
          </a:stretch>
        </p:blipFill>
        <p:spPr>
          <a:xfrm>
            <a:off x="7848600" y="152400"/>
            <a:ext cx="952500" cy="1003300"/>
          </a:xfrm>
          <a:prstGeom prst="rect">
            <a:avLst/>
          </a:prstGeom>
        </p:spPr>
      </p:pic>
    </p:spTree>
    <p:extLst>
      <p:ext uri="{BB962C8B-B14F-4D97-AF65-F5344CB8AC3E}">
        <p14:creationId xmlns:p14="http://schemas.microsoft.com/office/powerpoint/2010/main" val="3327573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Adhesive bandage example</a:t>
            </a:r>
          </a:p>
        </p:txBody>
      </p:sp>
      <p:sp>
        <p:nvSpPr>
          <p:cNvPr id="3" name="Content Placeholder 2"/>
          <p:cNvSpPr>
            <a:spLocks noGrp="1"/>
          </p:cNvSpPr>
          <p:nvPr>
            <p:ph idx="4294967295"/>
          </p:nvPr>
        </p:nvSpPr>
        <p:spPr>
          <a:xfrm>
            <a:off x="457200" y="1066800"/>
            <a:ext cx="8382000" cy="5334000"/>
          </a:xfrm>
        </p:spPr>
        <p:txBody>
          <a:bodyPr/>
          <a:lstStyle/>
          <a:p>
            <a:r>
              <a:rPr lang="en-US" dirty="0"/>
              <a:t>Customer requirement = sticky enough</a:t>
            </a:r>
          </a:p>
          <a:p>
            <a:pPr lvl="1"/>
            <a:r>
              <a:rPr lang="en-US" dirty="0" err="1"/>
              <a:t>Seberapa</a:t>
            </a:r>
            <a:r>
              <a:rPr lang="en-US" dirty="0"/>
              <a:t> technical requirements </a:t>
            </a:r>
            <a:r>
              <a:rPr lang="en-US" dirty="0" err="1"/>
              <a:t>berdampak</a:t>
            </a:r>
            <a:r>
              <a:rPr lang="en-US" dirty="0"/>
              <a:t> pada “sticky”?</a:t>
            </a:r>
          </a:p>
          <a:p>
            <a:pPr lvl="2"/>
            <a:r>
              <a:rPr lang="en-US" dirty="0" err="1"/>
              <a:t>Seberapa</a:t>
            </a:r>
            <a:r>
              <a:rPr lang="en-US" dirty="0"/>
              <a:t> woven fabric strip </a:t>
            </a:r>
            <a:r>
              <a:rPr lang="en-US" dirty="0" err="1"/>
              <a:t>berdampak</a:t>
            </a:r>
            <a:r>
              <a:rPr lang="en-US" dirty="0"/>
              <a:t> “sticky”? </a:t>
            </a:r>
          </a:p>
          <a:p>
            <a:pPr lvl="3"/>
            <a:r>
              <a:rPr lang="en-US" dirty="0"/>
              <a:t>None = 0</a:t>
            </a:r>
          </a:p>
          <a:p>
            <a:pPr lvl="2"/>
            <a:r>
              <a:rPr lang="en-US" dirty="0" err="1"/>
              <a:t>Seberapa</a:t>
            </a:r>
            <a:r>
              <a:rPr lang="en-US" dirty="0"/>
              <a:t> adhesive </a:t>
            </a:r>
            <a:r>
              <a:rPr lang="en-US" dirty="0" err="1"/>
              <a:t>berdampak</a:t>
            </a:r>
            <a:r>
              <a:rPr lang="en-US" dirty="0"/>
              <a:t> “sticky”?</a:t>
            </a:r>
          </a:p>
          <a:p>
            <a:pPr lvl="3"/>
            <a:r>
              <a:rPr lang="en-US" dirty="0"/>
              <a:t>High = 10</a:t>
            </a:r>
          </a:p>
          <a:p>
            <a:pPr lvl="2"/>
            <a:r>
              <a:rPr lang="en-US" dirty="0" err="1"/>
              <a:t>Seberapa</a:t>
            </a:r>
            <a:r>
              <a:rPr lang="en-US" dirty="0"/>
              <a:t> absorbent pad </a:t>
            </a:r>
            <a:r>
              <a:rPr lang="en-US" dirty="0" err="1"/>
              <a:t>berdampak</a:t>
            </a:r>
            <a:r>
              <a:rPr lang="en-US" dirty="0"/>
              <a:t> “sticky”?</a:t>
            </a:r>
          </a:p>
          <a:p>
            <a:pPr lvl="3"/>
            <a:r>
              <a:rPr lang="en-US" dirty="0"/>
              <a:t>Medium = 5</a:t>
            </a:r>
          </a:p>
          <a:p>
            <a:pPr lvl="1"/>
            <a:r>
              <a:rPr lang="en-US" dirty="0"/>
              <a:t>Etc.  </a:t>
            </a:r>
          </a:p>
          <a:p>
            <a:endParaRPr lang="en-US" dirty="0"/>
          </a:p>
        </p:txBody>
      </p:sp>
      <p:grpSp>
        <p:nvGrpSpPr>
          <p:cNvPr id="5" name="Group 4"/>
          <p:cNvGrpSpPr/>
          <p:nvPr/>
        </p:nvGrpSpPr>
        <p:grpSpPr>
          <a:xfrm>
            <a:off x="7848600" y="152400"/>
            <a:ext cx="826260" cy="953217"/>
            <a:chOff x="6781800" y="152400"/>
            <a:chExt cx="826260" cy="953217"/>
          </a:xfrm>
        </p:grpSpPr>
        <p:sp>
          <p:nvSpPr>
            <p:cNvPr id="7" name="Oval 6"/>
            <p:cNvSpPr/>
            <p:nvPr/>
          </p:nvSpPr>
          <p:spPr>
            <a:xfrm>
              <a:off x="6781800" y="228600"/>
              <a:ext cx="826260" cy="877017"/>
            </a:xfrm>
            <a:prstGeom prst="ellipse">
              <a:avLst/>
            </a:prstGeom>
            <a:solidFill>
              <a:srgbClr val="006B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6828490" y="152400"/>
              <a:ext cx="691367" cy="925740"/>
              <a:chOff x="2133600" y="4735740"/>
              <a:chExt cx="1081255" cy="1447800"/>
            </a:xfrm>
          </p:grpSpPr>
          <p:pic>
            <p:nvPicPr>
              <p:cNvPr id="9" name="Picture 8"/>
              <p:cNvPicPr>
                <a:picLocks noChangeAspect="1"/>
              </p:cNvPicPr>
              <p:nvPr/>
            </p:nvPicPr>
            <p:blipFill>
              <a:blip r:embed="rId2"/>
              <a:stretch>
                <a:fillRect/>
              </a:stretch>
            </p:blipFill>
            <p:spPr>
              <a:xfrm>
                <a:off x="2133600" y="4735740"/>
                <a:ext cx="1081255" cy="1447800"/>
              </a:xfrm>
              <a:prstGeom prst="rect">
                <a:avLst/>
              </a:prstGeom>
            </p:spPr>
          </p:pic>
          <p:pic>
            <p:nvPicPr>
              <p:cNvPr id="10" name="Picture 9"/>
              <p:cNvPicPr>
                <a:picLocks noChangeAspect="1"/>
              </p:cNvPicPr>
              <p:nvPr/>
            </p:nvPicPr>
            <p:blipFill>
              <a:blip r:embed="rId3"/>
              <a:stretch>
                <a:fillRect/>
              </a:stretch>
            </p:blipFill>
            <p:spPr>
              <a:xfrm flipH="1">
                <a:off x="2438400" y="5486400"/>
                <a:ext cx="609599" cy="436774"/>
              </a:xfrm>
              <a:prstGeom prst="rect">
                <a:avLst/>
              </a:prstGeom>
            </p:spPr>
          </p:pic>
        </p:grpSp>
      </p:grpSp>
    </p:spTree>
    <p:extLst>
      <p:ext uri="{BB962C8B-B14F-4D97-AF65-F5344CB8AC3E}">
        <p14:creationId xmlns:p14="http://schemas.microsoft.com/office/powerpoint/2010/main" val="627785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848600" y="152400"/>
            <a:ext cx="1219200" cy="1016000"/>
          </a:xfrm>
          <a:prstGeom prst="rect">
            <a:avLst/>
          </a:prstGeom>
        </p:spPr>
      </p:pic>
      <p:sp>
        <p:nvSpPr>
          <p:cNvPr id="2" name="Title 1"/>
          <p:cNvSpPr>
            <a:spLocks noGrp="1"/>
          </p:cNvSpPr>
          <p:nvPr>
            <p:ph type="title"/>
          </p:nvPr>
        </p:nvSpPr>
        <p:spPr/>
        <p:txBody>
          <a:bodyPr/>
          <a:lstStyle/>
          <a:p>
            <a:r>
              <a:rPr lang="en-US" sz="3400" dirty="0"/>
              <a:t>Tech requirement interrelationships</a:t>
            </a:r>
          </a:p>
        </p:txBody>
      </p:sp>
      <p:sp>
        <p:nvSpPr>
          <p:cNvPr id="3" name="Content Placeholder 2"/>
          <p:cNvSpPr>
            <a:spLocks noGrp="1"/>
          </p:cNvSpPr>
          <p:nvPr>
            <p:ph idx="4294967295"/>
          </p:nvPr>
        </p:nvSpPr>
        <p:spPr>
          <a:xfrm>
            <a:off x="457200" y="1066800"/>
            <a:ext cx="8382000" cy="5334000"/>
          </a:xfrm>
        </p:spPr>
        <p:txBody>
          <a:bodyPr/>
          <a:lstStyle/>
          <a:p>
            <a:r>
              <a:rPr lang="en-US" sz="2400" dirty="0"/>
              <a:t>The “roof” of the house</a:t>
            </a:r>
          </a:p>
          <a:p>
            <a:r>
              <a:rPr lang="en-US" sz="2400" dirty="0" err="1"/>
              <a:t>Matriks</a:t>
            </a:r>
            <a:r>
              <a:rPr lang="en-US" sz="2400" dirty="0"/>
              <a:t> </a:t>
            </a:r>
            <a:r>
              <a:rPr lang="en-US" sz="2400" dirty="0" err="1"/>
              <a:t>untuk</a:t>
            </a:r>
            <a:r>
              <a:rPr lang="en-US" sz="2400" dirty="0"/>
              <a:t> </a:t>
            </a:r>
            <a:r>
              <a:rPr lang="en-US" sz="2400" dirty="0" err="1"/>
              <a:t>mengidentifikasi</a:t>
            </a:r>
            <a:r>
              <a:rPr lang="en-US" sz="2400" dirty="0"/>
              <a:t> di mana </a:t>
            </a:r>
            <a:r>
              <a:rPr lang="en-US" sz="2400" dirty="0" err="1"/>
              <a:t>persyaratan</a:t>
            </a:r>
            <a:r>
              <a:rPr lang="en-US" sz="2400" dirty="0"/>
              <a:t> </a:t>
            </a:r>
            <a:r>
              <a:rPr lang="en-US" sz="2400" dirty="0" err="1"/>
              <a:t>teknis</a:t>
            </a:r>
            <a:r>
              <a:rPr lang="en-US" sz="2400" dirty="0"/>
              <a:t> </a:t>
            </a:r>
            <a:r>
              <a:rPr lang="en-US" sz="2400" dirty="0" err="1"/>
              <a:t>saling</a:t>
            </a:r>
            <a:r>
              <a:rPr lang="en-US" sz="2400" dirty="0"/>
              <a:t> </a:t>
            </a:r>
            <a:r>
              <a:rPr lang="en-US" sz="2400" dirty="0" err="1"/>
              <a:t>mendukung</a:t>
            </a:r>
            <a:r>
              <a:rPr lang="en-US" sz="2400" dirty="0"/>
              <a:t> </a:t>
            </a:r>
            <a:r>
              <a:rPr lang="en-US" sz="2400" dirty="0" err="1"/>
              <a:t>atau</a:t>
            </a:r>
            <a:r>
              <a:rPr lang="en-US" sz="2400" dirty="0"/>
              <a:t> </a:t>
            </a:r>
            <a:r>
              <a:rPr lang="en-US" sz="2400" dirty="0" err="1"/>
              <a:t>bertentangan</a:t>
            </a:r>
            <a:endParaRPr lang="en-US" sz="2400" dirty="0"/>
          </a:p>
          <a:p>
            <a:r>
              <a:rPr lang="en-US" sz="2400" dirty="0" err="1"/>
              <a:t>Menggunakan</a:t>
            </a:r>
            <a:r>
              <a:rPr lang="en-US" sz="2400" dirty="0"/>
              <a:t> </a:t>
            </a:r>
            <a:r>
              <a:rPr lang="en-US" sz="2400" dirty="0" err="1"/>
              <a:t>panah</a:t>
            </a:r>
            <a:r>
              <a:rPr lang="en-US" sz="2400" dirty="0"/>
              <a:t> </a:t>
            </a:r>
            <a:r>
              <a:rPr lang="en-US" sz="2400" dirty="0" err="1"/>
              <a:t>dari</a:t>
            </a:r>
            <a:r>
              <a:rPr lang="en-US" sz="2400" dirty="0"/>
              <a:t> </a:t>
            </a:r>
            <a:r>
              <a:rPr lang="en-US" sz="2400" dirty="0" err="1"/>
              <a:t>langkah</a:t>
            </a:r>
            <a:r>
              <a:rPr lang="en-US" sz="2400" dirty="0"/>
              <a:t> </a:t>
            </a:r>
            <a:r>
              <a:rPr lang="en-US" sz="2400" dirty="0" err="1"/>
              <a:t>persyaratan</a:t>
            </a:r>
            <a:r>
              <a:rPr lang="en-US" sz="2400" dirty="0"/>
              <a:t> </a:t>
            </a:r>
            <a:r>
              <a:rPr lang="en-US" sz="2400" dirty="0" err="1"/>
              <a:t>teknis</a:t>
            </a:r>
            <a:endParaRPr lang="en-US" sz="2400" dirty="0"/>
          </a:p>
          <a:p>
            <a:r>
              <a:rPr lang="en-US" sz="2400" dirty="0" err="1"/>
              <a:t>Untuk</a:t>
            </a:r>
            <a:r>
              <a:rPr lang="en-US" sz="2400" dirty="0"/>
              <a:t> </a:t>
            </a:r>
            <a:r>
              <a:rPr lang="en-US" sz="2400" dirty="0" err="1"/>
              <a:t>setiap</a:t>
            </a:r>
            <a:r>
              <a:rPr lang="en-US" sz="2400" dirty="0"/>
              <a:t> </a:t>
            </a:r>
            <a:r>
              <a:rPr lang="en-US" sz="2400" dirty="0" err="1"/>
              <a:t>sel</a:t>
            </a:r>
            <a:r>
              <a:rPr lang="en-US" sz="2400" dirty="0"/>
              <a:t> </a:t>
            </a:r>
            <a:r>
              <a:rPr lang="en-US" sz="2400" dirty="0" err="1"/>
              <a:t>dalam</a:t>
            </a:r>
            <a:r>
              <a:rPr lang="en-US" sz="2400" dirty="0"/>
              <a:t> </a:t>
            </a:r>
            <a:r>
              <a:rPr lang="en-US" sz="2400" dirty="0" err="1"/>
              <a:t>matriks</a:t>
            </a:r>
            <a:r>
              <a:rPr lang="en-US" sz="2400" dirty="0"/>
              <a:t> </a:t>
            </a:r>
            <a:r>
              <a:rPr lang="en-US" sz="2400" dirty="0" err="1"/>
              <a:t>atap</a:t>
            </a:r>
            <a:r>
              <a:rPr lang="en-US" sz="2400" dirty="0"/>
              <a:t>, </a:t>
            </a:r>
            <a:r>
              <a:rPr lang="en-US" sz="2400" dirty="0" err="1"/>
              <a:t>tim</a:t>
            </a:r>
            <a:r>
              <a:rPr lang="en-US" sz="2400" dirty="0"/>
              <a:t> </a:t>
            </a:r>
            <a:r>
              <a:rPr lang="en-US" sz="2400" dirty="0" err="1"/>
              <a:t>desain</a:t>
            </a:r>
            <a:r>
              <a:rPr lang="en-US" sz="2400" dirty="0"/>
              <a:t> </a:t>
            </a:r>
            <a:r>
              <a:rPr lang="en-US" sz="2400" dirty="0" err="1"/>
              <a:t>harus</a:t>
            </a:r>
            <a:r>
              <a:rPr lang="en-US" sz="2400" dirty="0"/>
              <a:t> </a:t>
            </a:r>
            <a:r>
              <a:rPr lang="en-US" sz="2400" dirty="0" err="1"/>
              <a:t>menentukan</a:t>
            </a:r>
            <a:r>
              <a:rPr lang="en-US" sz="2400" dirty="0"/>
              <a:t> </a:t>
            </a:r>
            <a:r>
              <a:rPr lang="en-US" sz="2400" dirty="0" err="1"/>
              <a:t>apakah</a:t>
            </a:r>
            <a:r>
              <a:rPr lang="en-US" sz="2400" dirty="0"/>
              <a:t> </a:t>
            </a:r>
            <a:r>
              <a:rPr lang="en-US" sz="2400" dirty="0" err="1"/>
              <a:t>meningkatkan</a:t>
            </a:r>
            <a:r>
              <a:rPr lang="en-US" sz="2400" dirty="0"/>
              <a:t> </a:t>
            </a:r>
            <a:r>
              <a:rPr lang="en-US" sz="2400" dirty="0" err="1"/>
              <a:t>satu</a:t>
            </a:r>
            <a:r>
              <a:rPr lang="en-US" sz="2400" dirty="0"/>
              <a:t> </a:t>
            </a:r>
            <a:r>
              <a:rPr lang="en-US" sz="2400" dirty="0" err="1"/>
              <a:t>persyaratan</a:t>
            </a:r>
            <a:r>
              <a:rPr lang="en-US" sz="2400" dirty="0"/>
              <a:t> </a:t>
            </a:r>
            <a:r>
              <a:rPr lang="en-US" sz="2400" dirty="0" err="1"/>
              <a:t>akan</a:t>
            </a:r>
            <a:r>
              <a:rPr lang="en-US" sz="2400" dirty="0"/>
              <a:t> </a:t>
            </a:r>
            <a:r>
              <a:rPr lang="en-US" sz="2400" dirty="0" err="1"/>
              <a:t>menyebabkan</a:t>
            </a:r>
            <a:r>
              <a:rPr lang="en-US" sz="2400" dirty="0"/>
              <a:t> </a:t>
            </a:r>
            <a:r>
              <a:rPr lang="en-US" sz="2400" dirty="0" err="1"/>
              <a:t>efek</a:t>
            </a:r>
            <a:r>
              <a:rPr lang="en-US" sz="2400" dirty="0"/>
              <a:t> </a:t>
            </a:r>
            <a:r>
              <a:rPr lang="en-US" sz="2400" dirty="0" err="1"/>
              <a:t>negatif</a:t>
            </a:r>
            <a:r>
              <a:rPr lang="en-US" sz="2400" dirty="0"/>
              <a:t> </a:t>
            </a:r>
            <a:r>
              <a:rPr lang="en-US" sz="2400" dirty="0" err="1"/>
              <a:t>terhadap</a:t>
            </a:r>
            <a:r>
              <a:rPr lang="en-US" sz="2400" dirty="0"/>
              <a:t> </a:t>
            </a:r>
            <a:r>
              <a:rPr lang="en-US" sz="2400" dirty="0" err="1"/>
              <a:t>persyaratan</a:t>
            </a:r>
            <a:r>
              <a:rPr lang="en-US" sz="2400" dirty="0"/>
              <a:t> lain</a:t>
            </a:r>
          </a:p>
          <a:p>
            <a:pPr lvl="1"/>
            <a:r>
              <a:rPr lang="en-US" sz="2000" dirty="0" err="1"/>
              <a:t>Jika</a:t>
            </a:r>
            <a:r>
              <a:rPr lang="en-US" sz="2000" dirty="0"/>
              <a:t> </a:t>
            </a:r>
            <a:r>
              <a:rPr lang="en-US" sz="2000" dirty="0" err="1"/>
              <a:t>meningkatkan</a:t>
            </a:r>
            <a:r>
              <a:rPr lang="en-US" sz="2000" dirty="0"/>
              <a:t> </a:t>
            </a:r>
            <a:r>
              <a:rPr lang="en-US" sz="2000" dirty="0" err="1"/>
              <a:t>satu</a:t>
            </a:r>
            <a:r>
              <a:rPr lang="en-US" sz="2000" dirty="0"/>
              <a:t> </a:t>
            </a:r>
            <a:r>
              <a:rPr lang="en-US" sz="2000" dirty="0" err="1"/>
              <a:t>persyaratan</a:t>
            </a:r>
            <a:r>
              <a:rPr lang="en-US" sz="2000" dirty="0"/>
              <a:t> </a:t>
            </a:r>
            <a:r>
              <a:rPr lang="en-US" sz="2000" dirty="0" err="1"/>
              <a:t>menyebabkan</a:t>
            </a:r>
            <a:r>
              <a:rPr lang="en-US" sz="2000" dirty="0"/>
              <a:t> </a:t>
            </a:r>
            <a:r>
              <a:rPr lang="en-US" sz="2000" dirty="0" err="1"/>
              <a:t>efek</a:t>
            </a:r>
            <a:r>
              <a:rPr lang="en-US" sz="2000" dirty="0"/>
              <a:t> </a:t>
            </a:r>
            <a:r>
              <a:rPr lang="en-US" sz="2000" dirty="0" err="1"/>
              <a:t>negatif</a:t>
            </a:r>
            <a:r>
              <a:rPr lang="en-US" sz="2000" dirty="0"/>
              <a:t> </a:t>
            </a:r>
            <a:r>
              <a:rPr lang="en-US" sz="2000" dirty="0" err="1"/>
              <a:t>ke</a:t>
            </a:r>
            <a:r>
              <a:rPr lang="en-US" sz="2000" dirty="0"/>
              <a:t> </a:t>
            </a:r>
            <a:r>
              <a:rPr lang="en-US" sz="2000" dirty="0" err="1"/>
              <a:t>persyaratan</a:t>
            </a:r>
            <a:r>
              <a:rPr lang="en-US" sz="2000" dirty="0"/>
              <a:t> lain, </a:t>
            </a:r>
            <a:r>
              <a:rPr lang="en-US" sz="2000" dirty="0" err="1"/>
              <a:t>tetapi</a:t>
            </a:r>
            <a:r>
              <a:rPr lang="en-US" sz="2000" dirty="0"/>
              <a:t> </a:t>
            </a:r>
            <a:r>
              <a:rPr lang="en-US" sz="2000" dirty="0" err="1"/>
              <a:t>pertukaran</a:t>
            </a:r>
            <a:r>
              <a:rPr lang="en-US" sz="2000" dirty="0"/>
              <a:t> </a:t>
            </a:r>
            <a:r>
              <a:rPr lang="en-US" sz="2000" dirty="0" err="1"/>
              <a:t>teknik</a:t>
            </a:r>
            <a:r>
              <a:rPr lang="en-US" sz="2000" dirty="0"/>
              <a:t> </a:t>
            </a:r>
            <a:r>
              <a:rPr lang="en-US" sz="2000" dirty="0" err="1"/>
              <a:t>diperlukan</a:t>
            </a:r>
            <a:r>
              <a:rPr lang="en-US" sz="2000" dirty="0"/>
              <a:t> </a:t>
            </a:r>
            <a:r>
              <a:rPr lang="en-US" sz="2000" dirty="0" err="1"/>
              <a:t>atau</a:t>
            </a:r>
            <a:r>
              <a:rPr lang="en-US" sz="2000" dirty="0"/>
              <a:t> </a:t>
            </a:r>
            <a:r>
              <a:rPr lang="en-US" sz="2000" dirty="0" err="1"/>
              <a:t>diinginkan</a:t>
            </a:r>
            <a:r>
              <a:rPr lang="en-US" sz="2000" dirty="0"/>
              <a:t>, "-" </a:t>
            </a:r>
            <a:r>
              <a:rPr lang="en-US" sz="2000" dirty="0" err="1"/>
              <a:t>dimasukkan</a:t>
            </a:r>
            <a:r>
              <a:rPr lang="en-US" sz="2000" dirty="0"/>
              <a:t> </a:t>
            </a:r>
            <a:r>
              <a:rPr lang="en-US" sz="2000" dirty="0" err="1"/>
              <a:t>ke</a:t>
            </a:r>
            <a:r>
              <a:rPr lang="en-US" sz="2000" dirty="0"/>
              <a:t> </a:t>
            </a:r>
            <a:r>
              <a:rPr lang="en-US" sz="2000" dirty="0" err="1"/>
              <a:t>dalam</a:t>
            </a:r>
            <a:r>
              <a:rPr lang="en-US" sz="2000" dirty="0"/>
              <a:t> </a:t>
            </a:r>
            <a:r>
              <a:rPr lang="en-US" sz="2000" dirty="0" err="1"/>
              <a:t>sel</a:t>
            </a:r>
            <a:endParaRPr lang="en-US" sz="2000" dirty="0"/>
          </a:p>
          <a:p>
            <a:pPr lvl="1"/>
            <a:r>
              <a:rPr lang="en-US" sz="2000" dirty="0" err="1"/>
              <a:t>Jika</a:t>
            </a:r>
            <a:r>
              <a:rPr lang="en-US" sz="2000" dirty="0"/>
              <a:t> </a:t>
            </a:r>
            <a:r>
              <a:rPr lang="en-US" sz="2000" dirty="0" err="1"/>
              <a:t>meningkatkan</a:t>
            </a:r>
            <a:r>
              <a:rPr lang="en-US" sz="2000" dirty="0"/>
              <a:t> </a:t>
            </a:r>
            <a:r>
              <a:rPr lang="en-US" sz="2000" dirty="0" err="1"/>
              <a:t>satu</a:t>
            </a:r>
            <a:r>
              <a:rPr lang="en-US" sz="2000" dirty="0"/>
              <a:t> </a:t>
            </a:r>
            <a:r>
              <a:rPr lang="en-US" sz="2000" dirty="0" err="1"/>
              <a:t>persyaratan</a:t>
            </a:r>
            <a:r>
              <a:rPr lang="en-US" sz="2000" dirty="0"/>
              <a:t> </a:t>
            </a:r>
            <a:r>
              <a:rPr lang="en-US" sz="2000" dirty="0" err="1"/>
              <a:t>menyebabkan</a:t>
            </a:r>
            <a:r>
              <a:rPr lang="en-US" sz="2000" dirty="0"/>
              <a:t> </a:t>
            </a:r>
            <a:r>
              <a:rPr lang="en-US" sz="2000" dirty="0" err="1"/>
              <a:t>persyaratan</a:t>
            </a:r>
            <a:r>
              <a:rPr lang="en-US" sz="2000" dirty="0"/>
              <a:t> lain juga </a:t>
            </a:r>
            <a:r>
              <a:rPr lang="en-US" sz="2000" dirty="0" err="1"/>
              <a:t>meningkat</a:t>
            </a:r>
            <a:r>
              <a:rPr lang="en-US" sz="2000" dirty="0"/>
              <a:t>, "+" </a:t>
            </a:r>
            <a:r>
              <a:rPr lang="en-US" sz="2000" dirty="0" err="1"/>
              <a:t>dimasukkan</a:t>
            </a:r>
            <a:r>
              <a:rPr lang="en-US" sz="2000" dirty="0"/>
              <a:t> </a:t>
            </a:r>
            <a:r>
              <a:rPr lang="en-US" sz="2000" dirty="0" err="1"/>
              <a:t>ke</a:t>
            </a:r>
            <a:r>
              <a:rPr lang="en-US" sz="2000" dirty="0"/>
              <a:t> </a:t>
            </a:r>
            <a:r>
              <a:rPr lang="en-US" sz="2000" dirty="0" err="1"/>
              <a:t>dalam</a:t>
            </a:r>
            <a:r>
              <a:rPr lang="en-US" sz="2000" dirty="0"/>
              <a:t> </a:t>
            </a:r>
            <a:r>
              <a:rPr lang="en-US" sz="2000" dirty="0" err="1"/>
              <a:t>sel</a:t>
            </a:r>
            <a:endParaRPr lang="en-US" sz="2000" dirty="0"/>
          </a:p>
        </p:txBody>
      </p:sp>
    </p:spTree>
    <p:extLst>
      <p:ext uri="{BB962C8B-B14F-4D97-AF65-F5344CB8AC3E}">
        <p14:creationId xmlns:p14="http://schemas.microsoft.com/office/powerpoint/2010/main" val="24760365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848600" y="152400"/>
            <a:ext cx="1219200" cy="1016000"/>
          </a:xfrm>
          <a:prstGeom prst="rect">
            <a:avLst/>
          </a:prstGeom>
        </p:spPr>
      </p:pic>
      <p:sp>
        <p:nvSpPr>
          <p:cNvPr id="2" name="Title 1"/>
          <p:cNvSpPr>
            <a:spLocks noGrp="1"/>
          </p:cNvSpPr>
          <p:nvPr>
            <p:ph type="title"/>
          </p:nvPr>
        </p:nvSpPr>
        <p:spPr/>
        <p:txBody>
          <a:bodyPr/>
          <a:lstStyle/>
          <a:p>
            <a:r>
              <a:rPr lang="en-US" sz="3400" dirty="0"/>
              <a:t>Tech requirements interrelationships</a:t>
            </a:r>
          </a:p>
        </p:txBody>
      </p:sp>
      <p:sp>
        <p:nvSpPr>
          <p:cNvPr id="3" name="Content Placeholder 2"/>
          <p:cNvSpPr>
            <a:spLocks noGrp="1"/>
          </p:cNvSpPr>
          <p:nvPr>
            <p:ph idx="4294967295"/>
          </p:nvPr>
        </p:nvSpPr>
        <p:spPr>
          <a:xfrm>
            <a:off x="457200" y="1066800"/>
            <a:ext cx="8382000" cy="5334000"/>
          </a:xfrm>
        </p:spPr>
        <p:txBody>
          <a:bodyPr/>
          <a:lstStyle/>
          <a:p>
            <a:r>
              <a:rPr lang="en-US" dirty="0" err="1"/>
              <a:t>Matriks</a:t>
            </a:r>
            <a:r>
              <a:rPr lang="en-US" dirty="0"/>
              <a:t> </a:t>
            </a:r>
            <a:r>
              <a:rPr lang="en-US" dirty="0" err="1"/>
              <a:t>atap</a:t>
            </a:r>
            <a:r>
              <a:rPr lang="en-US" dirty="0"/>
              <a:t> </a:t>
            </a:r>
            <a:r>
              <a:rPr lang="en-US" dirty="0" err="1"/>
              <a:t>membantu</a:t>
            </a:r>
            <a:r>
              <a:rPr lang="en-US" dirty="0"/>
              <a:t> </a:t>
            </a:r>
            <a:r>
              <a:rPr lang="en-US" dirty="0" err="1"/>
              <a:t>tim</a:t>
            </a:r>
            <a:r>
              <a:rPr lang="en-US" dirty="0"/>
              <a:t> </a:t>
            </a:r>
            <a:r>
              <a:rPr lang="en-US" dirty="0" err="1"/>
              <a:t>desain</a:t>
            </a:r>
            <a:r>
              <a:rPr lang="en-US" dirty="0"/>
              <a:t> </a:t>
            </a:r>
            <a:r>
              <a:rPr lang="en-US" dirty="0" err="1"/>
              <a:t>menentukan</a:t>
            </a:r>
            <a:r>
              <a:rPr lang="en-US" dirty="0"/>
              <a:t> di mana </a:t>
            </a:r>
            <a:r>
              <a:rPr lang="en-US" dirty="0" err="1"/>
              <a:t>peningkatan</a:t>
            </a:r>
            <a:r>
              <a:rPr lang="en-US" dirty="0"/>
              <a:t> </a:t>
            </a:r>
            <a:r>
              <a:rPr lang="en-US" dirty="0" err="1"/>
              <a:t>dalam</a:t>
            </a:r>
            <a:r>
              <a:rPr lang="en-US" dirty="0"/>
              <a:t> </a:t>
            </a:r>
            <a:r>
              <a:rPr lang="en-US" dirty="0" err="1"/>
              <a:t>satu</a:t>
            </a:r>
            <a:r>
              <a:rPr lang="en-US" dirty="0"/>
              <a:t> </a:t>
            </a:r>
            <a:r>
              <a:rPr lang="en-US" dirty="0" err="1"/>
              <a:t>persyaratan</a:t>
            </a:r>
            <a:r>
              <a:rPr lang="en-US" dirty="0"/>
              <a:t> </a:t>
            </a:r>
            <a:r>
              <a:rPr lang="en-US" dirty="0" err="1"/>
              <a:t>teknis</a:t>
            </a:r>
            <a:r>
              <a:rPr lang="en-US" dirty="0"/>
              <a:t> </a:t>
            </a:r>
            <a:r>
              <a:rPr lang="en-US" dirty="0" err="1"/>
              <a:t>dapat</a:t>
            </a:r>
            <a:r>
              <a:rPr lang="en-US" dirty="0"/>
              <a:t> </a:t>
            </a:r>
            <a:r>
              <a:rPr lang="en-US" dirty="0" err="1"/>
              <a:t>mengarah</a:t>
            </a:r>
            <a:r>
              <a:rPr lang="en-US" dirty="0"/>
              <a:t> pada </a:t>
            </a:r>
            <a:r>
              <a:rPr lang="en-US" dirty="0" err="1"/>
              <a:t>peningkatan</a:t>
            </a:r>
            <a:r>
              <a:rPr lang="en-US" dirty="0"/>
              <a:t> </a:t>
            </a:r>
            <a:r>
              <a:rPr lang="en-US" dirty="0" err="1"/>
              <a:t>beberapa</a:t>
            </a:r>
            <a:r>
              <a:rPr lang="en-US" dirty="0"/>
              <a:t> </a:t>
            </a:r>
            <a:r>
              <a:rPr lang="en-US" dirty="0" err="1"/>
              <a:t>persyaratan</a:t>
            </a:r>
            <a:r>
              <a:rPr lang="en-US" dirty="0"/>
              <a:t> </a:t>
            </a:r>
            <a:r>
              <a:rPr lang="en-US" dirty="0" err="1"/>
              <a:t>teknis</a:t>
            </a:r>
            <a:r>
              <a:rPr lang="en-US" dirty="0"/>
              <a:t> </a:t>
            </a:r>
            <a:r>
              <a:rPr lang="en-US" dirty="0" err="1"/>
              <a:t>lainnya</a:t>
            </a:r>
            <a:endParaRPr lang="en-US" dirty="0"/>
          </a:p>
          <a:p>
            <a:r>
              <a:rPr lang="en-US" dirty="0"/>
              <a:t>Juga </a:t>
            </a:r>
            <a:r>
              <a:rPr lang="en-US" dirty="0" err="1"/>
              <a:t>membantu</a:t>
            </a:r>
            <a:r>
              <a:rPr lang="en-US" dirty="0"/>
              <a:t> </a:t>
            </a:r>
            <a:r>
              <a:rPr lang="en-US" dirty="0" err="1"/>
              <a:t>mengingatkan</a:t>
            </a:r>
            <a:r>
              <a:rPr lang="en-US" dirty="0"/>
              <a:t> </a:t>
            </a:r>
            <a:r>
              <a:rPr lang="en-US" dirty="0" err="1"/>
              <a:t>tim</a:t>
            </a:r>
            <a:r>
              <a:rPr lang="en-US" dirty="0"/>
              <a:t> </a:t>
            </a:r>
            <a:r>
              <a:rPr lang="en-US" dirty="0" err="1"/>
              <a:t>desain</a:t>
            </a:r>
            <a:r>
              <a:rPr lang="en-US" dirty="0"/>
              <a:t> </a:t>
            </a:r>
            <a:r>
              <a:rPr lang="en-US" dirty="0" err="1"/>
              <a:t>akan</a:t>
            </a:r>
            <a:r>
              <a:rPr lang="en-US" dirty="0"/>
              <a:t> </a:t>
            </a:r>
            <a:r>
              <a:rPr lang="en-US" dirty="0" err="1"/>
              <a:t>kemungkinan</a:t>
            </a:r>
            <a:r>
              <a:rPr lang="en-US" dirty="0"/>
              <a:t> </a:t>
            </a:r>
            <a:r>
              <a:rPr lang="en-US" dirty="0" err="1"/>
              <a:t>kelemahan</a:t>
            </a:r>
            <a:r>
              <a:rPr lang="en-US" dirty="0"/>
              <a:t> </a:t>
            </a:r>
            <a:r>
              <a:rPr lang="en-US" dirty="0" err="1"/>
              <a:t>dalam</a:t>
            </a:r>
            <a:r>
              <a:rPr lang="en-US" dirty="0"/>
              <a:t> </a:t>
            </a:r>
            <a:r>
              <a:rPr lang="en-US" dirty="0" err="1"/>
              <a:t>desain</a:t>
            </a:r>
            <a:endParaRPr lang="en-US" dirty="0"/>
          </a:p>
        </p:txBody>
      </p:sp>
    </p:spTree>
    <p:extLst>
      <p:ext uri="{BB962C8B-B14F-4D97-AF65-F5344CB8AC3E}">
        <p14:creationId xmlns:p14="http://schemas.microsoft.com/office/powerpoint/2010/main" val="786533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2994" name="Rectangle 2">
            <a:extLst>
              <a:ext uri="{FF2B5EF4-FFF2-40B4-BE49-F238E27FC236}">
                <a16:creationId xmlns:a16="http://schemas.microsoft.com/office/drawing/2014/main" id="{DE4AC36C-6CFC-4CF7-9618-836583BC2689}"/>
              </a:ext>
            </a:extLst>
          </p:cNvPr>
          <p:cNvSpPr>
            <a:spLocks noGrp="1" noChangeArrowheads="1"/>
          </p:cNvSpPr>
          <p:nvPr>
            <p:ph type="title"/>
          </p:nvPr>
        </p:nvSpPr>
        <p:spPr>
          <a:xfrm>
            <a:off x="1066800" y="838200"/>
            <a:ext cx="7239000" cy="762000"/>
          </a:xfrm>
        </p:spPr>
        <p:txBody>
          <a:bodyPr/>
          <a:lstStyle/>
          <a:p>
            <a:r>
              <a:rPr lang="en-US" altLang="en-US"/>
              <a:t>QFD – Purpose…</a:t>
            </a:r>
          </a:p>
        </p:txBody>
      </p:sp>
      <p:sp>
        <p:nvSpPr>
          <p:cNvPr id="212995" name="Rectangle 3">
            <a:extLst>
              <a:ext uri="{FF2B5EF4-FFF2-40B4-BE49-F238E27FC236}">
                <a16:creationId xmlns:a16="http://schemas.microsoft.com/office/drawing/2014/main" id="{7789D5A8-AE79-4C63-AD85-8AFBF0929FF9}"/>
              </a:ext>
            </a:extLst>
          </p:cNvPr>
          <p:cNvSpPr>
            <a:spLocks noGrp="1" noChangeArrowheads="1"/>
          </p:cNvSpPr>
          <p:nvPr>
            <p:ph type="body" idx="4294967295"/>
          </p:nvPr>
        </p:nvSpPr>
        <p:spPr>
          <a:xfrm>
            <a:off x="609600" y="1981200"/>
            <a:ext cx="8382000" cy="4114800"/>
          </a:xfrm>
        </p:spPr>
        <p:txBody>
          <a:bodyPr/>
          <a:lstStyle/>
          <a:p>
            <a:r>
              <a:rPr lang="en-US" altLang="en-US" sz="2400" dirty="0" err="1"/>
              <a:t>Terjemahkan</a:t>
            </a:r>
            <a:r>
              <a:rPr lang="en-US" altLang="en-US" sz="2400" dirty="0"/>
              <a:t> </a:t>
            </a:r>
            <a:r>
              <a:rPr lang="en-US" altLang="en-US" sz="2400" dirty="0" err="1"/>
              <a:t>suara</a:t>
            </a:r>
            <a:r>
              <a:rPr lang="en-US" altLang="en-US" sz="2400" dirty="0"/>
              <a:t> </a:t>
            </a:r>
            <a:r>
              <a:rPr lang="en-US" altLang="en-US" sz="2400" dirty="0" err="1"/>
              <a:t>konsumen</a:t>
            </a:r>
            <a:r>
              <a:rPr lang="en-US" altLang="en-US" sz="2400" dirty="0"/>
              <a:t> </a:t>
            </a:r>
            <a:r>
              <a:rPr lang="en-US" altLang="en-US" sz="2400" dirty="0" err="1"/>
              <a:t>ke</a:t>
            </a:r>
            <a:r>
              <a:rPr lang="en-US" altLang="en-US" sz="2400" dirty="0"/>
              <a:t> </a:t>
            </a:r>
            <a:r>
              <a:rPr lang="en-US" altLang="en-US" sz="2400" dirty="0" err="1"/>
              <a:t>dalam</a:t>
            </a:r>
            <a:r>
              <a:rPr lang="en-US" altLang="en-US" sz="2400" dirty="0"/>
              <a:t> </a:t>
            </a:r>
            <a:r>
              <a:rPr lang="en-US" altLang="en-US" sz="2400" dirty="0" err="1"/>
              <a:t>persyaratan</a:t>
            </a:r>
            <a:r>
              <a:rPr lang="en-US" altLang="en-US" sz="2400" dirty="0"/>
              <a:t> </a:t>
            </a:r>
            <a:r>
              <a:rPr lang="en-US" altLang="en-US" sz="2400" dirty="0" err="1"/>
              <a:t>desain</a:t>
            </a:r>
            <a:r>
              <a:rPr lang="en-US" altLang="en-US" sz="2400" dirty="0"/>
              <a:t> </a:t>
            </a:r>
            <a:r>
              <a:rPr lang="en-US" altLang="en-US" sz="2400" dirty="0" err="1"/>
              <a:t>teknis</a:t>
            </a:r>
            <a:endParaRPr lang="en-US" altLang="en-US" sz="2400" dirty="0"/>
          </a:p>
          <a:p>
            <a:r>
              <a:rPr lang="en-US" altLang="en-US" sz="2400" dirty="0" err="1"/>
              <a:t>Tentukan</a:t>
            </a:r>
            <a:r>
              <a:rPr lang="en-US" altLang="en-US" sz="2400" dirty="0"/>
              <a:t> &amp; </a:t>
            </a:r>
            <a:r>
              <a:rPr lang="en-US" altLang="en-US" sz="2400" dirty="0" err="1"/>
              <a:t>prioritaskan</a:t>
            </a:r>
            <a:r>
              <a:rPr lang="en-US" altLang="en-US" sz="2400" dirty="0"/>
              <a:t> </a:t>
            </a:r>
            <a:r>
              <a:rPr lang="en-US" altLang="en-US" sz="2400" dirty="0" err="1"/>
              <a:t>kebutuhan</a:t>
            </a:r>
            <a:r>
              <a:rPr lang="en-US" altLang="en-US" sz="2400" dirty="0"/>
              <a:t> </a:t>
            </a:r>
            <a:r>
              <a:rPr lang="en-US" altLang="en-US" sz="2400" dirty="0" err="1"/>
              <a:t>pelanggan</a:t>
            </a:r>
            <a:endParaRPr lang="en-US" altLang="en-US" sz="2400" dirty="0"/>
          </a:p>
          <a:p>
            <a:r>
              <a:rPr lang="en-US" altLang="en-US" sz="2400" dirty="0" err="1"/>
              <a:t>Menerjemahkan</a:t>
            </a:r>
            <a:r>
              <a:rPr lang="en-US" altLang="en-US" sz="2400" dirty="0"/>
              <a:t> </a:t>
            </a:r>
            <a:r>
              <a:rPr lang="en-US" altLang="en-US" sz="2400" dirty="0" err="1"/>
              <a:t>kebutuhan</a:t>
            </a:r>
            <a:r>
              <a:rPr lang="en-US" altLang="en-US" sz="2400" dirty="0"/>
              <a:t> </a:t>
            </a:r>
            <a:r>
              <a:rPr lang="en-US" altLang="en-US" sz="2400" dirty="0" err="1"/>
              <a:t>pelanggan</a:t>
            </a:r>
            <a:r>
              <a:rPr lang="en-US" altLang="en-US" sz="2400" dirty="0"/>
              <a:t> </a:t>
            </a:r>
            <a:r>
              <a:rPr lang="en-US" altLang="en-US" sz="2400" dirty="0" err="1"/>
              <a:t>ke</a:t>
            </a:r>
            <a:r>
              <a:rPr lang="en-US" altLang="en-US" sz="2400" dirty="0"/>
              <a:t> parameter </a:t>
            </a:r>
            <a:r>
              <a:rPr lang="en-US" altLang="en-US" sz="2400" dirty="0" err="1"/>
              <a:t>desain</a:t>
            </a:r>
            <a:r>
              <a:rPr lang="en-US" altLang="en-US" sz="2400" dirty="0"/>
              <a:t> </a:t>
            </a:r>
            <a:r>
              <a:rPr lang="en-US" altLang="en-US" sz="2400" dirty="0" err="1"/>
              <a:t>produk</a:t>
            </a:r>
            <a:endParaRPr lang="en-US" altLang="en-US" sz="2400" dirty="0"/>
          </a:p>
          <a:p>
            <a:r>
              <a:rPr lang="en-US" altLang="en-US" sz="2400" dirty="0" err="1"/>
              <a:t>Mengkoordinasikan</a:t>
            </a:r>
            <a:r>
              <a:rPr lang="en-US" altLang="en-US" sz="2400" dirty="0"/>
              <a:t> </a:t>
            </a:r>
            <a:r>
              <a:rPr lang="en-US" altLang="en-US" sz="2400" dirty="0" err="1"/>
              <a:t>upaya</a:t>
            </a:r>
            <a:r>
              <a:rPr lang="en-US" altLang="en-US" sz="2400" dirty="0"/>
              <a:t> dan </a:t>
            </a:r>
            <a:r>
              <a:rPr lang="en-US" altLang="en-US" sz="2400" dirty="0" err="1"/>
              <a:t>keterampilan</a:t>
            </a:r>
            <a:r>
              <a:rPr lang="en-US" altLang="en-US" sz="2400" dirty="0"/>
              <a:t> </a:t>
            </a:r>
            <a:r>
              <a:rPr lang="en-US" altLang="en-US" sz="2400" dirty="0" err="1"/>
              <a:t>organisasi</a:t>
            </a:r>
            <a:r>
              <a:rPr lang="en-US" altLang="en-US" sz="2400" dirty="0"/>
              <a:t> </a:t>
            </a:r>
            <a:r>
              <a:rPr lang="en-US" altLang="en-US" sz="2400" dirty="0" err="1"/>
              <a:t>dari</a:t>
            </a:r>
            <a:r>
              <a:rPr lang="en-US" altLang="en-US" sz="2400" dirty="0"/>
              <a:t> </a:t>
            </a:r>
            <a:r>
              <a:rPr lang="en-US" altLang="en-US" sz="2400" dirty="0" err="1"/>
              <a:t>awal</a:t>
            </a:r>
            <a:r>
              <a:rPr lang="en-US" altLang="en-US" sz="2400" dirty="0"/>
              <a:t> </a:t>
            </a:r>
            <a:r>
              <a:rPr lang="en-US" altLang="en-US" sz="2400" dirty="0" err="1"/>
              <a:t>proyek</a:t>
            </a:r>
            <a:r>
              <a:rPr lang="en-US" altLang="en-US" sz="2400" dirty="0"/>
              <a:t> </a:t>
            </a:r>
            <a:r>
              <a:rPr lang="en-US" altLang="en-US" sz="2400" dirty="0" err="1"/>
              <a:t>hingga</a:t>
            </a:r>
            <a:r>
              <a:rPr lang="en-US" altLang="en-US" sz="2400" dirty="0"/>
              <a:t> </a:t>
            </a:r>
            <a:r>
              <a:rPr lang="en-US" altLang="en-US" sz="2400" dirty="0" err="1"/>
              <a:t>penyelesaiannya</a:t>
            </a:r>
            <a:endParaRPr lang="en-US" altLang="en-US" sz="2400" dirty="0"/>
          </a:p>
          <a:p>
            <a:r>
              <a:rPr lang="en-US" altLang="en-US" sz="2400" dirty="0" err="1"/>
              <a:t>Pastikan</a:t>
            </a:r>
            <a:r>
              <a:rPr lang="en-US" altLang="en-US" sz="2400" dirty="0"/>
              <a:t> </a:t>
            </a:r>
            <a:r>
              <a:rPr lang="en-US" altLang="en-US" sz="2400" dirty="0" err="1"/>
              <a:t>harapan</a:t>
            </a:r>
            <a:r>
              <a:rPr lang="en-US" altLang="en-US" sz="2400" dirty="0"/>
              <a:t> </a:t>
            </a:r>
            <a:r>
              <a:rPr lang="en-US" altLang="en-US" sz="2400" dirty="0" err="1"/>
              <a:t>pelanggan</a:t>
            </a:r>
            <a:endParaRPr lang="en-US" altLang="en-US" sz="2400" dirty="0"/>
          </a:p>
          <a:p>
            <a:r>
              <a:rPr lang="en-US" altLang="en-US" sz="2400" dirty="0" err="1"/>
              <a:t>Hindari</a:t>
            </a:r>
            <a:r>
              <a:rPr lang="en-US" altLang="en-US" sz="2400" dirty="0"/>
              <a:t> </a:t>
            </a:r>
            <a:r>
              <a:rPr lang="en-US" altLang="en-US" sz="2400" dirty="0" err="1"/>
              <a:t>membuat</a:t>
            </a:r>
            <a:r>
              <a:rPr lang="en-US" altLang="en-US" sz="2400" dirty="0"/>
              <a:t> </a:t>
            </a:r>
            <a:r>
              <a:rPr lang="en-US" altLang="en-US" sz="2400" dirty="0" err="1"/>
              <a:t>bencana</a:t>
            </a:r>
            <a:endParaRPr lang="en-US" altLang="en-US" sz="2400" dirty="0"/>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2995">
                                            <p:txEl>
                                              <p:pRg st="0" end="0"/>
                                            </p:txEl>
                                          </p:spTgt>
                                        </p:tgtEl>
                                        <p:attrNameLst>
                                          <p:attrName>style.visibility</p:attrName>
                                        </p:attrNameLst>
                                      </p:cBhvr>
                                      <p:to>
                                        <p:strVal val="visible"/>
                                      </p:to>
                                    </p:set>
                                    <p:animEffect transition="in" filter="wipe(left)">
                                      <p:cBhvr>
                                        <p:cTn id="7" dur="500"/>
                                        <p:tgtEl>
                                          <p:spTgt spid="212995">
                                            <p:txEl>
                                              <p:pRg st="0" end="0"/>
                                            </p:txEl>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12995">
                                            <p:txEl>
                                              <p:pRg st="1" end="1"/>
                                            </p:txEl>
                                          </p:spTgt>
                                        </p:tgtEl>
                                        <p:attrNameLst>
                                          <p:attrName>style.visibility</p:attrName>
                                        </p:attrNameLst>
                                      </p:cBhvr>
                                      <p:to>
                                        <p:strVal val="visible"/>
                                      </p:to>
                                    </p:set>
                                    <p:animEffect transition="in" filter="wipe(left)">
                                      <p:cBhvr>
                                        <p:cTn id="11" dur="500"/>
                                        <p:tgtEl>
                                          <p:spTgt spid="212995">
                                            <p:txEl>
                                              <p:pRg st="1" end="1"/>
                                            </p:txEl>
                                          </p:spTgt>
                                        </p:tgtEl>
                                      </p:cBhvr>
                                    </p:animEffect>
                                  </p:childTnLst>
                                </p:cTn>
                              </p:par>
                            </p:childTnLst>
                          </p:cTn>
                        </p:par>
                        <p:par>
                          <p:cTn id="12" fill="hold">
                            <p:stCondLst>
                              <p:cond delay="3000"/>
                            </p:stCondLst>
                            <p:childTnLst>
                              <p:par>
                                <p:cTn id="13" presetID="22" presetClass="entr" presetSubtype="8" fill="hold" grpId="0" nodeType="afterEffect">
                                  <p:stCondLst>
                                    <p:cond delay="1000"/>
                                  </p:stCondLst>
                                  <p:childTnLst>
                                    <p:set>
                                      <p:cBhvr>
                                        <p:cTn id="14" dur="1" fill="hold">
                                          <p:stCondLst>
                                            <p:cond delay="0"/>
                                          </p:stCondLst>
                                        </p:cTn>
                                        <p:tgtEl>
                                          <p:spTgt spid="212995">
                                            <p:txEl>
                                              <p:pRg st="2" end="2"/>
                                            </p:txEl>
                                          </p:spTgt>
                                        </p:tgtEl>
                                        <p:attrNameLst>
                                          <p:attrName>style.visibility</p:attrName>
                                        </p:attrNameLst>
                                      </p:cBhvr>
                                      <p:to>
                                        <p:strVal val="visible"/>
                                      </p:to>
                                    </p:set>
                                    <p:animEffect transition="in" filter="wipe(left)">
                                      <p:cBhvr>
                                        <p:cTn id="15" dur="500"/>
                                        <p:tgtEl>
                                          <p:spTgt spid="212995">
                                            <p:txEl>
                                              <p:pRg st="2" end="2"/>
                                            </p:txEl>
                                          </p:spTgt>
                                        </p:tgtEl>
                                      </p:cBhvr>
                                    </p:animEffect>
                                  </p:childTnLst>
                                </p:cTn>
                              </p:par>
                            </p:childTnLst>
                          </p:cTn>
                        </p:par>
                        <p:par>
                          <p:cTn id="16" fill="hold">
                            <p:stCondLst>
                              <p:cond delay="4500"/>
                            </p:stCondLst>
                            <p:childTnLst>
                              <p:par>
                                <p:cTn id="17" presetID="22" presetClass="entr" presetSubtype="8" fill="hold" grpId="0" nodeType="afterEffect">
                                  <p:stCondLst>
                                    <p:cond delay="1000"/>
                                  </p:stCondLst>
                                  <p:childTnLst>
                                    <p:set>
                                      <p:cBhvr>
                                        <p:cTn id="18" dur="1" fill="hold">
                                          <p:stCondLst>
                                            <p:cond delay="0"/>
                                          </p:stCondLst>
                                        </p:cTn>
                                        <p:tgtEl>
                                          <p:spTgt spid="212995">
                                            <p:txEl>
                                              <p:pRg st="3" end="3"/>
                                            </p:txEl>
                                          </p:spTgt>
                                        </p:tgtEl>
                                        <p:attrNameLst>
                                          <p:attrName>style.visibility</p:attrName>
                                        </p:attrNameLst>
                                      </p:cBhvr>
                                      <p:to>
                                        <p:strVal val="visible"/>
                                      </p:to>
                                    </p:set>
                                    <p:animEffect transition="in" filter="wipe(left)">
                                      <p:cBhvr>
                                        <p:cTn id="19" dur="500"/>
                                        <p:tgtEl>
                                          <p:spTgt spid="212995">
                                            <p:txEl>
                                              <p:pRg st="3" end="3"/>
                                            </p:txEl>
                                          </p:spTgt>
                                        </p:tgtEl>
                                      </p:cBhvr>
                                    </p:animEffect>
                                  </p:childTnLst>
                                </p:cTn>
                              </p:par>
                            </p:childTnLst>
                          </p:cTn>
                        </p:par>
                        <p:par>
                          <p:cTn id="20" fill="hold">
                            <p:stCondLst>
                              <p:cond delay="6000"/>
                            </p:stCondLst>
                            <p:childTnLst>
                              <p:par>
                                <p:cTn id="21" presetID="22" presetClass="entr" presetSubtype="8" fill="hold" grpId="0" nodeType="afterEffect">
                                  <p:stCondLst>
                                    <p:cond delay="1000"/>
                                  </p:stCondLst>
                                  <p:childTnLst>
                                    <p:set>
                                      <p:cBhvr>
                                        <p:cTn id="22" dur="1" fill="hold">
                                          <p:stCondLst>
                                            <p:cond delay="0"/>
                                          </p:stCondLst>
                                        </p:cTn>
                                        <p:tgtEl>
                                          <p:spTgt spid="212995">
                                            <p:txEl>
                                              <p:pRg st="4" end="4"/>
                                            </p:txEl>
                                          </p:spTgt>
                                        </p:tgtEl>
                                        <p:attrNameLst>
                                          <p:attrName>style.visibility</p:attrName>
                                        </p:attrNameLst>
                                      </p:cBhvr>
                                      <p:to>
                                        <p:strVal val="visible"/>
                                      </p:to>
                                    </p:set>
                                    <p:animEffect transition="in" filter="wipe(left)">
                                      <p:cBhvr>
                                        <p:cTn id="23" dur="500"/>
                                        <p:tgtEl>
                                          <p:spTgt spid="212995">
                                            <p:txEl>
                                              <p:pRg st="4" end="4"/>
                                            </p:txEl>
                                          </p:spTgt>
                                        </p:tgtEl>
                                      </p:cBhvr>
                                    </p:animEffect>
                                  </p:childTnLst>
                                </p:cTn>
                              </p:par>
                            </p:childTnLst>
                          </p:cTn>
                        </p:par>
                        <p:par>
                          <p:cTn id="24" fill="hold">
                            <p:stCondLst>
                              <p:cond delay="7500"/>
                            </p:stCondLst>
                            <p:childTnLst>
                              <p:par>
                                <p:cTn id="25" presetID="22" presetClass="entr" presetSubtype="8" fill="hold" grpId="0" nodeType="afterEffect">
                                  <p:stCondLst>
                                    <p:cond delay="1000"/>
                                  </p:stCondLst>
                                  <p:childTnLst>
                                    <p:set>
                                      <p:cBhvr>
                                        <p:cTn id="26" dur="1" fill="hold">
                                          <p:stCondLst>
                                            <p:cond delay="0"/>
                                          </p:stCondLst>
                                        </p:cTn>
                                        <p:tgtEl>
                                          <p:spTgt spid="212995">
                                            <p:txEl>
                                              <p:pRg st="5" end="5"/>
                                            </p:txEl>
                                          </p:spTgt>
                                        </p:tgtEl>
                                        <p:attrNameLst>
                                          <p:attrName>style.visibility</p:attrName>
                                        </p:attrNameLst>
                                      </p:cBhvr>
                                      <p:to>
                                        <p:strVal val="visible"/>
                                      </p:to>
                                    </p:set>
                                    <p:animEffect transition="in" filter="wipe(left)">
                                      <p:cBhvr>
                                        <p:cTn id="27" dur="500"/>
                                        <p:tgtEl>
                                          <p:spTgt spid="2129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autoUpdateAnimBg="0" advAuto="100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Adhesive bandage example</a:t>
            </a:r>
          </a:p>
        </p:txBody>
      </p:sp>
      <p:sp>
        <p:nvSpPr>
          <p:cNvPr id="3" name="Content Placeholder 2"/>
          <p:cNvSpPr>
            <a:spLocks noGrp="1"/>
          </p:cNvSpPr>
          <p:nvPr>
            <p:ph idx="4294967295"/>
          </p:nvPr>
        </p:nvSpPr>
        <p:spPr>
          <a:xfrm>
            <a:off x="457200" y="1066800"/>
            <a:ext cx="8382000" cy="5334000"/>
          </a:xfrm>
        </p:spPr>
        <p:txBody>
          <a:bodyPr/>
          <a:lstStyle/>
          <a:p>
            <a:r>
              <a:rPr lang="en-US" sz="2400" dirty="0"/>
              <a:t>Technical requirements</a:t>
            </a:r>
          </a:p>
          <a:p>
            <a:pPr lvl="1"/>
            <a:r>
              <a:rPr lang="en-US" sz="2400" dirty="0"/>
              <a:t>Woven fabric strip</a:t>
            </a:r>
          </a:p>
          <a:p>
            <a:pPr lvl="1"/>
            <a:r>
              <a:rPr lang="en-US" sz="2400" dirty="0"/>
              <a:t>Biocompatible adhesive</a:t>
            </a:r>
          </a:p>
          <a:p>
            <a:pPr lvl="1"/>
            <a:r>
              <a:rPr lang="en-US" sz="2400" dirty="0"/>
              <a:t>Absorbent pad </a:t>
            </a:r>
          </a:p>
          <a:p>
            <a:pPr lvl="1"/>
            <a:r>
              <a:rPr lang="en-US" sz="2400" dirty="0"/>
              <a:t>polymer coating on pad</a:t>
            </a:r>
          </a:p>
          <a:p>
            <a:pPr lvl="1"/>
            <a:r>
              <a:rPr lang="en-US" sz="2400" dirty="0"/>
              <a:t>Sterile</a:t>
            </a:r>
          </a:p>
          <a:p>
            <a:r>
              <a:rPr lang="en-US" sz="2400" dirty="0"/>
              <a:t>How does improving the absorbency of the pad affect the polymer coating of the pad?  </a:t>
            </a:r>
          </a:p>
          <a:p>
            <a:pPr marL="457200" lvl="1" indent="0">
              <a:buNone/>
            </a:pPr>
            <a:r>
              <a:rPr lang="en-US" sz="2400" dirty="0"/>
              <a:t>“+”, “-”, or “0”?</a:t>
            </a:r>
          </a:p>
          <a:p>
            <a:r>
              <a:rPr lang="en-US" sz="2400" dirty="0"/>
              <a:t>How does improving the adhesive affect the absorbent pad?</a:t>
            </a:r>
          </a:p>
          <a:p>
            <a:pPr marL="457200" lvl="1" indent="0">
              <a:buNone/>
            </a:pPr>
            <a:r>
              <a:rPr lang="en-US" sz="2400" dirty="0"/>
              <a:t>“+”, “-”, or “0”?</a:t>
            </a:r>
          </a:p>
        </p:txBody>
      </p:sp>
      <p:grpSp>
        <p:nvGrpSpPr>
          <p:cNvPr id="6" name="Group 5"/>
          <p:cNvGrpSpPr/>
          <p:nvPr/>
        </p:nvGrpSpPr>
        <p:grpSpPr>
          <a:xfrm>
            <a:off x="7848600" y="152400"/>
            <a:ext cx="826260" cy="953217"/>
            <a:chOff x="6781800" y="152400"/>
            <a:chExt cx="826260" cy="953217"/>
          </a:xfrm>
        </p:grpSpPr>
        <p:sp>
          <p:nvSpPr>
            <p:cNvPr id="7" name="Oval 6"/>
            <p:cNvSpPr/>
            <p:nvPr/>
          </p:nvSpPr>
          <p:spPr>
            <a:xfrm>
              <a:off x="6781800" y="228600"/>
              <a:ext cx="826260" cy="877017"/>
            </a:xfrm>
            <a:prstGeom prst="ellipse">
              <a:avLst/>
            </a:prstGeom>
            <a:solidFill>
              <a:srgbClr val="006B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p:nvGrpSpPr>
          <p:grpSpPr>
            <a:xfrm>
              <a:off x="6828490" y="152400"/>
              <a:ext cx="691367" cy="925740"/>
              <a:chOff x="2133600" y="4735740"/>
              <a:chExt cx="1081255" cy="1447800"/>
            </a:xfrm>
          </p:grpSpPr>
          <p:pic>
            <p:nvPicPr>
              <p:cNvPr id="9" name="Picture 8"/>
              <p:cNvPicPr>
                <a:picLocks noChangeAspect="1"/>
              </p:cNvPicPr>
              <p:nvPr/>
            </p:nvPicPr>
            <p:blipFill>
              <a:blip r:embed="rId2"/>
              <a:stretch>
                <a:fillRect/>
              </a:stretch>
            </p:blipFill>
            <p:spPr>
              <a:xfrm>
                <a:off x="2133600" y="4735740"/>
                <a:ext cx="1081255" cy="1447800"/>
              </a:xfrm>
              <a:prstGeom prst="rect">
                <a:avLst/>
              </a:prstGeom>
            </p:spPr>
          </p:pic>
          <p:pic>
            <p:nvPicPr>
              <p:cNvPr id="10" name="Picture 9"/>
              <p:cNvPicPr>
                <a:picLocks noChangeAspect="1"/>
              </p:cNvPicPr>
              <p:nvPr/>
            </p:nvPicPr>
            <p:blipFill>
              <a:blip r:embed="rId3"/>
              <a:stretch>
                <a:fillRect/>
              </a:stretch>
            </p:blipFill>
            <p:spPr>
              <a:xfrm flipH="1">
                <a:off x="2438400" y="5486400"/>
                <a:ext cx="609599" cy="436774"/>
              </a:xfrm>
              <a:prstGeom prst="rect">
                <a:avLst/>
              </a:prstGeom>
            </p:spPr>
          </p:pic>
        </p:grpSp>
      </p:grpSp>
      <p:pic>
        <p:nvPicPr>
          <p:cNvPr id="5" name="Picture 4">
            <a:extLst>
              <a:ext uri="{FF2B5EF4-FFF2-40B4-BE49-F238E27FC236}">
                <a16:creationId xmlns:a16="http://schemas.microsoft.com/office/drawing/2014/main" id="{F1CE9720-50C5-4E04-8AF4-5BEC02D87139}"/>
              </a:ext>
            </a:extLst>
          </p:cNvPr>
          <p:cNvPicPr>
            <a:picLocks noChangeAspect="1"/>
          </p:cNvPicPr>
          <p:nvPr/>
        </p:nvPicPr>
        <p:blipFill>
          <a:blip r:embed="rId4"/>
          <a:stretch>
            <a:fillRect/>
          </a:stretch>
        </p:blipFill>
        <p:spPr>
          <a:xfrm>
            <a:off x="6044421" y="746999"/>
            <a:ext cx="2622863" cy="2986801"/>
          </a:xfrm>
          <a:prstGeom prst="rect">
            <a:avLst/>
          </a:prstGeom>
        </p:spPr>
      </p:pic>
    </p:spTree>
    <p:extLst>
      <p:ext uri="{BB962C8B-B14F-4D97-AF65-F5344CB8AC3E}">
        <p14:creationId xmlns:p14="http://schemas.microsoft.com/office/powerpoint/2010/main" val="1382728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priorities</a:t>
            </a:r>
          </a:p>
        </p:txBody>
      </p:sp>
      <p:sp>
        <p:nvSpPr>
          <p:cNvPr id="3" name="Content Placeholder 2"/>
          <p:cNvSpPr>
            <a:spLocks noGrp="1"/>
          </p:cNvSpPr>
          <p:nvPr>
            <p:ph idx="4294967295"/>
          </p:nvPr>
        </p:nvSpPr>
        <p:spPr>
          <a:xfrm>
            <a:off x="457200" y="1066800"/>
            <a:ext cx="8382000" cy="5334000"/>
          </a:xfrm>
        </p:spPr>
        <p:txBody>
          <a:bodyPr/>
          <a:lstStyle/>
          <a:p>
            <a:r>
              <a:rPr lang="en-US" dirty="0"/>
              <a:t>"</a:t>
            </a:r>
            <a:r>
              <a:rPr lang="en-US" dirty="0" err="1"/>
              <a:t>Lantai</a:t>
            </a:r>
            <a:r>
              <a:rPr lang="en-US" dirty="0"/>
              <a:t> </a:t>
            </a:r>
            <a:r>
              <a:rPr lang="en-US" dirty="0" err="1"/>
              <a:t>dasar</a:t>
            </a:r>
            <a:r>
              <a:rPr lang="en-US" dirty="0"/>
              <a:t>" </a:t>
            </a:r>
            <a:r>
              <a:rPr lang="en-US" dirty="0" err="1"/>
              <a:t>rumah</a:t>
            </a:r>
            <a:endParaRPr lang="en-US" dirty="0"/>
          </a:p>
          <a:p>
            <a:r>
              <a:rPr lang="en-US" dirty="0" err="1"/>
              <a:t>Dihitung</a:t>
            </a:r>
            <a:r>
              <a:rPr lang="en-US" dirty="0"/>
              <a:t> </a:t>
            </a:r>
            <a:r>
              <a:rPr lang="en-US" dirty="0" err="1"/>
              <a:t>dengan</a:t>
            </a:r>
            <a:r>
              <a:rPr lang="en-US" dirty="0"/>
              <a:t> </a:t>
            </a:r>
            <a:r>
              <a:rPr lang="en-US" dirty="0" err="1"/>
              <a:t>mengambil</a:t>
            </a:r>
            <a:r>
              <a:rPr lang="en-US" dirty="0"/>
              <a:t> </a:t>
            </a:r>
            <a:r>
              <a:rPr lang="en-US" dirty="0" err="1"/>
              <a:t>nilai</a:t>
            </a:r>
            <a:r>
              <a:rPr lang="en-US" dirty="0"/>
              <a:t> </a:t>
            </a:r>
            <a:r>
              <a:rPr lang="en-US" dirty="0" err="1"/>
              <a:t>untuk</a:t>
            </a:r>
            <a:r>
              <a:rPr lang="en-US" dirty="0"/>
              <a:t> </a:t>
            </a:r>
            <a:r>
              <a:rPr lang="en-US" dirty="0" err="1"/>
              <a:t>setiap</a:t>
            </a:r>
            <a:r>
              <a:rPr lang="en-US" dirty="0"/>
              <a:t> </a:t>
            </a:r>
            <a:r>
              <a:rPr lang="en-US" dirty="0" err="1"/>
              <a:t>keterkaitan</a:t>
            </a:r>
            <a:r>
              <a:rPr lang="en-US" dirty="0"/>
              <a:t> </a:t>
            </a:r>
            <a:r>
              <a:rPr lang="en-US" dirty="0" err="1"/>
              <a:t>persyaratan</a:t>
            </a:r>
            <a:r>
              <a:rPr lang="en-US" dirty="0"/>
              <a:t> </a:t>
            </a:r>
            <a:r>
              <a:rPr lang="en-US" dirty="0" err="1"/>
              <a:t>teknis</a:t>
            </a:r>
            <a:r>
              <a:rPr lang="en-US" dirty="0"/>
              <a:t> </a:t>
            </a:r>
            <a:r>
              <a:rPr lang="en-US" dirty="0" err="1"/>
              <a:t>dalam</a:t>
            </a:r>
            <a:r>
              <a:rPr lang="en-US" dirty="0"/>
              <a:t> </a:t>
            </a:r>
            <a:r>
              <a:rPr lang="en-US" dirty="0" err="1"/>
              <a:t>memenuhi</a:t>
            </a:r>
            <a:r>
              <a:rPr lang="en-US" dirty="0"/>
              <a:t> </a:t>
            </a:r>
            <a:r>
              <a:rPr lang="en-US" dirty="0" err="1"/>
              <a:t>kebutuhan</a:t>
            </a:r>
            <a:r>
              <a:rPr lang="en-US" dirty="0"/>
              <a:t> </a:t>
            </a:r>
            <a:r>
              <a:rPr lang="en-US" dirty="0" err="1"/>
              <a:t>pelanggan</a:t>
            </a:r>
            <a:r>
              <a:rPr lang="en-US" dirty="0"/>
              <a:t> (</a:t>
            </a:r>
            <a:r>
              <a:rPr lang="en-US" dirty="0" err="1"/>
              <a:t>bagian</a:t>
            </a:r>
            <a:r>
              <a:rPr lang="en-US" dirty="0"/>
              <a:t> </a:t>
            </a:r>
            <a:r>
              <a:rPr lang="en-US" dirty="0" err="1"/>
              <a:t>utama</a:t>
            </a:r>
            <a:r>
              <a:rPr lang="en-US" dirty="0"/>
              <a:t> </a:t>
            </a:r>
            <a:r>
              <a:rPr lang="en-US" dirty="0" err="1"/>
              <a:t>rumah</a:t>
            </a:r>
            <a:r>
              <a:rPr lang="en-US" dirty="0"/>
              <a:t>)</a:t>
            </a:r>
          </a:p>
          <a:p>
            <a:r>
              <a:rPr lang="en-US" dirty="0" err="1"/>
              <a:t>Setiap</a:t>
            </a:r>
            <a:r>
              <a:rPr lang="en-US" dirty="0"/>
              <a:t> </a:t>
            </a:r>
            <a:r>
              <a:rPr lang="en-US" dirty="0" err="1"/>
              <a:t>nilai</a:t>
            </a:r>
            <a:r>
              <a:rPr lang="en-US" dirty="0"/>
              <a:t> </a:t>
            </a:r>
            <a:r>
              <a:rPr lang="en-US" dirty="0" err="1"/>
              <a:t>interrelasi</a:t>
            </a:r>
            <a:r>
              <a:rPr lang="en-US" dirty="0"/>
              <a:t> </a:t>
            </a:r>
            <a:r>
              <a:rPr lang="en-US" dirty="0" err="1"/>
              <a:t>dikalikan</a:t>
            </a:r>
            <a:r>
              <a:rPr lang="en-US" dirty="0"/>
              <a:t> </a:t>
            </a:r>
            <a:r>
              <a:rPr lang="en-US" dirty="0" err="1"/>
              <a:t>dengan</a:t>
            </a:r>
            <a:r>
              <a:rPr lang="en-US" dirty="0"/>
              <a:t> </a:t>
            </a:r>
            <a:r>
              <a:rPr lang="en-US" dirty="0" err="1"/>
              <a:t>bobot</a:t>
            </a:r>
            <a:r>
              <a:rPr lang="en-US" dirty="0"/>
              <a:t> </a:t>
            </a:r>
            <a:r>
              <a:rPr lang="en-US" dirty="0" err="1"/>
              <a:t>keseluruhan</a:t>
            </a:r>
            <a:r>
              <a:rPr lang="en-US" dirty="0"/>
              <a:t> </a:t>
            </a:r>
            <a:r>
              <a:rPr lang="en-US" dirty="0" err="1"/>
              <a:t>dari</a:t>
            </a:r>
            <a:r>
              <a:rPr lang="en-US" dirty="0"/>
              <a:t> "</a:t>
            </a:r>
            <a:r>
              <a:rPr lang="en-US" dirty="0" err="1"/>
              <a:t>dinding</a:t>
            </a:r>
            <a:r>
              <a:rPr lang="en-US" dirty="0"/>
              <a:t>" benchmarking </a:t>
            </a:r>
            <a:r>
              <a:rPr lang="en-US" dirty="0" err="1"/>
              <a:t>rumah</a:t>
            </a:r>
            <a:endParaRPr lang="en-US" dirty="0"/>
          </a:p>
          <a:p>
            <a:r>
              <a:rPr lang="en-US" dirty="0"/>
              <a:t>Nilai-</a:t>
            </a:r>
            <a:r>
              <a:rPr lang="en-US" dirty="0" err="1"/>
              <a:t>nilai</a:t>
            </a:r>
            <a:r>
              <a:rPr lang="en-US" dirty="0"/>
              <a:t> </a:t>
            </a:r>
            <a:r>
              <a:rPr lang="en-US" dirty="0" err="1"/>
              <a:t>kemudian</a:t>
            </a:r>
            <a:r>
              <a:rPr lang="en-US" dirty="0"/>
              <a:t> </a:t>
            </a:r>
            <a:r>
              <a:rPr lang="en-US" dirty="0" err="1"/>
              <a:t>diringkas</a:t>
            </a:r>
            <a:r>
              <a:rPr lang="en-US" dirty="0"/>
              <a:t> </a:t>
            </a:r>
            <a:r>
              <a:rPr lang="en-US" dirty="0" err="1"/>
              <a:t>ke</a:t>
            </a:r>
            <a:r>
              <a:rPr lang="en-US" dirty="0"/>
              <a:t> </a:t>
            </a:r>
            <a:r>
              <a:rPr lang="en-US" dirty="0" err="1"/>
              <a:t>dalam</a:t>
            </a:r>
            <a:r>
              <a:rPr lang="en-US" dirty="0"/>
              <a:t> </a:t>
            </a:r>
            <a:r>
              <a:rPr lang="en-US" dirty="0" err="1"/>
              <a:t>kolom</a:t>
            </a:r>
            <a:endParaRPr lang="en-US" dirty="0"/>
          </a:p>
        </p:txBody>
      </p:sp>
      <p:pic>
        <p:nvPicPr>
          <p:cNvPr id="5" name="Picture 4"/>
          <p:cNvPicPr>
            <a:picLocks noChangeAspect="1"/>
          </p:cNvPicPr>
          <p:nvPr/>
        </p:nvPicPr>
        <p:blipFill>
          <a:blip r:embed="rId2"/>
          <a:stretch>
            <a:fillRect/>
          </a:stretch>
        </p:blipFill>
        <p:spPr>
          <a:xfrm>
            <a:off x="7899400" y="152400"/>
            <a:ext cx="1244600" cy="1016000"/>
          </a:xfrm>
          <a:prstGeom prst="rect">
            <a:avLst/>
          </a:prstGeom>
        </p:spPr>
      </p:pic>
    </p:spTree>
    <p:extLst>
      <p:ext uri="{BB962C8B-B14F-4D97-AF65-F5344CB8AC3E}">
        <p14:creationId xmlns:p14="http://schemas.microsoft.com/office/powerpoint/2010/main" val="2338400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Adhesive bandage example</a:t>
            </a:r>
          </a:p>
        </p:txBody>
      </p:sp>
      <p:sp>
        <p:nvSpPr>
          <p:cNvPr id="3" name="Content Placeholder 2"/>
          <p:cNvSpPr>
            <a:spLocks noGrp="1"/>
          </p:cNvSpPr>
          <p:nvPr>
            <p:ph idx="4294967295"/>
          </p:nvPr>
        </p:nvSpPr>
        <p:spPr>
          <a:xfrm>
            <a:off x="457200" y="1066800"/>
            <a:ext cx="8382000" cy="5334000"/>
          </a:xfrm>
        </p:spPr>
        <p:txBody>
          <a:bodyPr/>
          <a:lstStyle/>
          <a:p>
            <a:r>
              <a:rPr lang="en-US" dirty="0"/>
              <a:t>Adhesive column (technical requirement)</a:t>
            </a:r>
          </a:p>
          <a:p>
            <a:pPr lvl="1"/>
            <a:r>
              <a:rPr lang="en-US" dirty="0"/>
              <a:t>Sticky enough = 10 * 5 = 50          </a:t>
            </a:r>
          </a:p>
          <a:p>
            <a:pPr lvl="1"/>
            <a:r>
              <a:rPr lang="en-US" dirty="0"/>
              <a:t>Not too sticky = 10 * 9  = 90   </a:t>
            </a:r>
          </a:p>
          <a:p>
            <a:pPr lvl="1"/>
            <a:r>
              <a:rPr lang="en-US" dirty="0"/>
              <a:t>Flexible  = 0 *4 = 0  </a:t>
            </a:r>
          </a:p>
          <a:p>
            <a:pPr lvl="1"/>
            <a:r>
              <a:rPr lang="en-US" dirty="0"/>
              <a:t>Free from microbes = 2 * 7  = 14</a:t>
            </a:r>
          </a:p>
          <a:p>
            <a:pPr lvl="1"/>
            <a:r>
              <a:rPr lang="en-US" dirty="0"/>
              <a:t>Absorbent = 0* 3 = 0   </a:t>
            </a:r>
          </a:p>
          <a:p>
            <a:pPr lvl="1"/>
            <a:r>
              <a:rPr lang="en-US" dirty="0"/>
              <a:t>Biocompatible = 5 * 5= 25</a:t>
            </a:r>
          </a:p>
          <a:p>
            <a:pPr marL="457200" lvl="1" indent="0">
              <a:buNone/>
            </a:pPr>
            <a:r>
              <a:rPr lang="en-US" dirty="0"/>
              <a:t>Sum = 50+90+0+14+0+25</a:t>
            </a:r>
          </a:p>
          <a:p>
            <a:pPr marL="457200" lvl="1" indent="0">
              <a:buNone/>
            </a:pPr>
            <a:r>
              <a:rPr lang="en-US" dirty="0"/>
              <a:t>=179 </a:t>
            </a:r>
          </a:p>
          <a:p>
            <a:endParaRPr lang="en-US" dirty="0"/>
          </a:p>
        </p:txBody>
      </p:sp>
      <p:grpSp>
        <p:nvGrpSpPr>
          <p:cNvPr id="7" name="Group 6"/>
          <p:cNvGrpSpPr/>
          <p:nvPr/>
        </p:nvGrpSpPr>
        <p:grpSpPr>
          <a:xfrm>
            <a:off x="7848600" y="152400"/>
            <a:ext cx="826260" cy="953217"/>
            <a:chOff x="6781800" y="152400"/>
            <a:chExt cx="826260" cy="953217"/>
          </a:xfrm>
        </p:grpSpPr>
        <p:sp>
          <p:nvSpPr>
            <p:cNvPr id="8" name="Oval 7"/>
            <p:cNvSpPr/>
            <p:nvPr/>
          </p:nvSpPr>
          <p:spPr>
            <a:xfrm>
              <a:off x="6781800" y="228600"/>
              <a:ext cx="826260" cy="877017"/>
            </a:xfrm>
            <a:prstGeom prst="ellipse">
              <a:avLst/>
            </a:prstGeom>
            <a:solidFill>
              <a:srgbClr val="006B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p:cNvGrpSpPr/>
            <p:nvPr/>
          </p:nvGrpSpPr>
          <p:grpSpPr>
            <a:xfrm>
              <a:off x="6828490" y="152400"/>
              <a:ext cx="691367" cy="925740"/>
              <a:chOff x="2133600" y="4735740"/>
              <a:chExt cx="1081255" cy="1447800"/>
            </a:xfrm>
          </p:grpSpPr>
          <p:pic>
            <p:nvPicPr>
              <p:cNvPr id="10" name="Picture 9"/>
              <p:cNvPicPr>
                <a:picLocks noChangeAspect="1"/>
              </p:cNvPicPr>
              <p:nvPr/>
            </p:nvPicPr>
            <p:blipFill>
              <a:blip r:embed="rId2"/>
              <a:stretch>
                <a:fillRect/>
              </a:stretch>
            </p:blipFill>
            <p:spPr>
              <a:xfrm>
                <a:off x="2133600" y="4735740"/>
                <a:ext cx="1081255" cy="1447800"/>
              </a:xfrm>
              <a:prstGeom prst="rect">
                <a:avLst/>
              </a:prstGeom>
            </p:spPr>
          </p:pic>
          <p:pic>
            <p:nvPicPr>
              <p:cNvPr id="11" name="Picture 10"/>
              <p:cNvPicPr>
                <a:picLocks noChangeAspect="1"/>
              </p:cNvPicPr>
              <p:nvPr/>
            </p:nvPicPr>
            <p:blipFill>
              <a:blip r:embed="rId3"/>
              <a:stretch>
                <a:fillRect/>
              </a:stretch>
            </p:blipFill>
            <p:spPr>
              <a:xfrm flipH="1">
                <a:off x="2438400" y="5486400"/>
                <a:ext cx="609599" cy="436774"/>
              </a:xfrm>
              <a:prstGeom prst="rect">
                <a:avLst/>
              </a:prstGeom>
            </p:spPr>
          </p:pic>
        </p:grpSp>
      </p:grpSp>
      <p:pic>
        <p:nvPicPr>
          <p:cNvPr id="6" name="Picture 5">
            <a:extLst>
              <a:ext uri="{FF2B5EF4-FFF2-40B4-BE49-F238E27FC236}">
                <a16:creationId xmlns:a16="http://schemas.microsoft.com/office/drawing/2014/main" id="{CCF5930A-18EE-43F2-83ED-61FDC957C681}"/>
              </a:ext>
            </a:extLst>
          </p:cNvPr>
          <p:cNvPicPr>
            <a:picLocks noChangeAspect="1"/>
          </p:cNvPicPr>
          <p:nvPr/>
        </p:nvPicPr>
        <p:blipFill>
          <a:blip r:embed="rId4"/>
          <a:stretch>
            <a:fillRect/>
          </a:stretch>
        </p:blipFill>
        <p:spPr>
          <a:xfrm>
            <a:off x="6455533" y="2940822"/>
            <a:ext cx="2409825" cy="3459978"/>
          </a:xfrm>
          <a:prstGeom prst="rect">
            <a:avLst/>
          </a:prstGeom>
        </p:spPr>
      </p:pic>
    </p:spTree>
    <p:extLst>
      <p:ext uri="{BB962C8B-B14F-4D97-AF65-F5344CB8AC3E}">
        <p14:creationId xmlns:p14="http://schemas.microsoft.com/office/powerpoint/2010/main" val="35862258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Adhesive bandage example</a:t>
            </a:r>
          </a:p>
        </p:txBody>
      </p:sp>
      <p:sp>
        <p:nvSpPr>
          <p:cNvPr id="3" name="Content Placeholder 2"/>
          <p:cNvSpPr>
            <a:spLocks noGrp="1"/>
          </p:cNvSpPr>
          <p:nvPr>
            <p:ph idx="4294967295"/>
          </p:nvPr>
        </p:nvSpPr>
        <p:spPr>
          <a:xfrm>
            <a:off x="457200" y="1066800"/>
            <a:ext cx="8382000" cy="5334000"/>
          </a:xfrm>
        </p:spPr>
        <p:txBody>
          <a:bodyPr/>
          <a:lstStyle/>
          <a:p>
            <a:r>
              <a:rPr lang="en-US" dirty="0"/>
              <a:t>Absorbent pad column (technical requirement)</a:t>
            </a:r>
          </a:p>
          <a:p>
            <a:pPr lvl="1"/>
            <a:r>
              <a:rPr lang="en-US" dirty="0"/>
              <a:t>Sticky enough = 2 * 5 = 10          </a:t>
            </a:r>
          </a:p>
          <a:p>
            <a:pPr lvl="1"/>
            <a:r>
              <a:rPr lang="en-US" dirty="0"/>
              <a:t>Not too sticky = 5 * 9  = 45   </a:t>
            </a:r>
          </a:p>
          <a:p>
            <a:pPr lvl="1"/>
            <a:r>
              <a:rPr lang="en-US" dirty="0"/>
              <a:t>Flexible  = 0 *4 = 0  </a:t>
            </a:r>
          </a:p>
          <a:p>
            <a:pPr lvl="1"/>
            <a:r>
              <a:rPr lang="en-US" dirty="0"/>
              <a:t>Free from microbes = 2 * 7  = 14</a:t>
            </a:r>
          </a:p>
          <a:p>
            <a:pPr lvl="1"/>
            <a:r>
              <a:rPr lang="en-US" dirty="0"/>
              <a:t>Absorbent = 10* 3 = 30   </a:t>
            </a:r>
          </a:p>
          <a:p>
            <a:pPr lvl="1"/>
            <a:r>
              <a:rPr lang="en-US" dirty="0"/>
              <a:t>Biocompatible = 5 * 5= 25</a:t>
            </a:r>
          </a:p>
          <a:p>
            <a:pPr marL="457200" lvl="1" indent="0">
              <a:buNone/>
            </a:pPr>
            <a:r>
              <a:rPr lang="en-US" dirty="0"/>
              <a:t>Sum = 10+45+0+14+30+25 = 124</a:t>
            </a:r>
          </a:p>
          <a:p>
            <a:endParaRPr lang="en-US" dirty="0"/>
          </a:p>
          <a:p>
            <a:endParaRPr lang="en-US" dirty="0"/>
          </a:p>
        </p:txBody>
      </p:sp>
      <p:grpSp>
        <p:nvGrpSpPr>
          <p:cNvPr id="14" name="Group 13"/>
          <p:cNvGrpSpPr/>
          <p:nvPr/>
        </p:nvGrpSpPr>
        <p:grpSpPr>
          <a:xfrm>
            <a:off x="7848600" y="152400"/>
            <a:ext cx="826260" cy="953217"/>
            <a:chOff x="6781800" y="152400"/>
            <a:chExt cx="826260" cy="953217"/>
          </a:xfrm>
        </p:grpSpPr>
        <p:sp>
          <p:nvSpPr>
            <p:cNvPr id="15" name="Oval 14"/>
            <p:cNvSpPr/>
            <p:nvPr/>
          </p:nvSpPr>
          <p:spPr>
            <a:xfrm>
              <a:off x="6781800" y="228600"/>
              <a:ext cx="826260" cy="877017"/>
            </a:xfrm>
            <a:prstGeom prst="ellipse">
              <a:avLst/>
            </a:prstGeom>
            <a:solidFill>
              <a:srgbClr val="006B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6828490" y="152400"/>
              <a:ext cx="691367" cy="925740"/>
              <a:chOff x="2133600" y="4735740"/>
              <a:chExt cx="1081255" cy="1447800"/>
            </a:xfrm>
          </p:grpSpPr>
          <p:pic>
            <p:nvPicPr>
              <p:cNvPr id="17" name="Picture 16"/>
              <p:cNvPicPr>
                <a:picLocks noChangeAspect="1"/>
              </p:cNvPicPr>
              <p:nvPr/>
            </p:nvPicPr>
            <p:blipFill>
              <a:blip r:embed="rId2"/>
              <a:stretch>
                <a:fillRect/>
              </a:stretch>
            </p:blipFill>
            <p:spPr>
              <a:xfrm>
                <a:off x="2133600" y="4735740"/>
                <a:ext cx="1081255" cy="1447800"/>
              </a:xfrm>
              <a:prstGeom prst="rect">
                <a:avLst/>
              </a:prstGeom>
            </p:spPr>
          </p:pic>
          <p:pic>
            <p:nvPicPr>
              <p:cNvPr id="18" name="Picture 17"/>
              <p:cNvPicPr>
                <a:picLocks noChangeAspect="1"/>
              </p:cNvPicPr>
              <p:nvPr/>
            </p:nvPicPr>
            <p:blipFill>
              <a:blip r:embed="rId3"/>
              <a:stretch>
                <a:fillRect/>
              </a:stretch>
            </p:blipFill>
            <p:spPr>
              <a:xfrm flipH="1">
                <a:off x="2438400" y="5486400"/>
                <a:ext cx="609599" cy="436774"/>
              </a:xfrm>
              <a:prstGeom prst="rect">
                <a:avLst/>
              </a:prstGeom>
            </p:spPr>
          </p:pic>
        </p:grpSp>
      </p:grpSp>
      <p:pic>
        <p:nvPicPr>
          <p:cNvPr id="9" name="Picture 8">
            <a:extLst>
              <a:ext uri="{FF2B5EF4-FFF2-40B4-BE49-F238E27FC236}">
                <a16:creationId xmlns:a16="http://schemas.microsoft.com/office/drawing/2014/main" id="{FB321640-D5A8-4EB9-B662-0C34C28D198F}"/>
              </a:ext>
            </a:extLst>
          </p:cNvPr>
          <p:cNvPicPr>
            <a:picLocks noChangeAspect="1"/>
          </p:cNvPicPr>
          <p:nvPr/>
        </p:nvPicPr>
        <p:blipFill>
          <a:blip r:embed="rId4"/>
          <a:stretch>
            <a:fillRect/>
          </a:stretch>
        </p:blipFill>
        <p:spPr>
          <a:xfrm>
            <a:off x="6604537" y="2863719"/>
            <a:ext cx="2392797" cy="2165481"/>
          </a:xfrm>
          <a:prstGeom prst="rect">
            <a:avLst/>
          </a:prstGeom>
        </p:spPr>
      </p:pic>
    </p:spTree>
    <p:extLst>
      <p:ext uri="{BB962C8B-B14F-4D97-AF65-F5344CB8AC3E}">
        <p14:creationId xmlns:p14="http://schemas.microsoft.com/office/powerpoint/2010/main" val="22535845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targets</a:t>
            </a:r>
          </a:p>
        </p:txBody>
      </p:sp>
      <p:sp>
        <p:nvSpPr>
          <p:cNvPr id="3" name="Content Placeholder 2"/>
          <p:cNvSpPr>
            <a:spLocks noGrp="1"/>
          </p:cNvSpPr>
          <p:nvPr>
            <p:ph idx="4294967295"/>
          </p:nvPr>
        </p:nvSpPr>
        <p:spPr>
          <a:xfrm>
            <a:off x="457200" y="1066800"/>
            <a:ext cx="8382000" cy="5334000"/>
          </a:xfrm>
        </p:spPr>
        <p:txBody>
          <a:bodyPr/>
          <a:lstStyle/>
          <a:p>
            <a:r>
              <a:rPr lang="en-US" dirty="0" err="1"/>
              <a:t>Pembandingan</a:t>
            </a:r>
            <a:r>
              <a:rPr lang="en-US" dirty="0"/>
              <a:t> </a:t>
            </a:r>
            <a:r>
              <a:rPr lang="en-US" dirty="0" err="1"/>
              <a:t>teknis</a:t>
            </a:r>
            <a:r>
              <a:rPr lang="en-US" dirty="0"/>
              <a:t> </a:t>
            </a:r>
            <a:r>
              <a:rPr lang="en-US" dirty="0" err="1"/>
              <a:t>dapat</a:t>
            </a:r>
            <a:r>
              <a:rPr lang="en-US" dirty="0"/>
              <a:t> </a:t>
            </a:r>
            <a:r>
              <a:rPr lang="en-US" dirty="0" err="1"/>
              <a:t>digunakan</a:t>
            </a:r>
            <a:r>
              <a:rPr lang="en-US" dirty="0"/>
              <a:t> </a:t>
            </a:r>
            <a:r>
              <a:rPr lang="en-US" dirty="0" err="1"/>
              <a:t>untuk</a:t>
            </a:r>
            <a:r>
              <a:rPr lang="en-US" dirty="0"/>
              <a:t> </a:t>
            </a:r>
            <a:r>
              <a:rPr lang="en-US" dirty="0" err="1"/>
              <a:t>membandingkan</a:t>
            </a:r>
            <a:r>
              <a:rPr lang="en-US" dirty="0"/>
              <a:t> </a:t>
            </a:r>
            <a:r>
              <a:rPr lang="en-US" dirty="0" err="1"/>
              <a:t>prioritas</a:t>
            </a:r>
            <a:r>
              <a:rPr lang="en-US" dirty="0"/>
              <a:t> </a:t>
            </a:r>
            <a:r>
              <a:rPr lang="en-US" dirty="0" err="1"/>
              <a:t>teknis</a:t>
            </a:r>
            <a:r>
              <a:rPr lang="en-US" dirty="0"/>
              <a:t> dan </a:t>
            </a:r>
            <a:r>
              <a:rPr lang="en-US" dirty="0" err="1"/>
              <a:t>masukan</a:t>
            </a:r>
            <a:r>
              <a:rPr lang="en-US" dirty="0"/>
              <a:t> </a:t>
            </a:r>
            <a:r>
              <a:rPr lang="en-US" dirty="0" err="1"/>
              <a:t>desain</a:t>
            </a:r>
            <a:r>
              <a:rPr lang="en-US" dirty="0"/>
              <a:t> yang </a:t>
            </a:r>
            <a:r>
              <a:rPr lang="en-US" dirty="0" err="1"/>
              <a:t>direncanakan</a:t>
            </a:r>
            <a:r>
              <a:rPr lang="en-US" dirty="0"/>
              <a:t> </a:t>
            </a:r>
            <a:r>
              <a:rPr lang="en-US" dirty="0" err="1"/>
              <a:t>dengan</a:t>
            </a:r>
            <a:r>
              <a:rPr lang="en-US" dirty="0"/>
              <a:t> </a:t>
            </a:r>
            <a:r>
              <a:rPr lang="en-US" dirty="0" err="1"/>
              <a:t>produk</a:t>
            </a:r>
            <a:r>
              <a:rPr lang="en-US" dirty="0"/>
              <a:t> </a:t>
            </a:r>
            <a:r>
              <a:rPr lang="en-US" dirty="0" err="1"/>
              <a:t>pesaing</a:t>
            </a:r>
            <a:endParaRPr lang="en-US" dirty="0"/>
          </a:p>
          <a:p>
            <a:r>
              <a:rPr lang="en-US" dirty="0"/>
              <a:t> Hasil = target </a:t>
            </a:r>
            <a:r>
              <a:rPr lang="en-US" dirty="0" err="1"/>
              <a:t>desain</a:t>
            </a:r>
            <a:r>
              <a:rPr lang="en-US" dirty="0"/>
              <a:t> (</a:t>
            </a:r>
            <a:r>
              <a:rPr lang="en-US" dirty="0" err="1"/>
              <a:t>produk</a:t>
            </a:r>
            <a:r>
              <a:rPr lang="en-US" dirty="0"/>
              <a:t>)</a:t>
            </a:r>
          </a:p>
        </p:txBody>
      </p:sp>
    </p:spTree>
    <p:extLst>
      <p:ext uri="{BB962C8B-B14F-4D97-AF65-F5344CB8AC3E}">
        <p14:creationId xmlns:p14="http://schemas.microsoft.com/office/powerpoint/2010/main" val="4274201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Clausing</a:t>
            </a:r>
            <a:r>
              <a:rPr lang="en-US" dirty="0"/>
              <a:t> four-phase model</a:t>
            </a:r>
          </a:p>
        </p:txBody>
      </p:sp>
      <p:sp>
        <p:nvSpPr>
          <p:cNvPr id="13" name="Rounded Rectangle 12"/>
          <p:cNvSpPr/>
          <p:nvPr/>
        </p:nvSpPr>
        <p:spPr>
          <a:xfrm>
            <a:off x="558785" y="1048521"/>
            <a:ext cx="3055630" cy="2761479"/>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4" name="Rounded Rectangle 4"/>
          <p:cNvSpPr/>
          <p:nvPr/>
        </p:nvSpPr>
        <p:spPr>
          <a:xfrm>
            <a:off x="691146" y="1180141"/>
            <a:ext cx="2879813" cy="25643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defTabSz="1155700">
              <a:lnSpc>
                <a:spcPct val="90000"/>
              </a:lnSpc>
              <a:spcAft>
                <a:spcPct val="35000"/>
              </a:spcAft>
            </a:pPr>
            <a:r>
              <a:rPr lang="en-US" sz="1800" b="1" dirty="0">
                <a:solidFill>
                  <a:schemeClr val="tx1"/>
                </a:solidFill>
              </a:rPr>
              <a:t>I. Product planning</a:t>
            </a:r>
          </a:p>
          <a:p>
            <a:pPr defTabSz="1155700">
              <a:lnSpc>
                <a:spcPct val="90000"/>
              </a:lnSpc>
              <a:spcAft>
                <a:spcPct val="35000"/>
              </a:spcAft>
            </a:pPr>
            <a:r>
              <a:rPr lang="en-US" sz="1800" dirty="0" err="1">
                <a:solidFill>
                  <a:schemeClr val="tx1"/>
                </a:solidFill>
              </a:rPr>
              <a:t>Tentukan</a:t>
            </a:r>
            <a:r>
              <a:rPr lang="en-US" sz="1800" dirty="0">
                <a:solidFill>
                  <a:schemeClr val="tx1"/>
                </a:solidFill>
              </a:rPr>
              <a:t> </a:t>
            </a:r>
            <a:r>
              <a:rPr lang="en-US" sz="1800" dirty="0" err="1">
                <a:solidFill>
                  <a:schemeClr val="tx1"/>
                </a:solidFill>
              </a:rPr>
              <a:t>fitur-fitur</a:t>
            </a:r>
            <a:r>
              <a:rPr lang="en-US" sz="1800" dirty="0">
                <a:solidFill>
                  <a:schemeClr val="tx1"/>
                </a:solidFill>
              </a:rPr>
              <a:t> </a:t>
            </a:r>
            <a:r>
              <a:rPr lang="en-US" sz="1800" dirty="0" err="1">
                <a:solidFill>
                  <a:schemeClr val="tx1"/>
                </a:solidFill>
              </a:rPr>
              <a:t>penting</a:t>
            </a:r>
            <a:r>
              <a:rPr lang="en-US" sz="1800" dirty="0">
                <a:solidFill>
                  <a:schemeClr val="tx1"/>
                </a:solidFill>
              </a:rPr>
              <a:t> </a:t>
            </a:r>
            <a:r>
              <a:rPr lang="en-US" sz="1800" dirty="0" err="1">
                <a:solidFill>
                  <a:schemeClr val="tx1"/>
                </a:solidFill>
              </a:rPr>
              <a:t>berdasarkan</a:t>
            </a:r>
            <a:r>
              <a:rPr lang="en-US" sz="1800" dirty="0">
                <a:solidFill>
                  <a:schemeClr val="tx1"/>
                </a:solidFill>
              </a:rPr>
              <a:t> </a:t>
            </a:r>
            <a:r>
              <a:rPr lang="en-US" sz="1800" dirty="0" err="1">
                <a:solidFill>
                  <a:schemeClr val="tx1"/>
                </a:solidFill>
              </a:rPr>
              <a:t>kebutuhan</a:t>
            </a:r>
            <a:r>
              <a:rPr lang="en-US" sz="1800" dirty="0">
                <a:solidFill>
                  <a:schemeClr val="tx1"/>
                </a:solidFill>
              </a:rPr>
              <a:t> </a:t>
            </a:r>
            <a:r>
              <a:rPr lang="en-US" sz="1800" dirty="0" err="1">
                <a:solidFill>
                  <a:schemeClr val="tx1"/>
                </a:solidFill>
              </a:rPr>
              <a:t>pelanggan</a:t>
            </a:r>
            <a:r>
              <a:rPr lang="en-US" sz="1800" dirty="0">
                <a:solidFill>
                  <a:schemeClr val="tx1"/>
                </a:solidFill>
              </a:rPr>
              <a:t> dan </a:t>
            </a:r>
            <a:r>
              <a:rPr lang="en-US" sz="1800" dirty="0" err="1">
                <a:solidFill>
                  <a:schemeClr val="tx1"/>
                </a:solidFill>
              </a:rPr>
              <a:t>konsep</a:t>
            </a:r>
            <a:r>
              <a:rPr lang="en-US" sz="1800" dirty="0">
                <a:solidFill>
                  <a:schemeClr val="tx1"/>
                </a:solidFill>
              </a:rPr>
              <a:t> </a:t>
            </a:r>
            <a:r>
              <a:rPr lang="en-US" sz="1800" dirty="0" err="1">
                <a:solidFill>
                  <a:schemeClr val="tx1"/>
                </a:solidFill>
              </a:rPr>
              <a:t>desain</a:t>
            </a:r>
            <a:endParaRPr lang="en-US" sz="1800" kern="1200" dirty="0">
              <a:solidFill>
                <a:schemeClr val="tx1"/>
              </a:solidFill>
            </a:endParaRPr>
          </a:p>
        </p:txBody>
      </p:sp>
      <p:sp>
        <p:nvSpPr>
          <p:cNvPr id="15" name="Rounded Rectangle 14"/>
          <p:cNvSpPr/>
          <p:nvPr/>
        </p:nvSpPr>
        <p:spPr>
          <a:xfrm>
            <a:off x="3832530" y="3975652"/>
            <a:ext cx="3024602" cy="2729948"/>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6" name="Rounded Rectangle 15"/>
          <p:cNvSpPr/>
          <p:nvPr/>
        </p:nvSpPr>
        <p:spPr>
          <a:xfrm>
            <a:off x="3835681" y="1061447"/>
            <a:ext cx="3041326" cy="2748553"/>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Rounded Rectangle 16"/>
          <p:cNvSpPr/>
          <p:nvPr/>
        </p:nvSpPr>
        <p:spPr>
          <a:xfrm>
            <a:off x="558785" y="3944121"/>
            <a:ext cx="3055630" cy="2761479"/>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0" name="Rounded Rectangle 4"/>
          <p:cNvSpPr/>
          <p:nvPr/>
        </p:nvSpPr>
        <p:spPr>
          <a:xfrm>
            <a:off x="3977318" y="1180141"/>
            <a:ext cx="2879813" cy="25643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marL="0" indent="0">
              <a:buNone/>
            </a:pPr>
            <a:r>
              <a:rPr lang="en-US" sz="2000" b="1" dirty="0">
                <a:solidFill>
                  <a:schemeClr val="tx1"/>
                </a:solidFill>
              </a:rPr>
              <a:t>II. Design deployment</a:t>
            </a:r>
          </a:p>
          <a:p>
            <a:pPr marL="0" indent="0">
              <a:buNone/>
            </a:pPr>
            <a:r>
              <a:rPr lang="en-US" sz="1800" dirty="0" err="1">
                <a:solidFill>
                  <a:schemeClr val="tx1"/>
                </a:solidFill>
              </a:rPr>
              <a:t>Bandingkan</a:t>
            </a:r>
            <a:r>
              <a:rPr lang="en-US" sz="1800" dirty="0">
                <a:solidFill>
                  <a:schemeClr val="tx1"/>
                </a:solidFill>
              </a:rPr>
              <a:t> </a:t>
            </a:r>
            <a:r>
              <a:rPr lang="en-US" sz="1800" dirty="0" err="1">
                <a:solidFill>
                  <a:schemeClr val="tx1"/>
                </a:solidFill>
              </a:rPr>
              <a:t>karakteristik</a:t>
            </a:r>
            <a:r>
              <a:rPr lang="en-US" sz="1800" dirty="0">
                <a:solidFill>
                  <a:schemeClr val="tx1"/>
                </a:solidFill>
              </a:rPr>
              <a:t> </a:t>
            </a:r>
            <a:r>
              <a:rPr lang="en-US" sz="1800" dirty="0" err="1">
                <a:solidFill>
                  <a:schemeClr val="tx1"/>
                </a:solidFill>
              </a:rPr>
              <a:t>komponen</a:t>
            </a:r>
            <a:r>
              <a:rPr lang="en-US" sz="1800" dirty="0">
                <a:solidFill>
                  <a:schemeClr val="tx1"/>
                </a:solidFill>
              </a:rPr>
              <a:t> </a:t>
            </a:r>
            <a:r>
              <a:rPr lang="en-US" sz="1800" dirty="0" err="1">
                <a:solidFill>
                  <a:schemeClr val="tx1"/>
                </a:solidFill>
              </a:rPr>
              <a:t>dengan</a:t>
            </a:r>
            <a:endParaRPr lang="en-US" sz="1800" dirty="0">
              <a:solidFill>
                <a:schemeClr val="tx1"/>
              </a:solidFill>
            </a:endParaRPr>
          </a:p>
          <a:p>
            <a:pPr marL="0" indent="0">
              <a:buNone/>
            </a:pPr>
            <a:r>
              <a:rPr lang="en-US" sz="1800" dirty="0" err="1">
                <a:solidFill>
                  <a:schemeClr val="tx1"/>
                </a:solidFill>
              </a:rPr>
              <a:t>fitur</a:t>
            </a:r>
            <a:r>
              <a:rPr lang="en-US" sz="1800" dirty="0">
                <a:solidFill>
                  <a:schemeClr val="tx1"/>
                </a:solidFill>
              </a:rPr>
              <a:t> </a:t>
            </a:r>
            <a:r>
              <a:rPr lang="en-US" sz="1800" dirty="0" err="1">
                <a:solidFill>
                  <a:schemeClr val="tx1"/>
                </a:solidFill>
              </a:rPr>
              <a:t>desain</a:t>
            </a:r>
            <a:endParaRPr lang="en-US" sz="1800" dirty="0">
              <a:solidFill>
                <a:schemeClr val="tx1"/>
              </a:solidFill>
            </a:endParaRPr>
          </a:p>
          <a:p>
            <a:pPr lvl="0" algn="ctr" defTabSz="1155700" rtl="0">
              <a:lnSpc>
                <a:spcPct val="90000"/>
              </a:lnSpc>
              <a:spcBef>
                <a:spcPct val="0"/>
              </a:spcBef>
              <a:spcAft>
                <a:spcPct val="35000"/>
              </a:spcAft>
            </a:pPr>
            <a:endParaRPr lang="en-US" sz="2000" kern="1200" dirty="0">
              <a:solidFill>
                <a:schemeClr val="tx1"/>
              </a:solidFill>
            </a:endParaRPr>
          </a:p>
        </p:txBody>
      </p:sp>
      <p:sp>
        <p:nvSpPr>
          <p:cNvPr id="25" name="Rounded Rectangle 4"/>
          <p:cNvSpPr/>
          <p:nvPr/>
        </p:nvSpPr>
        <p:spPr>
          <a:xfrm>
            <a:off x="787726" y="4192149"/>
            <a:ext cx="2651484" cy="23610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marL="0" indent="0">
              <a:buNone/>
            </a:pPr>
            <a:r>
              <a:rPr lang="en-US" sz="1800" b="1" dirty="0">
                <a:solidFill>
                  <a:schemeClr val="tx1"/>
                </a:solidFill>
              </a:rPr>
              <a:t>III. Manufacturing process planning</a:t>
            </a:r>
          </a:p>
          <a:p>
            <a:pPr marL="0" indent="0">
              <a:buNone/>
            </a:pPr>
            <a:r>
              <a:rPr lang="en-US" sz="1800" dirty="0">
                <a:solidFill>
                  <a:schemeClr val="tx1"/>
                </a:solidFill>
              </a:rPr>
              <a:t>Compare process </a:t>
            </a:r>
          </a:p>
          <a:p>
            <a:pPr marL="0" indent="0">
              <a:buNone/>
            </a:pPr>
            <a:r>
              <a:rPr lang="en-US" sz="1800" dirty="0">
                <a:solidFill>
                  <a:schemeClr val="tx1"/>
                </a:solidFill>
              </a:rPr>
              <a:t>plans to component characteristics</a:t>
            </a:r>
          </a:p>
          <a:p>
            <a:pPr lvl="0" algn="ctr" defTabSz="1155700" rtl="0">
              <a:lnSpc>
                <a:spcPct val="90000"/>
              </a:lnSpc>
              <a:spcBef>
                <a:spcPct val="0"/>
              </a:spcBef>
              <a:spcAft>
                <a:spcPct val="35000"/>
              </a:spcAft>
            </a:pPr>
            <a:endParaRPr lang="en-US" sz="1800" kern="1200" dirty="0">
              <a:solidFill>
                <a:schemeClr val="tx1"/>
              </a:solidFill>
            </a:endParaRPr>
          </a:p>
        </p:txBody>
      </p:sp>
      <p:sp>
        <p:nvSpPr>
          <p:cNvPr id="26" name="Rounded Rectangle 4"/>
          <p:cNvSpPr/>
          <p:nvPr/>
        </p:nvSpPr>
        <p:spPr>
          <a:xfrm>
            <a:off x="3844957" y="4192147"/>
            <a:ext cx="2879813" cy="25643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marL="0" indent="0">
              <a:buNone/>
            </a:pPr>
            <a:r>
              <a:rPr lang="en-US" sz="1800" b="1" dirty="0">
                <a:solidFill>
                  <a:schemeClr val="tx1"/>
                </a:solidFill>
              </a:rPr>
              <a:t>IV. Production planning</a:t>
            </a:r>
          </a:p>
          <a:p>
            <a:pPr marL="0" indent="0">
              <a:buNone/>
            </a:pPr>
            <a:r>
              <a:rPr lang="en-US" sz="1800" dirty="0" err="1">
                <a:solidFill>
                  <a:schemeClr val="tx1"/>
                </a:solidFill>
              </a:rPr>
              <a:t>Bandingkan</a:t>
            </a:r>
            <a:r>
              <a:rPr lang="en-US" sz="1800" dirty="0">
                <a:solidFill>
                  <a:schemeClr val="tx1"/>
                </a:solidFill>
              </a:rPr>
              <a:t> proses</a:t>
            </a:r>
          </a:p>
          <a:p>
            <a:pPr marL="0" indent="0">
              <a:buNone/>
            </a:pPr>
            <a:r>
              <a:rPr lang="en-US" sz="1800" dirty="0" err="1">
                <a:solidFill>
                  <a:schemeClr val="tx1"/>
                </a:solidFill>
              </a:rPr>
              <a:t>berencana</a:t>
            </a:r>
            <a:r>
              <a:rPr lang="en-US" sz="1800" dirty="0">
                <a:solidFill>
                  <a:schemeClr val="tx1"/>
                </a:solidFill>
              </a:rPr>
              <a:t> </a:t>
            </a:r>
            <a:r>
              <a:rPr lang="en-US" sz="1800" dirty="0" err="1">
                <a:solidFill>
                  <a:schemeClr val="tx1"/>
                </a:solidFill>
              </a:rPr>
              <a:t>untuk</a:t>
            </a:r>
            <a:r>
              <a:rPr lang="en-US" sz="1800" dirty="0">
                <a:solidFill>
                  <a:schemeClr val="tx1"/>
                </a:solidFill>
              </a:rPr>
              <a:t> </a:t>
            </a:r>
            <a:r>
              <a:rPr lang="en-US" sz="1800" dirty="0" err="1">
                <a:solidFill>
                  <a:schemeClr val="tx1"/>
                </a:solidFill>
              </a:rPr>
              <a:t>karakteristik</a:t>
            </a:r>
            <a:r>
              <a:rPr lang="en-US" sz="1800" dirty="0">
                <a:solidFill>
                  <a:schemeClr val="tx1"/>
                </a:solidFill>
              </a:rPr>
              <a:t> </a:t>
            </a:r>
            <a:r>
              <a:rPr lang="en-US" sz="1800" dirty="0" err="1">
                <a:solidFill>
                  <a:schemeClr val="tx1"/>
                </a:solidFill>
              </a:rPr>
              <a:t>komponen</a:t>
            </a:r>
            <a:endParaRPr lang="en-US" sz="1800" kern="1200" dirty="0">
              <a:solidFill>
                <a:schemeClr val="tx1"/>
              </a:solidFill>
            </a:endParaRPr>
          </a:p>
          <a:p>
            <a:pPr lvl="0" algn="ctr" defTabSz="1155700" rtl="0">
              <a:lnSpc>
                <a:spcPct val="90000"/>
              </a:lnSpc>
              <a:spcBef>
                <a:spcPct val="0"/>
              </a:spcBef>
              <a:spcAft>
                <a:spcPct val="35000"/>
              </a:spcAft>
            </a:pPr>
            <a:endParaRPr lang="en-US" sz="1800" dirty="0">
              <a:solidFill>
                <a:schemeClr val="tx1"/>
              </a:solidFill>
            </a:endParaRPr>
          </a:p>
          <a:p>
            <a:pPr lvl="0" algn="ctr" defTabSz="1155700" rtl="0">
              <a:lnSpc>
                <a:spcPct val="90000"/>
              </a:lnSpc>
              <a:spcBef>
                <a:spcPct val="0"/>
              </a:spcBef>
              <a:spcAft>
                <a:spcPct val="35000"/>
              </a:spcAft>
            </a:pPr>
            <a:endParaRPr lang="en-US" sz="1800" kern="1200" dirty="0">
              <a:solidFill>
                <a:schemeClr val="tx1"/>
              </a:solidFill>
            </a:endParaRPr>
          </a:p>
        </p:txBody>
      </p:sp>
    </p:spTree>
    <p:extLst>
      <p:ext uri="{BB962C8B-B14F-4D97-AF65-F5344CB8AC3E}">
        <p14:creationId xmlns:p14="http://schemas.microsoft.com/office/powerpoint/2010/main" val="4258889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QFD template</a:t>
            </a:r>
          </a:p>
        </p:txBody>
      </p:sp>
      <p:grpSp>
        <p:nvGrpSpPr>
          <p:cNvPr id="3" name="Group 2"/>
          <p:cNvGrpSpPr/>
          <p:nvPr/>
        </p:nvGrpSpPr>
        <p:grpSpPr>
          <a:xfrm>
            <a:off x="2497180" y="115371"/>
            <a:ext cx="2679192" cy="1915285"/>
            <a:chOff x="2646337" y="304800"/>
            <a:chExt cx="2679192" cy="1915285"/>
          </a:xfrm>
        </p:grpSpPr>
        <p:sp>
          <p:nvSpPr>
            <p:cNvPr id="4" name="Isosceles Triangle 11"/>
            <p:cNvSpPr/>
            <p:nvPr/>
          </p:nvSpPr>
          <p:spPr>
            <a:xfrm>
              <a:off x="2646337" y="304800"/>
              <a:ext cx="2679192" cy="1371600"/>
            </a:xfrm>
            <a:custGeom>
              <a:avLst/>
              <a:gdLst>
                <a:gd name="connsiteX0" fmla="*/ 0 w 2679192"/>
                <a:gd name="connsiteY0" fmla="*/ 1600200 h 1600200"/>
                <a:gd name="connsiteX1" fmla="*/ 1339596 w 2679192"/>
                <a:gd name="connsiteY1" fmla="*/ 0 h 1600200"/>
                <a:gd name="connsiteX2" fmla="*/ 2679192 w 2679192"/>
                <a:gd name="connsiteY2" fmla="*/ 1600200 h 1600200"/>
                <a:gd name="connsiteX3" fmla="*/ 0 w 2679192"/>
                <a:gd name="connsiteY3" fmla="*/ 1600200 h 1600200"/>
                <a:gd name="connsiteX0" fmla="*/ 0 w 2679192"/>
                <a:gd name="connsiteY0" fmla="*/ 1576633 h 1576633"/>
                <a:gd name="connsiteX1" fmla="*/ 1334882 w 2679192"/>
                <a:gd name="connsiteY1" fmla="*/ 0 h 1576633"/>
                <a:gd name="connsiteX2" fmla="*/ 2679192 w 2679192"/>
                <a:gd name="connsiteY2" fmla="*/ 1576633 h 1576633"/>
                <a:gd name="connsiteX3" fmla="*/ 0 w 2679192"/>
                <a:gd name="connsiteY3" fmla="*/ 1576633 h 1576633"/>
              </a:gdLst>
              <a:ahLst/>
              <a:cxnLst>
                <a:cxn ang="0">
                  <a:pos x="connsiteX0" y="connsiteY0"/>
                </a:cxn>
                <a:cxn ang="0">
                  <a:pos x="connsiteX1" y="connsiteY1"/>
                </a:cxn>
                <a:cxn ang="0">
                  <a:pos x="connsiteX2" y="connsiteY2"/>
                </a:cxn>
                <a:cxn ang="0">
                  <a:pos x="connsiteX3" y="connsiteY3"/>
                </a:cxn>
              </a:cxnLst>
              <a:rect l="l" t="t" r="r" b="b"/>
              <a:pathLst>
                <a:path w="2679192" h="1576633">
                  <a:moveTo>
                    <a:pt x="0" y="1576633"/>
                  </a:moveTo>
                  <a:lnTo>
                    <a:pt x="1334882" y="0"/>
                  </a:lnTo>
                  <a:lnTo>
                    <a:pt x="2679192" y="1576633"/>
                  </a:lnTo>
                  <a:lnTo>
                    <a:pt x="0" y="1576633"/>
                  </a:lnTo>
                  <a:close/>
                </a:path>
              </a:pathLst>
            </a:custGeom>
            <a:solidFill>
              <a:schemeClr val="bg1">
                <a:lumMod val="95000"/>
              </a:schemeClr>
            </a:solid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2791122" y="459861"/>
              <a:ext cx="2271861" cy="1760224"/>
              <a:chOff x="2791122" y="452487"/>
              <a:chExt cx="2271861" cy="1760224"/>
            </a:xfrm>
            <a:solidFill>
              <a:schemeClr val="bg1">
                <a:lumMod val="95000"/>
              </a:schemeClr>
            </a:solidFill>
          </p:grpSpPr>
          <p:cxnSp>
            <p:nvCxnSpPr>
              <p:cNvPr id="16" name="Straight Connector 15"/>
              <p:cNvCxnSpPr/>
              <p:nvPr/>
            </p:nvCxnSpPr>
            <p:spPr>
              <a:xfrm flipH="1" flipV="1">
                <a:off x="3714948" y="581322"/>
                <a:ext cx="1219200" cy="1219200"/>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6"/>
              <p:cNvCxnSpPr/>
              <p:nvPr/>
            </p:nvCxnSpPr>
            <p:spPr>
              <a:xfrm flipH="1" flipV="1">
                <a:off x="3843783" y="452487"/>
                <a:ext cx="1219200" cy="1219200"/>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7"/>
              <p:cNvCxnSpPr/>
              <p:nvPr/>
            </p:nvCxnSpPr>
            <p:spPr>
              <a:xfrm flipH="1" flipV="1">
                <a:off x="3581400" y="718791"/>
                <a:ext cx="1066800" cy="1066800"/>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8"/>
              <p:cNvCxnSpPr/>
              <p:nvPr/>
            </p:nvCxnSpPr>
            <p:spPr>
              <a:xfrm flipH="1" flipV="1">
                <a:off x="3452565" y="842914"/>
                <a:ext cx="962891" cy="967034"/>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0" name="Straight Connector 19"/>
              <p:cNvCxnSpPr/>
              <p:nvPr/>
            </p:nvCxnSpPr>
            <p:spPr>
              <a:xfrm flipH="1" flipV="1">
                <a:off x="3315096" y="985888"/>
                <a:ext cx="875904" cy="879673"/>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1" name="Straight Connector 20"/>
              <p:cNvCxnSpPr/>
              <p:nvPr/>
            </p:nvCxnSpPr>
            <p:spPr>
              <a:xfrm flipH="1" flipV="1">
                <a:off x="3186261" y="1124149"/>
                <a:ext cx="815048" cy="818555"/>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2" name="Straight Connector 21"/>
              <p:cNvCxnSpPr/>
              <p:nvPr/>
            </p:nvCxnSpPr>
            <p:spPr>
              <a:xfrm flipH="1" flipV="1">
                <a:off x="3052713" y="1264766"/>
                <a:ext cx="757287" cy="760545"/>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3" name="Straight Connector 22"/>
              <p:cNvCxnSpPr/>
              <p:nvPr/>
            </p:nvCxnSpPr>
            <p:spPr>
              <a:xfrm flipH="1" flipV="1">
                <a:off x="2919957" y="1400671"/>
                <a:ext cx="680295" cy="683222"/>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p:cNvCxnSpPr/>
              <p:nvPr/>
            </p:nvCxnSpPr>
            <p:spPr>
              <a:xfrm flipH="1" flipV="1">
                <a:off x="2791122" y="1533427"/>
                <a:ext cx="676374" cy="679284"/>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6" name="Group 5"/>
            <p:cNvGrpSpPr/>
            <p:nvPr/>
          </p:nvGrpSpPr>
          <p:grpSpPr>
            <a:xfrm flipH="1">
              <a:off x="2903082" y="456950"/>
              <a:ext cx="2271861" cy="1760224"/>
              <a:chOff x="2791122" y="452487"/>
              <a:chExt cx="2271861" cy="1760224"/>
            </a:xfrm>
            <a:solidFill>
              <a:schemeClr val="bg1">
                <a:lumMod val="95000"/>
              </a:schemeClr>
            </a:solidFill>
          </p:grpSpPr>
          <p:cxnSp>
            <p:nvCxnSpPr>
              <p:cNvPr id="7" name="Straight Connector 6"/>
              <p:cNvCxnSpPr/>
              <p:nvPr/>
            </p:nvCxnSpPr>
            <p:spPr>
              <a:xfrm flipH="1" flipV="1">
                <a:off x="3714948" y="581322"/>
                <a:ext cx="1219200" cy="1219200"/>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8" name="Straight Connector 7"/>
              <p:cNvCxnSpPr/>
              <p:nvPr/>
            </p:nvCxnSpPr>
            <p:spPr>
              <a:xfrm flipH="1" flipV="1">
                <a:off x="3843783" y="452487"/>
                <a:ext cx="1219200" cy="1219200"/>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9" name="Straight Connector 8"/>
              <p:cNvCxnSpPr/>
              <p:nvPr/>
            </p:nvCxnSpPr>
            <p:spPr>
              <a:xfrm flipH="1" flipV="1">
                <a:off x="3581400" y="718791"/>
                <a:ext cx="1066800" cy="1066800"/>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0" name="Straight Connector 9"/>
              <p:cNvCxnSpPr/>
              <p:nvPr/>
            </p:nvCxnSpPr>
            <p:spPr>
              <a:xfrm flipH="1" flipV="1">
                <a:off x="3452565" y="842914"/>
                <a:ext cx="962891" cy="967034"/>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flipH="1" flipV="1">
                <a:off x="3315096" y="985888"/>
                <a:ext cx="875904" cy="879673"/>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2" name="Straight Connector 11"/>
              <p:cNvCxnSpPr/>
              <p:nvPr/>
            </p:nvCxnSpPr>
            <p:spPr>
              <a:xfrm flipH="1" flipV="1">
                <a:off x="3186261" y="1124149"/>
                <a:ext cx="815048" cy="818555"/>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3" name="Straight Connector 12"/>
              <p:cNvCxnSpPr/>
              <p:nvPr/>
            </p:nvCxnSpPr>
            <p:spPr>
              <a:xfrm flipH="1" flipV="1">
                <a:off x="3052713" y="1264766"/>
                <a:ext cx="757287" cy="760545"/>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4" name="Straight Connector 13"/>
              <p:cNvCxnSpPr/>
              <p:nvPr/>
            </p:nvCxnSpPr>
            <p:spPr>
              <a:xfrm flipH="1" flipV="1">
                <a:off x="2919957" y="1400671"/>
                <a:ext cx="680295" cy="683222"/>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5" name="Straight Connector 14"/>
              <p:cNvCxnSpPr/>
              <p:nvPr/>
            </p:nvCxnSpPr>
            <p:spPr>
              <a:xfrm flipH="1" flipV="1">
                <a:off x="2791122" y="1533427"/>
                <a:ext cx="676374" cy="679284"/>
              </a:xfrm>
              <a:prstGeom prst="line">
                <a:avLst/>
              </a:prstGeom>
              <a:grpFill/>
              <a:ln w="12700"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graphicFrame>
        <p:nvGraphicFramePr>
          <p:cNvPr id="25" name="Table 24"/>
          <p:cNvGraphicFramePr>
            <a:graphicFrameLocks noGrp="1"/>
          </p:cNvGraphicFramePr>
          <p:nvPr>
            <p:extLst>
              <p:ext uri="{D42A27DB-BD31-4B8C-83A1-F6EECF244321}">
                <p14:modId xmlns:p14="http://schemas.microsoft.com/office/powerpoint/2010/main" val="1988977521"/>
              </p:ext>
            </p:extLst>
          </p:nvPr>
        </p:nvGraphicFramePr>
        <p:xfrm>
          <a:off x="457201" y="1470600"/>
          <a:ext cx="5410913" cy="4133996"/>
        </p:xfrm>
        <a:graphic>
          <a:graphicData uri="http://schemas.openxmlformats.org/drawingml/2006/table">
            <a:tbl>
              <a:tblPr bandRow="1">
                <a:tableStyleId>{5C22544A-7EE6-4342-B048-85BDC9FD1C3A}</a:tableStyleId>
              </a:tblPr>
              <a:tblGrid>
                <a:gridCol w="1783732">
                  <a:extLst>
                    <a:ext uri="{9D8B030D-6E8A-4147-A177-3AD203B41FA5}">
                      <a16:colId xmlns:a16="http://schemas.microsoft.com/office/drawing/2014/main" val="20000"/>
                    </a:ext>
                  </a:extLst>
                </a:gridCol>
                <a:gridCol w="274381">
                  <a:extLst>
                    <a:ext uri="{9D8B030D-6E8A-4147-A177-3AD203B41FA5}">
                      <a16:colId xmlns:a16="http://schemas.microsoft.com/office/drawing/2014/main" val="20001"/>
                    </a:ext>
                  </a:extLst>
                </a:gridCol>
                <a:gridCol w="262847">
                  <a:extLst>
                    <a:ext uri="{9D8B030D-6E8A-4147-A177-3AD203B41FA5}">
                      <a16:colId xmlns:a16="http://schemas.microsoft.com/office/drawing/2014/main" val="20002"/>
                    </a:ext>
                  </a:extLst>
                </a:gridCol>
                <a:gridCol w="268614">
                  <a:extLst>
                    <a:ext uri="{9D8B030D-6E8A-4147-A177-3AD203B41FA5}">
                      <a16:colId xmlns:a16="http://schemas.microsoft.com/office/drawing/2014/main" val="20003"/>
                    </a:ext>
                  </a:extLst>
                </a:gridCol>
                <a:gridCol w="268614">
                  <a:extLst>
                    <a:ext uri="{9D8B030D-6E8A-4147-A177-3AD203B41FA5}">
                      <a16:colId xmlns:a16="http://schemas.microsoft.com/office/drawing/2014/main" val="20004"/>
                    </a:ext>
                  </a:extLst>
                </a:gridCol>
                <a:gridCol w="268614">
                  <a:extLst>
                    <a:ext uri="{9D8B030D-6E8A-4147-A177-3AD203B41FA5}">
                      <a16:colId xmlns:a16="http://schemas.microsoft.com/office/drawing/2014/main" val="20005"/>
                    </a:ext>
                  </a:extLst>
                </a:gridCol>
                <a:gridCol w="302198">
                  <a:extLst>
                    <a:ext uri="{9D8B030D-6E8A-4147-A177-3AD203B41FA5}">
                      <a16:colId xmlns:a16="http://schemas.microsoft.com/office/drawing/2014/main" val="20006"/>
                    </a:ext>
                  </a:extLst>
                </a:gridCol>
                <a:gridCol w="235030">
                  <a:extLst>
                    <a:ext uri="{9D8B030D-6E8A-4147-A177-3AD203B41FA5}">
                      <a16:colId xmlns:a16="http://schemas.microsoft.com/office/drawing/2014/main" val="20007"/>
                    </a:ext>
                  </a:extLst>
                </a:gridCol>
                <a:gridCol w="268614">
                  <a:extLst>
                    <a:ext uri="{9D8B030D-6E8A-4147-A177-3AD203B41FA5}">
                      <a16:colId xmlns:a16="http://schemas.microsoft.com/office/drawing/2014/main" val="20008"/>
                    </a:ext>
                  </a:extLst>
                </a:gridCol>
                <a:gridCol w="259069">
                  <a:extLst>
                    <a:ext uri="{9D8B030D-6E8A-4147-A177-3AD203B41FA5}">
                      <a16:colId xmlns:a16="http://schemas.microsoft.com/office/drawing/2014/main" val="20009"/>
                    </a:ext>
                  </a:extLst>
                </a:gridCol>
                <a:gridCol w="278159">
                  <a:extLst>
                    <a:ext uri="{9D8B030D-6E8A-4147-A177-3AD203B41FA5}">
                      <a16:colId xmlns:a16="http://schemas.microsoft.com/office/drawing/2014/main" val="20010"/>
                    </a:ext>
                  </a:extLst>
                </a:gridCol>
                <a:gridCol w="255241">
                  <a:extLst>
                    <a:ext uri="{9D8B030D-6E8A-4147-A177-3AD203B41FA5}">
                      <a16:colId xmlns:a16="http://schemas.microsoft.com/office/drawing/2014/main" val="20011"/>
                    </a:ext>
                  </a:extLst>
                </a:gridCol>
                <a:gridCol w="381000">
                  <a:extLst>
                    <a:ext uri="{9D8B030D-6E8A-4147-A177-3AD203B41FA5}">
                      <a16:colId xmlns:a16="http://schemas.microsoft.com/office/drawing/2014/main" val="20012"/>
                    </a:ext>
                  </a:extLst>
                </a:gridCol>
                <a:gridCol w="304800">
                  <a:extLst>
                    <a:ext uri="{9D8B030D-6E8A-4147-A177-3AD203B41FA5}">
                      <a16:colId xmlns:a16="http://schemas.microsoft.com/office/drawing/2014/main" val="20013"/>
                    </a:ext>
                  </a:extLst>
                </a:gridCol>
              </a:tblGrid>
              <a:tr h="1483380">
                <a:tc>
                  <a:txBody>
                    <a:bodyPr/>
                    <a:lstStyle/>
                    <a:p>
                      <a:endParaRPr lang="en-US" sz="1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200" dirty="0"/>
                    </a:p>
                  </a:txBody>
                  <a:tcPr marL="0" marR="0" marT="0" marB="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200" dirty="0"/>
                        <a:t>Woven plastic strip</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Adhesive</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t>Absorbent pad</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t>Polymer coating</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t>Sterile</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t>Technical aspect </a:t>
                      </a:r>
                      <a:r>
                        <a:rPr lang="en-US" sz="1200" baseline="0" dirty="0"/>
                        <a:t> 6</a:t>
                      </a:r>
                      <a:endParaRPr lang="en-US" sz="1200" dirty="0"/>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t>Technical aspect 7</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t>Technical aspect 8</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t>Technical aspect 9</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t>Technical aspect 10</a:t>
                      </a:r>
                    </a:p>
                  </a:txBody>
                  <a:tcPr marL="0" marR="0" marT="0" marB="63106" vert="vert27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396602">
                <a:tc>
                  <a:txBody>
                    <a:bodyPr/>
                    <a:lstStyle/>
                    <a:p>
                      <a:pPr marL="0" algn="l" defTabSz="914400" rtl="0" eaLnBrk="1" latinLnBrk="0" hangingPunct="1"/>
                      <a:endParaRPr lang="en-US" sz="12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ctr" defTabSz="914400" rtl="0" eaLnBrk="1" latinLnBrk="0" hangingPunct="1"/>
                      <a:r>
                        <a:rPr lang="en-US" sz="1200" kern="1200" dirty="0">
                          <a:solidFill>
                            <a:schemeClr val="dk1"/>
                          </a:solidFill>
                          <a:latin typeface="+mn-lt"/>
                          <a:ea typeface="+mn-ea"/>
                          <a:cs typeface="+mn-cs"/>
                        </a:rPr>
                        <a:t>O</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kern="1200" dirty="0">
                          <a:solidFill>
                            <a:schemeClr val="dk1"/>
                          </a:solidFill>
                          <a:latin typeface="+mn-lt"/>
                          <a:ea typeface="+mn-ea"/>
                          <a:cs typeface="+mn-cs"/>
                        </a:rPr>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kern="1200" dirty="0">
                          <a:solidFill>
                            <a:schemeClr val="dk1"/>
                          </a:solidFill>
                          <a:latin typeface="+mn-lt"/>
                          <a:ea typeface="+mn-ea"/>
                          <a:cs typeface="+mn-cs"/>
                        </a:rPr>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kern="1200" dirty="0">
                          <a:solidFill>
                            <a:schemeClr val="dk1"/>
                          </a:solidFill>
                          <a:latin typeface="+mn-lt"/>
                          <a:ea typeface="+mn-ea"/>
                          <a:cs typeface="+mn-cs"/>
                        </a:rPr>
                        <a:t>o</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kern="1200" dirty="0">
                          <a:solidFill>
                            <a:schemeClr val="dk1"/>
                          </a:solidFill>
                          <a:latin typeface="+mn-lt"/>
                          <a:ea typeface="+mn-ea"/>
                          <a:cs typeface="+mn-cs"/>
                        </a:rPr>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kern="1200" dirty="0">
                          <a:solidFill>
                            <a:schemeClr val="dk1"/>
                          </a:solidFill>
                          <a:latin typeface="+mn-lt"/>
                          <a:ea typeface="+mn-ea"/>
                          <a:cs typeface="+mn-cs"/>
                        </a:rPr>
                        <a:t>O</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kern="1200" dirty="0">
                          <a:solidFill>
                            <a:schemeClr val="dk1"/>
                          </a:solidFill>
                          <a:latin typeface="+mn-lt"/>
                          <a:ea typeface="+mn-ea"/>
                          <a:cs typeface="+mn-cs"/>
                        </a:rPr>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kern="1200" dirty="0">
                          <a:solidFill>
                            <a:schemeClr val="dk1"/>
                          </a:solidFill>
                          <a:latin typeface="+mn-lt"/>
                          <a:ea typeface="+mn-ea"/>
                          <a:cs typeface="+mn-cs"/>
                        </a:rPr>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kern="1200" dirty="0">
                          <a:solidFill>
                            <a:schemeClr val="dk1"/>
                          </a:solidFill>
                          <a:latin typeface="+mn-lt"/>
                          <a:ea typeface="+mn-ea"/>
                          <a:cs typeface="+mn-cs"/>
                        </a:rPr>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ctr" defTabSz="914400" rtl="0" eaLnBrk="1" latinLnBrk="0" hangingPunct="1"/>
                      <a:r>
                        <a:rPr lang="en-US" sz="1200" kern="1200" dirty="0">
                          <a:solidFill>
                            <a:schemeClr val="dk1"/>
                          </a:solidFill>
                          <a:latin typeface="+mn-lt"/>
                          <a:ea typeface="+mn-ea"/>
                          <a:cs typeface="+mn-cs"/>
                        </a:rPr>
                        <a:t>O</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5">
                        <a:lumMod val="40000"/>
                        <a:lumOff val="60000"/>
                      </a:schemeClr>
                    </a:solid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tc>
                  <a:txBody>
                    <a:bodyPr/>
                    <a:lstStyle/>
                    <a:p>
                      <a:pPr marL="0" algn="l" defTabSz="914400" rtl="0" eaLnBrk="1" latinLnBrk="0" hangingPunct="1"/>
                      <a:endParaRPr lang="en-US" sz="1200" kern="1200" dirty="0">
                        <a:solidFill>
                          <a:schemeClr val="dk1"/>
                        </a:solidFill>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268562">
                <a:tc>
                  <a:txBody>
                    <a:bodyPr/>
                    <a:lstStyle/>
                    <a:p>
                      <a:r>
                        <a:rPr lang="en-US" sz="1200" dirty="0"/>
                        <a:t>Sticky</a:t>
                      </a:r>
                      <a:r>
                        <a:rPr lang="en-US" sz="1200" baseline="0" dirty="0"/>
                        <a:t> enough to stick to skin</a:t>
                      </a:r>
                      <a:endParaRPr lang="en-US" sz="1200" dirty="0"/>
                    </a:p>
                  </a:txBody>
                  <a:tcPr marL="63106"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dirty="0"/>
                        <a:t>5</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1.1</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2"/>
                  </a:ext>
                </a:extLst>
              </a:tr>
              <a:tr h="268562">
                <a:tc>
                  <a:txBody>
                    <a:bodyPr/>
                    <a:lstStyle/>
                    <a:p>
                      <a:r>
                        <a:rPr lang="en-US" sz="1200" dirty="0"/>
                        <a:t>Not</a:t>
                      </a:r>
                      <a:r>
                        <a:rPr lang="en-US" sz="1200" baseline="0" dirty="0"/>
                        <a:t> too sticky</a:t>
                      </a:r>
                      <a:endParaRPr lang="en-US" sz="1200" dirty="0"/>
                    </a:p>
                  </a:txBody>
                  <a:tcPr marL="63106"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dirty="0"/>
                        <a:t>9</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solidFill>
                            <a:schemeClr val="tx1">
                              <a:lumMod val="75000"/>
                              <a:lumOff val="25000"/>
                            </a:schemeClr>
                          </a:solidFill>
                          <a:latin typeface="Times New Roman"/>
                          <a:cs typeface="Times New Roman"/>
                        </a:rPr>
                        <a:t>●●</a:t>
                      </a:r>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US"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3"/>
                  </a:ext>
                </a:extLst>
              </a:tr>
              <a:tr h="2685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Flexible</a:t>
                      </a:r>
                    </a:p>
                  </a:txBody>
                  <a:tcPr marL="63106"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dirty="0"/>
                        <a:t>4</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solidFill>
                            <a:schemeClr val="tx1">
                              <a:lumMod val="75000"/>
                              <a:lumOff val="25000"/>
                            </a:schemeClr>
                          </a:solidFill>
                          <a:latin typeface="Times New Roman"/>
                          <a:cs typeface="Times New Roman"/>
                        </a:rPr>
                        <a:t>●</a:t>
                      </a:r>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US"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4"/>
                  </a:ext>
                </a:extLst>
              </a:tr>
              <a:tr h="268562">
                <a:tc>
                  <a:txBody>
                    <a:bodyPr/>
                    <a:lstStyle/>
                    <a:p>
                      <a:r>
                        <a:rPr lang="en-US" sz="1200" dirty="0"/>
                        <a:t>Free</a:t>
                      </a:r>
                      <a:r>
                        <a:rPr lang="en-US" sz="1200" baseline="0" dirty="0"/>
                        <a:t> from bacteria</a:t>
                      </a:r>
                      <a:endParaRPr lang="en-US" sz="1200" dirty="0"/>
                    </a:p>
                  </a:txBody>
                  <a:tcPr marL="63106"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dirty="0"/>
                        <a:t>7</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solidFill>
                            <a:schemeClr val="tx1">
                              <a:lumMod val="75000"/>
                              <a:lumOff val="25000"/>
                            </a:schemeClr>
                          </a:solidFill>
                          <a:latin typeface="Times New Roman"/>
                          <a:cs typeface="Times New Roman"/>
                        </a:rPr>
                        <a:t>●</a:t>
                      </a:r>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US"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5"/>
                  </a:ext>
                </a:extLst>
              </a:tr>
              <a:tr h="293812">
                <a:tc>
                  <a:txBody>
                    <a:bodyPr/>
                    <a:lstStyle/>
                    <a:p>
                      <a:r>
                        <a:rPr lang="en-US" sz="1200" dirty="0"/>
                        <a:t>Absorbent</a:t>
                      </a:r>
                    </a:p>
                  </a:txBody>
                  <a:tcPr marL="63106"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dirty="0"/>
                        <a:t>3</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0" dirty="0"/>
                        <a:t>1.2</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6"/>
                  </a:ext>
                </a:extLst>
              </a:tr>
              <a:tr h="251632">
                <a:tc>
                  <a:txBody>
                    <a:bodyPr/>
                    <a:lstStyle/>
                    <a:p>
                      <a:r>
                        <a:rPr lang="en-US" sz="1200" dirty="0"/>
                        <a:t>Biocompatible</a:t>
                      </a:r>
                    </a:p>
                  </a:txBody>
                  <a:tcPr marL="63106"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dirty="0"/>
                        <a:t>5</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solidFill>
                      <a:schemeClr val="accent6">
                        <a:lumMod val="40000"/>
                        <a:lumOff val="60000"/>
                      </a:schemeClr>
                    </a:solidFill>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solidFill>
                            <a:schemeClr val="tx1">
                              <a:lumMod val="75000"/>
                              <a:lumOff val="25000"/>
                            </a:schemeClr>
                          </a:solidFill>
                          <a:latin typeface="Times New Roman"/>
                          <a:cs typeface="Times New Roman"/>
                        </a:rPr>
                        <a:t>●</a:t>
                      </a:r>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27432"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endParaRPr lang="en-US" sz="1200" b="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0007"/>
                  </a:ext>
                </a:extLst>
              </a:tr>
              <a:tr h="268562">
                <a:tc>
                  <a:txBody>
                    <a:bodyPr/>
                    <a:lstStyle/>
                    <a:p>
                      <a:endParaRPr lang="en-US" sz="1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200" dirty="0"/>
                    </a:p>
                  </a:txBody>
                  <a:tcPr marL="0" marR="0" marT="0" marB="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20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t>179</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r>
                        <a:rPr lang="en-US" sz="1200" dirty="0"/>
                        <a:t>124</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8"/>
                  </a:ext>
                </a:extLst>
              </a:tr>
              <a:tr h="268562">
                <a:tc>
                  <a:txBody>
                    <a:bodyPr/>
                    <a:lstStyle/>
                    <a:p>
                      <a:endParaRPr lang="en-US" sz="120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200" dirty="0"/>
                    </a:p>
                  </a:txBody>
                  <a:tcPr marL="0" marR="0" marT="0" marB="0"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pPr algn="ctr"/>
                      <a:r>
                        <a:rPr lang="en-US" sz="1200" b="1" dirty="0"/>
                        <a:t>-</a:t>
                      </a:r>
                    </a:p>
                  </a:txBody>
                  <a:tcPr marL="0" marR="0" marT="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tc>
                  <a:txBody>
                    <a:bodyPr/>
                    <a:lstStyle/>
                    <a:p>
                      <a:endParaRPr lang="en-US" sz="1200" dirty="0"/>
                    </a:p>
                  </a:txBody>
                  <a:tcPr marL="0" marR="0" marT="0" marB="0" anchor="ctr">
                    <a:lnL w="12700" cap="flat" cmpd="sng" algn="ctr">
                      <a:solidFill>
                        <a:schemeClr val="tx1">
                          <a:lumMod val="50000"/>
                          <a:lumOff val="50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endParaRPr lang="en-US" sz="1200" dirty="0"/>
                    </a:p>
                  </a:txBody>
                  <a:tcPr marL="0" marR="0" marT="0" marB="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26" name="TextBox 25"/>
          <p:cNvSpPr txBox="1"/>
          <p:nvPr/>
        </p:nvSpPr>
        <p:spPr>
          <a:xfrm>
            <a:off x="703008" y="2678461"/>
            <a:ext cx="1447800" cy="451406"/>
          </a:xfrm>
          <a:prstGeom prst="rect">
            <a:avLst/>
          </a:prstGeom>
          <a:noFill/>
        </p:spPr>
        <p:txBody>
          <a:bodyPr wrap="squar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lnSpc>
                <a:spcPts val="1400"/>
              </a:lnSpc>
            </a:pPr>
            <a:r>
              <a:rPr lang="en-US" sz="1300" dirty="0"/>
              <a:t>Customer priority</a:t>
            </a:r>
          </a:p>
        </p:txBody>
      </p:sp>
      <p:sp>
        <p:nvSpPr>
          <p:cNvPr id="27" name="TextBox 26"/>
          <p:cNvSpPr txBox="1"/>
          <p:nvPr/>
        </p:nvSpPr>
        <p:spPr>
          <a:xfrm rot="16200000">
            <a:off x="-833106" y="4327000"/>
            <a:ext cx="2209972" cy="307777"/>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400" dirty="0"/>
              <a:t>Customer requirements</a:t>
            </a:r>
          </a:p>
        </p:txBody>
      </p:sp>
      <p:sp>
        <p:nvSpPr>
          <p:cNvPr id="28" name="TextBox 27"/>
          <p:cNvSpPr txBox="1"/>
          <p:nvPr/>
        </p:nvSpPr>
        <p:spPr>
          <a:xfrm rot="16200000">
            <a:off x="1596930" y="1992701"/>
            <a:ext cx="1447800" cy="451406"/>
          </a:xfrm>
          <a:prstGeom prst="rect">
            <a:avLst/>
          </a:prstGeom>
          <a:noFill/>
        </p:spPr>
        <p:txBody>
          <a:bodyPr wrap="squar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lnSpc>
                <a:spcPts val="1400"/>
              </a:lnSpc>
            </a:pPr>
            <a:r>
              <a:rPr lang="en-US" sz="1300" dirty="0"/>
              <a:t>Technical requirements</a:t>
            </a:r>
          </a:p>
        </p:txBody>
      </p:sp>
      <p:sp>
        <p:nvSpPr>
          <p:cNvPr id="29" name="Oval 8"/>
          <p:cNvSpPr/>
          <p:nvPr/>
        </p:nvSpPr>
        <p:spPr>
          <a:xfrm>
            <a:off x="1846008" y="2905633"/>
            <a:ext cx="609600" cy="304800"/>
          </a:xfrm>
          <a:custGeom>
            <a:avLst/>
            <a:gdLst>
              <a:gd name="connsiteX0" fmla="*/ 0 w 990600"/>
              <a:gd name="connsiteY0" fmla="*/ 304800 h 609599"/>
              <a:gd name="connsiteX1" fmla="*/ 495300 w 990600"/>
              <a:gd name="connsiteY1" fmla="*/ 0 h 609599"/>
              <a:gd name="connsiteX2" fmla="*/ 990600 w 990600"/>
              <a:gd name="connsiteY2" fmla="*/ 304800 h 609599"/>
              <a:gd name="connsiteX3" fmla="*/ 495300 w 990600"/>
              <a:gd name="connsiteY3" fmla="*/ 609600 h 609599"/>
              <a:gd name="connsiteX4" fmla="*/ 0 w 990600"/>
              <a:gd name="connsiteY4" fmla="*/ 304800 h 609599"/>
              <a:gd name="connsiteX0" fmla="*/ 0 w 990600"/>
              <a:gd name="connsiteY0" fmla="*/ 304800 h 304800"/>
              <a:gd name="connsiteX1" fmla="*/ 495300 w 990600"/>
              <a:gd name="connsiteY1" fmla="*/ 0 h 304800"/>
              <a:gd name="connsiteX2" fmla="*/ 990600 w 990600"/>
              <a:gd name="connsiteY2" fmla="*/ 304800 h 304800"/>
              <a:gd name="connsiteX3" fmla="*/ 0 w 990600"/>
              <a:gd name="connsiteY3" fmla="*/ 304800 h 304800"/>
              <a:gd name="connsiteX0" fmla="*/ 0 w 990600"/>
              <a:gd name="connsiteY0" fmla="*/ 304800 h 396240"/>
              <a:gd name="connsiteX1" fmla="*/ 495300 w 990600"/>
              <a:gd name="connsiteY1" fmla="*/ 0 h 396240"/>
              <a:gd name="connsiteX2" fmla="*/ 990600 w 990600"/>
              <a:gd name="connsiteY2" fmla="*/ 304800 h 396240"/>
              <a:gd name="connsiteX3" fmla="*/ 91440 w 990600"/>
              <a:gd name="connsiteY3" fmla="*/ 396240 h 396240"/>
              <a:gd name="connsiteX0" fmla="*/ 0 w 990600"/>
              <a:gd name="connsiteY0" fmla="*/ 304800 h 304800"/>
              <a:gd name="connsiteX1" fmla="*/ 495300 w 990600"/>
              <a:gd name="connsiteY1" fmla="*/ 0 h 304800"/>
              <a:gd name="connsiteX2" fmla="*/ 990600 w 990600"/>
              <a:gd name="connsiteY2" fmla="*/ 304800 h 304800"/>
              <a:gd name="connsiteX0" fmla="*/ 0 w 495300"/>
              <a:gd name="connsiteY0" fmla="*/ 0 h 304800"/>
              <a:gd name="connsiteX1" fmla="*/ 495300 w 495300"/>
              <a:gd name="connsiteY1" fmla="*/ 304800 h 304800"/>
            </a:gdLst>
            <a:ahLst/>
            <a:cxnLst>
              <a:cxn ang="0">
                <a:pos x="connsiteX0" y="connsiteY0"/>
              </a:cxn>
              <a:cxn ang="0">
                <a:pos x="connsiteX1" y="connsiteY1"/>
              </a:cxn>
            </a:cxnLst>
            <a:rect l="l" t="t" r="r" b="b"/>
            <a:pathLst>
              <a:path w="495300" h="304800">
                <a:moveTo>
                  <a:pt x="0" y="0"/>
                </a:moveTo>
                <a:cubicBezTo>
                  <a:pt x="273547" y="0"/>
                  <a:pt x="495300" y="136464"/>
                  <a:pt x="495300" y="304800"/>
                </a:cubicBezTo>
              </a:path>
            </a:pathLst>
          </a:custGeom>
          <a:noFill/>
          <a:ln w="19050">
            <a:solidFill>
              <a:schemeClr val="tx1">
                <a:lumMod val="65000"/>
                <a:lumOff val="35000"/>
              </a:schemeClr>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8"/>
          <p:cNvSpPr/>
          <p:nvPr/>
        </p:nvSpPr>
        <p:spPr>
          <a:xfrm rot="5400000">
            <a:off x="5137357" y="2645077"/>
            <a:ext cx="609600" cy="304800"/>
          </a:xfrm>
          <a:custGeom>
            <a:avLst/>
            <a:gdLst>
              <a:gd name="connsiteX0" fmla="*/ 0 w 990600"/>
              <a:gd name="connsiteY0" fmla="*/ 304800 h 609599"/>
              <a:gd name="connsiteX1" fmla="*/ 495300 w 990600"/>
              <a:gd name="connsiteY1" fmla="*/ 0 h 609599"/>
              <a:gd name="connsiteX2" fmla="*/ 990600 w 990600"/>
              <a:gd name="connsiteY2" fmla="*/ 304800 h 609599"/>
              <a:gd name="connsiteX3" fmla="*/ 495300 w 990600"/>
              <a:gd name="connsiteY3" fmla="*/ 609600 h 609599"/>
              <a:gd name="connsiteX4" fmla="*/ 0 w 990600"/>
              <a:gd name="connsiteY4" fmla="*/ 304800 h 609599"/>
              <a:gd name="connsiteX0" fmla="*/ 0 w 990600"/>
              <a:gd name="connsiteY0" fmla="*/ 304800 h 304800"/>
              <a:gd name="connsiteX1" fmla="*/ 495300 w 990600"/>
              <a:gd name="connsiteY1" fmla="*/ 0 h 304800"/>
              <a:gd name="connsiteX2" fmla="*/ 990600 w 990600"/>
              <a:gd name="connsiteY2" fmla="*/ 304800 h 304800"/>
              <a:gd name="connsiteX3" fmla="*/ 0 w 990600"/>
              <a:gd name="connsiteY3" fmla="*/ 304800 h 304800"/>
              <a:gd name="connsiteX0" fmla="*/ 0 w 990600"/>
              <a:gd name="connsiteY0" fmla="*/ 304800 h 396240"/>
              <a:gd name="connsiteX1" fmla="*/ 495300 w 990600"/>
              <a:gd name="connsiteY1" fmla="*/ 0 h 396240"/>
              <a:gd name="connsiteX2" fmla="*/ 990600 w 990600"/>
              <a:gd name="connsiteY2" fmla="*/ 304800 h 396240"/>
              <a:gd name="connsiteX3" fmla="*/ 91440 w 990600"/>
              <a:gd name="connsiteY3" fmla="*/ 396240 h 396240"/>
              <a:gd name="connsiteX0" fmla="*/ 0 w 990600"/>
              <a:gd name="connsiteY0" fmla="*/ 304800 h 304800"/>
              <a:gd name="connsiteX1" fmla="*/ 495300 w 990600"/>
              <a:gd name="connsiteY1" fmla="*/ 0 h 304800"/>
              <a:gd name="connsiteX2" fmla="*/ 990600 w 990600"/>
              <a:gd name="connsiteY2" fmla="*/ 304800 h 304800"/>
              <a:gd name="connsiteX0" fmla="*/ 0 w 495300"/>
              <a:gd name="connsiteY0" fmla="*/ 0 h 304800"/>
              <a:gd name="connsiteX1" fmla="*/ 495300 w 495300"/>
              <a:gd name="connsiteY1" fmla="*/ 304800 h 304800"/>
            </a:gdLst>
            <a:ahLst/>
            <a:cxnLst>
              <a:cxn ang="0">
                <a:pos x="connsiteX0" y="connsiteY0"/>
              </a:cxn>
              <a:cxn ang="0">
                <a:pos x="connsiteX1" y="connsiteY1"/>
              </a:cxn>
            </a:cxnLst>
            <a:rect l="l" t="t" r="r" b="b"/>
            <a:pathLst>
              <a:path w="495300" h="304800">
                <a:moveTo>
                  <a:pt x="0" y="0"/>
                </a:moveTo>
                <a:cubicBezTo>
                  <a:pt x="273547" y="0"/>
                  <a:pt x="495300" y="136464"/>
                  <a:pt x="495300" y="304800"/>
                </a:cubicBezTo>
              </a:path>
            </a:pathLst>
          </a:custGeom>
          <a:noFill/>
          <a:ln w="19050">
            <a:solidFill>
              <a:schemeClr val="tx1">
                <a:lumMod val="65000"/>
                <a:lumOff val="35000"/>
              </a:schemeClr>
            </a:solidFill>
            <a:tailEnd type="triangle" w="med"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289757" y="2192716"/>
            <a:ext cx="822960" cy="292388"/>
          </a:xfrm>
          <a:prstGeom prst="rect">
            <a:avLst/>
          </a:prstGeom>
          <a:noFill/>
        </p:spPr>
        <p:txBody>
          <a:bodyPr wrap="squar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300" dirty="0"/>
              <a:t>Targets</a:t>
            </a:r>
          </a:p>
        </p:txBody>
      </p:sp>
      <p:sp>
        <p:nvSpPr>
          <p:cNvPr id="32" name="Rectangle 31"/>
          <p:cNvSpPr/>
          <p:nvPr/>
        </p:nvSpPr>
        <p:spPr>
          <a:xfrm>
            <a:off x="6612192" y="2835251"/>
            <a:ext cx="2286000" cy="1502571"/>
          </a:xfrm>
          <a:prstGeom prst="rect">
            <a:avLst/>
          </a:prstGeom>
        </p:spPr>
        <p:style>
          <a:lnRef idx="1">
            <a:schemeClr val="dk1"/>
          </a:lnRef>
          <a:fillRef idx="2">
            <a:schemeClr val="dk1"/>
          </a:fillRef>
          <a:effectRef idx="1">
            <a:schemeClr val="dk1"/>
          </a:effectRef>
          <a:fontRef idx="minor">
            <a:schemeClr val="dk1"/>
          </a:fontRef>
        </p:style>
        <p:txBody>
          <a:bodyPr rtlCol="0" anchor="t"/>
          <a:lstStyle/>
          <a:p>
            <a:r>
              <a:rPr lang="en-US" sz="1800" dirty="0"/>
              <a:t>Correlations:</a:t>
            </a:r>
          </a:p>
          <a:p>
            <a:pPr marL="350838"/>
            <a:r>
              <a:rPr lang="en-US" sz="1800" dirty="0"/>
              <a:t>Strong positive</a:t>
            </a:r>
          </a:p>
          <a:p>
            <a:pPr marL="350838"/>
            <a:r>
              <a:rPr lang="en-US" sz="1800" dirty="0"/>
              <a:t>Positive</a:t>
            </a:r>
          </a:p>
          <a:p>
            <a:pPr marL="350838"/>
            <a:r>
              <a:rPr lang="en-US" sz="1800" dirty="0"/>
              <a:t>Strong negative</a:t>
            </a:r>
          </a:p>
          <a:p>
            <a:pPr marL="350838"/>
            <a:r>
              <a:rPr lang="en-US" sz="1800" dirty="0"/>
              <a:t>Negative</a:t>
            </a:r>
          </a:p>
        </p:txBody>
      </p:sp>
      <p:sp>
        <p:nvSpPr>
          <p:cNvPr id="33" name="Oval 32"/>
          <p:cNvSpPr/>
          <p:nvPr/>
        </p:nvSpPr>
        <p:spPr>
          <a:xfrm>
            <a:off x="6793662" y="3230103"/>
            <a:ext cx="123330" cy="123330"/>
          </a:xfrm>
          <a:prstGeom prst="ellipse">
            <a:avLst/>
          </a:prstGeom>
          <a:no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9144" bIns="18288" rtlCol="0" anchor="ctr"/>
          <a:lstStyle/>
          <a:p>
            <a:pPr algn="ctr"/>
            <a:r>
              <a:rPr lang="en-US" sz="1200" b="1" dirty="0">
                <a:solidFill>
                  <a:schemeClr val="tx1">
                    <a:lumMod val="75000"/>
                    <a:lumOff val="25000"/>
                  </a:schemeClr>
                </a:solidFill>
              </a:rPr>
              <a:t>+</a:t>
            </a:r>
          </a:p>
        </p:txBody>
      </p:sp>
      <p:sp>
        <p:nvSpPr>
          <p:cNvPr id="34" name="Oval 33"/>
          <p:cNvSpPr/>
          <p:nvPr/>
        </p:nvSpPr>
        <p:spPr>
          <a:xfrm>
            <a:off x="6741423" y="3444123"/>
            <a:ext cx="227808" cy="227808"/>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0" bIns="9144" rtlCol="0" anchor="ctr"/>
          <a:lstStyle/>
          <a:p>
            <a:pPr algn="ctr"/>
            <a:r>
              <a:rPr lang="en-US" sz="1400" b="1" dirty="0">
                <a:solidFill>
                  <a:schemeClr val="tx1">
                    <a:lumMod val="75000"/>
                    <a:lumOff val="25000"/>
                  </a:schemeClr>
                </a:solidFill>
              </a:rPr>
              <a:t>+</a:t>
            </a:r>
          </a:p>
        </p:txBody>
      </p:sp>
      <p:sp>
        <p:nvSpPr>
          <p:cNvPr id="35" name="Oval 34"/>
          <p:cNvSpPr/>
          <p:nvPr/>
        </p:nvSpPr>
        <p:spPr>
          <a:xfrm>
            <a:off x="6793662" y="3772995"/>
            <a:ext cx="123330" cy="123330"/>
          </a:xfrm>
          <a:prstGeom prst="ellipse">
            <a:avLst/>
          </a:prstGeom>
          <a:no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9144" bIns="137160" rtlCol="0" anchor="ctr"/>
          <a:lstStyle/>
          <a:p>
            <a:pPr algn="ctr"/>
            <a:r>
              <a:rPr lang="en-US" sz="1200" b="1" dirty="0">
                <a:solidFill>
                  <a:schemeClr val="tx1">
                    <a:lumMod val="75000"/>
                    <a:lumOff val="25000"/>
                  </a:schemeClr>
                </a:solidFill>
                <a:cs typeface="Arial" pitchFamily="34" charset="0"/>
              </a:rPr>
              <a:t>_</a:t>
            </a:r>
          </a:p>
        </p:txBody>
      </p:sp>
      <p:sp>
        <p:nvSpPr>
          <p:cNvPr id="36" name="Oval 35"/>
          <p:cNvSpPr/>
          <p:nvPr/>
        </p:nvSpPr>
        <p:spPr>
          <a:xfrm>
            <a:off x="6793662" y="4058313"/>
            <a:ext cx="123330" cy="123330"/>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0" bIns="137160" rtlCol="0" anchor="ctr"/>
          <a:lstStyle/>
          <a:p>
            <a:pPr algn="ctr"/>
            <a:r>
              <a:rPr lang="en-US" sz="1200" b="1" dirty="0">
                <a:solidFill>
                  <a:schemeClr val="tx1">
                    <a:lumMod val="75000"/>
                    <a:lumOff val="25000"/>
                  </a:schemeClr>
                </a:solidFill>
                <a:cs typeface="Arial" pitchFamily="34" charset="0"/>
              </a:rPr>
              <a:t>_</a:t>
            </a:r>
          </a:p>
        </p:txBody>
      </p:sp>
      <p:sp>
        <p:nvSpPr>
          <p:cNvPr id="37" name="Rectangle 36"/>
          <p:cNvSpPr/>
          <p:nvPr/>
        </p:nvSpPr>
        <p:spPr>
          <a:xfrm>
            <a:off x="6612192" y="4898229"/>
            <a:ext cx="2286000" cy="1502571"/>
          </a:xfrm>
          <a:prstGeom prst="rect">
            <a:avLst/>
          </a:prstGeom>
        </p:spPr>
        <p:style>
          <a:lnRef idx="1">
            <a:schemeClr val="accent6"/>
          </a:lnRef>
          <a:fillRef idx="2">
            <a:schemeClr val="accent6"/>
          </a:fillRef>
          <a:effectRef idx="1">
            <a:schemeClr val="accent6"/>
          </a:effectRef>
          <a:fontRef idx="minor">
            <a:schemeClr val="dk1"/>
          </a:fontRef>
        </p:style>
        <p:txBody>
          <a:bodyPr rtlCol="0" anchor="t"/>
          <a:lstStyle/>
          <a:p>
            <a:r>
              <a:rPr lang="en-US" sz="1800" dirty="0"/>
              <a:t>Relationships:</a:t>
            </a:r>
          </a:p>
          <a:p>
            <a:pPr marL="350838"/>
            <a:r>
              <a:rPr lang="en-US" sz="1800" dirty="0"/>
              <a:t> Strongest= 10</a:t>
            </a:r>
          </a:p>
          <a:p>
            <a:pPr marL="350838"/>
            <a:r>
              <a:rPr lang="en-US" sz="1800" dirty="0"/>
              <a:t> Strong= 7</a:t>
            </a:r>
          </a:p>
          <a:p>
            <a:pPr marL="350838"/>
            <a:r>
              <a:rPr lang="en-US" sz="1800" dirty="0"/>
              <a:t> Fair= 4</a:t>
            </a:r>
          </a:p>
          <a:p>
            <a:pPr marL="350838"/>
            <a:r>
              <a:rPr lang="en-US" sz="1800" dirty="0"/>
              <a:t> Weak= 1</a:t>
            </a:r>
          </a:p>
        </p:txBody>
      </p:sp>
      <p:sp>
        <p:nvSpPr>
          <p:cNvPr id="38" name="TextBox 37"/>
          <p:cNvSpPr txBox="1"/>
          <p:nvPr/>
        </p:nvSpPr>
        <p:spPr>
          <a:xfrm>
            <a:off x="6698778" y="5212554"/>
            <a:ext cx="370614" cy="276999"/>
          </a:xfrm>
          <a:prstGeom prst="rect">
            <a:avLst/>
          </a:prstGeom>
          <a:noFill/>
        </p:spPr>
        <p:txBody>
          <a:bodyPr wrap="none" rtlCol="0">
            <a:spAutoFit/>
          </a:bodyPr>
          <a:lstStyle/>
          <a:p>
            <a:r>
              <a:rPr lang="en-US" sz="1200" dirty="0">
                <a:solidFill>
                  <a:schemeClr val="tx1">
                    <a:lumMod val="75000"/>
                    <a:lumOff val="25000"/>
                  </a:schemeClr>
                </a:solidFill>
                <a:latin typeface="Times New Roman"/>
                <a:cs typeface="Times New Roman"/>
              </a:rPr>
              <a:t>●●</a:t>
            </a:r>
            <a:endParaRPr lang="en-US" sz="1200" dirty="0">
              <a:solidFill>
                <a:schemeClr val="tx1">
                  <a:lumMod val="75000"/>
                  <a:lumOff val="25000"/>
                </a:schemeClr>
              </a:solidFill>
            </a:endParaRPr>
          </a:p>
        </p:txBody>
      </p:sp>
      <p:sp>
        <p:nvSpPr>
          <p:cNvPr id="39" name="TextBox 38"/>
          <p:cNvSpPr txBox="1"/>
          <p:nvPr/>
        </p:nvSpPr>
        <p:spPr>
          <a:xfrm>
            <a:off x="6715552" y="5486140"/>
            <a:ext cx="277640" cy="276999"/>
          </a:xfrm>
          <a:prstGeom prst="rect">
            <a:avLst/>
          </a:prstGeom>
          <a:noFill/>
        </p:spPr>
        <p:txBody>
          <a:bodyPr wrap="none" rtlCol="0">
            <a:spAutoFit/>
          </a:bodyPr>
          <a:lstStyle/>
          <a:p>
            <a:r>
              <a:rPr lang="en-US" sz="1200" dirty="0">
                <a:solidFill>
                  <a:schemeClr val="tx1">
                    <a:lumMod val="75000"/>
                    <a:lumOff val="25000"/>
                  </a:schemeClr>
                </a:solidFill>
                <a:latin typeface="Times New Roman"/>
                <a:cs typeface="Times New Roman"/>
              </a:rPr>
              <a:t>●</a:t>
            </a:r>
            <a:endParaRPr lang="en-US" sz="1200" dirty="0">
              <a:solidFill>
                <a:schemeClr val="tx1">
                  <a:lumMod val="75000"/>
                  <a:lumOff val="25000"/>
                </a:schemeClr>
              </a:solidFill>
            </a:endParaRPr>
          </a:p>
        </p:txBody>
      </p:sp>
      <p:sp>
        <p:nvSpPr>
          <p:cNvPr id="40" name="TextBox 39"/>
          <p:cNvSpPr txBox="1"/>
          <p:nvPr/>
        </p:nvSpPr>
        <p:spPr>
          <a:xfrm>
            <a:off x="4255569" y="4355539"/>
            <a:ext cx="155448" cy="155448"/>
          </a:xfrm>
          <a:prstGeom prst="ellipse">
            <a:avLst/>
          </a:prstGeom>
          <a:noFill/>
          <a:ln w="12700">
            <a:solidFill>
              <a:schemeClr val="tx1">
                <a:lumMod val="75000"/>
                <a:lumOff val="25000"/>
              </a:schemeClr>
            </a:solidFill>
          </a:ln>
        </p:spPr>
        <p:txBody>
          <a:bodyPr wrap="none" lIns="9144" tIns="9144" rIns="0" bIns="0" rtlCol="0" anchor="ctr">
            <a:noAutofit/>
          </a:bodyPr>
          <a:lstStyle/>
          <a:p>
            <a:pPr algn="ctr"/>
            <a:r>
              <a:rPr lang="en-US" sz="1050" dirty="0">
                <a:solidFill>
                  <a:schemeClr val="tx1">
                    <a:lumMod val="75000"/>
                    <a:lumOff val="25000"/>
                  </a:schemeClr>
                </a:solidFill>
              </a:rPr>
              <a:t>•</a:t>
            </a:r>
          </a:p>
        </p:txBody>
      </p:sp>
      <p:sp>
        <p:nvSpPr>
          <p:cNvPr id="41" name="TextBox 40"/>
          <p:cNvSpPr txBox="1"/>
          <p:nvPr/>
        </p:nvSpPr>
        <p:spPr>
          <a:xfrm>
            <a:off x="6772212" y="6108666"/>
            <a:ext cx="155448" cy="155448"/>
          </a:xfrm>
          <a:prstGeom prst="ellipse">
            <a:avLst/>
          </a:prstGeom>
          <a:noFill/>
          <a:ln w="12700">
            <a:solidFill>
              <a:schemeClr val="tx1">
                <a:lumMod val="75000"/>
                <a:lumOff val="25000"/>
              </a:schemeClr>
            </a:solidFill>
          </a:ln>
        </p:spPr>
        <p:txBody>
          <a:bodyPr wrap="none" lIns="0" tIns="0" rIns="0" bIns="0" rtlCol="0" anchor="ctr">
            <a:noAutofit/>
          </a:bodyPr>
          <a:lstStyle/>
          <a:p>
            <a:pPr algn="ctr"/>
            <a:endParaRPr lang="en-US" sz="1050" dirty="0">
              <a:solidFill>
                <a:schemeClr val="tx1">
                  <a:lumMod val="75000"/>
                  <a:lumOff val="25000"/>
                </a:schemeClr>
              </a:solidFill>
            </a:endParaRPr>
          </a:p>
        </p:txBody>
      </p:sp>
      <p:sp>
        <p:nvSpPr>
          <p:cNvPr id="42" name="TextBox 41"/>
          <p:cNvSpPr txBox="1"/>
          <p:nvPr/>
        </p:nvSpPr>
        <p:spPr>
          <a:xfrm>
            <a:off x="6772212" y="5824099"/>
            <a:ext cx="155448" cy="155448"/>
          </a:xfrm>
          <a:prstGeom prst="ellipse">
            <a:avLst/>
          </a:prstGeom>
          <a:noFill/>
          <a:ln w="12700">
            <a:solidFill>
              <a:schemeClr val="tx1">
                <a:lumMod val="75000"/>
                <a:lumOff val="25000"/>
              </a:schemeClr>
            </a:solidFill>
          </a:ln>
        </p:spPr>
        <p:txBody>
          <a:bodyPr wrap="none" lIns="9144" tIns="9144" rIns="0" bIns="0" rtlCol="0" anchor="ctr">
            <a:noAutofit/>
          </a:bodyPr>
          <a:lstStyle/>
          <a:p>
            <a:pPr algn="ctr"/>
            <a:r>
              <a:rPr lang="en-US" sz="1050" dirty="0">
                <a:solidFill>
                  <a:schemeClr val="tx1">
                    <a:lumMod val="75000"/>
                    <a:lumOff val="25000"/>
                  </a:schemeClr>
                </a:solidFill>
              </a:rPr>
              <a:t>•</a:t>
            </a:r>
          </a:p>
        </p:txBody>
      </p:sp>
      <p:sp>
        <p:nvSpPr>
          <p:cNvPr id="43" name="TextBox 42"/>
          <p:cNvSpPr txBox="1"/>
          <p:nvPr/>
        </p:nvSpPr>
        <p:spPr>
          <a:xfrm>
            <a:off x="2563625" y="3242283"/>
            <a:ext cx="77724" cy="423641"/>
          </a:xfrm>
          <a:prstGeom prst="ellipse">
            <a:avLst/>
          </a:prstGeom>
          <a:noFill/>
          <a:ln w="12700">
            <a:solidFill>
              <a:schemeClr val="tx1">
                <a:lumMod val="75000"/>
                <a:lumOff val="25000"/>
              </a:schemeClr>
            </a:solidFill>
          </a:ln>
        </p:spPr>
        <p:txBody>
          <a:bodyPr wrap="none" lIns="9144" tIns="9144" rIns="0" bIns="0" rtlCol="0" anchor="ctr">
            <a:noAutofit/>
          </a:bodyPr>
          <a:lstStyle/>
          <a:p>
            <a:pPr algn="ctr"/>
            <a:r>
              <a:rPr lang="en-US" sz="1050" dirty="0">
                <a:solidFill>
                  <a:schemeClr val="tx1">
                    <a:lumMod val="75000"/>
                    <a:lumOff val="25000"/>
                  </a:schemeClr>
                </a:solidFill>
              </a:rPr>
              <a:t>•</a:t>
            </a:r>
          </a:p>
        </p:txBody>
      </p:sp>
      <p:sp>
        <p:nvSpPr>
          <p:cNvPr id="44" name="TextBox 43"/>
          <p:cNvSpPr txBox="1"/>
          <p:nvPr/>
        </p:nvSpPr>
        <p:spPr>
          <a:xfrm>
            <a:off x="3444684" y="3534647"/>
            <a:ext cx="155448" cy="155448"/>
          </a:xfrm>
          <a:prstGeom prst="ellipse">
            <a:avLst/>
          </a:prstGeom>
          <a:noFill/>
          <a:ln w="12700">
            <a:solidFill>
              <a:schemeClr val="tx1">
                <a:lumMod val="75000"/>
                <a:lumOff val="25000"/>
              </a:schemeClr>
            </a:solidFill>
          </a:ln>
        </p:spPr>
        <p:txBody>
          <a:bodyPr wrap="none" lIns="9144" tIns="9144" rIns="0" bIns="0" rtlCol="0" anchor="ctr">
            <a:noAutofit/>
          </a:bodyPr>
          <a:lstStyle/>
          <a:p>
            <a:pPr algn="ctr"/>
            <a:r>
              <a:rPr lang="en-US" sz="1050" dirty="0">
                <a:solidFill>
                  <a:schemeClr val="tx1">
                    <a:lumMod val="75000"/>
                    <a:lumOff val="25000"/>
                  </a:schemeClr>
                </a:solidFill>
              </a:rPr>
              <a:t>•</a:t>
            </a:r>
          </a:p>
        </p:txBody>
      </p:sp>
      <p:sp>
        <p:nvSpPr>
          <p:cNvPr id="45" name="TextBox 44"/>
          <p:cNvSpPr txBox="1"/>
          <p:nvPr/>
        </p:nvSpPr>
        <p:spPr>
          <a:xfrm>
            <a:off x="3178380" y="4632308"/>
            <a:ext cx="155448" cy="155448"/>
          </a:xfrm>
          <a:prstGeom prst="ellipse">
            <a:avLst/>
          </a:prstGeom>
          <a:noFill/>
          <a:ln w="12700">
            <a:solidFill>
              <a:schemeClr val="tx1">
                <a:lumMod val="75000"/>
                <a:lumOff val="25000"/>
              </a:schemeClr>
            </a:solidFill>
          </a:ln>
        </p:spPr>
        <p:txBody>
          <a:bodyPr wrap="none" lIns="9144" tIns="9144" rIns="0" bIns="0" rtlCol="0" anchor="ctr">
            <a:noAutofit/>
          </a:bodyPr>
          <a:lstStyle/>
          <a:p>
            <a:pPr algn="ctr"/>
            <a:r>
              <a:rPr lang="en-US" sz="1050" dirty="0">
                <a:solidFill>
                  <a:schemeClr val="tx1">
                    <a:lumMod val="75000"/>
                    <a:lumOff val="25000"/>
                  </a:schemeClr>
                </a:solidFill>
              </a:rPr>
              <a:t>•</a:t>
            </a:r>
          </a:p>
        </p:txBody>
      </p:sp>
      <p:sp>
        <p:nvSpPr>
          <p:cNvPr id="46" name="TextBox 45"/>
          <p:cNvSpPr txBox="1"/>
          <p:nvPr/>
        </p:nvSpPr>
        <p:spPr>
          <a:xfrm>
            <a:off x="3714687" y="5422542"/>
            <a:ext cx="155448" cy="155448"/>
          </a:xfrm>
          <a:prstGeom prst="ellipse">
            <a:avLst/>
          </a:prstGeom>
          <a:noFill/>
          <a:ln w="12700">
            <a:solidFill>
              <a:schemeClr val="tx1">
                <a:lumMod val="75000"/>
                <a:lumOff val="25000"/>
              </a:schemeClr>
            </a:solidFill>
          </a:ln>
        </p:spPr>
        <p:txBody>
          <a:bodyPr wrap="none" lIns="9144" tIns="9144" rIns="0" bIns="0" rtlCol="0" anchor="ctr">
            <a:noAutofit/>
          </a:bodyPr>
          <a:lstStyle/>
          <a:p>
            <a:pPr algn="ctr"/>
            <a:r>
              <a:rPr lang="en-US" sz="1050" dirty="0">
                <a:solidFill>
                  <a:schemeClr val="tx1">
                    <a:lumMod val="75000"/>
                    <a:lumOff val="25000"/>
                  </a:schemeClr>
                </a:solidFill>
              </a:rPr>
              <a:t>•</a:t>
            </a:r>
          </a:p>
        </p:txBody>
      </p:sp>
      <p:sp>
        <p:nvSpPr>
          <p:cNvPr id="47" name="TextBox 46"/>
          <p:cNvSpPr txBox="1"/>
          <p:nvPr/>
        </p:nvSpPr>
        <p:spPr>
          <a:xfrm>
            <a:off x="4787400" y="4346776"/>
            <a:ext cx="155448" cy="155448"/>
          </a:xfrm>
          <a:prstGeom prst="ellipse">
            <a:avLst/>
          </a:prstGeom>
          <a:noFill/>
          <a:ln w="12700">
            <a:solidFill>
              <a:schemeClr val="tx1">
                <a:lumMod val="75000"/>
                <a:lumOff val="25000"/>
              </a:schemeClr>
            </a:solidFill>
          </a:ln>
        </p:spPr>
        <p:txBody>
          <a:bodyPr wrap="none" lIns="0" tIns="0" rIns="0" bIns="0" rtlCol="0" anchor="ctr">
            <a:noAutofit/>
          </a:bodyPr>
          <a:lstStyle/>
          <a:p>
            <a:pPr algn="ctr"/>
            <a:endParaRPr lang="en-US" sz="1050" dirty="0">
              <a:solidFill>
                <a:schemeClr val="tx1">
                  <a:lumMod val="75000"/>
                  <a:lumOff val="25000"/>
                </a:schemeClr>
              </a:solidFill>
            </a:endParaRPr>
          </a:p>
        </p:txBody>
      </p:sp>
      <p:sp>
        <p:nvSpPr>
          <p:cNvPr id="48" name="TextBox 47"/>
          <p:cNvSpPr txBox="1"/>
          <p:nvPr/>
        </p:nvSpPr>
        <p:spPr>
          <a:xfrm>
            <a:off x="2637618" y="4887062"/>
            <a:ext cx="155448" cy="155448"/>
          </a:xfrm>
          <a:prstGeom prst="ellipse">
            <a:avLst/>
          </a:prstGeom>
          <a:noFill/>
          <a:ln w="12700">
            <a:solidFill>
              <a:schemeClr val="tx1">
                <a:lumMod val="75000"/>
                <a:lumOff val="25000"/>
              </a:schemeClr>
            </a:solidFill>
          </a:ln>
        </p:spPr>
        <p:txBody>
          <a:bodyPr wrap="none" lIns="0" tIns="0" rIns="0" bIns="0" rtlCol="0" anchor="ctr">
            <a:noAutofit/>
          </a:bodyPr>
          <a:lstStyle/>
          <a:p>
            <a:pPr algn="ctr"/>
            <a:endParaRPr lang="en-US" sz="1050" dirty="0">
              <a:solidFill>
                <a:schemeClr val="tx1">
                  <a:lumMod val="75000"/>
                  <a:lumOff val="25000"/>
                </a:schemeClr>
              </a:solidFill>
            </a:endParaRPr>
          </a:p>
        </p:txBody>
      </p:sp>
      <p:sp>
        <p:nvSpPr>
          <p:cNvPr id="49" name="TextBox 48"/>
          <p:cNvSpPr txBox="1"/>
          <p:nvPr/>
        </p:nvSpPr>
        <p:spPr>
          <a:xfrm>
            <a:off x="3976209" y="3805447"/>
            <a:ext cx="155448" cy="155448"/>
          </a:xfrm>
          <a:prstGeom prst="ellipse">
            <a:avLst/>
          </a:prstGeom>
          <a:noFill/>
          <a:ln w="12700">
            <a:solidFill>
              <a:schemeClr val="tx1">
                <a:lumMod val="75000"/>
                <a:lumOff val="25000"/>
              </a:schemeClr>
            </a:solidFill>
          </a:ln>
        </p:spPr>
        <p:txBody>
          <a:bodyPr wrap="none" lIns="0" tIns="0" rIns="0" bIns="0" rtlCol="0" anchor="ctr">
            <a:noAutofit/>
          </a:bodyPr>
          <a:lstStyle/>
          <a:p>
            <a:pPr algn="ctr"/>
            <a:endParaRPr lang="en-US" sz="1050" dirty="0">
              <a:solidFill>
                <a:schemeClr val="tx1">
                  <a:lumMod val="75000"/>
                  <a:lumOff val="25000"/>
                </a:schemeClr>
              </a:solidFill>
            </a:endParaRPr>
          </a:p>
        </p:txBody>
      </p:sp>
      <p:sp>
        <p:nvSpPr>
          <p:cNvPr id="50" name="TextBox 49"/>
          <p:cNvSpPr txBox="1"/>
          <p:nvPr/>
        </p:nvSpPr>
        <p:spPr>
          <a:xfrm>
            <a:off x="3181149" y="4085304"/>
            <a:ext cx="155448" cy="155448"/>
          </a:xfrm>
          <a:prstGeom prst="ellipse">
            <a:avLst/>
          </a:prstGeom>
          <a:noFill/>
          <a:ln w="12700">
            <a:solidFill>
              <a:schemeClr val="tx1">
                <a:lumMod val="75000"/>
                <a:lumOff val="25000"/>
              </a:schemeClr>
            </a:solidFill>
          </a:ln>
        </p:spPr>
        <p:txBody>
          <a:bodyPr wrap="none" lIns="0" tIns="0" rIns="0" bIns="0" rtlCol="0" anchor="ctr">
            <a:noAutofit/>
          </a:bodyPr>
          <a:lstStyle/>
          <a:p>
            <a:pPr algn="ctr"/>
            <a:endParaRPr lang="en-US" sz="1050" dirty="0">
              <a:solidFill>
                <a:schemeClr val="tx1">
                  <a:lumMod val="75000"/>
                  <a:lumOff val="25000"/>
                </a:schemeClr>
              </a:solidFill>
            </a:endParaRPr>
          </a:p>
        </p:txBody>
      </p:sp>
      <p:sp>
        <p:nvSpPr>
          <p:cNvPr id="51" name="TextBox 50"/>
          <p:cNvSpPr txBox="1"/>
          <p:nvPr/>
        </p:nvSpPr>
        <p:spPr>
          <a:xfrm>
            <a:off x="2914869" y="5691981"/>
            <a:ext cx="155448" cy="155448"/>
          </a:xfrm>
          <a:prstGeom prst="ellipse">
            <a:avLst/>
          </a:prstGeom>
          <a:noFill/>
          <a:ln w="12700">
            <a:solidFill>
              <a:schemeClr val="tx1">
                <a:lumMod val="75000"/>
                <a:lumOff val="25000"/>
              </a:schemeClr>
            </a:solidFill>
          </a:ln>
        </p:spPr>
        <p:txBody>
          <a:bodyPr wrap="none" lIns="0" tIns="0" rIns="0" bIns="0" rtlCol="0" anchor="ctr">
            <a:noAutofit/>
          </a:bodyPr>
          <a:lstStyle/>
          <a:p>
            <a:pPr algn="ctr"/>
            <a:endParaRPr lang="en-US" sz="1050" dirty="0">
              <a:solidFill>
                <a:schemeClr val="tx1">
                  <a:lumMod val="75000"/>
                  <a:lumOff val="25000"/>
                </a:schemeClr>
              </a:solidFill>
            </a:endParaRPr>
          </a:p>
        </p:txBody>
      </p:sp>
      <p:sp>
        <p:nvSpPr>
          <p:cNvPr id="52" name="TextBox 51"/>
          <p:cNvSpPr txBox="1"/>
          <p:nvPr/>
        </p:nvSpPr>
        <p:spPr>
          <a:xfrm>
            <a:off x="4247055" y="5160907"/>
            <a:ext cx="155448" cy="155448"/>
          </a:xfrm>
          <a:prstGeom prst="ellipse">
            <a:avLst/>
          </a:prstGeom>
          <a:noFill/>
          <a:ln w="12700">
            <a:solidFill>
              <a:schemeClr val="tx1">
                <a:lumMod val="75000"/>
                <a:lumOff val="25000"/>
              </a:schemeClr>
            </a:solidFill>
          </a:ln>
        </p:spPr>
        <p:txBody>
          <a:bodyPr wrap="none" lIns="0" tIns="0" rIns="0" bIns="0" rtlCol="0" anchor="ctr">
            <a:noAutofit/>
          </a:bodyPr>
          <a:lstStyle/>
          <a:p>
            <a:pPr algn="ctr"/>
            <a:endParaRPr lang="en-US" sz="1050" dirty="0">
              <a:solidFill>
                <a:schemeClr val="tx1">
                  <a:lumMod val="75000"/>
                  <a:lumOff val="25000"/>
                </a:schemeClr>
              </a:solidFill>
            </a:endParaRPr>
          </a:p>
        </p:txBody>
      </p:sp>
      <p:sp>
        <p:nvSpPr>
          <p:cNvPr id="53" name="TextBox 52"/>
          <p:cNvSpPr txBox="1"/>
          <p:nvPr/>
        </p:nvSpPr>
        <p:spPr>
          <a:xfrm>
            <a:off x="3464328" y="4324686"/>
            <a:ext cx="155448" cy="155448"/>
          </a:xfrm>
          <a:prstGeom prst="ellipse">
            <a:avLst/>
          </a:prstGeom>
          <a:noFill/>
          <a:ln w="12700">
            <a:solidFill>
              <a:schemeClr val="tx1">
                <a:lumMod val="75000"/>
                <a:lumOff val="25000"/>
              </a:schemeClr>
            </a:solidFill>
          </a:ln>
        </p:spPr>
        <p:txBody>
          <a:bodyPr wrap="none" lIns="0" tIns="0" rIns="0" bIns="0" rtlCol="0" anchor="ctr">
            <a:noAutofit/>
          </a:bodyPr>
          <a:lstStyle/>
          <a:p>
            <a:pPr algn="ctr"/>
            <a:endParaRPr lang="en-US" sz="1050" dirty="0">
              <a:solidFill>
                <a:schemeClr val="tx1">
                  <a:lumMod val="75000"/>
                  <a:lumOff val="25000"/>
                </a:schemeClr>
              </a:solidFill>
            </a:endParaRPr>
          </a:p>
        </p:txBody>
      </p:sp>
      <p:sp>
        <p:nvSpPr>
          <p:cNvPr id="54" name="Oval 53"/>
          <p:cNvSpPr/>
          <p:nvPr/>
        </p:nvSpPr>
        <p:spPr>
          <a:xfrm>
            <a:off x="3865803" y="464945"/>
            <a:ext cx="123330" cy="12333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9144" bIns="18288" rtlCol="0" anchor="ctr"/>
          <a:lstStyle/>
          <a:p>
            <a:pPr algn="ctr"/>
            <a:r>
              <a:rPr lang="en-US" sz="1200" b="1" dirty="0">
                <a:solidFill>
                  <a:schemeClr val="tx1">
                    <a:lumMod val="75000"/>
                    <a:lumOff val="25000"/>
                  </a:schemeClr>
                </a:solidFill>
              </a:rPr>
              <a:t>+</a:t>
            </a:r>
          </a:p>
        </p:txBody>
      </p:sp>
      <p:sp>
        <p:nvSpPr>
          <p:cNvPr id="55" name="Oval 54"/>
          <p:cNvSpPr/>
          <p:nvPr/>
        </p:nvSpPr>
        <p:spPr>
          <a:xfrm>
            <a:off x="4258550" y="866890"/>
            <a:ext cx="123330" cy="12333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9144" bIns="137160" rtlCol="0" anchor="ctr"/>
          <a:lstStyle/>
          <a:p>
            <a:pPr algn="ctr"/>
            <a:r>
              <a:rPr lang="en-US" sz="1200" b="1" dirty="0">
                <a:solidFill>
                  <a:schemeClr val="tx1">
                    <a:lumMod val="75000"/>
                    <a:lumOff val="25000"/>
                  </a:schemeClr>
                </a:solidFill>
                <a:cs typeface="Arial" pitchFamily="34" charset="0"/>
              </a:rPr>
              <a:t>_</a:t>
            </a:r>
          </a:p>
        </p:txBody>
      </p:sp>
      <p:sp>
        <p:nvSpPr>
          <p:cNvPr id="56" name="Oval 55"/>
          <p:cNvSpPr/>
          <p:nvPr/>
        </p:nvSpPr>
        <p:spPr>
          <a:xfrm>
            <a:off x="3272742" y="1211401"/>
            <a:ext cx="227808" cy="227808"/>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0" bIns="9144" rtlCol="0" anchor="ctr"/>
          <a:lstStyle/>
          <a:p>
            <a:pPr algn="ctr"/>
            <a:r>
              <a:rPr lang="en-US" sz="1400" b="1" dirty="0">
                <a:solidFill>
                  <a:schemeClr val="tx1">
                    <a:lumMod val="75000"/>
                    <a:lumOff val="25000"/>
                  </a:schemeClr>
                </a:solidFill>
              </a:rPr>
              <a:t>+</a:t>
            </a:r>
          </a:p>
        </p:txBody>
      </p:sp>
      <p:sp>
        <p:nvSpPr>
          <p:cNvPr id="57" name="Oval 56"/>
          <p:cNvSpPr/>
          <p:nvPr/>
        </p:nvSpPr>
        <p:spPr>
          <a:xfrm>
            <a:off x="4666074" y="1272653"/>
            <a:ext cx="123330" cy="123330"/>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0" bIns="137160" rtlCol="0" anchor="ctr"/>
          <a:lstStyle/>
          <a:p>
            <a:pPr algn="ctr"/>
            <a:r>
              <a:rPr lang="en-US" sz="1200" b="1" dirty="0">
                <a:solidFill>
                  <a:schemeClr val="tx1">
                    <a:lumMod val="75000"/>
                    <a:lumOff val="25000"/>
                  </a:schemeClr>
                </a:solidFill>
                <a:cs typeface="Arial" pitchFamily="34" charset="0"/>
              </a:rPr>
              <a:t>_</a:t>
            </a:r>
          </a:p>
        </p:txBody>
      </p:sp>
      <p:sp>
        <p:nvSpPr>
          <p:cNvPr id="58" name="Oval 57"/>
          <p:cNvSpPr/>
          <p:nvPr/>
        </p:nvSpPr>
        <p:spPr>
          <a:xfrm>
            <a:off x="3324981" y="725115"/>
            <a:ext cx="123330" cy="12333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9144" bIns="137160" rtlCol="0" anchor="ctr"/>
          <a:lstStyle/>
          <a:p>
            <a:pPr algn="ctr"/>
            <a:r>
              <a:rPr lang="en-US" sz="1200" b="1" dirty="0">
                <a:solidFill>
                  <a:schemeClr val="tx1">
                    <a:lumMod val="75000"/>
                    <a:lumOff val="25000"/>
                  </a:schemeClr>
                </a:solidFill>
                <a:cs typeface="Arial" pitchFamily="34" charset="0"/>
              </a:rPr>
              <a:t>_</a:t>
            </a:r>
          </a:p>
        </p:txBody>
      </p:sp>
      <p:sp>
        <p:nvSpPr>
          <p:cNvPr id="59" name="Oval 58"/>
          <p:cNvSpPr/>
          <p:nvPr/>
        </p:nvSpPr>
        <p:spPr>
          <a:xfrm>
            <a:off x="3857953" y="990220"/>
            <a:ext cx="123330" cy="12333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9144" bIns="18288" rtlCol="0" anchor="ctr"/>
          <a:lstStyle/>
          <a:p>
            <a:pPr algn="ctr"/>
            <a:r>
              <a:rPr lang="en-US" sz="1200" b="1" dirty="0">
                <a:solidFill>
                  <a:schemeClr val="tx1">
                    <a:lumMod val="75000"/>
                    <a:lumOff val="25000"/>
                  </a:schemeClr>
                </a:solidFill>
              </a:rPr>
              <a:t>+</a:t>
            </a:r>
          </a:p>
        </p:txBody>
      </p:sp>
      <p:sp>
        <p:nvSpPr>
          <p:cNvPr id="60" name="Oval 59"/>
          <p:cNvSpPr/>
          <p:nvPr/>
        </p:nvSpPr>
        <p:spPr>
          <a:xfrm>
            <a:off x="3542052" y="934879"/>
            <a:ext cx="227808" cy="227808"/>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0" bIns="9144" rtlCol="0" anchor="ctr"/>
          <a:lstStyle/>
          <a:p>
            <a:pPr algn="ctr"/>
            <a:r>
              <a:rPr lang="en-US" sz="1400" b="1" dirty="0">
                <a:solidFill>
                  <a:schemeClr val="tx1">
                    <a:lumMod val="75000"/>
                    <a:lumOff val="25000"/>
                  </a:schemeClr>
                </a:solidFill>
              </a:rPr>
              <a:t>+</a:t>
            </a:r>
          </a:p>
        </p:txBody>
      </p:sp>
      <p:sp>
        <p:nvSpPr>
          <p:cNvPr id="61" name="Oval 60"/>
          <p:cNvSpPr/>
          <p:nvPr/>
        </p:nvSpPr>
        <p:spPr>
          <a:xfrm>
            <a:off x="4206366" y="1072585"/>
            <a:ext cx="227808" cy="227808"/>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0" bIns="9144" rtlCol="0" anchor="ctr"/>
          <a:lstStyle/>
          <a:p>
            <a:pPr algn="ctr"/>
            <a:r>
              <a:rPr lang="en-US" sz="1400" b="1" dirty="0">
                <a:solidFill>
                  <a:schemeClr val="tx1">
                    <a:lumMod val="75000"/>
                    <a:lumOff val="25000"/>
                  </a:schemeClr>
                </a:solidFill>
              </a:rPr>
              <a:t>+</a:t>
            </a:r>
          </a:p>
        </p:txBody>
      </p:sp>
      <p:sp>
        <p:nvSpPr>
          <p:cNvPr id="62" name="Oval 61"/>
          <p:cNvSpPr/>
          <p:nvPr/>
        </p:nvSpPr>
        <p:spPr>
          <a:xfrm>
            <a:off x="2924001" y="1134072"/>
            <a:ext cx="123330" cy="123330"/>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0" bIns="137160" rtlCol="0" anchor="ctr"/>
          <a:lstStyle/>
          <a:p>
            <a:pPr algn="ctr"/>
            <a:r>
              <a:rPr lang="en-US" sz="1200" b="1" dirty="0">
                <a:solidFill>
                  <a:schemeClr val="tx1">
                    <a:lumMod val="75000"/>
                    <a:lumOff val="25000"/>
                  </a:schemeClr>
                </a:solidFill>
                <a:cs typeface="Arial" pitchFamily="34" charset="0"/>
              </a:rPr>
              <a:t>_</a:t>
            </a:r>
          </a:p>
        </p:txBody>
      </p:sp>
      <p:sp>
        <p:nvSpPr>
          <p:cNvPr id="63" name="Oval 62"/>
          <p:cNvSpPr/>
          <p:nvPr/>
        </p:nvSpPr>
        <p:spPr>
          <a:xfrm>
            <a:off x="3188076" y="1134072"/>
            <a:ext cx="123330" cy="123330"/>
          </a:xfrm>
          <a:prstGeom prst="ellipse">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0" bIns="137160" rtlCol="0" anchor="ctr"/>
          <a:lstStyle/>
          <a:p>
            <a:pPr algn="ctr"/>
            <a:r>
              <a:rPr lang="en-US" sz="1200" b="1" dirty="0">
                <a:solidFill>
                  <a:schemeClr val="tx1">
                    <a:lumMod val="75000"/>
                    <a:lumOff val="25000"/>
                  </a:schemeClr>
                </a:solidFill>
                <a:cs typeface="Arial" pitchFamily="34" charset="0"/>
              </a:rPr>
              <a:t>_</a:t>
            </a:r>
          </a:p>
        </p:txBody>
      </p:sp>
      <p:sp>
        <p:nvSpPr>
          <p:cNvPr id="64" name="Oval 63"/>
          <p:cNvSpPr/>
          <p:nvPr/>
        </p:nvSpPr>
        <p:spPr>
          <a:xfrm>
            <a:off x="3589015" y="458018"/>
            <a:ext cx="123330" cy="123330"/>
          </a:xfrm>
          <a:prstGeom prst="ellipse">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 tIns="0" rIns="9144" bIns="18288" rtlCol="0" anchor="ctr"/>
          <a:lstStyle/>
          <a:p>
            <a:pPr algn="ctr"/>
            <a:r>
              <a:rPr lang="en-US" sz="1200" b="1" dirty="0">
                <a:solidFill>
                  <a:schemeClr val="tx1">
                    <a:lumMod val="75000"/>
                    <a:lumOff val="25000"/>
                  </a:schemeClr>
                </a:solidFill>
              </a:rPr>
              <a:t>+</a:t>
            </a:r>
          </a:p>
        </p:txBody>
      </p:sp>
      <p:sp>
        <p:nvSpPr>
          <p:cNvPr id="65" name="TextBox 64"/>
          <p:cNvSpPr txBox="1"/>
          <p:nvPr/>
        </p:nvSpPr>
        <p:spPr>
          <a:xfrm rot="16200000">
            <a:off x="5028254" y="4219277"/>
            <a:ext cx="2168927" cy="523220"/>
          </a:xfrm>
          <a:prstGeom prst="rect">
            <a:avLst/>
          </a:prstGeom>
          <a:noFill/>
        </p:spPr>
        <p:txBody>
          <a:bodyPr wrap="non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r>
              <a:rPr lang="en-US" sz="1400" dirty="0"/>
              <a:t>Customer assessment/</a:t>
            </a:r>
          </a:p>
          <a:p>
            <a:pPr algn="ctr"/>
            <a:r>
              <a:rPr lang="en-US" sz="1400" dirty="0"/>
              <a:t>Comp</a:t>
            </a:r>
            <a:r>
              <a:rPr lang="en-US" sz="1400" b="0" dirty="0"/>
              <a:t>e</a:t>
            </a:r>
            <a:r>
              <a:rPr lang="en-US" sz="1400" dirty="0"/>
              <a:t>titive evaluation</a:t>
            </a:r>
          </a:p>
        </p:txBody>
      </p:sp>
      <p:sp>
        <p:nvSpPr>
          <p:cNvPr id="66" name="TextBox 65"/>
          <p:cNvSpPr txBox="1"/>
          <p:nvPr/>
        </p:nvSpPr>
        <p:spPr>
          <a:xfrm>
            <a:off x="381000" y="5577990"/>
            <a:ext cx="1832200" cy="634362"/>
          </a:xfrm>
          <a:prstGeom prst="rect">
            <a:avLst/>
          </a:prstGeom>
          <a:noFill/>
        </p:spPr>
        <p:txBody>
          <a:bodyPr wrap="squar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nSpc>
                <a:spcPts val="1400"/>
              </a:lnSpc>
            </a:pPr>
            <a:endParaRPr lang="en-US" sz="1300" dirty="0"/>
          </a:p>
          <a:p>
            <a:pPr>
              <a:lnSpc>
                <a:spcPts val="1400"/>
              </a:lnSpc>
            </a:pPr>
            <a:r>
              <a:rPr lang="el-GR" sz="1300" dirty="0">
                <a:latin typeface="Calibri"/>
              </a:rPr>
              <a:t>Σ</a:t>
            </a:r>
            <a:r>
              <a:rPr lang="en-US" sz="1300" dirty="0">
                <a:latin typeface="Calibri"/>
              </a:rPr>
              <a:t>(Priority X relationship)</a:t>
            </a:r>
            <a:endParaRPr lang="en-US" sz="1300" dirty="0"/>
          </a:p>
        </p:txBody>
      </p:sp>
      <p:cxnSp>
        <p:nvCxnSpPr>
          <p:cNvPr id="67" name="Straight Arrow Connector 66"/>
          <p:cNvCxnSpPr/>
          <p:nvPr/>
        </p:nvCxnSpPr>
        <p:spPr>
          <a:xfrm flipV="1">
            <a:off x="1628967" y="5691981"/>
            <a:ext cx="508183" cy="26670"/>
          </a:xfrm>
          <a:prstGeom prst="straightConnector1">
            <a:avLst/>
          </a:prstGeom>
          <a:noFill/>
          <a:ln w="19050">
            <a:solidFill>
              <a:schemeClr val="tx1">
                <a:lumMod val="65000"/>
                <a:lumOff val="35000"/>
              </a:schemeClr>
            </a:solidFill>
            <a:tailEnd type="triangle" w="med" len="lg"/>
          </a:ln>
        </p:spPr>
        <p:style>
          <a:lnRef idx="2">
            <a:schemeClr val="accent1">
              <a:shade val="50000"/>
            </a:schemeClr>
          </a:lnRef>
          <a:fillRef idx="1">
            <a:schemeClr val="accent1"/>
          </a:fillRef>
          <a:effectRef idx="0">
            <a:schemeClr val="accent1"/>
          </a:effectRef>
          <a:fontRef idx="minor">
            <a:schemeClr val="lt1"/>
          </a:fontRef>
        </p:style>
      </p:cxnSp>
      <p:sp>
        <p:nvSpPr>
          <p:cNvPr id="68" name="TextBox 67"/>
          <p:cNvSpPr txBox="1"/>
          <p:nvPr/>
        </p:nvSpPr>
        <p:spPr>
          <a:xfrm>
            <a:off x="2583219" y="6509931"/>
            <a:ext cx="2706538" cy="277854"/>
          </a:xfrm>
          <a:prstGeom prst="rect">
            <a:avLst/>
          </a:prstGeom>
          <a:noFill/>
        </p:spPr>
        <p:txBody>
          <a:bodyPr wrap="square" rtlCol="0">
            <a:spAutoFit/>
          </a:bodyPr>
          <a:lstStyle>
            <a:defPPr>
              <a:defRPr lang="en-US"/>
            </a:defPPr>
            <a:lvl1pPr>
              <a:defRPr sz="2000" b="1">
                <a:solidFill>
                  <a:schemeClr val="tx1">
                    <a:lumMod val="65000"/>
                    <a:lumOff val="35000"/>
                  </a:schemeClr>
                </a:solidFill>
                <a:latin typeface="Arial" pitchFamily="34" charset="0"/>
                <a:cs typeface="Arial" pitchFamily="34" charset="0"/>
              </a:defRPr>
            </a:lvl1pPr>
          </a:lstStyle>
          <a:p>
            <a:pPr algn="ctr">
              <a:lnSpc>
                <a:spcPts val="1400"/>
              </a:lnSpc>
            </a:pPr>
            <a:r>
              <a:rPr lang="en-US" sz="1400" dirty="0"/>
              <a:t>Technical assessment</a:t>
            </a:r>
          </a:p>
        </p:txBody>
      </p:sp>
      <p:grpSp>
        <p:nvGrpSpPr>
          <p:cNvPr id="69" name="Group 68"/>
          <p:cNvGrpSpPr/>
          <p:nvPr/>
        </p:nvGrpSpPr>
        <p:grpSpPr>
          <a:xfrm>
            <a:off x="7848600" y="152400"/>
            <a:ext cx="914400" cy="914400"/>
            <a:chOff x="2362200" y="152400"/>
            <a:chExt cx="1066800" cy="1132333"/>
          </a:xfrm>
        </p:grpSpPr>
        <p:sp>
          <p:nvSpPr>
            <p:cNvPr id="70" name="Oval 69"/>
            <p:cNvSpPr/>
            <p:nvPr/>
          </p:nvSpPr>
          <p:spPr>
            <a:xfrm>
              <a:off x="2362200" y="152400"/>
              <a:ext cx="1066800" cy="1132333"/>
            </a:xfrm>
            <a:prstGeom prst="ellipse">
              <a:avLst/>
            </a:prstGeom>
            <a:solidFill>
              <a:srgbClr val="F3F453"/>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1" name="Group 70"/>
            <p:cNvGrpSpPr/>
            <p:nvPr/>
          </p:nvGrpSpPr>
          <p:grpSpPr>
            <a:xfrm>
              <a:off x="2537280" y="160146"/>
              <a:ext cx="685800" cy="1061695"/>
              <a:chOff x="457200" y="103083"/>
              <a:chExt cx="5486400" cy="6467668"/>
            </a:xfrm>
          </p:grpSpPr>
          <p:sp>
            <p:nvSpPr>
              <p:cNvPr id="72" name="Rectangle 71"/>
              <p:cNvSpPr/>
              <p:nvPr/>
            </p:nvSpPr>
            <p:spPr>
              <a:xfrm>
                <a:off x="457200" y="3276600"/>
                <a:ext cx="5486400" cy="27432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p:cNvSpPr/>
              <p:nvPr/>
            </p:nvSpPr>
            <p:spPr>
              <a:xfrm>
                <a:off x="2590801" y="1541551"/>
                <a:ext cx="2666999" cy="5029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Isosceles Triangle 73"/>
              <p:cNvSpPr/>
              <p:nvPr/>
            </p:nvSpPr>
            <p:spPr>
              <a:xfrm>
                <a:off x="2590801" y="103083"/>
                <a:ext cx="2666999" cy="1447800"/>
              </a:xfrm>
              <a:prstGeom prst="triangl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75" name="Group 74"/>
          <p:cNvGrpSpPr/>
          <p:nvPr/>
        </p:nvGrpSpPr>
        <p:grpSpPr>
          <a:xfrm>
            <a:off x="6781800" y="76200"/>
            <a:ext cx="826260" cy="953217"/>
            <a:chOff x="6781800" y="152400"/>
            <a:chExt cx="826260" cy="953217"/>
          </a:xfrm>
        </p:grpSpPr>
        <p:sp>
          <p:nvSpPr>
            <p:cNvPr id="76" name="Oval 75"/>
            <p:cNvSpPr/>
            <p:nvPr/>
          </p:nvSpPr>
          <p:spPr>
            <a:xfrm>
              <a:off x="6781800" y="228600"/>
              <a:ext cx="826260" cy="877017"/>
            </a:xfrm>
            <a:prstGeom prst="ellipse">
              <a:avLst/>
            </a:prstGeom>
            <a:solidFill>
              <a:srgbClr val="006BB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7" name="Group 76"/>
            <p:cNvGrpSpPr/>
            <p:nvPr/>
          </p:nvGrpSpPr>
          <p:grpSpPr>
            <a:xfrm>
              <a:off x="6828490" y="152400"/>
              <a:ext cx="691367" cy="925740"/>
              <a:chOff x="2133600" y="4735740"/>
              <a:chExt cx="1081255" cy="1447800"/>
            </a:xfrm>
          </p:grpSpPr>
          <p:pic>
            <p:nvPicPr>
              <p:cNvPr id="78" name="Picture 77"/>
              <p:cNvPicPr>
                <a:picLocks noChangeAspect="1"/>
              </p:cNvPicPr>
              <p:nvPr/>
            </p:nvPicPr>
            <p:blipFill>
              <a:blip r:embed="rId2"/>
              <a:stretch>
                <a:fillRect/>
              </a:stretch>
            </p:blipFill>
            <p:spPr>
              <a:xfrm>
                <a:off x="2133600" y="4735740"/>
                <a:ext cx="1081255" cy="1447800"/>
              </a:xfrm>
              <a:prstGeom prst="rect">
                <a:avLst/>
              </a:prstGeom>
            </p:spPr>
          </p:pic>
          <p:pic>
            <p:nvPicPr>
              <p:cNvPr id="79" name="Picture 78"/>
              <p:cNvPicPr>
                <a:picLocks noChangeAspect="1"/>
              </p:cNvPicPr>
              <p:nvPr/>
            </p:nvPicPr>
            <p:blipFill>
              <a:blip r:embed="rId3"/>
              <a:stretch>
                <a:fillRect/>
              </a:stretch>
            </p:blipFill>
            <p:spPr>
              <a:xfrm flipH="1">
                <a:off x="2438400" y="5486400"/>
                <a:ext cx="609599" cy="436774"/>
              </a:xfrm>
              <a:prstGeom prst="rect">
                <a:avLst/>
              </a:prstGeom>
            </p:spPr>
          </p:pic>
        </p:grpSp>
      </p:grpSp>
    </p:spTree>
    <p:extLst>
      <p:ext uri="{BB962C8B-B14F-4D97-AF65-F5344CB8AC3E}">
        <p14:creationId xmlns:p14="http://schemas.microsoft.com/office/powerpoint/2010/main" val="511045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7090" name="Rectangle 2">
            <a:extLst>
              <a:ext uri="{FF2B5EF4-FFF2-40B4-BE49-F238E27FC236}">
                <a16:creationId xmlns:a16="http://schemas.microsoft.com/office/drawing/2014/main" id="{3B15C9DF-AC79-49D5-B69F-1873D5900F42}"/>
              </a:ext>
            </a:extLst>
          </p:cNvPr>
          <p:cNvSpPr>
            <a:spLocks noGrp="1" noChangeArrowheads="1"/>
          </p:cNvSpPr>
          <p:nvPr>
            <p:ph type="title"/>
          </p:nvPr>
        </p:nvSpPr>
        <p:spPr>
          <a:xfrm>
            <a:off x="457200" y="361950"/>
            <a:ext cx="8229600" cy="323850"/>
          </a:xfrm>
        </p:spPr>
        <p:txBody>
          <a:bodyPr>
            <a:normAutofit fontScale="90000"/>
          </a:bodyPr>
          <a:lstStyle/>
          <a:p>
            <a:r>
              <a:rPr lang="en-US" altLang="en-US"/>
              <a:t>QFD can be used to:</a:t>
            </a:r>
          </a:p>
        </p:txBody>
      </p:sp>
      <p:sp>
        <p:nvSpPr>
          <p:cNvPr id="217091" name="Rectangle 3">
            <a:extLst>
              <a:ext uri="{FF2B5EF4-FFF2-40B4-BE49-F238E27FC236}">
                <a16:creationId xmlns:a16="http://schemas.microsoft.com/office/drawing/2014/main" id="{4E4B8934-CDC3-405A-B6EB-5635B82BF17E}"/>
              </a:ext>
            </a:extLst>
          </p:cNvPr>
          <p:cNvSpPr>
            <a:spLocks noGrp="1" noChangeArrowheads="1"/>
          </p:cNvSpPr>
          <p:nvPr>
            <p:ph type="body" idx="4294967295"/>
          </p:nvPr>
        </p:nvSpPr>
        <p:spPr>
          <a:xfrm>
            <a:off x="457200" y="1066800"/>
            <a:ext cx="8382000" cy="5334000"/>
          </a:xfrm>
        </p:spPr>
        <p:txBody>
          <a:bodyPr>
            <a:normAutofit lnSpcReduction="10000"/>
          </a:bodyPr>
          <a:lstStyle/>
          <a:p>
            <a:r>
              <a:rPr lang="en-US" altLang="en-US" dirty="0" err="1"/>
              <a:t>Mengurangi</a:t>
            </a:r>
            <a:r>
              <a:rPr lang="en-US" altLang="en-US" dirty="0"/>
              <a:t> </a:t>
            </a:r>
            <a:r>
              <a:rPr lang="en-US" altLang="en-US" dirty="0" err="1"/>
              <a:t>waktu</a:t>
            </a:r>
            <a:r>
              <a:rPr lang="en-US" altLang="en-US" dirty="0"/>
              <a:t> </a:t>
            </a:r>
            <a:r>
              <a:rPr lang="en-US" altLang="en-US" dirty="0" err="1"/>
              <a:t>pengembangan</a:t>
            </a:r>
            <a:r>
              <a:rPr lang="en-US" altLang="en-US" dirty="0"/>
              <a:t> </a:t>
            </a:r>
            <a:r>
              <a:rPr lang="en-US" altLang="en-US" dirty="0" err="1"/>
              <a:t>produk</a:t>
            </a:r>
            <a:r>
              <a:rPr lang="en-US" altLang="en-US" dirty="0"/>
              <a:t> </a:t>
            </a:r>
            <a:r>
              <a:rPr lang="en-US" altLang="en-US" dirty="0" err="1"/>
              <a:t>hingga</a:t>
            </a:r>
            <a:r>
              <a:rPr lang="en-US" altLang="en-US" dirty="0"/>
              <a:t> 50%</a:t>
            </a:r>
          </a:p>
          <a:p>
            <a:r>
              <a:rPr lang="en-US" altLang="en-US" dirty="0" err="1"/>
              <a:t>Memotong</a:t>
            </a:r>
            <a:r>
              <a:rPr lang="en-US" altLang="en-US" dirty="0"/>
              <a:t> </a:t>
            </a:r>
            <a:r>
              <a:rPr lang="en-US" altLang="en-US" dirty="0" err="1"/>
              <a:t>biaya</a:t>
            </a:r>
            <a:r>
              <a:rPr lang="en-US" altLang="en-US" dirty="0"/>
              <a:t> </a:t>
            </a:r>
            <a:r>
              <a:rPr lang="en-US" altLang="en-US" dirty="0" err="1"/>
              <a:t>awal</a:t>
            </a:r>
            <a:r>
              <a:rPr lang="en-US" altLang="en-US" dirty="0"/>
              <a:t> &amp; </a:t>
            </a:r>
            <a:r>
              <a:rPr lang="en-US" altLang="en-US" dirty="0" err="1"/>
              <a:t>rekayasa</a:t>
            </a:r>
            <a:r>
              <a:rPr lang="en-US" altLang="en-US" dirty="0"/>
              <a:t> </a:t>
            </a:r>
            <a:r>
              <a:rPr lang="en-US" altLang="en-US" dirty="0" err="1"/>
              <a:t>sebesar</a:t>
            </a:r>
            <a:r>
              <a:rPr lang="en-US" altLang="en-US" dirty="0"/>
              <a:t> 30%</a:t>
            </a:r>
          </a:p>
          <a:p>
            <a:r>
              <a:rPr lang="en-US" altLang="en-US" dirty="0" err="1"/>
              <a:t>Kurangi</a:t>
            </a:r>
            <a:r>
              <a:rPr lang="en-US" altLang="en-US" dirty="0"/>
              <a:t> </a:t>
            </a:r>
            <a:r>
              <a:rPr lang="en-US" altLang="en-US" dirty="0" err="1"/>
              <a:t>waktu</a:t>
            </a:r>
            <a:r>
              <a:rPr lang="en-US" altLang="en-US" dirty="0"/>
              <a:t> </a:t>
            </a:r>
            <a:r>
              <a:rPr lang="en-US" altLang="en-US" dirty="0" err="1"/>
              <a:t>ke</a:t>
            </a:r>
            <a:r>
              <a:rPr lang="en-US" altLang="en-US" dirty="0"/>
              <a:t> pasar</a:t>
            </a:r>
          </a:p>
          <a:p>
            <a:r>
              <a:rPr lang="en-US" altLang="en-US" dirty="0" err="1"/>
              <a:t>Kurangi</a:t>
            </a:r>
            <a:r>
              <a:rPr lang="en-US" altLang="en-US" dirty="0"/>
              <a:t> # </a:t>
            </a:r>
            <a:r>
              <a:rPr lang="en-US" altLang="en-US" dirty="0" err="1"/>
              <a:t>perubahan</a:t>
            </a:r>
            <a:r>
              <a:rPr lang="en-US" altLang="en-US" dirty="0"/>
              <a:t> </a:t>
            </a:r>
            <a:r>
              <a:rPr lang="en-US" altLang="en-US" dirty="0" err="1"/>
              <a:t>desain</a:t>
            </a:r>
            <a:endParaRPr lang="en-US" altLang="en-US" dirty="0"/>
          </a:p>
          <a:p>
            <a:r>
              <a:rPr lang="en-US" altLang="en-US" dirty="0" err="1"/>
              <a:t>Pengerjaan</a:t>
            </a:r>
            <a:r>
              <a:rPr lang="en-US" altLang="en-US" dirty="0"/>
              <a:t> </a:t>
            </a:r>
            <a:r>
              <a:rPr lang="en-US" altLang="en-US" dirty="0" err="1"/>
              <a:t>ulang</a:t>
            </a:r>
            <a:r>
              <a:rPr lang="en-US" altLang="en-US" dirty="0"/>
              <a:t> yang </a:t>
            </a:r>
            <a:r>
              <a:rPr lang="en-US" altLang="en-US" dirty="0" err="1"/>
              <a:t>lebih</a:t>
            </a:r>
            <a:r>
              <a:rPr lang="en-US" altLang="en-US" dirty="0"/>
              <a:t> </a:t>
            </a:r>
            <a:r>
              <a:rPr lang="en-US" altLang="en-US" dirty="0" err="1"/>
              <a:t>rendah</a:t>
            </a:r>
            <a:endParaRPr lang="en-US" altLang="en-US" dirty="0"/>
          </a:p>
          <a:p>
            <a:r>
              <a:rPr lang="en-US" altLang="en-US" dirty="0" err="1"/>
              <a:t>Mengurangi</a:t>
            </a:r>
            <a:r>
              <a:rPr lang="en-US" altLang="en-US" dirty="0"/>
              <a:t> </a:t>
            </a:r>
            <a:r>
              <a:rPr lang="en-US" altLang="en-US" dirty="0" err="1"/>
              <a:t>biaya</a:t>
            </a:r>
            <a:r>
              <a:rPr lang="en-US" altLang="en-US" dirty="0"/>
              <a:t> </a:t>
            </a:r>
            <a:r>
              <a:rPr lang="en-US" altLang="en-US" dirty="0" err="1"/>
              <a:t>pemeliharaan</a:t>
            </a:r>
            <a:r>
              <a:rPr lang="en-US" altLang="en-US" dirty="0"/>
              <a:t> / </a:t>
            </a:r>
            <a:r>
              <a:rPr lang="en-US" altLang="en-US" dirty="0" err="1"/>
              <a:t>operasi</a:t>
            </a:r>
            <a:r>
              <a:rPr lang="en-US" altLang="en-US" dirty="0"/>
              <a:t> </a:t>
            </a:r>
            <a:r>
              <a:rPr lang="en-US" altLang="en-US" dirty="0" err="1"/>
              <a:t>fasilitas</a:t>
            </a:r>
            <a:endParaRPr lang="en-US" altLang="en-US" dirty="0"/>
          </a:p>
          <a:p>
            <a:r>
              <a:rPr lang="en-US" altLang="en-US" dirty="0" err="1"/>
              <a:t>Tingkatkan</a:t>
            </a:r>
            <a:r>
              <a:rPr lang="en-US" altLang="en-US" dirty="0"/>
              <a:t> </a:t>
            </a:r>
            <a:r>
              <a:rPr lang="en-US" altLang="en-US" dirty="0" err="1"/>
              <a:t>kualitas</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wipe(left)">
                                      <p:cBhvr>
                                        <p:cTn id="7" dur="500"/>
                                        <p:tgtEl>
                                          <p:spTgt spid="217091">
                                            <p:txEl>
                                              <p:pRg st="0" end="0"/>
                                            </p:txEl>
                                          </p:spTgt>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217091">
                                            <p:txEl>
                                              <p:pRg st="1" end="1"/>
                                            </p:txEl>
                                          </p:spTgt>
                                        </p:tgtEl>
                                        <p:attrNameLst>
                                          <p:attrName>style.visibility</p:attrName>
                                        </p:attrNameLst>
                                      </p:cBhvr>
                                      <p:to>
                                        <p:strVal val="visible"/>
                                      </p:to>
                                    </p:set>
                                    <p:animEffect transition="in" filter="wipe(left)">
                                      <p:cBhvr>
                                        <p:cTn id="11" dur="500"/>
                                        <p:tgtEl>
                                          <p:spTgt spid="217091">
                                            <p:txEl>
                                              <p:pRg st="1" end="1"/>
                                            </p:txEl>
                                          </p:spTgt>
                                        </p:tgtEl>
                                      </p:cBhvr>
                                    </p:animEffect>
                                  </p:childTnLst>
                                </p:cTn>
                              </p:par>
                            </p:childTnLst>
                          </p:cTn>
                        </p:par>
                        <p:par>
                          <p:cTn id="12" fill="hold">
                            <p:stCondLst>
                              <p:cond delay="3000"/>
                            </p:stCondLst>
                            <p:childTnLst>
                              <p:par>
                                <p:cTn id="13" presetID="22" presetClass="entr" presetSubtype="8" fill="hold" grpId="0" nodeType="afterEffect">
                                  <p:stCondLst>
                                    <p:cond delay="1000"/>
                                  </p:stCondLst>
                                  <p:childTnLst>
                                    <p:set>
                                      <p:cBhvr>
                                        <p:cTn id="14" dur="1" fill="hold">
                                          <p:stCondLst>
                                            <p:cond delay="0"/>
                                          </p:stCondLst>
                                        </p:cTn>
                                        <p:tgtEl>
                                          <p:spTgt spid="217091">
                                            <p:txEl>
                                              <p:pRg st="2" end="2"/>
                                            </p:txEl>
                                          </p:spTgt>
                                        </p:tgtEl>
                                        <p:attrNameLst>
                                          <p:attrName>style.visibility</p:attrName>
                                        </p:attrNameLst>
                                      </p:cBhvr>
                                      <p:to>
                                        <p:strVal val="visible"/>
                                      </p:to>
                                    </p:set>
                                    <p:animEffect transition="in" filter="wipe(left)">
                                      <p:cBhvr>
                                        <p:cTn id="15" dur="500"/>
                                        <p:tgtEl>
                                          <p:spTgt spid="217091">
                                            <p:txEl>
                                              <p:pRg st="2" end="2"/>
                                            </p:txEl>
                                          </p:spTgt>
                                        </p:tgtEl>
                                      </p:cBhvr>
                                    </p:animEffect>
                                  </p:childTnLst>
                                </p:cTn>
                              </p:par>
                            </p:childTnLst>
                          </p:cTn>
                        </p:par>
                        <p:par>
                          <p:cTn id="16" fill="hold">
                            <p:stCondLst>
                              <p:cond delay="4500"/>
                            </p:stCondLst>
                            <p:childTnLst>
                              <p:par>
                                <p:cTn id="17" presetID="22" presetClass="entr" presetSubtype="8" fill="hold" grpId="0" nodeType="afterEffect">
                                  <p:stCondLst>
                                    <p:cond delay="1000"/>
                                  </p:stCondLst>
                                  <p:childTnLst>
                                    <p:set>
                                      <p:cBhvr>
                                        <p:cTn id="18" dur="1" fill="hold">
                                          <p:stCondLst>
                                            <p:cond delay="0"/>
                                          </p:stCondLst>
                                        </p:cTn>
                                        <p:tgtEl>
                                          <p:spTgt spid="217091">
                                            <p:txEl>
                                              <p:pRg st="3" end="3"/>
                                            </p:txEl>
                                          </p:spTgt>
                                        </p:tgtEl>
                                        <p:attrNameLst>
                                          <p:attrName>style.visibility</p:attrName>
                                        </p:attrNameLst>
                                      </p:cBhvr>
                                      <p:to>
                                        <p:strVal val="visible"/>
                                      </p:to>
                                    </p:set>
                                    <p:animEffect transition="in" filter="wipe(left)">
                                      <p:cBhvr>
                                        <p:cTn id="19" dur="500"/>
                                        <p:tgtEl>
                                          <p:spTgt spid="217091">
                                            <p:txEl>
                                              <p:pRg st="3" end="3"/>
                                            </p:txEl>
                                          </p:spTgt>
                                        </p:tgtEl>
                                      </p:cBhvr>
                                    </p:animEffect>
                                  </p:childTnLst>
                                </p:cTn>
                              </p:par>
                            </p:childTnLst>
                          </p:cTn>
                        </p:par>
                        <p:par>
                          <p:cTn id="20" fill="hold">
                            <p:stCondLst>
                              <p:cond delay="6000"/>
                            </p:stCondLst>
                            <p:childTnLst>
                              <p:par>
                                <p:cTn id="21" presetID="22" presetClass="entr" presetSubtype="8" fill="hold" grpId="0" nodeType="afterEffect">
                                  <p:stCondLst>
                                    <p:cond delay="1000"/>
                                  </p:stCondLst>
                                  <p:childTnLst>
                                    <p:set>
                                      <p:cBhvr>
                                        <p:cTn id="22" dur="1" fill="hold">
                                          <p:stCondLst>
                                            <p:cond delay="0"/>
                                          </p:stCondLst>
                                        </p:cTn>
                                        <p:tgtEl>
                                          <p:spTgt spid="217091">
                                            <p:txEl>
                                              <p:pRg st="4" end="4"/>
                                            </p:txEl>
                                          </p:spTgt>
                                        </p:tgtEl>
                                        <p:attrNameLst>
                                          <p:attrName>style.visibility</p:attrName>
                                        </p:attrNameLst>
                                      </p:cBhvr>
                                      <p:to>
                                        <p:strVal val="visible"/>
                                      </p:to>
                                    </p:set>
                                    <p:animEffect transition="in" filter="wipe(left)">
                                      <p:cBhvr>
                                        <p:cTn id="23" dur="500"/>
                                        <p:tgtEl>
                                          <p:spTgt spid="217091">
                                            <p:txEl>
                                              <p:pRg st="4" end="4"/>
                                            </p:txEl>
                                          </p:spTgt>
                                        </p:tgtEl>
                                      </p:cBhvr>
                                    </p:animEffect>
                                  </p:childTnLst>
                                </p:cTn>
                              </p:par>
                            </p:childTnLst>
                          </p:cTn>
                        </p:par>
                        <p:par>
                          <p:cTn id="24" fill="hold">
                            <p:stCondLst>
                              <p:cond delay="7500"/>
                            </p:stCondLst>
                            <p:childTnLst>
                              <p:par>
                                <p:cTn id="25" presetID="22" presetClass="entr" presetSubtype="8" fill="hold" grpId="0" nodeType="afterEffect">
                                  <p:stCondLst>
                                    <p:cond delay="1000"/>
                                  </p:stCondLst>
                                  <p:childTnLst>
                                    <p:set>
                                      <p:cBhvr>
                                        <p:cTn id="26" dur="1" fill="hold">
                                          <p:stCondLst>
                                            <p:cond delay="0"/>
                                          </p:stCondLst>
                                        </p:cTn>
                                        <p:tgtEl>
                                          <p:spTgt spid="217091">
                                            <p:txEl>
                                              <p:pRg st="5" end="5"/>
                                            </p:txEl>
                                          </p:spTgt>
                                        </p:tgtEl>
                                        <p:attrNameLst>
                                          <p:attrName>style.visibility</p:attrName>
                                        </p:attrNameLst>
                                      </p:cBhvr>
                                      <p:to>
                                        <p:strVal val="visible"/>
                                      </p:to>
                                    </p:set>
                                    <p:animEffect transition="in" filter="wipe(left)">
                                      <p:cBhvr>
                                        <p:cTn id="27" dur="500"/>
                                        <p:tgtEl>
                                          <p:spTgt spid="217091">
                                            <p:txEl>
                                              <p:pRg st="5" end="5"/>
                                            </p:txEl>
                                          </p:spTgt>
                                        </p:tgtEl>
                                      </p:cBhvr>
                                    </p:animEffect>
                                  </p:childTnLst>
                                </p:cTn>
                              </p:par>
                            </p:childTnLst>
                          </p:cTn>
                        </p:par>
                        <p:par>
                          <p:cTn id="28" fill="hold">
                            <p:stCondLst>
                              <p:cond delay="9000"/>
                            </p:stCondLst>
                            <p:childTnLst>
                              <p:par>
                                <p:cTn id="29" presetID="22" presetClass="entr" presetSubtype="8" fill="hold" grpId="0" nodeType="afterEffect">
                                  <p:stCondLst>
                                    <p:cond delay="1000"/>
                                  </p:stCondLst>
                                  <p:childTnLst>
                                    <p:set>
                                      <p:cBhvr>
                                        <p:cTn id="30" dur="1" fill="hold">
                                          <p:stCondLst>
                                            <p:cond delay="0"/>
                                          </p:stCondLst>
                                        </p:cTn>
                                        <p:tgtEl>
                                          <p:spTgt spid="217091">
                                            <p:txEl>
                                              <p:pRg st="6" end="6"/>
                                            </p:txEl>
                                          </p:spTgt>
                                        </p:tgtEl>
                                        <p:attrNameLst>
                                          <p:attrName>style.visibility</p:attrName>
                                        </p:attrNameLst>
                                      </p:cBhvr>
                                      <p:to>
                                        <p:strVal val="visible"/>
                                      </p:to>
                                    </p:set>
                                    <p:animEffect transition="in" filter="wipe(left)">
                                      <p:cBhvr>
                                        <p:cTn id="31" dur="500"/>
                                        <p:tgtEl>
                                          <p:spTgt spid="21709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autoUpdateAnimBg="0" advAuto="100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E2771D3C-061E-41E9-BA6E-DFA384921E1A}"/>
              </a:ext>
            </a:extLst>
          </p:cNvPr>
          <p:cNvSpPr>
            <a:spLocks noGrp="1" noChangeArrowheads="1"/>
          </p:cNvSpPr>
          <p:nvPr>
            <p:ph type="title"/>
          </p:nvPr>
        </p:nvSpPr>
        <p:spPr>
          <a:xfrm>
            <a:off x="457200" y="361950"/>
            <a:ext cx="8229600" cy="323850"/>
          </a:xfrm>
        </p:spPr>
        <p:txBody>
          <a:bodyPr>
            <a:normAutofit fontScale="90000"/>
          </a:bodyPr>
          <a:lstStyle/>
          <a:p>
            <a:r>
              <a:rPr lang="en-US" altLang="en-US"/>
              <a:t>The Overall Goal</a:t>
            </a:r>
          </a:p>
        </p:txBody>
      </p:sp>
      <p:sp>
        <p:nvSpPr>
          <p:cNvPr id="221187" name="Rectangle 3">
            <a:extLst>
              <a:ext uri="{FF2B5EF4-FFF2-40B4-BE49-F238E27FC236}">
                <a16:creationId xmlns:a16="http://schemas.microsoft.com/office/drawing/2014/main" id="{6C4B3EA0-6FD1-4299-9B33-0AD29BA3EC1D}"/>
              </a:ext>
            </a:extLst>
          </p:cNvPr>
          <p:cNvSpPr>
            <a:spLocks noGrp="1" noChangeArrowheads="1"/>
          </p:cNvSpPr>
          <p:nvPr>
            <p:ph type="body" idx="4294967295"/>
          </p:nvPr>
        </p:nvSpPr>
        <p:spPr>
          <a:xfrm>
            <a:off x="1115616" y="2107619"/>
            <a:ext cx="8229600" cy="882650"/>
          </a:xfrm>
        </p:spPr>
        <p:txBody>
          <a:bodyPr/>
          <a:lstStyle/>
          <a:p>
            <a:pPr marL="0" indent="0">
              <a:buNone/>
            </a:pPr>
            <a:r>
              <a:rPr lang="en-US" altLang="en-US" dirty="0"/>
              <a:t>Increase customer satisfaction</a:t>
            </a:r>
          </a:p>
          <a:p>
            <a:pPr>
              <a:buFont typeface="Wingdings" panose="05000000000000000000" pitchFamily="2" charset="2"/>
              <a:buNone/>
            </a:pPr>
            <a:endParaRPr lang="en-US" altLang="en-US" dirty="0"/>
          </a:p>
        </p:txBody>
      </p:sp>
      <p:sp>
        <p:nvSpPr>
          <p:cNvPr id="221188" name="Text Box 4">
            <a:extLst>
              <a:ext uri="{FF2B5EF4-FFF2-40B4-BE49-F238E27FC236}">
                <a16:creationId xmlns:a16="http://schemas.microsoft.com/office/drawing/2014/main" id="{486EBC05-844E-4753-9443-CB7E2D9BB67B}"/>
              </a:ext>
            </a:extLst>
          </p:cNvPr>
          <p:cNvSpPr txBox="1">
            <a:spLocks noChangeArrowheads="1"/>
          </p:cNvSpPr>
          <p:nvPr/>
        </p:nvSpPr>
        <p:spPr bwMode="auto">
          <a:xfrm>
            <a:off x="4038600" y="2743200"/>
            <a:ext cx="10668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50000"/>
              </a:spcBef>
            </a:pPr>
            <a:r>
              <a:rPr lang="en-US" altLang="en-US" sz="9600" b="1">
                <a:latin typeface="Times New Roman" panose="02020603050405020304" pitchFamily="18" charset="0"/>
              </a:rPr>
              <a:t>=</a:t>
            </a:r>
          </a:p>
        </p:txBody>
      </p:sp>
      <p:sp>
        <p:nvSpPr>
          <p:cNvPr id="221189" name="Rectangle 5">
            <a:extLst>
              <a:ext uri="{FF2B5EF4-FFF2-40B4-BE49-F238E27FC236}">
                <a16:creationId xmlns:a16="http://schemas.microsoft.com/office/drawing/2014/main" id="{0B143371-6E2F-4F00-BD87-9D28763481B3}"/>
              </a:ext>
            </a:extLst>
          </p:cNvPr>
          <p:cNvSpPr>
            <a:spLocks noChangeArrowheads="1"/>
          </p:cNvSpPr>
          <p:nvPr/>
        </p:nvSpPr>
        <p:spPr bwMode="auto">
          <a:xfrm>
            <a:off x="990600" y="4648200"/>
            <a:ext cx="7848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lr>
                <a:schemeClr val="bg2"/>
              </a:buClr>
              <a:buSzPct val="75000"/>
              <a:buFont typeface="Wingdings" panose="05000000000000000000" pitchFamily="2" charset="2"/>
              <a:buChar char="p"/>
              <a:defRPr sz="2800">
                <a:solidFill>
                  <a:schemeClr val="tx1"/>
                </a:solidFill>
                <a:latin typeface="Verdana" panose="020B0604030504040204" pitchFamily="34" charset="0"/>
              </a:defRPr>
            </a:lvl1pPr>
            <a:lvl2pPr marL="742950" indent="-285750" algn="l">
              <a:spcBef>
                <a:spcPct val="20000"/>
              </a:spcBef>
              <a:buClr>
                <a:schemeClr val="tx2"/>
              </a:buClr>
              <a:buSzPct val="75000"/>
              <a:buFont typeface="Wingdings" panose="05000000000000000000" pitchFamily="2" charset="2"/>
              <a:buChar char="n"/>
              <a:defRPr sz="2400">
                <a:solidFill>
                  <a:schemeClr val="tx1"/>
                </a:solidFill>
                <a:latin typeface="Verdana" panose="020B0604030504040204" pitchFamily="34" charset="0"/>
              </a:defRPr>
            </a:lvl2pPr>
            <a:lvl3pPr marL="1143000" indent="-228600" algn="l">
              <a:spcBef>
                <a:spcPct val="20000"/>
              </a:spcBef>
              <a:buClr>
                <a:schemeClr val="accent1"/>
              </a:buClr>
              <a:buSzPct val="65000"/>
              <a:buFont typeface="Wingdings" panose="05000000000000000000" pitchFamily="2" charset="2"/>
              <a:buChar char="p"/>
              <a:defRPr sz="2000">
                <a:solidFill>
                  <a:schemeClr val="tx1"/>
                </a:solidFill>
                <a:latin typeface="Verdana" panose="020B0604030504040204" pitchFamily="34" charset="0"/>
              </a:defRPr>
            </a:lvl3pPr>
            <a:lvl4pPr marL="1600200" indent="-228600" algn="l">
              <a:spcBef>
                <a:spcPct val="20000"/>
              </a:spcBef>
              <a:buClr>
                <a:schemeClr val="bg2"/>
              </a:buClr>
              <a:buFont typeface="Wingdings" panose="05000000000000000000" pitchFamily="2" charset="2"/>
              <a:buChar char="§"/>
              <a:defRPr>
                <a:solidFill>
                  <a:schemeClr val="tx1"/>
                </a:solidFill>
                <a:latin typeface="Verdana" panose="020B0604030504040204" pitchFamily="34" charset="0"/>
              </a:defRPr>
            </a:lvl4pPr>
            <a:lvl5pPr marL="2057400" indent="-228600" algn="l">
              <a:spcBef>
                <a:spcPct val="20000"/>
              </a:spcBef>
              <a:buClr>
                <a:schemeClr val="tx2"/>
              </a:buClr>
              <a:buSzPct val="80000"/>
              <a:buFont typeface="Wingdings" panose="05000000000000000000" pitchFamily="2" charset="2"/>
              <a:buChar char="§"/>
              <a:defRPr>
                <a:solidFill>
                  <a:schemeClr val="tx1"/>
                </a:solidFill>
                <a:latin typeface="Verdana" panose="020B0604030504040204" pitchFamily="34" charset="0"/>
              </a:defRPr>
            </a:lvl5pPr>
            <a:lvl6pPr marL="25146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6pPr>
            <a:lvl7pPr marL="29718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7pPr>
            <a:lvl8pPr marL="34290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8pPr>
            <a:lvl9pPr marL="3886200" indent="-228600" fontAlgn="base">
              <a:spcBef>
                <a:spcPct val="20000"/>
              </a:spcBef>
              <a:spcAft>
                <a:spcPct val="0"/>
              </a:spcAft>
              <a:buClr>
                <a:schemeClr val="tx2"/>
              </a:buClr>
              <a:buSzPct val="80000"/>
              <a:buFont typeface="Wingdings" panose="05000000000000000000" pitchFamily="2" charset="2"/>
              <a:buChar char="§"/>
              <a:defRPr>
                <a:solidFill>
                  <a:schemeClr val="tx1"/>
                </a:solidFill>
                <a:latin typeface="Verdana" panose="020B0604030504040204" pitchFamily="34" charset="0"/>
              </a:defRPr>
            </a:lvl9pPr>
          </a:lstStyle>
          <a:p>
            <a:pPr eaLnBrk="1" hangingPunct="1"/>
            <a:r>
              <a:rPr lang="en-US" altLang="en-US"/>
              <a:t>Increase business success</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21187">
                                            <p:txEl>
                                              <p:pRg st="0" end="0"/>
                                            </p:txEl>
                                          </p:spTgt>
                                        </p:tgtEl>
                                        <p:attrNameLst>
                                          <p:attrName>style.visibility</p:attrName>
                                        </p:attrNameLst>
                                      </p:cBhvr>
                                      <p:to>
                                        <p:strVal val="visible"/>
                                      </p:to>
                                    </p:set>
                                    <p:animEffect transition="in" filter="wipe(left)">
                                      <p:cBhvr>
                                        <p:cTn id="7" dur="500"/>
                                        <p:tgtEl>
                                          <p:spTgt spid="221187">
                                            <p:txEl>
                                              <p:pRg st="0" end="0"/>
                                            </p:txEl>
                                          </p:spTgt>
                                        </p:tgtEl>
                                      </p:cBhvr>
                                    </p:animEffect>
                                  </p:childTnLst>
                                </p:cTn>
                              </p:par>
                            </p:childTnLst>
                          </p:cTn>
                        </p:par>
                        <p:par>
                          <p:cTn id="8" fill="hold" nodeType="afterGroup">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221188"/>
                                        </p:tgtEl>
                                        <p:attrNameLst>
                                          <p:attrName>style.visibility</p:attrName>
                                        </p:attrNameLst>
                                      </p:cBhvr>
                                      <p:to>
                                        <p:strVal val="visible"/>
                                      </p:to>
                                    </p:set>
                                    <p:animEffect transition="in" filter="dissolve">
                                      <p:cBhvr>
                                        <p:cTn id="11" dur="500"/>
                                        <p:tgtEl>
                                          <p:spTgt spid="221188"/>
                                        </p:tgtEl>
                                      </p:cBhvr>
                                    </p:animEffect>
                                  </p:childTnLst>
                                </p:cTn>
                              </p:par>
                            </p:childTnLst>
                          </p:cTn>
                        </p:par>
                        <p:par>
                          <p:cTn id="12" fill="hold" nodeType="afterGroup">
                            <p:stCondLst>
                              <p:cond delay="3000"/>
                            </p:stCondLst>
                            <p:childTnLst>
                              <p:par>
                                <p:cTn id="13" presetID="22" presetClass="entr" presetSubtype="8" fill="hold" grpId="0" nodeType="afterEffect">
                                  <p:stCondLst>
                                    <p:cond delay="1000"/>
                                  </p:stCondLst>
                                  <p:childTnLst>
                                    <p:set>
                                      <p:cBhvr>
                                        <p:cTn id="14" dur="1" fill="hold">
                                          <p:stCondLst>
                                            <p:cond delay="0"/>
                                          </p:stCondLst>
                                        </p:cTn>
                                        <p:tgtEl>
                                          <p:spTgt spid="221189"/>
                                        </p:tgtEl>
                                        <p:attrNameLst>
                                          <p:attrName>style.visibility</p:attrName>
                                        </p:attrNameLst>
                                      </p:cBhvr>
                                      <p:to>
                                        <p:strVal val="visible"/>
                                      </p:to>
                                    </p:set>
                                    <p:animEffect transition="in" filter="wipe(left)">
                                      <p:cBhvr>
                                        <p:cTn id="15" dur="500"/>
                                        <p:tgtEl>
                                          <p:spTgt spid="221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7" grpId="0" build="p" autoUpdateAnimBg="0" advAuto="1000"/>
      <p:bldP spid="221188" grpId="0" autoUpdateAnimBg="0"/>
      <p:bldP spid="221189"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0902B50C-C895-420C-9ED6-3659BBD5E055}"/>
              </a:ext>
            </a:extLst>
          </p:cNvPr>
          <p:cNvSpPr>
            <a:spLocks noGrp="1" noChangeArrowheads="1"/>
          </p:cNvSpPr>
          <p:nvPr>
            <p:ph type="title"/>
          </p:nvPr>
        </p:nvSpPr>
        <p:spPr>
          <a:xfrm>
            <a:off x="457200" y="361950"/>
            <a:ext cx="8229600" cy="323850"/>
          </a:xfrm>
        </p:spPr>
        <p:txBody>
          <a:bodyPr>
            <a:normAutofit fontScale="90000"/>
          </a:bodyPr>
          <a:lstStyle/>
          <a:p>
            <a:r>
              <a:rPr lang="en-US" altLang="en-US"/>
              <a:t>House of Quality</a:t>
            </a:r>
          </a:p>
        </p:txBody>
      </p:sp>
      <p:sp>
        <p:nvSpPr>
          <p:cNvPr id="223235" name="Rectangle 3">
            <a:extLst>
              <a:ext uri="{FF2B5EF4-FFF2-40B4-BE49-F238E27FC236}">
                <a16:creationId xmlns:a16="http://schemas.microsoft.com/office/drawing/2014/main" id="{03A2E215-4C94-4804-A12E-954F5D00FC37}"/>
              </a:ext>
            </a:extLst>
          </p:cNvPr>
          <p:cNvSpPr>
            <a:spLocks noGrp="1" noChangeArrowheads="1"/>
          </p:cNvSpPr>
          <p:nvPr>
            <p:ph type="body" idx="4294967295"/>
          </p:nvPr>
        </p:nvSpPr>
        <p:spPr>
          <a:xfrm>
            <a:off x="457200" y="1066800"/>
            <a:ext cx="8382000" cy="5334000"/>
          </a:xfrm>
        </p:spPr>
        <p:txBody>
          <a:bodyPr/>
          <a:lstStyle/>
          <a:p>
            <a:r>
              <a:rPr lang="en-US" altLang="en-US" dirty="0" err="1"/>
              <a:t>Alat</a:t>
            </a:r>
            <a:r>
              <a:rPr lang="en-US" altLang="en-US" dirty="0"/>
              <a:t> </a:t>
            </a:r>
            <a:r>
              <a:rPr lang="en-US" altLang="en-US" dirty="0" err="1"/>
              <a:t>utama</a:t>
            </a:r>
            <a:r>
              <a:rPr lang="en-US" altLang="en-US" dirty="0"/>
              <a:t> QFD</a:t>
            </a:r>
          </a:p>
          <a:p>
            <a:r>
              <a:rPr lang="en-US" altLang="en-US" dirty="0" err="1"/>
              <a:t>Menemukan</a:t>
            </a:r>
            <a:r>
              <a:rPr lang="en-US" altLang="en-US" dirty="0"/>
              <a:t> </a:t>
            </a:r>
            <a:r>
              <a:rPr lang="en-US" altLang="en-US" dirty="0" err="1"/>
              <a:t>fakta</a:t>
            </a:r>
            <a:endParaRPr lang="en-US" altLang="en-US" dirty="0"/>
          </a:p>
          <a:p>
            <a:r>
              <a:rPr lang="en-US" altLang="en-US" dirty="0" err="1"/>
              <a:t>Membentuk</a:t>
            </a:r>
            <a:r>
              <a:rPr lang="en-US" altLang="en-US" dirty="0"/>
              <a:t> </a:t>
            </a:r>
            <a:r>
              <a:rPr lang="en-US" altLang="en-US" dirty="0" err="1"/>
              <a:t>hubungan</a:t>
            </a:r>
            <a:endParaRPr lang="en-US" altLang="en-US" dirty="0"/>
          </a:p>
          <a:p>
            <a:r>
              <a:rPr lang="en-US" altLang="en-US" dirty="0" err="1"/>
              <a:t>Mengukur</a:t>
            </a:r>
            <a:r>
              <a:rPr lang="en-US" altLang="en-US" dirty="0"/>
              <a:t> </a:t>
            </a:r>
            <a:r>
              <a:rPr lang="en-US" altLang="en-US" dirty="0" err="1"/>
              <a:t>kesuksesan</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Effect transition="in" filter="wipe(left)">
                                      <p:cBhvr>
                                        <p:cTn id="7" dur="500"/>
                                        <p:tgtEl>
                                          <p:spTgt spid="22323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23235">
                                            <p:txEl>
                                              <p:pRg st="1" end="1"/>
                                            </p:txEl>
                                          </p:spTgt>
                                        </p:tgtEl>
                                        <p:attrNameLst>
                                          <p:attrName>style.visibility</p:attrName>
                                        </p:attrNameLst>
                                      </p:cBhvr>
                                      <p:to>
                                        <p:strVal val="visible"/>
                                      </p:to>
                                    </p:set>
                                    <p:animEffect transition="in" filter="wipe(left)">
                                      <p:cBhvr>
                                        <p:cTn id="11" dur="500"/>
                                        <p:tgtEl>
                                          <p:spTgt spid="223235">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3235">
                                            <p:txEl>
                                              <p:pRg st="2" end="2"/>
                                            </p:txEl>
                                          </p:spTgt>
                                        </p:tgtEl>
                                        <p:attrNameLst>
                                          <p:attrName>style.visibility</p:attrName>
                                        </p:attrNameLst>
                                      </p:cBhvr>
                                      <p:to>
                                        <p:strVal val="visible"/>
                                      </p:to>
                                    </p:set>
                                    <p:animEffect transition="in" filter="wipe(left)">
                                      <p:cBhvr>
                                        <p:cTn id="15" dur="500"/>
                                        <p:tgtEl>
                                          <p:spTgt spid="223235">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23235">
                                            <p:txEl>
                                              <p:pRg st="3" end="3"/>
                                            </p:txEl>
                                          </p:spTgt>
                                        </p:tgtEl>
                                        <p:attrNameLst>
                                          <p:attrName>style.visibility</p:attrName>
                                        </p:attrNameLst>
                                      </p:cBhvr>
                                      <p:to>
                                        <p:strVal val="visible"/>
                                      </p:to>
                                    </p:set>
                                    <p:animEffect transition="in" filter="wipe(left)">
                                      <p:cBhvr>
                                        <p:cTn id="19" dur="500"/>
                                        <p:tgtEl>
                                          <p:spTgt spid="2232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autoUpdateAnimBg="0" advAuto="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82" name="Rectangle 2">
            <a:extLst>
              <a:ext uri="{FF2B5EF4-FFF2-40B4-BE49-F238E27FC236}">
                <a16:creationId xmlns:a16="http://schemas.microsoft.com/office/drawing/2014/main" id="{682180B3-9978-4606-836F-81FD91C66944}"/>
              </a:ext>
            </a:extLst>
          </p:cNvPr>
          <p:cNvSpPr>
            <a:spLocks noGrp="1" noChangeArrowheads="1"/>
          </p:cNvSpPr>
          <p:nvPr>
            <p:ph type="title"/>
          </p:nvPr>
        </p:nvSpPr>
        <p:spPr>
          <a:xfrm>
            <a:off x="457200" y="361950"/>
            <a:ext cx="8229600" cy="323850"/>
          </a:xfrm>
        </p:spPr>
        <p:txBody>
          <a:bodyPr>
            <a:normAutofit fontScale="90000"/>
          </a:bodyPr>
          <a:lstStyle/>
          <a:p>
            <a:r>
              <a:rPr lang="en-US" altLang="en-US"/>
              <a:t>The What's &amp; How's</a:t>
            </a:r>
          </a:p>
        </p:txBody>
      </p:sp>
      <p:sp>
        <p:nvSpPr>
          <p:cNvPr id="225283" name="Rectangle 3">
            <a:extLst>
              <a:ext uri="{FF2B5EF4-FFF2-40B4-BE49-F238E27FC236}">
                <a16:creationId xmlns:a16="http://schemas.microsoft.com/office/drawing/2014/main" id="{C0C1CA75-1B4A-421C-B4BA-59FF619F93E1}"/>
              </a:ext>
            </a:extLst>
          </p:cNvPr>
          <p:cNvSpPr>
            <a:spLocks noGrp="1" noChangeArrowheads="1"/>
          </p:cNvSpPr>
          <p:nvPr>
            <p:ph type="body" idx="4294967295"/>
          </p:nvPr>
        </p:nvSpPr>
        <p:spPr>
          <a:xfrm>
            <a:off x="457200" y="1066800"/>
            <a:ext cx="8382000" cy="5334000"/>
          </a:xfrm>
        </p:spPr>
        <p:txBody>
          <a:bodyPr/>
          <a:lstStyle/>
          <a:p>
            <a:r>
              <a:rPr lang="en-US" altLang="en-US" dirty="0"/>
              <a:t>What side</a:t>
            </a:r>
          </a:p>
          <a:p>
            <a:pPr lvl="1"/>
            <a:r>
              <a:rPr lang="en-US" altLang="en-US" dirty="0"/>
              <a:t>Customer requirements/needs</a:t>
            </a:r>
          </a:p>
          <a:p>
            <a:pPr>
              <a:buFont typeface="Wingdings" panose="05000000000000000000" pitchFamily="2" charset="2"/>
              <a:buNone/>
            </a:pPr>
            <a:endParaRPr lang="en-US" altLang="en-US" dirty="0"/>
          </a:p>
          <a:p>
            <a:r>
              <a:rPr lang="en-US" altLang="en-US" dirty="0"/>
              <a:t>How side</a:t>
            </a:r>
          </a:p>
          <a:p>
            <a:pPr lvl="1"/>
            <a:r>
              <a:rPr lang="en-US" altLang="en-US" dirty="0"/>
              <a:t>How to meet those needs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animEffect transition="in" filter="wipe(left)">
                                      <p:cBhvr>
                                        <p:cTn id="7" dur="500"/>
                                        <p:tgtEl>
                                          <p:spTgt spid="22528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25283">
                                            <p:txEl>
                                              <p:pRg st="1" end="1"/>
                                            </p:txEl>
                                          </p:spTgt>
                                        </p:tgtEl>
                                        <p:attrNameLst>
                                          <p:attrName>style.visibility</p:attrName>
                                        </p:attrNameLst>
                                      </p:cBhvr>
                                      <p:to>
                                        <p:strVal val="visible"/>
                                      </p:to>
                                    </p:set>
                                    <p:animEffect transition="in" filter="wipe(left)">
                                      <p:cBhvr>
                                        <p:cTn id="10" dur="500"/>
                                        <p:tgtEl>
                                          <p:spTgt spid="225283">
                                            <p:txEl>
                                              <p:pRg st="1" end="1"/>
                                            </p:txEl>
                                          </p:spTgt>
                                        </p:tgtEl>
                                      </p:cBhvr>
                                    </p:animEffect>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5283">
                                            <p:txEl>
                                              <p:pRg st="3" end="3"/>
                                            </p:txEl>
                                          </p:spTgt>
                                        </p:tgtEl>
                                        <p:attrNameLst>
                                          <p:attrName>style.visibility</p:attrName>
                                        </p:attrNameLst>
                                      </p:cBhvr>
                                      <p:to>
                                        <p:strVal val="visible"/>
                                      </p:to>
                                    </p:set>
                                    <p:animEffect transition="in" filter="wipe(left)">
                                      <p:cBhvr>
                                        <p:cTn id="14" dur="500"/>
                                        <p:tgtEl>
                                          <p:spTgt spid="225283">
                                            <p:txEl>
                                              <p:pRg st="3" end="3"/>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25283">
                                            <p:txEl>
                                              <p:pRg st="4" end="4"/>
                                            </p:txEl>
                                          </p:spTgt>
                                        </p:tgtEl>
                                        <p:attrNameLst>
                                          <p:attrName>style.visibility</p:attrName>
                                        </p:attrNameLst>
                                      </p:cBhvr>
                                      <p:to>
                                        <p:strVal val="visible"/>
                                      </p:to>
                                    </p:set>
                                    <p:animEffect transition="in" filter="wipe(left)">
                                      <p:cBhvr>
                                        <p:cTn id="17" dur="500"/>
                                        <p:tgtEl>
                                          <p:spTgt spid="2252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autoUpdateAnimBg="0"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28857" y="5486400"/>
            <a:ext cx="12192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98" name="Rectangle 2"/>
          <p:cNvSpPr>
            <a:spLocks noGrp="1" noChangeArrowheads="1"/>
          </p:cNvSpPr>
          <p:nvPr>
            <p:ph type="title"/>
          </p:nvPr>
        </p:nvSpPr>
        <p:spPr/>
        <p:txBody>
          <a:bodyPr/>
          <a:lstStyle/>
          <a:p>
            <a:r>
              <a:rPr lang="en-US" altLang="en-US" dirty="0">
                <a:ea typeface="ＭＳ Ｐゴシック" panose="020B0600070205080204" pitchFamily="34" charset="-128"/>
              </a:rPr>
              <a:t>What is house of quality?</a:t>
            </a:r>
          </a:p>
        </p:txBody>
      </p:sp>
      <p:graphicFrame>
        <p:nvGraphicFramePr>
          <p:cNvPr id="2" name="Content Placeholder 1"/>
          <p:cNvGraphicFramePr>
            <a:graphicFrameLocks noGrp="1"/>
          </p:cNvGraphicFramePr>
          <p:nvPr>
            <p:ph idx="4294967295"/>
            <p:extLst>
              <p:ext uri="{D42A27DB-BD31-4B8C-83A1-F6EECF244321}">
                <p14:modId xmlns:p14="http://schemas.microsoft.com/office/powerpoint/2010/main" val="99672229"/>
              </p:ext>
            </p:extLst>
          </p:nvPr>
        </p:nvGraphicFramePr>
        <p:xfrm>
          <a:off x="457200" y="1066800"/>
          <a:ext cx="8382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728857" y="5486400"/>
            <a:ext cx="1219200" cy="1066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What is house of quality?</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370746081"/>
              </p:ext>
            </p:extLst>
          </p:nvPr>
        </p:nvGraphicFramePr>
        <p:xfrm>
          <a:off x="457200" y="1066800"/>
          <a:ext cx="83820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1371600" y="1371600"/>
            <a:ext cx="1033646" cy="1600200"/>
            <a:chOff x="457200" y="103083"/>
            <a:chExt cx="5486400" cy="6467668"/>
          </a:xfrm>
        </p:grpSpPr>
        <p:sp>
          <p:nvSpPr>
            <p:cNvPr id="6" name="Rectangle 5"/>
            <p:cNvSpPr/>
            <p:nvPr/>
          </p:nvSpPr>
          <p:spPr>
            <a:xfrm>
              <a:off x="457200" y="3276600"/>
              <a:ext cx="5486400" cy="27432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590801" y="1541551"/>
              <a:ext cx="2666999" cy="5029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Isosceles Triangle 7"/>
            <p:cNvSpPr/>
            <p:nvPr/>
          </p:nvSpPr>
          <p:spPr>
            <a:xfrm>
              <a:off x="2590801" y="103083"/>
              <a:ext cx="2666999" cy="1447800"/>
            </a:xfrm>
            <a:prstGeom prst="triangl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7848600" y="152400"/>
            <a:ext cx="914400" cy="914400"/>
            <a:chOff x="2362200" y="152400"/>
            <a:chExt cx="1066800" cy="1132333"/>
          </a:xfrm>
        </p:grpSpPr>
        <p:sp>
          <p:nvSpPr>
            <p:cNvPr id="10" name="Oval 9"/>
            <p:cNvSpPr/>
            <p:nvPr/>
          </p:nvSpPr>
          <p:spPr>
            <a:xfrm>
              <a:off x="2362200" y="152400"/>
              <a:ext cx="1066800" cy="1132333"/>
            </a:xfrm>
            <a:prstGeom prst="ellipse">
              <a:avLst/>
            </a:prstGeom>
            <a:solidFill>
              <a:srgbClr val="F3F453"/>
            </a:solidFill>
            <a:ln>
              <a:solidFill>
                <a:schemeClr val="bg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2537280" y="160146"/>
              <a:ext cx="685800" cy="1061695"/>
              <a:chOff x="457200" y="103083"/>
              <a:chExt cx="5486400" cy="6467668"/>
            </a:xfrm>
          </p:grpSpPr>
          <p:sp>
            <p:nvSpPr>
              <p:cNvPr id="12" name="Rectangle 11"/>
              <p:cNvSpPr/>
              <p:nvPr/>
            </p:nvSpPr>
            <p:spPr>
              <a:xfrm>
                <a:off x="457200" y="3276600"/>
                <a:ext cx="5486400" cy="2743200"/>
              </a:xfrm>
              <a:prstGeom prst="rect">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2590801" y="1541551"/>
                <a:ext cx="2666999" cy="50292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3"/>
              <p:cNvSpPr/>
              <p:nvPr/>
            </p:nvSpPr>
            <p:spPr>
              <a:xfrm>
                <a:off x="2590801" y="103083"/>
                <a:ext cx="2666999" cy="1447800"/>
              </a:xfrm>
              <a:prstGeom prst="triangle">
                <a:avLst/>
              </a:prstGeom>
              <a:solidFill>
                <a:srgbClr val="00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 name="TextBox 2"/>
          <p:cNvSpPr txBox="1"/>
          <p:nvPr/>
        </p:nvSpPr>
        <p:spPr>
          <a:xfrm>
            <a:off x="3581400" y="1676400"/>
            <a:ext cx="4953000" cy="4478149"/>
          </a:xfrm>
          <a:prstGeom prst="rect">
            <a:avLst/>
          </a:prstGeom>
          <a:noFill/>
        </p:spPr>
        <p:txBody>
          <a:bodyPr wrap="square" rtlCol="0">
            <a:spAutoFit/>
          </a:bodyPr>
          <a:lstStyle/>
          <a:p>
            <a:pPr marL="342900" lvl="0" indent="-342900">
              <a:buFont typeface="Arial"/>
              <a:buChar char="•"/>
            </a:pPr>
            <a:r>
              <a:rPr lang="en-US" sz="1900" dirty="0" err="1"/>
              <a:t>Struktur</a:t>
            </a:r>
            <a:r>
              <a:rPr lang="en-US" sz="1900" dirty="0"/>
              <a:t> </a:t>
            </a:r>
            <a:r>
              <a:rPr lang="en-US" sz="1900" dirty="0" err="1"/>
              <a:t>dasar</a:t>
            </a:r>
            <a:r>
              <a:rPr lang="en-US" sz="1900" dirty="0"/>
              <a:t> </a:t>
            </a:r>
            <a:r>
              <a:rPr lang="en-US" sz="1900" dirty="0" err="1"/>
              <a:t>adalah</a:t>
            </a:r>
            <a:r>
              <a:rPr lang="en-US" sz="1900" dirty="0"/>
              <a:t> </a:t>
            </a:r>
            <a:r>
              <a:rPr lang="en-US" sz="1900" dirty="0" err="1"/>
              <a:t>sebuah</a:t>
            </a:r>
            <a:r>
              <a:rPr lang="en-US" sz="1900" dirty="0"/>
              <a:t> </a:t>
            </a:r>
            <a:r>
              <a:rPr lang="en-US" sz="1900" dirty="0" err="1"/>
              <a:t>tabel</a:t>
            </a:r>
            <a:r>
              <a:rPr lang="en-US" sz="1900" dirty="0"/>
              <a:t>:</a:t>
            </a:r>
          </a:p>
          <a:p>
            <a:pPr marL="342900" lvl="0" indent="-342900">
              <a:buFont typeface="Arial"/>
              <a:buChar char="•"/>
            </a:pPr>
            <a:r>
              <a:rPr lang="en-US" sz="1900" dirty="0"/>
              <a:t>Label di </a:t>
            </a:r>
            <a:r>
              <a:rPr lang="en-US" sz="1900" dirty="0" err="1"/>
              <a:t>sebelah</a:t>
            </a:r>
            <a:r>
              <a:rPr lang="en-US" sz="1900" dirty="0"/>
              <a:t> </a:t>
            </a:r>
            <a:r>
              <a:rPr lang="en-US" sz="1900" dirty="0" err="1"/>
              <a:t>kiri</a:t>
            </a:r>
            <a:r>
              <a:rPr lang="en-US" sz="1900" dirty="0"/>
              <a:t> = customer requirement</a:t>
            </a:r>
          </a:p>
          <a:p>
            <a:pPr marL="342900" lvl="0" indent="-342900">
              <a:buFont typeface="Arial"/>
              <a:buChar char="•"/>
            </a:pPr>
            <a:r>
              <a:rPr lang="en-US" sz="1900" dirty="0"/>
              <a:t>Di </a:t>
            </a:r>
            <a:r>
              <a:rPr lang="en-US" sz="1900" dirty="0" err="1"/>
              <a:t>atas</a:t>
            </a:r>
            <a:r>
              <a:rPr lang="en-US" sz="1900" dirty="0"/>
              <a:t> = </a:t>
            </a:r>
            <a:r>
              <a:rPr lang="en-US" sz="1900" dirty="0" err="1"/>
              <a:t>teknis</a:t>
            </a:r>
            <a:r>
              <a:rPr lang="en-US" sz="1900" dirty="0"/>
              <a:t> requirement</a:t>
            </a:r>
          </a:p>
          <a:p>
            <a:pPr marL="342900" lvl="0" indent="-342900">
              <a:buFont typeface="Arial"/>
              <a:buChar char="•"/>
            </a:pPr>
            <a:r>
              <a:rPr lang="en-US" sz="1900" dirty="0" err="1"/>
              <a:t>Atap</a:t>
            </a:r>
            <a:r>
              <a:rPr lang="en-US" sz="1900" dirty="0"/>
              <a:t> </a:t>
            </a:r>
            <a:r>
              <a:rPr lang="en-US" sz="1900" dirty="0" err="1"/>
              <a:t>adalah</a:t>
            </a:r>
            <a:r>
              <a:rPr lang="en-US" sz="1900" dirty="0"/>
              <a:t> </a:t>
            </a:r>
            <a:r>
              <a:rPr lang="en-US" sz="1900" dirty="0" err="1"/>
              <a:t>matriks</a:t>
            </a:r>
            <a:r>
              <a:rPr lang="en-US" sz="1900" dirty="0"/>
              <a:t> diagonal </a:t>
            </a:r>
            <a:r>
              <a:rPr lang="en-US" sz="1900" dirty="0" err="1"/>
              <a:t>dari</a:t>
            </a:r>
            <a:r>
              <a:rPr lang="en-US" sz="1900" dirty="0"/>
              <a:t> </a:t>
            </a:r>
            <a:r>
              <a:rPr lang="en-US" sz="1900" dirty="0" err="1"/>
              <a:t>persyaratan</a:t>
            </a:r>
            <a:r>
              <a:rPr lang="en-US" sz="1900" dirty="0"/>
              <a:t> </a:t>
            </a:r>
            <a:r>
              <a:rPr lang="en-US" sz="1900" dirty="0" err="1"/>
              <a:t>teknis</a:t>
            </a:r>
            <a:r>
              <a:rPr lang="en-US" sz="1900" dirty="0"/>
              <a:t> vs. </a:t>
            </a:r>
            <a:r>
              <a:rPr lang="en-US" sz="1900" dirty="0" err="1"/>
              <a:t>persyaratan</a:t>
            </a:r>
            <a:r>
              <a:rPr lang="en-US" sz="1900" dirty="0"/>
              <a:t> </a:t>
            </a:r>
            <a:r>
              <a:rPr lang="en-US" sz="1900" dirty="0" err="1"/>
              <a:t>teknis</a:t>
            </a:r>
            <a:endParaRPr lang="en-US" sz="1900" dirty="0"/>
          </a:p>
          <a:p>
            <a:pPr marL="342900" lvl="0" indent="-342900">
              <a:buFont typeface="Arial"/>
              <a:buChar char="•"/>
            </a:pPr>
            <a:r>
              <a:rPr lang="en-US" sz="1900" dirty="0"/>
              <a:t>Badan </a:t>
            </a:r>
            <a:r>
              <a:rPr lang="en-US" sz="1900" dirty="0" err="1"/>
              <a:t>rumah</a:t>
            </a:r>
            <a:r>
              <a:rPr lang="en-US" sz="1900" dirty="0"/>
              <a:t> </a:t>
            </a:r>
            <a:r>
              <a:rPr lang="en-US" sz="1900" dirty="0" err="1"/>
              <a:t>adalah</a:t>
            </a:r>
            <a:r>
              <a:rPr lang="en-US" sz="1900" dirty="0"/>
              <a:t> </a:t>
            </a:r>
            <a:r>
              <a:rPr lang="en-US" sz="1900" dirty="0" err="1"/>
              <a:t>matriks</a:t>
            </a:r>
            <a:r>
              <a:rPr lang="en-US" sz="1900" dirty="0"/>
              <a:t> </a:t>
            </a:r>
            <a:r>
              <a:rPr lang="en-US" sz="1900" dirty="0" err="1"/>
              <a:t>persyaratan</a:t>
            </a:r>
            <a:r>
              <a:rPr lang="en-US" sz="1900" dirty="0"/>
              <a:t> </a:t>
            </a:r>
            <a:r>
              <a:rPr lang="en-US" sz="1900" dirty="0" err="1"/>
              <a:t>pelanggan</a:t>
            </a:r>
            <a:r>
              <a:rPr lang="en-US" sz="1900" dirty="0"/>
              <a:t> vs. </a:t>
            </a:r>
            <a:r>
              <a:rPr lang="en-US" sz="1900" dirty="0" err="1"/>
              <a:t>persyaratan</a:t>
            </a:r>
            <a:r>
              <a:rPr lang="en-US" sz="1900" dirty="0"/>
              <a:t> </a:t>
            </a:r>
            <a:r>
              <a:rPr lang="en-US" sz="1900" dirty="0" err="1"/>
              <a:t>teknis</a:t>
            </a:r>
            <a:endParaRPr lang="en-US" sz="1900" dirty="0"/>
          </a:p>
          <a:p>
            <a:pPr marL="342900" lvl="0" indent="-342900">
              <a:buFont typeface="Arial"/>
              <a:buChar char="•"/>
            </a:pPr>
            <a:r>
              <a:rPr lang="en-US" sz="1900" dirty="0" err="1"/>
              <a:t>Kedua</a:t>
            </a:r>
            <a:r>
              <a:rPr lang="en-US" sz="1900" dirty="0"/>
              <a:t> </a:t>
            </a:r>
            <a:r>
              <a:rPr lang="en-US" sz="1900" dirty="0" err="1"/>
              <a:t>matriks</a:t>
            </a:r>
            <a:r>
              <a:rPr lang="en-US" sz="1900" dirty="0"/>
              <a:t> </a:t>
            </a:r>
            <a:r>
              <a:rPr lang="en-US" sz="1900" dirty="0" err="1"/>
              <a:t>menunjukkan</a:t>
            </a:r>
            <a:r>
              <a:rPr lang="en-US" sz="1900" dirty="0"/>
              <a:t> </a:t>
            </a:r>
            <a:r>
              <a:rPr lang="en-US" sz="1900" dirty="0" err="1"/>
              <a:t>kekuatan</a:t>
            </a:r>
            <a:r>
              <a:rPr lang="en-US" sz="1900" dirty="0"/>
              <a:t> </a:t>
            </a:r>
            <a:r>
              <a:rPr lang="en-US" sz="1900" dirty="0" err="1"/>
              <a:t>interaksi</a:t>
            </a:r>
            <a:r>
              <a:rPr lang="en-US" sz="1900" dirty="0"/>
              <a:t>: </a:t>
            </a:r>
            <a:r>
              <a:rPr lang="en-US" sz="1900" dirty="0" err="1"/>
              <a:t>kuat</a:t>
            </a:r>
            <a:r>
              <a:rPr lang="en-US" sz="1900" dirty="0"/>
              <a:t> </a:t>
            </a:r>
            <a:r>
              <a:rPr lang="en-US" sz="1900" dirty="0" err="1"/>
              <a:t>positif</a:t>
            </a:r>
            <a:r>
              <a:rPr lang="en-US" sz="1900" dirty="0"/>
              <a:t>, </a:t>
            </a:r>
            <a:r>
              <a:rPr lang="en-US" sz="1900" dirty="0" err="1"/>
              <a:t>kuat</a:t>
            </a:r>
            <a:r>
              <a:rPr lang="en-US" sz="1900" dirty="0"/>
              <a:t> </a:t>
            </a:r>
            <a:r>
              <a:rPr lang="en-US" sz="1900" dirty="0" err="1"/>
              <a:t>negatif</a:t>
            </a:r>
            <a:r>
              <a:rPr lang="en-US" sz="1900" dirty="0"/>
              <a:t>, </a:t>
            </a:r>
            <a:r>
              <a:rPr lang="en-US" sz="1900" dirty="0" err="1"/>
              <a:t>atau</a:t>
            </a:r>
            <a:r>
              <a:rPr lang="en-US" sz="1900" dirty="0"/>
              <a:t> di </a:t>
            </a:r>
            <a:r>
              <a:rPr lang="en-US" sz="1900" dirty="0" err="1"/>
              <a:t>antara</a:t>
            </a:r>
            <a:r>
              <a:rPr lang="en-US" sz="1900" dirty="0"/>
              <a:t> </a:t>
            </a:r>
            <a:r>
              <a:rPr lang="en-US" sz="1900" dirty="0" err="1"/>
              <a:t>keduanya</a:t>
            </a:r>
            <a:endParaRPr lang="en-US" sz="1900" dirty="0"/>
          </a:p>
          <a:p>
            <a:pPr marL="342900" lvl="0" indent="-342900">
              <a:buFont typeface="Arial"/>
              <a:buChar char="•"/>
            </a:pPr>
            <a:r>
              <a:rPr lang="en-US" sz="1900" dirty="0" err="1"/>
              <a:t>Kamar</a:t>
            </a:r>
            <a:r>
              <a:rPr lang="en-US" sz="1900" dirty="0"/>
              <a:t> </a:t>
            </a:r>
            <a:r>
              <a:rPr lang="en-US" sz="1900" dirty="0" err="1"/>
              <a:t>tambahan</a:t>
            </a:r>
            <a:r>
              <a:rPr lang="en-US" sz="1900" dirty="0"/>
              <a:t> di </a:t>
            </a:r>
            <a:r>
              <a:rPr lang="en-US" sz="1900" dirty="0" err="1"/>
              <a:t>kanan</a:t>
            </a:r>
            <a:r>
              <a:rPr lang="en-US" sz="1900" dirty="0"/>
              <a:t> dan </a:t>
            </a:r>
            <a:r>
              <a:rPr lang="en-US" sz="1900" dirty="0" err="1"/>
              <a:t>bawah</a:t>
            </a:r>
            <a:r>
              <a:rPr lang="en-US" sz="1900" dirty="0"/>
              <a:t> </a:t>
            </a:r>
            <a:r>
              <a:rPr lang="en-US" sz="1900" dirty="0" err="1"/>
              <a:t>menunjukkan</a:t>
            </a:r>
            <a:r>
              <a:rPr lang="en-US" sz="1900" dirty="0"/>
              <a:t> </a:t>
            </a:r>
            <a:r>
              <a:rPr lang="en-US" sz="1900" dirty="0" err="1"/>
              <a:t>tolok</a:t>
            </a:r>
            <a:r>
              <a:rPr lang="en-US" sz="1900" dirty="0"/>
              <a:t> </a:t>
            </a:r>
            <a:r>
              <a:rPr lang="en-US" sz="1900" dirty="0" err="1"/>
              <a:t>ukur</a:t>
            </a:r>
            <a:r>
              <a:rPr lang="en-US" sz="1900" dirty="0"/>
              <a:t> dan </a:t>
            </a:r>
            <a:r>
              <a:rPr lang="en-US" sz="1900" dirty="0" err="1"/>
              <a:t>prioritas</a:t>
            </a:r>
            <a:r>
              <a:rPr lang="en-US" sz="1900" dirty="0"/>
              <a:t> </a:t>
            </a:r>
            <a:r>
              <a:rPr lang="en-US" sz="1900" dirty="0" err="1"/>
              <a:t>produk</a:t>
            </a:r>
            <a:endParaRPr lang="en-US" sz="1900" dirty="0"/>
          </a:p>
        </p:txBody>
      </p:sp>
      <p:cxnSp>
        <p:nvCxnSpPr>
          <p:cNvPr id="25" name="Straight Connector 24"/>
          <p:cNvCxnSpPr/>
          <p:nvPr/>
        </p:nvCxnSpPr>
        <p:spPr>
          <a:xfrm>
            <a:off x="1790700" y="2116016"/>
            <a:ext cx="473318"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9244" y="2186062"/>
            <a:ext cx="998556" cy="479668"/>
          </a:xfrm>
          <a:prstGeom prst="rect">
            <a:avLst/>
          </a:prstGeom>
        </p:spPr>
      </p:pic>
      <p:grpSp>
        <p:nvGrpSpPr>
          <p:cNvPr id="30" name="Group 29"/>
          <p:cNvGrpSpPr/>
          <p:nvPr/>
        </p:nvGrpSpPr>
        <p:grpSpPr>
          <a:xfrm>
            <a:off x="152400" y="1904999"/>
            <a:ext cx="1245577" cy="930488"/>
            <a:chOff x="152400" y="1904999"/>
            <a:chExt cx="1245577" cy="930488"/>
          </a:xfrm>
        </p:grpSpPr>
        <p:cxnSp>
          <p:nvCxnSpPr>
            <p:cNvPr id="23" name="Straight Connector 22"/>
            <p:cNvCxnSpPr/>
            <p:nvPr/>
          </p:nvCxnSpPr>
          <p:spPr>
            <a:xfrm>
              <a:off x="1397976" y="2156777"/>
              <a:ext cx="0" cy="67871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52400" y="1904999"/>
              <a:ext cx="1245577" cy="482473"/>
            </a:xfrm>
            <a:prstGeom prst="rect">
              <a:avLst/>
            </a:prstGeom>
            <a:noFill/>
          </p:spPr>
          <p:txBody>
            <a:bodyPr wrap="square" rtlCol="0">
              <a:spAutoFit/>
            </a:bodyPr>
            <a:lstStyle/>
            <a:p>
              <a:r>
                <a:rPr lang="en-US" sz="1400" dirty="0"/>
                <a:t>Customer</a:t>
              </a:r>
            </a:p>
            <a:p>
              <a:r>
                <a:rPr lang="en-US" sz="1400" dirty="0"/>
                <a:t>requirements</a:t>
              </a:r>
            </a:p>
          </p:txBody>
        </p:sp>
      </p:grpSp>
      <p:grpSp>
        <p:nvGrpSpPr>
          <p:cNvPr id="26" name="Group 25"/>
          <p:cNvGrpSpPr/>
          <p:nvPr/>
        </p:nvGrpSpPr>
        <p:grpSpPr>
          <a:xfrm>
            <a:off x="304800" y="1032303"/>
            <a:ext cx="2024272" cy="712315"/>
            <a:chOff x="304800" y="1032303"/>
            <a:chExt cx="2024272" cy="712315"/>
          </a:xfrm>
        </p:grpSpPr>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228155">
              <a:off x="911537" y="1185907"/>
              <a:ext cx="1072526" cy="558711"/>
            </a:xfrm>
            <a:prstGeom prst="rect">
              <a:avLst/>
            </a:prstGeom>
          </p:spPr>
        </p:pic>
        <p:sp>
          <p:nvSpPr>
            <p:cNvPr id="18" name="TextBox 17"/>
            <p:cNvSpPr txBox="1"/>
            <p:nvPr/>
          </p:nvSpPr>
          <p:spPr>
            <a:xfrm>
              <a:off x="304800" y="1032303"/>
              <a:ext cx="2024272" cy="307777"/>
            </a:xfrm>
            <a:prstGeom prst="rect">
              <a:avLst/>
            </a:prstGeom>
            <a:noFill/>
          </p:spPr>
          <p:txBody>
            <a:bodyPr wrap="none" rtlCol="0">
              <a:spAutoFit/>
            </a:bodyPr>
            <a:lstStyle/>
            <a:p>
              <a:r>
                <a:rPr lang="en-US" sz="1400" dirty="0"/>
                <a:t>Technical requirements</a:t>
              </a:r>
            </a:p>
          </p:txBody>
        </p:sp>
      </p:grpSp>
      <p:grpSp>
        <p:nvGrpSpPr>
          <p:cNvPr id="29" name="Group 28"/>
          <p:cNvGrpSpPr/>
          <p:nvPr/>
        </p:nvGrpSpPr>
        <p:grpSpPr>
          <a:xfrm>
            <a:off x="2311985" y="1825823"/>
            <a:ext cx="1498015" cy="826251"/>
            <a:chOff x="2311985" y="1825823"/>
            <a:chExt cx="1498015" cy="826251"/>
          </a:xfrm>
        </p:grpSpPr>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8859753">
              <a:off x="2311985" y="2093363"/>
              <a:ext cx="1072526" cy="558711"/>
            </a:xfrm>
            <a:prstGeom prst="rect">
              <a:avLst/>
            </a:prstGeom>
          </p:spPr>
        </p:pic>
        <p:sp>
          <p:nvSpPr>
            <p:cNvPr id="22" name="TextBox 21"/>
            <p:cNvSpPr txBox="1"/>
            <p:nvPr/>
          </p:nvSpPr>
          <p:spPr>
            <a:xfrm>
              <a:off x="2480790" y="1825823"/>
              <a:ext cx="1329210" cy="307777"/>
            </a:xfrm>
            <a:prstGeom prst="rect">
              <a:avLst/>
            </a:prstGeom>
            <a:noFill/>
          </p:spPr>
          <p:txBody>
            <a:bodyPr wrap="none" rtlCol="0">
              <a:spAutoFit/>
            </a:bodyPr>
            <a:lstStyle/>
            <a:p>
              <a:r>
                <a:rPr lang="en-US" sz="1400" dirty="0"/>
                <a:t>Benchmarking</a:t>
              </a:r>
            </a:p>
          </p:txBody>
        </p:sp>
      </p:grpSp>
      <p:grpSp>
        <p:nvGrpSpPr>
          <p:cNvPr id="28" name="Group 27"/>
          <p:cNvGrpSpPr/>
          <p:nvPr/>
        </p:nvGrpSpPr>
        <p:grpSpPr>
          <a:xfrm>
            <a:off x="228600" y="2849352"/>
            <a:ext cx="1651449" cy="655848"/>
            <a:chOff x="228600" y="2849352"/>
            <a:chExt cx="1651449" cy="655848"/>
          </a:xfrm>
        </p:grpSpPr>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0222339">
              <a:off x="827267" y="2849352"/>
              <a:ext cx="1052782" cy="548426"/>
            </a:xfrm>
            <a:prstGeom prst="rect">
              <a:avLst/>
            </a:prstGeom>
          </p:spPr>
        </p:pic>
        <p:sp>
          <p:nvSpPr>
            <p:cNvPr id="24" name="TextBox 23"/>
            <p:cNvSpPr txBox="1"/>
            <p:nvPr/>
          </p:nvSpPr>
          <p:spPr>
            <a:xfrm>
              <a:off x="228600" y="3197423"/>
              <a:ext cx="881973" cy="307777"/>
            </a:xfrm>
            <a:prstGeom prst="rect">
              <a:avLst/>
            </a:prstGeom>
            <a:noFill/>
          </p:spPr>
          <p:txBody>
            <a:bodyPr wrap="none" rtlCol="0">
              <a:spAutoFit/>
            </a:bodyPr>
            <a:lstStyle/>
            <a:p>
              <a:r>
                <a:rPr lang="en-US" sz="1400" dirty="0"/>
                <a:t>Priorities</a:t>
              </a:r>
            </a:p>
          </p:txBody>
        </p:sp>
      </p:grpSp>
    </p:spTree>
    <p:extLst>
      <p:ext uri="{BB962C8B-B14F-4D97-AF65-F5344CB8AC3E}">
        <p14:creationId xmlns:p14="http://schemas.microsoft.com/office/powerpoint/2010/main" val="2520964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SQ PowerPoint Templat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asq-powerpoint-template (3)</Template>
  <TotalTime>1561</TotalTime>
  <Words>2234</Words>
  <Application>Microsoft Office PowerPoint</Application>
  <PresentationFormat>On-screen Show (4:3)</PresentationFormat>
  <Paragraphs>682</Paragraphs>
  <Slides>36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Times New Roman</vt:lpstr>
      <vt:lpstr>Verdana</vt:lpstr>
      <vt:lpstr>Wingdings</vt:lpstr>
      <vt:lpstr>ASQ PowerPoint Template</vt:lpstr>
      <vt:lpstr>QUALITY FUNCTION DEPLOYMENT </vt:lpstr>
      <vt:lpstr>QFD - Defined</vt:lpstr>
      <vt:lpstr>QFD – Purpose…</vt:lpstr>
      <vt:lpstr>QFD can be used to:</vt:lpstr>
      <vt:lpstr>The Overall Goal</vt:lpstr>
      <vt:lpstr>House of Quality</vt:lpstr>
      <vt:lpstr>The What's &amp; How's</vt:lpstr>
      <vt:lpstr>What is house of quality?</vt:lpstr>
      <vt:lpstr>What is house of quality?</vt:lpstr>
      <vt:lpstr>QFD template</vt:lpstr>
      <vt:lpstr>Customer requirements</vt:lpstr>
      <vt:lpstr>Adhesive bandage example</vt:lpstr>
      <vt:lpstr>QFD template</vt:lpstr>
      <vt:lpstr>Technical requirements</vt:lpstr>
      <vt:lpstr>Adhesive bandage example Technical Requirement</vt:lpstr>
      <vt:lpstr>Adhesive bandage example</vt:lpstr>
      <vt:lpstr>QFD template</vt:lpstr>
      <vt:lpstr>Competitive benchmarking</vt:lpstr>
      <vt:lpstr>Customer evaluation</vt:lpstr>
      <vt:lpstr>Adhesive bandage example</vt:lpstr>
      <vt:lpstr>Comparison of competing products</vt:lpstr>
      <vt:lpstr>Adhesive bandage example</vt:lpstr>
      <vt:lpstr>Calculating weight of each customer requirement</vt:lpstr>
      <vt:lpstr>Adhesive bandage example</vt:lpstr>
      <vt:lpstr>Adhesive bandage example</vt:lpstr>
      <vt:lpstr>Technical characteristics</vt:lpstr>
      <vt:lpstr>Adhesive bandage example</vt:lpstr>
      <vt:lpstr>Tech requirement interrelationships</vt:lpstr>
      <vt:lpstr>Tech requirements interrelationships</vt:lpstr>
      <vt:lpstr>Adhesive bandage example</vt:lpstr>
      <vt:lpstr>Technical priorities</vt:lpstr>
      <vt:lpstr>Adhesive bandage example</vt:lpstr>
      <vt:lpstr>Adhesive bandage example</vt:lpstr>
      <vt:lpstr>Product targets</vt:lpstr>
      <vt:lpstr>Clausing four-phase model</vt:lpstr>
      <vt:lpstr>QFD template</vt:lpstr>
    </vt:vector>
  </TitlesOfParts>
  <Company>ASQ</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House of Quality Tutorial  for Medical Device Design  CAPT Kimberly Lewandowski-Walker National Expert, Medical Devices U.S. Food and Drug Administration Office of Regulatory Affairs/Office of Medical Products and Tobacco Operations</dc:title>
  <dc:creator>Wilson, Noel</dc:creator>
  <cp:lastModifiedBy>core</cp:lastModifiedBy>
  <cp:revision>78</cp:revision>
  <dcterms:created xsi:type="dcterms:W3CDTF">2015-07-24T15:44:15Z</dcterms:created>
  <dcterms:modified xsi:type="dcterms:W3CDTF">2019-05-01T14:54:49Z</dcterms:modified>
</cp:coreProperties>
</file>