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2" r:id="rId3"/>
    <p:sldId id="290" r:id="rId4"/>
    <p:sldId id="322" r:id="rId5"/>
    <p:sldId id="305" r:id="rId6"/>
    <p:sldId id="306" r:id="rId7"/>
    <p:sldId id="326" r:id="rId8"/>
    <p:sldId id="324" r:id="rId9"/>
    <p:sldId id="325" r:id="rId10"/>
    <p:sldId id="328" r:id="rId11"/>
    <p:sldId id="327" r:id="rId12"/>
    <p:sldId id="310" r:id="rId13"/>
    <p:sldId id="30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C3B8C-14AA-4521-B076-1DA9203CFC9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9FE08-D6FD-4570-BC80-D757E4A9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8734-49A1-4D64-B4BF-688E18A2792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87B-6FB2-4B88-9C51-2859DB38F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5856-9E3E-4B29-A4D4-5C34A7FE914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69-75FB-4A7A-ACCC-9A36454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520-C15D-43A6-892F-52D2E0CF51E4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372-4222-4E6A-ADC1-C9B4C1A4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3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FB4F-3BF6-4F12-9C94-C70737A0271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04-AF41-4B87-8489-B8186C8D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8D32-4AC2-459C-85D3-34F04525CE43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54C2-D2F9-4E83-9444-5EF6B989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FE82-A257-4DE0-963D-D8DE99CB0914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A02-4D61-4ECA-992E-0CC7C1AE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E4E7-26A1-4B94-87C4-39D499511B61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3B88-4822-4159-801F-2DB7E549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D60-9F9C-4756-9287-9D6127D42AD7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9FD0-B9F8-47BC-99A9-78E1D7D8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926-6A83-4334-8C98-37D5D4995AF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2AE-A6AA-4A1F-A7B4-42F76353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1D60-A234-4170-B646-28A039AC6C27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77A-20C3-4AE1-8511-648B4E6B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B7D2-C63F-4818-A0ED-C27857572F19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CFC9-DD7C-48F7-BA9D-4EDDD592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6636F-82CC-43C9-93C6-FCADE914AE0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408-65F1-4196-BE72-CCBF0850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upnyk.ac.id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486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OSPF BASIC</a:t>
            </a:r>
            <a:endParaRPr lang="en-US" dirty="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3200400" cy="381000"/>
          </a:xfrm>
        </p:spPr>
        <p:txBody>
          <a:bodyPr/>
          <a:lstStyle/>
          <a:p>
            <a:pPr eaLnBrk="1" hangingPunct="1"/>
            <a:r>
              <a:rPr lang="en-US" smtClean="0"/>
              <a:t>Rifki Indra, S.Kom., M.Eng.</a:t>
            </a:r>
          </a:p>
          <a:p>
            <a:pPr eaLnBrk="1" hangingPunct="1"/>
            <a:r>
              <a:rPr lang="en-US" smtClean="0">
                <a:hlinkClick r:id="rId2"/>
              </a:rPr>
              <a:t>http://learning.upnyk.ac.id/</a:t>
            </a:r>
            <a:r>
              <a:rPr lang="en-US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3276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3886200" cy="609600"/>
          </a:xfrm>
        </p:spPr>
        <p:txBody>
          <a:bodyPr/>
          <a:lstStyle/>
          <a:p>
            <a:r>
              <a:rPr lang="en-US" dirty="0" smtClean="0"/>
              <a:t>Wildcard mask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bits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IP yang </a:t>
            </a:r>
            <a:r>
              <a:rPr lang="en-US" dirty="0" err="1" smtClean="0"/>
              <a:t>tersedia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Penulisannya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endParaRPr lang="en-US" dirty="0"/>
          </a:p>
          <a:p>
            <a:r>
              <a:rPr lang="en-US" dirty="0" err="1" smtClean="0"/>
              <a:t>Misal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Netmask</a:t>
            </a:r>
            <a:r>
              <a:rPr lang="en-US" dirty="0" smtClean="0"/>
              <a:t> 255.255.255.0 (/24) </a:t>
            </a:r>
            <a:r>
              <a:rPr lang="en-US" dirty="0" err="1" smtClean="0"/>
              <a:t>maka</a:t>
            </a:r>
            <a:r>
              <a:rPr lang="en-US" dirty="0" smtClean="0"/>
              <a:t> wildcard mask 0.0.0.255</a:t>
            </a:r>
          </a:p>
          <a:p>
            <a:r>
              <a:rPr lang="en-US" dirty="0" err="1" smtClean="0"/>
              <a:t>Netmask</a:t>
            </a:r>
            <a:r>
              <a:rPr lang="en-US" dirty="0" smtClean="0"/>
              <a:t> 255.255.255.240 (/28) </a:t>
            </a:r>
            <a:r>
              <a:rPr lang="en-US" dirty="0" err="1" smtClean="0"/>
              <a:t>maka</a:t>
            </a:r>
            <a:r>
              <a:rPr lang="en-US" dirty="0" smtClean="0"/>
              <a:t> wildcard mask 0.0.0.15</a:t>
            </a:r>
          </a:p>
          <a:p>
            <a:r>
              <a:rPr lang="en-US" dirty="0" err="1" smtClean="0"/>
              <a:t>Netmask</a:t>
            </a:r>
            <a:r>
              <a:rPr lang="en-US" dirty="0" smtClean="0"/>
              <a:t> 255.255.224.0 (/19) </a:t>
            </a:r>
            <a:r>
              <a:rPr lang="en-US" dirty="0" err="1" smtClean="0"/>
              <a:t>maka</a:t>
            </a:r>
            <a:r>
              <a:rPr lang="en-US" dirty="0" smtClean="0"/>
              <a:t> wildcard mask 0.0.31.255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345062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" y="1411014"/>
            <a:ext cx="904701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239000" cy="609600"/>
          </a:xfrm>
        </p:spPr>
        <p:txBody>
          <a:bodyPr/>
          <a:lstStyle/>
          <a:p>
            <a:r>
              <a:rPr lang="en-US" dirty="0" smtClean="0"/>
              <a:t>Verifying Router ID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R1: 192.168.10.5, which is higher than either 172.16.1.17 or </a:t>
            </a:r>
            <a:r>
              <a:rPr lang="en-US" dirty="0" smtClean="0"/>
              <a:t>192.168.10.1</a:t>
            </a:r>
          </a:p>
          <a:p>
            <a:r>
              <a:rPr lang="en-US" dirty="0" smtClean="0"/>
              <a:t>R2</a:t>
            </a:r>
            <a:r>
              <a:rPr lang="en-US" dirty="0"/>
              <a:t>: 192.168.10.9, which is higher than either 10.10.10.1 or </a:t>
            </a:r>
            <a:r>
              <a:rPr lang="en-US" dirty="0" smtClean="0"/>
              <a:t>192.168.10.2</a:t>
            </a:r>
          </a:p>
          <a:p>
            <a:r>
              <a:rPr lang="en-US" dirty="0" smtClean="0"/>
              <a:t>R3</a:t>
            </a:r>
            <a:r>
              <a:rPr lang="en-US" dirty="0"/>
              <a:t>: 192.168.10.10, which is higher than either 172.16.1.33 or 192.168.10.6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666174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8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458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1. </a:t>
            </a:r>
            <a:r>
              <a:rPr lang="en-US" dirty="0" err="1" smtClean="0"/>
              <a:t>Suning</a:t>
            </a:r>
            <a:r>
              <a:rPr lang="en-US" dirty="0" smtClean="0"/>
              <a:t> S., K.,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Data, MTI, 2011</a:t>
            </a:r>
          </a:p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en-US" dirty="0"/>
              <a:t>CCNA, Cisco Certified Network </a:t>
            </a:r>
            <a:r>
              <a:rPr lang="en-US" dirty="0" smtClean="0"/>
              <a:t>Academy,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Joshua, S.,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data, </a:t>
            </a:r>
            <a:r>
              <a:rPr lang="en-US" dirty="0" smtClean="0"/>
              <a:t>MTI, 2010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600" dirty="0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4582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Definisi</a:t>
            </a:r>
            <a:r>
              <a:rPr lang="en-US" dirty="0" smtClean="0"/>
              <a:t> OSPF (open shortest path first)</a:t>
            </a:r>
            <a:endParaRPr lang="en-US" dirty="0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dirty="0"/>
              <a:t>OSPF (OSPF)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routing link-state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pengganti</a:t>
            </a:r>
            <a:r>
              <a:rPr lang="en-US" dirty="0"/>
              <a:t> </a:t>
            </a:r>
            <a:r>
              <a:rPr lang="en-US" dirty="0" smtClean="0"/>
              <a:t>distance </a:t>
            </a:r>
            <a:r>
              <a:rPr lang="en-US" dirty="0" err="1" smtClean="0"/>
              <a:t>vektor</a:t>
            </a:r>
            <a:r>
              <a:rPr lang="en-US" dirty="0" smtClean="0"/>
              <a:t> routing </a:t>
            </a:r>
            <a:r>
              <a:rPr lang="en-US" dirty="0" err="1"/>
              <a:t>protokol</a:t>
            </a:r>
            <a:r>
              <a:rPr lang="en-US" dirty="0"/>
              <a:t> RIP.</a:t>
            </a:r>
            <a:endParaRPr lang="en-US" dirty="0" smtClean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772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867400" cy="609600"/>
          </a:xfrm>
        </p:spPr>
        <p:txBody>
          <a:bodyPr/>
          <a:lstStyle/>
          <a:p>
            <a:r>
              <a:rPr lang="en-US" dirty="0" smtClean="0"/>
              <a:t>OSPF message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6943"/>
            <a:ext cx="7848600" cy="49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4648200" cy="609600"/>
          </a:xfrm>
        </p:spPr>
        <p:txBody>
          <a:bodyPr/>
          <a:lstStyle/>
          <a:p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Type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OSPF Packet Type: Hello (1), DD (2), LS Request (3), LS Update (4), LS ACK (5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Router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ID of the originating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RouterArea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area from which the packet originated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Network Mask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Subnet mask associated with the sending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interfaceHello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Interval: number of seconds between the sending router's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hellosRouter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Priority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Used in DR/BDR election (discussed later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Designated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Router (DR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Router ID of the DR, if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anyBackup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Designated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Router (BDR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Router ID of the BDR, if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any</a:t>
            </a: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List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Neighbors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lists the OSPF Router ID of the neighboring router(s)</a:t>
            </a:r>
          </a:p>
        </p:txBody>
      </p:sp>
    </p:spTree>
    <p:extLst>
      <p:ext uri="{BB962C8B-B14F-4D97-AF65-F5344CB8AC3E}">
        <p14:creationId xmlns:p14="http://schemas.microsoft.com/office/powerpoint/2010/main" val="14572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562600" cy="609600"/>
          </a:xfrm>
        </p:spPr>
        <p:txBody>
          <a:bodyPr/>
          <a:lstStyle/>
          <a:p>
            <a:r>
              <a:rPr lang="en-US" dirty="0" err="1" smtClean="0"/>
              <a:t>Penentuan</a:t>
            </a:r>
            <a:r>
              <a:rPr lang="en-US" dirty="0" smtClean="0"/>
              <a:t> Neighbor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181100"/>
            <a:ext cx="4648200" cy="4648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Sebelum</a:t>
            </a:r>
            <a:r>
              <a:rPr lang="en-US" dirty="0"/>
              <a:t> router OSPF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OSPF lain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link </a:t>
            </a:r>
            <a:r>
              <a:rPr lang="en-US" dirty="0" err="1"/>
              <a:t>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router OSPF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Hello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interface OSPF-enabled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di link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OSPF Hello </a:t>
            </a:r>
            <a:r>
              <a:rPr lang="en-US" dirty="0" err="1"/>
              <a:t>mencakup</a:t>
            </a:r>
            <a:r>
              <a:rPr lang="en-US" dirty="0"/>
              <a:t> OSPF Router ID </a:t>
            </a:r>
            <a:r>
              <a:rPr lang="en-US" dirty="0" err="1"/>
              <a:t>dari</a:t>
            </a:r>
            <a:r>
              <a:rPr lang="en-US" dirty="0"/>
              <a:t> router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Hello (ID Router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).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OSPF Hello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menegaskan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router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router OSPF lain </a:t>
            </a:r>
            <a:r>
              <a:rPr lang="en-US" dirty="0" err="1"/>
              <a:t>pada</a:t>
            </a:r>
            <a:r>
              <a:rPr lang="en-US" dirty="0"/>
              <a:t> link </a:t>
            </a:r>
            <a:r>
              <a:rPr lang="en-US" dirty="0" err="1"/>
              <a:t>ini</a:t>
            </a:r>
            <a:r>
              <a:rPr lang="en-US" dirty="0"/>
              <a:t>. OSPF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smtClean="0"/>
              <a:t>R1 </a:t>
            </a:r>
            <a:r>
              <a:rPr lang="en-US" dirty="0" err="1"/>
              <a:t>membangun</a:t>
            </a:r>
            <a:r>
              <a:rPr lang="en-US" dirty="0"/>
              <a:t> adjacencies </a:t>
            </a:r>
            <a:r>
              <a:rPr lang="en-US" dirty="0" err="1"/>
              <a:t>dengan</a:t>
            </a:r>
            <a:r>
              <a:rPr lang="en-US" dirty="0"/>
              <a:t> R2 </a:t>
            </a:r>
            <a:r>
              <a:rPr lang="en-US" dirty="0" err="1"/>
              <a:t>dan</a:t>
            </a:r>
            <a:r>
              <a:rPr lang="en-US" dirty="0"/>
              <a:t> R3.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1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err="1" smtClean="0"/>
              <a:t>Pemilihan</a:t>
            </a:r>
            <a:r>
              <a:rPr lang="en-GB" dirty="0" smtClean="0"/>
              <a:t> DR/BDR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OSPF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multiaccess</a:t>
            </a:r>
            <a:r>
              <a:rPr lang="en-US" dirty="0"/>
              <a:t>, OSPF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Router </a:t>
            </a:r>
            <a:r>
              <a:rPr lang="en-US" dirty="0" smtClean="0"/>
              <a:t>designed (DR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Backup Designated Router (BDR). DR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router OSPF </a:t>
            </a:r>
            <a:r>
              <a:rPr lang="en-US" dirty="0" err="1"/>
              <a:t>lainnya</a:t>
            </a:r>
            <a:r>
              <a:rPr lang="en-US" dirty="0"/>
              <a:t> (</a:t>
            </a:r>
            <a:r>
              <a:rPr lang="en-US" dirty="0" err="1"/>
              <a:t>disebut</a:t>
            </a:r>
            <a:r>
              <a:rPr lang="en-US" dirty="0"/>
              <a:t> DR </a:t>
            </a:r>
            <a:r>
              <a:rPr lang="en-US" dirty="0" err="1"/>
              <a:t>Lainnya</a:t>
            </a:r>
            <a:r>
              <a:rPr lang="en-US" dirty="0"/>
              <a:t>)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multiaccess</a:t>
            </a:r>
            <a:r>
              <a:rPr lang="en-US" dirty="0"/>
              <a:t>. BDR </a:t>
            </a:r>
            <a:r>
              <a:rPr lang="en-US" dirty="0" err="1"/>
              <a:t>memonitor</a:t>
            </a:r>
            <a:r>
              <a:rPr lang="en-US" dirty="0"/>
              <a:t> DR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DR </a:t>
            </a:r>
            <a:r>
              <a:rPr lang="en-US" dirty="0" err="1"/>
              <a:t>jika</a:t>
            </a:r>
            <a:r>
              <a:rPr lang="en-US" dirty="0"/>
              <a:t> DR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, R1, R2, R3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point-to-point.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DR </a:t>
            </a:r>
            <a:r>
              <a:rPr lang="en-US" dirty="0"/>
              <a:t>/ </a:t>
            </a:r>
            <a:r>
              <a:rPr lang="en-US" dirty="0" smtClean="0"/>
              <a:t>BDR </a:t>
            </a:r>
            <a:r>
              <a:rPr lang="en-US" dirty="0" err="1"/>
              <a:t>terjadi</a:t>
            </a:r>
            <a:r>
              <a:rPr lang="en-US" dirty="0"/>
              <a:t>. </a:t>
            </a:r>
            <a:r>
              <a:rPr lang="en-US" dirty="0" smtClean="0"/>
              <a:t>DR </a:t>
            </a:r>
            <a:r>
              <a:rPr lang="en-US" dirty="0"/>
              <a:t>/ BDR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multiaccess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943600" cy="6096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721"/>
            <a:ext cx="8169729" cy="49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096000" cy="609600"/>
          </a:xfrm>
        </p:spPr>
        <p:txBody>
          <a:bodyPr/>
          <a:lstStyle/>
          <a:p>
            <a:r>
              <a:rPr lang="en-US" dirty="0" smtClean="0"/>
              <a:t>Addressing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188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smtClean="0"/>
              <a:t>The OSPF command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458200" cy="4648200"/>
          </a:xfrm>
        </p:spPr>
        <p:txBody>
          <a:bodyPr/>
          <a:lstStyle/>
          <a:p>
            <a:r>
              <a:rPr lang="en-US" dirty="0"/>
              <a:t>R1(</a:t>
            </a:r>
            <a:r>
              <a:rPr lang="en-US" dirty="0" err="1"/>
              <a:t>config</a:t>
            </a:r>
            <a:r>
              <a:rPr lang="en-US" dirty="0"/>
              <a:t>)#router </a:t>
            </a:r>
            <a:r>
              <a:rPr lang="en-US" dirty="0" err="1"/>
              <a:t>ospf</a:t>
            </a:r>
            <a:r>
              <a:rPr lang="en-US" dirty="0"/>
              <a:t> </a:t>
            </a:r>
            <a:r>
              <a:rPr lang="en-US" i="1" dirty="0" smtClean="0"/>
              <a:t>process-ID</a:t>
            </a:r>
          </a:p>
          <a:p>
            <a:r>
              <a:rPr lang="en-US" dirty="0" smtClean="0"/>
              <a:t>Router(</a:t>
            </a:r>
            <a:r>
              <a:rPr lang="en-US" dirty="0" err="1" smtClean="0"/>
              <a:t>config</a:t>
            </a:r>
            <a:r>
              <a:rPr lang="en-US" dirty="0" smtClean="0"/>
              <a:t>-router</a:t>
            </a:r>
            <a:r>
              <a:rPr lang="en-US" dirty="0"/>
              <a:t>)#</a:t>
            </a:r>
            <a:r>
              <a:rPr lang="en-US" dirty="0" smtClean="0"/>
              <a:t>network directly </a:t>
            </a:r>
            <a:r>
              <a:rPr lang="en-US" i="1" dirty="0" smtClean="0"/>
              <a:t>network-address</a:t>
            </a:r>
            <a:r>
              <a:rPr lang="en-US" dirty="0" smtClean="0"/>
              <a:t> </a:t>
            </a:r>
            <a:r>
              <a:rPr lang="en-US" i="1" dirty="0"/>
              <a:t>wildcard-mask</a:t>
            </a:r>
            <a:r>
              <a:rPr lang="en-US" dirty="0"/>
              <a:t> </a:t>
            </a:r>
            <a:r>
              <a:rPr lang="en-US" i="1" dirty="0"/>
              <a:t>area area-id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09800"/>
            <a:ext cx="70866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522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OSPF 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  <vt:lpstr>Terima kasih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Silabus, kontrak Perkuliahan dan Tujuan Pembelajaran</dc:title>
  <dc:creator>rifki</dc:creator>
  <cp:lastModifiedBy>rifki</cp:lastModifiedBy>
  <cp:revision>107</cp:revision>
  <dcterms:created xsi:type="dcterms:W3CDTF">2014-08-31T02:21:08Z</dcterms:created>
  <dcterms:modified xsi:type="dcterms:W3CDTF">2014-12-08T07:49:43Z</dcterms:modified>
</cp:coreProperties>
</file>