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305" r:id="rId3"/>
    <p:sldId id="290" r:id="rId4"/>
    <p:sldId id="306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07" r:id="rId19"/>
    <p:sldId id="303" r:id="rId20"/>
    <p:sldId id="304" r:id="rId21"/>
    <p:sldId id="308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3C3B8C-14AA-4521-B076-1DA9203CFC96}" type="datetimeFigureOut">
              <a:rPr lang="en-US"/>
              <a:pPr>
                <a:defRPr/>
              </a:pPr>
              <a:t>06-Feb-18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49FE08-D6FD-4570-BC80-D757E4A9A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9pPr>
          </a:lstStyle>
          <a:p>
            <a:fld id="{EE8BD939-2003-4B9E-8B0E-C0CD7BC44DF6}" type="slidenum">
              <a:rPr lang="en-GB" sz="1400">
                <a:solidFill>
                  <a:srgbClr val="000000"/>
                </a:solidFill>
                <a:ea typeface="DejaVuSans" charset="0"/>
                <a:cs typeface="DejaVuSans" charset="0"/>
              </a:rPr>
              <a:pPr/>
              <a:t>19</a:t>
            </a:fld>
            <a:endParaRPr lang="en-GB" sz="140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545306" y="1111252"/>
            <a:ext cx="4167188" cy="55562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9pPr>
          </a:lstStyle>
          <a:p>
            <a:endParaRPr lang="en-US"/>
          </a:p>
        </p:txBody>
      </p:sp>
      <p:sp>
        <p:nvSpPr>
          <p:cNvPr id="460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1"/>
            <a:ext cx="5025629" cy="411056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9pPr>
          </a:lstStyle>
          <a:p>
            <a:fld id="{5350633D-6B6F-43D4-8264-16FA795FBA23}" type="slidenum">
              <a:rPr lang="en-GB" sz="1400">
                <a:solidFill>
                  <a:srgbClr val="000000"/>
                </a:solidFill>
                <a:ea typeface="DejaVuSans" charset="0"/>
                <a:cs typeface="DejaVuSans" charset="0"/>
              </a:rPr>
              <a:pPr/>
              <a:t>20</a:t>
            </a:fld>
            <a:endParaRPr lang="en-GB" sz="140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545306" y="1111252"/>
            <a:ext cx="4167188" cy="55562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9pPr>
          </a:lstStyle>
          <a:p>
            <a:endParaRPr lang="en-US"/>
          </a:p>
        </p:txBody>
      </p:sp>
      <p:sp>
        <p:nvSpPr>
          <p:cNvPr id="471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1"/>
            <a:ext cx="5025629" cy="411056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8734-49A1-4D64-B4BF-688E18A27920}" type="datetimeFigureOut">
              <a:rPr lang="en-US"/>
              <a:pPr>
                <a:defRPr/>
              </a:pPr>
              <a:t>06-Feb-18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487B-6FB2-4B88-9C51-2859DB38F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6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5856-9E3E-4B29-A4D4-5C34A7FE9140}" type="datetimeFigureOut">
              <a:rPr lang="en-US"/>
              <a:pPr>
                <a:defRPr/>
              </a:pPr>
              <a:t>06-Feb-18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9C69-75FB-4A7A-ACCC-9A36454CD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1520-C15D-43A6-892F-52D2E0CF51E4}" type="datetimeFigureOut">
              <a:rPr lang="en-US"/>
              <a:pPr>
                <a:defRPr/>
              </a:pPr>
              <a:t>06-Feb-18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E372-4222-4E6A-ADC1-C9B4C1A46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533400" y="1524000"/>
            <a:ext cx="4419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6600"/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1"/>
            <a:ext cx="5486400" cy="609599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6400800"/>
            <a:ext cx="1828800" cy="3048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1"/>
          </p:nvPr>
        </p:nvSpPr>
        <p:spPr>
          <a:xfrm>
            <a:off x="609600" y="5562600"/>
            <a:ext cx="1600200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6600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1600200"/>
            <a:ext cx="1905000" cy="5334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00660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83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2630487" cy="609600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34200" y="6477000"/>
            <a:ext cx="1752600" cy="381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67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>
            <a:lvl1pPr>
              <a:defRPr sz="4000">
                <a:latin typeface="Franklin Gothic Demi Con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8229600" cy="44958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934200" y="6477000"/>
            <a:ext cx="17526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88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857500"/>
            <a:ext cx="335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6324600"/>
            <a:ext cx="1524000" cy="381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5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FB4F-3BF6-4F12-9C94-C70737A02716}" type="datetimeFigureOut">
              <a:rPr lang="en-US"/>
              <a:pPr>
                <a:defRPr/>
              </a:pPr>
              <a:t>06-Feb-18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9304-AF41-4B87-8489-B8186C8D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8D32-4AC2-459C-85D3-34F04525CE43}" type="datetimeFigureOut">
              <a:rPr lang="en-US"/>
              <a:pPr>
                <a:defRPr/>
              </a:pPr>
              <a:t>06-Feb-18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54C2-D2F9-4E83-9444-5EF6B989F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4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FE82-A257-4DE0-963D-D8DE99CB0914}" type="datetimeFigureOut">
              <a:rPr lang="en-US"/>
              <a:pPr>
                <a:defRPr/>
              </a:pPr>
              <a:t>06-Feb-18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BA02-4D61-4ECA-992E-0CC7C1AEC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E4E7-26A1-4B94-87C4-39D499511B61}" type="datetimeFigureOut">
              <a:rPr lang="en-US"/>
              <a:pPr>
                <a:defRPr/>
              </a:pPr>
              <a:t>06-Feb-18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3B88-4822-4159-801F-2DB7E5495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1D60-9F9C-4756-9287-9D6127D42AD7}" type="datetimeFigureOut">
              <a:rPr lang="en-US"/>
              <a:pPr>
                <a:defRPr/>
              </a:pPr>
              <a:t>06-Feb-18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9FD0-B9F8-47BC-99A9-78E1D7D8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9926-6A83-4334-8C98-37D5D4995AFF}" type="datetimeFigureOut">
              <a:rPr lang="en-US"/>
              <a:pPr>
                <a:defRPr/>
              </a:pPr>
              <a:t>06-Feb-18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62AE-A6AA-4A1F-A7B4-42F76353E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0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1D60-A234-4170-B646-28A039AC6C27}" type="datetimeFigureOut">
              <a:rPr lang="en-US"/>
              <a:pPr>
                <a:defRPr/>
              </a:pPr>
              <a:t>06-Feb-18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F77A-20C3-4AE1-8511-648B4E6B7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B7D2-C63F-4818-A0ED-C27857572F19}" type="datetimeFigureOut">
              <a:rPr lang="en-US"/>
              <a:pPr>
                <a:defRPr/>
              </a:pPr>
              <a:t>06-Feb-18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CFC9-DD7C-48F7-BA9D-4EDDD592E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86636F-82CC-43C9-93C6-FCADE914AE0F}" type="datetimeFigureOut">
              <a:rPr lang="en-US"/>
              <a:pPr>
                <a:defRPr/>
              </a:pPr>
              <a:t>06-Feb-18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EF408-65F1-4196-BE72-CCBF08500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.upnyk.ac.id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5486400" cy="609600"/>
          </a:xfrm>
        </p:spPr>
        <p:txBody>
          <a:bodyPr/>
          <a:lstStyle/>
          <a:p>
            <a:pPr eaLnBrk="1" hangingPunct="1"/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11"/>
          </p:nvPr>
        </p:nvSpPr>
        <p:spPr>
          <a:xfrm>
            <a:off x="609600" y="5562600"/>
            <a:ext cx="3200400" cy="381000"/>
          </a:xfrm>
        </p:spPr>
        <p:txBody>
          <a:bodyPr/>
          <a:lstStyle/>
          <a:p>
            <a:pPr eaLnBrk="1" hangingPunct="1"/>
            <a:r>
              <a:rPr lang="en-US"/>
              <a:t>Rifki Indra, S.Kom., M.Eng.</a:t>
            </a:r>
          </a:p>
          <a:p>
            <a:pPr eaLnBrk="1" hangingPunct="1"/>
            <a:r>
              <a:rPr lang="en-US">
                <a:hlinkClick r:id="rId2"/>
              </a:rPr>
              <a:t>http://learning.upnyk.ac.id/</a:t>
            </a:r>
            <a:r>
              <a:rPr lang="en-US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2362200"/>
            <a:ext cx="3276600" cy="381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Minggu</a:t>
            </a:r>
            <a:r>
              <a:rPr lang="en-US" dirty="0"/>
              <a:t>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229600" cy="4032250"/>
          </a:xfrm>
        </p:spPr>
        <p:txBody>
          <a:bodyPr/>
          <a:lstStyle/>
          <a:p>
            <a:r>
              <a:rPr lang="en-US" i="1" dirty="0" err="1" smtClean="0">
                <a:latin typeface="Bodoni MT Black" pitchFamily="18" charset="0"/>
              </a:rPr>
              <a:t>Realtime</a:t>
            </a:r>
            <a:r>
              <a:rPr lang="en-US" i="1" dirty="0" smtClean="0">
                <a:latin typeface="Bodoni MT Black" pitchFamily="18" charset="0"/>
              </a:rPr>
              <a:t> System</a:t>
            </a:r>
          </a:p>
          <a:p>
            <a:pPr>
              <a:buFont typeface="Wingdings" pitchFamily="2" charset="2"/>
              <a:buNone/>
            </a:pPr>
            <a:r>
              <a:rPr lang="en-US" sz="2400" i="1" dirty="0" smtClean="0">
                <a:latin typeface="Bodoni MT Black" pitchFamily="18" charset="0"/>
              </a:rPr>
              <a:t>	</a:t>
            </a:r>
            <a:r>
              <a:rPr lang="en-US" sz="2800" dirty="0" err="1" smtClean="0">
                <a:latin typeface="Bodoni MT Black" pitchFamily="18" charset="0"/>
              </a:rPr>
              <a:t>Merupakan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suatu</a:t>
            </a:r>
            <a:r>
              <a:rPr lang="en-US" sz="2800" dirty="0" smtClean="0">
                <a:latin typeface="Bodoni MT Black" pitchFamily="18" charset="0"/>
              </a:rPr>
              <a:t> system </a:t>
            </a:r>
            <a:r>
              <a:rPr lang="en-US" sz="2800" dirty="0" err="1" smtClean="0">
                <a:latin typeface="Bodoni MT Black" pitchFamily="18" charset="0"/>
              </a:rPr>
              <a:t>pengolahan</a:t>
            </a:r>
            <a:r>
              <a:rPr lang="en-US" sz="2800" dirty="0" smtClean="0">
                <a:latin typeface="Bodoni MT Black" pitchFamily="18" charset="0"/>
              </a:rPr>
              <a:t> data yang </a:t>
            </a:r>
            <a:r>
              <a:rPr lang="en-US" sz="2800" dirty="0" err="1" smtClean="0">
                <a:latin typeface="Bodoni MT Black" pitchFamily="18" charset="0"/>
              </a:rPr>
              <a:t>membutuhkan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tingkat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transaksi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dengan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kecepatan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tinggi</a:t>
            </a:r>
            <a:r>
              <a:rPr lang="en-US" sz="2800" dirty="0" smtClean="0">
                <a:latin typeface="Bodoni MT Black" pitchFamily="18" charset="0"/>
              </a:rPr>
              <a:t>, </a:t>
            </a:r>
            <a:r>
              <a:rPr lang="en-US" sz="2800" dirty="0" err="1" smtClean="0">
                <a:latin typeface="Bodoni MT Black" pitchFamily="18" charset="0"/>
              </a:rPr>
              <a:t>saat</a:t>
            </a:r>
            <a:r>
              <a:rPr lang="en-US" sz="2800" dirty="0" smtClean="0">
                <a:latin typeface="Bodoni MT Black" pitchFamily="18" charset="0"/>
              </a:rPr>
              <a:t> data </a:t>
            </a:r>
            <a:r>
              <a:rPr lang="en-US" sz="2800" dirty="0" err="1" smtClean="0">
                <a:latin typeface="Bodoni MT Black" pitchFamily="18" charset="0"/>
              </a:rPr>
              <a:t>diterima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kemudian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mengirimkan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kembali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hasil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pengolahan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ke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pengirim</a:t>
            </a:r>
            <a:r>
              <a:rPr lang="en-US" sz="2800" dirty="0" smtClean="0">
                <a:latin typeface="Bodoni MT Black" pitchFamily="18" charset="0"/>
              </a:rPr>
              <a:t> data </a:t>
            </a:r>
            <a:r>
              <a:rPr lang="en-US" sz="2800" dirty="0" err="1" smtClean="0">
                <a:latin typeface="Bodoni MT Black" pitchFamily="18" charset="0"/>
              </a:rPr>
              <a:t>saat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itu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juga</a:t>
            </a:r>
            <a:r>
              <a:rPr lang="en-US" sz="2800" dirty="0" smtClean="0">
                <a:latin typeface="Bodoni MT Black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en-US" sz="2800" dirty="0" err="1" smtClean="0">
                <a:latin typeface="Bodoni MT Black" pitchFamily="18" charset="0"/>
              </a:rPr>
              <a:t>Contoh</a:t>
            </a:r>
            <a:r>
              <a:rPr lang="en-US" sz="2800" dirty="0" smtClean="0">
                <a:latin typeface="Bodoni MT Black" pitchFamily="18" charset="0"/>
              </a:rPr>
              <a:t> : ATM</a:t>
            </a:r>
          </a:p>
        </p:txBody>
      </p:sp>
    </p:spTree>
    <p:extLst>
      <p:ext uri="{BB962C8B-B14F-4D97-AF65-F5344CB8AC3E}">
        <p14:creationId xmlns:p14="http://schemas.microsoft.com/office/powerpoint/2010/main" val="3032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835150" y="1268413"/>
            <a:ext cx="5689600" cy="21605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6627" name="AutoShape 5"/>
          <p:cNvSpPr>
            <a:spLocks noChangeArrowheads="1"/>
          </p:cNvSpPr>
          <p:nvPr/>
        </p:nvSpPr>
        <p:spPr bwMode="auto">
          <a:xfrm>
            <a:off x="2051050" y="1484313"/>
            <a:ext cx="1512888" cy="865187"/>
          </a:xfrm>
          <a:prstGeom prst="flowChartManualInpu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TERMINAL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4140200" y="1484313"/>
            <a:ext cx="1223963" cy="7921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CPU</a:t>
            </a:r>
          </a:p>
        </p:txBody>
      </p:sp>
      <p:sp>
        <p:nvSpPr>
          <p:cNvPr id="26629" name="AutoShape 9"/>
          <p:cNvSpPr>
            <a:spLocks noChangeArrowheads="1"/>
          </p:cNvSpPr>
          <p:nvPr/>
        </p:nvSpPr>
        <p:spPr bwMode="auto">
          <a:xfrm>
            <a:off x="5940425" y="1485900"/>
            <a:ext cx="1368425" cy="863600"/>
          </a:xfrm>
          <a:prstGeom prst="flowChartMagneticDrum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DISK</a:t>
            </a:r>
          </a:p>
        </p:txBody>
      </p:sp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4140200" y="2708275"/>
            <a:ext cx="1223963" cy="5048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 MODEM</a:t>
            </a:r>
          </a:p>
        </p:txBody>
      </p:sp>
      <p:sp>
        <p:nvSpPr>
          <p:cNvPr id="26631" name="Line 13"/>
          <p:cNvSpPr>
            <a:spLocks noChangeShapeType="1"/>
          </p:cNvSpPr>
          <p:nvPr/>
        </p:nvSpPr>
        <p:spPr bwMode="auto">
          <a:xfrm>
            <a:off x="4787900" y="23479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14"/>
          <p:cNvSpPr>
            <a:spLocks noChangeShapeType="1"/>
          </p:cNvSpPr>
          <p:nvPr/>
        </p:nvSpPr>
        <p:spPr bwMode="auto">
          <a:xfrm>
            <a:off x="3635375" y="19161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5"/>
          <p:cNvSpPr>
            <a:spLocks noChangeShapeType="1"/>
          </p:cNvSpPr>
          <p:nvPr/>
        </p:nvSpPr>
        <p:spPr bwMode="auto">
          <a:xfrm>
            <a:off x="5435600" y="19161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Rectangle 16"/>
          <p:cNvSpPr>
            <a:spLocks noChangeArrowheads="1"/>
          </p:cNvSpPr>
          <p:nvPr/>
        </p:nvSpPr>
        <p:spPr bwMode="auto">
          <a:xfrm>
            <a:off x="2484438" y="3932238"/>
            <a:ext cx="1223962" cy="504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 MODEM</a:t>
            </a:r>
          </a:p>
        </p:txBody>
      </p:sp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4140200" y="3932238"/>
            <a:ext cx="1223963" cy="504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 MODEM</a:t>
            </a:r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5795963" y="3932238"/>
            <a:ext cx="1223962" cy="504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 MODEM</a:t>
            </a:r>
          </a:p>
        </p:txBody>
      </p:sp>
      <p:sp>
        <p:nvSpPr>
          <p:cNvPr id="26637" name="AutoShape 19"/>
          <p:cNvSpPr>
            <a:spLocks noChangeArrowheads="1"/>
          </p:cNvSpPr>
          <p:nvPr/>
        </p:nvSpPr>
        <p:spPr bwMode="auto">
          <a:xfrm>
            <a:off x="1979613" y="4868863"/>
            <a:ext cx="1512887" cy="865187"/>
          </a:xfrm>
          <a:prstGeom prst="flowChartManualInpu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TERMINAL</a:t>
            </a:r>
          </a:p>
        </p:txBody>
      </p:sp>
      <p:sp>
        <p:nvSpPr>
          <p:cNvPr id="26638" name="AutoShape 20"/>
          <p:cNvSpPr>
            <a:spLocks noChangeArrowheads="1"/>
          </p:cNvSpPr>
          <p:nvPr/>
        </p:nvSpPr>
        <p:spPr bwMode="auto">
          <a:xfrm>
            <a:off x="3995738" y="4797425"/>
            <a:ext cx="1512887" cy="865188"/>
          </a:xfrm>
          <a:prstGeom prst="flowChartManualInpu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TERMINAL</a:t>
            </a:r>
          </a:p>
        </p:txBody>
      </p:sp>
      <p:sp>
        <p:nvSpPr>
          <p:cNvPr id="26639" name="AutoShape 21"/>
          <p:cNvSpPr>
            <a:spLocks noChangeArrowheads="1"/>
          </p:cNvSpPr>
          <p:nvPr/>
        </p:nvSpPr>
        <p:spPr bwMode="auto">
          <a:xfrm>
            <a:off x="5795963" y="4724400"/>
            <a:ext cx="1512887" cy="865188"/>
          </a:xfrm>
          <a:prstGeom prst="flowChartManualInpu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TERMINAL</a:t>
            </a:r>
          </a:p>
        </p:txBody>
      </p:sp>
      <p:sp>
        <p:nvSpPr>
          <p:cNvPr id="26640" name="Line 22"/>
          <p:cNvSpPr>
            <a:spLocks noChangeShapeType="1"/>
          </p:cNvSpPr>
          <p:nvPr/>
        </p:nvSpPr>
        <p:spPr bwMode="auto">
          <a:xfrm>
            <a:off x="305911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23"/>
          <p:cNvSpPr>
            <a:spLocks noChangeShapeType="1"/>
          </p:cNvSpPr>
          <p:nvPr/>
        </p:nvSpPr>
        <p:spPr bwMode="auto">
          <a:xfrm>
            <a:off x="4716463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24"/>
          <p:cNvSpPr>
            <a:spLocks noChangeShapeType="1"/>
          </p:cNvSpPr>
          <p:nvPr/>
        </p:nvSpPr>
        <p:spPr bwMode="auto">
          <a:xfrm>
            <a:off x="6300788" y="44370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29"/>
          <p:cNvSpPr>
            <a:spLocks noChangeShapeType="1"/>
          </p:cNvSpPr>
          <p:nvPr/>
        </p:nvSpPr>
        <p:spPr bwMode="auto">
          <a:xfrm flipV="1">
            <a:off x="3059113" y="3284538"/>
            <a:ext cx="5048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Line 30"/>
          <p:cNvSpPr>
            <a:spLocks noChangeShapeType="1"/>
          </p:cNvSpPr>
          <p:nvPr/>
        </p:nvSpPr>
        <p:spPr bwMode="auto">
          <a:xfrm>
            <a:off x="3563938" y="3284538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31"/>
          <p:cNvSpPr>
            <a:spLocks noChangeShapeType="1"/>
          </p:cNvSpPr>
          <p:nvPr/>
        </p:nvSpPr>
        <p:spPr bwMode="auto">
          <a:xfrm flipV="1">
            <a:off x="3851275" y="3284538"/>
            <a:ext cx="4333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32"/>
          <p:cNvSpPr>
            <a:spLocks noChangeShapeType="1"/>
          </p:cNvSpPr>
          <p:nvPr/>
        </p:nvSpPr>
        <p:spPr bwMode="auto">
          <a:xfrm flipH="1" flipV="1">
            <a:off x="4643438" y="3500438"/>
            <a:ext cx="730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33"/>
          <p:cNvSpPr>
            <a:spLocks noChangeShapeType="1"/>
          </p:cNvSpPr>
          <p:nvPr/>
        </p:nvSpPr>
        <p:spPr bwMode="auto">
          <a:xfrm>
            <a:off x="4643438" y="3500438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34"/>
          <p:cNvSpPr>
            <a:spLocks noChangeShapeType="1"/>
          </p:cNvSpPr>
          <p:nvPr/>
        </p:nvSpPr>
        <p:spPr bwMode="auto">
          <a:xfrm flipH="1" flipV="1">
            <a:off x="4643438" y="3284538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35"/>
          <p:cNvSpPr>
            <a:spLocks noChangeShapeType="1"/>
          </p:cNvSpPr>
          <p:nvPr/>
        </p:nvSpPr>
        <p:spPr bwMode="auto">
          <a:xfrm flipH="1" flipV="1">
            <a:off x="5795963" y="3284538"/>
            <a:ext cx="5048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Line 36"/>
          <p:cNvSpPr>
            <a:spLocks noChangeShapeType="1"/>
          </p:cNvSpPr>
          <p:nvPr/>
        </p:nvSpPr>
        <p:spPr bwMode="auto">
          <a:xfrm flipH="1">
            <a:off x="5435600" y="3284538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Line 37"/>
          <p:cNvSpPr>
            <a:spLocks noChangeShapeType="1"/>
          </p:cNvSpPr>
          <p:nvPr/>
        </p:nvSpPr>
        <p:spPr bwMode="auto">
          <a:xfrm flipH="1" flipV="1">
            <a:off x="5219700" y="3284538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Text Box 38"/>
          <p:cNvSpPr txBox="1">
            <a:spLocks noChangeArrowheads="1"/>
          </p:cNvSpPr>
          <p:nvPr/>
        </p:nvSpPr>
        <p:spPr bwMode="auto">
          <a:xfrm>
            <a:off x="3275013" y="5949950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i="1">
                <a:latin typeface="Arial" charset="0"/>
              </a:rPr>
              <a:t>Real Time System</a:t>
            </a:r>
          </a:p>
        </p:txBody>
      </p:sp>
    </p:spTree>
    <p:extLst>
      <p:ext uri="{BB962C8B-B14F-4D97-AF65-F5344CB8AC3E}">
        <p14:creationId xmlns:p14="http://schemas.microsoft.com/office/powerpoint/2010/main" val="24612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229600" cy="3886200"/>
          </a:xfrm>
        </p:spPr>
        <p:txBody>
          <a:bodyPr/>
          <a:lstStyle/>
          <a:p>
            <a:r>
              <a:rPr lang="en-US" i="1" dirty="0" smtClean="0">
                <a:latin typeface="Bodoni MT Black" pitchFamily="18" charset="0"/>
              </a:rPr>
              <a:t>Batch Processing System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latin typeface="Bodoni MT Black" pitchFamily="18" charset="0"/>
              </a:rPr>
              <a:t>	</a:t>
            </a:r>
            <a:r>
              <a:rPr lang="en-US" sz="2800" dirty="0" err="1" smtClean="0">
                <a:latin typeface="Bodoni MT Black" pitchFamily="18" charset="0"/>
              </a:rPr>
              <a:t>Merupakan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teknik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pengolahan</a:t>
            </a:r>
            <a:r>
              <a:rPr lang="en-US" sz="2800" dirty="0" smtClean="0">
                <a:latin typeface="Bodoni MT Black" pitchFamily="18" charset="0"/>
              </a:rPr>
              <a:t> data </a:t>
            </a:r>
            <a:r>
              <a:rPr lang="en-US" sz="2800" dirty="0" err="1" smtClean="0">
                <a:latin typeface="Bodoni MT Black" pitchFamily="18" charset="0"/>
              </a:rPr>
              <a:t>dengan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menumpuk</a:t>
            </a:r>
            <a:r>
              <a:rPr lang="en-US" sz="2800" dirty="0" smtClean="0">
                <a:latin typeface="Bodoni MT Black" pitchFamily="18" charset="0"/>
              </a:rPr>
              <a:t> data </a:t>
            </a:r>
            <a:r>
              <a:rPr lang="en-US" sz="2800" dirty="0" err="1" smtClean="0">
                <a:latin typeface="Bodoni MT Black" pitchFamily="18" charset="0"/>
              </a:rPr>
              <a:t>terlebih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dahulu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dan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diatur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pengelompokan</a:t>
            </a:r>
            <a:r>
              <a:rPr lang="en-US" sz="2800" dirty="0" smtClean="0">
                <a:latin typeface="Bodoni MT Black" pitchFamily="18" charset="0"/>
              </a:rPr>
              <a:t> data </a:t>
            </a:r>
            <a:r>
              <a:rPr lang="en-US" sz="2800" dirty="0" err="1" smtClean="0">
                <a:latin typeface="Bodoni MT Black" pitchFamily="18" charset="0"/>
              </a:rPr>
              <a:t>tersebut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dalam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kelompok-kelompok</a:t>
            </a:r>
            <a:r>
              <a:rPr lang="en-US" sz="2800" dirty="0" smtClean="0">
                <a:latin typeface="Bodoni MT Black" pitchFamily="18" charset="0"/>
              </a:rPr>
              <a:t> yang </a:t>
            </a:r>
            <a:r>
              <a:rPr lang="en-US" sz="2800" dirty="0" err="1" smtClean="0">
                <a:latin typeface="Bodoni MT Black" pitchFamily="18" charset="0"/>
              </a:rPr>
              <a:t>disebut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i="1" dirty="0" err="1" smtClean="0">
                <a:latin typeface="Bodoni MT Black" pitchFamily="18" charset="0"/>
              </a:rPr>
              <a:t>bacth</a:t>
            </a:r>
            <a:r>
              <a:rPr lang="en-US" sz="2800" dirty="0" smtClean="0">
                <a:latin typeface="Bodoni MT Black" pitchFamily="18" charset="0"/>
              </a:rPr>
              <a:t>, </a:t>
            </a:r>
            <a:r>
              <a:rPr lang="en-US" sz="2800" dirty="0" err="1" smtClean="0">
                <a:latin typeface="Bodoni MT Black" pitchFamily="18" charset="0"/>
              </a:rPr>
              <a:t>kemudian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diolah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untuk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mendapatkan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laporan</a:t>
            </a:r>
            <a:r>
              <a:rPr lang="en-US" sz="2800" dirty="0" smtClean="0">
                <a:latin typeface="Bodoni MT Black" pitchFamily="18" charset="0"/>
              </a:rPr>
              <a:t> yang </a:t>
            </a:r>
            <a:r>
              <a:rPr lang="en-US" sz="2800" dirty="0" err="1" smtClean="0">
                <a:latin typeface="Bodoni MT Black" pitchFamily="18" charset="0"/>
              </a:rPr>
              <a:t>diinginkan</a:t>
            </a:r>
            <a:r>
              <a:rPr lang="en-US" sz="2800" dirty="0" smtClean="0">
                <a:latin typeface="Bodoni MT Black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800" dirty="0" err="1" smtClean="0">
                <a:latin typeface="Bodoni MT Black" pitchFamily="18" charset="0"/>
              </a:rPr>
              <a:t>Contoh</a:t>
            </a:r>
            <a:r>
              <a:rPr lang="en-US" sz="2800" dirty="0" smtClean="0">
                <a:latin typeface="Bodoni MT Black" pitchFamily="18" charset="0"/>
              </a:rPr>
              <a:t> : </a:t>
            </a:r>
            <a:r>
              <a:rPr lang="en-US" sz="2800" dirty="0" err="1" smtClean="0">
                <a:latin typeface="Bodoni MT Black" pitchFamily="18" charset="0"/>
              </a:rPr>
              <a:t>sistem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informasi</a:t>
            </a:r>
            <a:r>
              <a:rPr lang="en-US" sz="2800" dirty="0" smtClean="0">
                <a:latin typeface="Bodoni MT Black" pitchFamily="18" charset="0"/>
              </a:rPr>
              <a:t> </a:t>
            </a:r>
            <a:r>
              <a:rPr lang="en-US" sz="2800" dirty="0" err="1" smtClean="0">
                <a:latin typeface="Bodoni MT Black" pitchFamily="18" charset="0"/>
              </a:rPr>
              <a:t>akuntansi</a:t>
            </a:r>
            <a:endParaRPr lang="en-US" sz="2800" dirty="0" smtClean="0"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6021388"/>
            <a:ext cx="3816350" cy="647700"/>
          </a:xfrm>
        </p:spPr>
        <p:txBody>
          <a:bodyPr/>
          <a:lstStyle/>
          <a:p>
            <a:r>
              <a:rPr lang="en-US" sz="2000" i="1" smtClean="0"/>
              <a:t>Batch Processing System</a:t>
            </a:r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1187450" y="1054100"/>
            <a:ext cx="1512888" cy="1079500"/>
          </a:xfrm>
          <a:prstGeom prst="flowChartMultidocumen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Tumpukan</a:t>
            </a:r>
          </a:p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 Data</a:t>
            </a:r>
          </a:p>
        </p:txBody>
      </p:sp>
      <p:sp>
        <p:nvSpPr>
          <p:cNvPr id="28676" name="AutoShape 7"/>
          <p:cNvSpPr>
            <a:spLocks noChangeArrowheads="1"/>
          </p:cNvSpPr>
          <p:nvPr/>
        </p:nvSpPr>
        <p:spPr bwMode="auto">
          <a:xfrm>
            <a:off x="3635375" y="1052513"/>
            <a:ext cx="1512888" cy="1079500"/>
          </a:xfrm>
          <a:prstGeom prst="flowChartMultidocumen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Tumpukan</a:t>
            </a:r>
          </a:p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 Data</a:t>
            </a:r>
          </a:p>
        </p:txBody>
      </p:sp>
      <p:sp>
        <p:nvSpPr>
          <p:cNvPr id="28677" name="AutoShape 8"/>
          <p:cNvSpPr>
            <a:spLocks noChangeArrowheads="1"/>
          </p:cNvSpPr>
          <p:nvPr/>
        </p:nvSpPr>
        <p:spPr bwMode="auto">
          <a:xfrm>
            <a:off x="6227763" y="1052513"/>
            <a:ext cx="1512887" cy="1079500"/>
          </a:xfrm>
          <a:prstGeom prst="flowChartMultidocumen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Tumpukan</a:t>
            </a:r>
          </a:p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 Data</a:t>
            </a:r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>
            <a:off x="1835150" y="21336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4211638" y="35734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AutoShape 11"/>
          <p:cNvSpPr>
            <a:spLocks noChangeArrowheads="1"/>
          </p:cNvSpPr>
          <p:nvPr/>
        </p:nvSpPr>
        <p:spPr bwMode="auto">
          <a:xfrm>
            <a:off x="3492500" y="2492375"/>
            <a:ext cx="1439863" cy="1079500"/>
          </a:xfrm>
          <a:prstGeom prst="flowChartMagneticDisk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Media</a:t>
            </a:r>
          </a:p>
          <a:p>
            <a:pPr algn="ctr"/>
            <a:r>
              <a:rPr lang="en-US">
                <a:latin typeface="Arial" charset="0"/>
              </a:rPr>
              <a:t>Penyimpanan</a:t>
            </a:r>
          </a:p>
        </p:txBody>
      </p:sp>
      <p:sp>
        <p:nvSpPr>
          <p:cNvPr id="28681" name="AutoShape 13"/>
          <p:cNvSpPr>
            <a:spLocks noChangeArrowheads="1"/>
          </p:cNvSpPr>
          <p:nvPr/>
        </p:nvSpPr>
        <p:spPr bwMode="auto">
          <a:xfrm>
            <a:off x="1042988" y="2492375"/>
            <a:ext cx="1512887" cy="936625"/>
          </a:xfrm>
          <a:prstGeom prst="flowChartDisplay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Terminal</a:t>
            </a:r>
          </a:p>
        </p:txBody>
      </p:sp>
      <p:sp>
        <p:nvSpPr>
          <p:cNvPr id="28682" name="AutoShape 15"/>
          <p:cNvSpPr>
            <a:spLocks noChangeArrowheads="1"/>
          </p:cNvSpPr>
          <p:nvPr/>
        </p:nvSpPr>
        <p:spPr bwMode="auto">
          <a:xfrm>
            <a:off x="3419475" y="3860800"/>
            <a:ext cx="1584325" cy="865188"/>
          </a:xfrm>
          <a:prstGeom prst="cube">
            <a:avLst>
              <a:gd name="adj" fmla="val 2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CPU</a:t>
            </a:r>
          </a:p>
        </p:txBody>
      </p:sp>
      <p:sp>
        <p:nvSpPr>
          <p:cNvPr id="28683" name="Line 17"/>
          <p:cNvSpPr>
            <a:spLocks noChangeShapeType="1"/>
          </p:cNvSpPr>
          <p:nvPr/>
        </p:nvSpPr>
        <p:spPr bwMode="auto">
          <a:xfrm>
            <a:off x="4211638" y="21336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8"/>
          <p:cNvSpPr>
            <a:spLocks noChangeShapeType="1"/>
          </p:cNvSpPr>
          <p:nvPr/>
        </p:nvSpPr>
        <p:spPr bwMode="auto">
          <a:xfrm>
            <a:off x="1835150" y="34290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9"/>
          <p:cNvSpPr>
            <a:spLocks noChangeShapeType="1"/>
          </p:cNvSpPr>
          <p:nvPr/>
        </p:nvSpPr>
        <p:spPr bwMode="auto">
          <a:xfrm flipH="1">
            <a:off x="6877050" y="2133600"/>
            <a:ext cx="0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20"/>
          <p:cNvSpPr>
            <a:spLocks noChangeShapeType="1"/>
          </p:cNvSpPr>
          <p:nvPr/>
        </p:nvSpPr>
        <p:spPr bwMode="auto">
          <a:xfrm flipH="1">
            <a:off x="5003800" y="4221163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21"/>
          <p:cNvSpPr>
            <a:spLocks noChangeShapeType="1"/>
          </p:cNvSpPr>
          <p:nvPr/>
        </p:nvSpPr>
        <p:spPr bwMode="auto">
          <a:xfrm>
            <a:off x="1835150" y="42926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AutoShape 22"/>
          <p:cNvSpPr>
            <a:spLocks noChangeArrowheads="1"/>
          </p:cNvSpPr>
          <p:nvPr/>
        </p:nvSpPr>
        <p:spPr bwMode="auto">
          <a:xfrm>
            <a:off x="2482850" y="5086350"/>
            <a:ext cx="1512888" cy="1079500"/>
          </a:xfrm>
          <a:prstGeom prst="flowChartMultidocumen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Laporan</a:t>
            </a:r>
          </a:p>
        </p:txBody>
      </p:sp>
      <p:sp>
        <p:nvSpPr>
          <p:cNvPr id="28689" name="AutoShape 23"/>
          <p:cNvSpPr>
            <a:spLocks noChangeArrowheads="1"/>
          </p:cNvSpPr>
          <p:nvPr/>
        </p:nvSpPr>
        <p:spPr bwMode="auto">
          <a:xfrm>
            <a:off x="4140200" y="5086350"/>
            <a:ext cx="1439863" cy="1079500"/>
          </a:xfrm>
          <a:prstGeom prst="flowChartMagneticDisk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File Output</a:t>
            </a:r>
          </a:p>
        </p:txBody>
      </p:sp>
      <p:sp>
        <p:nvSpPr>
          <p:cNvPr id="28690" name="Line 24"/>
          <p:cNvSpPr>
            <a:spLocks noChangeShapeType="1"/>
          </p:cNvSpPr>
          <p:nvPr/>
        </p:nvSpPr>
        <p:spPr bwMode="auto">
          <a:xfrm>
            <a:off x="3708400" y="4724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25"/>
          <p:cNvSpPr>
            <a:spLocks noChangeShapeType="1"/>
          </p:cNvSpPr>
          <p:nvPr/>
        </p:nvSpPr>
        <p:spPr bwMode="auto">
          <a:xfrm>
            <a:off x="4427538" y="4724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295400"/>
            <a:ext cx="8229600" cy="2517775"/>
          </a:xfrm>
        </p:spPr>
        <p:txBody>
          <a:bodyPr/>
          <a:lstStyle/>
          <a:p>
            <a:r>
              <a:rPr lang="en-US" i="1" dirty="0" smtClean="0">
                <a:latin typeface="Bodoni MT Black" pitchFamily="18" charset="0"/>
              </a:rPr>
              <a:t>Timesharing System</a:t>
            </a:r>
          </a:p>
          <a:p>
            <a:pPr>
              <a:buFont typeface="Wingdings" pitchFamily="2" charset="2"/>
              <a:buNone/>
            </a:pPr>
            <a:r>
              <a:rPr lang="en-US" sz="2400" i="1" dirty="0" smtClean="0">
                <a:latin typeface="Bodoni MT Black" pitchFamily="18" charset="0"/>
              </a:rPr>
              <a:t>	</a:t>
            </a:r>
            <a:r>
              <a:rPr lang="en-US" sz="2400" dirty="0" err="1" smtClean="0">
                <a:latin typeface="Bodoni MT Black" pitchFamily="18" charset="0"/>
              </a:rPr>
              <a:t>Suatu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teknik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i="1" dirty="0" smtClean="0">
                <a:latin typeface="Bodoni MT Black" pitchFamily="18" charset="0"/>
              </a:rPr>
              <a:t>on-line system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oleh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beberapa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pemakai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secara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bergantian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menurut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waktu</a:t>
            </a:r>
            <a:r>
              <a:rPr lang="en-US" sz="2400" dirty="0" smtClean="0">
                <a:latin typeface="Bodoni MT Black" pitchFamily="18" charset="0"/>
              </a:rPr>
              <a:t> yang </a:t>
            </a:r>
            <a:r>
              <a:rPr lang="en-US" sz="2400" dirty="0" err="1" smtClean="0">
                <a:latin typeface="Bodoni MT Black" pitchFamily="18" charset="0"/>
              </a:rPr>
              <a:t>diperlukan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pemakai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dengan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melayani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beberapa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alat</a:t>
            </a:r>
            <a:r>
              <a:rPr lang="en-US" sz="2400" dirty="0" smtClean="0">
                <a:latin typeface="Bodoni MT Black" pitchFamily="18" charset="0"/>
              </a:rPr>
              <a:t> I/O </a:t>
            </a:r>
            <a:r>
              <a:rPr lang="en-US" sz="2400" dirty="0" err="1" smtClean="0">
                <a:latin typeface="Bodoni MT Black" pitchFamily="18" charset="0"/>
              </a:rPr>
              <a:t>secara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bergantian</a:t>
            </a:r>
            <a:r>
              <a:rPr lang="en-US" sz="2400" dirty="0" smtClean="0">
                <a:latin typeface="Bodoni MT Black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latin typeface="Bodoni MT Black" pitchFamily="18" charset="0"/>
              </a:rPr>
              <a:t>Contoh</a:t>
            </a:r>
            <a:r>
              <a:rPr lang="en-US" sz="2400" dirty="0" smtClean="0">
                <a:latin typeface="Bodoni MT Black" pitchFamily="18" charset="0"/>
              </a:rPr>
              <a:t> : proses </a:t>
            </a:r>
            <a:r>
              <a:rPr lang="en-US" sz="2400" dirty="0" err="1" smtClean="0">
                <a:latin typeface="Bodoni MT Black" pitchFamily="18" charset="0"/>
              </a:rPr>
              <a:t>menabung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nasabah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baik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diri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sendiri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maupun</a:t>
            </a:r>
            <a:r>
              <a:rPr lang="en-US" sz="2400" dirty="0" smtClean="0">
                <a:latin typeface="Bodoni MT Black" pitchFamily="18" charset="0"/>
              </a:rPr>
              <a:t> orang lain</a:t>
            </a:r>
          </a:p>
        </p:txBody>
      </p:sp>
    </p:spTree>
    <p:extLst>
      <p:ext uri="{BB962C8B-B14F-4D97-AF65-F5344CB8AC3E}">
        <p14:creationId xmlns:p14="http://schemas.microsoft.com/office/powerpoint/2010/main" val="10738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5445125"/>
            <a:ext cx="2447925" cy="576263"/>
          </a:xfrm>
        </p:spPr>
        <p:txBody>
          <a:bodyPr/>
          <a:lstStyle/>
          <a:p>
            <a:r>
              <a:rPr lang="en-US" sz="1800" i="1" smtClean="0"/>
              <a:t>Time Sharing System</a:t>
            </a:r>
          </a:p>
        </p:txBody>
      </p:sp>
      <p:sp>
        <p:nvSpPr>
          <p:cNvPr id="30723" name="AutoShape 5"/>
          <p:cNvSpPr>
            <a:spLocks noChangeArrowheads="1"/>
          </p:cNvSpPr>
          <p:nvPr/>
        </p:nvSpPr>
        <p:spPr bwMode="auto">
          <a:xfrm>
            <a:off x="2627313" y="1700213"/>
            <a:ext cx="1152525" cy="720725"/>
          </a:xfrm>
          <a:prstGeom prst="flowChart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CPU</a:t>
            </a:r>
          </a:p>
        </p:txBody>
      </p:sp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4932363" y="1484313"/>
            <a:ext cx="1943100" cy="1079500"/>
          </a:xfrm>
          <a:prstGeom prst="flowChartMagneticDrum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DISK</a:t>
            </a:r>
          </a:p>
        </p:txBody>
      </p: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1116013" y="3429000"/>
            <a:ext cx="1439862" cy="863600"/>
          </a:xfrm>
          <a:prstGeom prst="flowChartManualInpu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TERMINAL</a:t>
            </a:r>
          </a:p>
        </p:txBody>
      </p:sp>
      <p:sp>
        <p:nvSpPr>
          <p:cNvPr id="30726" name="AutoShape 12"/>
          <p:cNvSpPr>
            <a:spLocks noChangeArrowheads="1"/>
          </p:cNvSpPr>
          <p:nvPr/>
        </p:nvSpPr>
        <p:spPr bwMode="auto">
          <a:xfrm>
            <a:off x="2844800" y="3429000"/>
            <a:ext cx="1439863" cy="863600"/>
          </a:xfrm>
          <a:prstGeom prst="flowChartManualInpu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TERMINAL</a:t>
            </a:r>
          </a:p>
        </p:txBody>
      </p:sp>
      <p:sp>
        <p:nvSpPr>
          <p:cNvPr id="30727" name="AutoShape 13"/>
          <p:cNvSpPr>
            <a:spLocks noChangeArrowheads="1"/>
          </p:cNvSpPr>
          <p:nvPr/>
        </p:nvSpPr>
        <p:spPr bwMode="auto">
          <a:xfrm>
            <a:off x="4572000" y="3500438"/>
            <a:ext cx="1439863" cy="863600"/>
          </a:xfrm>
          <a:prstGeom prst="flowChartManualInpu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TERMINAL</a:t>
            </a:r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 flipV="1">
            <a:off x="1547813" y="2781300"/>
            <a:ext cx="5762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15"/>
          <p:cNvSpPr>
            <a:spLocks noChangeShapeType="1"/>
          </p:cNvSpPr>
          <p:nvPr/>
        </p:nvSpPr>
        <p:spPr bwMode="auto">
          <a:xfrm>
            <a:off x="2124075" y="2781300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6"/>
          <p:cNvSpPr>
            <a:spLocks noChangeShapeType="1"/>
          </p:cNvSpPr>
          <p:nvPr/>
        </p:nvSpPr>
        <p:spPr bwMode="auto">
          <a:xfrm flipV="1">
            <a:off x="2268538" y="2420938"/>
            <a:ext cx="5032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7"/>
          <p:cNvSpPr>
            <a:spLocks noChangeShapeType="1"/>
          </p:cNvSpPr>
          <p:nvPr/>
        </p:nvSpPr>
        <p:spPr bwMode="auto">
          <a:xfrm flipH="1" flipV="1">
            <a:off x="3419475" y="2781300"/>
            <a:ext cx="730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8"/>
          <p:cNvSpPr>
            <a:spLocks noChangeShapeType="1"/>
          </p:cNvSpPr>
          <p:nvPr/>
        </p:nvSpPr>
        <p:spPr bwMode="auto">
          <a:xfrm flipH="1">
            <a:off x="3059113" y="278130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9"/>
          <p:cNvSpPr>
            <a:spLocks noChangeShapeType="1"/>
          </p:cNvSpPr>
          <p:nvPr/>
        </p:nvSpPr>
        <p:spPr bwMode="auto">
          <a:xfrm flipV="1">
            <a:off x="3059113" y="2420938"/>
            <a:ext cx="1444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20"/>
          <p:cNvSpPr>
            <a:spLocks noChangeShapeType="1"/>
          </p:cNvSpPr>
          <p:nvPr/>
        </p:nvSpPr>
        <p:spPr bwMode="auto">
          <a:xfrm flipH="1" flipV="1">
            <a:off x="4500563" y="2708275"/>
            <a:ext cx="6477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21"/>
          <p:cNvSpPr>
            <a:spLocks noChangeShapeType="1"/>
          </p:cNvSpPr>
          <p:nvPr/>
        </p:nvSpPr>
        <p:spPr bwMode="auto">
          <a:xfrm flipH="1">
            <a:off x="4284663" y="2708275"/>
            <a:ext cx="2159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22"/>
          <p:cNvSpPr>
            <a:spLocks noChangeShapeType="1"/>
          </p:cNvSpPr>
          <p:nvPr/>
        </p:nvSpPr>
        <p:spPr bwMode="auto">
          <a:xfrm flipH="1" flipV="1">
            <a:off x="3563938" y="242093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23"/>
          <p:cNvSpPr>
            <a:spLocks noChangeShapeType="1"/>
          </p:cNvSpPr>
          <p:nvPr/>
        </p:nvSpPr>
        <p:spPr bwMode="auto">
          <a:xfrm>
            <a:off x="4067175" y="20605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507413" cy="4741862"/>
          </a:xfrm>
        </p:spPr>
        <p:txBody>
          <a:bodyPr/>
          <a:lstStyle/>
          <a:p>
            <a:r>
              <a:rPr lang="en-US" i="1" dirty="0" smtClean="0">
                <a:latin typeface="Bodoni MT Black" pitchFamily="18" charset="0"/>
              </a:rPr>
              <a:t>Distributed Data Processing System</a:t>
            </a:r>
          </a:p>
          <a:p>
            <a:pPr>
              <a:buFont typeface="Wingdings" pitchFamily="2" charset="2"/>
              <a:buNone/>
            </a:pPr>
            <a:r>
              <a:rPr lang="en-US" sz="2400" i="1" dirty="0" smtClean="0">
                <a:latin typeface="Bodoni MT Black" pitchFamily="18" charset="0"/>
              </a:rPr>
              <a:t>	</a:t>
            </a:r>
            <a:r>
              <a:rPr lang="en-US" sz="2400" dirty="0" err="1" smtClean="0">
                <a:latin typeface="Bodoni MT Black" pitchFamily="18" charset="0"/>
              </a:rPr>
              <a:t>Merupakan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bentuk</a:t>
            </a:r>
            <a:r>
              <a:rPr lang="en-US" sz="2400" dirty="0" smtClean="0">
                <a:latin typeface="Bodoni MT Black" pitchFamily="18" charset="0"/>
              </a:rPr>
              <a:t> yang </a:t>
            </a:r>
            <a:r>
              <a:rPr lang="en-US" sz="2400" dirty="0" err="1" smtClean="0">
                <a:latin typeface="Bodoni MT Black" pitchFamily="18" charset="0"/>
              </a:rPr>
              <a:t>sering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digunakan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sekarang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sebagai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perkembangan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dari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i="1" dirty="0" smtClean="0">
                <a:latin typeface="Bodoni MT Black" pitchFamily="18" charset="0"/>
              </a:rPr>
              <a:t>timesharing system</a:t>
            </a:r>
            <a:r>
              <a:rPr lang="en-US" sz="2400" dirty="0" smtClean="0">
                <a:latin typeface="Bodoni MT Black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Bodoni MT Black" pitchFamily="18" charset="0"/>
              </a:rPr>
              <a:t>	</a:t>
            </a:r>
            <a:r>
              <a:rPr lang="en-US" sz="2400" dirty="0" err="1" smtClean="0">
                <a:latin typeface="Bodoni MT Black" pitchFamily="18" charset="0"/>
              </a:rPr>
              <a:t>Sebagai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suatu</a:t>
            </a:r>
            <a:r>
              <a:rPr lang="en-US" sz="2400" dirty="0" smtClean="0">
                <a:latin typeface="Bodoni MT Black" pitchFamily="18" charset="0"/>
              </a:rPr>
              <a:t> system </a:t>
            </a:r>
            <a:r>
              <a:rPr lang="en-US" sz="2400" dirty="0" err="1" smtClean="0">
                <a:latin typeface="Bodoni MT Black" pitchFamily="18" charset="0"/>
              </a:rPr>
              <a:t>komputer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interaktif</a:t>
            </a:r>
            <a:r>
              <a:rPr lang="en-US" sz="2400" dirty="0" smtClean="0">
                <a:latin typeface="Bodoni MT Black" pitchFamily="18" charset="0"/>
              </a:rPr>
              <a:t> yang </a:t>
            </a:r>
            <a:r>
              <a:rPr lang="en-US" sz="2400" dirty="0" err="1" smtClean="0">
                <a:latin typeface="Bodoni MT Black" pitchFamily="18" charset="0"/>
              </a:rPr>
              <a:t>terpencar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secara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geografis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dan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dihubungkan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dengan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jalur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telemunikasi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ke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setiap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komputer</a:t>
            </a:r>
            <a:r>
              <a:rPr lang="en-US" sz="2400" dirty="0" smtClean="0">
                <a:latin typeface="Bodoni MT Black" pitchFamily="18" charset="0"/>
              </a:rPr>
              <a:t> yang </a:t>
            </a:r>
            <a:r>
              <a:rPr lang="en-US" sz="2400" dirty="0" err="1" smtClean="0">
                <a:latin typeface="Bodoni MT Black" pitchFamily="18" charset="0"/>
              </a:rPr>
              <a:t>mampu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memproses</a:t>
            </a:r>
            <a:r>
              <a:rPr lang="en-US" sz="2400" dirty="0" smtClean="0">
                <a:latin typeface="Bodoni MT Black" pitchFamily="18" charset="0"/>
              </a:rPr>
              <a:t> data </a:t>
            </a:r>
            <a:r>
              <a:rPr lang="en-US" sz="2400" dirty="0" err="1" smtClean="0">
                <a:latin typeface="Bodoni MT Black" pitchFamily="18" charset="0"/>
              </a:rPr>
              <a:t>secara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mandiri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dan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mempunyai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kemampuan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berhubungan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dengan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komputer</a:t>
            </a:r>
            <a:r>
              <a:rPr lang="en-US" sz="2400" dirty="0" smtClean="0">
                <a:latin typeface="Bodoni MT Black" pitchFamily="18" charset="0"/>
              </a:rPr>
              <a:t> lain </a:t>
            </a:r>
            <a:r>
              <a:rPr lang="en-US" sz="2400" dirty="0" err="1" smtClean="0">
                <a:latin typeface="Bodoni MT Black" pitchFamily="18" charset="0"/>
              </a:rPr>
              <a:t>dalam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err="1" smtClean="0">
                <a:latin typeface="Bodoni MT Black" pitchFamily="18" charset="0"/>
              </a:rPr>
              <a:t>suatu</a:t>
            </a:r>
            <a:r>
              <a:rPr lang="en-US" sz="2400" dirty="0" smtClean="0">
                <a:latin typeface="Bodoni MT Black" pitchFamily="18" charset="0"/>
              </a:rPr>
              <a:t> system.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latin typeface="Bodoni MT Black" pitchFamily="18" charset="0"/>
              </a:rPr>
              <a:t>Contoh</a:t>
            </a:r>
            <a:r>
              <a:rPr lang="en-US" sz="2400" dirty="0" smtClean="0">
                <a:latin typeface="Bodoni MT Black" pitchFamily="18" charset="0"/>
              </a:rPr>
              <a:t> : server yahoo</a:t>
            </a:r>
          </a:p>
        </p:txBody>
      </p:sp>
    </p:spTree>
    <p:extLst>
      <p:ext uri="{BB962C8B-B14F-4D97-AF65-F5344CB8AC3E}">
        <p14:creationId xmlns:p14="http://schemas.microsoft.com/office/powerpoint/2010/main" val="32540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5387975"/>
            <a:ext cx="4248150" cy="4191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/>
              <a:t>Distributed data processing system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555875" y="908050"/>
            <a:ext cx="3384550" cy="1152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2843213" y="1196975"/>
            <a:ext cx="1152525" cy="6477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Komputer</a:t>
            </a:r>
          </a:p>
          <a:p>
            <a:pPr algn="ctr"/>
            <a:r>
              <a:rPr lang="en-US">
                <a:latin typeface="Arial" charset="0"/>
              </a:rPr>
              <a:t>Pusat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4427538" y="1196975"/>
            <a:ext cx="1296987" cy="647700"/>
          </a:xfrm>
          <a:prstGeom prst="flowChartMagneticDrum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DISK</a:t>
            </a:r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>
            <a:off x="4067175" y="15573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828675" y="2636838"/>
            <a:ext cx="3384550" cy="18716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AutoShape 11"/>
          <p:cNvSpPr>
            <a:spLocks noChangeArrowheads="1"/>
          </p:cNvSpPr>
          <p:nvPr/>
        </p:nvSpPr>
        <p:spPr bwMode="auto">
          <a:xfrm>
            <a:off x="1116013" y="2781300"/>
            <a:ext cx="1152525" cy="6477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Komputer</a:t>
            </a:r>
          </a:p>
          <a:p>
            <a:pPr algn="ctr"/>
            <a:r>
              <a:rPr lang="en-US">
                <a:latin typeface="Arial" charset="0"/>
              </a:rPr>
              <a:t>Pusat</a:t>
            </a:r>
          </a:p>
        </p:txBody>
      </p:sp>
      <p:sp>
        <p:nvSpPr>
          <p:cNvPr id="32777" name="AutoShape 12"/>
          <p:cNvSpPr>
            <a:spLocks noChangeArrowheads="1"/>
          </p:cNvSpPr>
          <p:nvPr/>
        </p:nvSpPr>
        <p:spPr bwMode="auto">
          <a:xfrm>
            <a:off x="2700338" y="2781300"/>
            <a:ext cx="1296987" cy="647700"/>
          </a:xfrm>
          <a:prstGeom prst="flowChartMagneticDrum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DISK</a:t>
            </a:r>
          </a:p>
        </p:txBody>
      </p:sp>
      <p:sp>
        <p:nvSpPr>
          <p:cNvPr id="32778" name="Line 13"/>
          <p:cNvSpPr>
            <a:spLocks noChangeShapeType="1"/>
          </p:cNvSpPr>
          <p:nvPr/>
        </p:nvSpPr>
        <p:spPr bwMode="auto">
          <a:xfrm>
            <a:off x="2339975" y="31416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Rectangle 14"/>
          <p:cNvSpPr>
            <a:spLocks noChangeArrowheads="1"/>
          </p:cNvSpPr>
          <p:nvPr/>
        </p:nvSpPr>
        <p:spPr bwMode="auto">
          <a:xfrm>
            <a:off x="4643438" y="2636838"/>
            <a:ext cx="3384550" cy="18732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AutoShape 15"/>
          <p:cNvSpPr>
            <a:spLocks noChangeArrowheads="1"/>
          </p:cNvSpPr>
          <p:nvPr/>
        </p:nvSpPr>
        <p:spPr bwMode="auto">
          <a:xfrm>
            <a:off x="4930775" y="2852738"/>
            <a:ext cx="1152525" cy="504825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Komputer</a:t>
            </a:r>
          </a:p>
          <a:p>
            <a:pPr algn="ctr"/>
            <a:r>
              <a:rPr lang="en-US">
                <a:latin typeface="Arial" charset="0"/>
              </a:rPr>
              <a:t>Pusat</a:t>
            </a:r>
          </a:p>
        </p:txBody>
      </p:sp>
      <p:sp>
        <p:nvSpPr>
          <p:cNvPr id="32781" name="AutoShape 16"/>
          <p:cNvSpPr>
            <a:spLocks noChangeArrowheads="1"/>
          </p:cNvSpPr>
          <p:nvPr/>
        </p:nvSpPr>
        <p:spPr bwMode="auto">
          <a:xfrm>
            <a:off x="6515100" y="2779713"/>
            <a:ext cx="1296988" cy="577850"/>
          </a:xfrm>
          <a:prstGeom prst="flowChartMagneticDrum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DISK</a:t>
            </a:r>
          </a:p>
        </p:txBody>
      </p:sp>
      <p:sp>
        <p:nvSpPr>
          <p:cNvPr id="32782" name="Line 17"/>
          <p:cNvSpPr>
            <a:spLocks noChangeShapeType="1"/>
          </p:cNvSpPr>
          <p:nvPr/>
        </p:nvSpPr>
        <p:spPr bwMode="auto">
          <a:xfrm>
            <a:off x="6154738" y="3141663"/>
            <a:ext cx="2889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utoShape 18"/>
          <p:cNvSpPr>
            <a:spLocks noChangeArrowheads="1"/>
          </p:cNvSpPr>
          <p:nvPr/>
        </p:nvSpPr>
        <p:spPr bwMode="auto">
          <a:xfrm>
            <a:off x="971550" y="3716338"/>
            <a:ext cx="1296988" cy="649287"/>
          </a:xfrm>
          <a:prstGeom prst="flowChartManualInpu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KOMPUTER</a:t>
            </a:r>
          </a:p>
        </p:txBody>
      </p:sp>
      <p:sp>
        <p:nvSpPr>
          <p:cNvPr id="32784" name="AutoShape 24"/>
          <p:cNvSpPr>
            <a:spLocks noChangeArrowheads="1"/>
          </p:cNvSpPr>
          <p:nvPr/>
        </p:nvSpPr>
        <p:spPr bwMode="auto">
          <a:xfrm>
            <a:off x="2627313" y="3716338"/>
            <a:ext cx="1296987" cy="649287"/>
          </a:xfrm>
          <a:prstGeom prst="flowChartManualInpu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KOMPUTER</a:t>
            </a:r>
          </a:p>
        </p:txBody>
      </p:sp>
      <p:sp>
        <p:nvSpPr>
          <p:cNvPr id="32785" name="AutoShape 25"/>
          <p:cNvSpPr>
            <a:spLocks noChangeArrowheads="1"/>
          </p:cNvSpPr>
          <p:nvPr/>
        </p:nvSpPr>
        <p:spPr bwMode="auto">
          <a:xfrm>
            <a:off x="5219700" y="3644900"/>
            <a:ext cx="1296988" cy="649288"/>
          </a:xfrm>
          <a:prstGeom prst="flowChartManualInpu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" charset="0"/>
              </a:rPr>
              <a:t>KOMPUTER</a:t>
            </a:r>
          </a:p>
        </p:txBody>
      </p:sp>
      <p:sp>
        <p:nvSpPr>
          <p:cNvPr id="32786" name="Line 26"/>
          <p:cNvSpPr>
            <a:spLocks noChangeShapeType="1"/>
          </p:cNvSpPr>
          <p:nvPr/>
        </p:nvSpPr>
        <p:spPr bwMode="auto">
          <a:xfrm flipV="1">
            <a:off x="1331913" y="3573463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27"/>
          <p:cNvSpPr>
            <a:spLocks noChangeShapeType="1"/>
          </p:cNvSpPr>
          <p:nvPr/>
        </p:nvSpPr>
        <p:spPr bwMode="auto">
          <a:xfrm>
            <a:off x="1476375" y="3573463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8"/>
          <p:cNvSpPr>
            <a:spLocks noChangeShapeType="1"/>
          </p:cNvSpPr>
          <p:nvPr/>
        </p:nvSpPr>
        <p:spPr bwMode="auto">
          <a:xfrm flipV="1">
            <a:off x="1547813" y="3500438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29"/>
          <p:cNvSpPr>
            <a:spLocks noChangeShapeType="1"/>
          </p:cNvSpPr>
          <p:nvPr/>
        </p:nvSpPr>
        <p:spPr bwMode="auto">
          <a:xfrm flipH="1" flipV="1">
            <a:off x="2627313" y="3500438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30"/>
          <p:cNvSpPr>
            <a:spLocks noChangeShapeType="1"/>
          </p:cNvSpPr>
          <p:nvPr/>
        </p:nvSpPr>
        <p:spPr bwMode="auto">
          <a:xfrm>
            <a:off x="2627313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31"/>
          <p:cNvSpPr>
            <a:spLocks noChangeShapeType="1"/>
          </p:cNvSpPr>
          <p:nvPr/>
        </p:nvSpPr>
        <p:spPr bwMode="auto">
          <a:xfrm flipH="1" flipV="1">
            <a:off x="2195513" y="350043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32"/>
          <p:cNvSpPr>
            <a:spLocks noChangeShapeType="1"/>
          </p:cNvSpPr>
          <p:nvPr/>
        </p:nvSpPr>
        <p:spPr bwMode="auto">
          <a:xfrm flipV="1">
            <a:off x="5580063" y="33575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33"/>
          <p:cNvSpPr>
            <a:spLocks noChangeShapeType="1"/>
          </p:cNvSpPr>
          <p:nvPr/>
        </p:nvSpPr>
        <p:spPr bwMode="auto">
          <a:xfrm flipV="1">
            <a:off x="2555875" y="22050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Line 34"/>
          <p:cNvSpPr>
            <a:spLocks noChangeShapeType="1"/>
          </p:cNvSpPr>
          <p:nvPr/>
        </p:nvSpPr>
        <p:spPr bwMode="auto">
          <a:xfrm>
            <a:off x="2987675" y="2205038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Line 35"/>
          <p:cNvSpPr>
            <a:spLocks noChangeShapeType="1"/>
          </p:cNvSpPr>
          <p:nvPr/>
        </p:nvSpPr>
        <p:spPr bwMode="auto">
          <a:xfrm flipV="1">
            <a:off x="3059113" y="1916113"/>
            <a:ext cx="43338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36"/>
          <p:cNvSpPr>
            <a:spLocks noChangeShapeType="1"/>
          </p:cNvSpPr>
          <p:nvPr/>
        </p:nvSpPr>
        <p:spPr bwMode="auto">
          <a:xfrm flipH="1" flipV="1">
            <a:off x="4284663" y="2133600"/>
            <a:ext cx="7921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Line 37"/>
          <p:cNvSpPr>
            <a:spLocks noChangeShapeType="1"/>
          </p:cNvSpPr>
          <p:nvPr/>
        </p:nvSpPr>
        <p:spPr bwMode="auto">
          <a:xfrm>
            <a:off x="4284663" y="2133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Line 38"/>
          <p:cNvSpPr>
            <a:spLocks noChangeShapeType="1"/>
          </p:cNvSpPr>
          <p:nvPr/>
        </p:nvSpPr>
        <p:spPr bwMode="auto">
          <a:xfrm flipH="1" flipV="1">
            <a:off x="3708400" y="1916113"/>
            <a:ext cx="576263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6324600" cy="609600"/>
          </a:xfr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Komunikasi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 smtClean="0"/>
              <a:t>Sumber</a:t>
            </a:r>
            <a:r>
              <a:rPr lang="en-GB" dirty="0" smtClean="0"/>
              <a:t>/resources</a:t>
            </a:r>
            <a:endParaRPr lang="en-GB" dirty="0"/>
          </a:p>
          <a:p>
            <a:pPr lvl="1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Menghasilkan</a:t>
            </a:r>
            <a:r>
              <a:rPr lang="en-GB" dirty="0"/>
              <a:t> data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ditransmisikan</a:t>
            </a:r>
            <a:endParaRPr lang="en-GB" dirty="0"/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 smtClean="0"/>
              <a:t>Pemancar</a:t>
            </a:r>
            <a:r>
              <a:rPr lang="en-GB" dirty="0" smtClean="0"/>
              <a:t>/transmitter</a:t>
            </a:r>
            <a:endParaRPr lang="en-GB" dirty="0"/>
          </a:p>
          <a:p>
            <a:pPr lvl="1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Mengubah</a:t>
            </a:r>
            <a:r>
              <a:rPr lang="en-GB" dirty="0"/>
              <a:t> data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sinyal</a:t>
            </a:r>
            <a:r>
              <a:rPr lang="en-GB" dirty="0"/>
              <a:t> </a:t>
            </a:r>
            <a:r>
              <a:rPr lang="en-GB" dirty="0" err="1"/>
              <a:t>yg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dipancarkan</a:t>
            </a:r>
            <a:endParaRPr lang="en-GB" dirty="0"/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Media/system </a:t>
            </a:r>
            <a:r>
              <a:rPr lang="en-GB" dirty="0" err="1"/>
              <a:t>Transmisi</a:t>
            </a:r>
            <a:endParaRPr lang="en-GB" dirty="0"/>
          </a:p>
          <a:p>
            <a:pPr lvl="1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Membawa</a:t>
            </a:r>
            <a:r>
              <a:rPr lang="en-GB" dirty="0"/>
              <a:t> data</a:t>
            </a:r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 smtClean="0"/>
              <a:t>Penerima</a:t>
            </a:r>
            <a:r>
              <a:rPr lang="en-GB" dirty="0" smtClean="0"/>
              <a:t>/receiver</a:t>
            </a:r>
            <a:endParaRPr lang="en-GB" dirty="0"/>
          </a:p>
          <a:p>
            <a:pPr lvl="1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Mengubah</a:t>
            </a:r>
            <a:r>
              <a:rPr lang="en-GB" dirty="0"/>
              <a:t> </a:t>
            </a:r>
            <a:r>
              <a:rPr lang="en-GB" dirty="0" err="1"/>
              <a:t>sinyal</a:t>
            </a:r>
            <a:r>
              <a:rPr lang="en-GB" dirty="0"/>
              <a:t> </a:t>
            </a:r>
            <a:r>
              <a:rPr lang="en-GB" dirty="0" err="1"/>
              <a:t>yg</a:t>
            </a:r>
            <a:r>
              <a:rPr lang="en-GB" dirty="0"/>
              <a:t> </a:t>
            </a:r>
            <a:r>
              <a:rPr lang="en-GB" dirty="0" err="1"/>
              <a:t>diterima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data</a:t>
            </a:r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 smtClean="0"/>
              <a:t>Tujuan</a:t>
            </a:r>
            <a:r>
              <a:rPr lang="en-GB" dirty="0" smtClean="0"/>
              <a:t>/destination</a:t>
            </a:r>
            <a:endParaRPr lang="en-GB" dirty="0"/>
          </a:p>
          <a:p>
            <a:pPr lvl="1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Pengambilan</a:t>
            </a:r>
            <a:r>
              <a:rPr lang="en-GB" dirty="0"/>
              <a:t> data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-139700"/>
            <a:ext cx="8204200" cy="1435100"/>
          </a:xfrm>
        </p:spPr>
        <p:txBody>
          <a:bodyPr lIns="90000" tIns="46800" rIns="90000" bIns="46800" anchor="b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Diagram-model komunikasi yg disederhanakan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5"/>
          <a:stretch>
            <a:fillRect/>
          </a:stretch>
        </p:blipFill>
        <p:spPr bwMode="auto">
          <a:xfrm>
            <a:off x="152400" y="1427163"/>
            <a:ext cx="8686800" cy="54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35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77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5562600" cy="609600"/>
          </a:xfrm>
        </p:spPr>
        <p:txBody>
          <a:bodyPr/>
          <a:lstStyle/>
          <a:p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eaLnBrk="1" hangingPunct="1">
              <a:lnSpc>
                <a:spcPct val="124000"/>
              </a:lnSpc>
              <a:buFont typeface="Wingdings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Kentongan</a:t>
            </a:r>
            <a:r>
              <a:rPr lang="en-GB" dirty="0"/>
              <a:t>: Orang Indonesia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kentongan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menyampaikan</a:t>
            </a:r>
            <a:r>
              <a:rPr lang="en-GB" dirty="0"/>
              <a:t> </a:t>
            </a:r>
            <a:r>
              <a:rPr lang="en-GB" dirty="0" err="1"/>
              <a:t>informasi</a:t>
            </a:r>
            <a:r>
              <a:rPr lang="en-GB" dirty="0"/>
              <a:t>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kebakaran</a:t>
            </a:r>
            <a:r>
              <a:rPr lang="en-GB" dirty="0"/>
              <a:t>, </a:t>
            </a:r>
            <a:r>
              <a:rPr lang="en-GB" dirty="0" err="1"/>
              <a:t>bencana</a:t>
            </a:r>
            <a:r>
              <a:rPr lang="en-GB" dirty="0"/>
              <a:t> </a:t>
            </a:r>
            <a:r>
              <a:rPr lang="en-GB" dirty="0" err="1"/>
              <a:t>alam</a:t>
            </a:r>
            <a:r>
              <a:rPr lang="en-GB" dirty="0"/>
              <a:t>, </a:t>
            </a:r>
            <a:r>
              <a:rPr lang="en-GB" dirty="0" err="1"/>
              <a:t>kejahatan</a:t>
            </a:r>
            <a:r>
              <a:rPr lang="en-GB" dirty="0"/>
              <a:t>, </a:t>
            </a:r>
            <a:r>
              <a:rPr lang="en-GB" dirty="0" err="1"/>
              <a:t>panggilan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kumpul</a:t>
            </a:r>
            <a:r>
              <a:rPr lang="en-GB" dirty="0"/>
              <a:t>, </a:t>
            </a:r>
            <a:r>
              <a:rPr lang="en-GB" dirty="0" err="1"/>
              <a:t>dll</a:t>
            </a:r>
            <a:r>
              <a:rPr lang="en-GB" dirty="0"/>
              <a:t>.</a:t>
            </a:r>
          </a:p>
          <a:p>
            <a:pPr marL="342900" indent="-342900" eaLnBrk="1" hangingPunct="1">
              <a:lnSpc>
                <a:spcPct val="124000"/>
              </a:lnSpc>
              <a:buFont typeface="Wingdings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Asap: orang </a:t>
            </a:r>
            <a:r>
              <a:rPr lang="en-GB" dirty="0" err="1"/>
              <a:t>indian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kode</a:t>
            </a:r>
            <a:r>
              <a:rPr lang="en-GB" dirty="0"/>
              <a:t> asap</a:t>
            </a:r>
          </a:p>
          <a:p>
            <a:pPr marL="342900" indent="-342900" eaLnBrk="1" hangingPunct="1">
              <a:lnSpc>
                <a:spcPct val="124000"/>
              </a:lnSpc>
              <a:buFont typeface="Wingdings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Cermin</a:t>
            </a:r>
            <a:r>
              <a:rPr lang="en-GB" dirty="0"/>
              <a:t>: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memantulkan</a:t>
            </a:r>
            <a:r>
              <a:rPr lang="en-GB" dirty="0"/>
              <a:t> </a:t>
            </a:r>
            <a:r>
              <a:rPr lang="en-GB" dirty="0" err="1"/>
              <a:t>sinar</a:t>
            </a:r>
            <a:r>
              <a:rPr lang="en-GB" dirty="0"/>
              <a:t> </a:t>
            </a:r>
            <a:r>
              <a:rPr lang="en-GB" dirty="0" err="1"/>
              <a:t>matahari</a:t>
            </a:r>
            <a:endParaRPr lang="en-GB" dirty="0"/>
          </a:p>
          <a:p>
            <a:pPr marL="342900" indent="-342900" eaLnBrk="1" hangingPunct="1">
              <a:lnSpc>
                <a:spcPct val="124000"/>
              </a:lnSpc>
              <a:buFont typeface="Wingdings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Semaphore/</a:t>
            </a:r>
            <a:r>
              <a:rPr lang="en-GB" dirty="0" err="1"/>
              <a:t>morse</a:t>
            </a:r>
            <a:r>
              <a:rPr lang="en-GB" dirty="0"/>
              <a:t>: </a:t>
            </a:r>
            <a:r>
              <a:rPr lang="en-GB" dirty="0" err="1"/>
              <a:t>pramuka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kode</a:t>
            </a:r>
            <a:r>
              <a:rPr lang="en-GB" dirty="0"/>
              <a:t> </a:t>
            </a:r>
            <a:r>
              <a:rPr lang="en-GB" dirty="0" err="1"/>
              <a:t>bendera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cara-cara</a:t>
            </a:r>
            <a:r>
              <a:rPr lang="en-GB" dirty="0"/>
              <a:t> lain </a:t>
            </a:r>
            <a:r>
              <a:rPr lang="en-GB" dirty="0" err="1"/>
              <a:t>sesuai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jamannya</a:t>
            </a:r>
            <a:endParaRPr lang="en-GB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-139700"/>
            <a:ext cx="8204200" cy="1435100"/>
          </a:xfrm>
        </p:spPr>
        <p:txBody>
          <a:bodyPr lIns="90000" tIns="46800" rIns="90000" bIns="46800" anchor="b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Model komunikasi data yang disederhanakan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6"/>
          <a:stretch>
            <a:fillRect/>
          </a:stretch>
        </p:blipFill>
        <p:spPr bwMode="auto">
          <a:xfrm>
            <a:off x="76200" y="1987550"/>
            <a:ext cx="90678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77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76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1. William Stalling</a:t>
            </a:r>
            <a:r>
              <a:rPr lang="en-US" dirty="0"/>
              <a:t>, Computer Networks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2. Andrew S. </a:t>
            </a:r>
            <a:r>
              <a:rPr lang="en-US" dirty="0" err="1">
                <a:solidFill>
                  <a:srgbClr val="FF0000"/>
                </a:solidFill>
              </a:rPr>
              <a:t>Tanenbaum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Computer Networks (5th Edition)</a:t>
            </a:r>
          </a:p>
          <a:p>
            <a:pPr eaLnBrk="1" hangingPunct="1">
              <a:defRPr/>
            </a:pPr>
            <a:r>
              <a:rPr lang="en-US" dirty="0"/>
              <a:t>3. CCNA, Cisco Certified Network Academy</a:t>
            </a:r>
          </a:p>
          <a:p>
            <a:pPr eaLnBrk="1" hangingPunct="1">
              <a:defRPr/>
            </a:pPr>
            <a:r>
              <a:rPr lang="en-US" dirty="0"/>
              <a:t>4. Joshua, S.,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data, MTI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43000" y="2857500"/>
            <a:ext cx="6629400" cy="1143000"/>
          </a:xfrm>
        </p:spPr>
        <p:txBody>
          <a:bodyPr/>
          <a:lstStyle/>
          <a:p>
            <a:pPr eaLnBrk="1" hangingPunct="1"/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/>
            </a:r>
            <a:br>
              <a:rPr lang="en-US" dirty="0"/>
            </a:br>
            <a:endParaRPr lang="en-US" sz="2600" dirty="0"/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5867400" cy="609600"/>
          </a:xfrm>
        </p:spPr>
        <p:txBody>
          <a:bodyPr/>
          <a:lstStyle/>
          <a:p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Data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1. </a:t>
            </a:r>
            <a:r>
              <a:rPr lang="en-GB" sz="2800" dirty="0" err="1"/>
              <a:t>Komunikasi</a:t>
            </a:r>
            <a:r>
              <a:rPr lang="en-GB" sz="2800" dirty="0"/>
              <a:t> </a:t>
            </a:r>
            <a:r>
              <a:rPr lang="en-GB" sz="2800" dirty="0" err="1"/>
              <a:t>adalah</a:t>
            </a:r>
            <a:r>
              <a:rPr lang="en-GB" sz="2800" dirty="0"/>
              <a:t> </a:t>
            </a:r>
            <a:r>
              <a:rPr lang="en-GB" sz="2800" dirty="0" err="1"/>
              <a:t>saling</a:t>
            </a:r>
            <a:r>
              <a:rPr lang="en-GB" sz="2800" dirty="0"/>
              <a:t> </a:t>
            </a:r>
            <a:r>
              <a:rPr lang="en-GB" sz="2800" dirty="0" err="1"/>
              <a:t>menyampaikan</a:t>
            </a:r>
            <a:r>
              <a:rPr lang="en-GB" sz="2800" dirty="0"/>
              <a:t> </a:t>
            </a:r>
            <a:r>
              <a:rPr lang="en-GB" sz="2800" dirty="0" err="1"/>
              <a:t>informasi</a:t>
            </a:r>
            <a:r>
              <a:rPr lang="en-GB" sz="2800" dirty="0"/>
              <a:t> </a:t>
            </a:r>
            <a:r>
              <a:rPr lang="en-GB" sz="2800" dirty="0" err="1"/>
              <a:t>kepada</a:t>
            </a:r>
            <a:r>
              <a:rPr lang="en-GB" sz="2800" dirty="0"/>
              <a:t> </a:t>
            </a:r>
            <a:r>
              <a:rPr lang="en-GB" sz="2800" dirty="0" err="1"/>
              <a:t>tujuan</a:t>
            </a:r>
            <a:r>
              <a:rPr lang="en-GB" sz="2800" dirty="0"/>
              <a:t> yang </a:t>
            </a:r>
            <a:r>
              <a:rPr lang="en-GB" sz="2800" dirty="0" err="1"/>
              <a:t>diinginkan</a:t>
            </a:r>
            <a:endParaRPr lang="en-GB" sz="2800" dirty="0"/>
          </a:p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2. </a:t>
            </a:r>
            <a:r>
              <a:rPr lang="en-GB" sz="2800" dirty="0" err="1"/>
              <a:t>Informasi</a:t>
            </a:r>
            <a:r>
              <a:rPr lang="en-GB" sz="2800" dirty="0"/>
              <a:t> </a:t>
            </a:r>
            <a:r>
              <a:rPr lang="en-GB" sz="2800" dirty="0" err="1"/>
              <a:t>bisa</a:t>
            </a:r>
            <a:r>
              <a:rPr lang="en-GB" sz="2800" dirty="0"/>
              <a:t> </a:t>
            </a:r>
            <a:r>
              <a:rPr lang="en-GB" sz="2800" dirty="0" err="1"/>
              <a:t>berupa</a:t>
            </a:r>
            <a:r>
              <a:rPr lang="en-GB" sz="2800" dirty="0"/>
              <a:t> </a:t>
            </a:r>
            <a:r>
              <a:rPr lang="en-GB" sz="2800" dirty="0" err="1"/>
              <a:t>suara</a:t>
            </a:r>
            <a:r>
              <a:rPr lang="en-GB" sz="2800" dirty="0"/>
              <a:t> </a:t>
            </a:r>
            <a:r>
              <a:rPr lang="en-GB" sz="2800" dirty="0" err="1"/>
              <a:t>percakapan</a:t>
            </a:r>
            <a:r>
              <a:rPr lang="en-GB" sz="2800" dirty="0"/>
              <a:t> (voice), </a:t>
            </a:r>
            <a:r>
              <a:rPr lang="en-GB" sz="2800" dirty="0" err="1"/>
              <a:t>musik</a:t>
            </a:r>
            <a:r>
              <a:rPr lang="en-GB" sz="2800" dirty="0"/>
              <a:t> (audio), </a:t>
            </a:r>
            <a:r>
              <a:rPr lang="en-GB" sz="2800" dirty="0" err="1"/>
              <a:t>gambar</a:t>
            </a:r>
            <a:r>
              <a:rPr lang="en-GB" sz="2800" dirty="0"/>
              <a:t> </a:t>
            </a:r>
            <a:r>
              <a:rPr lang="en-GB" sz="2800" dirty="0" err="1"/>
              <a:t>diam</a:t>
            </a:r>
            <a:r>
              <a:rPr lang="en-GB" sz="2800" dirty="0"/>
              <a:t> (photo), </a:t>
            </a:r>
            <a:r>
              <a:rPr lang="en-GB" sz="2800" dirty="0" err="1"/>
              <a:t>gambar</a:t>
            </a:r>
            <a:r>
              <a:rPr lang="en-GB" sz="2800" dirty="0"/>
              <a:t> </a:t>
            </a:r>
            <a:r>
              <a:rPr lang="en-GB" sz="2800" dirty="0" err="1"/>
              <a:t>bergerak</a:t>
            </a:r>
            <a:r>
              <a:rPr lang="en-GB" sz="2800" dirty="0"/>
              <a:t> (video), </a:t>
            </a:r>
            <a:r>
              <a:rPr lang="en-GB" sz="2800" dirty="0" err="1"/>
              <a:t>atau</a:t>
            </a:r>
            <a:r>
              <a:rPr lang="en-GB" sz="2800" dirty="0"/>
              <a:t> data digital</a:t>
            </a:r>
          </a:p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/>
              <a:t>3. </a:t>
            </a:r>
            <a:r>
              <a:rPr lang="en-GB" sz="2800" dirty="0" err="1"/>
              <a:t>Komunikasi</a:t>
            </a:r>
            <a:r>
              <a:rPr lang="en-GB" sz="2800" dirty="0"/>
              <a:t> </a:t>
            </a:r>
            <a:r>
              <a:rPr lang="en-GB" sz="2800" dirty="0" smtClean="0"/>
              <a:t>(data) </a:t>
            </a:r>
            <a:r>
              <a:rPr lang="en-GB" sz="2800" dirty="0" err="1" smtClean="0"/>
              <a:t>dilakukan</a:t>
            </a:r>
            <a:r>
              <a:rPr lang="en-GB" sz="2800" dirty="0" smtClean="0"/>
              <a:t> 2 nodes</a:t>
            </a:r>
          </a:p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4. </a:t>
            </a:r>
            <a:r>
              <a:rPr lang="en-GB" sz="2800" dirty="0" err="1" smtClean="0"/>
              <a:t>Komunikasi</a:t>
            </a:r>
            <a:r>
              <a:rPr lang="en-GB" sz="2800" dirty="0" smtClean="0"/>
              <a:t> </a:t>
            </a:r>
            <a:r>
              <a:rPr lang="en-GB" sz="2800" dirty="0" err="1" smtClean="0"/>
              <a:t>Jaringan</a:t>
            </a:r>
            <a:r>
              <a:rPr lang="en-GB" sz="2800" dirty="0" smtClean="0"/>
              <a:t> </a:t>
            </a:r>
            <a:r>
              <a:rPr lang="en-GB" sz="2800" dirty="0" err="1" smtClean="0"/>
              <a:t>dilakukan</a:t>
            </a:r>
            <a:r>
              <a:rPr lang="en-GB" sz="2800" dirty="0" smtClean="0"/>
              <a:t> 2 </a:t>
            </a:r>
            <a:r>
              <a:rPr lang="en-GB" sz="2800" dirty="0" err="1" smtClean="0"/>
              <a:t>atau</a:t>
            </a:r>
            <a:r>
              <a:rPr lang="en-GB" sz="2800" dirty="0" smtClean="0"/>
              <a:t> </a:t>
            </a:r>
            <a:r>
              <a:rPr lang="en-GB" sz="2800" dirty="0" err="1" smtClean="0"/>
              <a:t>lebih</a:t>
            </a:r>
            <a:r>
              <a:rPr lang="en-GB" sz="2800" dirty="0" smtClean="0"/>
              <a:t> nodes</a:t>
            </a:r>
            <a:endParaRPr lang="en-GB" sz="28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620000" cy="609600"/>
          </a:xfrm>
        </p:spPr>
        <p:txBody>
          <a:bodyPr/>
          <a:lstStyle/>
          <a:p>
            <a:r>
              <a:rPr lang="en-GB" dirty="0" err="1"/>
              <a:t>Perkembangan</a:t>
            </a:r>
            <a:r>
              <a:rPr lang="en-GB" dirty="0"/>
              <a:t> </a:t>
            </a:r>
            <a:r>
              <a:rPr lang="en-GB" dirty="0" err="1"/>
              <a:t>terkini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800" dirty="0" err="1"/>
              <a:t>Perkembangan</a:t>
            </a:r>
            <a:r>
              <a:rPr lang="en-GB" sz="2800" dirty="0"/>
              <a:t> </a:t>
            </a:r>
            <a:r>
              <a:rPr lang="en-GB" sz="2800" dirty="0" err="1"/>
              <a:t>berbasis</a:t>
            </a:r>
            <a:r>
              <a:rPr lang="en-GB" sz="2800" dirty="0"/>
              <a:t> </a:t>
            </a:r>
            <a:r>
              <a:rPr lang="en-GB" sz="2800" dirty="0" err="1"/>
              <a:t>Teknologi</a:t>
            </a:r>
            <a:r>
              <a:rPr lang="en-GB" sz="2800" dirty="0"/>
              <a:t> </a:t>
            </a:r>
            <a:r>
              <a:rPr lang="en-GB" sz="2800" dirty="0" err="1"/>
              <a:t>Informasi</a:t>
            </a:r>
            <a:endParaRPr lang="en-GB" sz="2800" dirty="0"/>
          </a:p>
          <a:p>
            <a:pPr marL="457200" indent="-457200" eaLnBrk="1" hangingPunct="1">
              <a:buAutoNum type="arabicPeriod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800" dirty="0" err="1"/>
              <a:t>Dibutuhkan</a:t>
            </a:r>
            <a:r>
              <a:rPr lang="en-GB" sz="2800" dirty="0"/>
              <a:t> </a:t>
            </a:r>
            <a:r>
              <a:rPr lang="en-GB" sz="2800" dirty="0" err="1"/>
              <a:t>informasi</a:t>
            </a:r>
            <a:r>
              <a:rPr lang="en-GB" sz="2800" dirty="0"/>
              <a:t> yang </a:t>
            </a:r>
            <a:r>
              <a:rPr lang="en-GB" sz="2800" dirty="0" err="1"/>
              <a:t>tepat</a:t>
            </a:r>
            <a:r>
              <a:rPr lang="en-GB" sz="2800" dirty="0"/>
              <a:t>, </a:t>
            </a:r>
            <a:r>
              <a:rPr lang="en-GB" sz="2800" dirty="0" err="1"/>
              <a:t>mudah</a:t>
            </a:r>
            <a:r>
              <a:rPr lang="en-GB" sz="2800" dirty="0"/>
              <a:t>, </a:t>
            </a:r>
            <a:r>
              <a:rPr lang="en-GB" sz="2800" dirty="0" err="1"/>
              <a:t>cepat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aman</a:t>
            </a:r>
            <a:endParaRPr lang="en-GB" sz="2800" dirty="0"/>
          </a:p>
          <a:p>
            <a:pPr marL="457200" indent="-457200" eaLnBrk="1" hangingPunct="1">
              <a:buAutoNum type="arabicPeriod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800" dirty="0" err="1"/>
              <a:t>Mengarah</a:t>
            </a:r>
            <a:r>
              <a:rPr lang="en-GB" sz="2800" dirty="0"/>
              <a:t> </a:t>
            </a:r>
            <a:r>
              <a:rPr lang="en-GB" sz="2800" dirty="0" err="1"/>
              <a:t>ke</a:t>
            </a:r>
            <a:r>
              <a:rPr lang="en-GB" sz="2800" dirty="0"/>
              <a:t> </a:t>
            </a:r>
            <a:r>
              <a:rPr lang="en-GB" sz="2800" dirty="0" err="1"/>
              <a:t>suatu</a:t>
            </a:r>
            <a:r>
              <a:rPr lang="en-GB" sz="2800" dirty="0"/>
              <a:t> </a:t>
            </a:r>
            <a:r>
              <a:rPr lang="en-GB" sz="2800" dirty="0" err="1"/>
              <a:t>sistem</a:t>
            </a:r>
            <a:r>
              <a:rPr lang="en-GB" sz="2800" dirty="0"/>
              <a:t> </a:t>
            </a:r>
            <a:r>
              <a:rPr lang="en-GB" sz="2800" dirty="0" err="1"/>
              <a:t>jaringan</a:t>
            </a:r>
            <a:endParaRPr lang="en-GB" sz="28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1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odoni MT Black" pitchFamily="18" charset="0"/>
              </a:rPr>
              <a:t>Bentuk Komunikasi Data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778000"/>
            <a:ext cx="6635750" cy="1603375"/>
          </a:xfrm>
        </p:spPr>
        <p:txBody>
          <a:bodyPr/>
          <a:lstStyle/>
          <a:p>
            <a:r>
              <a:rPr lang="en-US" smtClean="0"/>
              <a:t>Sistem Komunikasi </a:t>
            </a:r>
            <a:r>
              <a:rPr lang="en-US" i="1" smtClean="0"/>
              <a:t>Off-Line</a:t>
            </a:r>
          </a:p>
          <a:p>
            <a:r>
              <a:rPr lang="en-US" smtClean="0"/>
              <a:t>Sistem Komunikasi</a:t>
            </a:r>
            <a:r>
              <a:rPr lang="en-US" i="1" smtClean="0"/>
              <a:t> ON-Line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05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Sistem Komunikasi </a:t>
            </a:r>
            <a:r>
              <a:rPr lang="en-US" i="1" smtClean="0"/>
              <a:t>Off-Line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1988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i="1" dirty="0" smtClean="0"/>
              <a:t>Off-line Communication system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data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data,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b="1" dirty="0" smtClean="0"/>
              <a:t>data yang </a:t>
            </a:r>
            <a:r>
              <a:rPr lang="en-US" b="1" dirty="0" err="1" smtClean="0"/>
              <a:t>dikirim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 </a:t>
            </a:r>
            <a:r>
              <a:rPr lang="en-US" b="1" dirty="0" err="1" smtClean="0"/>
              <a:t>diproses</a:t>
            </a:r>
            <a:r>
              <a:rPr lang="en-US" b="1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CPU</a:t>
            </a:r>
            <a:r>
              <a:rPr lang="en-US" dirty="0" smtClean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en-US" i="1" dirty="0" err="1" smtClean="0"/>
              <a:t>Contoh</a:t>
            </a:r>
            <a:r>
              <a:rPr lang="en-US" i="1" dirty="0" smtClean="0"/>
              <a:t> : </a:t>
            </a:r>
            <a:r>
              <a:rPr lang="en-US" i="1" dirty="0" err="1" smtClean="0"/>
              <a:t>Sistem</a:t>
            </a:r>
            <a:r>
              <a:rPr lang="en-US" i="1" dirty="0" smtClean="0"/>
              <a:t> </a:t>
            </a:r>
            <a:r>
              <a:rPr lang="en-US" i="1" dirty="0" err="1" smtClean="0"/>
              <a:t>kependudukan</a:t>
            </a:r>
            <a:r>
              <a:rPr lang="en-US" i="1" dirty="0" smtClean="0"/>
              <a:t> (old)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7965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773238"/>
            <a:ext cx="5616575" cy="647700"/>
          </a:xfrm>
        </p:spPr>
        <p:txBody>
          <a:bodyPr/>
          <a:lstStyle/>
          <a:p>
            <a:r>
              <a:rPr lang="en-US" sz="2800" smtClean="0"/>
              <a:t>Sistem Komunikasi data </a:t>
            </a:r>
            <a:r>
              <a:rPr lang="en-US" sz="2800" i="1" smtClean="0"/>
              <a:t>Off-Line</a:t>
            </a:r>
            <a:endParaRPr lang="en-US" sz="2800" smtClean="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39750" y="1284288"/>
            <a:ext cx="1152525" cy="3952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Terminal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1979613" y="1284288"/>
            <a:ext cx="1152525" cy="3952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Modem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3708400" y="1284288"/>
            <a:ext cx="1152525" cy="3952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Modem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5148263" y="1284288"/>
            <a:ext cx="1152525" cy="3952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Terminal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6588125" y="1268413"/>
            <a:ext cx="2089150" cy="3952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Sistem Komputer</a:t>
            </a:r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1692275" y="1500188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3132138" y="150018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4860925" y="1500188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>
            <a:off x="6300788" y="1500188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611188" y="2420938"/>
            <a:ext cx="792162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" charset="0"/>
              </a:rPr>
              <a:t>Terminal : Adalah suatu I/O </a:t>
            </a:r>
            <a:r>
              <a:rPr lang="en-US" sz="2000" i="1">
                <a:latin typeface="Arial" charset="0"/>
              </a:rPr>
              <a:t>device</a:t>
            </a:r>
            <a:r>
              <a:rPr lang="en-US" sz="2000">
                <a:latin typeface="Arial" charset="0"/>
              </a:rPr>
              <a:t> yang digunakan untuk mengirim data dan menerima data jarak jauh dengan menggunakan fasilitas telekomunikasi.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" charset="0"/>
              </a:rPr>
              <a:t>Jalur komunikasi :  Adalah fasilitas telekomunikasi yang sering digunakan, seperti telephon, telex dll.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" charset="0"/>
              </a:rPr>
              <a:t>Modem : (</a:t>
            </a:r>
            <a:r>
              <a:rPr lang="en-US" sz="2000" i="1">
                <a:latin typeface="Arial" charset="0"/>
              </a:rPr>
              <a:t>Modulator/Demodulator</a:t>
            </a:r>
            <a:r>
              <a:rPr lang="en-US" sz="2000">
                <a:latin typeface="Arial" charset="0"/>
              </a:rPr>
              <a:t>) adalah suatu alat yang mengalihkan data dari sistem kode digital ke dalam sistem kode analog dan sebaliknya.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" charset="0"/>
              </a:rPr>
              <a:t>Sistem komputer : merupakan perangkat utama untuk pemerosesan data yang menerima </a:t>
            </a:r>
            <a:r>
              <a:rPr lang="en-US" sz="2000" i="1">
                <a:latin typeface="Arial" charset="0"/>
              </a:rPr>
              <a:t>input</a:t>
            </a:r>
            <a:r>
              <a:rPr lang="en-US" sz="2000">
                <a:latin typeface="Arial" charset="0"/>
              </a:rPr>
              <a:t> data dan menghasilkan </a:t>
            </a:r>
            <a:r>
              <a:rPr lang="en-US" sz="2000" i="1">
                <a:latin typeface="Arial" charset="0"/>
              </a:rPr>
              <a:t>Output</a:t>
            </a:r>
            <a:r>
              <a:rPr lang="en-US" sz="200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6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Sistem Komunikasi </a:t>
            </a:r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On-Line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7200" y="2270125"/>
            <a:ext cx="8229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On-line Communication system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data yang dikirim melalui terminal dapat langsung diolah oleh pusat komputer.</a:t>
            </a:r>
            <a:endParaRPr lang="en-US" sz="32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0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4513"/>
            <a:ext cx="8686800" cy="1371600"/>
          </a:xfrm>
        </p:spPr>
        <p:txBody>
          <a:bodyPr/>
          <a:lstStyle/>
          <a:p>
            <a:r>
              <a:rPr lang="en-US" sz="3600" smtClean="0">
                <a:latin typeface="Bodoni MT Black" pitchFamily="18" charset="0"/>
              </a:rPr>
              <a:t>Bentuk system komunikasi </a:t>
            </a:r>
            <a:r>
              <a:rPr lang="en-US" sz="3600" i="1" smtClean="0">
                <a:latin typeface="Bodoni MT Black" pitchFamily="18" charset="0"/>
              </a:rPr>
              <a:t>On-Line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70125"/>
            <a:ext cx="7499350" cy="2671763"/>
          </a:xfrm>
        </p:spPr>
        <p:txBody>
          <a:bodyPr/>
          <a:lstStyle/>
          <a:p>
            <a:r>
              <a:rPr lang="en-US" i="1" smtClean="0"/>
              <a:t>Realtime System</a:t>
            </a:r>
          </a:p>
          <a:p>
            <a:r>
              <a:rPr lang="en-US" i="1" smtClean="0"/>
              <a:t>Batch Processing System</a:t>
            </a:r>
          </a:p>
          <a:p>
            <a:r>
              <a:rPr lang="en-US" i="1" smtClean="0"/>
              <a:t>Timesharing System</a:t>
            </a:r>
          </a:p>
          <a:p>
            <a:r>
              <a:rPr lang="en-US" i="1" smtClean="0"/>
              <a:t>Distributed Data Processing System</a:t>
            </a:r>
          </a:p>
        </p:txBody>
      </p:sp>
    </p:spTree>
    <p:extLst>
      <p:ext uri="{BB962C8B-B14F-4D97-AF65-F5344CB8AC3E}">
        <p14:creationId xmlns:p14="http://schemas.microsoft.com/office/powerpoint/2010/main" val="27999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441</Words>
  <Application>Microsoft Office PowerPoint</Application>
  <PresentationFormat>On-screen Show (4:3)</PresentationFormat>
  <Paragraphs>118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Dasar Komunikasi data</vt:lpstr>
      <vt:lpstr>PowerPoint Presentation</vt:lpstr>
      <vt:lpstr>PowerPoint Presentation</vt:lpstr>
      <vt:lpstr>PowerPoint Presentation</vt:lpstr>
      <vt:lpstr>Bentuk Komunikasi Data</vt:lpstr>
      <vt:lpstr>Sistem Komunikasi Off-Line</vt:lpstr>
      <vt:lpstr>Sistem Komunikasi data Off-Line</vt:lpstr>
      <vt:lpstr>PowerPoint Presentation</vt:lpstr>
      <vt:lpstr>Bentuk system komunikasi On-Line</vt:lpstr>
      <vt:lpstr>PowerPoint Presentation</vt:lpstr>
      <vt:lpstr>PowerPoint Presentation</vt:lpstr>
      <vt:lpstr>PowerPoint Presentation</vt:lpstr>
      <vt:lpstr>Batch Processing System</vt:lpstr>
      <vt:lpstr>PowerPoint Presentation</vt:lpstr>
      <vt:lpstr>Time Sharing System</vt:lpstr>
      <vt:lpstr>PowerPoint Presentation</vt:lpstr>
      <vt:lpstr>PowerPoint Presentation</vt:lpstr>
      <vt:lpstr>PowerPoint Presentation</vt:lpstr>
      <vt:lpstr>Diagram-model komunikasi yg disederhanakan</vt:lpstr>
      <vt:lpstr>Model komunikasi data yang disederhanakan</vt:lpstr>
      <vt:lpstr>Referensi</vt:lpstr>
      <vt:lpstr>Terima 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Silabus, kontrak Perkuliahan dan Tujuan Pembelajaran</dc:title>
  <dc:creator>rifki</dc:creator>
  <cp:lastModifiedBy>Rifuki Indra</cp:lastModifiedBy>
  <cp:revision>82</cp:revision>
  <dcterms:created xsi:type="dcterms:W3CDTF">2014-08-31T02:21:08Z</dcterms:created>
  <dcterms:modified xsi:type="dcterms:W3CDTF">2018-02-06T00:51:50Z</dcterms:modified>
</cp:coreProperties>
</file>