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311" r:id="rId5"/>
    <p:sldId id="312" r:id="rId6"/>
    <p:sldId id="313" r:id="rId7"/>
    <p:sldId id="314" r:id="rId8"/>
    <p:sldId id="315" r:id="rId9"/>
    <p:sldId id="316" r:id="rId10"/>
    <p:sldId id="318" r:id="rId11"/>
    <p:sldId id="319" r:id="rId12"/>
    <p:sldId id="320" r:id="rId13"/>
    <p:sldId id="338" r:id="rId14"/>
    <p:sldId id="321" r:id="rId15"/>
    <p:sldId id="322" r:id="rId16"/>
    <p:sldId id="323" r:id="rId17"/>
    <p:sldId id="337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08" r:id="rId3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30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652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74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438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76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287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5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694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37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03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29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9BC1-8A4E-474A-8940-4B1B0419C11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DEC8-37B2-478C-976D-48A63A8091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84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01706" y="287244"/>
            <a:ext cx="11990294" cy="6173788"/>
            <a:chOff x="0" y="260648"/>
            <a:chExt cx="9318172" cy="6173553"/>
          </a:xfrm>
        </p:grpSpPr>
        <p:sp>
          <p:nvSpPr>
            <p:cNvPr id="5" name="Oval 4"/>
            <p:cNvSpPr/>
            <p:nvPr/>
          </p:nvSpPr>
          <p:spPr>
            <a:xfrm>
              <a:off x="7256463" y="859113"/>
              <a:ext cx="1368425" cy="10810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9938" y="2219548"/>
              <a:ext cx="7926387" cy="95405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3000"/>
              </a:schemeClr>
            </a:solidFill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id-ID" sz="5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itchFamily="82" charset="0"/>
                </a:rPr>
                <a:t>MANAJEMEN  TEKNOLOGI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6701418" y="3420289"/>
              <a:ext cx="20521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d-ID" sz="2000" b="1" i="1">
                  <a:latin typeface="Arial" panose="020B0604020202020204" pitchFamily="34" charset="0"/>
                </a:rPr>
                <a:t>Kode : 1220732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71550" y="3213286"/>
              <a:ext cx="7704138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3528" y="3743907"/>
              <a:ext cx="8352160" cy="76941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d-ID" sz="4400" b="1" i="1" spc="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Strategi Teknologi</a:t>
              </a:r>
              <a:endParaRPr lang="id-ID" sz="44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endParaRPr>
            </a:p>
          </p:txBody>
        </p:sp>
        <p:pic>
          <p:nvPicPr>
            <p:cNvPr id="10" name="Picture 10" descr="E:\File MEDIA Eko Nsby\Desain Logo\UPN Baru By ENS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32"/>
            <a:stretch>
              <a:fillRect/>
            </a:stretch>
          </p:blipFill>
          <p:spPr bwMode="auto">
            <a:xfrm>
              <a:off x="7346551" y="260648"/>
              <a:ext cx="1524631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613072" y="5591256"/>
              <a:ext cx="2705100" cy="4619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Eko Nursubiyantoro</a:t>
              </a:r>
            </a:p>
          </p:txBody>
        </p:sp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53201"/>
              <a:ext cx="9144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8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Potensi Manfaat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5423" y="1274366"/>
            <a:ext cx="10663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Tradisional </a:t>
            </a:r>
            <a:r>
              <a:rPr lang="id-ID" sz="2800" dirty="0">
                <a:solidFill>
                  <a:srgbClr val="000000"/>
                </a:solidFill>
              </a:rPr>
              <a:t>-&gt; teknologi untuk tujuan penekanan biaya satuan </a:t>
            </a:r>
            <a:r>
              <a:rPr lang="id-ID" sz="2800" dirty="0" smtClean="0">
                <a:solidFill>
                  <a:srgbClr val="000000"/>
                </a:solidFill>
              </a:rPr>
              <a:t>				</a:t>
            </a:r>
            <a:r>
              <a:rPr lang="id-ID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d-ID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economies to scale) </a:t>
            </a:r>
            <a:endParaRPr lang="id-ID" sz="2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sz="2800" dirty="0">
              <a:solidFill>
                <a:srgbClr val="000000"/>
              </a:solidFill>
            </a:endParaRPr>
          </a:p>
          <a:p>
            <a:r>
              <a:rPr lang="id-ID" sz="2800" b="1" i="1" dirty="0">
                <a:solidFill>
                  <a:srgbClr val="7030A0"/>
                </a:solidFill>
              </a:rPr>
              <a:t>Kelemahan :</a:t>
            </a:r>
            <a:r>
              <a:rPr lang="id-ID" sz="2800" dirty="0">
                <a:solidFill>
                  <a:srgbClr val="000000"/>
                </a:solidFill>
              </a:rPr>
              <a:t> Fleksibilitas produksi kurang </a:t>
            </a:r>
          </a:p>
          <a:p>
            <a:endParaRPr lang="id-ID" sz="2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Solusi </a:t>
            </a:r>
            <a:r>
              <a:rPr lang="id-ID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d-ID" sz="2800" dirty="0">
                <a:solidFill>
                  <a:srgbClr val="000000"/>
                </a:solidFill>
              </a:rPr>
              <a:t> </a:t>
            </a:r>
            <a:r>
              <a:rPr lang="id-ID" sz="2800" i="1" dirty="0">
                <a:solidFill>
                  <a:srgbClr val="C00000"/>
                </a:solidFill>
              </a:rPr>
              <a:t>Economies to scope </a:t>
            </a:r>
          </a:p>
          <a:p>
            <a:endParaRPr lang="id-ID" sz="2800" dirty="0" smtClean="0">
              <a:solidFill>
                <a:srgbClr val="000000"/>
              </a:solidFill>
            </a:endParaRPr>
          </a:p>
          <a:p>
            <a:r>
              <a:rPr lang="id-ID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 </a:t>
            </a:r>
            <a:r>
              <a:rPr lang="id-ID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baru </a:t>
            </a:r>
            <a:r>
              <a:rPr lang="id-ID" sz="2800" dirty="0">
                <a:solidFill>
                  <a:srgbClr val="000000"/>
                </a:solidFill>
              </a:rPr>
              <a:t>-&gt; kombinasi </a:t>
            </a:r>
            <a:r>
              <a:rPr lang="id-ID" sz="2800" i="1" dirty="0">
                <a:solidFill>
                  <a:srgbClr val="00B0F0"/>
                </a:solidFill>
              </a:rPr>
              <a:t>economies to scale</a:t>
            </a:r>
            <a:r>
              <a:rPr lang="id-ID" sz="2800" dirty="0">
                <a:solidFill>
                  <a:srgbClr val="00B0F0"/>
                </a:solidFill>
              </a:rPr>
              <a:t> </a:t>
            </a:r>
            <a:r>
              <a:rPr lang="id-ID" sz="2800" dirty="0">
                <a:solidFill>
                  <a:srgbClr val="000000"/>
                </a:solidFill>
              </a:rPr>
              <a:t>dengan </a:t>
            </a:r>
            <a:r>
              <a:rPr lang="id-ID" sz="2800" i="1" dirty="0">
                <a:solidFill>
                  <a:srgbClr val="00B0F0"/>
                </a:solidFill>
              </a:rPr>
              <a:t>Economies to scope </a:t>
            </a:r>
          </a:p>
        </p:txBody>
      </p:sp>
    </p:spTree>
    <p:extLst>
      <p:ext uri="{BB962C8B-B14F-4D97-AF65-F5344CB8AC3E}">
        <p14:creationId xmlns:p14="http://schemas.microsoft.com/office/powerpoint/2010/main" val="7305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Unsur-unsur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623" y="1225967"/>
            <a:ext cx="101839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rgbClr val="000000"/>
                </a:solidFill>
              </a:rPr>
              <a:t>Permasalahan Strategi Teknologi mencakup :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Kemampuan </a:t>
            </a:r>
            <a:r>
              <a:rPr lang="id-ID" sz="2800" dirty="0">
                <a:solidFill>
                  <a:srgbClr val="C00000"/>
                </a:solidFill>
              </a:rPr>
              <a:t>internal (</a:t>
            </a:r>
            <a:r>
              <a:rPr lang="id-ID" sz="2800" i="1" dirty="0">
                <a:solidFill>
                  <a:srgbClr val="C00000"/>
                </a:solidFill>
              </a:rPr>
              <a:t>fleksibilitas</a:t>
            </a:r>
            <a:r>
              <a:rPr lang="id-ID" sz="2800" dirty="0">
                <a:solidFill>
                  <a:srgbClr val="C00000"/>
                </a:solidFill>
              </a:rPr>
              <a:t>) </a:t>
            </a:r>
            <a:r>
              <a:rPr lang="id-ID" sz="2800" dirty="0" smtClean="0">
                <a:solidFill>
                  <a:srgbClr val="C00000"/>
                </a:solidFill>
              </a:rPr>
              <a:t>kecenderungan </a:t>
            </a:r>
            <a:r>
              <a:rPr lang="id-ID" sz="2800" dirty="0">
                <a:solidFill>
                  <a:srgbClr val="C00000"/>
                </a:solidFill>
              </a:rPr>
              <a:t>teknologi </a:t>
            </a:r>
            <a:r>
              <a:rPr lang="id-ID" sz="2800" dirty="0" smtClean="0">
                <a:solidFill>
                  <a:srgbClr val="C00000"/>
                </a:solidFill>
              </a:rPr>
              <a:t>(</a:t>
            </a:r>
            <a:r>
              <a:rPr lang="id-ID" sz="2800" dirty="0">
                <a:solidFill>
                  <a:srgbClr val="C00000"/>
                </a:solidFill>
              </a:rPr>
              <a:t>Peramalan teknologi)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solidFill>
                  <a:srgbClr val="000000"/>
                </a:solidFill>
              </a:rPr>
              <a:t>Arah </a:t>
            </a:r>
            <a:r>
              <a:rPr lang="id-ID" sz="2800" dirty="0">
                <a:solidFill>
                  <a:srgbClr val="000000"/>
                </a:solidFill>
              </a:rPr>
              <a:t>pengembangan teknologi perusahaan </a:t>
            </a:r>
            <a:endParaRPr lang="id-ID" sz="2800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solidFill>
                  <a:srgbClr val="0070C0"/>
                </a:solidFill>
              </a:rPr>
              <a:t>Pelopor </a:t>
            </a:r>
            <a:r>
              <a:rPr lang="id-ID" sz="2800" dirty="0">
                <a:solidFill>
                  <a:srgbClr val="0070C0"/>
                </a:solidFill>
              </a:rPr>
              <a:t>teknologi, </a:t>
            </a:r>
            <a:r>
              <a:rPr lang="id-ID" sz="2800" dirty="0" smtClean="0">
                <a:solidFill>
                  <a:srgbClr val="0070C0"/>
                </a:solidFill>
              </a:rPr>
              <a:t>menyangkut </a:t>
            </a:r>
            <a:r>
              <a:rPr lang="id-ID" sz="2800" dirty="0">
                <a:solidFill>
                  <a:srgbClr val="0070C0"/>
                </a:solidFill>
              </a:rPr>
              <a:t>posisi perusahaan (pelopor </a:t>
            </a:r>
            <a:endParaRPr lang="id-ID" sz="2800" dirty="0" smtClean="0">
              <a:solidFill>
                <a:srgbClr val="0070C0"/>
              </a:solidFill>
            </a:endParaRPr>
          </a:p>
          <a:p>
            <a:pPr algn="just"/>
            <a:r>
              <a:rPr lang="id-ID" sz="2800" dirty="0">
                <a:solidFill>
                  <a:srgbClr val="0070C0"/>
                </a:solidFill>
              </a:rPr>
              <a:t> </a:t>
            </a:r>
            <a:r>
              <a:rPr lang="id-ID" sz="2800" dirty="0" smtClean="0">
                <a:solidFill>
                  <a:srgbClr val="0070C0"/>
                </a:solidFill>
              </a:rPr>
              <a:t>     atau </a:t>
            </a:r>
            <a:r>
              <a:rPr lang="id-ID" sz="2800" dirty="0">
                <a:solidFill>
                  <a:srgbClr val="0070C0"/>
                </a:solidFill>
              </a:rPr>
              <a:t>pemanfaat teknologi) </a:t>
            </a:r>
          </a:p>
          <a:p>
            <a:pPr algn="just"/>
            <a:r>
              <a:rPr lang="id-ID" sz="2800" dirty="0" smtClean="0">
                <a:solidFill>
                  <a:srgbClr val="7030A0"/>
                </a:solidFill>
              </a:rPr>
              <a:t>4.   </a:t>
            </a:r>
            <a:r>
              <a:rPr lang="fi-FI" sz="2800" dirty="0" smtClean="0">
                <a:solidFill>
                  <a:srgbClr val="7030A0"/>
                </a:solidFill>
              </a:rPr>
              <a:t>Akuisisi </a:t>
            </a:r>
            <a:r>
              <a:rPr lang="fi-FI" sz="2800" dirty="0">
                <a:solidFill>
                  <a:srgbClr val="7030A0"/>
                </a:solidFill>
              </a:rPr>
              <a:t>menyangkut pilihan mengembangan atau membeli </a:t>
            </a:r>
            <a:r>
              <a:rPr lang="id-ID" sz="2800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id-ID" sz="2800" dirty="0">
                <a:solidFill>
                  <a:srgbClr val="7030A0"/>
                </a:solidFill>
              </a:rPr>
              <a:t> </a:t>
            </a:r>
            <a:r>
              <a:rPr lang="id-ID" sz="2800" dirty="0" smtClean="0">
                <a:solidFill>
                  <a:srgbClr val="7030A0"/>
                </a:solidFill>
              </a:rPr>
              <a:t>     </a:t>
            </a:r>
            <a:r>
              <a:rPr lang="fi-FI" sz="2800" dirty="0" smtClean="0">
                <a:solidFill>
                  <a:srgbClr val="7030A0"/>
                </a:solidFill>
              </a:rPr>
              <a:t>teknologi </a:t>
            </a:r>
            <a:endParaRPr lang="fi-FI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5411" y="506523"/>
            <a:ext cx="10358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strategi teknologi </a:t>
            </a:r>
            <a:r>
              <a:rPr lang="id-ID" sz="2800" dirty="0">
                <a:solidFill>
                  <a:srgbClr val="000000"/>
                </a:solidFill>
              </a:rPr>
              <a:t>berkaitan dalam </a:t>
            </a:r>
            <a:r>
              <a:rPr lang="id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pengambilan keputusan</a:t>
            </a:r>
            <a:r>
              <a:rPr lang="id-ID" sz="2800" dirty="0">
                <a:solidFill>
                  <a:srgbClr val="000000"/>
                </a:solidFill>
              </a:rPr>
              <a:t> secara </a:t>
            </a:r>
            <a:r>
              <a:rPr lang="id-I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</a:t>
            </a:r>
            <a:r>
              <a:rPr lang="id-ID" sz="2800" dirty="0">
                <a:solidFill>
                  <a:srgbClr val="000000"/>
                </a:solidFill>
              </a:rPr>
              <a:t>dan </a:t>
            </a:r>
            <a:r>
              <a:rPr lang="id-I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eksternal</a:t>
            </a:r>
            <a:r>
              <a:rPr lang="id-ID" sz="2800" dirty="0">
                <a:solidFill>
                  <a:srgbClr val="000000"/>
                </a:solidFill>
              </a:rPr>
              <a:t>, sebagai contohnya ditunjukkan pada tabel berikut : </a:t>
            </a:r>
            <a:endParaRPr lang="id-ID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1" y="1720113"/>
            <a:ext cx="7103970" cy="51378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48380" y="1891518"/>
            <a:ext cx="38967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0000"/>
                </a:solidFill>
                <a:cs typeface="Times New Roman" panose="02020603050405020304" pitchFamily="18" charset="0"/>
              </a:rPr>
              <a:t>Karakteristik lain yang berpengaruh dalam pengambilan keputusan adalah </a:t>
            </a:r>
            <a:r>
              <a:rPr lang="id-ID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id-ID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id-ID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id-ID" b="1" dirty="0">
                <a:solidFill>
                  <a:srgbClr val="000000"/>
                </a:solidFill>
                <a:cs typeface="Times New Roman" panose="02020603050405020304" pitchFamily="18" charset="0"/>
              </a:rPr>
              <a:t>Kompleksitas :</a:t>
            </a:r>
            <a:r>
              <a:rPr lang="id-ID" dirty="0">
                <a:solidFill>
                  <a:srgbClr val="000000"/>
                </a:solidFill>
                <a:cs typeface="Times New Roman" panose="02020603050405020304" pitchFamily="18" charset="0"/>
              </a:rPr>
              <a:t>Teknologi menuntut banyaknya ketegasan dalam masukan penawaran dan </a:t>
            </a:r>
            <a:r>
              <a:rPr lang="id-ID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pencarian </a:t>
            </a:r>
            <a:r>
              <a:rPr lang="id-ID" dirty="0">
                <a:solidFill>
                  <a:srgbClr val="000000"/>
                </a:solidFill>
                <a:cs typeface="Times New Roman" panose="02020603050405020304" pitchFamily="18" charset="0"/>
              </a:rPr>
              <a:t>sumber daya yang selektif </a:t>
            </a:r>
            <a:endParaRPr lang="id-ID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id-ID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id-ID" b="1" dirty="0">
                <a:solidFill>
                  <a:srgbClr val="000000"/>
                </a:solidFill>
                <a:cs typeface="Times New Roman" panose="02020603050405020304" pitchFamily="18" charset="0"/>
              </a:rPr>
              <a:t>Codifiability </a:t>
            </a:r>
            <a:r>
              <a:rPr lang="id-ID" dirty="0">
                <a:solidFill>
                  <a:srgbClr val="000000"/>
                </a:solidFill>
                <a:cs typeface="Times New Roman" panose="02020603050405020304" pitchFamily="18" charset="0"/>
              </a:rPr>
              <a:t>: kemampuan teknologi dalam dokumentasi </a:t>
            </a:r>
            <a:endParaRPr lang="id-ID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id-ID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id-ID" b="1" dirty="0">
                <a:solidFill>
                  <a:srgbClr val="000000"/>
                </a:solidFill>
                <a:cs typeface="Times New Roman" panose="02020603050405020304" pitchFamily="18" charset="0"/>
              </a:rPr>
              <a:t>Accessability </a:t>
            </a:r>
            <a:r>
              <a:rPr lang="id-ID" dirty="0">
                <a:solidFill>
                  <a:srgbClr val="000000"/>
                </a:solidFill>
                <a:cs typeface="Times New Roman" panose="02020603050405020304" pitchFamily="18" charset="0"/>
              </a:rPr>
              <a:t>: kemampuan pesaing untuk mengakses teknology, sehingga lebih baik </a:t>
            </a:r>
            <a:r>
              <a:rPr lang="sv-SE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dilakukan </a:t>
            </a:r>
            <a:r>
              <a:rPr lang="sv-SE" dirty="0">
                <a:solidFill>
                  <a:srgbClr val="000000"/>
                </a:solidFill>
                <a:cs typeface="Times New Roman" panose="02020603050405020304" pitchFamily="18" charset="0"/>
              </a:rPr>
              <a:t>riset yang bersifat kolaboratif. </a:t>
            </a:r>
            <a:endParaRPr lang="id-ID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0166" y="1532964"/>
            <a:ext cx="91843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Formulasi  strategi untuk meningkatkan kepercayaan investor :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Membuat perencanaan yang kredibel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melakukan upaya perbaikan jika menghadapi masalah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Lakukan transformasi organisasi, tidak hanya finansial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Mengkomunikasikan progres dari waktu ke waktu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Membangun reputasi dengan menciptakan </a:t>
            </a:r>
            <a:r>
              <a:rPr lang="id-ID" sz="2400" i="1" dirty="0"/>
              <a:t>trust</a:t>
            </a:r>
            <a:endParaRPr lang="id-ID" sz="2400" dirty="0"/>
          </a:p>
          <a:p>
            <a:pPr>
              <a:buFont typeface="+mj-lt"/>
              <a:buAutoNum type="arabicPeriod"/>
            </a:pPr>
            <a:r>
              <a:rPr lang="id-ID" sz="2400" dirty="0"/>
              <a:t>menunjukkan </a:t>
            </a:r>
            <a:r>
              <a:rPr lang="id-ID" sz="2400" i="1" dirty="0"/>
              <a:t>growth story </a:t>
            </a:r>
            <a:r>
              <a:rPr lang="id-ID" sz="2400" dirty="0"/>
              <a:t>dan prospek kepada </a:t>
            </a:r>
            <a:r>
              <a:rPr lang="id-ID" sz="2400" i="1" dirty="0"/>
              <a:t>shareholder</a:t>
            </a:r>
            <a:endParaRPr lang="id-ID" sz="2400" dirty="0"/>
          </a:p>
          <a:p>
            <a:pPr>
              <a:buFont typeface="+mj-lt"/>
              <a:buAutoNum type="arabicPeriod"/>
            </a:pPr>
            <a:r>
              <a:rPr lang="id-ID" sz="2400" dirty="0"/>
              <a:t>Melakukan </a:t>
            </a:r>
            <a:r>
              <a:rPr lang="id-ID" sz="2400" i="1" dirty="0"/>
              <a:t>continuous improvement</a:t>
            </a:r>
            <a:r>
              <a:rPr lang="id-ID" sz="2400" dirty="0"/>
              <a:t> di berbagai bidang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Berinvestasi dengan selektif dan kreatif yang memberikan </a:t>
            </a:r>
            <a:r>
              <a:rPr lang="id-ID" sz="2400" i="1" dirty="0"/>
              <a:t>return</a:t>
            </a:r>
            <a:r>
              <a:rPr lang="id-ID" sz="2400" dirty="0"/>
              <a:t> tinggi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Membangun komunikasi yang transparan dengan investor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Membangun komunikasi dengan analis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Menerapkan tata kelola perusahaan yang baik (</a:t>
            </a:r>
            <a:r>
              <a:rPr lang="id-ID" sz="2400" i="1" dirty="0"/>
              <a:t>good governance)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26345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66812" r="54758" b="8273"/>
          <a:stretch/>
        </p:blipFill>
        <p:spPr>
          <a:xfrm>
            <a:off x="1506070" y="1438836"/>
            <a:ext cx="9768469" cy="41148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2598" r="2370" b="51420"/>
          <a:stretch/>
        </p:blipFill>
        <p:spPr>
          <a:xfrm>
            <a:off x="1613647" y="1102661"/>
            <a:ext cx="8579224" cy="55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8" t="47904" r="2710" b="27556"/>
          <a:stretch/>
        </p:blipFill>
        <p:spPr>
          <a:xfrm>
            <a:off x="1600199" y="1169895"/>
            <a:ext cx="9397819" cy="385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8" t="72413" r="1410" b="8548"/>
          <a:stretch/>
        </p:blipFill>
        <p:spPr>
          <a:xfrm>
            <a:off x="1379160" y="1116108"/>
            <a:ext cx="9397819" cy="299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0" b="86990"/>
          <a:stretch/>
        </p:blipFill>
        <p:spPr>
          <a:xfrm>
            <a:off x="1043002" y="3660081"/>
            <a:ext cx="10394032" cy="21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12342" r="52269" b="64384"/>
          <a:stretch/>
        </p:blipFill>
        <p:spPr>
          <a:xfrm>
            <a:off x="457200" y="1218303"/>
            <a:ext cx="12022203" cy="42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36427" r="51674" b="34036"/>
          <a:stretch/>
        </p:blipFill>
        <p:spPr>
          <a:xfrm>
            <a:off x="1033976" y="1091694"/>
            <a:ext cx="11753557" cy="536537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249" y="6106816"/>
            <a:ext cx="26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Maksimasi harga</a:t>
            </a:r>
            <a:endParaRPr lang="id-ID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2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985838"/>
          </a:xfrm>
          <a:solidFill>
            <a:schemeClr val="accent1">
              <a:lumMod val="20000"/>
              <a:lumOff val="80000"/>
              <a:alpha val="59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Pendahuluan</a:t>
            </a:r>
            <a:endParaRPr lang="id-ID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40541"/>
            <a:ext cx="11159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/>
              <a:t>Dimensi teknologi penting dalam menetapkan strategi usahanya. Strategi usaha merupakan konsep yang baru dan masih dalam tahap pengembangan.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3402341"/>
            <a:ext cx="11159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Umum:</a:t>
            </a:r>
          </a:p>
          <a:p>
            <a:pPr algn="just"/>
            <a:r>
              <a:rPr lang="id-ID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perusahaan</a:t>
            </a:r>
            <a:r>
              <a:rPr lang="id-ID" sz="2400" dirty="0" smtClean="0"/>
              <a:t>: penetapan tujuan, target produk serta pasarnya dan keunggulan bersaing yang akan ditetapkan.</a:t>
            </a:r>
          </a:p>
          <a:p>
            <a:pPr algn="just"/>
            <a:endParaRPr lang="id-ID" sz="2400" dirty="0"/>
          </a:p>
          <a:p>
            <a:pPr algn="just"/>
            <a:r>
              <a:rPr lang="id-ID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Perencanaan strategis:</a:t>
            </a:r>
          </a:p>
          <a:p>
            <a:pPr algn="just"/>
            <a:r>
              <a:rPr lang="id-ID" sz="2400" dirty="0" smtClean="0"/>
              <a:t>Formulasi strategi dengan mempertimbangkan </a:t>
            </a:r>
            <a:r>
              <a:rPr lang="id-I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eksternal (lingkungan)</a:t>
            </a:r>
            <a:r>
              <a:rPr lang="id-ID" sz="2400" dirty="0" smtClean="0"/>
              <a:t> yaitu </a:t>
            </a:r>
            <a:r>
              <a:rPr lang="id-I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peluang dan ancaman</a:t>
            </a:r>
            <a:r>
              <a:rPr lang="id-ID" sz="2400" dirty="0" smtClean="0"/>
              <a:t>, serta </a:t>
            </a:r>
            <a:r>
              <a:rPr lang="id-ID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internal </a:t>
            </a:r>
            <a:r>
              <a:rPr lang="id-ID" sz="2400" dirty="0" smtClean="0"/>
              <a:t>yaitu </a:t>
            </a:r>
            <a:r>
              <a:rPr lang="id-ID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kekuatan dan kelemahan</a:t>
            </a:r>
            <a:r>
              <a:rPr lang="id-ID" sz="24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69" y="2421441"/>
            <a:ext cx="11048872" cy="830997"/>
          </a:xfrm>
          <a:prstGeom prst="rect">
            <a:avLst/>
          </a:prstGeom>
          <a:solidFill>
            <a:srgbClr val="00B0F0">
              <a:alpha val="2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d-ID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 </a:t>
            </a:r>
            <a:r>
              <a:rPr lang="id-ID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Konsep Perencanaan Strategis</a:t>
            </a:r>
            <a:endParaRPr lang="id-ID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7" t="5914" r="1111" b="64549"/>
          <a:stretch/>
        </p:blipFill>
        <p:spPr>
          <a:xfrm>
            <a:off x="1033976" y="1091694"/>
            <a:ext cx="11753557" cy="5365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7249" y="6106816"/>
            <a:ext cx="2468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Penetrasi Pasar</a:t>
            </a:r>
            <a:endParaRPr lang="id-ID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2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4" t="40067" r="2094" b="33107"/>
          <a:stretch/>
        </p:blipFill>
        <p:spPr>
          <a:xfrm>
            <a:off x="696351" y="1218304"/>
            <a:ext cx="11190849" cy="46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4" t="40067" r="2094" b="33107"/>
          <a:stretch/>
        </p:blipFill>
        <p:spPr>
          <a:xfrm>
            <a:off x="696351" y="1218304"/>
            <a:ext cx="11190849" cy="463971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3" t="66501" r="1635" b="6673"/>
          <a:stretch/>
        </p:blipFill>
        <p:spPr>
          <a:xfrm>
            <a:off x="1113212" y="1177963"/>
            <a:ext cx="10303342" cy="4271751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10989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r="53898" b="85592"/>
          <a:stretch/>
        </p:blipFill>
        <p:spPr>
          <a:xfrm>
            <a:off x="1113212" y="4948518"/>
            <a:ext cx="9815239" cy="18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24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14420" r="54549" b="54595"/>
          <a:stretch/>
        </p:blipFill>
        <p:spPr>
          <a:xfrm>
            <a:off x="1096867" y="1123968"/>
            <a:ext cx="10413816" cy="54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24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Manajemen Strategi Teknologi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" t="44967" r="55401" b="24048"/>
          <a:stretch/>
        </p:blipFill>
        <p:spPr>
          <a:xfrm>
            <a:off x="1096867" y="1123968"/>
            <a:ext cx="10413816" cy="54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24" y="304800"/>
            <a:ext cx="11241741" cy="613929"/>
          </a:xfrm>
          <a:solidFill>
            <a:srgbClr val="7030A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Memperkirakan ukuran dari keempat strategi</a:t>
            </a:r>
            <a:endParaRPr lang="id-I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623" y="1225967"/>
            <a:ext cx="101839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Strategi </a:t>
            </a:r>
            <a:r>
              <a:rPr lang="id-ID" sz="2800" i="1" dirty="0" smtClean="0">
                <a:solidFill>
                  <a:srgbClr val="C00000"/>
                </a:solidFill>
              </a:rPr>
              <a:t>”first-to-market” </a:t>
            </a:r>
            <a:r>
              <a:rPr lang="id-ID" sz="2800" dirty="0" smtClean="0">
                <a:solidFill>
                  <a:srgbClr val="C00000"/>
                </a:solidFill>
              </a:rPr>
              <a:t>memerlukan pengeluaran R&amp;D yang tinggi dan mengakibatkan resiko kegagalan tinggi.</a:t>
            </a:r>
            <a:endParaRPr lang="id-ID" sz="2800" dirty="0">
              <a:solidFill>
                <a:srgbClr val="C0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solidFill>
                  <a:srgbClr val="000000"/>
                </a:solidFill>
              </a:rPr>
              <a:t>Strategi </a:t>
            </a:r>
            <a:r>
              <a:rPr lang="id-ID" sz="2800" i="1" dirty="0" smtClean="0">
                <a:solidFill>
                  <a:srgbClr val="000000"/>
                </a:solidFill>
              </a:rPr>
              <a:t>niche </a:t>
            </a:r>
            <a:r>
              <a:rPr lang="id-ID" sz="2800" dirty="0" smtClean="0">
                <a:solidFill>
                  <a:srgbClr val="000000"/>
                </a:solidFill>
              </a:rPr>
              <a:t>pasar lebih murah dan resiko lebih kecil, hanya valid untuk suatu periode tertentu.</a:t>
            </a:r>
            <a:endParaRPr lang="id-ID" sz="2800" dirty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2800" dirty="0" smtClean="0">
                <a:solidFill>
                  <a:srgbClr val="0070C0"/>
                </a:solidFill>
              </a:rPr>
              <a:t>Strategi </a:t>
            </a:r>
            <a:r>
              <a:rPr lang="id-ID" sz="2800" i="1" dirty="0" smtClean="0">
                <a:solidFill>
                  <a:srgbClr val="0070C0"/>
                </a:solidFill>
              </a:rPr>
              <a:t>”first-follower-and-overtaker” </a:t>
            </a:r>
            <a:r>
              <a:rPr lang="id-ID" sz="2800" dirty="0" smtClean="0">
                <a:solidFill>
                  <a:srgbClr val="0070C0"/>
                </a:solidFill>
              </a:rPr>
              <a:t>memiliki resiko lebih kecil dari strategi pertama, tetapi cukup mahal.</a:t>
            </a:r>
            <a:endParaRPr lang="id-ID" sz="2800" dirty="0">
              <a:solidFill>
                <a:srgbClr val="0070C0"/>
              </a:solidFill>
            </a:endParaRPr>
          </a:p>
          <a:p>
            <a:pPr marL="514350" indent="-514350" algn="just">
              <a:buAutoNum type="arabicPeriod" startAt="4"/>
            </a:pPr>
            <a:r>
              <a:rPr lang="fi-FI" sz="2800" dirty="0" smtClean="0">
                <a:solidFill>
                  <a:srgbClr val="7030A0"/>
                </a:solidFill>
              </a:rPr>
              <a:t>S</a:t>
            </a:r>
            <a:r>
              <a:rPr lang="id-ID" sz="2800" dirty="0" smtClean="0">
                <a:solidFill>
                  <a:srgbClr val="7030A0"/>
                </a:solidFill>
              </a:rPr>
              <a:t>trategi minimasi biaya, secara umum tidak memerlukan usaha R&amp;D, menyebabkan investasi yang besar pada pabrik dan peralatan.</a:t>
            </a:r>
            <a:endParaRPr lang="fi-FI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24" y="304800"/>
            <a:ext cx="11241741" cy="613929"/>
          </a:xfrm>
          <a:solidFill>
            <a:srgbClr val="7030A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Dampak pada Pegawai Teknis dan Organisasi</a:t>
            </a:r>
            <a:endParaRPr lang="id-I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04" r="51694" b="18816"/>
          <a:stretch/>
        </p:blipFill>
        <p:spPr>
          <a:xfrm>
            <a:off x="1664387" y="918729"/>
            <a:ext cx="8488142" cy="58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24" y="304800"/>
            <a:ext cx="11241741" cy="613929"/>
          </a:xfrm>
          <a:solidFill>
            <a:srgbClr val="7030A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Review dari Proses Perencanaan Strategis</a:t>
            </a:r>
            <a:endParaRPr lang="id-I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4595" r="-446" b="44092"/>
          <a:stretch/>
        </p:blipFill>
        <p:spPr>
          <a:xfrm>
            <a:off x="2306170" y="1189247"/>
            <a:ext cx="7785847" cy="53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24" y="304800"/>
            <a:ext cx="11241741" cy="613929"/>
          </a:xfrm>
          <a:solidFill>
            <a:srgbClr val="7030A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KESIMPULAN</a:t>
            </a:r>
            <a:endParaRPr lang="id-I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6" t="75798" r="1440" b="11413"/>
          <a:stretch/>
        </p:blipFill>
        <p:spPr>
          <a:xfrm>
            <a:off x="1344707" y="1304364"/>
            <a:ext cx="9160550" cy="165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11"/>
          <a:stretch/>
        </p:blipFill>
        <p:spPr>
          <a:xfrm>
            <a:off x="1418305" y="2306169"/>
            <a:ext cx="9561577" cy="18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2730" y="125976"/>
            <a:ext cx="9802904" cy="6546477"/>
            <a:chOff x="322730" y="125976"/>
            <a:chExt cx="9802904" cy="6546477"/>
          </a:xfrm>
        </p:grpSpPr>
        <p:grpSp>
          <p:nvGrpSpPr>
            <p:cNvPr id="13" name="Group 12"/>
            <p:cNvGrpSpPr/>
            <p:nvPr/>
          </p:nvGrpSpPr>
          <p:grpSpPr>
            <a:xfrm>
              <a:off x="2326341" y="125976"/>
              <a:ext cx="7799293" cy="6546477"/>
              <a:chOff x="2326341" y="125976"/>
              <a:chExt cx="7799293" cy="654647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26341" y="125976"/>
                <a:ext cx="7799293" cy="6546477"/>
                <a:chOff x="2366682" y="0"/>
                <a:chExt cx="7799293" cy="654647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4941" y="195485"/>
                  <a:ext cx="7422775" cy="6310651"/>
                </a:xfrm>
                <a:prstGeom prst="rect">
                  <a:avLst/>
                </a:prstGeom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2366682" y="94129"/>
                  <a:ext cx="322730" cy="6024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554941" y="5647765"/>
                  <a:ext cx="7611034" cy="1075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832412" y="0"/>
                  <a:ext cx="739588" cy="726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554941" y="6360459"/>
                  <a:ext cx="7611034" cy="18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9533965" y="5257800"/>
                <a:ext cx="13447" cy="11748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22730" y="125976"/>
              <a:ext cx="31373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PERENCANAAN</a:t>
              </a:r>
            </a:p>
            <a:p>
              <a:r>
                <a:rPr lang="id-ID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STRATEGIS</a:t>
              </a:r>
              <a:endParaRPr lang="id-I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8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8"/>
          <a:stretch/>
        </p:blipFill>
        <p:spPr>
          <a:xfrm>
            <a:off x="1505353" y="914399"/>
            <a:ext cx="9561577" cy="69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7712"/>
            <a:ext cx="3454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96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FINISH</a:t>
            </a:r>
            <a:endParaRPr lang="id-ID" sz="9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95283" y="1102470"/>
            <a:ext cx="3431102" cy="1022165"/>
            <a:chOff x="4362519" y="1102470"/>
            <a:chExt cx="3431102" cy="1022165"/>
          </a:xfrm>
        </p:grpSpPr>
        <p:sp>
          <p:nvSpPr>
            <p:cNvPr id="15" name="Rectangle 14"/>
            <p:cNvSpPr/>
            <p:nvPr/>
          </p:nvSpPr>
          <p:spPr>
            <a:xfrm>
              <a:off x="4362519" y="1102470"/>
              <a:ext cx="3431102" cy="102216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56088" y="1102470"/>
              <a:ext cx="3243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 INTUISI</a:t>
              </a:r>
            </a:p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Misi Perusahaan </a:t>
              </a:r>
              <a:r>
                <a:rPr lang="id-ID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ebagai entitas</a:t>
              </a:r>
            </a:p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(Basic Character &amp; Purpose)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95283" y="2407902"/>
            <a:ext cx="3431102" cy="1022165"/>
            <a:chOff x="4362519" y="2465325"/>
            <a:chExt cx="3431102" cy="1022165"/>
          </a:xfrm>
        </p:grpSpPr>
        <p:sp>
          <p:nvSpPr>
            <p:cNvPr id="16" name="Rectangle 15"/>
            <p:cNvSpPr/>
            <p:nvPr/>
          </p:nvSpPr>
          <p:spPr>
            <a:xfrm>
              <a:off x="4362519" y="2465325"/>
              <a:ext cx="3431102" cy="102216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72406" y="2602170"/>
              <a:ext cx="32113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 KORPORASI</a:t>
              </a:r>
            </a:p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Tujuan dan Sasaran Perusahaan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38820" y="3713334"/>
            <a:ext cx="3957475" cy="1650452"/>
            <a:chOff x="4106056" y="3741819"/>
            <a:chExt cx="3957475" cy="1650452"/>
          </a:xfrm>
        </p:grpSpPr>
        <p:sp>
          <p:nvSpPr>
            <p:cNvPr id="17" name="Rectangle 16"/>
            <p:cNvSpPr/>
            <p:nvPr/>
          </p:nvSpPr>
          <p:spPr>
            <a:xfrm>
              <a:off x="4119504" y="3741819"/>
              <a:ext cx="3944027" cy="165045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6056" y="3801470"/>
              <a:ext cx="394402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 UNIT USAHA</a:t>
              </a:r>
            </a:p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Tujuan dan Sasaran (Pertumbuhan, </a:t>
              </a:r>
            </a:p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Pangsa Pasar, Pengenalan Produk Baru)</a:t>
              </a:r>
            </a:p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Sarana yang akan digunakan</a:t>
              </a:r>
            </a:p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untuk memenangkan persaingan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95283" y="5647053"/>
            <a:ext cx="3431102" cy="1022165"/>
            <a:chOff x="4362519" y="5647053"/>
            <a:chExt cx="3431102" cy="1022165"/>
          </a:xfrm>
        </p:grpSpPr>
        <p:sp>
          <p:nvSpPr>
            <p:cNvPr id="18" name="Rectangle 17"/>
            <p:cNvSpPr/>
            <p:nvPr/>
          </p:nvSpPr>
          <p:spPr>
            <a:xfrm>
              <a:off x="4362519" y="5647053"/>
              <a:ext cx="3431102" cy="102216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34571" y="5789225"/>
              <a:ext cx="3086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 FUNGSIONAL</a:t>
              </a:r>
            </a:p>
            <a:p>
              <a:pPr algn="ctr"/>
              <a:r>
                <a:rPr lang="id-ID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(Produksi, Pemasaran, Umum)</a:t>
              </a:r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Tingkatan Strategi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715000" y="2025800"/>
            <a:ext cx="470647" cy="5189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Down Arrow 23"/>
          <p:cNvSpPr/>
          <p:nvPr/>
        </p:nvSpPr>
        <p:spPr>
          <a:xfrm>
            <a:off x="5719483" y="3334642"/>
            <a:ext cx="470647" cy="5189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Down Arrow 24"/>
          <p:cNvSpPr/>
          <p:nvPr/>
        </p:nvSpPr>
        <p:spPr>
          <a:xfrm>
            <a:off x="5732930" y="5271021"/>
            <a:ext cx="470647" cy="5189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7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539" y="444724"/>
            <a:ext cx="11048872" cy="830997"/>
          </a:xfrm>
          <a:prstGeom prst="rect">
            <a:avLst/>
          </a:prstGeom>
          <a:solidFill>
            <a:schemeClr val="accent2">
              <a:alpha val="2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 </a:t>
            </a:r>
            <a:r>
              <a:rPr lang="id-ID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Dimensi Teknologi dalam Strategi Korporasi</a:t>
            </a:r>
            <a:endParaRPr lang="id-ID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260" y="1519517"/>
            <a:ext cx="88637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Internal:  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Fungsi Produksi </a:t>
            </a:r>
            <a:r>
              <a:rPr lang="id-ID" sz="2400" dirty="0" smtClean="0"/>
              <a:t>merupakan </a:t>
            </a:r>
            <a:r>
              <a:rPr lang="id-ID" sz="2400" dirty="0" smtClean="0">
                <a:solidFill>
                  <a:srgbClr val="0070C0"/>
                </a:solidFill>
              </a:rPr>
              <a:t>aspek utama </a:t>
            </a:r>
            <a:r>
              <a:rPr lang="id-ID" sz="2400" dirty="0" smtClean="0"/>
              <a:t>yang perlu dipertimbangkan</a:t>
            </a:r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260" y="2703001"/>
            <a:ext cx="1011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Produksi </a:t>
            </a:r>
            <a:r>
              <a:rPr lang="id-ID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menentukan perusahaan dalam memenuhi permintaan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260" y="3299284"/>
            <a:ext cx="910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 Produksi </a:t>
            </a:r>
            <a:r>
              <a:rPr lang="id-ID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mewujudkan dan meningkatkan keunggulan bersaing </a:t>
            </a:r>
          </a:p>
          <a:p>
            <a:r>
              <a:rPr lang="id-ID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id-ID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    (competitive advantage)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260" y="4883316"/>
            <a:ext cx="10724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produksi </a:t>
            </a:r>
            <a:r>
              <a:rPr lang="id-I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melibatkan </a:t>
            </a:r>
            <a:r>
              <a:rPr lang="id-ID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untung rugi (</a:t>
            </a:r>
            <a:r>
              <a:rPr lang="id-ID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trade-off</a:t>
            </a:r>
            <a:r>
              <a:rPr lang="id-ID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d-I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 faktor-faktor</a:t>
            </a:r>
          </a:p>
          <a:p>
            <a:r>
              <a:rPr lang="id-I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biaya, kualitas, fleksibilitas dan derajat ketergantungan teknologi (</a:t>
            </a:r>
            <a:r>
              <a:rPr lang="id-ID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dependability</a:t>
            </a:r>
            <a:r>
              <a:rPr lang="id-I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1241741" cy="613929"/>
          </a:xfrm>
          <a:solidFill>
            <a:srgbClr val="0070C0">
              <a:alpha val="59000"/>
            </a:srgb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lyne" pitchFamily="2" charset="0"/>
              </a:rPr>
              <a:t>Formulasi dan Implementasi Strategi</a:t>
            </a:r>
            <a:endParaRPr lang="id-I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o the Apache" panose="040309040401010103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8729"/>
            <a:ext cx="7329416" cy="5761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6616" y="1532658"/>
            <a:ext cx="4256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rgbClr val="000000"/>
                </a:solidFill>
              </a:rPr>
              <a:t>Dengan menggunakan pendekatan ini, perusahaan dapat mengindentifikasi posisi strategis dari setiap unit usahanya dan menentukan kombinasi produk-proses, sehingga dapat memilih proses dan teknologi yang </a:t>
            </a:r>
            <a:r>
              <a:rPr lang="id-ID" sz="2400" dirty="0" smtClean="0">
                <a:solidFill>
                  <a:srgbClr val="000000"/>
                </a:solidFill>
              </a:rPr>
              <a:t>tepat.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3671047" y="947634"/>
            <a:ext cx="268941" cy="304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47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948" y="633567"/>
            <a:ext cx="10135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Strategi untuk berkembang </a:t>
            </a:r>
            <a:r>
              <a:rPr lang="id-ID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dalam persaingan pasar industri untuk kategori </a:t>
            </a:r>
            <a:r>
              <a:rPr lang="id-ID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produk </a:t>
            </a:r>
            <a:r>
              <a:rPr lang="id-ID" sz="2800" dirty="0">
                <a:cs typeface="Times New Roman" panose="02020603050405020304" pitchFamily="18" charset="0"/>
              </a:rPr>
              <a:t>dan </a:t>
            </a:r>
            <a:r>
              <a:rPr lang="id-ID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pasar </a:t>
            </a:r>
            <a:r>
              <a:rPr lang="id-ID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dapat dilihat pada matriks berikut : </a:t>
            </a:r>
            <a:endParaRPr lang="id-ID" sz="2800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14" y="1587674"/>
            <a:ext cx="7870210" cy="539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1695" y="615372"/>
            <a:ext cx="106725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Faktor yang perlu dipertimbangkan dalam Formulasi strategi teknologi : </a:t>
            </a:r>
          </a:p>
          <a:p>
            <a:pPr marL="514350" indent="-514350">
              <a:buFont typeface="+mj-lt"/>
              <a:buAutoNum type="alphaLcPeriod"/>
            </a:pPr>
            <a:r>
              <a:rPr lang="fi-FI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Jumlah</a:t>
            </a:r>
            <a:r>
              <a:rPr lang="fi-FI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, ukuran, kapasitas dan lokasi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Jenis </a:t>
            </a:r>
            <a:r>
              <a:rPr lang="id-ID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teknologi dan proses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28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Derajat </a:t>
            </a:r>
            <a:r>
              <a:rPr lang="id-ID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intgrasi vertical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Jumlah </a:t>
            </a:r>
            <a:r>
              <a:rPr lang="id-ID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dan hubungan dengan vendor </a:t>
            </a:r>
          </a:p>
          <a:p>
            <a:pPr marL="514350" indent="-514350">
              <a:buFont typeface="+mj-lt"/>
              <a:buAutoNum type="alphaLcPeriod"/>
            </a:pPr>
            <a:r>
              <a:rPr lang="nn-NO" sz="2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Produk baru yang akan dikembangkan </a:t>
            </a:r>
            <a:endParaRPr lang="nn-NO" sz="2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Analisis </a:t>
            </a:r>
            <a:r>
              <a:rPr lang="id-ID" sz="28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Make or buy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2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Seleksi </a:t>
            </a:r>
            <a:r>
              <a:rPr lang="id-ID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dan pelatihan SDM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Pengendalian </a:t>
            </a:r>
            <a:r>
              <a:rPr lang="id-ID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Kualitas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Penjadwalan </a:t>
            </a:r>
            <a:r>
              <a:rPr lang="id-ID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Produksi 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Manajemen </a:t>
            </a:r>
            <a:r>
              <a:rPr lang="id-ID" sz="28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Persediaan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49" y="4190628"/>
            <a:ext cx="6096851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2304" y="506577"/>
            <a:ext cx="100628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dini" panose="020E0803080505070304" pitchFamily="34" charset="0"/>
                <a:cs typeface="Times New Roman" panose="02020603050405020304" pitchFamily="18" charset="0"/>
              </a:rPr>
              <a:t>Pendekatan yang dapat digunakan dalam formulasi teknologi : </a:t>
            </a:r>
            <a:endParaRPr lang="id-ID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dini" panose="020E0803080505070304" pitchFamily="34" charset="0"/>
              <a:cs typeface="Times New Roman" panose="02020603050405020304" pitchFamily="18" charset="0"/>
            </a:endParaRPr>
          </a:p>
          <a:p>
            <a:endParaRPr lang="id-ID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dini" panose="020E0803080505070304" pitchFamily="34" charset="0"/>
              <a:cs typeface="Times New Roman" panose="02020603050405020304" pitchFamily="18" charset="0"/>
            </a:endParaRPr>
          </a:p>
          <a:p>
            <a:r>
              <a:rPr lang="id-I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 Pendekatan konvergen (</a:t>
            </a:r>
            <a:r>
              <a:rPr lang="id-ID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top-down</a:t>
            </a:r>
            <a:r>
              <a:rPr lang="id-I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</a:p>
          <a:p>
            <a:r>
              <a:rPr lang="id-ID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Keunggulan </a:t>
            </a:r>
            <a:r>
              <a:rPr lang="id-ID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bersaing (strategi) -&gt; Karakteristik Produksi -&gt; </a:t>
            </a:r>
            <a:r>
              <a:rPr lang="id-ID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Pemasaran </a:t>
            </a:r>
            <a:endParaRPr lang="id-ID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id-I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2. Pendekatan divergen </a:t>
            </a:r>
          </a:p>
          <a:p>
            <a:r>
              <a:rPr lang="id-ID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Kondisi </a:t>
            </a:r>
            <a:r>
              <a:rPr lang="id-ID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Organisasi (kompetensi) -&gt; Formulasi struktur yang </a:t>
            </a:r>
            <a:r>
              <a:rPr lang="id-ID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sesuai </a:t>
            </a:r>
            <a:endParaRPr lang="id-ID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id-I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3. Pendekatan berimbang </a:t>
            </a:r>
          </a:p>
          <a:p>
            <a:r>
              <a:rPr lang="id-ID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Produk-pasar </a:t>
            </a:r>
            <a:r>
              <a:rPr lang="id-ID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vs Proses teknologi -&gt; potensi teknologi baru -&gt; </a:t>
            </a:r>
            <a:r>
              <a:rPr lang="id-ID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keunggulan </a:t>
            </a:r>
            <a:r>
              <a:rPr lang="id-ID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bersaing </a:t>
            </a:r>
            <a:endParaRPr lang="id-ID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552</Words>
  <Application>Microsoft Office PowerPoint</Application>
  <PresentationFormat>Widescreen</PresentationFormat>
  <Paragraphs>116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Adelyne</vt:lpstr>
      <vt:lpstr>Adobe Garamond Pro Bold</vt:lpstr>
      <vt:lpstr>Aldo the Apache</vt:lpstr>
      <vt:lpstr>Arial</vt:lpstr>
      <vt:lpstr>Bauhaus 93</vt:lpstr>
      <vt:lpstr>Bedini</vt:lpstr>
      <vt:lpstr>Bernard MT Condensed</vt:lpstr>
      <vt:lpstr>Calibri</vt:lpstr>
      <vt:lpstr>Calibri Light</vt:lpstr>
      <vt:lpstr>Times New Roman</vt:lpstr>
      <vt:lpstr>Office Theme</vt:lpstr>
      <vt:lpstr>PowerPoint Presentation</vt:lpstr>
      <vt:lpstr>Pendahuluan</vt:lpstr>
      <vt:lpstr>PowerPoint Presentation</vt:lpstr>
      <vt:lpstr>Tingkatan Strategi</vt:lpstr>
      <vt:lpstr>PowerPoint Presentation</vt:lpstr>
      <vt:lpstr>Formulasi dan Implementasi Strategi</vt:lpstr>
      <vt:lpstr>PowerPoint Presentation</vt:lpstr>
      <vt:lpstr>PowerPoint Presentation</vt:lpstr>
      <vt:lpstr>PowerPoint Presentation</vt:lpstr>
      <vt:lpstr>Potensi Manfaat Strategi Teknologi</vt:lpstr>
      <vt:lpstr>Unsur-unsur Teknologi</vt:lpstr>
      <vt:lpstr>PowerPoint Presentation</vt:lpstr>
      <vt:lpstr>PowerPoint Presentation</vt:lpstr>
      <vt:lpstr>Manajemen Strategi Teknologi</vt:lpstr>
      <vt:lpstr>Manajemen Strategi Teknologi</vt:lpstr>
      <vt:lpstr>Manajemen Strategi Teknologi</vt:lpstr>
      <vt:lpstr>Manajemen Strategi Teknologi</vt:lpstr>
      <vt:lpstr>Manajemen Strategi Teknologi</vt:lpstr>
      <vt:lpstr>Manajemen Strategi Teknologi</vt:lpstr>
      <vt:lpstr>Manajemen Strategi Teknologi</vt:lpstr>
      <vt:lpstr>Manajemen Strategi Teknologi</vt:lpstr>
      <vt:lpstr>Manajemen Strategi Teknologi</vt:lpstr>
      <vt:lpstr>Manajemen Strategi Teknologi</vt:lpstr>
      <vt:lpstr>Manajemen Strategi Teknologi</vt:lpstr>
      <vt:lpstr>Manajemen Strategi Teknologi</vt:lpstr>
      <vt:lpstr>Memperkirakan ukuran dari keempat strategi</vt:lpstr>
      <vt:lpstr>Dampak pada Pegawai Teknis dan Organisasi</vt:lpstr>
      <vt:lpstr>Review dari Proses Perencanaan Strategis</vt:lpstr>
      <vt:lpstr>KESIMPULAN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Eko_nsby072</dc:creator>
  <cp:lastModifiedBy>Eko_nsby072</cp:lastModifiedBy>
  <cp:revision>142</cp:revision>
  <dcterms:created xsi:type="dcterms:W3CDTF">2018-10-28T09:59:21Z</dcterms:created>
  <dcterms:modified xsi:type="dcterms:W3CDTF">2018-12-02T01:18:09Z</dcterms:modified>
</cp:coreProperties>
</file>