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1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D9F543A-5195-4BAF-9C28-D9EDEC04B5F0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1128FDA-8F97-4B18-881E-4F96E190AE3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BC2EB-E611-465A-97F2-1A237EA83042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D10DB-589F-4BD8-8E29-B3A1E92F905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DEB6F-E7FD-4465-8CB9-778081D80739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D89E8-8DC2-4CF7-B7AE-0C8F43734AD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7627-054D-4E95-A7F0-61D4E7F31B94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E83B1-733B-49B6-A3FF-9AA12D1DF1A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7F411B-B620-47AC-830A-ACCBF58C6B33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57597E-322F-4DE7-9DC1-64E4BAE99B2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6071B2-DAFD-4BD2-B3C2-BD683108018B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0EE040-4CC0-4E10-831F-3C383F535C6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7A6216-D077-43F3-B72E-5CEEEB9AA17C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42A4F13-D0E8-488F-B408-BF75F289557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7F5D72-355B-4F99-8F38-73ED6DBB00D1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FAA6BF-D61B-42A5-BC20-3B20AB8627D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6895B-20CF-45BA-94AA-9CF45A3FC38F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7374A-914E-4F88-9DD6-C38C0CD941E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95D37E-03A7-42F0-B9B9-A3EAE8F28B48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ECA5EB-A1D2-40E4-BC08-B782C32D3B8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AFE2E9A-CAD3-4B27-905F-73B06B8DE3FD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FC4BC8F-9122-444B-9D62-DA02DFA3E00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1BB966D-DF49-4ECD-A98E-523D89B46991}" type="datetimeFigureOut">
              <a:rPr lang="id-ID"/>
              <a:pPr>
                <a:defRPr/>
              </a:pPr>
              <a:t>04/12/2013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609962D-F4F3-462B-8BA3-891B8E4C50F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id-ID" dirty="0" smtClean="0"/>
              <a:t>METODA ANTRIAN</a:t>
            </a:r>
            <a:endParaRPr lang="id-ID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/>
              <a:t>Pompa bensin</a:t>
            </a:r>
          </a:p>
          <a:p>
            <a:r>
              <a:rPr lang="id-ID" smtClean="0"/>
              <a:t>Di penjualan tiket</a:t>
            </a:r>
          </a:p>
          <a:p>
            <a:r>
              <a:rPr lang="id-ID" smtClean="0"/>
              <a:t>dll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Pengunaan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/>
              <a:t>Kedatangan langganan yang acak pada jumlah maupun waktu</a:t>
            </a:r>
          </a:p>
          <a:p>
            <a:r>
              <a:rPr lang="id-ID" smtClean="0"/>
              <a:t>Pelayanan yang menyangkut jumlah dan waktu serta tempat pelayanan</a:t>
            </a:r>
          </a:p>
          <a:p>
            <a:r>
              <a:rPr lang="id-ID" smtClean="0"/>
              <a:t>Pelanggan ada yang sedang dilayani dan ada yang menunggu membuat antrian</a:t>
            </a:r>
          </a:p>
          <a:p>
            <a:r>
              <a:rPr lang="id-ID" smtClean="0"/>
              <a:t>Waktu pelayanan yang dapat sama untuk semua pelanggan atau berubah secara acak</a:t>
            </a:r>
          </a:p>
          <a:p>
            <a:endParaRPr lang="id-ID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Faktor antrian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/>
              <a:t>Waktu pelayanan rata-rata lebih kecil dari waktu kedatangan rata-rata</a:t>
            </a:r>
          </a:p>
          <a:p>
            <a:endParaRPr lang="id-ID" smtClean="0">
              <a:sym typeface="Symbol" pitchFamily="18" charset="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Pemecahan Masalah</a:t>
            </a:r>
            <a:endParaRPr lang="id-ID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785938" y="2998788"/>
            <a:ext cx="392906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17" name="Group 9"/>
          <p:cNvGrpSpPr>
            <a:grpSpLocks/>
          </p:cNvGrpSpPr>
          <p:nvPr/>
        </p:nvGrpSpPr>
        <p:grpSpPr bwMode="auto">
          <a:xfrm>
            <a:off x="785813" y="2643188"/>
            <a:ext cx="5049837" cy="714375"/>
            <a:chOff x="785786" y="2643182"/>
            <a:chExt cx="5050335" cy="714380"/>
          </a:xfrm>
        </p:grpSpPr>
        <p:sp>
          <p:nvSpPr>
            <p:cNvPr id="13319" name="TextBox 4"/>
            <p:cNvSpPr txBox="1">
              <a:spLocks noChangeArrowheads="1"/>
            </p:cNvSpPr>
            <p:nvPr/>
          </p:nvSpPr>
          <p:spPr bwMode="auto">
            <a:xfrm>
              <a:off x="1714480" y="2643182"/>
              <a:ext cx="31614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>
                  <a:latin typeface="Lucida Sans Unicode" pitchFamily="34" charset="0"/>
                </a:rPr>
                <a:t>Waktu pelayanan rata-rata</a:t>
              </a:r>
            </a:p>
          </p:txBody>
        </p:sp>
        <p:sp>
          <p:nvSpPr>
            <p:cNvPr id="13320" name="TextBox 5"/>
            <p:cNvSpPr txBox="1">
              <a:spLocks noChangeArrowheads="1"/>
            </p:cNvSpPr>
            <p:nvPr/>
          </p:nvSpPr>
          <p:spPr bwMode="auto">
            <a:xfrm>
              <a:off x="1714480" y="2988230"/>
              <a:ext cx="412164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>
                  <a:latin typeface="Lucida Sans Unicode" pitchFamily="34" charset="0"/>
                </a:rPr>
                <a:t>Waktu antara kedatangan rata-rata</a:t>
              </a:r>
            </a:p>
          </p:txBody>
        </p:sp>
        <p:sp>
          <p:nvSpPr>
            <p:cNvPr id="13321" name="TextBox 8"/>
            <p:cNvSpPr txBox="1">
              <a:spLocks noChangeArrowheads="1"/>
            </p:cNvSpPr>
            <p:nvPr/>
          </p:nvSpPr>
          <p:spPr bwMode="auto">
            <a:xfrm>
              <a:off x="785786" y="2643182"/>
              <a:ext cx="81945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3200">
                  <a:latin typeface="Arial Black" pitchFamily="34" charset="0"/>
                  <a:sym typeface="Symbol" pitchFamily="18" charset="2"/>
                </a:rPr>
                <a:t>  :</a:t>
              </a:r>
              <a:endParaRPr lang="id-ID" sz="3200">
                <a:latin typeface="Arial Black" pitchFamily="34" charset="0"/>
              </a:endParaRPr>
            </a:p>
          </p:txBody>
        </p:sp>
      </p:grpSp>
      <p:sp>
        <p:nvSpPr>
          <p:cNvPr id="13318" name="TextBox 10"/>
          <p:cNvSpPr txBox="1">
            <a:spLocks noChangeArrowheads="1"/>
          </p:cNvSpPr>
          <p:nvPr/>
        </p:nvSpPr>
        <p:spPr bwMode="auto">
          <a:xfrm>
            <a:off x="1571625" y="4071938"/>
            <a:ext cx="65738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Symbol" pitchFamily="18" charset="2"/>
              <a:buChar char="b"/>
            </a:pPr>
            <a:r>
              <a:rPr lang="id-ID">
                <a:latin typeface="Lucida Sans Unicode" pitchFamily="34" charset="0"/>
                <a:sym typeface="Symbol" pitchFamily="18" charset="2"/>
              </a:rPr>
              <a:t> 1, berarti tempat pelayanan dapat melayani pelangan</a:t>
            </a:r>
          </a:p>
          <a:p>
            <a:pPr>
              <a:buFont typeface="Symbol" pitchFamily="18" charset="2"/>
              <a:buChar char="b"/>
            </a:pPr>
            <a:r>
              <a:rPr lang="id-ID">
                <a:latin typeface="Lucida Sans Unicode" pitchFamily="34" charset="0"/>
                <a:sym typeface="Symbol" pitchFamily="18" charset="2"/>
              </a:rPr>
              <a:t> 1, berarti antrian semakin panjang</a:t>
            </a:r>
            <a:endParaRPr lang="id-ID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Kedatangan pelanggan pada sebuah toko yang hanya mempunyai satu kasir pembayaran adalah sbb :</a:t>
            </a:r>
          </a:p>
          <a:p>
            <a:endParaRPr lang="id-ID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contoh</a:t>
            </a: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00125" y="3000375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pelanggan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jam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pelanggan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jam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pelannggan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jam</a:t>
                      </a:r>
                      <a:endParaRPr lang="id-ID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09.01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09.39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09.13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09.40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09.15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09.41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09.19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09.44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5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09.27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09.47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391" name="TextBox 4"/>
          <p:cNvSpPr txBox="1">
            <a:spLocks noChangeArrowheads="1"/>
          </p:cNvSpPr>
          <p:nvPr/>
        </p:nvSpPr>
        <p:spPr bwMode="auto">
          <a:xfrm>
            <a:off x="1643063" y="5643563"/>
            <a:ext cx="4094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>
                <a:latin typeface="Lucida Sans Unicode" pitchFamily="34" charset="0"/>
              </a:rPr>
              <a:t>Waktu pelayanan rata-rata 3 menit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Pola pelayanan</a:t>
            </a: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375" y="1714500"/>
          <a:ext cx="7429554" cy="2282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259"/>
                <a:gridCol w="1238259"/>
                <a:gridCol w="1238259"/>
                <a:gridCol w="1238259"/>
                <a:gridCol w="1238259"/>
                <a:gridCol w="1238259"/>
              </a:tblGrid>
              <a:tr h="428628"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jam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Yang dilayani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jam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Yang dilayani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jam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Yang dilayani</a:t>
                      </a:r>
                      <a:endParaRPr lang="id-ID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09.01- 09.04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1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09.31 – 09.34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6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09.47- 09.50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11</a:t>
                      </a:r>
                      <a:endParaRPr lang="id-ID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09.13 - 09.16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2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09.35 – 09.38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7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09.50</a:t>
                      </a:r>
                      <a:r>
                        <a:rPr lang="id-ID" sz="1200" baseline="0" dirty="0" smtClean="0"/>
                        <a:t> – 09.53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12</a:t>
                      </a:r>
                      <a:endParaRPr lang="id-ID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09.16 - 09.19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3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09.38</a:t>
                      </a:r>
                      <a:r>
                        <a:rPr lang="id-ID" sz="1200" baseline="0" dirty="0" smtClean="0"/>
                        <a:t> – 09.41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8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09.53</a:t>
                      </a:r>
                      <a:r>
                        <a:rPr lang="id-ID" sz="1200" baseline="0" dirty="0" smtClean="0"/>
                        <a:t> – 09.56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13</a:t>
                      </a:r>
                      <a:endParaRPr lang="id-ID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09.19 – 09.22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4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09.41</a:t>
                      </a:r>
                      <a:r>
                        <a:rPr lang="id-ID" sz="1200" baseline="0" dirty="0" smtClean="0"/>
                        <a:t> – 09.44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9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</a:t>
                      </a:r>
                      <a:r>
                        <a:rPr lang="id-ID" sz="1200" baseline="0" dirty="0" smtClean="0"/>
                        <a:t>56 – 09.59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14</a:t>
                      </a:r>
                      <a:endParaRPr lang="id-ID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09.27 – 09.30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5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09.44</a:t>
                      </a:r>
                      <a:r>
                        <a:rPr lang="id-ID" sz="1200" baseline="0" dirty="0" smtClean="0"/>
                        <a:t> – 09.47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10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200" dirty="0" smtClean="0"/>
                        <a:t>09.59</a:t>
                      </a:r>
                      <a:r>
                        <a:rPr lang="id-ID" sz="1200" baseline="0" dirty="0" smtClean="0"/>
                        <a:t> – 10.02</a:t>
                      </a:r>
                      <a:endParaRPr lang="id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 smtClean="0"/>
                        <a:t>15</a:t>
                      </a:r>
                      <a:endParaRPr lang="id-ID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414" name="TextBox 4"/>
          <p:cNvSpPr txBox="1">
            <a:spLocks noChangeArrowheads="1"/>
          </p:cNvSpPr>
          <p:nvPr/>
        </p:nvSpPr>
        <p:spPr bwMode="auto">
          <a:xfrm>
            <a:off x="1000125" y="4714875"/>
            <a:ext cx="79009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>
                <a:latin typeface="Lucida Sans Unicode" pitchFamily="34" charset="0"/>
              </a:rPr>
              <a:t>Selama waktu satu jam dari jam 09.00 – 10.00 terjadi pengangguran</a:t>
            </a:r>
          </a:p>
          <a:p>
            <a:r>
              <a:rPr lang="id-ID">
                <a:latin typeface="Lucida Sans Unicode" pitchFamily="34" charset="0"/>
              </a:rPr>
              <a:t>Selama 17 menit. Jadi sarana pelayanan hanya digunakan selama</a:t>
            </a:r>
          </a:p>
          <a:p>
            <a:r>
              <a:rPr lang="id-ID">
                <a:latin typeface="Lucida Sans Unicode" pitchFamily="34" charset="0"/>
              </a:rPr>
              <a:t>43 menit.</a:t>
            </a:r>
          </a:p>
          <a:p>
            <a:r>
              <a:rPr lang="id-ID">
                <a:latin typeface="Lucida Sans Unicode" pitchFamily="34" charset="0"/>
                <a:sym typeface="Symbol" pitchFamily="18" charset="2"/>
              </a:rPr>
              <a:t> = 43/60 = 72%</a:t>
            </a:r>
            <a:endParaRPr lang="id-ID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Grafik antrian</a:t>
            </a:r>
            <a:endParaRPr lang="id-ID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6037262" y="2963863"/>
            <a:ext cx="19288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9" name="Group 10"/>
          <p:cNvGrpSpPr>
            <a:grpSpLocks/>
          </p:cNvGrpSpPr>
          <p:nvPr/>
        </p:nvGrpSpPr>
        <p:grpSpPr bwMode="auto">
          <a:xfrm>
            <a:off x="285750" y="2081213"/>
            <a:ext cx="7704138" cy="2205037"/>
            <a:chOff x="285720" y="1500174"/>
            <a:chExt cx="7703807" cy="2205825"/>
          </a:xfrm>
        </p:grpSpPr>
        <p:graphicFrame>
          <p:nvGraphicFramePr>
            <p:cNvPr id="1026" name="Object 2"/>
            <p:cNvGraphicFramePr>
              <a:graphicFrameLocks noChangeAspect="1"/>
            </p:cNvGraphicFramePr>
            <p:nvPr/>
          </p:nvGraphicFramePr>
          <p:xfrm>
            <a:off x="612415" y="1500174"/>
            <a:ext cx="7377112" cy="1751012"/>
          </p:xfrm>
          <a:graphic>
            <a:graphicData uri="http://schemas.openxmlformats.org/presentationml/2006/ole">
              <p:oleObj spid="_x0000_s1026" name="Worksheet" r:id="rId3" imgW="6143743" imgH="1457257" progId="Excel.Sheet.12">
                <p:embed/>
              </p:oleObj>
            </a:graphicData>
          </a:graphic>
        </p:graphicFrame>
        <p:sp>
          <p:nvSpPr>
            <p:cNvPr id="1032" name="TextBox 8"/>
            <p:cNvSpPr txBox="1">
              <a:spLocks noChangeArrowheads="1"/>
            </p:cNvSpPr>
            <p:nvPr/>
          </p:nvSpPr>
          <p:spPr bwMode="auto">
            <a:xfrm>
              <a:off x="285720" y="3429000"/>
              <a:ext cx="6238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1200">
                  <a:latin typeface="Lucida Sans Unicode" pitchFamily="34" charset="0"/>
                </a:rPr>
                <a:t>09.00</a:t>
              </a:r>
            </a:p>
          </p:txBody>
        </p:sp>
        <p:sp>
          <p:nvSpPr>
            <p:cNvPr id="1033" name="TextBox 9"/>
            <p:cNvSpPr txBox="1">
              <a:spLocks noChangeArrowheads="1"/>
            </p:cNvSpPr>
            <p:nvPr/>
          </p:nvSpPr>
          <p:spPr bwMode="auto">
            <a:xfrm>
              <a:off x="6698294" y="3429000"/>
              <a:ext cx="6238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1200">
                  <a:latin typeface="Lucida Sans Unicode" pitchFamily="34" charset="0"/>
                </a:rPr>
                <a:t>10.00</a:t>
              </a:r>
            </a:p>
          </p:txBody>
        </p:sp>
      </p:grpSp>
      <p:sp>
        <p:nvSpPr>
          <p:cNvPr id="1030" name="TextBox 11"/>
          <p:cNvSpPr txBox="1">
            <a:spLocks noChangeArrowheads="1"/>
          </p:cNvSpPr>
          <p:nvPr/>
        </p:nvSpPr>
        <p:spPr bwMode="auto">
          <a:xfrm>
            <a:off x="500063" y="1571625"/>
            <a:ext cx="785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1200">
                <a:latin typeface="Lucida Sans Unicode" pitchFamily="34" charset="0"/>
              </a:rPr>
              <a:t>Panjang</a:t>
            </a:r>
          </a:p>
          <a:p>
            <a:r>
              <a:rPr lang="id-ID" sz="1200">
                <a:latin typeface="Lucida Sans Unicode" pitchFamily="34" charset="0"/>
              </a:rPr>
              <a:t>antrian</a:t>
            </a:r>
          </a:p>
        </p:txBody>
      </p:sp>
      <p:sp>
        <p:nvSpPr>
          <p:cNvPr id="1031" name="TextBox 12"/>
          <p:cNvSpPr txBox="1">
            <a:spLocks noChangeArrowheads="1"/>
          </p:cNvSpPr>
          <p:nvPr/>
        </p:nvSpPr>
        <p:spPr bwMode="auto">
          <a:xfrm>
            <a:off x="8072438" y="3429000"/>
            <a:ext cx="6318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1200">
                <a:latin typeface="Lucida Sans Unicode" pitchFamily="34" charset="0"/>
              </a:rPr>
              <a:t>waktu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Untuk interval waktu yang panjang</a:t>
            </a:r>
            <a:endParaRPr lang="id-ID" dirty="0"/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928688" y="1285875"/>
            <a:ext cx="4286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3200">
                <a:latin typeface="Lucida Sans Unicode" pitchFamily="34" charset="0"/>
                <a:sym typeface="Symbol" pitchFamily="18" charset="2"/>
              </a:rPr>
              <a:t> = 3/(60:15) = 75%</a:t>
            </a:r>
            <a:endParaRPr lang="id-ID" sz="3200">
              <a:latin typeface="Lucida Sans Unicode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71688" y="1857375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Panjang antrian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Waktu (menit)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17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19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414" name="TextBox 6"/>
          <p:cNvSpPr txBox="1">
            <a:spLocks noChangeArrowheads="1"/>
          </p:cNvSpPr>
          <p:nvPr/>
        </p:nvSpPr>
        <p:spPr bwMode="auto">
          <a:xfrm>
            <a:off x="2508250" y="4857750"/>
            <a:ext cx="4989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>
                <a:latin typeface="Lucida Sans Unicode" pitchFamily="34" charset="0"/>
              </a:rPr>
              <a:t>Panjang antrian rata-rata (PA) =</a:t>
            </a:r>
          </a:p>
          <a:p>
            <a:r>
              <a:rPr lang="id-ID">
                <a:latin typeface="Lucida Sans Unicode" pitchFamily="34" charset="0"/>
              </a:rPr>
              <a:t>(17*0+19*1+4*2+5*3+4*4+7*5)/60 =1,8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Kedatangan pelanggan pada sebuah loket  adalah sbb :</a:t>
            </a:r>
          </a:p>
          <a:p>
            <a:endParaRPr lang="id-ID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latihan</a:t>
            </a: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00125" y="2420889"/>
          <a:ext cx="6096000" cy="2804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467421"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pelanggan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jam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pelanggan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jam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pelannggan</a:t>
                      </a:r>
                      <a:endParaRPr lang="id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000" dirty="0" smtClean="0"/>
                        <a:t>jam</a:t>
                      </a:r>
                      <a:endParaRPr lang="id-ID" sz="1000" dirty="0"/>
                    </a:p>
                  </a:txBody>
                  <a:tcPr/>
                </a:tc>
              </a:tr>
              <a:tr h="467421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09.05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09.46</a:t>
                      </a:r>
                      <a:endParaRPr lang="id-ID" dirty="0"/>
                    </a:p>
                  </a:txBody>
                  <a:tcPr/>
                </a:tc>
              </a:tr>
              <a:tr h="467421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09.13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09.47</a:t>
                      </a:r>
                      <a:endParaRPr lang="id-ID" dirty="0"/>
                    </a:p>
                  </a:txBody>
                  <a:tcPr/>
                </a:tc>
              </a:tr>
              <a:tr h="467421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09.15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09.48</a:t>
                      </a:r>
                      <a:endParaRPr lang="id-ID" dirty="0"/>
                    </a:p>
                  </a:txBody>
                  <a:tcPr/>
                </a:tc>
              </a:tr>
              <a:tr h="467421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09.19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09.37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09.56</a:t>
                      </a:r>
                      <a:endParaRPr lang="id-ID" dirty="0"/>
                    </a:p>
                  </a:txBody>
                  <a:tcPr/>
                </a:tc>
              </a:tr>
              <a:tr h="467421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5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09.27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</a:t>
                      </a:r>
                      <a:r>
                        <a:rPr lang="id-ID" baseline="0" dirty="0" smtClean="0"/>
                        <a:t> 45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09.59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391" name="TextBox 4"/>
          <p:cNvSpPr txBox="1">
            <a:spLocks noChangeArrowheads="1"/>
          </p:cNvSpPr>
          <p:nvPr/>
        </p:nvSpPr>
        <p:spPr bwMode="auto">
          <a:xfrm>
            <a:off x="1643063" y="5643563"/>
            <a:ext cx="4094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dirty="0">
                <a:latin typeface="Lucida Sans Unicode" pitchFamily="34" charset="0"/>
              </a:rPr>
              <a:t>Waktu pelayanan rata-rata </a:t>
            </a:r>
            <a:r>
              <a:rPr lang="id-ID" dirty="0" smtClean="0">
                <a:latin typeface="Lucida Sans Unicode" pitchFamily="34" charset="0"/>
              </a:rPr>
              <a:t>4 </a:t>
            </a:r>
            <a:r>
              <a:rPr lang="id-ID" dirty="0">
                <a:latin typeface="Lucida Sans Unicode" pitchFamily="34" charset="0"/>
              </a:rPr>
              <a:t>menit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ODA ANTR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METODA ANTRIAN</Template>
  <TotalTime>13</TotalTime>
  <Words>346</Words>
  <Application>Microsoft Office PowerPoint</Application>
  <PresentationFormat>On-screen Show (4:3)</PresentationFormat>
  <Paragraphs>160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METODA ANTRIAN</vt:lpstr>
      <vt:lpstr>Worksheet</vt:lpstr>
      <vt:lpstr>METODA ANTRIAN</vt:lpstr>
      <vt:lpstr>Pengunaan</vt:lpstr>
      <vt:lpstr>Faktor antrian</vt:lpstr>
      <vt:lpstr>Pemecahan Masalah</vt:lpstr>
      <vt:lpstr>contoh</vt:lpstr>
      <vt:lpstr>Pola pelayanan</vt:lpstr>
      <vt:lpstr>Grafik antrian</vt:lpstr>
      <vt:lpstr>Untuk interval waktu yang panjang</vt:lpstr>
      <vt:lpstr>latihan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ANTRIAN</dc:title>
  <dc:creator>Toshiba</dc:creator>
  <cp:lastModifiedBy>Toshiba</cp:lastModifiedBy>
  <cp:revision>3</cp:revision>
  <dcterms:created xsi:type="dcterms:W3CDTF">2012-01-14T02:02:19Z</dcterms:created>
  <dcterms:modified xsi:type="dcterms:W3CDTF">2013-12-04T03:35:58Z</dcterms:modified>
</cp:coreProperties>
</file>