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D1C5D0-DDAC-4D5F-98D4-9689B0D60C8D}" type="datetimeFigureOut">
              <a:rPr lang="id-ID" smtClean="0"/>
              <a:t>03/08/2017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95F14B-13B7-4572-A367-44993B579B3D}" type="slidenum">
              <a:rPr lang="id-ID" smtClean="0"/>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92F145C-1407-4694-8D87-E66F139F9494}" type="slidenum">
              <a:rPr lang="en-US" smtClean="0"/>
              <a:pPr/>
              <a:t>2</a:t>
            </a:fld>
            <a:endParaRPr lang="en-US"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34E4132-5C6C-4C0D-BB8C-E1073EB3EFAF}" type="slidenum">
              <a:rPr lang="en-US" smtClean="0"/>
              <a:pPr/>
              <a:t>3</a:t>
            </a:fld>
            <a:endParaRPr lang="en-U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122C313-69E1-4404-B1D8-E73AB9C9C113}" type="slidenum">
              <a:rPr lang="en-US" smtClean="0"/>
              <a:pPr/>
              <a:t>4</a:t>
            </a:fld>
            <a:endParaRPr lang="en-U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33A047D-E9E7-498E-88AB-6F8C9AB1A956}" type="slidenum">
              <a:rPr lang="en-US" smtClean="0"/>
              <a:pPr/>
              <a:t>5</a:t>
            </a:fld>
            <a:endParaRPr lang="en-US"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0F84384-7B10-42E6-850E-BCF2E3C8C041}" type="slidenum">
              <a:rPr lang="en-US" smtClean="0"/>
              <a:pPr/>
              <a:t>6</a:t>
            </a:fld>
            <a:endParaRPr lang="en-US"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A3AFC40-D711-4BDA-B6B7-C604F30B97CE}" type="slidenum">
              <a:rPr lang="en-US" smtClean="0"/>
              <a:pPr/>
              <a:t>7</a:t>
            </a:fld>
            <a:endParaRPr lang="en-US"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7BEB80C-B6B9-4AE1-A372-3E9321ED71D1}" type="slidenum">
              <a:rPr lang="en-US" smtClean="0"/>
              <a:pPr/>
              <a:t>8</a:t>
            </a:fld>
            <a:endParaRPr lang="en-US"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50590C4-B9DC-42DB-AC07-7E3C011AE8E3}" type="slidenum">
              <a:rPr lang="en-US" smtClean="0"/>
              <a:pPr/>
              <a:t>10</a:t>
            </a:fld>
            <a:endParaRPr 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B2012DB7-DC47-43CE-8969-E324FA6D19E8}" type="datetimeFigureOut">
              <a:rPr lang="id-ID" smtClean="0"/>
              <a:t>03/08/2017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9E82CE-4C9C-4495-BB8F-B3FE3D22C2EB}"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2012DB7-DC47-43CE-8969-E324FA6D19E8}" type="datetimeFigureOut">
              <a:rPr lang="id-ID" smtClean="0"/>
              <a:t>03/08/2017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9E82CE-4C9C-4495-BB8F-B3FE3D22C2EB}"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2012DB7-DC47-43CE-8969-E324FA6D19E8}" type="datetimeFigureOut">
              <a:rPr lang="id-ID" smtClean="0"/>
              <a:t>03/08/2017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9E82CE-4C9C-4495-BB8F-B3FE3D22C2EB}" type="slidenum">
              <a:rPr lang="id-ID" smtClean="0"/>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E7C39C-4472-4152-8241-B32F3AE0747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727EE75E-64C6-4F44-AD51-D2792BAC646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2012DB7-DC47-43CE-8969-E324FA6D19E8}" type="datetimeFigureOut">
              <a:rPr lang="id-ID" smtClean="0"/>
              <a:t>03/08/2017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9E82CE-4C9C-4495-BB8F-B3FE3D22C2EB}"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012DB7-DC47-43CE-8969-E324FA6D19E8}" type="datetimeFigureOut">
              <a:rPr lang="id-ID" smtClean="0"/>
              <a:t>03/08/2017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9E82CE-4C9C-4495-BB8F-B3FE3D22C2EB}"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B2012DB7-DC47-43CE-8969-E324FA6D19E8}" type="datetimeFigureOut">
              <a:rPr lang="id-ID" smtClean="0"/>
              <a:t>03/08/2017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9E82CE-4C9C-4495-BB8F-B3FE3D22C2EB}"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B2012DB7-DC47-43CE-8969-E324FA6D19E8}" type="datetimeFigureOut">
              <a:rPr lang="id-ID" smtClean="0"/>
              <a:t>03/08/2017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99E82CE-4C9C-4495-BB8F-B3FE3D22C2EB}"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B2012DB7-DC47-43CE-8969-E324FA6D19E8}" type="datetimeFigureOut">
              <a:rPr lang="id-ID" smtClean="0"/>
              <a:t>03/08/2017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99E82CE-4C9C-4495-BB8F-B3FE3D22C2EB}"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12DB7-DC47-43CE-8969-E324FA6D19E8}" type="datetimeFigureOut">
              <a:rPr lang="id-ID" smtClean="0"/>
              <a:t>03/08/2017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99E82CE-4C9C-4495-BB8F-B3FE3D22C2EB}"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12DB7-DC47-43CE-8969-E324FA6D19E8}" type="datetimeFigureOut">
              <a:rPr lang="id-ID" smtClean="0"/>
              <a:t>03/08/2017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9E82CE-4C9C-4495-BB8F-B3FE3D22C2EB}"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12DB7-DC47-43CE-8969-E324FA6D19E8}" type="datetimeFigureOut">
              <a:rPr lang="id-ID" smtClean="0"/>
              <a:t>03/08/2017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9E82CE-4C9C-4495-BB8F-B3FE3D22C2EB}"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12DB7-DC47-43CE-8969-E324FA6D19E8}" type="datetimeFigureOut">
              <a:rPr lang="id-ID" smtClean="0"/>
              <a:t>03/08/2017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E82CE-4C9C-4495-BB8F-B3FE3D22C2EB}"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EIOSIS.ppt"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HUKUM MENDEL II</a:t>
            </a:r>
            <a:endParaRPr lang="id-ID" dirty="0"/>
          </a:p>
        </p:txBody>
      </p:sp>
      <p:sp>
        <p:nvSpPr>
          <p:cNvPr id="3" name="Subtitle 2"/>
          <p:cNvSpPr>
            <a:spLocks noGrp="1"/>
          </p:cNvSpPr>
          <p:nvPr>
            <p:ph type="subTitle" idx="1"/>
          </p:nvPr>
        </p:nvSpPr>
        <p:spPr/>
        <p:txBody>
          <a:bodyPr/>
          <a:lstStyle/>
          <a:p>
            <a:endParaRPr lang="id-ID"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2010" name="Group 154"/>
          <p:cNvGraphicFramePr>
            <a:graphicFrameLocks noGrp="1"/>
          </p:cNvGraphicFramePr>
          <p:nvPr>
            <p:ph idx="1"/>
          </p:nvPr>
        </p:nvGraphicFramePr>
        <p:xfrm>
          <a:off x="457200" y="609600"/>
          <a:ext cx="8229600" cy="5510215"/>
        </p:xfrm>
        <a:graphic>
          <a:graphicData uri="http://schemas.openxmlformats.org/drawingml/2006/table">
            <a:tbl>
              <a:tblPr/>
              <a:tblGrid>
                <a:gridCol w="914400"/>
                <a:gridCol w="914400"/>
                <a:gridCol w="914400"/>
                <a:gridCol w="914400"/>
                <a:gridCol w="914400"/>
                <a:gridCol w="914400"/>
                <a:gridCol w="914400"/>
                <a:gridCol w="914400"/>
                <a:gridCol w="914400"/>
              </a:tblGrid>
              <a:tr h="6127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00"/>
                        </a:gs>
                        <a:gs pos="100000">
                          <a:srgbClr val="800000"/>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rgbClr val="FFFF00"/>
                          </a:solidFill>
                          <a:effectLst/>
                          <a:latin typeface="Arial" charset="0"/>
                        </a:rPr>
                        <a:t>TPR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rgbClr val="FFFF00"/>
                          </a:solidFill>
                          <a:effectLst/>
                          <a:latin typeface="Arial" charset="0"/>
                        </a:rPr>
                        <a:t>TPr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rgbClr val="FFFF00"/>
                          </a:solidFill>
                          <a:effectLst/>
                          <a:latin typeface="Arial" charset="0"/>
                        </a:rPr>
                        <a:t>TpR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rgbClr val="FFFF00"/>
                          </a:solidFill>
                          <a:effectLst/>
                          <a:latin typeface="Arial" charset="0"/>
                        </a:rPr>
                        <a:t>Tpr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rgbClr val="FFFF00"/>
                          </a:solidFill>
                          <a:effectLst/>
                          <a:latin typeface="Arial" charset="0"/>
                        </a:rPr>
                        <a:t>tPR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rgbClr val="FFFF00"/>
                          </a:solidFill>
                          <a:effectLst/>
                          <a:latin typeface="Arial" charset="0"/>
                        </a:rPr>
                        <a:t>tPr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rgbClr val="FFFF00"/>
                          </a:solidFill>
                          <a:effectLst/>
                          <a:latin typeface="Arial" charset="0"/>
                        </a:rPr>
                        <a:t>tpR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rgbClr val="FFFF00"/>
                          </a:solidFill>
                          <a:effectLst/>
                          <a:latin typeface="Arial" charset="0"/>
                        </a:rPr>
                        <a:t>tpr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r>
              <a:tr h="6143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rPr>
                        <a:t>TPR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249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800" b="0" i="0" u="none" strike="noStrike" cap="none" normalizeH="0" baseline="0" smtClean="0">
                          <a:ln>
                            <a:noFill/>
                          </a:ln>
                          <a:solidFill>
                            <a:srgbClr val="800000"/>
                          </a:solidFill>
                          <a:effectLst/>
                          <a:latin typeface="Arial" charset="0"/>
                        </a:rPr>
                        <a:t>tub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r>
              <a:tr h="6016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rPr>
                        <a:t>TPr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249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 </a:t>
                      </a:r>
                      <a:r>
                        <a:rPr kumimoji="0" lang="en-US" sz="2800" b="0" i="0" u="none" strike="noStrike" cap="none" normalizeH="0" baseline="0" smtClean="0">
                          <a:ln>
                            <a:noFill/>
                          </a:ln>
                          <a:solidFill>
                            <a:srgbClr val="800000"/>
                          </a:solidFill>
                          <a:effectLst/>
                          <a:latin typeface="Arial" charset="0"/>
                        </a:rPr>
                        <a:t>tuk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r>
              <a:tr h="6143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rPr>
                        <a:t>TpR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249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800000"/>
                          </a:solidFill>
                          <a:effectLst/>
                          <a:latin typeface="Arial" charset="0"/>
                        </a:rPr>
                        <a:t>tpb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r>
              <a:tr h="6127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rPr>
                        <a:t>Tpr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249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800000"/>
                          </a:solidFill>
                          <a:effectLst/>
                          <a:latin typeface="Arial" charset="0"/>
                        </a:rPr>
                        <a:t>tptk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r>
              <a:tr h="6143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rPr>
                        <a:t>tPR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800000"/>
                          </a:solidFill>
                          <a:effectLst/>
                          <a:latin typeface="Arial" charset="0"/>
                        </a:rPr>
                        <a:t>pub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r>
              <a:tr h="6127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rPr>
                        <a:t>tPr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800000"/>
                          </a:solidFill>
                          <a:effectLst/>
                          <a:latin typeface="Arial" charset="0"/>
                        </a:rPr>
                        <a:t>puk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r>
              <a:tr h="6143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rPr>
                        <a:t>tpR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800000"/>
                          </a:solidFill>
                          <a:effectLst/>
                          <a:latin typeface="Arial" charset="0"/>
                        </a:rPr>
                        <a:t>pptb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D23A"/>
                    </a:solidFill>
                  </a:tcPr>
                </a:tc>
              </a:tr>
              <a:tr h="6127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rPr>
                        <a:t>tpr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FF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F2ED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800000"/>
                          </a:solidFill>
                          <a:effectLst/>
                          <a:latin typeface="Arial" charset="0"/>
                        </a:rPr>
                        <a:t>pptk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r>
            </a:tbl>
          </a:graphicData>
        </a:graphic>
      </p:graphicFrame>
      <p:sp>
        <p:nvSpPr>
          <p:cNvPr id="29800" name="Text Box 109"/>
          <p:cNvSpPr txBox="1">
            <a:spLocks noChangeArrowheads="1"/>
          </p:cNvSpPr>
          <p:nvPr/>
        </p:nvSpPr>
        <p:spPr bwMode="auto">
          <a:xfrm>
            <a:off x="228600" y="220663"/>
            <a:ext cx="762000" cy="366712"/>
          </a:xfrm>
          <a:prstGeom prst="rect">
            <a:avLst/>
          </a:prstGeom>
          <a:noFill/>
          <a:ln w="9525">
            <a:noFill/>
            <a:miter lim="800000"/>
            <a:headEnd/>
            <a:tailEnd/>
          </a:ln>
        </p:spPr>
        <p:txBody>
          <a:bodyPr>
            <a:spAutoFit/>
          </a:bodyPr>
          <a:lstStyle/>
          <a:p>
            <a:pPr>
              <a:spcBef>
                <a:spcPct val="50000"/>
              </a:spcBef>
            </a:pPr>
            <a:r>
              <a:rPr lang="en-US" b="1">
                <a:solidFill>
                  <a:srgbClr val="FFCC00"/>
                </a:solidFill>
              </a:rPr>
              <a:t>F2</a:t>
            </a:r>
          </a:p>
        </p:txBody>
      </p:sp>
    </p:spTree>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sz="3200" smtClean="0">
                <a:effectLst>
                  <a:outerShdw blurRad="38100" dist="38100" dir="2700000" algn="tl">
                    <a:srgbClr val="000000"/>
                  </a:outerShdw>
                </a:effectLst>
                <a:latin typeface="Eras Bold ITC" pitchFamily="34" charset="0"/>
              </a:rPr>
              <a:t>2. Percobaan dengan dua sifat/ karakter beda</a:t>
            </a:r>
          </a:p>
        </p:txBody>
      </p:sp>
      <p:sp>
        <p:nvSpPr>
          <p:cNvPr id="94211" name="Rectangle 3"/>
          <p:cNvSpPr>
            <a:spLocks noGrp="1" noChangeArrowheads="1"/>
          </p:cNvSpPr>
          <p:nvPr>
            <p:ph type="body" idx="1"/>
          </p:nvPr>
        </p:nvSpPr>
        <p:spPr>
          <a:xfrm>
            <a:off x="228600" y="1600200"/>
            <a:ext cx="8763000" cy="4456113"/>
          </a:xfrm>
        </p:spPr>
        <p:txBody>
          <a:bodyPr/>
          <a:lstStyle/>
          <a:p>
            <a:pPr eaLnBrk="1" hangingPunct="1">
              <a:buFontTx/>
              <a:buNone/>
            </a:pPr>
            <a:r>
              <a:rPr lang="en-US" sz="2000" dirty="0" err="1" smtClean="0"/>
              <a:t>Bentuk</a:t>
            </a:r>
            <a:r>
              <a:rPr lang="en-US" sz="2000" dirty="0" smtClean="0"/>
              <a:t> </a:t>
            </a:r>
            <a:r>
              <a:rPr lang="en-US" sz="2000" dirty="0" err="1" smtClean="0"/>
              <a:t>biji</a:t>
            </a:r>
            <a:r>
              <a:rPr lang="en-US" sz="2000" dirty="0" smtClean="0"/>
              <a:t> (</a:t>
            </a:r>
            <a:r>
              <a:rPr lang="en-US" sz="2000" dirty="0" err="1" smtClean="0"/>
              <a:t>bulat</a:t>
            </a:r>
            <a:r>
              <a:rPr lang="en-US" sz="2000" dirty="0" smtClean="0"/>
              <a:t>, </a:t>
            </a:r>
            <a:r>
              <a:rPr lang="en-US" sz="2000" dirty="0" err="1" smtClean="0"/>
              <a:t>keriput</a:t>
            </a:r>
            <a:r>
              <a:rPr lang="en-US" sz="2000" dirty="0" smtClean="0"/>
              <a:t>) 	   &amp;        </a:t>
            </a:r>
            <a:r>
              <a:rPr lang="en-US" sz="2000" dirty="0" err="1" smtClean="0"/>
              <a:t>warna</a:t>
            </a:r>
            <a:r>
              <a:rPr lang="en-US" sz="2000" dirty="0" smtClean="0"/>
              <a:t> </a:t>
            </a:r>
            <a:r>
              <a:rPr lang="en-US" sz="2000" dirty="0" err="1" smtClean="0"/>
              <a:t>biji</a:t>
            </a:r>
            <a:r>
              <a:rPr lang="en-US" sz="2000" dirty="0" smtClean="0"/>
              <a:t> (</a:t>
            </a:r>
            <a:r>
              <a:rPr lang="en-US" sz="2000" dirty="0" err="1" smtClean="0"/>
              <a:t>hijau</a:t>
            </a:r>
            <a:r>
              <a:rPr lang="en-US" sz="2000" dirty="0" smtClean="0"/>
              <a:t>, </a:t>
            </a:r>
            <a:r>
              <a:rPr lang="en-US" sz="2000" dirty="0" err="1" smtClean="0"/>
              <a:t>kuning</a:t>
            </a:r>
            <a:r>
              <a:rPr lang="en-US" sz="2000" dirty="0" smtClean="0"/>
              <a:t>)</a:t>
            </a:r>
          </a:p>
          <a:p>
            <a:pPr eaLnBrk="1" hangingPunct="1">
              <a:buFontTx/>
              <a:buNone/>
            </a:pPr>
            <a:r>
              <a:rPr lang="en-US" sz="2000" dirty="0" smtClean="0"/>
              <a:t>                    B        </a:t>
            </a:r>
            <a:r>
              <a:rPr lang="en-US" sz="2000" dirty="0" err="1" smtClean="0"/>
              <a:t>b</a:t>
            </a:r>
            <a:r>
              <a:rPr lang="en-US" sz="2000" dirty="0" smtClean="0"/>
              <a:t>                                          G         </a:t>
            </a:r>
            <a:r>
              <a:rPr lang="en-US" sz="2000" dirty="0" err="1" smtClean="0"/>
              <a:t>g</a:t>
            </a:r>
            <a:endParaRPr lang="en-US" sz="2000" dirty="0" smtClean="0"/>
          </a:p>
          <a:p>
            <a:pPr eaLnBrk="1" hangingPunct="1">
              <a:buFontTx/>
              <a:buNone/>
            </a:pPr>
            <a:r>
              <a:rPr lang="en-US" sz="2000" dirty="0" err="1" smtClean="0"/>
              <a:t>Tanaman</a:t>
            </a:r>
            <a:r>
              <a:rPr lang="en-US" sz="2000" dirty="0" smtClean="0"/>
              <a:t> BBGG = </a:t>
            </a:r>
            <a:r>
              <a:rPr lang="en-US" sz="2000" dirty="0" err="1" smtClean="0"/>
              <a:t>bulat</a:t>
            </a:r>
            <a:r>
              <a:rPr lang="en-US" sz="2000" dirty="0" smtClean="0"/>
              <a:t> </a:t>
            </a:r>
            <a:r>
              <a:rPr lang="en-US" sz="2000" dirty="0" err="1" smtClean="0"/>
              <a:t>hijau</a:t>
            </a:r>
            <a:r>
              <a:rPr lang="en-US" sz="2000" dirty="0" smtClean="0"/>
              <a:t>; </a:t>
            </a:r>
            <a:r>
              <a:rPr lang="en-US" sz="2000" dirty="0" err="1" smtClean="0"/>
              <a:t>tanaman</a:t>
            </a:r>
            <a:r>
              <a:rPr lang="en-US" sz="2000" dirty="0" smtClean="0"/>
              <a:t> </a:t>
            </a:r>
            <a:r>
              <a:rPr lang="en-US" sz="2000" dirty="0" err="1" smtClean="0"/>
              <a:t>bbgg</a:t>
            </a:r>
            <a:r>
              <a:rPr lang="en-US" sz="2000" dirty="0" smtClean="0"/>
              <a:t> = </a:t>
            </a:r>
            <a:r>
              <a:rPr lang="en-US" sz="2000" dirty="0" err="1" smtClean="0"/>
              <a:t>keriput</a:t>
            </a:r>
            <a:r>
              <a:rPr lang="en-US" sz="2000" dirty="0" smtClean="0"/>
              <a:t> </a:t>
            </a:r>
            <a:r>
              <a:rPr lang="en-US" sz="2000" dirty="0" err="1" smtClean="0"/>
              <a:t>kuning</a:t>
            </a:r>
            <a:endParaRPr lang="en-US" sz="2000" dirty="0" smtClean="0"/>
          </a:p>
          <a:p>
            <a:pPr eaLnBrk="1" hangingPunct="1">
              <a:buFontTx/>
              <a:buNone/>
            </a:pPr>
            <a:r>
              <a:rPr lang="en-US" sz="2000" dirty="0" smtClean="0"/>
              <a:t>P		BBGG 		X 		</a:t>
            </a:r>
            <a:r>
              <a:rPr lang="en-US" sz="2000" dirty="0" err="1" smtClean="0"/>
              <a:t>bbgg</a:t>
            </a:r>
            <a:endParaRPr lang="en-US" sz="2000" dirty="0" smtClean="0"/>
          </a:p>
          <a:p>
            <a:pPr eaLnBrk="1" hangingPunct="1">
              <a:buFontTx/>
              <a:buNone/>
            </a:pPr>
            <a:r>
              <a:rPr lang="en-US" sz="2000" dirty="0" smtClean="0"/>
              <a:t>	</a:t>
            </a:r>
            <a:r>
              <a:rPr lang="en-US" sz="2000" dirty="0" err="1" smtClean="0"/>
              <a:t>bulat</a:t>
            </a:r>
            <a:r>
              <a:rPr lang="en-US" sz="2000" dirty="0" smtClean="0"/>
              <a:t>, </a:t>
            </a:r>
            <a:r>
              <a:rPr lang="en-US" sz="2000" dirty="0" err="1" smtClean="0"/>
              <a:t>hijau</a:t>
            </a:r>
            <a:r>
              <a:rPr lang="en-US" sz="2000" dirty="0" smtClean="0"/>
              <a:t> 		   </a:t>
            </a:r>
            <a:r>
              <a:rPr lang="en-US" sz="2000" dirty="0" err="1" smtClean="0"/>
              <a:t>keriput</a:t>
            </a:r>
            <a:r>
              <a:rPr lang="en-US" sz="2000" dirty="0" smtClean="0"/>
              <a:t>, </a:t>
            </a:r>
            <a:r>
              <a:rPr lang="en-US" sz="2000" dirty="0" err="1" smtClean="0"/>
              <a:t>kuning</a:t>
            </a:r>
            <a:endParaRPr lang="en-US" sz="2000" dirty="0" smtClean="0"/>
          </a:p>
          <a:p>
            <a:pPr eaLnBrk="1" hangingPunct="1">
              <a:buFontTx/>
              <a:buNone/>
            </a:pPr>
            <a:r>
              <a:rPr lang="en-US" sz="2000" dirty="0" smtClean="0"/>
              <a:t> </a:t>
            </a:r>
          </a:p>
          <a:p>
            <a:pPr eaLnBrk="1" hangingPunct="1">
              <a:buFontTx/>
              <a:buNone/>
            </a:pPr>
            <a:r>
              <a:rPr lang="en-US" sz="2000" dirty="0" smtClean="0"/>
              <a:t>F1				</a:t>
            </a:r>
            <a:r>
              <a:rPr lang="en-US" sz="2000" dirty="0" err="1" smtClean="0"/>
              <a:t>BbGg</a:t>
            </a:r>
            <a:r>
              <a:rPr lang="en-US" sz="2000" dirty="0" smtClean="0"/>
              <a:t>   </a:t>
            </a:r>
            <a:r>
              <a:rPr lang="en-US" sz="2000" dirty="0" err="1" smtClean="0"/>
              <a:t>bulat</a:t>
            </a:r>
            <a:r>
              <a:rPr lang="en-US" sz="2000" dirty="0" smtClean="0"/>
              <a:t>, </a:t>
            </a:r>
            <a:r>
              <a:rPr lang="en-US" sz="2000" dirty="0" err="1" smtClean="0"/>
              <a:t>hijau</a:t>
            </a:r>
            <a:endParaRPr lang="en-US" sz="2000" dirty="0" smtClean="0"/>
          </a:p>
          <a:p>
            <a:pPr eaLnBrk="1" hangingPunct="1">
              <a:buFontTx/>
              <a:buNone/>
            </a:pPr>
            <a:endParaRPr lang="en-US" sz="2000" dirty="0" smtClean="0"/>
          </a:p>
          <a:p>
            <a:pPr eaLnBrk="1" hangingPunct="1">
              <a:buFontTx/>
              <a:buNone/>
            </a:pPr>
            <a:r>
              <a:rPr lang="en-US" sz="2000" dirty="0" smtClean="0"/>
              <a:t>F2 	315 </a:t>
            </a:r>
            <a:r>
              <a:rPr lang="en-US" sz="2000" dirty="0" err="1" smtClean="0"/>
              <a:t>bulat</a:t>
            </a:r>
            <a:r>
              <a:rPr lang="en-US" sz="2000" dirty="0" smtClean="0"/>
              <a:t> </a:t>
            </a:r>
            <a:r>
              <a:rPr lang="en-US" sz="2000" dirty="0" err="1" smtClean="0"/>
              <a:t>hijau</a:t>
            </a:r>
            <a:r>
              <a:rPr lang="en-US" sz="2000" dirty="0" smtClean="0"/>
              <a:t> 	= 9</a:t>
            </a:r>
          </a:p>
          <a:p>
            <a:pPr eaLnBrk="1" hangingPunct="1">
              <a:buFontTx/>
              <a:buNone/>
            </a:pPr>
            <a:r>
              <a:rPr lang="en-US" sz="2000" dirty="0" smtClean="0"/>
              <a:t>		108 </a:t>
            </a:r>
            <a:r>
              <a:rPr lang="en-US" sz="2000" dirty="0" err="1" smtClean="0"/>
              <a:t>bulat</a:t>
            </a:r>
            <a:r>
              <a:rPr lang="en-US" sz="2000" dirty="0" smtClean="0"/>
              <a:t> </a:t>
            </a:r>
            <a:r>
              <a:rPr lang="en-US" sz="2000" dirty="0" err="1" smtClean="0"/>
              <a:t>kuning</a:t>
            </a:r>
            <a:r>
              <a:rPr lang="en-US" sz="2000" dirty="0" smtClean="0"/>
              <a:t> 	= 3</a:t>
            </a:r>
          </a:p>
          <a:p>
            <a:pPr eaLnBrk="1" hangingPunct="1">
              <a:buFontTx/>
              <a:buNone/>
            </a:pPr>
            <a:r>
              <a:rPr lang="en-US" sz="2000" dirty="0" smtClean="0"/>
              <a:t>		101 </a:t>
            </a:r>
            <a:r>
              <a:rPr lang="en-US" sz="2000" dirty="0" err="1" smtClean="0"/>
              <a:t>keriput</a:t>
            </a:r>
            <a:r>
              <a:rPr lang="en-US" sz="2000" dirty="0" smtClean="0"/>
              <a:t> </a:t>
            </a:r>
            <a:r>
              <a:rPr lang="en-US" sz="2000" dirty="0" err="1" smtClean="0"/>
              <a:t>hijau</a:t>
            </a:r>
            <a:r>
              <a:rPr lang="en-US" sz="2000" dirty="0" smtClean="0"/>
              <a:t> 	= 3</a:t>
            </a:r>
          </a:p>
          <a:p>
            <a:pPr eaLnBrk="1" hangingPunct="1">
              <a:buFontTx/>
              <a:buNone/>
            </a:pPr>
            <a:r>
              <a:rPr lang="en-US" sz="2000" dirty="0" smtClean="0"/>
              <a:t>		  32 </a:t>
            </a:r>
            <a:r>
              <a:rPr lang="en-US" sz="2000" dirty="0" err="1" smtClean="0"/>
              <a:t>keriput</a:t>
            </a:r>
            <a:r>
              <a:rPr lang="en-US" sz="2000" dirty="0" smtClean="0"/>
              <a:t> </a:t>
            </a:r>
            <a:r>
              <a:rPr lang="en-US" sz="2000" dirty="0" err="1" smtClean="0"/>
              <a:t>kuning</a:t>
            </a:r>
            <a:r>
              <a:rPr lang="en-US" sz="2000" dirty="0" smtClean="0"/>
              <a:t> 	=  1</a:t>
            </a:r>
          </a:p>
        </p:txBody>
      </p:sp>
      <p:sp>
        <p:nvSpPr>
          <p:cNvPr id="21508" name="AutoShape 4"/>
          <p:cNvSpPr>
            <a:spLocks noChangeArrowheads="1"/>
          </p:cNvSpPr>
          <p:nvPr/>
        </p:nvSpPr>
        <p:spPr bwMode="auto">
          <a:xfrm>
            <a:off x="2786050" y="3143248"/>
            <a:ext cx="304800" cy="533400"/>
          </a:xfrm>
          <a:prstGeom prst="downArrow">
            <a:avLst>
              <a:gd name="adj1" fmla="val 50000"/>
              <a:gd name="adj2" fmla="val 43750"/>
            </a:avLst>
          </a:prstGeom>
          <a:solidFill>
            <a:srgbClr val="FFFF00"/>
          </a:solidFill>
          <a:ln w="9525">
            <a:solidFill>
              <a:schemeClr val="tx1"/>
            </a:solidFill>
            <a:miter lim="800000"/>
            <a:headEnd/>
            <a:tailEnd/>
          </a:ln>
        </p:spPr>
        <p:txBody>
          <a:bodyPr wrap="none" anchor="ctr"/>
          <a:lstStyle/>
          <a:p>
            <a:endParaRPr lang="id-ID"/>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fade">
                                      <p:cBhvr>
                                        <p:cTn id="7" dur="1000"/>
                                        <p:tgtEl>
                                          <p:spTgt spid="94210"/>
                                        </p:tgtEl>
                                      </p:cBhvr>
                                    </p:animEffect>
                                    <p:anim calcmode="lin" valueType="num">
                                      <p:cBhvr>
                                        <p:cTn id="8" dur="1000" fill="hold"/>
                                        <p:tgtEl>
                                          <p:spTgt spid="94210"/>
                                        </p:tgtEl>
                                        <p:attrNameLst>
                                          <p:attrName>ppt_x</p:attrName>
                                        </p:attrNameLst>
                                      </p:cBhvr>
                                      <p:tavLst>
                                        <p:tav tm="0">
                                          <p:val>
                                            <p:strVal val="#ppt_x"/>
                                          </p:val>
                                        </p:tav>
                                        <p:tav tm="100000">
                                          <p:val>
                                            <p:strVal val="#ppt_x"/>
                                          </p:val>
                                        </p:tav>
                                      </p:tavLst>
                                    </p:anim>
                                    <p:anim calcmode="lin" valueType="num">
                                      <p:cBhvr>
                                        <p:cTn id="9" dur="898" decel="100000" fill="hold"/>
                                        <p:tgtEl>
                                          <p:spTgt spid="942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942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4211">
                                            <p:txEl>
                                              <p:pRg st="0" end="0"/>
                                            </p:txEl>
                                          </p:spTgt>
                                        </p:tgtEl>
                                        <p:attrNameLst>
                                          <p:attrName>style.visibility</p:attrName>
                                        </p:attrNameLst>
                                      </p:cBhvr>
                                      <p:to>
                                        <p:strVal val="visible"/>
                                      </p:to>
                                    </p:set>
                                    <p:animEffect transition="in" filter="fade">
                                      <p:cBhvr>
                                        <p:cTn id="15" dur="1000"/>
                                        <p:tgtEl>
                                          <p:spTgt spid="94211">
                                            <p:txEl>
                                              <p:pRg st="0" end="0"/>
                                            </p:txEl>
                                          </p:spTgt>
                                        </p:tgtEl>
                                      </p:cBhvr>
                                    </p:animEffect>
                                    <p:anim calcmode="lin" valueType="num">
                                      <p:cBhvr>
                                        <p:cTn id="16" dur="10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9421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942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4211">
                                            <p:txEl>
                                              <p:pRg st="1" end="1"/>
                                            </p:txEl>
                                          </p:spTgt>
                                        </p:tgtEl>
                                        <p:attrNameLst>
                                          <p:attrName>style.visibility</p:attrName>
                                        </p:attrNameLst>
                                      </p:cBhvr>
                                      <p:to>
                                        <p:strVal val="visible"/>
                                      </p:to>
                                    </p:set>
                                    <p:animEffect transition="in" filter="fade">
                                      <p:cBhvr>
                                        <p:cTn id="23" dur="1000"/>
                                        <p:tgtEl>
                                          <p:spTgt spid="94211">
                                            <p:txEl>
                                              <p:pRg st="1" end="1"/>
                                            </p:txEl>
                                          </p:spTgt>
                                        </p:tgtEl>
                                      </p:cBhvr>
                                    </p:animEffect>
                                    <p:anim calcmode="lin" valueType="num">
                                      <p:cBhvr>
                                        <p:cTn id="24" dur="10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9421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9421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94211">
                                            <p:txEl>
                                              <p:pRg st="2" end="2"/>
                                            </p:txEl>
                                          </p:spTgt>
                                        </p:tgtEl>
                                        <p:attrNameLst>
                                          <p:attrName>style.visibility</p:attrName>
                                        </p:attrNameLst>
                                      </p:cBhvr>
                                      <p:to>
                                        <p:strVal val="visible"/>
                                      </p:to>
                                    </p:set>
                                    <p:animEffect transition="in" filter="fade">
                                      <p:cBhvr>
                                        <p:cTn id="31" dur="1000"/>
                                        <p:tgtEl>
                                          <p:spTgt spid="94211">
                                            <p:txEl>
                                              <p:pRg st="2" end="2"/>
                                            </p:txEl>
                                          </p:spTgt>
                                        </p:tgtEl>
                                      </p:cBhvr>
                                    </p:animEffect>
                                    <p:anim calcmode="lin" valueType="num">
                                      <p:cBhvr>
                                        <p:cTn id="32" dur="10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94211">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9421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94211">
                                            <p:txEl>
                                              <p:pRg st="3" end="3"/>
                                            </p:txEl>
                                          </p:spTgt>
                                        </p:tgtEl>
                                        <p:attrNameLst>
                                          <p:attrName>style.visibility</p:attrName>
                                        </p:attrNameLst>
                                      </p:cBhvr>
                                      <p:to>
                                        <p:strVal val="visible"/>
                                      </p:to>
                                    </p:set>
                                    <p:animEffect transition="in" filter="fade">
                                      <p:cBhvr>
                                        <p:cTn id="39" dur="1000"/>
                                        <p:tgtEl>
                                          <p:spTgt spid="94211">
                                            <p:txEl>
                                              <p:pRg st="3" end="3"/>
                                            </p:txEl>
                                          </p:spTgt>
                                        </p:tgtEl>
                                      </p:cBhvr>
                                    </p:animEffect>
                                    <p:anim calcmode="lin" valueType="num">
                                      <p:cBhvr>
                                        <p:cTn id="40" dur="1000" fill="hold"/>
                                        <p:tgtEl>
                                          <p:spTgt spid="94211">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94211">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9421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94211">
                                            <p:txEl>
                                              <p:pRg st="4" end="4"/>
                                            </p:txEl>
                                          </p:spTgt>
                                        </p:tgtEl>
                                        <p:attrNameLst>
                                          <p:attrName>style.visibility</p:attrName>
                                        </p:attrNameLst>
                                      </p:cBhvr>
                                      <p:to>
                                        <p:strVal val="visible"/>
                                      </p:to>
                                    </p:set>
                                    <p:animEffect transition="in" filter="fade">
                                      <p:cBhvr>
                                        <p:cTn id="47" dur="1000"/>
                                        <p:tgtEl>
                                          <p:spTgt spid="94211">
                                            <p:txEl>
                                              <p:pRg st="4" end="4"/>
                                            </p:txEl>
                                          </p:spTgt>
                                        </p:tgtEl>
                                      </p:cBhvr>
                                    </p:animEffect>
                                    <p:anim calcmode="lin" valueType="num">
                                      <p:cBhvr>
                                        <p:cTn id="48" dur="1000" fill="hold"/>
                                        <p:tgtEl>
                                          <p:spTgt spid="94211">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94211">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9421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94211">
                                            <p:txEl>
                                              <p:pRg st="5" end="5"/>
                                            </p:txEl>
                                          </p:spTgt>
                                        </p:tgtEl>
                                        <p:attrNameLst>
                                          <p:attrName>style.visibility</p:attrName>
                                        </p:attrNameLst>
                                      </p:cBhvr>
                                      <p:to>
                                        <p:strVal val="visible"/>
                                      </p:to>
                                    </p:set>
                                    <p:animEffect transition="in" filter="fade">
                                      <p:cBhvr>
                                        <p:cTn id="55" dur="1000"/>
                                        <p:tgtEl>
                                          <p:spTgt spid="94211">
                                            <p:txEl>
                                              <p:pRg st="5" end="5"/>
                                            </p:txEl>
                                          </p:spTgt>
                                        </p:tgtEl>
                                      </p:cBhvr>
                                    </p:animEffect>
                                    <p:anim calcmode="lin" valueType="num">
                                      <p:cBhvr>
                                        <p:cTn id="56" dur="1000" fill="hold"/>
                                        <p:tgtEl>
                                          <p:spTgt spid="94211">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94211">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94211">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94211">
                                            <p:txEl>
                                              <p:pRg st="6" end="6"/>
                                            </p:txEl>
                                          </p:spTgt>
                                        </p:tgtEl>
                                        <p:attrNameLst>
                                          <p:attrName>style.visibility</p:attrName>
                                        </p:attrNameLst>
                                      </p:cBhvr>
                                      <p:to>
                                        <p:strVal val="visible"/>
                                      </p:to>
                                    </p:set>
                                    <p:animEffect transition="in" filter="fade">
                                      <p:cBhvr>
                                        <p:cTn id="63" dur="1000"/>
                                        <p:tgtEl>
                                          <p:spTgt spid="94211">
                                            <p:txEl>
                                              <p:pRg st="6" end="6"/>
                                            </p:txEl>
                                          </p:spTgt>
                                        </p:tgtEl>
                                      </p:cBhvr>
                                    </p:animEffect>
                                    <p:anim calcmode="lin" valueType="num">
                                      <p:cBhvr>
                                        <p:cTn id="64" dur="1000" fill="hold"/>
                                        <p:tgtEl>
                                          <p:spTgt spid="94211">
                                            <p:txEl>
                                              <p:pRg st="6" end="6"/>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94211">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94211">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94211">
                                            <p:txEl>
                                              <p:pRg st="8" end="8"/>
                                            </p:txEl>
                                          </p:spTgt>
                                        </p:tgtEl>
                                        <p:attrNameLst>
                                          <p:attrName>style.visibility</p:attrName>
                                        </p:attrNameLst>
                                      </p:cBhvr>
                                      <p:to>
                                        <p:strVal val="visible"/>
                                      </p:to>
                                    </p:set>
                                    <p:animEffect transition="in" filter="fade">
                                      <p:cBhvr>
                                        <p:cTn id="71" dur="1000"/>
                                        <p:tgtEl>
                                          <p:spTgt spid="94211">
                                            <p:txEl>
                                              <p:pRg st="8" end="8"/>
                                            </p:txEl>
                                          </p:spTgt>
                                        </p:tgtEl>
                                      </p:cBhvr>
                                    </p:animEffect>
                                    <p:anim calcmode="lin" valueType="num">
                                      <p:cBhvr>
                                        <p:cTn id="72" dur="1000" fill="hold"/>
                                        <p:tgtEl>
                                          <p:spTgt spid="94211">
                                            <p:txEl>
                                              <p:pRg st="8" end="8"/>
                                            </p:txEl>
                                          </p:spTgt>
                                        </p:tgtEl>
                                        <p:attrNameLst>
                                          <p:attrName>ppt_x</p:attrName>
                                        </p:attrNameLst>
                                      </p:cBhvr>
                                      <p:tavLst>
                                        <p:tav tm="0">
                                          <p:val>
                                            <p:strVal val="#ppt_x"/>
                                          </p:val>
                                        </p:tav>
                                        <p:tav tm="100000">
                                          <p:val>
                                            <p:strVal val="#ppt_x"/>
                                          </p:val>
                                        </p:tav>
                                      </p:tavLst>
                                    </p:anim>
                                    <p:anim calcmode="lin" valueType="num">
                                      <p:cBhvr>
                                        <p:cTn id="73" dur="898" decel="100000" fill="hold"/>
                                        <p:tgtEl>
                                          <p:spTgt spid="94211">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898"/>
                                          </p:stCondLst>
                                        </p:cTn>
                                        <p:tgtEl>
                                          <p:spTgt spid="94211">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94211">
                                            <p:txEl>
                                              <p:pRg st="9" end="9"/>
                                            </p:txEl>
                                          </p:spTgt>
                                        </p:tgtEl>
                                        <p:attrNameLst>
                                          <p:attrName>style.visibility</p:attrName>
                                        </p:attrNameLst>
                                      </p:cBhvr>
                                      <p:to>
                                        <p:strVal val="visible"/>
                                      </p:to>
                                    </p:set>
                                    <p:animEffect transition="in" filter="fade">
                                      <p:cBhvr>
                                        <p:cTn id="79" dur="1000"/>
                                        <p:tgtEl>
                                          <p:spTgt spid="94211">
                                            <p:txEl>
                                              <p:pRg st="9" end="9"/>
                                            </p:txEl>
                                          </p:spTgt>
                                        </p:tgtEl>
                                      </p:cBhvr>
                                    </p:animEffect>
                                    <p:anim calcmode="lin" valueType="num">
                                      <p:cBhvr>
                                        <p:cTn id="80" dur="1000" fill="hold"/>
                                        <p:tgtEl>
                                          <p:spTgt spid="94211">
                                            <p:txEl>
                                              <p:pRg st="9" end="9"/>
                                            </p:txEl>
                                          </p:spTgt>
                                        </p:tgtEl>
                                        <p:attrNameLst>
                                          <p:attrName>ppt_x</p:attrName>
                                        </p:attrNameLst>
                                      </p:cBhvr>
                                      <p:tavLst>
                                        <p:tav tm="0">
                                          <p:val>
                                            <p:strVal val="#ppt_x"/>
                                          </p:val>
                                        </p:tav>
                                        <p:tav tm="100000">
                                          <p:val>
                                            <p:strVal val="#ppt_x"/>
                                          </p:val>
                                        </p:tav>
                                      </p:tavLst>
                                    </p:anim>
                                    <p:anim calcmode="lin" valueType="num">
                                      <p:cBhvr>
                                        <p:cTn id="81" dur="898" decel="100000" fill="hold"/>
                                        <p:tgtEl>
                                          <p:spTgt spid="94211">
                                            <p:txEl>
                                              <p:pRg st="9" end="9"/>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898"/>
                                          </p:stCondLst>
                                        </p:cTn>
                                        <p:tgtEl>
                                          <p:spTgt spid="94211">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94211">
                                            <p:txEl>
                                              <p:pRg st="10" end="10"/>
                                            </p:txEl>
                                          </p:spTgt>
                                        </p:tgtEl>
                                        <p:attrNameLst>
                                          <p:attrName>style.visibility</p:attrName>
                                        </p:attrNameLst>
                                      </p:cBhvr>
                                      <p:to>
                                        <p:strVal val="visible"/>
                                      </p:to>
                                    </p:set>
                                    <p:animEffect transition="in" filter="fade">
                                      <p:cBhvr>
                                        <p:cTn id="87" dur="1000"/>
                                        <p:tgtEl>
                                          <p:spTgt spid="94211">
                                            <p:txEl>
                                              <p:pRg st="10" end="10"/>
                                            </p:txEl>
                                          </p:spTgt>
                                        </p:tgtEl>
                                      </p:cBhvr>
                                    </p:animEffect>
                                    <p:anim calcmode="lin" valueType="num">
                                      <p:cBhvr>
                                        <p:cTn id="88" dur="1000" fill="hold"/>
                                        <p:tgtEl>
                                          <p:spTgt spid="94211">
                                            <p:txEl>
                                              <p:pRg st="10" end="10"/>
                                            </p:txEl>
                                          </p:spTgt>
                                        </p:tgtEl>
                                        <p:attrNameLst>
                                          <p:attrName>ppt_x</p:attrName>
                                        </p:attrNameLst>
                                      </p:cBhvr>
                                      <p:tavLst>
                                        <p:tav tm="0">
                                          <p:val>
                                            <p:strVal val="#ppt_x"/>
                                          </p:val>
                                        </p:tav>
                                        <p:tav tm="100000">
                                          <p:val>
                                            <p:strVal val="#ppt_x"/>
                                          </p:val>
                                        </p:tav>
                                      </p:tavLst>
                                    </p:anim>
                                    <p:anim calcmode="lin" valueType="num">
                                      <p:cBhvr>
                                        <p:cTn id="89" dur="898" decel="100000" fill="hold"/>
                                        <p:tgtEl>
                                          <p:spTgt spid="94211">
                                            <p:txEl>
                                              <p:pRg st="10" end="10"/>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898"/>
                                          </p:stCondLst>
                                        </p:cTn>
                                        <p:tgtEl>
                                          <p:spTgt spid="94211">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94211">
                                            <p:txEl>
                                              <p:pRg st="11" end="11"/>
                                            </p:txEl>
                                          </p:spTgt>
                                        </p:tgtEl>
                                        <p:attrNameLst>
                                          <p:attrName>style.visibility</p:attrName>
                                        </p:attrNameLst>
                                      </p:cBhvr>
                                      <p:to>
                                        <p:strVal val="visible"/>
                                      </p:to>
                                    </p:set>
                                    <p:animEffect transition="in" filter="fade">
                                      <p:cBhvr>
                                        <p:cTn id="95" dur="1000"/>
                                        <p:tgtEl>
                                          <p:spTgt spid="94211">
                                            <p:txEl>
                                              <p:pRg st="11" end="11"/>
                                            </p:txEl>
                                          </p:spTgt>
                                        </p:tgtEl>
                                      </p:cBhvr>
                                    </p:animEffect>
                                    <p:anim calcmode="lin" valueType="num">
                                      <p:cBhvr>
                                        <p:cTn id="96" dur="1000" fill="hold"/>
                                        <p:tgtEl>
                                          <p:spTgt spid="94211">
                                            <p:txEl>
                                              <p:pRg st="11" end="11"/>
                                            </p:txEl>
                                          </p:spTgt>
                                        </p:tgtEl>
                                        <p:attrNameLst>
                                          <p:attrName>ppt_x</p:attrName>
                                        </p:attrNameLst>
                                      </p:cBhvr>
                                      <p:tavLst>
                                        <p:tav tm="0">
                                          <p:val>
                                            <p:strVal val="#ppt_x"/>
                                          </p:val>
                                        </p:tav>
                                        <p:tav tm="100000">
                                          <p:val>
                                            <p:strVal val="#ppt_x"/>
                                          </p:val>
                                        </p:tav>
                                      </p:tavLst>
                                    </p:anim>
                                    <p:anim calcmode="lin" valueType="num">
                                      <p:cBhvr>
                                        <p:cTn id="97" dur="898" decel="100000" fill="hold"/>
                                        <p:tgtEl>
                                          <p:spTgt spid="94211">
                                            <p:txEl>
                                              <p:pRg st="11" end="11"/>
                                            </p:tx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898"/>
                                          </p:stCondLst>
                                        </p:cTn>
                                        <p:tgtEl>
                                          <p:spTgt spid="94211">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381000" y="228600"/>
            <a:ext cx="8763000" cy="6477000"/>
          </a:xfrm>
        </p:spPr>
        <p:txBody>
          <a:bodyPr/>
          <a:lstStyle/>
          <a:p>
            <a:pPr marL="609600" indent="-609600" eaLnBrk="1" hangingPunct="1"/>
            <a:r>
              <a:rPr lang="en-US" smtClean="0"/>
              <a:t>Jika ditinjau :</a:t>
            </a:r>
          </a:p>
          <a:p>
            <a:pPr marL="609600" indent="-609600" algn="r" eaLnBrk="1" hangingPunct="1">
              <a:buFontTx/>
              <a:buAutoNum type="alphaLcPeriod"/>
            </a:pPr>
            <a:r>
              <a:rPr lang="en-US" sz="2400" smtClean="0"/>
              <a:t>Bentuk biji : - bulat (315 + 108)  = 423 : 3</a:t>
            </a:r>
          </a:p>
          <a:p>
            <a:pPr marL="609600" indent="-609600" algn="r" eaLnBrk="1" hangingPunct="1">
              <a:buFontTx/>
              <a:buNone/>
            </a:pPr>
            <a:r>
              <a:rPr lang="en-US" sz="2400" smtClean="0"/>
              <a:t>			      - keriput (101 + 32) = 133 : 1</a:t>
            </a:r>
          </a:p>
          <a:p>
            <a:pPr marL="609600" indent="-609600" algn="r" eaLnBrk="1" hangingPunct="1">
              <a:buFontTx/>
              <a:buNone/>
            </a:pPr>
            <a:r>
              <a:rPr lang="en-US" sz="2400" smtClean="0"/>
              <a:t>b. Warna biji : - hijau (315 + 101)  = 416 : 3</a:t>
            </a:r>
          </a:p>
          <a:p>
            <a:pPr marL="609600" indent="-609600" algn="r" eaLnBrk="1" hangingPunct="1">
              <a:buFontTx/>
              <a:buNone/>
            </a:pPr>
            <a:r>
              <a:rPr lang="en-US" sz="2400" smtClean="0"/>
              <a:t>                       - kuning (108 + 32) = 140 : 1</a:t>
            </a:r>
          </a:p>
          <a:p>
            <a:pPr marL="609600" indent="-609600" eaLnBrk="1" hangingPunct="1">
              <a:buFontTx/>
              <a:buNone/>
            </a:pPr>
            <a:r>
              <a:rPr lang="en-US" sz="2400" smtClean="0"/>
              <a:t>  </a:t>
            </a:r>
          </a:p>
          <a:p>
            <a:pPr marL="609600" indent="-609600" eaLnBrk="1" hangingPunct="1">
              <a:buFontTx/>
              <a:buNone/>
            </a:pPr>
            <a:r>
              <a:rPr lang="en-US" sz="2400" smtClean="0"/>
              <a:t>Mendel menyimpulkan :</a:t>
            </a:r>
          </a:p>
          <a:p>
            <a:pPr marL="609600" indent="-609600" eaLnBrk="1" hangingPunct="1">
              <a:buFontTx/>
              <a:buNone/>
            </a:pPr>
            <a:r>
              <a:rPr lang="en-US" sz="2400" smtClean="0"/>
              <a:t>	“Kedua sistem pewarisan/kedua gen adalah bebas satu terhadap lainnya”</a:t>
            </a:r>
          </a:p>
          <a:p>
            <a:pPr marL="609600" indent="-609600" eaLnBrk="1" hangingPunct="1">
              <a:buFontTx/>
              <a:buNone/>
            </a:pPr>
            <a:r>
              <a:rPr lang="en-US" sz="2400" smtClean="0">
                <a:solidFill>
                  <a:srgbClr val="00CCFF"/>
                </a:solidFill>
              </a:rPr>
              <a:t>(Hukum Mendel II : Perpaduan secara Bebas </a:t>
            </a:r>
          </a:p>
          <a:p>
            <a:pPr marL="609600" indent="-609600" eaLnBrk="1" hangingPunct="1">
              <a:buFontTx/>
              <a:buNone/>
            </a:pPr>
            <a:r>
              <a:rPr lang="en-US" sz="2400" smtClean="0">
                <a:solidFill>
                  <a:srgbClr val="00CCFF"/>
                </a:solidFill>
              </a:rPr>
              <a:t>			         (independent of assortment)</a:t>
            </a:r>
          </a:p>
          <a:p>
            <a:pPr marL="609600" indent="-609600" eaLnBrk="1" hangingPunct="1">
              <a:buFontTx/>
              <a:buNone/>
            </a:pPr>
            <a:r>
              <a:rPr lang="en-US" sz="2400" smtClean="0"/>
              <a:t>Rasio 9:3:3:1 secara matematik merupakan kombinasi acak dari dua rasio 3 :1 yang bebas, sehingga perhitungan selanjutny menggunakan </a:t>
            </a:r>
            <a:r>
              <a:rPr lang="en-US" sz="2400" smtClean="0">
                <a:solidFill>
                  <a:srgbClr val="FFFF00"/>
                </a:solidFill>
              </a:rPr>
              <a:t>kaedah matematika dan hitung</a:t>
            </a:r>
            <a:r>
              <a:rPr lang="en-US" sz="2400" smtClean="0"/>
              <a:t> </a:t>
            </a:r>
            <a:r>
              <a:rPr lang="en-US" sz="2400" smtClean="0">
                <a:solidFill>
                  <a:srgbClr val="FFFF00"/>
                </a:solidFill>
              </a:rPr>
              <a:t>peluang</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p:cTn id="7" dur="1000" fill="hold"/>
                                        <p:tgtEl>
                                          <p:spTgt spid="10547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054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54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5475">
                                            <p:txEl>
                                              <p:pRg st="1" end="1"/>
                                            </p:txEl>
                                          </p:spTgt>
                                        </p:tgtEl>
                                        <p:attrNameLst>
                                          <p:attrName>style.visibility</p:attrName>
                                        </p:attrNameLst>
                                      </p:cBhvr>
                                      <p:to>
                                        <p:strVal val="visible"/>
                                      </p:to>
                                    </p:set>
                                    <p:anim calcmode="lin" valueType="num">
                                      <p:cBhvr>
                                        <p:cTn id="14" dur="1000" fill="hold"/>
                                        <p:tgtEl>
                                          <p:spTgt spid="10547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0547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547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05475">
                                            <p:txEl>
                                              <p:pRg st="2" end="2"/>
                                            </p:txEl>
                                          </p:spTgt>
                                        </p:tgtEl>
                                        <p:attrNameLst>
                                          <p:attrName>style.visibility</p:attrName>
                                        </p:attrNameLst>
                                      </p:cBhvr>
                                      <p:to>
                                        <p:strVal val="visible"/>
                                      </p:to>
                                    </p:set>
                                    <p:anim calcmode="lin" valueType="num">
                                      <p:cBhvr>
                                        <p:cTn id="21" dur="1000" fill="hold"/>
                                        <p:tgtEl>
                                          <p:spTgt spid="10547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10547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0547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05475">
                                            <p:txEl>
                                              <p:pRg st="3" end="3"/>
                                            </p:txEl>
                                          </p:spTgt>
                                        </p:tgtEl>
                                        <p:attrNameLst>
                                          <p:attrName>style.visibility</p:attrName>
                                        </p:attrNameLst>
                                      </p:cBhvr>
                                      <p:to>
                                        <p:strVal val="visible"/>
                                      </p:to>
                                    </p:set>
                                    <p:anim calcmode="lin" valueType="num">
                                      <p:cBhvr>
                                        <p:cTn id="28" dur="1000" fill="hold"/>
                                        <p:tgtEl>
                                          <p:spTgt spid="105475">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10547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0547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05475">
                                            <p:txEl>
                                              <p:pRg st="4" end="4"/>
                                            </p:txEl>
                                          </p:spTgt>
                                        </p:tgtEl>
                                        <p:attrNameLst>
                                          <p:attrName>style.visibility</p:attrName>
                                        </p:attrNameLst>
                                      </p:cBhvr>
                                      <p:to>
                                        <p:strVal val="visible"/>
                                      </p:to>
                                    </p:set>
                                    <p:anim calcmode="lin" valueType="num">
                                      <p:cBhvr>
                                        <p:cTn id="35" dur="1000" fill="hold"/>
                                        <p:tgtEl>
                                          <p:spTgt spid="105475">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10547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0547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05475">
                                            <p:txEl>
                                              <p:pRg st="5" end="5"/>
                                            </p:txEl>
                                          </p:spTgt>
                                        </p:tgtEl>
                                        <p:attrNameLst>
                                          <p:attrName>style.visibility</p:attrName>
                                        </p:attrNameLst>
                                      </p:cBhvr>
                                      <p:to>
                                        <p:strVal val="visible"/>
                                      </p:to>
                                    </p:set>
                                    <p:anim calcmode="lin" valueType="num">
                                      <p:cBhvr>
                                        <p:cTn id="42" dur="1000" fill="hold"/>
                                        <p:tgtEl>
                                          <p:spTgt spid="105475">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105475">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10547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05475">
                                            <p:txEl>
                                              <p:pRg st="6" end="6"/>
                                            </p:txEl>
                                          </p:spTgt>
                                        </p:tgtEl>
                                        <p:attrNameLst>
                                          <p:attrName>style.visibility</p:attrName>
                                        </p:attrNameLst>
                                      </p:cBhvr>
                                      <p:to>
                                        <p:strVal val="visible"/>
                                      </p:to>
                                    </p:set>
                                    <p:anim calcmode="lin" valueType="num">
                                      <p:cBhvr>
                                        <p:cTn id="49" dur="1000" fill="hold"/>
                                        <p:tgtEl>
                                          <p:spTgt spid="105475">
                                            <p:txEl>
                                              <p:pRg st="6" end="6"/>
                                            </p:txEl>
                                          </p:spTgt>
                                        </p:tgtEl>
                                        <p:attrNameLst>
                                          <p:attrName>ppt_w</p:attrName>
                                        </p:attrNameLst>
                                      </p:cBhvr>
                                      <p:tavLst>
                                        <p:tav tm="0">
                                          <p:val>
                                            <p:strVal val="#ppt_w+.3"/>
                                          </p:val>
                                        </p:tav>
                                        <p:tav tm="100000">
                                          <p:val>
                                            <p:strVal val="#ppt_w"/>
                                          </p:val>
                                        </p:tav>
                                      </p:tavLst>
                                    </p:anim>
                                    <p:anim calcmode="lin" valueType="num">
                                      <p:cBhvr>
                                        <p:cTn id="50" dur="1000" fill="hold"/>
                                        <p:tgtEl>
                                          <p:spTgt spid="105475">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10547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05475">
                                            <p:txEl>
                                              <p:pRg st="7" end="7"/>
                                            </p:txEl>
                                          </p:spTgt>
                                        </p:tgtEl>
                                        <p:attrNameLst>
                                          <p:attrName>style.visibility</p:attrName>
                                        </p:attrNameLst>
                                      </p:cBhvr>
                                      <p:to>
                                        <p:strVal val="visible"/>
                                      </p:to>
                                    </p:set>
                                    <p:anim calcmode="lin" valueType="num">
                                      <p:cBhvr>
                                        <p:cTn id="56" dur="1000" fill="hold"/>
                                        <p:tgtEl>
                                          <p:spTgt spid="105475">
                                            <p:txEl>
                                              <p:pRg st="7" end="7"/>
                                            </p:txEl>
                                          </p:spTgt>
                                        </p:tgtEl>
                                        <p:attrNameLst>
                                          <p:attrName>ppt_w</p:attrName>
                                        </p:attrNameLst>
                                      </p:cBhvr>
                                      <p:tavLst>
                                        <p:tav tm="0">
                                          <p:val>
                                            <p:strVal val="#ppt_w+.3"/>
                                          </p:val>
                                        </p:tav>
                                        <p:tav tm="100000">
                                          <p:val>
                                            <p:strVal val="#ppt_w"/>
                                          </p:val>
                                        </p:tav>
                                      </p:tavLst>
                                    </p:anim>
                                    <p:anim calcmode="lin" valueType="num">
                                      <p:cBhvr>
                                        <p:cTn id="57" dur="1000" fill="hold"/>
                                        <p:tgtEl>
                                          <p:spTgt spid="105475">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105475">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05475">
                                            <p:txEl>
                                              <p:pRg st="8" end="8"/>
                                            </p:txEl>
                                          </p:spTgt>
                                        </p:tgtEl>
                                        <p:attrNameLst>
                                          <p:attrName>style.visibility</p:attrName>
                                        </p:attrNameLst>
                                      </p:cBhvr>
                                      <p:to>
                                        <p:strVal val="visible"/>
                                      </p:to>
                                    </p:set>
                                    <p:anim calcmode="lin" valueType="num">
                                      <p:cBhvr>
                                        <p:cTn id="63" dur="1000" fill="hold"/>
                                        <p:tgtEl>
                                          <p:spTgt spid="105475">
                                            <p:txEl>
                                              <p:pRg st="8" end="8"/>
                                            </p:txEl>
                                          </p:spTgt>
                                        </p:tgtEl>
                                        <p:attrNameLst>
                                          <p:attrName>ppt_w</p:attrName>
                                        </p:attrNameLst>
                                      </p:cBhvr>
                                      <p:tavLst>
                                        <p:tav tm="0">
                                          <p:val>
                                            <p:strVal val="#ppt_w+.3"/>
                                          </p:val>
                                        </p:tav>
                                        <p:tav tm="100000">
                                          <p:val>
                                            <p:strVal val="#ppt_w"/>
                                          </p:val>
                                        </p:tav>
                                      </p:tavLst>
                                    </p:anim>
                                    <p:anim calcmode="lin" valueType="num">
                                      <p:cBhvr>
                                        <p:cTn id="64" dur="1000" fill="hold"/>
                                        <p:tgtEl>
                                          <p:spTgt spid="105475">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105475">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105475">
                                            <p:txEl>
                                              <p:pRg st="9" end="9"/>
                                            </p:txEl>
                                          </p:spTgt>
                                        </p:tgtEl>
                                        <p:attrNameLst>
                                          <p:attrName>style.visibility</p:attrName>
                                        </p:attrNameLst>
                                      </p:cBhvr>
                                      <p:to>
                                        <p:strVal val="visible"/>
                                      </p:to>
                                    </p:set>
                                    <p:anim calcmode="lin" valueType="num">
                                      <p:cBhvr>
                                        <p:cTn id="70" dur="1000" fill="hold"/>
                                        <p:tgtEl>
                                          <p:spTgt spid="105475">
                                            <p:txEl>
                                              <p:pRg st="9" end="9"/>
                                            </p:txEl>
                                          </p:spTgt>
                                        </p:tgtEl>
                                        <p:attrNameLst>
                                          <p:attrName>ppt_w</p:attrName>
                                        </p:attrNameLst>
                                      </p:cBhvr>
                                      <p:tavLst>
                                        <p:tav tm="0">
                                          <p:val>
                                            <p:strVal val="#ppt_w+.3"/>
                                          </p:val>
                                        </p:tav>
                                        <p:tav tm="100000">
                                          <p:val>
                                            <p:strVal val="#ppt_w"/>
                                          </p:val>
                                        </p:tav>
                                      </p:tavLst>
                                    </p:anim>
                                    <p:anim calcmode="lin" valueType="num">
                                      <p:cBhvr>
                                        <p:cTn id="71" dur="1000" fill="hold"/>
                                        <p:tgtEl>
                                          <p:spTgt spid="105475">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105475">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grpId="0" nodeType="clickEffect">
                                  <p:stCondLst>
                                    <p:cond delay="0"/>
                                  </p:stCondLst>
                                  <p:childTnLst>
                                    <p:set>
                                      <p:cBhvr>
                                        <p:cTn id="76" dur="1" fill="hold">
                                          <p:stCondLst>
                                            <p:cond delay="0"/>
                                          </p:stCondLst>
                                        </p:cTn>
                                        <p:tgtEl>
                                          <p:spTgt spid="105475">
                                            <p:txEl>
                                              <p:pRg st="10" end="10"/>
                                            </p:txEl>
                                          </p:spTgt>
                                        </p:tgtEl>
                                        <p:attrNameLst>
                                          <p:attrName>style.visibility</p:attrName>
                                        </p:attrNameLst>
                                      </p:cBhvr>
                                      <p:to>
                                        <p:strVal val="visible"/>
                                      </p:to>
                                    </p:set>
                                    <p:anim calcmode="lin" valueType="num">
                                      <p:cBhvr>
                                        <p:cTn id="77" dur="1000" fill="hold"/>
                                        <p:tgtEl>
                                          <p:spTgt spid="105475">
                                            <p:txEl>
                                              <p:pRg st="10" end="10"/>
                                            </p:txEl>
                                          </p:spTgt>
                                        </p:tgtEl>
                                        <p:attrNameLst>
                                          <p:attrName>ppt_w</p:attrName>
                                        </p:attrNameLst>
                                      </p:cBhvr>
                                      <p:tavLst>
                                        <p:tav tm="0">
                                          <p:val>
                                            <p:strVal val="#ppt_w+.3"/>
                                          </p:val>
                                        </p:tav>
                                        <p:tav tm="100000">
                                          <p:val>
                                            <p:strVal val="#ppt_w"/>
                                          </p:val>
                                        </p:tav>
                                      </p:tavLst>
                                    </p:anim>
                                    <p:anim calcmode="lin" valueType="num">
                                      <p:cBhvr>
                                        <p:cTn id="78" dur="1000" fill="hold"/>
                                        <p:tgtEl>
                                          <p:spTgt spid="105475">
                                            <p:txEl>
                                              <p:pRg st="10" end="10"/>
                                            </p:txEl>
                                          </p:spTgt>
                                        </p:tgtEl>
                                        <p:attrNameLst>
                                          <p:attrName>ppt_h</p:attrName>
                                        </p:attrNameLst>
                                      </p:cBhvr>
                                      <p:tavLst>
                                        <p:tav tm="0">
                                          <p:val>
                                            <p:strVal val="#ppt_h"/>
                                          </p:val>
                                        </p:tav>
                                        <p:tav tm="100000">
                                          <p:val>
                                            <p:strVal val="#ppt_h"/>
                                          </p:val>
                                        </p:tav>
                                      </p:tavLst>
                                    </p:anim>
                                    <p:animEffect transition="in" filter="fade">
                                      <p:cBhvr>
                                        <p:cTn id="79" dur="1000"/>
                                        <p:tgtEl>
                                          <p:spTgt spid="1054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4" descr="A-07"/>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3555" name="AutoShape 6"/>
          <p:cNvSpPr>
            <a:spLocks noChangeArrowheads="1"/>
          </p:cNvSpPr>
          <p:nvPr/>
        </p:nvSpPr>
        <p:spPr bwMode="auto">
          <a:xfrm>
            <a:off x="5638800" y="533400"/>
            <a:ext cx="3200400" cy="1447800"/>
          </a:xfrm>
          <a:prstGeom prst="wedgeEllipseCallout">
            <a:avLst>
              <a:gd name="adj1" fmla="val -33037"/>
              <a:gd name="adj2" fmla="val 69958"/>
            </a:avLst>
          </a:prstGeom>
          <a:solidFill>
            <a:schemeClr val="accent1"/>
          </a:solidFill>
          <a:ln w="9525">
            <a:solidFill>
              <a:schemeClr val="tx1"/>
            </a:solidFill>
            <a:miter lim="800000"/>
            <a:headEnd/>
            <a:tailEnd/>
          </a:ln>
        </p:spPr>
        <p:txBody>
          <a:bodyPr/>
          <a:lstStyle/>
          <a:p>
            <a:pPr algn="ctr"/>
            <a:endParaRPr lang="id-ID"/>
          </a:p>
        </p:txBody>
      </p:sp>
      <p:sp>
        <p:nvSpPr>
          <p:cNvPr id="23556" name="Text Box 7"/>
          <p:cNvSpPr txBox="1">
            <a:spLocks noChangeArrowheads="1"/>
          </p:cNvSpPr>
          <p:nvPr/>
        </p:nvSpPr>
        <p:spPr bwMode="auto">
          <a:xfrm>
            <a:off x="6248400" y="990600"/>
            <a:ext cx="1905000" cy="641350"/>
          </a:xfrm>
          <a:prstGeom prst="rect">
            <a:avLst/>
          </a:prstGeom>
          <a:noFill/>
          <a:ln w="9525">
            <a:noFill/>
            <a:miter lim="800000"/>
            <a:headEnd/>
            <a:tailEnd/>
          </a:ln>
        </p:spPr>
        <p:txBody>
          <a:bodyPr>
            <a:spAutoFit/>
          </a:bodyPr>
          <a:lstStyle/>
          <a:p>
            <a:pPr algn="ctr">
              <a:spcBef>
                <a:spcPct val="50000"/>
              </a:spcBef>
            </a:pPr>
            <a:r>
              <a:rPr lang="en-US" b="1">
                <a:solidFill>
                  <a:srgbClr val="170C44"/>
                </a:solidFill>
              </a:rPr>
              <a:t>PERSILANGAN DIHIBRID</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Rectangle 3"/>
          <p:cNvSpPr>
            <a:spLocks noGrp="1" noChangeArrowheads="1"/>
          </p:cNvSpPr>
          <p:nvPr>
            <p:ph type="body" sz="half" idx="1"/>
          </p:nvPr>
        </p:nvSpPr>
        <p:spPr>
          <a:xfrm>
            <a:off x="457200" y="381000"/>
            <a:ext cx="3352800" cy="5675313"/>
          </a:xfrm>
        </p:spPr>
        <p:txBody>
          <a:bodyPr/>
          <a:lstStyle/>
          <a:p>
            <a:pPr eaLnBrk="1" hangingPunct="1"/>
            <a:r>
              <a:rPr lang="en-US" sz="2000" smtClean="0">
                <a:solidFill>
                  <a:srgbClr val="9900CC"/>
                </a:solidFill>
              </a:rPr>
              <a:t>Percobaan dihibrid menerangkan bahwa gen warna bebas dari gen bentuk biji, maka pada waktu pembentukan gamet setiap alel dari gen warna biji berpadu secara bebas dengan setiap alel dari gen bentuk biji</a:t>
            </a:r>
          </a:p>
          <a:p>
            <a:pPr eaLnBrk="1" hangingPunct="1">
              <a:buFontTx/>
              <a:buNone/>
            </a:pPr>
            <a:endParaRPr lang="en-US" sz="2000" smtClean="0">
              <a:solidFill>
                <a:srgbClr val="9900CC"/>
              </a:solidFill>
            </a:endParaRPr>
          </a:p>
          <a:p>
            <a:pPr eaLnBrk="1" hangingPunct="1">
              <a:buFontTx/>
              <a:buNone/>
            </a:pPr>
            <a:r>
              <a:rPr lang="en-US" sz="2000" smtClean="0">
                <a:solidFill>
                  <a:srgbClr val="FF0066"/>
                </a:solidFill>
              </a:rPr>
              <a:t>F1		BbGg (heterosigot)</a:t>
            </a:r>
          </a:p>
          <a:p>
            <a:pPr eaLnBrk="1" hangingPunct="1">
              <a:buFontTx/>
              <a:buNone/>
            </a:pPr>
            <a:r>
              <a:rPr lang="en-US" sz="2000" smtClean="0">
                <a:solidFill>
                  <a:srgbClr val="FF0066"/>
                </a:solidFill>
              </a:rPr>
              <a:t>Gamet 	1. BG       2. Bg </a:t>
            </a:r>
          </a:p>
          <a:p>
            <a:pPr eaLnBrk="1" hangingPunct="1">
              <a:buFontTx/>
              <a:buNone/>
            </a:pPr>
            <a:r>
              <a:rPr lang="en-US" sz="2000" smtClean="0">
                <a:solidFill>
                  <a:srgbClr val="FF0066"/>
                </a:solidFill>
              </a:rPr>
              <a:t>             3. bG       4. bg</a:t>
            </a:r>
          </a:p>
          <a:p>
            <a:pPr eaLnBrk="1" hangingPunct="1">
              <a:buFontTx/>
              <a:buNone/>
            </a:pPr>
            <a:r>
              <a:rPr lang="en-US" sz="2000" smtClean="0">
                <a:solidFill>
                  <a:srgbClr val="FF0066"/>
                </a:solidFill>
              </a:rPr>
              <a:t>F2 Punnet’s square</a:t>
            </a:r>
          </a:p>
          <a:p>
            <a:pPr eaLnBrk="1" hangingPunct="1">
              <a:buFontTx/>
              <a:buNone/>
            </a:pPr>
            <a:endParaRPr lang="en-US" sz="2000" smtClean="0">
              <a:solidFill>
                <a:srgbClr val="FF0066"/>
              </a:solidFill>
            </a:endParaRPr>
          </a:p>
        </p:txBody>
      </p:sp>
      <p:graphicFrame>
        <p:nvGraphicFramePr>
          <p:cNvPr id="109628" name="Group 60"/>
          <p:cNvGraphicFramePr>
            <a:graphicFrameLocks noGrp="1"/>
          </p:cNvGraphicFramePr>
          <p:nvPr>
            <p:ph sz="half" idx="2"/>
          </p:nvPr>
        </p:nvGraphicFramePr>
        <p:xfrm>
          <a:off x="3962400" y="685800"/>
          <a:ext cx="4724400" cy="5440364"/>
        </p:xfrm>
        <a:graphic>
          <a:graphicData uri="http://schemas.openxmlformats.org/drawingml/2006/table">
            <a:tbl>
              <a:tblPr/>
              <a:tblGrid>
                <a:gridCol w="944563"/>
                <a:gridCol w="944562"/>
                <a:gridCol w="946150"/>
                <a:gridCol w="944563"/>
                <a:gridCol w="944562"/>
              </a:tblGrid>
              <a:tr h="1087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FF"/>
                          </a:solidFill>
                          <a:effectLst/>
                          <a:latin typeface="Arial" charset="0"/>
                          <a:sym typeface="Wingdings" pitchFamily="2" charset="2"/>
                        </a:rPr>
                        <a:t>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¼ BG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9A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¼ Bg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9A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¼ bG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9A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¼ bg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9A00"/>
                    </a:solidFill>
                  </a:tcPr>
                </a:tc>
              </a:tr>
              <a:tr h="1089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¼ BG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9A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1/16 </a:t>
                      </a:r>
                      <a:r>
                        <a:rPr kumimoji="0" lang="en-US" sz="1600" b="1" i="0" u="none" strike="noStrike" cap="none" normalizeH="0" baseline="0" smtClean="0">
                          <a:ln>
                            <a:noFill/>
                          </a:ln>
                          <a:solidFill>
                            <a:schemeClr val="accent1"/>
                          </a:solidFill>
                          <a:effectLst/>
                          <a:latin typeface="Arial" charset="0"/>
                        </a:rPr>
                        <a:t>BBGG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1/16 </a:t>
                      </a:r>
                      <a:r>
                        <a:rPr kumimoji="0" lang="en-US" sz="1600" b="1" i="0" u="none" strike="noStrike" cap="none" normalizeH="0" baseline="0" smtClean="0">
                          <a:ln>
                            <a:noFill/>
                          </a:ln>
                          <a:solidFill>
                            <a:srgbClr val="FFFF00"/>
                          </a:solidFill>
                          <a:effectLst/>
                          <a:latin typeface="Arial" charset="0"/>
                        </a:rPr>
                        <a:t>BBGg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1/16 </a:t>
                      </a:r>
                      <a:r>
                        <a:rPr kumimoji="0" lang="en-US" sz="1600" b="1" i="0" u="none" strike="noStrike" cap="none" normalizeH="0" baseline="0" smtClean="0">
                          <a:ln>
                            <a:noFill/>
                          </a:ln>
                          <a:solidFill>
                            <a:schemeClr val="accent2"/>
                          </a:solidFill>
                          <a:effectLst/>
                          <a:latin typeface="Arial" charset="0"/>
                        </a:rPr>
                        <a:t>BbGG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1/16 </a:t>
                      </a:r>
                      <a:r>
                        <a:rPr kumimoji="0" lang="en-US" sz="1600" b="1" i="0" u="none" strike="noStrike" cap="none" normalizeH="0" baseline="0" smtClean="0">
                          <a:ln>
                            <a:noFill/>
                          </a:ln>
                          <a:solidFill>
                            <a:srgbClr val="FF7C80"/>
                          </a:solidFill>
                          <a:effectLst/>
                          <a:latin typeface="Arial" charset="0"/>
                        </a:rPr>
                        <a:t>BbGg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r>
              <a:tr h="1087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¼ Bg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9A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1/16 </a:t>
                      </a:r>
                      <a:r>
                        <a:rPr kumimoji="0" lang="en-US" sz="1600" b="1" i="0" u="none" strike="noStrike" cap="none" normalizeH="0" baseline="0" smtClean="0">
                          <a:ln>
                            <a:noFill/>
                          </a:ln>
                          <a:solidFill>
                            <a:srgbClr val="FFFF00"/>
                          </a:solidFill>
                          <a:effectLst/>
                          <a:latin typeface="Arial" charset="0"/>
                        </a:rPr>
                        <a:t>BBGg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1/16 BBgg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1/16 </a:t>
                      </a:r>
                      <a:r>
                        <a:rPr kumimoji="0" lang="en-US" sz="1600" b="1" i="0" u="none" strike="noStrike" cap="none" normalizeH="0" baseline="0" smtClean="0">
                          <a:ln>
                            <a:noFill/>
                          </a:ln>
                          <a:solidFill>
                            <a:srgbClr val="FF7C80"/>
                          </a:solidFill>
                          <a:effectLst/>
                          <a:latin typeface="Arial" charset="0"/>
                        </a:rPr>
                        <a:t>BbGg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1/16 Bbgg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089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¼ bG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9A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1/16 </a:t>
                      </a:r>
                      <a:r>
                        <a:rPr kumimoji="0" lang="en-US" sz="1600" b="1" i="0" u="none" strike="noStrike" cap="none" normalizeH="0" baseline="0" smtClean="0">
                          <a:ln>
                            <a:noFill/>
                          </a:ln>
                          <a:solidFill>
                            <a:schemeClr val="accent2"/>
                          </a:solidFill>
                          <a:effectLst/>
                          <a:latin typeface="Arial" charset="0"/>
                        </a:rPr>
                        <a:t>BbGG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1/16 </a:t>
                      </a:r>
                      <a:r>
                        <a:rPr kumimoji="0" lang="en-US" sz="1600" b="1" i="0" u="none" strike="noStrike" cap="none" normalizeH="0" baseline="0" smtClean="0">
                          <a:ln>
                            <a:noFill/>
                          </a:ln>
                          <a:solidFill>
                            <a:srgbClr val="FF7C80"/>
                          </a:solidFill>
                          <a:effectLst/>
                          <a:latin typeface="Arial" charset="0"/>
                        </a:rPr>
                        <a:t>BbGg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1/16 bbGG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1/16 </a:t>
                      </a:r>
                      <a:r>
                        <a:rPr kumimoji="0" lang="en-US" sz="1600" b="1" i="0" u="none" strike="noStrike" cap="none" normalizeH="0" baseline="0" smtClean="0">
                          <a:ln>
                            <a:noFill/>
                          </a:ln>
                          <a:solidFill>
                            <a:srgbClr val="800000"/>
                          </a:solidFill>
                          <a:effectLst/>
                          <a:latin typeface="Arial" charset="0"/>
                        </a:rPr>
                        <a:t>bbGg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r>
              <a:tr h="1087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¼ bg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E9A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1/16 </a:t>
                      </a:r>
                      <a:r>
                        <a:rPr kumimoji="0" lang="en-US" sz="1600" b="1" i="0" u="none" strike="noStrike" cap="none" normalizeH="0" baseline="0" smtClean="0">
                          <a:ln>
                            <a:noFill/>
                          </a:ln>
                          <a:solidFill>
                            <a:srgbClr val="FF7C80"/>
                          </a:solidFill>
                          <a:effectLst/>
                          <a:latin typeface="Arial" charset="0"/>
                        </a:rPr>
                        <a:t>BbGb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1/16 Bbgg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1/16 </a:t>
                      </a:r>
                      <a:r>
                        <a:rPr kumimoji="0" lang="en-US" sz="1600" b="1" i="0" u="none" strike="noStrike" cap="none" normalizeH="0" baseline="0" smtClean="0">
                          <a:ln>
                            <a:noFill/>
                          </a:ln>
                          <a:solidFill>
                            <a:srgbClr val="800000"/>
                          </a:solidFill>
                          <a:effectLst/>
                          <a:latin typeface="Arial" charset="0"/>
                        </a:rPr>
                        <a:t>bbGg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1/16 bbgg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C462"/>
                    </a:solidFill>
                  </a:tcPr>
                </a:tc>
              </a:tr>
            </a:tbl>
          </a:graphicData>
        </a:graphic>
      </p:graphicFrame>
      <p:sp>
        <p:nvSpPr>
          <p:cNvPr id="24617" name="Line 56"/>
          <p:cNvSpPr>
            <a:spLocks noChangeShapeType="1"/>
          </p:cNvSpPr>
          <p:nvPr/>
        </p:nvSpPr>
        <p:spPr bwMode="auto">
          <a:xfrm>
            <a:off x="4038600" y="762000"/>
            <a:ext cx="838200" cy="990600"/>
          </a:xfrm>
          <a:prstGeom prst="line">
            <a:avLst/>
          </a:prstGeom>
          <a:noFill/>
          <a:ln w="57150" cmpd="thickThin">
            <a:solidFill>
              <a:srgbClr val="FFFF00"/>
            </a:solidFill>
            <a:round/>
            <a:headEnd/>
            <a:tailEnd/>
          </a:ln>
        </p:spPr>
        <p:txBody>
          <a:bodyPr/>
          <a:lstStyle/>
          <a:p>
            <a:endParaRPr lang="id-ID"/>
          </a:p>
        </p:txBody>
      </p:sp>
      <p:sp>
        <p:nvSpPr>
          <p:cNvPr id="24618" name="Text Box 61"/>
          <p:cNvSpPr txBox="1">
            <a:spLocks noChangeArrowheads="1"/>
          </p:cNvSpPr>
          <p:nvPr/>
        </p:nvSpPr>
        <p:spPr bwMode="auto">
          <a:xfrm>
            <a:off x="5943600" y="6477000"/>
            <a:ext cx="2819400" cy="366713"/>
          </a:xfrm>
          <a:prstGeom prst="rect">
            <a:avLst/>
          </a:prstGeom>
          <a:noFill/>
          <a:ln w="9525">
            <a:noFill/>
            <a:miter lim="800000"/>
            <a:headEnd/>
            <a:tailEnd/>
          </a:ln>
        </p:spPr>
        <p:txBody>
          <a:bodyPr>
            <a:spAutoFit/>
          </a:bodyPr>
          <a:lstStyle/>
          <a:p>
            <a:pPr>
              <a:spcBef>
                <a:spcPct val="50000"/>
              </a:spcBef>
            </a:pPr>
            <a:r>
              <a:rPr lang="en-US">
                <a:solidFill>
                  <a:srgbClr val="4F2EDA"/>
                </a:solidFill>
                <a:latin typeface="Eras Bold ITC" pitchFamily="34" charset="0"/>
                <a:hlinkClick r:id="rId3" action="ppaction://hlinkpres?slideindex=16&amp;slidetitle=Berbagai hasil persilangan"/>
              </a:rPr>
              <a:t>Gambar persilangan</a:t>
            </a:r>
            <a:endParaRPr lang="en-US">
              <a:solidFill>
                <a:srgbClr val="4F2EDA"/>
              </a:solidFill>
              <a:latin typeface="Eras Bold IT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fade">
                                      <p:cBhvr>
                                        <p:cTn id="7" dur="1000"/>
                                        <p:tgtEl>
                                          <p:spTgt spid="109571">
                                            <p:txEl>
                                              <p:pRg st="0" end="0"/>
                                            </p:txEl>
                                          </p:spTgt>
                                        </p:tgtEl>
                                      </p:cBhvr>
                                    </p:animEffect>
                                    <p:anim calcmode="lin" valueType="num">
                                      <p:cBhvr>
                                        <p:cTn id="8" dur="1000" fill="hold"/>
                                        <p:tgtEl>
                                          <p:spTgt spid="109571">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0957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957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9571">
                                            <p:txEl>
                                              <p:pRg st="2" end="2"/>
                                            </p:txEl>
                                          </p:spTgt>
                                        </p:tgtEl>
                                        <p:attrNameLst>
                                          <p:attrName>style.visibility</p:attrName>
                                        </p:attrNameLst>
                                      </p:cBhvr>
                                      <p:to>
                                        <p:strVal val="visible"/>
                                      </p:to>
                                    </p:set>
                                    <p:animEffect transition="in" filter="fade">
                                      <p:cBhvr>
                                        <p:cTn id="15" dur="1000"/>
                                        <p:tgtEl>
                                          <p:spTgt spid="109571">
                                            <p:txEl>
                                              <p:pRg st="2" end="2"/>
                                            </p:txEl>
                                          </p:spTgt>
                                        </p:tgtEl>
                                      </p:cBhvr>
                                    </p:animEffect>
                                    <p:anim calcmode="lin" valueType="num">
                                      <p:cBhvr>
                                        <p:cTn id="16" dur="1000" fill="hold"/>
                                        <p:tgtEl>
                                          <p:spTgt spid="109571">
                                            <p:txEl>
                                              <p:pRg st="2" end="2"/>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9571">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957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9571">
                                            <p:txEl>
                                              <p:pRg st="3" end="3"/>
                                            </p:txEl>
                                          </p:spTgt>
                                        </p:tgtEl>
                                        <p:attrNameLst>
                                          <p:attrName>style.visibility</p:attrName>
                                        </p:attrNameLst>
                                      </p:cBhvr>
                                      <p:to>
                                        <p:strVal val="visible"/>
                                      </p:to>
                                    </p:set>
                                    <p:animEffect transition="in" filter="fade">
                                      <p:cBhvr>
                                        <p:cTn id="23" dur="1000"/>
                                        <p:tgtEl>
                                          <p:spTgt spid="109571">
                                            <p:txEl>
                                              <p:pRg st="3" end="3"/>
                                            </p:txEl>
                                          </p:spTgt>
                                        </p:tgtEl>
                                      </p:cBhvr>
                                    </p:animEffect>
                                    <p:anim calcmode="lin" valueType="num">
                                      <p:cBhvr>
                                        <p:cTn id="24" dur="1000" fill="hold"/>
                                        <p:tgtEl>
                                          <p:spTgt spid="109571">
                                            <p:txEl>
                                              <p:pRg st="3" end="3"/>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09571">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0957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9571">
                                            <p:txEl>
                                              <p:pRg st="4" end="4"/>
                                            </p:txEl>
                                          </p:spTgt>
                                        </p:tgtEl>
                                        <p:attrNameLst>
                                          <p:attrName>style.visibility</p:attrName>
                                        </p:attrNameLst>
                                      </p:cBhvr>
                                      <p:to>
                                        <p:strVal val="visible"/>
                                      </p:to>
                                    </p:set>
                                    <p:animEffect transition="in" filter="fade">
                                      <p:cBhvr>
                                        <p:cTn id="31" dur="1000"/>
                                        <p:tgtEl>
                                          <p:spTgt spid="109571">
                                            <p:txEl>
                                              <p:pRg st="4" end="4"/>
                                            </p:txEl>
                                          </p:spTgt>
                                        </p:tgtEl>
                                      </p:cBhvr>
                                    </p:animEffect>
                                    <p:anim calcmode="lin" valueType="num">
                                      <p:cBhvr>
                                        <p:cTn id="32" dur="1000" fill="hold"/>
                                        <p:tgtEl>
                                          <p:spTgt spid="109571">
                                            <p:txEl>
                                              <p:pRg st="4" end="4"/>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09571">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0957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09571">
                                            <p:txEl>
                                              <p:pRg st="5" end="5"/>
                                            </p:txEl>
                                          </p:spTgt>
                                        </p:tgtEl>
                                        <p:attrNameLst>
                                          <p:attrName>style.visibility</p:attrName>
                                        </p:attrNameLst>
                                      </p:cBhvr>
                                      <p:to>
                                        <p:strVal val="visible"/>
                                      </p:to>
                                    </p:set>
                                    <p:animEffect transition="in" filter="fade">
                                      <p:cBhvr>
                                        <p:cTn id="39" dur="1000"/>
                                        <p:tgtEl>
                                          <p:spTgt spid="109571">
                                            <p:txEl>
                                              <p:pRg st="5" end="5"/>
                                            </p:txEl>
                                          </p:spTgt>
                                        </p:tgtEl>
                                      </p:cBhvr>
                                    </p:animEffect>
                                    <p:anim calcmode="lin" valueType="num">
                                      <p:cBhvr>
                                        <p:cTn id="40" dur="1000" fill="hold"/>
                                        <p:tgtEl>
                                          <p:spTgt spid="109571">
                                            <p:txEl>
                                              <p:pRg st="5" end="5"/>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09571">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09571">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solidFill>
                  <a:srgbClr val="00FFFF"/>
                </a:solidFill>
              </a:rPr>
              <a:t>Contoh :</a:t>
            </a:r>
          </a:p>
        </p:txBody>
      </p:sp>
      <p:sp>
        <p:nvSpPr>
          <p:cNvPr id="25603" name="Rectangle 3"/>
          <p:cNvSpPr>
            <a:spLocks noGrp="1" noChangeArrowheads="1"/>
          </p:cNvSpPr>
          <p:nvPr>
            <p:ph type="body" idx="1"/>
          </p:nvPr>
        </p:nvSpPr>
        <p:spPr/>
        <p:txBody>
          <a:bodyPr/>
          <a:lstStyle/>
          <a:p>
            <a:pPr eaLnBrk="1" hangingPunct="1">
              <a:lnSpc>
                <a:spcPct val="80000"/>
              </a:lnSpc>
              <a:buFont typeface="Wingdings" pitchFamily="2" charset="2"/>
              <a:buNone/>
            </a:pPr>
            <a:r>
              <a:rPr lang="it-IT" sz="2000" smtClean="0"/>
              <a:t>1.   Tanaman ercis berbatang tinggi (T) dan berbunga Ungu (P) dominan terhadap ercis berbatang pendek (t) dan berbunga putih (p). Tanaman ercis galur murni berbatang tinggi  berbunga unggu disilangkan dengan ercis galur murni berbatang pendek berbunga puti</a:t>
            </a:r>
            <a:r>
              <a:rPr lang="sv-SE" sz="2000" smtClean="0"/>
              <a:t>h untuk diamati  segregasinya pada generasi F2. Jika pada F2 dihasilkan 2720 tanaman ercis. </a:t>
            </a:r>
          </a:p>
          <a:p>
            <a:pPr eaLnBrk="1" hangingPunct="1">
              <a:lnSpc>
                <a:spcPct val="80000"/>
              </a:lnSpc>
              <a:buFont typeface="Wingdings" pitchFamily="2" charset="2"/>
              <a:buNone/>
            </a:pPr>
            <a:endParaRPr lang="sv-SE" sz="2000" b="1" smtClean="0"/>
          </a:p>
          <a:p>
            <a:pPr eaLnBrk="1" hangingPunct="1">
              <a:lnSpc>
                <a:spcPct val="80000"/>
              </a:lnSpc>
              <a:buFont typeface="Wingdings" pitchFamily="2" charset="2"/>
              <a:buNone/>
            </a:pPr>
            <a:r>
              <a:rPr lang="sv-SE" sz="2000" b="1" smtClean="0">
                <a:solidFill>
                  <a:srgbClr val="FFFF00"/>
                </a:solidFill>
              </a:rPr>
              <a:t>Pertanyaan :</a:t>
            </a:r>
            <a:endParaRPr lang="sv-SE" sz="2000" smtClean="0">
              <a:solidFill>
                <a:srgbClr val="FFFF00"/>
              </a:solidFill>
            </a:endParaRPr>
          </a:p>
          <a:p>
            <a:pPr eaLnBrk="1" hangingPunct="1">
              <a:lnSpc>
                <a:spcPct val="80000"/>
              </a:lnSpc>
            </a:pPr>
            <a:r>
              <a:rPr lang="sv-SE" sz="2000" smtClean="0"/>
              <a:t>Berapa jumlah tanaman  yang berfenotip sama dengan tetua homosigot dominan?</a:t>
            </a:r>
          </a:p>
          <a:p>
            <a:pPr eaLnBrk="1" hangingPunct="1">
              <a:lnSpc>
                <a:spcPct val="80000"/>
              </a:lnSpc>
            </a:pPr>
            <a:r>
              <a:rPr lang="sv-SE" sz="2000" smtClean="0"/>
              <a:t>Berapa jumlah tanaman yang mempunyai genotip sama dengan tetua homosigot resesif?</a:t>
            </a:r>
          </a:p>
          <a:p>
            <a:pPr eaLnBrk="1" hangingPunct="1">
              <a:lnSpc>
                <a:spcPct val="80000"/>
              </a:lnSpc>
            </a:pPr>
            <a:r>
              <a:rPr lang="sv-SE" sz="2000" smtClean="0"/>
              <a:t>Sebutkan fenotip yang ada pada F2 dan berapa jumlah tanaman masing-masing fenotip</a:t>
            </a:r>
          </a:p>
          <a:p>
            <a:pPr eaLnBrk="1" hangingPunct="1">
              <a:lnSpc>
                <a:spcPct val="80000"/>
              </a:lnSpc>
            </a:pPr>
            <a:r>
              <a:rPr lang="sv-SE" sz="2000" smtClean="0"/>
              <a:t>Sebutkan genotip kedua tetua (P1, P2),  dan F1.</a:t>
            </a:r>
            <a:endParaRPr lang="en-US" sz="2000" smtClean="0"/>
          </a:p>
        </p:txBody>
      </p:sp>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b="1" smtClean="0">
                <a:solidFill>
                  <a:srgbClr val="66FF66"/>
                </a:solidFill>
              </a:rPr>
              <a:t>Contoh lain :</a:t>
            </a:r>
          </a:p>
        </p:txBody>
      </p:sp>
      <p:sp>
        <p:nvSpPr>
          <p:cNvPr id="26627" name="Rectangle 3"/>
          <p:cNvSpPr>
            <a:spLocks noGrp="1" noChangeArrowheads="1"/>
          </p:cNvSpPr>
          <p:nvPr>
            <p:ph type="body" idx="1"/>
          </p:nvPr>
        </p:nvSpPr>
        <p:spPr>
          <a:xfrm>
            <a:off x="457200" y="1600200"/>
            <a:ext cx="8458200" cy="4530725"/>
          </a:xfrm>
          <a:solidFill>
            <a:srgbClr val="663300"/>
          </a:solidFill>
        </p:spPr>
        <p:txBody>
          <a:bodyPr/>
          <a:lstStyle/>
          <a:p>
            <a:pPr marL="533400" indent="-533400" eaLnBrk="1" hangingPunct="1">
              <a:lnSpc>
                <a:spcPct val="80000"/>
              </a:lnSpc>
              <a:buFont typeface="Wingdings" pitchFamily="2" charset="2"/>
              <a:buNone/>
            </a:pPr>
            <a:r>
              <a:rPr lang="sv-SE" sz="2800" smtClean="0">
                <a:solidFill>
                  <a:srgbClr val="FFFF00"/>
                </a:solidFill>
              </a:rPr>
              <a:t>2.  Persilangan tanaman ercis berfenotip tinggi dan bunga berwarna ungu homosigot  dengan ercis berfenotip pendek dan bunga berwarna putih homosigot menghasilkan hibrid F1 dengan fenotip tinggi dan bunga berwarna ungu heterosigot. Hibrid F1 selanjutnya dilakukan uji silang (</a:t>
            </a:r>
            <a:r>
              <a:rPr lang="sv-SE" sz="2800" i="1" smtClean="0">
                <a:solidFill>
                  <a:srgbClr val="FFFF00"/>
                </a:solidFill>
              </a:rPr>
              <a:t>test cross</a:t>
            </a:r>
            <a:r>
              <a:rPr lang="sv-SE" sz="2800" smtClean="0">
                <a:solidFill>
                  <a:srgbClr val="FFFF00"/>
                </a:solidFill>
              </a:rPr>
              <a:t>). Apabila hibrid F1 dikawinkan sesamanya akan diperoleh tanaman F2.</a:t>
            </a:r>
          </a:p>
          <a:p>
            <a:pPr marL="533400" indent="-533400" eaLnBrk="1" hangingPunct="1">
              <a:lnSpc>
                <a:spcPct val="80000"/>
              </a:lnSpc>
              <a:buFont typeface="Wingdings" pitchFamily="2" charset="2"/>
              <a:buNone/>
            </a:pPr>
            <a:r>
              <a:rPr lang="sv-SE" sz="2800" smtClean="0">
                <a:solidFill>
                  <a:schemeClr val="tx2"/>
                </a:solidFill>
              </a:rPr>
              <a:t>Pertanyaan :</a:t>
            </a:r>
            <a:endParaRPr lang="en-US" sz="2800" smtClean="0">
              <a:solidFill>
                <a:schemeClr val="tx2"/>
              </a:solidFill>
            </a:endParaRPr>
          </a:p>
          <a:p>
            <a:pPr marL="533400" indent="-533400" eaLnBrk="1" hangingPunct="1">
              <a:lnSpc>
                <a:spcPct val="80000"/>
              </a:lnSpc>
              <a:buFont typeface="Wingdings" pitchFamily="2" charset="2"/>
              <a:buAutoNum type="alphaLcPeriod"/>
            </a:pPr>
            <a:r>
              <a:rPr lang="sv-SE" sz="2800" smtClean="0">
                <a:solidFill>
                  <a:srgbClr val="FFFF00"/>
                </a:solidFill>
              </a:rPr>
              <a:t>Buatlah bagan persilangan di atas sampai F2!</a:t>
            </a:r>
            <a:endParaRPr lang="en-US" sz="2800" smtClean="0">
              <a:solidFill>
                <a:srgbClr val="FFFF00"/>
              </a:solidFill>
            </a:endParaRPr>
          </a:p>
          <a:p>
            <a:pPr marL="533400" indent="-533400" eaLnBrk="1" hangingPunct="1">
              <a:lnSpc>
                <a:spcPct val="80000"/>
              </a:lnSpc>
              <a:buFont typeface="Wingdings" pitchFamily="2" charset="2"/>
              <a:buAutoNum type="alphaLcPeriod"/>
            </a:pPr>
            <a:r>
              <a:rPr lang="it-IT" sz="2800" smtClean="0">
                <a:solidFill>
                  <a:srgbClr val="FFFF00"/>
                </a:solidFill>
              </a:rPr>
              <a:t>Tentukan rasio fenotip hasil uji silang!</a:t>
            </a:r>
            <a:endParaRPr lang="en-US" sz="2800" smtClean="0">
              <a:solidFill>
                <a:srgbClr val="FFFF00"/>
              </a:solidFill>
            </a:endParaRPr>
          </a:p>
          <a:p>
            <a:pPr marL="533400" indent="-533400" eaLnBrk="1" hangingPunct="1">
              <a:lnSpc>
                <a:spcPct val="80000"/>
              </a:lnSpc>
              <a:buFont typeface="Wingdings" pitchFamily="2" charset="2"/>
              <a:buAutoNum type="alphaLcPeriod"/>
            </a:pPr>
            <a:r>
              <a:rPr lang="it-IT" sz="2800" smtClean="0">
                <a:solidFill>
                  <a:srgbClr val="FFFF00"/>
                </a:solidFill>
              </a:rPr>
              <a:t>Tentukan rasio fenotip   pada F2!</a:t>
            </a:r>
            <a:endParaRPr lang="en-US" sz="2800" smtClean="0">
              <a:solidFill>
                <a:srgbClr val="FFFF00"/>
              </a:solidFill>
            </a:endParaRPr>
          </a:p>
          <a:p>
            <a:pPr marL="533400" indent="-533400" eaLnBrk="1" hangingPunct="1">
              <a:lnSpc>
                <a:spcPct val="80000"/>
              </a:lnSpc>
            </a:pPr>
            <a:endParaRPr lang="en-US" sz="2800" smtClean="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ctr" eaLnBrk="1" hangingPunct="1"/>
            <a:r>
              <a:rPr lang="en-US" sz="3200" smtClean="0"/>
              <a:t>3. Percobaan dengan 3 sifat beda (trihibrid)</a:t>
            </a:r>
          </a:p>
        </p:txBody>
      </p:sp>
      <p:sp>
        <p:nvSpPr>
          <p:cNvPr id="115715" name="Rectangle 3"/>
          <p:cNvSpPr>
            <a:spLocks noGrp="1" noChangeArrowheads="1"/>
          </p:cNvSpPr>
          <p:nvPr>
            <p:ph type="body" idx="1"/>
          </p:nvPr>
        </p:nvSpPr>
        <p:spPr/>
        <p:txBody>
          <a:bodyPr/>
          <a:lstStyle/>
          <a:p>
            <a:pPr eaLnBrk="1" hangingPunct="1"/>
            <a:r>
              <a:rPr lang="en-US" sz="2400" smtClean="0">
                <a:solidFill>
                  <a:srgbClr val="FF66CC"/>
                </a:solidFill>
              </a:rPr>
              <a:t>Contoh :</a:t>
            </a:r>
          </a:p>
          <a:p>
            <a:pPr eaLnBrk="1" hangingPunct="1">
              <a:buFont typeface="Wingdings" pitchFamily="2" charset="2"/>
              <a:buNone/>
            </a:pPr>
            <a:r>
              <a:rPr lang="en-US" sz="2400" smtClean="0">
                <a:solidFill>
                  <a:srgbClr val="FF66CC"/>
                </a:solidFill>
              </a:rPr>
              <a:t>	T = tan tinggi		vs 	t = tan pendek</a:t>
            </a:r>
          </a:p>
          <a:p>
            <a:pPr eaLnBrk="1" hangingPunct="1">
              <a:buFont typeface="Wingdings" pitchFamily="2" charset="2"/>
              <a:buNone/>
            </a:pPr>
            <a:r>
              <a:rPr lang="en-US" sz="2400" smtClean="0">
                <a:solidFill>
                  <a:srgbClr val="FF66CC"/>
                </a:solidFill>
              </a:rPr>
              <a:t>	</a:t>
            </a:r>
            <a:r>
              <a:rPr lang="en-US" sz="2400" smtClean="0">
                <a:solidFill>
                  <a:srgbClr val="00FFFF"/>
                </a:solidFill>
              </a:rPr>
              <a:t>P = warna bunga ungu</a:t>
            </a:r>
            <a:r>
              <a:rPr lang="en-US" sz="2400" smtClean="0">
                <a:solidFill>
                  <a:srgbClr val="FF66CC"/>
                </a:solidFill>
              </a:rPr>
              <a:t>    vs      </a:t>
            </a:r>
            <a:r>
              <a:rPr lang="en-US" sz="2400" smtClean="0">
                <a:solidFill>
                  <a:srgbClr val="00FFFF"/>
                </a:solidFill>
              </a:rPr>
              <a:t>p = bunga putih</a:t>
            </a:r>
          </a:p>
          <a:p>
            <a:pPr eaLnBrk="1" hangingPunct="1">
              <a:buFont typeface="Wingdings" pitchFamily="2" charset="2"/>
              <a:buNone/>
            </a:pPr>
            <a:r>
              <a:rPr lang="en-US" sz="2400" smtClean="0">
                <a:solidFill>
                  <a:srgbClr val="FF66CC"/>
                </a:solidFill>
              </a:rPr>
              <a:t>	</a:t>
            </a:r>
            <a:r>
              <a:rPr lang="en-US" sz="2400" smtClean="0">
                <a:solidFill>
                  <a:srgbClr val="FFCC00"/>
                </a:solidFill>
              </a:rPr>
              <a:t>R = biji bulat</a:t>
            </a:r>
            <a:r>
              <a:rPr lang="en-US" sz="2400" smtClean="0">
                <a:solidFill>
                  <a:srgbClr val="FF66CC"/>
                </a:solidFill>
              </a:rPr>
              <a:t> 		 vs      </a:t>
            </a:r>
            <a:r>
              <a:rPr lang="en-US" sz="2400" smtClean="0">
                <a:solidFill>
                  <a:srgbClr val="FFCC00"/>
                </a:solidFill>
              </a:rPr>
              <a:t>r = biji keriput</a:t>
            </a:r>
          </a:p>
          <a:p>
            <a:pPr eaLnBrk="1" hangingPunct="1">
              <a:buFont typeface="Wingdings" pitchFamily="2" charset="2"/>
              <a:buNone/>
            </a:pPr>
            <a:endParaRPr lang="en-US" sz="2400" smtClean="0">
              <a:solidFill>
                <a:srgbClr val="FF66CC"/>
              </a:solidFill>
            </a:endParaRPr>
          </a:p>
          <a:p>
            <a:pPr eaLnBrk="1" hangingPunct="1">
              <a:buFont typeface="Wingdings" pitchFamily="2" charset="2"/>
              <a:buNone/>
            </a:pPr>
            <a:r>
              <a:rPr lang="en-US" sz="2400" smtClean="0">
                <a:solidFill>
                  <a:schemeClr val="tx2"/>
                </a:solidFill>
              </a:rPr>
              <a:t>P</a:t>
            </a:r>
            <a:r>
              <a:rPr lang="en-US" sz="2400" smtClean="0">
                <a:solidFill>
                  <a:srgbClr val="FF66CC"/>
                </a:solidFill>
              </a:rPr>
              <a:t>		TT</a:t>
            </a:r>
            <a:r>
              <a:rPr lang="en-US" sz="2400" smtClean="0">
                <a:solidFill>
                  <a:srgbClr val="00FFFF"/>
                </a:solidFill>
              </a:rPr>
              <a:t>PP</a:t>
            </a:r>
            <a:r>
              <a:rPr lang="en-US" sz="2400" smtClean="0">
                <a:solidFill>
                  <a:srgbClr val="FFCC00"/>
                </a:solidFill>
              </a:rPr>
              <a:t>RR</a:t>
            </a:r>
            <a:r>
              <a:rPr lang="en-US" sz="2400" smtClean="0">
                <a:solidFill>
                  <a:srgbClr val="FF66CC"/>
                </a:solidFill>
              </a:rPr>
              <a:t> 		X 	    tt</a:t>
            </a:r>
            <a:r>
              <a:rPr lang="en-US" sz="2400" smtClean="0">
                <a:solidFill>
                  <a:srgbClr val="00FFFF"/>
                </a:solidFill>
              </a:rPr>
              <a:t>pp</a:t>
            </a:r>
            <a:r>
              <a:rPr lang="en-US" sz="2400" smtClean="0">
                <a:solidFill>
                  <a:srgbClr val="FFCC00"/>
                </a:solidFill>
              </a:rPr>
              <a:t>rr</a:t>
            </a:r>
          </a:p>
          <a:p>
            <a:pPr eaLnBrk="1" hangingPunct="1">
              <a:buFont typeface="Wingdings" pitchFamily="2" charset="2"/>
              <a:buNone/>
            </a:pPr>
            <a:r>
              <a:rPr lang="en-US" sz="2400" smtClean="0">
                <a:solidFill>
                  <a:srgbClr val="FF66CC"/>
                </a:solidFill>
              </a:rPr>
              <a:t>		</a:t>
            </a:r>
            <a:r>
              <a:rPr lang="en-US" sz="1600" b="1" smtClean="0">
                <a:solidFill>
                  <a:srgbClr val="FF66CC"/>
                </a:solidFill>
              </a:rPr>
              <a:t>tg, </a:t>
            </a:r>
            <a:r>
              <a:rPr lang="en-US" sz="1600" b="1" smtClean="0">
                <a:solidFill>
                  <a:srgbClr val="00FFFF"/>
                </a:solidFill>
              </a:rPr>
              <a:t>ungu</a:t>
            </a:r>
            <a:r>
              <a:rPr lang="en-US" sz="1600" b="1" smtClean="0">
                <a:solidFill>
                  <a:srgbClr val="FF66CC"/>
                </a:solidFill>
              </a:rPr>
              <a:t>, </a:t>
            </a:r>
            <a:r>
              <a:rPr lang="en-US" sz="1600" b="1" smtClean="0">
                <a:solidFill>
                  <a:srgbClr val="FFCC00"/>
                </a:solidFill>
              </a:rPr>
              <a:t>bulat</a:t>
            </a:r>
            <a:r>
              <a:rPr lang="en-US" sz="2400" smtClean="0">
                <a:solidFill>
                  <a:srgbClr val="FF66CC"/>
                </a:solidFill>
              </a:rPr>
              <a:t>	                      </a:t>
            </a:r>
            <a:r>
              <a:rPr lang="en-US" sz="1600" b="1" smtClean="0">
                <a:solidFill>
                  <a:srgbClr val="FF66CC"/>
                </a:solidFill>
              </a:rPr>
              <a:t>pdk, </a:t>
            </a:r>
            <a:r>
              <a:rPr lang="en-US" sz="1600" b="1" smtClean="0">
                <a:solidFill>
                  <a:srgbClr val="00FFFF"/>
                </a:solidFill>
              </a:rPr>
              <a:t>putih</a:t>
            </a:r>
            <a:r>
              <a:rPr lang="en-US" sz="1600" b="1" smtClean="0">
                <a:solidFill>
                  <a:srgbClr val="FF66CC"/>
                </a:solidFill>
              </a:rPr>
              <a:t>, </a:t>
            </a:r>
            <a:r>
              <a:rPr lang="en-US" sz="1600" b="1" smtClean="0">
                <a:solidFill>
                  <a:srgbClr val="FFCC00"/>
                </a:solidFill>
              </a:rPr>
              <a:t>keriput</a:t>
            </a:r>
          </a:p>
          <a:p>
            <a:pPr eaLnBrk="1" hangingPunct="1">
              <a:buFont typeface="Wingdings" pitchFamily="2" charset="2"/>
              <a:buNone/>
            </a:pPr>
            <a:r>
              <a:rPr lang="en-US" sz="2400" smtClean="0"/>
              <a:t>F1</a:t>
            </a:r>
            <a:r>
              <a:rPr lang="en-US" sz="2400" smtClean="0">
                <a:solidFill>
                  <a:srgbClr val="FF66CC"/>
                </a:solidFill>
              </a:rPr>
              <a:t>			      Tt</a:t>
            </a:r>
            <a:r>
              <a:rPr lang="en-US" sz="2400" smtClean="0">
                <a:solidFill>
                  <a:srgbClr val="00FFFF"/>
                </a:solidFill>
              </a:rPr>
              <a:t>Pp</a:t>
            </a:r>
            <a:r>
              <a:rPr lang="en-US" sz="2400" smtClean="0">
                <a:solidFill>
                  <a:srgbClr val="FFCC00"/>
                </a:solidFill>
              </a:rPr>
              <a:t>Rr</a:t>
            </a:r>
          </a:p>
          <a:p>
            <a:pPr eaLnBrk="1" hangingPunct="1">
              <a:buFont typeface="Wingdings" pitchFamily="2" charset="2"/>
              <a:buNone/>
            </a:pPr>
            <a:endParaRPr lang="en-US" sz="2400" smtClean="0">
              <a:solidFill>
                <a:srgbClr val="FFCC00"/>
              </a:solidFill>
            </a:endParaRPr>
          </a:p>
          <a:p>
            <a:pPr eaLnBrk="1" hangingPunct="1">
              <a:buFont typeface="Wingdings" pitchFamily="2" charset="2"/>
              <a:buNone/>
            </a:pPr>
            <a:r>
              <a:rPr lang="en-US" sz="2400" smtClean="0">
                <a:solidFill>
                  <a:srgbClr val="FFCC00"/>
                </a:solidFill>
              </a:rPr>
              <a:t>F2                                       ???</a:t>
            </a:r>
          </a:p>
        </p:txBody>
      </p:sp>
      <p:pic>
        <p:nvPicPr>
          <p:cNvPr id="27652" name="Picture 4" descr="j0286034"/>
          <p:cNvPicPr>
            <a:picLocks noChangeAspect="1" noChangeArrowheads="1"/>
          </p:cNvPicPr>
          <p:nvPr/>
        </p:nvPicPr>
        <p:blipFill>
          <a:blip r:embed="rId3"/>
          <a:srcRect/>
          <a:stretch>
            <a:fillRect/>
          </a:stretch>
        </p:blipFill>
        <p:spPr bwMode="auto">
          <a:xfrm>
            <a:off x="4876800" y="5791200"/>
            <a:ext cx="919163" cy="885825"/>
          </a:xfrm>
          <a:prstGeom prst="rect">
            <a:avLst/>
          </a:prstGeom>
          <a:noFill/>
          <a:ln w="9525">
            <a:noFill/>
            <a:miter lim="800000"/>
            <a:headEnd/>
            <a:tailEnd/>
          </a:ln>
        </p:spPr>
      </p:pic>
      <p:sp>
        <p:nvSpPr>
          <p:cNvPr id="27653" name="AutoShape 5"/>
          <p:cNvSpPr>
            <a:spLocks noChangeArrowheads="1"/>
          </p:cNvSpPr>
          <p:nvPr/>
        </p:nvSpPr>
        <p:spPr bwMode="auto">
          <a:xfrm>
            <a:off x="4114800" y="4419600"/>
            <a:ext cx="304800" cy="381000"/>
          </a:xfrm>
          <a:prstGeom prst="down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id-ID"/>
          </a:p>
        </p:txBody>
      </p:sp>
      <p:sp>
        <p:nvSpPr>
          <p:cNvPr id="27654" name="AutoShape 6"/>
          <p:cNvSpPr>
            <a:spLocks noChangeArrowheads="1"/>
          </p:cNvSpPr>
          <p:nvPr/>
        </p:nvSpPr>
        <p:spPr bwMode="auto">
          <a:xfrm>
            <a:off x="4191000" y="5257800"/>
            <a:ext cx="304800" cy="381000"/>
          </a:xfrm>
          <a:prstGeom prst="downArrow">
            <a:avLst>
              <a:gd name="adj1" fmla="val 32287"/>
              <a:gd name="adj2" fmla="val 40625"/>
            </a:avLst>
          </a:prstGeom>
          <a:solidFill>
            <a:schemeClr val="accent1"/>
          </a:solidFill>
          <a:ln w="9525">
            <a:solidFill>
              <a:schemeClr val="tx1"/>
            </a:solidFill>
            <a:miter lim="800000"/>
            <a:headEnd/>
            <a:tailEnd/>
          </a:ln>
        </p:spPr>
        <p:txBody>
          <a:bodyPr wrap="none" anchor="ct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p:cTn id="7" dur="500" fill="hold"/>
                                        <p:tgtEl>
                                          <p:spTgt spid="115714"/>
                                        </p:tgtEl>
                                        <p:attrNameLst>
                                          <p:attrName>ppt_w</p:attrName>
                                        </p:attrNameLst>
                                      </p:cBhvr>
                                      <p:tavLst>
                                        <p:tav tm="0">
                                          <p:val>
                                            <p:fltVal val="0"/>
                                          </p:val>
                                        </p:tav>
                                        <p:tav tm="100000">
                                          <p:val>
                                            <p:strVal val="#ppt_w"/>
                                          </p:val>
                                        </p:tav>
                                      </p:tavLst>
                                    </p:anim>
                                    <p:anim calcmode="lin" valueType="num">
                                      <p:cBhvr>
                                        <p:cTn id="8" dur="500" fill="hold"/>
                                        <p:tgtEl>
                                          <p:spTgt spid="115714"/>
                                        </p:tgtEl>
                                        <p:attrNameLst>
                                          <p:attrName>ppt_h</p:attrName>
                                        </p:attrNameLst>
                                      </p:cBhvr>
                                      <p:tavLst>
                                        <p:tav tm="0">
                                          <p:val>
                                            <p:fltVal val="0"/>
                                          </p:val>
                                        </p:tav>
                                        <p:tav tm="100000">
                                          <p:val>
                                            <p:strVal val="#ppt_h"/>
                                          </p:val>
                                        </p:tav>
                                      </p:tavLst>
                                    </p:anim>
                                    <p:anim calcmode="lin" valueType="num">
                                      <p:cBhvr>
                                        <p:cTn id="9" dur="500" fill="hold"/>
                                        <p:tgtEl>
                                          <p:spTgt spid="115714"/>
                                        </p:tgtEl>
                                        <p:attrNameLst>
                                          <p:attrName>style.rotation</p:attrName>
                                        </p:attrNameLst>
                                      </p:cBhvr>
                                      <p:tavLst>
                                        <p:tav tm="0">
                                          <p:val>
                                            <p:fltVal val="360"/>
                                          </p:val>
                                        </p:tav>
                                        <p:tav tm="100000">
                                          <p:val>
                                            <p:fltVal val="0"/>
                                          </p:val>
                                        </p:tav>
                                      </p:tavLst>
                                    </p:anim>
                                    <p:animEffect transition="in" filter="fade">
                                      <p:cBhvr>
                                        <p:cTn id="10" dur="500"/>
                                        <p:tgtEl>
                                          <p:spTgt spid="11571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15715">
                                            <p:txEl>
                                              <p:pRg st="0" end="0"/>
                                            </p:txEl>
                                          </p:spTgt>
                                        </p:tgtEl>
                                        <p:attrNameLst>
                                          <p:attrName>style.visibility</p:attrName>
                                        </p:attrNameLst>
                                      </p:cBhvr>
                                      <p:to>
                                        <p:strVal val="visible"/>
                                      </p:to>
                                    </p:set>
                                    <p:anim calcmode="lin" valueType="num">
                                      <p:cBhvr>
                                        <p:cTn id="15" dur="500" fill="hold"/>
                                        <p:tgtEl>
                                          <p:spTgt spid="11571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571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1571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157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115715">
                                            <p:txEl>
                                              <p:pRg st="1" end="1"/>
                                            </p:txEl>
                                          </p:spTgt>
                                        </p:tgtEl>
                                        <p:attrNameLst>
                                          <p:attrName>style.visibility</p:attrName>
                                        </p:attrNameLst>
                                      </p:cBhvr>
                                      <p:to>
                                        <p:strVal val="visible"/>
                                      </p:to>
                                    </p:set>
                                    <p:anim calcmode="lin" valueType="num">
                                      <p:cBhvr>
                                        <p:cTn id="23" dur="500" fill="hold"/>
                                        <p:tgtEl>
                                          <p:spTgt spid="11571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15715">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115715">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11571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115715">
                                            <p:txEl>
                                              <p:pRg st="2" end="2"/>
                                            </p:txEl>
                                          </p:spTgt>
                                        </p:tgtEl>
                                        <p:attrNameLst>
                                          <p:attrName>style.visibility</p:attrName>
                                        </p:attrNameLst>
                                      </p:cBhvr>
                                      <p:to>
                                        <p:strVal val="visible"/>
                                      </p:to>
                                    </p:set>
                                    <p:anim calcmode="lin" valueType="num">
                                      <p:cBhvr>
                                        <p:cTn id="31" dur="500" fill="hold"/>
                                        <p:tgtEl>
                                          <p:spTgt spid="115715">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15715">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115715">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11571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115715">
                                            <p:txEl>
                                              <p:pRg st="3" end="3"/>
                                            </p:txEl>
                                          </p:spTgt>
                                        </p:tgtEl>
                                        <p:attrNameLst>
                                          <p:attrName>style.visibility</p:attrName>
                                        </p:attrNameLst>
                                      </p:cBhvr>
                                      <p:to>
                                        <p:strVal val="visible"/>
                                      </p:to>
                                    </p:set>
                                    <p:anim calcmode="lin" valueType="num">
                                      <p:cBhvr>
                                        <p:cTn id="39" dur="500" fill="hold"/>
                                        <p:tgtEl>
                                          <p:spTgt spid="115715">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15715">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115715">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11571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115715">
                                            <p:txEl>
                                              <p:pRg st="5" end="5"/>
                                            </p:txEl>
                                          </p:spTgt>
                                        </p:tgtEl>
                                        <p:attrNameLst>
                                          <p:attrName>style.visibility</p:attrName>
                                        </p:attrNameLst>
                                      </p:cBhvr>
                                      <p:to>
                                        <p:strVal val="visible"/>
                                      </p:to>
                                    </p:set>
                                    <p:anim calcmode="lin" valueType="num">
                                      <p:cBhvr>
                                        <p:cTn id="47" dur="500" fill="hold"/>
                                        <p:tgtEl>
                                          <p:spTgt spid="115715">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15715">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115715">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11571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iterate type="lt">
                                    <p:tmPct val="10000"/>
                                  </p:iterate>
                                  <p:childTnLst>
                                    <p:set>
                                      <p:cBhvr>
                                        <p:cTn id="54" dur="1" fill="hold">
                                          <p:stCondLst>
                                            <p:cond delay="0"/>
                                          </p:stCondLst>
                                        </p:cTn>
                                        <p:tgtEl>
                                          <p:spTgt spid="115715">
                                            <p:txEl>
                                              <p:pRg st="6" end="6"/>
                                            </p:txEl>
                                          </p:spTgt>
                                        </p:tgtEl>
                                        <p:attrNameLst>
                                          <p:attrName>style.visibility</p:attrName>
                                        </p:attrNameLst>
                                      </p:cBhvr>
                                      <p:to>
                                        <p:strVal val="visible"/>
                                      </p:to>
                                    </p:set>
                                    <p:anim calcmode="lin" valueType="num">
                                      <p:cBhvr>
                                        <p:cTn id="55" dur="500" fill="hold"/>
                                        <p:tgtEl>
                                          <p:spTgt spid="115715">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115715">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115715">
                                            <p:txEl>
                                              <p:pRg st="6" end="6"/>
                                            </p:txEl>
                                          </p:spTgt>
                                        </p:tgtEl>
                                        <p:attrNameLst>
                                          <p:attrName>style.rotation</p:attrName>
                                        </p:attrNameLst>
                                      </p:cBhvr>
                                      <p:tavLst>
                                        <p:tav tm="0">
                                          <p:val>
                                            <p:fltVal val="360"/>
                                          </p:val>
                                        </p:tav>
                                        <p:tav tm="100000">
                                          <p:val>
                                            <p:fltVal val="0"/>
                                          </p:val>
                                        </p:tav>
                                      </p:tavLst>
                                    </p:anim>
                                    <p:animEffect transition="in" filter="fade">
                                      <p:cBhvr>
                                        <p:cTn id="58" dur="500"/>
                                        <p:tgtEl>
                                          <p:spTgt spid="115715">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iterate type="lt">
                                    <p:tmPct val="10000"/>
                                  </p:iterate>
                                  <p:childTnLst>
                                    <p:set>
                                      <p:cBhvr>
                                        <p:cTn id="62" dur="1" fill="hold">
                                          <p:stCondLst>
                                            <p:cond delay="0"/>
                                          </p:stCondLst>
                                        </p:cTn>
                                        <p:tgtEl>
                                          <p:spTgt spid="115715">
                                            <p:txEl>
                                              <p:pRg st="7" end="7"/>
                                            </p:txEl>
                                          </p:spTgt>
                                        </p:tgtEl>
                                        <p:attrNameLst>
                                          <p:attrName>style.visibility</p:attrName>
                                        </p:attrNameLst>
                                      </p:cBhvr>
                                      <p:to>
                                        <p:strVal val="visible"/>
                                      </p:to>
                                    </p:set>
                                    <p:anim calcmode="lin" valueType="num">
                                      <p:cBhvr>
                                        <p:cTn id="63" dur="500" fill="hold"/>
                                        <p:tgtEl>
                                          <p:spTgt spid="115715">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115715">
                                            <p:txEl>
                                              <p:pRg st="7" end="7"/>
                                            </p:txEl>
                                          </p:spTgt>
                                        </p:tgtEl>
                                        <p:attrNameLst>
                                          <p:attrName>ppt_h</p:attrName>
                                        </p:attrNameLst>
                                      </p:cBhvr>
                                      <p:tavLst>
                                        <p:tav tm="0">
                                          <p:val>
                                            <p:fltVal val="0"/>
                                          </p:val>
                                        </p:tav>
                                        <p:tav tm="100000">
                                          <p:val>
                                            <p:strVal val="#ppt_h"/>
                                          </p:val>
                                        </p:tav>
                                      </p:tavLst>
                                    </p:anim>
                                    <p:anim calcmode="lin" valueType="num">
                                      <p:cBhvr>
                                        <p:cTn id="65" dur="500" fill="hold"/>
                                        <p:tgtEl>
                                          <p:spTgt spid="115715">
                                            <p:txEl>
                                              <p:pRg st="7" end="7"/>
                                            </p:txEl>
                                          </p:spTgt>
                                        </p:tgtEl>
                                        <p:attrNameLst>
                                          <p:attrName>style.rotation</p:attrName>
                                        </p:attrNameLst>
                                      </p:cBhvr>
                                      <p:tavLst>
                                        <p:tav tm="0">
                                          <p:val>
                                            <p:fltVal val="360"/>
                                          </p:val>
                                        </p:tav>
                                        <p:tav tm="100000">
                                          <p:val>
                                            <p:fltVal val="0"/>
                                          </p:val>
                                        </p:tav>
                                      </p:tavLst>
                                    </p:anim>
                                    <p:animEffect transition="in" filter="fade">
                                      <p:cBhvr>
                                        <p:cTn id="66" dur="500"/>
                                        <p:tgtEl>
                                          <p:spTgt spid="115715">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iterate type="lt">
                                    <p:tmPct val="10000"/>
                                  </p:iterate>
                                  <p:childTnLst>
                                    <p:set>
                                      <p:cBhvr>
                                        <p:cTn id="70" dur="1" fill="hold">
                                          <p:stCondLst>
                                            <p:cond delay="0"/>
                                          </p:stCondLst>
                                        </p:cTn>
                                        <p:tgtEl>
                                          <p:spTgt spid="115715">
                                            <p:txEl>
                                              <p:pRg st="9" end="9"/>
                                            </p:txEl>
                                          </p:spTgt>
                                        </p:tgtEl>
                                        <p:attrNameLst>
                                          <p:attrName>style.visibility</p:attrName>
                                        </p:attrNameLst>
                                      </p:cBhvr>
                                      <p:to>
                                        <p:strVal val="visible"/>
                                      </p:to>
                                    </p:set>
                                    <p:anim calcmode="lin" valueType="num">
                                      <p:cBhvr>
                                        <p:cTn id="71" dur="500" fill="hold"/>
                                        <p:tgtEl>
                                          <p:spTgt spid="115715">
                                            <p:txEl>
                                              <p:pRg st="9" end="9"/>
                                            </p:txEl>
                                          </p:spTgt>
                                        </p:tgtEl>
                                        <p:attrNameLst>
                                          <p:attrName>ppt_w</p:attrName>
                                        </p:attrNameLst>
                                      </p:cBhvr>
                                      <p:tavLst>
                                        <p:tav tm="0">
                                          <p:val>
                                            <p:fltVal val="0"/>
                                          </p:val>
                                        </p:tav>
                                        <p:tav tm="100000">
                                          <p:val>
                                            <p:strVal val="#ppt_w"/>
                                          </p:val>
                                        </p:tav>
                                      </p:tavLst>
                                    </p:anim>
                                    <p:anim calcmode="lin" valueType="num">
                                      <p:cBhvr>
                                        <p:cTn id="72" dur="500" fill="hold"/>
                                        <p:tgtEl>
                                          <p:spTgt spid="115715">
                                            <p:txEl>
                                              <p:pRg st="9" end="9"/>
                                            </p:txEl>
                                          </p:spTgt>
                                        </p:tgtEl>
                                        <p:attrNameLst>
                                          <p:attrName>ppt_h</p:attrName>
                                        </p:attrNameLst>
                                      </p:cBhvr>
                                      <p:tavLst>
                                        <p:tav tm="0">
                                          <p:val>
                                            <p:fltVal val="0"/>
                                          </p:val>
                                        </p:tav>
                                        <p:tav tm="100000">
                                          <p:val>
                                            <p:strVal val="#ppt_h"/>
                                          </p:val>
                                        </p:tav>
                                      </p:tavLst>
                                    </p:anim>
                                    <p:anim calcmode="lin" valueType="num">
                                      <p:cBhvr>
                                        <p:cTn id="73" dur="500" fill="hold"/>
                                        <p:tgtEl>
                                          <p:spTgt spid="115715">
                                            <p:txEl>
                                              <p:pRg st="9" end="9"/>
                                            </p:txEl>
                                          </p:spTgt>
                                        </p:tgtEl>
                                        <p:attrNameLst>
                                          <p:attrName>style.rotation</p:attrName>
                                        </p:attrNameLst>
                                      </p:cBhvr>
                                      <p:tavLst>
                                        <p:tav tm="0">
                                          <p:val>
                                            <p:fltVal val="360"/>
                                          </p:val>
                                        </p:tav>
                                        <p:tav tm="100000">
                                          <p:val>
                                            <p:fltVal val="0"/>
                                          </p:val>
                                        </p:tav>
                                      </p:tavLst>
                                    </p:anim>
                                    <p:animEffect transition="in" filter="fade">
                                      <p:cBhvr>
                                        <p:cTn id="74" dur="500"/>
                                        <p:tgtEl>
                                          <p:spTgt spid="1157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1752600"/>
          <a:ext cx="8686800" cy="3810000"/>
        </p:xfrm>
        <a:graphic>
          <a:graphicData uri="http://schemas.openxmlformats.org/drawingml/2006/table">
            <a:tbl>
              <a:tblPr firstRow="1" bandRow="1">
                <a:tableStyleId>{5C22544A-7EE6-4342-B048-85BDC9FD1C3A}</a:tableStyleId>
              </a:tblPr>
              <a:tblGrid>
                <a:gridCol w="1295400"/>
                <a:gridCol w="990600"/>
                <a:gridCol w="1219200"/>
                <a:gridCol w="914400"/>
                <a:gridCol w="914400"/>
                <a:gridCol w="933103"/>
                <a:gridCol w="971897"/>
                <a:gridCol w="1447800"/>
              </a:tblGrid>
              <a:tr h="1765777">
                <a:tc>
                  <a:txBody>
                    <a:bodyPr/>
                    <a:lstStyle/>
                    <a:p>
                      <a:r>
                        <a:rPr lang="en-US" sz="1600" dirty="0" err="1" smtClean="0">
                          <a:solidFill>
                            <a:schemeClr val="bg1"/>
                          </a:solidFill>
                        </a:rPr>
                        <a:t>Banyaknya</a:t>
                      </a:r>
                      <a:r>
                        <a:rPr lang="en-US" sz="1600" dirty="0" smtClean="0">
                          <a:solidFill>
                            <a:schemeClr val="bg1"/>
                          </a:solidFill>
                        </a:rPr>
                        <a:t> </a:t>
                      </a:r>
                      <a:r>
                        <a:rPr lang="en-US" sz="1600" dirty="0" err="1" smtClean="0">
                          <a:solidFill>
                            <a:schemeClr val="bg1"/>
                          </a:solidFill>
                        </a:rPr>
                        <a:t>sifat</a:t>
                      </a:r>
                      <a:r>
                        <a:rPr lang="en-US" sz="1600" dirty="0" smtClean="0">
                          <a:solidFill>
                            <a:schemeClr val="bg1"/>
                          </a:solidFill>
                        </a:rPr>
                        <a:t> </a:t>
                      </a:r>
                      <a:r>
                        <a:rPr lang="en-US" sz="1600" dirty="0" err="1" smtClean="0">
                          <a:solidFill>
                            <a:schemeClr val="bg1"/>
                          </a:solidFill>
                        </a:rPr>
                        <a:t>beda</a:t>
                      </a:r>
                      <a:endParaRPr lang="en-US" sz="1600" dirty="0">
                        <a:solidFill>
                          <a:schemeClr val="bg1"/>
                        </a:solidFill>
                      </a:endParaRPr>
                    </a:p>
                  </a:txBody>
                  <a:tcPr/>
                </a:tc>
                <a:tc>
                  <a:txBody>
                    <a:bodyPr/>
                    <a:lstStyle/>
                    <a:p>
                      <a:r>
                        <a:rPr lang="en-US" sz="1600" dirty="0" err="1" smtClean="0">
                          <a:solidFill>
                            <a:schemeClr val="bg1"/>
                          </a:solidFill>
                        </a:rPr>
                        <a:t>macam-nya</a:t>
                      </a:r>
                      <a:r>
                        <a:rPr lang="en-US" sz="1600" dirty="0" smtClean="0">
                          <a:solidFill>
                            <a:schemeClr val="bg1"/>
                          </a:solidFill>
                        </a:rPr>
                        <a:t> </a:t>
                      </a:r>
                      <a:r>
                        <a:rPr lang="en-US" sz="1600" dirty="0" err="1" smtClean="0">
                          <a:solidFill>
                            <a:schemeClr val="bg1"/>
                          </a:solidFill>
                        </a:rPr>
                        <a:t>gamet</a:t>
                      </a:r>
                      <a:r>
                        <a:rPr lang="en-US" sz="1600" dirty="0" smtClean="0">
                          <a:solidFill>
                            <a:schemeClr val="bg1"/>
                          </a:solidFill>
                        </a:rPr>
                        <a:t> </a:t>
                      </a:r>
                      <a:r>
                        <a:rPr lang="en-US" sz="1600" dirty="0" err="1" smtClean="0">
                          <a:solidFill>
                            <a:schemeClr val="bg1"/>
                          </a:solidFill>
                        </a:rPr>
                        <a:t>dari</a:t>
                      </a:r>
                      <a:r>
                        <a:rPr lang="en-US" sz="1600" dirty="0" smtClean="0">
                          <a:solidFill>
                            <a:schemeClr val="bg1"/>
                          </a:solidFill>
                        </a:rPr>
                        <a:t> F1</a:t>
                      </a:r>
                      <a:endParaRPr lang="en-US" sz="1600" dirty="0">
                        <a:solidFill>
                          <a:schemeClr val="bg1"/>
                        </a:solidFill>
                      </a:endParaRPr>
                    </a:p>
                  </a:txBody>
                  <a:tcPr/>
                </a:tc>
                <a:tc>
                  <a:txBody>
                    <a:bodyPr/>
                    <a:lstStyle/>
                    <a:p>
                      <a:r>
                        <a:rPr lang="en-US" sz="1600" dirty="0" err="1" smtClean="0">
                          <a:solidFill>
                            <a:schemeClr val="bg1"/>
                          </a:solidFill>
                        </a:rPr>
                        <a:t>Banyaknya</a:t>
                      </a:r>
                      <a:r>
                        <a:rPr lang="en-US" sz="1600" dirty="0" smtClean="0">
                          <a:solidFill>
                            <a:schemeClr val="bg1"/>
                          </a:solidFill>
                        </a:rPr>
                        <a:t> </a:t>
                      </a:r>
                      <a:r>
                        <a:rPr lang="en-US" sz="1600" dirty="0" err="1" smtClean="0">
                          <a:solidFill>
                            <a:schemeClr val="bg1"/>
                          </a:solidFill>
                        </a:rPr>
                        <a:t>kombinasi</a:t>
                      </a:r>
                      <a:r>
                        <a:rPr lang="en-US" sz="1600" dirty="0" smtClean="0">
                          <a:solidFill>
                            <a:schemeClr val="bg1"/>
                          </a:solidFill>
                        </a:rPr>
                        <a:t> </a:t>
                      </a:r>
                      <a:r>
                        <a:rPr lang="en-US" sz="1600" dirty="0" err="1" smtClean="0">
                          <a:solidFill>
                            <a:schemeClr val="bg1"/>
                          </a:solidFill>
                        </a:rPr>
                        <a:t>dalam</a:t>
                      </a:r>
                      <a:r>
                        <a:rPr lang="en-US" sz="1600" dirty="0" smtClean="0">
                          <a:solidFill>
                            <a:schemeClr val="bg1"/>
                          </a:solidFill>
                        </a:rPr>
                        <a:t> F2</a:t>
                      </a:r>
                      <a:endParaRPr lang="en-US" sz="1600" dirty="0">
                        <a:solidFill>
                          <a:schemeClr val="bg1"/>
                        </a:solidFill>
                      </a:endParaRPr>
                    </a:p>
                  </a:txBody>
                  <a:tcPr/>
                </a:tc>
                <a:tc>
                  <a:txBody>
                    <a:bodyPr/>
                    <a:lstStyle/>
                    <a:p>
                      <a:r>
                        <a:rPr lang="en-US" sz="1600" dirty="0" err="1" smtClean="0">
                          <a:solidFill>
                            <a:schemeClr val="bg1"/>
                          </a:solidFill>
                        </a:rPr>
                        <a:t>Banyaknya</a:t>
                      </a:r>
                      <a:r>
                        <a:rPr lang="en-US" sz="1600" dirty="0" smtClean="0">
                          <a:solidFill>
                            <a:schemeClr val="bg1"/>
                          </a:solidFill>
                        </a:rPr>
                        <a:t> </a:t>
                      </a:r>
                      <a:r>
                        <a:rPr lang="en-US" sz="1600" dirty="0" err="1" smtClean="0">
                          <a:solidFill>
                            <a:schemeClr val="bg1"/>
                          </a:solidFill>
                        </a:rPr>
                        <a:t>fenotip</a:t>
                      </a:r>
                      <a:r>
                        <a:rPr lang="en-US" sz="1600" dirty="0" smtClean="0">
                          <a:solidFill>
                            <a:schemeClr val="bg1"/>
                          </a:solidFill>
                        </a:rPr>
                        <a:t> </a:t>
                      </a:r>
                      <a:r>
                        <a:rPr lang="en-US" sz="1600" dirty="0" err="1" smtClean="0">
                          <a:solidFill>
                            <a:schemeClr val="bg1"/>
                          </a:solidFill>
                        </a:rPr>
                        <a:t>dalam</a:t>
                      </a:r>
                      <a:r>
                        <a:rPr lang="en-US" sz="1600" baseline="0" dirty="0" smtClean="0">
                          <a:solidFill>
                            <a:schemeClr val="bg1"/>
                          </a:solidFill>
                        </a:rPr>
                        <a:t> F2</a:t>
                      </a:r>
                      <a:endParaRPr lang="en-US" sz="1600" dirty="0">
                        <a:solidFill>
                          <a:schemeClr val="bg1"/>
                        </a:solidFill>
                      </a:endParaRPr>
                    </a:p>
                  </a:txBody>
                  <a:tcPr/>
                </a:tc>
                <a:tc>
                  <a:txBody>
                    <a:bodyPr/>
                    <a:lstStyle/>
                    <a:p>
                      <a:r>
                        <a:rPr lang="en-US" sz="1600" dirty="0" err="1" smtClean="0">
                          <a:solidFill>
                            <a:schemeClr val="bg1"/>
                          </a:solidFill>
                        </a:rPr>
                        <a:t>Banyaknya</a:t>
                      </a:r>
                      <a:r>
                        <a:rPr lang="en-US" sz="1600" dirty="0" smtClean="0">
                          <a:solidFill>
                            <a:schemeClr val="bg1"/>
                          </a:solidFill>
                        </a:rPr>
                        <a:t> </a:t>
                      </a:r>
                      <a:r>
                        <a:rPr lang="en-US" sz="1600" dirty="0" err="1" smtClean="0">
                          <a:solidFill>
                            <a:schemeClr val="bg1"/>
                          </a:solidFill>
                        </a:rPr>
                        <a:t>kombinasi</a:t>
                      </a:r>
                      <a:r>
                        <a:rPr lang="en-US" sz="1600" dirty="0" smtClean="0">
                          <a:solidFill>
                            <a:schemeClr val="bg1"/>
                          </a:solidFill>
                        </a:rPr>
                        <a:t> </a:t>
                      </a:r>
                      <a:r>
                        <a:rPr lang="en-US" sz="1600" dirty="0" err="1" smtClean="0">
                          <a:solidFill>
                            <a:schemeClr val="bg1"/>
                          </a:solidFill>
                        </a:rPr>
                        <a:t>persis</a:t>
                      </a:r>
                      <a:r>
                        <a:rPr lang="en-US" sz="1600" dirty="0" smtClean="0">
                          <a:solidFill>
                            <a:schemeClr val="bg1"/>
                          </a:solidFill>
                        </a:rPr>
                        <a:t> F1</a:t>
                      </a:r>
                      <a:endParaRPr lang="en-US" sz="1600" dirty="0">
                        <a:solidFill>
                          <a:schemeClr val="bg1"/>
                        </a:solidFill>
                      </a:endParaRPr>
                    </a:p>
                  </a:txBody>
                  <a:tcPr/>
                </a:tc>
                <a:tc>
                  <a:txBody>
                    <a:bodyPr/>
                    <a:lstStyle/>
                    <a:p>
                      <a:r>
                        <a:rPr lang="en-US" sz="1600" dirty="0" err="1" smtClean="0">
                          <a:solidFill>
                            <a:schemeClr val="bg1"/>
                          </a:solidFill>
                        </a:rPr>
                        <a:t>Banyaknya</a:t>
                      </a:r>
                      <a:r>
                        <a:rPr lang="en-US" sz="1600" dirty="0" smtClean="0">
                          <a:solidFill>
                            <a:schemeClr val="bg1"/>
                          </a:solidFill>
                        </a:rPr>
                        <a:t> </a:t>
                      </a:r>
                      <a:r>
                        <a:rPr lang="en-US" sz="1600" dirty="0" err="1" smtClean="0">
                          <a:solidFill>
                            <a:schemeClr val="bg1"/>
                          </a:solidFill>
                        </a:rPr>
                        <a:t>kombinasi</a:t>
                      </a:r>
                      <a:r>
                        <a:rPr lang="en-US" sz="1600" dirty="0" smtClean="0">
                          <a:solidFill>
                            <a:schemeClr val="bg1"/>
                          </a:solidFill>
                        </a:rPr>
                        <a:t> homo-</a:t>
                      </a:r>
                      <a:r>
                        <a:rPr lang="en-US" sz="1600" dirty="0" err="1" smtClean="0">
                          <a:solidFill>
                            <a:schemeClr val="bg1"/>
                          </a:solidFill>
                        </a:rPr>
                        <a:t>zigotik</a:t>
                      </a:r>
                      <a:endParaRPr lang="en-US" sz="1600" dirty="0">
                        <a:solidFill>
                          <a:schemeClr val="bg1"/>
                        </a:solidFill>
                      </a:endParaRPr>
                    </a:p>
                  </a:txBody>
                  <a:tcPr/>
                </a:tc>
                <a:tc>
                  <a:txBody>
                    <a:bodyPr/>
                    <a:lstStyle/>
                    <a:p>
                      <a:r>
                        <a:rPr lang="en-US" sz="1600" dirty="0" err="1" smtClean="0">
                          <a:solidFill>
                            <a:schemeClr val="bg1"/>
                          </a:solidFill>
                        </a:rPr>
                        <a:t>Banyaknya</a:t>
                      </a:r>
                      <a:r>
                        <a:rPr lang="en-US" sz="1600" dirty="0" smtClean="0">
                          <a:solidFill>
                            <a:schemeClr val="bg1"/>
                          </a:solidFill>
                        </a:rPr>
                        <a:t> </a:t>
                      </a:r>
                      <a:r>
                        <a:rPr lang="en-US" sz="1600" dirty="0" err="1" smtClean="0">
                          <a:solidFill>
                            <a:schemeClr val="bg1"/>
                          </a:solidFill>
                        </a:rPr>
                        <a:t>kom-binasi</a:t>
                      </a:r>
                      <a:r>
                        <a:rPr lang="en-US" sz="1600" dirty="0" smtClean="0">
                          <a:solidFill>
                            <a:schemeClr val="bg1"/>
                          </a:solidFill>
                        </a:rPr>
                        <a:t> </a:t>
                      </a:r>
                      <a:r>
                        <a:rPr lang="en-US" sz="1600" dirty="0" err="1" smtClean="0">
                          <a:solidFill>
                            <a:schemeClr val="bg1"/>
                          </a:solidFill>
                        </a:rPr>
                        <a:t>baru</a:t>
                      </a:r>
                      <a:r>
                        <a:rPr lang="en-US" sz="1600" dirty="0" smtClean="0">
                          <a:solidFill>
                            <a:schemeClr val="bg1"/>
                          </a:solidFill>
                        </a:rPr>
                        <a:t> yang homo-</a:t>
                      </a:r>
                      <a:r>
                        <a:rPr lang="en-US" sz="1600" dirty="0" err="1" smtClean="0">
                          <a:solidFill>
                            <a:schemeClr val="bg1"/>
                          </a:solidFill>
                        </a:rPr>
                        <a:t>zigot</a:t>
                      </a:r>
                      <a:endParaRPr lang="en-US" sz="1600" dirty="0">
                        <a:solidFill>
                          <a:schemeClr val="bg1"/>
                        </a:solidFill>
                      </a:endParaRPr>
                    </a:p>
                  </a:txBody>
                  <a:tcPr/>
                </a:tc>
                <a:tc>
                  <a:txBody>
                    <a:bodyPr/>
                    <a:lstStyle/>
                    <a:p>
                      <a:r>
                        <a:rPr lang="en-US" sz="1600" dirty="0" err="1" smtClean="0">
                          <a:solidFill>
                            <a:schemeClr val="bg1"/>
                          </a:solidFill>
                        </a:rPr>
                        <a:t>Banyaknya</a:t>
                      </a:r>
                      <a:r>
                        <a:rPr lang="en-US" sz="1600" dirty="0" smtClean="0">
                          <a:solidFill>
                            <a:schemeClr val="bg1"/>
                          </a:solidFill>
                        </a:rPr>
                        <a:t> </a:t>
                      </a:r>
                      <a:r>
                        <a:rPr lang="en-US" sz="1600" dirty="0" err="1" smtClean="0">
                          <a:solidFill>
                            <a:schemeClr val="bg1"/>
                          </a:solidFill>
                        </a:rPr>
                        <a:t>macam</a:t>
                      </a:r>
                      <a:r>
                        <a:rPr lang="en-US" sz="1600" dirty="0" smtClean="0">
                          <a:solidFill>
                            <a:schemeClr val="bg1"/>
                          </a:solidFill>
                        </a:rPr>
                        <a:t> </a:t>
                      </a:r>
                      <a:r>
                        <a:rPr lang="en-US" sz="1600" dirty="0" err="1" smtClean="0">
                          <a:solidFill>
                            <a:schemeClr val="bg1"/>
                          </a:solidFill>
                        </a:rPr>
                        <a:t>genotip</a:t>
                      </a:r>
                      <a:r>
                        <a:rPr lang="en-US" sz="1600" dirty="0" smtClean="0">
                          <a:solidFill>
                            <a:schemeClr val="bg1"/>
                          </a:solidFill>
                        </a:rPr>
                        <a:t> </a:t>
                      </a:r>
                      <a:r>
                        <a:rPr lang="en-US" sz="1600" dirty="0" err="1" smtClean="0">
                          <a:solidFill>
                            <a:schemeClr val="bg1"/>
                          </a:solidFill>
                        </a:rPr>
                        <a:t>dalam</a:t>
                      </a:r>
                      <a:r>
                        <a:rPr lang="en-US" sz="1600" dirty="0" smtClean="0">
                          <a:solidFill>
                            <a:schemeClr val="bg1"/>
                          </a:solidFill>
                        </a:rPr>
                        <a:t> F2</a:t>
                      </a:r>
                      <a:endParaRPr lang="en-US" sz="1600" dirty="0">
                        <a:solidFill>
                          <a:schemeClr val="bg1"/>
                        </a:solidFill>
                      </a:endParaRPr>
                    </a:p>
                  </a:txBody>
                  <a:tcPr/>
                </a:tc>
              </a:tr>
              <a:tr h="1739423">
                <a:tc>
                  <a:txBody>
                    <a:bodyPr/>
                    <a:lstStyle/>
                    <a:p>
                      <a:r>
                        <a:rPr lang="en-US" dirty="0" smtClean="0">
                          <a:solidFill>
                            <a:schemeClr val="bg1"/>
                          </a:solidFill>
                        </a:rPr>
                        <a:t>1</a:t>
                      </a:r>
                    </a:p>
                    <a:p>
                      <a:r>
                        <a:rPr lang="en-US" dirty="0" smtClean="0">
                          <a:solidFill>
                            <a:schemeClr val="bg1"/>
                          </a:solidFill>
                        </a:rPr>
                        <a:t>2</a:t>
                      </a:r>
                    </a:p>
                    <a:p>
                      <a:r>
                        <a:rPr lang="en-US" dirty="0" smtClean="0">
                          <a:solidFill>
                            <a:schemeClr val="bg1"/>
                          </a:solidFill>
                        </a:rPr>
                        <a:t>3</a:t>
                      </a:r>
                    </a:p>
                    <a:p>
                      <a:r>
                        <a:rPr lang="en-US" dirty="0" smtClean="0">
                          <a:solidFill>
                            <a:schemeClr val="bg1"/>
                          </a:solidFill>
                        </a:rPr>
                        <a:t>4</a:t>
                      </a:r>
                    </a:p>
                    <a:p>
                      <a:r>
                        <a:rPr lang="en-US" dirty="0" smtClean="0">
                          <a:solidFill>
                            <a:schemeClr val="bg1"/>
                          </a:solidFill>
                        </a:rPr>
                        <a:t>n</a:t>
                      </a:r>
                      <a:endParaRPr lang="en-US" dirty="0">
                        <a:solidFill>
                          <a:schemeClr val="bg1"/>
                        </a:solidFill>
                      </a:endParaRPr>
                    </a:p>
                  </a:txBody>
                  <a:tcPr/>
                </a:tc>
                <a:tc>
                  <a:txBody>
                    <a:bodyPr/>
                    <a:lstStyle/>
                    <a:p>
                      <a:r>
                        <a:rPr lang="en-US" dirty="0" smtClean="0">
                          <a:solidFill>
                            <a:schemeClr val="bg1"/>
                          </a:solidFill>
                        </a:rPr>
                        <a:t>2</a:t>
                      </a:r>
                    </a:p>
                    <a:p>
                      <a:r>
                        <a:rPr lang="en-US" dirty="0" smtClean="0">
                          <a:solidFill>
                            <a:schemeClr val="bg1"/>
                          </a:solidFill>
                        </a:rPr>
                        <a:t>4</a:t>
                      </a:r>
                    </a:p>
                    <a:p>
                      <a:r>
                        <a:rPr lang="en-US" dirty="0" smtClean="0">
                          <a:solidFill>
                            <a:schemeClr val="bg1"/>
                          </a:solidFill>
                        </a:rPr>
                        <a:t>8</a:t>
                      </a:r>
                    </a:p>
                    <a:p>
                      <a:r>
                        <a:rPr lang="en-US" dirty="0" smtClean="0">
                          <a:solidFill>
                            <a:schemeClr val="bg1"/>
                          </a:solidFill>
                        </a:rPr>
                        <a:t>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bg1"/>
                        </a:solidFill>
                        <a:latin typeface="+mn-lt"/>
                        <a:ea typeface="+mn-ea"/>
                        <a:cs typeface="+mn-cs"/>
                      </a:endParaRPr>
                    </a:p>
                    <a:p>
                      <a:endParaRPr lang="en-US" dirty="0" smtClean="0">
                        <a:solidFill>
                          <a:schemeClr val="bg1"/>
                        </a:solidFill>
                      </a:endParaRPr>
                    </a:p>
                    <a:p>
                      <a:endParaRPr lang="en-US" dirty="0">
                        <a:solidFill>
                          <a:schemeClr val="bg1"/>
                        </a:solidFill>
                      </a:endParaRPr>
                    </a:p>
                  </a:txBody>
                  <a:tcPr/>
                </a:tc>
                <a:tc>
                  <a:txBody>
                    <a:bodyPr/>
                    <a:lstStyle/>
                    <a:p>
                      <a:r>
                        <a:rPr lang="en-US" dirty="0" smtClean="0">
                          <a:solidFill>
                            <a:schemeClr val="bg1"/>
                          </a:solidFill>
                        </a:rPr>
                        <a:t>4</a:t>
                      </a:r>
                    </a:p>
                    <a:p>
                      <a:r>
                        <a:rPr lang="en-US" dirty="0" smtClean="0">
                          <a:solidFill>
                            <a:schemeClr val="bg1"/>
                          </a:solidFill>
                        </a:rPr>
                        <a:t>16</a:t>
                      </a:r>
                    </a:p>
                    <a:p>
                      <a:r>
                        <a:rPr lang="en-US" dirty="0" smtClean="0">
                          <a:solidFill>
                            <a:schemeClr val="bg1"/>
                          </a:solidFill>
                        </a:rPr>
                        <a:t>64</a:t>
                      </a:r>
                    </a:p>
                    <a:p>
                      <a:r>
                        <a:rPr lang="en-US" dirty="0" smtClean="0">
                          <a:solidFill>
                            <a:schemeClr val="bg1"/>
                          </a:solidFill>
                        </a:rPr>
                        <a:t>256</a:t>
                      </a:r>
                      <a:endParaRPr lang="en-US" dirty="0">
                        <a:solidFill>
                          <a:schemeClr val="bg1"/>
                        </a:solidFill>
                      </a:endParaRPr>
                    </a:p>
                  </a:txBody>
                  <a:tcPr/>
                </a:tc>
                <a:tc>
                  <a:txBody>
                    <a:bodyPr/>
                    <a:lstStyle/>
                    <a:p>
                      <a:r>
                        <a:rPr lang="en-US" dirty="0" smtClean="0">
                          <a:solidFill>
                            <a:schemeClr val="bg1"/>
                          </a:solidFill>
                        </a:rPr>
                        <a:t>2</a:t>
                      </a:r>
                    </a:p>
                    <a:p>
                      <a:r>
                        <a:rPr lang="en-US" dirty="0" smtClean="0">
                          <a:solidFill>
                            <a:schemeClr val="bg1"/>
                          </a:solidFill>
                        </a:rPr>
                        <a:t>4</a:t>
                      </a:r>
                    </a:p>
                    <a:p>
                      <a:r>
                        <a:rPr lang="en-US" dirty="0" smtClean="0">
                          <a:solidFill>
                            <a:schemeClr val="bg1"/>
                          </a:solidFill>
                        </a:rPr>
                        <a:t>8</a:t>
                      </a:r>
                    </a:p>
                    <a:p>
                      <a:r>
                        <a:rPr lang="en-US" dirty="0" smtClean="0">
                          <a:solidFill>
                            <a:schemeClr val="bg1"/>
                          </a:solidFill>
                        </a:rPr>
                        <a:t>16</a:t>
                      </a:r>
                      <a:endParaRPr lang="en-US" dirty="0">
                        <a:solidFill>
                          <a:schemeClr val="bg1"/>
                        </a:solidFill>
                      </a:endParaRPr>
                    </a:p>
                  </a:txBody>
                  <a:tcPr/>
                </a:tc>
                <a:tc>
                  <a:txBody>
                    <a:bodyPr/>
                    <a:lstStyle/>
                    <a:p>
                      <a:r>
                        <a:rPr lang="en-US" dirty="0" smtClean="0">
                          <a:solidFill>
                            <a:schemeClr val="bg1"/>
                          </a:solidFill>
                        </a:rPr>
                        <a:t>2</a:t>
                      </a:r>
                    </a:p>
                    <a:p>
                      <a:r>
                        <a:rPr lang="en-US" dirty="0" smtClean="0">
                          <a:solidFill>
                            <a:schemeClr val="bg1"/>
                          </a:solidFill>
                        </a:rPr>
                        <a:t>4</a:t>
                      </a:r>
                    </a:p>
                    <a:p>
                      <a:r>
                        <a:rPr lang="en-US" dirty="0" smtClean="0">
                          <a:solidFill>
                            <a:schemeClr val="bg1"/>
                          </a:solidFill>
                        </a:rPr>
                        <a:t>8</a:t>
                      </a:r>
                    </a:p>
                    <a:p>
                      <a:r>
                        <a:rPr lang="en-US" dirty="0" smtClean="0">
                          <a:solidFill>
                            <a:schemeClr val="bg1"/>
                          </a:solidFill>
                        </a:rPr>
                        <a:t>16</a:t>
                      </a:r>
                      <a:endParaRPr lang="en-US" dirty="0">
                        <a:solidFill>
                          <a:schemeClr val="bg1"/>
                        </a:solidFill>
                      </a:endParaRPr>
                    </a:p>
                  </a:txBody>
                  <a:tcPr/>
                </a:tc>
                <a:tc>
                  <a:txBody>
                    <a:bodyPr/>
                    <a:lstStyle/>
                    <a:p>
                      <a:r>
                        <a:rPr lang="en-US" dirty="0" smtClean="0">
                          <a:solidFill>
                            <a:schemeClr val="bg1"/>
                          </a:solidFill>
                        </a:rPr>
                        <a:t>2</a:t>
                      </a:r>
                    </a:p>
                    <a:p>
                      <a:r>
                        <a:rPr lang="en-US" dirty="0" smtClean="0">
                          <a:solidFill>
                            <a:schemeClr val="bg1"/>
                          </a:solidFill>
                        </a:rPr>
                        <a:t>4</a:t>
                      </a:r>
                    </a:p>
                    <a:p>
                      <a:r>
                        <a:rPr lang="en-US" dirty="0" smtClean="0">
                          <a:solidFill>
                            <a:schemeClr val="bg1"/>
                          </a:solidFill>
                        </a:rPr>
                        <a:t>8</a:t>
                      </a:r>
                    </a:p>
                    <a:p>
                      <a:r>
                        <a:rPr lang="en-US" dirty="0" smtClean="0">
                          <a:solidFill>
                            <a:schemeClr val="bg1"/>
                          </a:solidFill>
                        </a:rPr>
                        <a:t>16</a:t>
                      </a:r>
                      <a:endParaRPr lang="en-US" dirty="0">
                        <a:solidFill>
                          <a:schemeClr val="bg1"/>
                        </a:solidFill>
                      </a:endParaRPr>
                    </a:p>
                  </a:txBody>
                  <a:tcPr/>
                </a:tc>
                <a:tc>
                  <a:txBody>
                    <a:bodyPr/>
                    <a:lstStyle/>
                    <a:p>
                      <a:r>
                        <a:rPr lang="en-US" dirty="0" smtClean="0">
                          <a:solidFill>
                            <a:schemeClr val="bg1"/>
                          </a:solidFill>
                        </a:rPr>
                        <a:t>0</a:t>
                      </a:r>
                    </a:p>
                    <a:p>
                      <a:r>
                        <a:rPr lang="en-US" dirty="0" smtClean="0">
                          <a:solidFill>
                            <a:schemeClr val="bg1"/>
                          </a:solidFill>
                        </a:rPr>
                        <a:t>2</a:t>
                      </a:r>
                    </a:p>
                    <a:p>
                      <a:r>
                        <a:rPr lang="en-US" dirty="0" smtClean="0">
                          <a:solidFill>
                            <a:schemeClr val="bg1"/>
                          </a:solidFill>
                        </a:rPr>
                        <a:t>6</a:t>
                      </a:r>
                    </a:p>
                    <a:p>
                      <a:r>
                        <a:rPr lang="en-US" dirty="0" smtClean="0">
                          <a:solidFill>
                            <a:schemeClr val="bg1"/>
                          </a:solidFill>
                        </a:rPr>
                        <a:t>14</a:t>
                      </a:r>
                      <a:endParaRPr lang="en-US" dirty="0">
                        <a:solidFill>
                          <a:schemeClr val="bg1"/>
                        </a:solidFill>
                      </a:endParaRPr>
                    </a:p>
                  </a:txBody>
                  <a:tcPr/>
                </a:tc>
                <a:tc>
                  <a:txBody>
                    <a:bodyPr/>
                    <a:lstStyle/>
                    <a:p>
                      <a:r>
                        <a:rPr lang="en-US" dirty="0" smtClean="0">
                          <a:solidFill>
                            <a:schemeClr val="bg1"/>
                          </a:solidFill>
                        </a:rPr>
                        <a:t>3</a:t>
                      </a:r>
                    </a:p>
                    <a:p>
                      <a:r>
                        <a:rPr lang="en-US" dirty="0" smtClean="0">
                          <a:solidFill>
                            <a:schemeClr val="bg1"/>
                          </a:solidFill>
                        </a:rPr>
                        <a:t>9</a:t>
                      </a:r>
                    </a:p>
                    <a:p>
                      <a:r>
                        <a:rPr lang="en-US" dirty="0" smtClean="0">
                          <a:solidFill>
                            <a:schemeClr val="bg1"/>
                          </a:solidFill>
                        </a:rPr>
                        <a:t>27</a:t>
                      </a:r>
                    </a:p>
                    <a:p>
                      <a:r>
                        <a:rPr lang="en-US" dirty="0" smtClean="0">
                          <a:solidFill>
                            <a:schemeClr val="bg1"/>
                          </a:solidFill>
                        </a:rPr>
                        <a:t>81</a:t>
                      </a:r>
                      <a:endParaRPr lang="en-US" dirty="0">
                        <a:solidFill>
                          <a:schemeClr val="bg1"/>
                        </a:solidFill>
                      </a:endParaRPr>
                    </a:p>
                  </a:txBody>
                  <a:tcPr/>
                </a:tc>
              </a:tr>
            </a:tbl>
          </a:graphicData>
        </a:graphic>
      </p:graphicFrame>
      <p:sp>
        <p:nvSpPr>
          <p:cNvPr id="28703" name="Rectangle 4"/>
          <p:cNvSpPr>
            <a:spLocks noChangeArrowheads="1"/>
          </p:cNvSpPr>
          <p:nvPr/>
        </p:nvSpPr>
        <p:spPr bwMode="auto">
          <a:xfrm>
            <a:off x="0" y="0"/>
            <a:ext cx="9144000" cy="738188"/>
          </a:xfrm>
          <a:prstGeom prst="rect">
            <a:avLst/>
          </a:prstGeom>
          <a:noFill/>
          <a:ln w="9525">
            <a:noFill/>
            <a:miter lim="800000"/>
            <a:headEnd/>
            <a:tailEnd/>
          </a:ln>
        </p:spPr>
        <p:txBody>
          <a:bodyPr anchor="ctr">
            <a:spAutoFit/>
          </a:bodyPr>
          <a:lstStyle/>
          <a:p>
            <a:pPr algn="ctr"/>
            <a:endParaRPr lang="en-US" sz="1400" b="1">
              <a:latin typeface="Calibri" pitchFamily="34" charset="0"/>
              <a:ea typeface="Calibri" pitchFamily="34" charset="0"/>
              <a:cs typeface="Times New Roman" pitchFamily="18" charset="0"/>
            </a:endParaRPr>
          </a:p>
          <a:p>
            <a:pPr algn="ctr"/>
            <a:endParaRPr lang="en-US" sz="1400" b="1">
              <a:latin typeface="Calibri" pitchFamily="34" charset="0"/>
              <a:ea typeface="Calibri" pitchFamily="34" charset="0"/>
              <a:cs typeface="Times New Roman" pitchFamily="18" charset="0"/>
            </a:endParaRPr>
          </a:p>
          <a:p>
            <a:pPr algn="ctr"/>
            <a:r>
              <a:rPr lang="en-US" sz="1400" b="1">
                <a:latin typeface="Calibri" pitchFamily="34" charset="0"/>
                <a:ea typeface="Calibri" pitchFamily="34" charset="0"/>
                <a:cs typeface="Times New Roman" pitchFamily="18" charset="0"/>
              </a:rPr>
              <a:t>HUBUNGAN ANTARA BANYAKNYA SIFAT BEDA, GAMET, KOMBINASI F2 </a:t>
            </a:r>
            <a:endParaRPr lang="en-US">
              <a:ea typeface="Calibri" pitchFamily="34" charset="0"/>
              <a:cs typeface="Times New Roman" pitchFamily="18" charset="0"/>
            </a:endParaRPr>
          </a:p>
        </p:txBody>
      </p:sp>
      <p:sp>
        <p:nvSpPr>
          <p:cNvPr id="28704" name="Rectangle 5"/>
          <p:cNvSpPr>
            <a:spLocks noChangeArrowheads="1"/>
          </p:cNvSpPr>
          <p:nvPr/>
        </p:nvSpPr>
        <p:spPr bwMode="auto">
          <a:xfrm>
            <a:off x="685800" y="685800"/>
            <a:ext cx="7543800" cy="446088"/>
          </a:xfrm>
          <a:prstGeom prst="rect">
            <a:avLst/>
          </a:prstGeom>
          <a:noFill/>
          <a:ln w="9525">
            <a:noFill/>
            <a:miter lim="800000"/>
            <a:headEnd/>
            <a:tailEnd/>
          </a:ln>
        </p:spPr>
        <p:txBody>
          <a:bodyPr anchor="ctr">
            <a:spAutoFit/>
          </a:bodyPr>
          <a:lstStyle/>
          <a:p>
            <a:pPr algn="ctr"/>
            <a:endParaRPr lang="en-US" sz="900"/>
          </a:p>
          <a:p>
            <a:pPr algn="ctr" eaLnBrk="0" hangingPunct="0"/>
            <a:r>
              <a:rPr lang="en-US" sz="1400" b="1">
                <a:latin typeface="Calibri" pitchFamily="34" charset="0"/>
                <a:ea typeface="Calibri" pitchFamily="34" charset="0"/>
                <a:cs typeface="Times New Roman" pitchFamily="18" charset="0"/>
              </a:rPr>
              <a:t> FENOTIP F2, GENOTIP F2 APABILA TERJADI DOMINASI  </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503</Words>
  <Application>Microsoft Office PowerPoint</Application>
  <PresentationFormat>On-screen Show (4:3)</PresentationFormat>
  <Paragraphs>219</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HUKUM MENDEL II</vt:lpstr>
      <vt:lpstr>2. Percobaan dengan dua sifat/ karakter beda</vt:lpstr>
      <vt:lpstr>Slide 3</vt:lpstr>
      <vt:lpstr>Slide 4</vt:lpstr>
      <vt:lpstr>Slide 5</vt:lpstr>
      <vt:lpstr>Contoh :</vt:lpstr>
      <vt:lpstr>Contoh lain :</vt:lpstr>
      <vt:lpstr>3. Percobaan dengan 3 sifat beda (trihibrid)</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HUKUM MENDEL II</dc:title>
  <dc:creator>user</dc:creator>
  <cp:lastModifiedBy>user</cp:lastModifiedBy>
  <cp:revision>1</cp:revision>
  <dcterms:created xsi:type="dcterms:W3CDTF">2017-08-03T15:18:36Z</dcterms:created>
  <dcterms:modified xsi:type="dcterms:W3CDTF">2017-08-03T15:20:45Z</dcterms:modified>
</cp:coreProperties>
</file>