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708" r:id="rId3"/>
    <p:sldMasterId id="2147483720" r:id="rId4"/>
    <p:sldMasterId id="2147483732" r:id="rId5"/>
  </p:sldMasterIdLst>
  <p:notesMasterIdLst>
    <p:notesMasterId r:id="rId15"/>
  </p:notesMasterIdLst>
  <p:sldIdLst>
    <p:sldId id="264" r:id="rId6"/>
    <p:sldId id="257" r:id="rId7"/>
    <p:sldId id="256" r:id="rId8"/>
    <p:sldId id="263" r:id="rId9"/>
    <p:sldId id="258" r:id="rId10"/>
    <p:sldId id="259" r:id="rId11"/>
    <p:sldId id="260" r:id="rId12"/>
    <p:sldId id="261" r:id="rId13"/>
    <p:sldId id="262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57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BDD8A2-699B-4599-9BB7-25BA92252E6A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162432-9B8A-430E-A936-6952C9822CC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162432-9B8A-430E-A936-6952C9822CC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13" Type="http://schemas.openxmlformats.org/officeDocument/2006/relationships/image" Target="../media/image17.jpe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12" Type="http://schemas.openxmlformats.org/officeDocument/2006/relationships/image" Target="../media/image1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11" Type="http://schemas.openxmlformats.org/officeDocument/2006/relationships/image" Target="../media/image15.jpeg"/><Relationship Id="rId5" Type="http://schemas.openxmlformats.org/officeDocument/2006/relationships/image" Target="../media/image9.jpeg"/><Relationship Id="rId10" Type="http://schemas.openxmlformats.org/officeDocument/2006/relationships/image" Target="../media/image14.png"/><Relationship Id="rId4" Type="http://schemas.openxmlformats.org/officeDocument/2006/relationships/image" Target="../media/image8.jpeg"/><Relationship Id="rId9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4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ILMU TANAH DAN KESUBURAN</a:t>
            </a:r>
            <a:endParaRPr lang="en-US" sz="3600" dirty="0">
              <a:solidFill>
                <a:srgbClr val="FF0000"/>
              </a:solidFill>
            </a:endParaRPr>
          </a:p>
        </p:txBody>
      </p:sp>
      <p:pic>
        <p:nvPicPr>
          <p:cNvPr id="6" name="Picture 4" descr="gemadr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2438400" y="1066800"/>
            <a:ext cx="2286000" cy="3826933"/>
          </a:xfrm>
          <a:noFill/>
        </p:spPr>
      </p:pic>
      <p:pic>
        <p:nvPicPr>
          <p:cNvPr id="7" name="Picture 4" descr="kerem2b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4876800" y="1066800"/>
            <a:ext cx="1981200" cy="1896894"/>
          </a:xfrm>
          <a:prstGeom prst="rect">
            <a:avLst/>
          </a:prstGeom>
          <a:noFill/>
        </p:spPr>
      </p:pic>
      <p:pic>
        <p:nvPicPr>
          <p:cNvPr id="8" name="Picture 4" descr="30100700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6629400" y="2971800"/>
            <a:ext cx="2514600" cy="1905000"/>
          </a:xfrm>
          <a:prstGeom prst="rect">
            <a:avLst/>
          </a:prstGeom>
          <a:noFill/>
        </p:spPr>
      </p:pic>
      <p:pic>
        <p:nvPicPr>
          <p:cNvPr id="9" name="Picture 4" descr="bananas_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>
          <a:xfrm>
            <a:off x="2590800" y="4876800"/>
            <a:ext cx="2362200" cy="1954924"/>
          </a:xfrm>
          <a:prstGeom prst="rect">
            <a:avLst/>
          </a:prstGeom>
          <a:noFill/>
        </p:spPr>
      </p:pic>
      <p:pic>
        <p:nvPicPr>
          <p:cNvPr id="10" name="Picture 4" descr="organic_farmi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>
          <a:xfrm>
            <a:off x="6781800" y="4724400"/>
            <a:ext cx="2362200" cy="2133600"/>
          </a:xfrm>
          <a:prstGeom prst="rect">
            <a:avLst/>
          </a:prstGeom>
          <a:noFill/>
        </p:spPr>
      </p:pic>
      <p:pic>
        <p:nvPicPr>
          <p:cNvPr id="11" name="Picture 3" descr="genview1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858000" y="1524000"/>
            <a:ext cx="22860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7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-152400" y="1143000"/>
            <a:ext cx="2649538" cy="41148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</p:pic>
      <p:pic>
        <p:nvPicPr>
          <p:cNvPr id="13" name="Picture 7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>
          <a:xfrm>
            <a:off x="0" y="4724400"/>
            <a:ext cx="2590800" cy="2133600"/>
          </a:xfrm>
          <a:prstGeom prst="rect">
            <a:avLst/>
          </a:prstGeom>
          <a:noFill/>
        </p:spPr>
      </p:pic>
      <p:pic>
        <p:nvPicPr>
          <p:cNvPr id="14" name="Picture 7" descr="2008-06-20 (6)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>
          <a:xfrm>
            <a:off x="4724400" y="2971800"/>
            <a:ext cx="1828800" cy="2286000"/>
          </a:xfrm>
          <a:prstGeom prst="rect">
            <a:avLst/>
          </a:prstGeom>
          <a:noFill/>
        </p:spPr>
      </p:pic>
      <p:pic>
        <p:nvPicPr>
          <p:cNvPr id="15" name="Picture 7" descr="buah apel 1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4800600" y="5105400"/>
            <a:ext cx="19050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4" descr="2008-06-20 (20)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>
          <a:xfrm>
            <a:off x="7500937" y="0"/>
            <a:ext cx="1643063" cy="1600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229600" cy="17367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ILMU TANAH DAN KESUBURAN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43200"/>
            <a:ext cx="6400800" cy="32766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 smtClean="0"/>
              <a:t>134111062  (AGRIBISNIS)</a:t>
            </a:r>
          </a:p>
          <a:p>
            <a:pPr eaLnBrk="1" hangingPunct="1">
              <a:defRPr/>
            </a:pPr>
            <a:endParaRPr lang="en-US" sz="2400" dirty="0" smtClean="0"/>
          </a:p>
          <a:p>
            <a:pPr eaLnBrk="1" hangingPunct="1">
              <a:defRPr/>
            </a:pPr>
            <a:r>
              <a:rPr lang="en-US" sz="2400" dirty="0" smtClean="0"/>
              <a:t>DOSEN : (A)</a:t>
            </a:r>
          </a:p>
          <a:p>
            <a:pPr eaLnBrk="1" hangingPunct="1">
              <a:defRPr/>
            </a:pPr>
            <a:r>
              <a:rPr lang="en-US" sz="2400" dirty="0" smtClean="0"/>
              <a:t>Ir. </a:t>
            </a:r>
            <a:r>
              <a:rPr lang="en-US" sz="2400" dirty="0" err="1" smtClean="0"/>
              <a:t>Didi</a:t>
            </a:r>
            <a:r>
              <a:rPr lang="en-US" sz="2400" dirty="0" smtClean="0"/>
              <a:t> </a:t>
            </a:r>
            <a:r>
              <a:rPr lang="en-US" sz="2400" dirty="0" err="1" smtClean="0"/>
              <a:t>Saidi</a:t>
            </a:r>
            <a:r>
              <a:rPr lang="en-US" sz="2400" dirty="0" smtClean="0"/>
              <a:t>, </a:t>
            </a:r>
            <a:r>
              <a:rPr lang="en-US" sz="2400" dirty="0" err="1" smtClean="0"/>
              <a:t>Msi</a:t>
            </a:r>
            <a:endParaRPr lang="en-US" sz="2400" dirty="0" smtClean="0"/>
          </a:p>
          <a:p>
            <a:pPr eaLnBrk="1" hangingPunct="1">
              <a:defRPr/>
            </a:pPr>
            <a:r>
              <a:rPr lang="en-US" sz="2400" dirty="0" err="1" smtClean="0"/>
              <a:t>Partoyo</a:t>
            </a:r>
            <a:r>
              <a:rPr lang="en-US" sz="2400" dirty="0" smtClean="0"/>
              <a:t>, SP, MP, PhD</a:t>
            </a:r>
          </a:p>
          <a:p>
            <a:pPr eaLnBrk="1" hangingPunct="1">
              <a:defRPr/>
            </a:pPr>
            <a:r>
              <a:rPr lang="en-US" sz="2400" dirty="0" smtClean="0"/>
              <a:t>Email: didisaidi@yahoo.com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Ilmu Tanah dan kesuburan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Agribisnis FP UPN VYK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63FC23-880B-4757-A4A0-EA046124FD60}" type="slidenum">
              <a:rPr lang="ar-SA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KONTRAK PERKULIAHAN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d-ID" dirty="0" smtClean="0"/>
              <a:t>Program Studi/Jurusan	: Agr</a:t>
            </a:r>
            <a:r>
              <a:rPr lang="en-US" dirty="0" err="1" smtClean="0"/>
              <a:t>ibisnis</a:t>
            </a:r>
            <a:endParaRPr lang="en-US" dirty="0" smtClean="0"/>
          </a:p>
          <a:p>
            <a:r>
              <a:rPr lang="id-ID" dirty="0" smtClean="0"/>
              <a:t> </a:t>
            </a:r>
            <a:endParaRPr lang="en-US" dirty="0" smtClean="0"/>
          </a:p>
          <a:p>
            <a:r>
              <a:rPr lang="id-ID" dirty="0" smtClean="0"/>
              <a:t>Mata Kuliah/Kode	</a:t>
            </a:r>
            <a:r>
              <a:rPr lang="en-US" dirty="0" smtClean="0"/>
              <a:t>	</a:t>
            </a:r>
            <a:r>
              <a:rPr lang="id-ID" dirty="0" smtClean="0"/>
              <a:t>: Ilmu Tanah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Kesuburan</a:t>
            </a:r>
            <a:endParaRPr lang="en-US" dirty="0" smtClean="0"/>
          </a:p>
          <a:p>
            <a:r>
              <a:rPr lang="id-ID" dirty="0" smtClean="0"/>
              <a:t> </a:t>
            </a:r>
            <a:endParaRPr lang="en-US" dirty="0" smtClean="0"/>
          </a:p>
          <a:p>
            <a:r>
              <a:rPr lang="id-ID" dirty="0" smtClean="0"/>
              <a:t>SKS/Semester		</a:t>
            </a:r>
            <a:r>
              <a:rPr lang="en-US" dirty="0" smtClean="0"/>
              <a:t>	</a:t>
            </a:r>
            <a:r>
              <a:rPr lang="id-ID" dirty="0" smtClean="0"/>
              <a:t>: 2 </a:t>
            </a:r>
            <a:r>
              <a:rPr lang="en-US" dirty="0" smtClean="0"/>
              <a:t>(2x50 </a:t>
            </a:r>
            <a:r>
              <a:rPr lang="en-US" dirty="0" err="1" smtClean="0"/>
              <a:t>menit</a:t>
            </a:r>
            <a:r>
              <a:rPr lang="en-US" dirty="0" smtClean="0"/>
              <a:t>)</a:t>
            </a:r>
            <a:r>
              <a:rPr lang="id-ID" dirty="0" smtClean="0"/>
              <a:t>/I</a:t>
            </a:r>
            <a:endParaRPr lang="en-US" dirty="0" smtClean="0"/>
          </a:p>
          <a:p>
            <a:r>
              <a:rPr lang="id-ID" dirty="0" smtClean="0"/>
              <a:t> </a:t>
            </a:r>
            <a:endParaRPr lang="en-US" dirty="0" smtClean="0"/>
          </a:p>
          <a:p>
            <a:r>
              <a:rPr lang="id-ID" dirty="0" smtClean="0"/>
              <a:t>Mata Kuliah Prasyarat	:  -</a:t>
            </a:r>
            <a:endParaRPr lang="en-US" dirty="0" smtClean="0"/>
          </a:p>
          <a:p>
            <a:r>
              <a:rPr lang="id-ID" dirty="0" smtClean="0"/>
              <a:t> </a:t>
            </a:r>
            <a:endParaRPr lang="en-US" dirty="0" smtClean="0"/>
          </a:p>
          <a:p>
            <a:r>
              <a:rPr lang="id-ID" dirty="0" smtClean="0"/>
              <a:t>Dosen		</a:t>
            </a:r>
            <a:r>
              <a:rPr lang="en-US" dirty="0" smtClean="0"/>
              <a:t>	</a:t>
            </a:r>
            <a:r>
              <a:rPr lang="id-ID" dirty="0" smtClean="0"/>
              <a:t>: 1. Dr. Ir. S. Setyo Wardoyo, MS</a:t>
            </a:r>
            <a:endParaRPr lang="en-US" dirty="0" smtClean="0"/>
          </a:p>
          <a:p>
            <a:r>
              <a:rPr lang="id-ID" dirty="0" smtClean="0"/>
              <a:t>			</a:t>
            </a:r>
            <a:r>
              <a:rPr lang="en-US" dirty="0" smtClean="0"/>
              <a:t>	</a:t>
            </a:r>
            <a:r>
              <a:rPr lang="id-ID" dirty="0" smtClean="0"/>
              <a:t>  2. Ir. </a:t>
            </a:r>
            <a:r>
              <a:rPr lang="en-US" dirty="0" err="1" smtClean="0"/>
              <a:t>Lelanti</a:t>
            </a:r>
            <a:r>
              <a:rPr lang="en-US" dirty="0" smtClean="0"/>
              <a:t> </a:t>
            </a:r>
            <a:r>
              <a:rPr lang="en-US" dirty="0" err="1" smtClean="0"/>
              <a:t>Peniwiratri</a:t>
            </a:r>
            <a:r>
              <a:rPr lang="en-US" dirty="0" smtClean="0"/>
              <a:t>, MP.</a:t>
            </a:r>
          </a:p>
          <a:p>
            <a:r>
              <a:rPr lang="en-US" dirty="0" smtClean="0"/>
              <a:t>				  3. Ir. </a:t>
            </a:r>
            <a:r>
              <a:rPr lang="en-US" dirty="0" err="1" smtClean="0"/>
              <a:t>Didi</a:t>
            </a:r>
            <a:r>
              <a:rPr lang="en-US" dirty="0" smtClean="0"/>
              <a:t> </a:t>
            </a:r>
            <a:r>
              <a:rPr lang="en-US" dirty="0" err="1" smtClean="0"/>
              <a:t>Saidi</a:t>
            </a:r>
            <a:r>
              <a:rPr lang="en-US" dirty="0" smtClean="0"/>
              <a:t>, </a:t>
            </a:r>
            <a:r>
              <a:rPr lang="en-US" dirty="0" err="1" smtClean="0"/>
              <a:t>M.Si</a:t>
            </a:r>
            <a:endParaRPr lang="en-US" dirty="0" smtClean="0"/>
          </a:p>
          <a:p>
            <a:pPr lvl="6">
              <a:buNone/>
            </a:pPr>
            <a:r>
              <a:rPr lang="en-US" sz="3200" dirty="0" smtClean="0"/>
              <a:t>  			 4 . </a:t>
            </a:r>
            <a:r>
              <a:rPr lang="en-US" sz="3200" dirty="0" err="1" smtClean="0"/>
              <a:t>Partoyo</a:t>
            </a:r>
            <a:r>
              <a:rPr lang="en-US" sz="3200" dirty="0" smtClean="0"/>
              <a:t>, Sp, MP, PhD</a:t>
            </a:r>
          </a:p>
          <a:p>
            <a:pPr lvl="6">
              <a:buNone/>
            </a:pPr>
            <a:r>
              <a:rPr lang="en-US" sz="1700" dirty="0" smtClean="0"/>
              <a:t>  			  </a:t>
            </a:r>
            <a:r>
              <a:rPr lang="en-US" sz="2900" dirty="0" smtClean="0"/>
              <a:t>5.  </a:t>
            </a:r>
            <a:r>
              <a:rPr lang="en-US" sz="2900" dirty="0" err="1" smtClean="0"/>
              <a:t>Dr.Ir</a:t>
            </a:r>
            <a:r>
              <a:rPr lang="en-US" sz="2900" dirty="0" smtClean="0"/>
              <a:t>. M. </a:t>
            </a:r>
            <a:r>
              <a:rPr lang="en-US" sz="2900" dirty="0" err="1" smtClean="0"/>
              <a:t>Nurcholis</a:t>
            </a:r>
            <a:r>
              <a:rPr lang="en-US" sz="2900" dirty="0" smtClean="0"/>
              <a:t>, </a:t>
            </a:r>
            <a:r>
              <a:rPr lang="en-US" sz="2900" dirty="0" err="1" smtClean="0"/>
              <a:t>Magr</a:t>
            </a:r>
            <a:endParaRPr lang="en-US" sz="2900" dirty="0" smtClean="0"/>
          </a:p>
          <a:p>
            <a:pPr lvl="6">
              <a:buNone/>
            </a:pPr>
            <a:r>
              <a:rPr lang="en-US" sz="2900" dirty="0" smtClean="0"/>
              <a:t>	</a:t>
            </a:r>
            <a:r>
              <a:rPr lang="en-US" sz="2900" dirty="0" smtClean="0"/>
              <a:t>		</a:t>
            </a:r>
            <a:endParaRPr lang="en-US" sz="2900" dirty="0" smtClean="0"/>
          </a:p>
          <a:p>
            <a:r>
              <a:rPr lang="id-ID" dirty="0" smtClean="0"/>
              <a:t> 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	TATA TERTIB KULIAH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5181600"/>
          </a:xfrm>
        </p:spPr>
        <p:txBody>
          <a:bodyPr>
            <a:normAutofit fontScale="32500" lnSpcReduction="20000"/>
          </a:bodyPr>
          <a:lstStyle/>
          <a:p>
            <a:pPr lvl="1"/>
            <a:r>
              <a:rPr lang="en-US" sz="5100" dirty="0" err="1" smtClean="0"/>
              <a:t>Untuk</a:t>
            </a:r>
            <a:r>
              <a:rPr lang="en-US" sz="5100" dirty="0" smtClean="0"/>
              <a:t> </a:t>
            </a:r>
            <a:r>
              <a:rPr lang="en-US" sz="5100" dirty="0" err="1" smtClean="0"/>
              <a:t>dapat</a:t>
            </a:r>
            <a:r>
              <a:rPr lang="en-US" sz="5100" dirty="0" smtClean="0"/>
              <a:t> </a:t>
            </a:r>
            <a:r>
              <a:rPr lang="en-US" sz="5100" dirty="0" err="1" smtClean="0"/>
              <a:t>mengikuti</a:t>
            </a:r>
            <a:r>
              <a:rPr lang="en-US" sz="5100" dirty="0" smtClean="0"/>
              <a:t> </a:t>
            </a:r>
            <a:r>
              <a:rPr lang="en-US" sz="5100" dirty="0" err="1" smtClean="0"/>
              <a:t>Ujian</a:t>
            </a:r>
            <a:r>
              <a:rPr lang="en-US" sz="5100" dirty="0" smtClean="0"/>
              <a:t> </a:t>
            </a:r>
            <a:r>
              <a:rPr lang="en-US" sz="5100" dirty="0" err="1" smtClean="0"/>
              <a:t>Akhir</a:t>
            </a:r>
            <a:r>
              <a:rPr lang="en-US" sz="5100" dirty="0" smtClean="0"/>
              <a:t> Semester, </a:t>
            </a:r>
            <a:r>
              <a:rPr lang="en-US" sz="5100" dirty="0" err="1" smtClean="0"/>
              <a:t>mahasiswa</a:t>
            </a:r>
            <a:r>
              <a:rPr lang="en-US" sz="5100" dirty="0" smtClean="0"/>
              <a:t> </a:t>
            </a:r>
            <a:r>
              <a:rPr lang="en-US" sz="5100" dirty="0" err="1" smtClean="0"/>
              <a:t>wajib</a:t>
            </a:r>
            <a:r>
              <a:rPr lang="en-US" sz="5100" dirty="0" smtClean="0"/>
              <a:t> </a:t>
            </a:r>
            <a:r>
              <a:rPr lang="en-US" sz="5100" dirty="0" err="1" smtClean="0"/>
              <a:t>memenuhi</a:t>
            </a:r>
            <a:r>
              <a:rPr lang="en-US" sz="5100" dirty="0" smtClean="0"/>
              <a:t> minimal 12 kali (85%) </a:t>
            </a:r>
            <a:r>
              <a:rPr lang="en-US" sz="5100" dirty="0" err="1" smtClean="0"/>
              <a:t>kehadiran</a:t>
            </a:r>
            <a:r>
              <a:rPr lang="en-US" sz="5100" dirty="0" smtClean="0"/>
              <a:t> </a:t>
            </a:r>
          </a:p>
          <a:p>
            <a:pPr lvl="1"/>
            <a:r>
              <a:rPr lang="en-US" sz="5100" dirty="0" err="1" smtClean="0"/>
              <a:t>Mahasiswa</a:t>
            </a:r>
            <a:r>
              <a:rPr lang="en-US" sz="5100" dirty="0" smtClean="0"/>
              <a:t> yang </a:t>
            </a:r>
            <a:r>
              <a:rPr lang="en-US" sz="5100" dirty="0" err="1" smtClean="0"/>
              <a:t>tidak</a:t>
            </a:r>
            <a:r>
              <a:rPr lang="en-US" sz="5100" dirty="0" smtClean="0"/>
              <a:t> </a:t>
            </a:r>
            <a:r>
              <a:rPr lang="en-US" sz="5100" dirty="0" err="1" smtClean="0"/>
              <a:t>berpenampilan</a:t>
            </a:r>
            <a:r>
              <a:rPr lang="en-US" sz="5100" dirty="0" smtClean="0"/>
              <a:t> </a:t>
            </a:r>
            <a:r>
              <a:rPr lang="en-US" sz="5100" dirty="0" err="1" smtClean="0"/>
              <a:t>rapi</a:t>
            </a:r>
            <a:r>
              <a:rPr lang="en-US" sz="5100" dirty="0" smtClean="0"/>
              <a:t>, </a:t>
            </a:r>
            <a:r>
              <a:rPr lang="en-US" sz="5100" dirty="0" err="1" smtClean="0"/>
              <a:t>memakai</a:t>
            </a:r>
            <a:r>
              <a:rPr lang="en-US" sz="5100" dirty="0" smtClean="0"/>
              <a:t> sandal </a:t>
            </a:r>
            <a:r>
              <a:rPr lang="en-US" sz="5100" dirty="0" err="1" smtClean="0"/>
              <a:t>dan</a:t>
            </a:r>
            <a:r>
              <a:rPr lang="en-US" sz="5100" dirty="0" smtClean="0"/>
              <a:t>/</a:t>
            </a:r>
            <a:r>
              <a:rPr lang="en-US" sz="5100" dirty="0" err="1" smtClean="0"/>
              <a:t>atau</a:t>
            </a:r>
            <a:r>
              <a:rPr lang="en-US" sz="5100" dirty="0" smtClean="0"/>
              <a:t> </a:t>
            </a:r>
            <a:r>
              <a:rPr lang="en-US" sz="5100" dirty="0" err="1" smtClean="0"/>
              <a:t>memakai</a:t>
            </a:r>
            <a:r>
              <a:rPr lang="en-US" sz="5100" dirty="0" smtClean="0"/>
              <a:t> </a:t>
            </a:r>
            <a:r>
              <a:rPr lang="en-US" sz="5100" dirty="0" err="1" smtClean="0"/>
              <a:t>kaos</a:t>
            </a:r>
            <a:r>
              <a:rPr lang="en-US" sz="5100" dirty="0" smtClean="0"/>
              <a:t> </a:t>
            </a:r>
            <a:r>
              <a:rPr lang="en-US" sz="5100" dirty="0" err="1" smtClean="0"/>
              <a:t>tanpa</a:t>
            </a:r>
            <a:r>
              <a:rPr lang="en-US" sz="5100" dirty="0" smtClean="0"/>
              <a:t> </a:t>
            </a:r>
            <a:r>
              <a:rPr lang="en-US" sz="5100" dirty="0" err="1" smtClean="0"/>
              <a:t>krah</a:t>
            </a:r>
            <a:r>
              <a:rPr lang="en-US" sz="5100" dirty="0" smtClean="0"/>
              <a:t> (</a:t>
            </a:r>
            <a:r>
              <a:rPr lang="en-US" sz="5100" dirty="0" err="1" smtClean="0"/>
              <a:t>kaos</a:t>
            </a:r>
            <a:r>
              <a:rPr lang="en-US" sz="5100" dirty="0" smtClean="0"/>
              <a:t> oblong) </a:t>
            </a:r>
            <a:r>
              <a:rPr lang="en-US" sz="5100" dirty="0" err="1" smtClean="0"/>
              <a:t>tidak</a:t>
            </a:r>
            <a:r>
              <a:rPr lang="en-US" sz="5100" dirty="0" smtClean="0"/>
              <a:t> </a:t>
            </a:r>
            <a:r>
              <a:rPr lang="en-US" sz="5100" dirty="0" err="1" smtClean="0"/>
              <a:t>diperkenankan</a:t>
            </a:r>
            <a:r>
              <a:rPr lang="en-US" sz="5100" dirty="0" smtClean="0"/>
              <a:t> </a:t>
            </a:r>
            <a:r>
              <a:rPr lang="en-US" sz="5100" dirty="0" err="1" smtClean="0"/>
              <a:t>mengikuti</a:t>
            </a:r>
            <a:r>
              <a:rPr lang="en-US" sz="5100" dirty="0" smtClean="0"/>
              <a:t> </a:t>
            </a:r>
            <a:r>
              <a:rPr lang="en-US" sz="5100" dirty="0" err="1" smtClean="0"/>
              <a:t>kuliah</a:t>
            </a:r>
            <a:r>
              <a:rPr lang="en-US" sz="5100" dirty="0" smtClean="0"/>
              <a:t>.</a:t>
            </a:r>
          </a:p>
          <a:p>
            <a:pPr lvl="1"/>
            <a:r>
              <a:rPr lang="en-US" sz="5100" dirty="0" err="1" smtClean="0"/>
              <a:t>Keterlambatan</a:t>
            </a:r>
            <a:r>
              <a:rPr lang="en-US" sz="5100" dirty="0" smtClean="0"/>
              <a:t> </a:t>
            </a:r>
            <a:r>
              <a:rPr lang="en-US" sz="5100" dirty="0" err="1" smtClean="0"/>
              <a:t>hadir</a:t>
            </a:r>
            <a:r>
              <a:rPr lang="en-US" sz="5100" dirty="0" smtClean="0"/>
              <a:t> </a:t>
            </a:r>
            <a:r>
              <a:rPr lang="en-US" sz="5100" dirty="0" err="1" smtClean="0"/>
              <a:t>di</a:t>
            </a:r>
            <a:r>
              <a:rPr lang="en-US" sz="5100" dirty="0" smtClean="0"/>
              <a:t> </a:t>
            </a:r>
            <a:r>
              <a:rPr lang="en-US" sz="5100" dirty="0" err="1" smtClean="0"/>
              <a:t>klas</a:t>
            </a:r>
            <a:r>
              <a:rPr lang="en-US" sz="5100" dirty="0" smtClean="0"/>
              <a:t> </a:t>
            </a:r>
            <a:r>
              <a:rPr lang="en-US" sz="5100" b="1" dirty="0" err="1" smtClean="0"/>
              <a:t>maksimal</a:t>
            </a:r>
            <a:r>
              <a:rPr lang="en-US" sz="5100" b="1" dirty="0" smtClean="0"/>
              <a:t> 15 </a:t>
            </a:r>
            <a:r>
              <a:rPr lang="en-US" sz="5100" b="1" dirty="0" err="1" smtClean="0"/>
              <a:t>menit</a:t>
            </a:r>
            <a:r>
              <a:rPr lang="en-US" sz="5100" dirty="0" smtClean="0"/>
              <a:t> </a:t>
            </a:r>
            <a:r>
              <a:rPr lang="en-US" sz="5100" dirty="0" err="1" smtClean="0"/>
              <a:t>setelah</a:t>
            </a:r>
            <a:r>
              <a:rPr lang="en-US" sz="5100" dirty="0" smtClean="0"/>
              <a:t> </a:t>
            </a:r>
            <a:r>
              <a:rPr lang="en-US" sz="5100" dirty="0" err="1" smtClean="0"/>
              <a:t>waktu</a:t>
            </a:r>
            <a:r>
              <a:rPr lang="en-US" sz="5100" dirty="0" smtClean="0"/>
              <a:t> yang </a:t>
            </a:r>
            <a:r>
              <a:rPr lang="en-US" sz="5100" dirty="0" err="1" smtClean="0"/>
              <a:t>ditentukan</a:t>
            </a:r>
            <a:r>
              <a:rPr lang="en-US" sz="5100" dirty="0" smtClean="0"/>
              <a:t>  </a:t>
            </a:r>
            <a:r>
              <a:rPr lang="en-US" sz="5100" dirty="0" err="1" smtClean="0"/>
              <a:t>mahasiswa</a:t>
            </a:r>
            <a:r>
              <a:rPr lang="en-US" sz="5100" dirty="0" smtClean="0"/>
              <a:t> </a:t>
            </a:r>
            <a:r>
              <a:rPr lang="en-US" sz="5100" dirty="0" err="1" smtClean="0"/>
              <a:t>diijinkan</a:t>
            </a:r>
            <a:r>
              <a:rPr lang="en-US" sz="5100" dirty="0" smtClean="0"/>
              <a:t> </a:t>
            </a:r>
            <a:r>
              <a:rPr lang="en-US" sz="5100" dirty="0" err="1" smtClean="0"/>
              <a:t>masuk</a:t>
            </a:r>
            <a:r>
              <a:rPr lang="en-US" sz="5100" dirty="0" smtClean="0"/>
              <a:t> </a:t>
            </a:r>
            <a:r>
              <a:rPr lang="en-US" sz="5100" dirty="0" err="1" smtClean="0"/>
              <a:t>namun</a:t>
            </a:r>
            <a:r>
              <a:rPr lang="en-US" sz="5100" dirty="0" smtClean="0"/>
              <a:t> </a:t>
            </a:r>
            <a:r>
              <a:rPr lang="en-US" sz="5100" dirty="0" err="1" smtClean="0"/>
              <a:t>tidak</a:t>
            </a:r>
            <a:r>
              <a:rPr lang="en-US" sz="5100" dirty="0" smtClean="0"/>
              <a:t> </a:t>
            </a:r>
            <a:r>
              <a:rPr lang="en-US" sz="5100" dirty="0" err="1" smtClean="0"/>
              <a:t>diijinkan</a:t>
            </a:r>
            <a:r>
              <a:rPr lang="en-US" sz="5100" dirty="0" smtClean="0"/>
              <a:t> </a:t>
            </a:r>
            <a:r>
              <a:rPr lang="en-US" sz="5100" dirty="0" err="1" smtClean="0"/>
              <a:t>menandatangani</a:t>
            </a:r>
            <a:r>
              <a:rPr lang="en-US" sz="5100" dirty="0" smtClean="0"/>
              <a:t> </a:t>
            </a:r>
            <a:r>
              <a:rPr lang="en-US" sz="5100" dirty="0" err="1" smtClean="0"/>
              <a:t>daftar</a:t>
            </a:r>
            <a:r>
              <a:rPr lang="en-US" sz="5100" dirty="0" smtClean="0"/>
              <a:t> </a:t>
            </a:r>
            <a:r>
              <a:rPr lang="en-US" sz="5100" dirty="0" err="1" smtClean="0"/>
              <a:t>hadir</a:t>
            </a:r>
            <a:r>
              <a:rPr lang="en-US" sz="5100" dirty="0" smtClean="0"/>
              <a:t> </a:t>
            </a:r>
            <a:r>
              <a:rPr lang="en-US" sz="5100" dirty="0" err="1" smtClean="0"/>
              <a:t>kuliah</a:t>
            </a:r>
            <a:r>
              <a:rPr lang="en-US" sz="5100" dirty="0" smtClean="0"/>
              <a:t>. </a:t>
            </a:r>
            <a:r>
              <a:rPr lang="en-US" sz="5100" dirty="0" err="1" smtClean="0"/>
              <a:t>Selama</a:t>
            </a:r>
            <a:r>
              <a:rPr lang="en-US" sz="5100" dirty="0" smtClean="0"/>
              <a:t> </a:t>
            </a:r>
            <a:r>
              <a:rPr lang="en-US" sz="5100" dirty="0" err="1" smtClean="0"/>
              <a:t>kuliah</a:t>
            </a:r>
            <a:r>
              <a:rPr lang="en-US" sz="5100" dirty="0" smtClean="0"/>
              <a:t> </a:t>
            </a:r>
            <a:r>
              <a:rPr lang="en-US" sz="5100" dirty="0" err="1" smtClean="0"/>
              <a:t>berlangsung</a:t>
            </a:r>
            <a:r>
              <a:rPr lang="en-US" sz="5100" dirty="0" smtClean="0"/>
              <a:t>, </a:t>
            </a:r>
            <a:r>
              <a:rPr lang="en-US" sz="5100" dirty="0" err="1" smtClean="0"/>
              <a:t>dimohon</a:t>
            </a:r>
            <a:r>
              <a:rPr lang="en-US" sz="5100" dirty="0" smtClean="0"/>
              <a:t> HP </a:t>
            </a:r>
            <a:r>
              <a:rPr lang="en-US" sz="5100" dirty="0" err="1" smtClean="0"/>
              <a:t>dinonaktifkan</a:t>
            </a:r>
            <a:endParaRPr lang="en-US" sz="5100" dirty="0" smtClean="0"/>
          </a:p>
          <a:p>
            <a:pPr lvl="1"/>
            <a:r>
              <a:rPr lang="en-US" sz="5100" dirty="0" err="1" smtClean="0"/>
              <a:t>Jika</a:t>
            </a:r>
            <a:r>
              <a:rPr lang="en-US" sz="5100" dirty="0" smtClean="0"/>
              <a:t> </a:t>
            </a:r>
            <a:r>
              <a:rPr lang="en-US" sz="5100" dirty="0" err="1" smtClean="0"/>
              <a:t>karena</a:t>
            </a:r>
            <a:r>
              <a:rPr lang="en-US" sz="5100" dirty="0" smtClean="0"/>
              <a:t> </a:t>
            </a:r>
            <a:r>
              <a:rPr lang="en-US" sz="5100" dirty="0" err="1" smtClean="0"/>
              <a:t>suatu</a:t>
            </a:r>
            <a:r>
              <a:rPr lang="en-US" sz="5100" dirty="0" smtClean="0"/>
              <a:t> </a:t>
            </a:r>
            <a:r>
              <a:rPr lang="en-US" sz="5100" dirty="0" err="1" smtClean="0"/>
              <a:t>hal</a:t>
            </a:r>
            <a:r>
              <a:rPr lang="en-US" sz="5100" dirty="0" smtClean="0"/>
              <a:t> </a:t>
            </a:r>
            <a:r>
              <a:rPr lang="en-US" sz="5100" dirty="0" err="1" smtClean="0"/>
              <a:t>dengan</a:t>
            </a:r>
            <a:r>
              <a:rPr lang="en-US" sz="5100" dirty="0" smtClean="0"/>
              <a:t> </a:t>
            </a:r>
            <a:r>
              <a:rPr lang="en-US" sz="5100" dirty="0" err="1" smtClean="0"/>
              <a:t>terpaksa</a:t>
            </a:r>
            <a:r>
              <a:rPr lang="en-US" sz="5100" dirty="0" smtClean="0"/>
              <a:t> </a:t>
            </a:r>
            <a:r>
              <a:rPr lang="en-US" sz="5100" dirty="0" err="1" smtClean="0"/>
              <a:t>harus</a:t>
            </a:r>
            <a:r>
              <a:rPr lang="en-US" sz="5100" dirty="0" smtClean="0"/>
              <a:t>  </a:t>
            </a:r>
            <a:r>
              <a:rPr lang="en-US" sz="5100" dirty="0" err="1" smtClean="0"/>
              <a:t>dilakukan</a:t>
            </a:r>
            <a:r>
              <a:rPr lang="en-US" sz="5100" dirty="0" smtClean="0"/>
              <a:t> </a:t>
            </a:r>
            <a:r>
              <a:rPr lang="en-US" sz="5100" dirty="0" err="1" smtClean="0"/>
              <a:t>penggantian</a:t>
            </a:r>
            <a:r>
              <a:rPr lang="en-US" sz="5100" dirty="0" smtClean="0"/>
              <a:t> </a:t>
            </a:r>
            <a:r>
              <a:rPr lang="en-US" sz="5100" dirty="0" err="1" smtClean="0"/>
              <a:t>jadwal</a:t>
            </a:r>
            <a:r>
              <a:rPr lang="en-US" sz="5100" dirty="0" smtClean="0"/>
              <a:t> </a:t>
            </a:r>
            <a:r>
              <a:rPr lang="en-US" sz="5100" dirty="0" err="1" smtClean="0"/>
              <a:t>kuliah</a:t>
            </a:r>
            <a:r>
              <a:rPr lang="en-US" sz="5100" dirty="0" smtClean="0"/>
              <a:t>, </a:t>
            </a:r>
            <a:r>
              <a:rPr lang="en-US" sz="5100" dirty="0" err="1" smtClean="0"/>
              <a:t>maka</a:t>
            </a:r>
            <a:r>
              <a:rPr lang="en-US" sz="5100" dirty="0" smtClean="0"/>
              <a:t> </a:t>
            </a:r>
            <a:r>
              <a:rPr lang="en-US" sz="5100" dirty="0" err="1" smtClean="0"/>
              <a:t>jadwal</a:t>
            </a:r>
            <a:r>
              <a:rPr lang="en-US" sz="5100" dirty="0" smtClean="0"/>
              <a:t> </a:t>
            </a:r>
            <a:r>
              <a:rPr lang="en-US" sz="5100" dirty="0" err="1" smtClean="0"/>
              <a:t>pengganti</a:t>
            </a:r>
            <a:r>
              <a:rPr lang="en-US" sz="5100" dirty="0" smtClean="0"/>
              <a:t> </a:t>
            </a:r>
            <a:r>
              <a:rPr lang="en-US" sz="5100" dirty="0" err="1" smtClean="0"/>
              <a:t>ditentukan</a:t>
            </a:r>
            <a:r>
              <a:rPr lang="en-US" sz="5100" dirty="0" smtClean="0"/>
              <a:t> </a:t>
            </a:r>
            <a:r>
              <a:rPr lang="en-US" sz="5100" dirty="0" err="1" smtClean="0"/>
              <a:t>berdasarkan</a:t>
            </a:r>
            <a:r>
              <a:rPr lang="en-US" sz="5100" dirty="0" smtClean="0"/>
              <a:t> </a:t>
            </a:r>
            <a:r>
              <a:rPr lang="en-US" sz="5100" dirty="0" err="1" smtClean="0"/>
              <a:t>kesepakatan</a:t>
            </a:r>
            <a:r>
              <a:rPr lang="en-US" sz="5100" dirty="0" smtClean="0"/>
              <a:t> </a:t>
            </a:r>
            <a:r>
              <a:rPr lang="en-US" sz="5100" dirty="0" err="1" smtClean="0"/>
              <a:t>antara</a:t>
            </a:r>
            <a:r>
              <a:rPr lang="en-US" sz="5100" dirty="0" smtClean="0"/>
              <a:t> </a:t>
            </a:r>
            <a:r>
              <a:rPr lang="en-US" sz="5100" dirty="0" err="1" smtClean="0"/>
              <a:t>dosen</a:t>
            </a:r>
            <a:r>
              <a:rPr lang="en-US" sz="5100" dirty="0" smtClean="0"/>
              <a:t> </a:t>
            </a:r>
            <a:r>
              <a:rPr lang="en-US" sz="5100" dirty="0" err="1" smtClean="0"/>
              <a:t>dan</a:t>
            </a:r>
            <a:r>
              <a:rPr lang="en-US" sz="5100" dirty="0" smtClean="0"/>
              <a:t> </a:t>
            </a:r>
            <a:r>
              <a:rPr lang="en-US" sz="5100" dirty="0" err="1" smtClean="0"/>
              <a:t>mahasiswa</a:t>
            </a:r>
            <a:r>
              <a:rPr lang="en-US" sz="5100" dirty="0" smtClean="0"/>
              <a:t>. </a:t>
            </a:r>
          </a:p>
          <a:p>
            <a:pPr lvl="1"/>
            <a:r>
              <a:rPr lang="en-US" sz="5100" dirty="0" err="1" smtClean="0"/>
              <a:t>Materi</a:t>
            </a:r>
            <a:r>
              <a:rPr lang="en-US" sz="5100" dirty="0" smtClean="0"/>
              <a:t> </a:t>
            </a:r>
            <a:r>
              <a:rPr lang="en-US" sz="5100" dirty="0" err="1" smtClean="0"/>
              <a:t>kuliah</a:t>
            </a:r>
            <a:r>
              <a:rPr lang="en-US" sz="5100" dirty="0" smtClean="0"/>
              <a:t> </a:t>
            </a:r>
            <a:r>
              <a:rPr lang="en-US" sz="5100" dirty="0" err="1" smtClean="0"/>
              <a:t>wajib</a:t>
            </a:r>
            <a:r>
              <a:rPr lang="en-US" sz="5100" dirty="0" smtClean="0"/>
              <a:t> </a:t>
            </a:r>
            <a:r>
              <a:rPr lang="en-US" sz="5100" dirty="0" err="1" smtClean="0"/>
              <a:t>dibaca</a:t>
            </a:r>
            <a:r>
              <a:rPr lang="en-US" sz="5100" dirty="0" smtClean="0"/>
              <a:t> </a:t>
            </a:r>
            <a:r>
              <a:rPr lang="en-US" sz="5100" dirty="0" err="1" smtClean="0"/>
              <a:t>mahasiswa</a:t>
            </a:r>
            <a:r>
              <a:rPr lang="en-US" sz="5100" dirty="0" smtClean="0"/>
              <a:t> </a:t>
            </a:r>
            <a:r>
              <a:rPr lang="en-US" sz="5100" dirty="0" err="1" smtClean="0"/>
              <a:t>sebelum</a:t>
            </a:r>
            <a:r>
              <a:rPr lang="en-US" sz="5100" dirty="0" smtClean="0"/>
              <a:t> </a:t>
            </a:r>
            <a:r>
              <a:rPr lang="en-US" sz="5100" dirty="0" err="1" smtClean="0"/>
              <a:t>mengikuti</a:t>
            </a:r>
            <a:r>
              <a:rPr lang="en-US" sz="5100" dirty="0" smtClean="0"/>
              <a:t> </a:t>
            </a:r>
            <a:r>
              <a:rPr lang="en-US" sz="5100" dirty="0" err="1" smtClean="0"/>
              <a:t>kuliah</a:t>
            </a:r>
            <a:r>
              <a:rPr lang="en-US" sz="5100" dirty="0" smtClean="0"/>
              <a:t>.</a:t>
            </a:r>
          </a:p>
          <a:p>
            <a:pPr lvl="1"/>
            <a:r>
              <a:rPr lang="en-US" sz="5100" dirty="0" err="1" smtClean="0"/>
              <a:t>Ketidakjujuran</a:t>
            </a:r>
            <a:r>
              <a:rPr lang="en-US" sz="5100" dirty="0" smtClean="0"/>
              <a:t> </a:t>
            </a:r>
            <a:r>
              <a:rPr lang="en-US" sz="5100" dirty="0" err="1" smtClean="0"/>
              <a:t>dalam</a:t>
            </a:r>
            <a:r>
              <a:rPr lang="en-US" sz="5100" dirty="0" smtClean="0"/>
              <a:t> </a:t>
            </a:r>
            <a:r>
              <a:rPr lang="en-US" sz="5100" dirty="0" err="1" smtClean="0"/>
              <a:t>mengerjakan</a:t>
            </a:r>
            <a:r>
              <a:rPr lang="en-US" sz="5100" dirty="0" smtClean="0"/>
              <a:t> </a:t>
            </a:r>
            <a:r>
              <a:rPr lang="en-US" sz="5100" dirty="0" err="1" smtClean="0"/>
              <a:t>quis</a:t>
            </a:r>
            <a:r>
              <a:rPr lang="en-US" sz="5100" dirty="0" smtClean="0"/>
              <a:t>, </a:t>
            </a:r>
            <a:r>
              <a:rPr lang="en-US" sz="5100" dirty="0" err="1" smtClean="0"/>
              <a:t>tugas</a:t>
            </a:r>
            <a:r>
              <a:rPr lang="en-US" sz="5100" dirty="0" smtClean="0"/>
              <a:t> </a:t>
            </a:r>
            <a:r>
              <a:rPr lang="en-US" sz="5100" dirty="0" err="1" smtClean="0"/>
              <a:t>dan</a:t>
            </a:r>
            <a:r>
              <a:rPr lang="en-US" sz="5100" dirty="0" smtClean="0"/>
              <a:t>/</a:t>
            </a:r>
            <a:r>
              <a:rPr lang="en-US" sz="5100" dirty="0" err="1" smtClean="0"/>
              <a:t>atau</a:t>
            </a:r>
            <a:r>
              <a:rPr lang="en-US" sz="5100" dirty="0" smtClean="0"/>
              <a:t> </a:t>
            </a:r>
            <a:r>
              <a:rPr lang="en-US" sz="5100" dirty="0" err="1" smtClean="0"/>
              <a:t>ujian</a:t>
            </a:r>
            <a:r>
              <a:rPr lang="en-US" sz="5100" dirty="0" smtClean="0"/>
              <a:t> </a:t>
            </a:r>
            <a:r>
              <a:rPr lang="en-US" sz="5100" dirty="0" err="1" smtClean="0"/>
              <a:t>akan</a:t>
            </a:r>
            <a:r>
              <a:rPr lang="en-US" sz="5100" dirty="0" smtClean="0"/>
              <a:t> </a:t>
            </a:r>
            <a:r>
              <a:rPr lang="en-US" sz="5100" dirty="0" err="1" smtClean="0"/>
              <a:t>menimbulkan</a:t>
            </a:r>
            <a:r>
              <a:rPr lang="en-US" sz="5100" dirty="0" smtClean="0"/>
              <a:t> </a:t>
            </a:r>
            <a:r>
              <a:rPr lang="en-US" sz="5100" dirty="0" err="1" smtClean="0"/>
              <a:t>sanksi</a:t>
            </a:r>
            <a:r>
              <a:rPr lang="en-US" sz="5100" dirty="0" smtClean="0"/>
              <a:t> </a:t>
            </a:r>
            <a:r>
              <a:rPr lang="en-US" sz="5100" dirty="0" err="1" smtClean="0"/>
              <a:t>terhadap</a:t>
            </a:r>
            <a:r>
              <a:rPr lang="en-US" sz="5100" dirty="0" smtClean="0"/>
              <a:t> </a:t>
            </a:r>
            <a:r>
              <a:rPr lang="en-US" sz="5100" dirty="0" err="1" smtClean="0"/>
              <a:t>penilaian</a:t>
            </a:r>
            <a:r>
              <a:rPr lang="en-US" sz="5100" dirty="0" smtClean="0"/>
              <a:t> </a:t>
            </a:r>
            <a:r>
              <a:rPr lang="en-US" sz="5100" dirty="0" err="1" smtClean="0"/>
              <a:t>mulai</a:t>
            </a:r>
            <a:r>
              <a:rPr lang="en-US" sz="5100" dirty="0" smtClean="0"/>
              <a:t> </a:t>
            </a:r>
            <a:r>
              <a:rPr lang="en-US" sz="5100" dirty="0" err="1" smtClean="0"/>
              <a:t>dari</a:t>
            </a:r>
            <a:r>
              <a:rPr lang="en-US" sz="5100" dirty="0" smtClean="0"/>
              <a:t> </a:t>
            </a:r>
            <a:r>
              <a:rPr lang="en-US" sz="5100" dirty="0" err="1" smtClean="0"/>
              <a:t>pengurangan</a:t>
            </a:r>
            <a:r>
              <a:rPr lang="en-US" sz="5100" dirty="0" smtClean="0"/>
              <a:t> </a:t>
            </a:r>
            <a:r>
              <a:rPr lang="en-US" sz="5100" dirty="0" err="1" smtClean="0"/>
              <a:t>nilai</a:t>
            </a:r>
            <a:r>
              <a:rPr lang="en-US" sz="5100" dirty="0" smtClean="0"/>
              <a:t> </a:t>
            </a:r>
            <a:r>
              <a:rPr lang="en-US" sz="5100" dirty="0" err="1" smtClean="0"/>
              <a:t>hingga</a:t>
            </a:r>
            <a:r>
              <a:rPr lang="en-US" sz="5100" dirty="0" smtClean="0"/>
              <a:t> </a:t>
            </a:r>
            <a:r>
              <a:rPr lang="en-US" sz="5100" dirty="0" err="1" smtClean="0"/>
              <a:t>tidak</a:t>
            </a:r>
            <a:r>
              <a:rPr lang="en-US" sz="5100" dirty="0" smtClean="0"/>
              <a:t> lulus.</a:t>
            </a:r>
          </a:p>
          <a:p>
            <a:pPr lvl="1"/>
            <a:r>
              <a:rPr lang="en-US" sz="5100" dirty="0" err="1" smtClean="0"/>
              <a:t>Ijin</a:t>
            </a:r>
            <a:r>
              <a:rPr lang="en-US" sz="5100" dirty="0" smtClean="0"/>
              <a:t> </a:t>
            </a:r>
            <a:r>
              <a:rPr lang="en-US" sz="5100" dirty="0" err="1" smtClean="0"/>
              <a:t>tidak</a:t>
            </a:r>
            <a:r>
              <a:rPr lang="en-US" sz="5100" dirty="0" smtClean="0"/>
              <a:t> </a:t>
            </a:r>
            <a:r>
              <a:rPr lang="en-US" sz="5100" dirty="0" err="1" smtClean="0"/>
              <a:t>masuk</a:t>
            </a:r>
            <a:r>
              <a:rPr lang="en-US" sz="5100" dirty="0" smtClean="0"/>
              <a:t> </a:t>
            </a:r>
            <a:r>
              <a:rPr lang="en-US" sz="5100" dirty="0" err="1" smtClean="0"/>
              <a:t>kuliah</a:t>
            </a:r>
            <a:r>
              <a:rPr lang="en-US" sz="5100" dirty="0" smtClean="0"/>
              <a:t> </a:t>
            </a:r>
            <a:r>
              <a:rPr lang="en-US" sz="5100" dirty="0" err="1" smtClean="0"/>
              <a:t>hanya</a:t>
            </a:r>
            <a:r>
              <a:rPr lang="en-US" sz="5100" dirty="0" smtClean="0"/>
              <a:t> </a:t>
            </a:r>
            <a:r>
              <a:rPr lang="en-US" sz="5100" dirty="0" err="1" smtClean="0"/>
              <a:t>diberikan</a:t>
            </a:r>
            <a:r>
              <a:rPr lang="en-US" sz="5100" dirty="0" smtClean="0"/>
              <a:t> </a:t>
            </a:r>
            <a:r>
              <a:rPr lang="en-US" sz="5100" dirty="0" err="1" smtClean="0"/>
              <a:t>kepada</a:t>
            </a:r>
            <a:r>
              <a:rPr lang="en-US" sz="5100" dirty="0" smtClean="0"/>
              <a:t> </a:t>
            </a:r>
            <a:r>
              <a:rPr lang="en-US" sz="5100" dirty="0" err="1" smtClean="0"/>
              <a:t>mahasiswa</a:t>
            </a:r>
            <a:r>
              <a:rPr lang="en-US" sz="5100" dirty="0" smtClean="0"/>
              <a:t> yang </a:t>
            </a:r>
            <a:r>
              <a:rPr lang="en-US" sz="5100" dirty="0" err="1" smtClean="0"/>
              <a:t>mengikuti</a:t>
            </a:r>
            <a:r>
              <a:rPr lang="en-US" sz="5100" dirty="0" smtClean="0"/>
              <a:t> KL </a:t>
            </a:r>
            <a:r>
              <a:rPr lang="en-US" sz="5100" dirty="0" err="1" smtClean="0"/>
              <a:t>atau</a:t>
            </a:r>
            <a:r>
              <a:rPr lang="en-US" sz="5100" dirty="0" smtClean="0"/>
              <a:t> KKN </a:t>
            </a:r>
            <a:r>
              <a:rPr lang="en-US" sz="5100" dirty="0" err="1" smtClean="0"/>
              <a:t>reguler</a:t>
            </a:r>
            <a:r>
              <a:rPr lang="en-US" sz="5100" dirty="0" smtClean="0"/>
              <a:t> </a:t>
            </a:r>
            <a:r>
              <a:rPr lang="en-US" sz="5100" dirty="0" err="1" smtClean="0"/>
              <a:t>dan</a:t>
            </a:r>
            <a:r>
              <a:rPr lang="en-US" sz="5100" dirty="0" smtClean="0"/>
              <a:t> </a:t>
            </a:r>
            <a:r>
              <a:rPr lang="en-US" sz="5100" dirty="0" err="1" smtClean="0"/>
              <a:t>sakit</a:t>
            </a:r>
            <a:r>
              <a:rPr lang="en-US" sz="5100" dirty="0" smtClean="0"/>
              <a:t> (</a:t>
            </a:r>
            <a:r>
              <a:rPr lang="en-US" sz="5100" dirty="0" err="1" smtClean="0"/>
              <a:t>disertai</a:t>
            </a:r>
            <a:r>
              <a:rPr lang="en-US" sz="5100" dirty="0" smtClean="0"/>
              <a:t> </a:t>
            </a:r>
            <a:r>
              <a:rPr lang="en-US" sz="5100" dirty="0" err="1" smtClean="0"/>
              <a:t>surat</a:t>
            </a:r>
            <a:r>
              <a:rPr lang="en-US" sz="5100" dirty="0" smtClean="0"/>
              <a:t> </a:t>
            </a:r>
            <a:r>
              <a:rPr lang="en-US" sz="5100" dirty="0" err="1" smtClean="0"/>
              <a:t>keterangan</a:t>
            </a:r>
            <a:r>
              <a:rPr lang="en-US" sz="5100" dirty="0" smtClean="0"/>
              <a:t> </a:t>
            </a:r>
            <a:r>
              <a:rPr lang="en-US" sz="5100" dirty="0" err="1" smtClean="0"/>
              <a:t>dokter</a:t>
            </a:r>
            <a:r>
              <a:rPr lang="en-US" sz="5100" dirty="0" smtClean="0"/>
              <a:t>) yang </a:t>
            </a:r>
            <a:r>
              <a:rPr lang="en-US" sz="5100" dirty="0" err="1" smtClean="0"/>
              <a:t>disampaiakan</a:t>
            </a:r>
            <a:r>
              <a:rPr lang="en-US" sz="5100" dirty="0" smtClean="0"/>
              <a:t> </a:t>
            </a:r>
            <a:r>
              <a:rPr lang="en-US" sz="5100" dirty="0" err="1" smtClean="0"/>
              <a:t>pada</a:t>
            </a:r>
            <a:r>
              <a:rPr lang="en-US" sz="5100" dirty="0" smtClean="0"/>
              <a:t> </a:t>
            </a:r>
            <a:r>
              <a:rPr lang="en-US" sz="5100" dirty="0" err="1" smtClean="0"/>
              <a:t>saat</a:t>
            </a:r>
            <a:r>
              <a:rPr lang="en-US" sz="5100" dirty="0" smtClean="0"/>
              <a:t> </a:t>
            </a:r>
            <a:r>
              <a:rPr lang="en-US" sz="5100" dirty="0" err="1" smtClean="0"/>
              <a:t>perkuliahan</a:t>
            </a:r>
            <a:r>
              <a:rPr lang="en-US" sz="5100" dirty="0" smtClean="0"/>
              <a:t>.</a:t>
            </a:r>
          </a:p>
          <a:p>
            <a:pPr lvl="1"/>
            <a:r>
              <a:rPr lang="en-US" sz="5100" dirty="0" err="1" smtClean="0"/>
              <a:t>Apabila</a:t>
            </a:r>
            <a:r>
              <a:rPr lang="en-US" sz="5100" dirty="0" smtClean="0"/>
              <a:t> </a:t>
            </a:r>
            <a:r>
              <a:rPr lang="en-US" sz="5100" dirty="0" err="1" smtClean="0"/>
              <a:t>terdapat</a:t>
            </a:r>
            <a:r>
              <a:rPr lang="en-US" sz="5100" dirty="0" smtClean="0"/>
              <a:t> </a:t>
            </a:r>
            <a:r>
              <a:rPr lang="en-US" sz="5100" dirty="0" err="1" smtClean="0"/>
              <a:t>hari</a:t>
            </a:r>
            <a:r>
              <a:rPr lang="en-US" sz="5100" dirty="0" smtClean="0"/>
              <a:t> </a:t>
            </a:r>
            <a:r>
              <a:rPr lang="en-US" sz="5100" dirty="0" err="1" smtClean="0"/>
              <a:t>libur</a:t>
            </a:r>
            <a:r>
              <a:rPr lang="en-US" sz="5100" dirty="0" smtClean="0"/>
              <a:t> </a:t>
            </a:r>
            <a:r>
              <a:rPr lang="en-US" sz="5100" dirty="0" err="1" smtClean="0"/>
              <a:t>nasional</a:t>
            </a:r>
            <a:r>
              <a:rPr lang="en-US" sz="5100" dirty="0" smtClean="0"/>
              <a:t>, </a:t>
            </a:r>
            <a:r>
              <a:rPr lang="en-US" sz="5100" dirty="0" err="1" smtClean="0"/>
              <a:t>maka</a:t>
            </a:r>
            <a:r>
              <a:rPr lang="en-US" sz="5100" dirty="0" smtClean="0"/>
              <a:t> </a:t>
            </a:r>
            <a:r>
              <a:rPr lang="en-US" sz="5100" dirty="0" err="1" smtClean="0"/>
              <a:t>perkuliahan</a:t>
            </a:r>
            <a:r>
              <a:rPr lang="en-US" sz="5100" dirty="0" smtClean="0"/>
              <a:t> </a:t>
            </a:r>
            <a:r>
              <a:rPr lang="en-US" sz="5100" dirty="0" err="1" smtClean="0"/>
              <a:t>dilaksanakan</a:t>
            </a:r>
            <a:r>
              <a:rPr lang="en-US" sz="5100" dirty="0" smtClean="0"/>
              <a:t> </a:t>
            </a:r>
            <a:r>
              <a:rPr lang="en-US" sz="5100" dirty="0" err="1" smtClean="0"/>
              <a:t>hari</a:t>
            </a:r>
            <a:r>
              <a:rPr lang="en-US" sz="5100" dirty="0" smtClean="0"/>
              <a:t> </a:t>
            </a:r>
            <a:r>
              <a:rPr lang="en-US" sz="5100" dirty="0" err="1" smtClean="0"/>
              <a:t>sabtu</a:t>
            </a:r>
            <a:r>
              <a:rPr lang="en-US" sz="5100" dirty="0" smtClean="0"/>
              <a:t> </a:t>
            </a:r>
            <a:r>
              <a:rPr lang="en-US" sz="5100" dirty="0" err="1" smtClean="0"/>
              <a:t>pada</a:t>
            </a:r>
            <a:r>
              <a:rPr lang="en-US" sz="5100" dirty="0" smtClean="0"/>
              <a:t> </a:t>
            </a:r>
            <a:r>
              <a:rPr lang="en-US" sz="5100" dirty="0" err="1" smtClean="0"/>
              <a:t>minggu</a:t>
            </a:r>
            <a:r>
              <a:rPr lang="en-US" sz="5100" dirty="0" smtClean="0"/>
              <a:t> yang </a:t>
            </a:r>
            <a:r>
              <a:rPr lang="en-US" sz="5100" dirty="0" err="1" smtClean="0"/>
              <a:t>sama</a:t>
            </a:r>
            <a:r>
              <a:rPr lang="en-US" sz="5100" dirty="0" smtClean="0"/>
              <a:t>.</a:t>
            </a:r>
          </a:p>
          <a:p>
            <a:pPr lvl="1"/>
            <a:r>
              <a:rPr lang="fi-FI" sz="5100" dirty="0" smtClean="0"/>
              <a:t>Komplain  Nilai paling lambat satu minggu setelah nilai di umumkan</a:t>
            </a:r>
            <a:endParaRPr lang="en-US" sz="51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b="1" dirty="0" smtClean="0"/>
              <a:t>Deskripsi </a:t>
            </a:r>
            <a:r>
              <a:rPr lang="en-US" b="1" dirty="0" smtClean="0"/>
              <a:t>&amp; </a:t>
            </a:r>
            <a:r>
              <a:rPr lang="id-ID" b="1" dirty="0" smtClean="0"/>
              <a:t>Kompetensi Umum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d-ID" b="1" dirty="0" smtClean="0"/>
              <a:t>. Deskripsi Mata Kuliah:</a:t>
            </a:r>
            <a:endParaRPr lang="en-US" dirty="0" smtClean="0"/>
          </a:p>
          <a:p>
            <a:r>
              <a:rPr lang="id-ID" dirty="0" smtClean="0"/>
              <a:t>Mata kuliah ini berisi pengertian dasar dan bahan penyusun tanah, proses pembentukan tanah, sifat forfologi dan fisik tanah, potensi jenis-jenis tanah</a:t>
            </a:r>
            <a:r>
              <a:rPr lang="en-US" dirty="0" smtClean="0"/>
              <a:t>,  </a:t>
            </a:r>
            <a:r>
              <a:rPr lang="en-US" dirty="0" err="1" smtClean="0"/>
              <a:t>pengertian</a:t>
            </a:r>
            <a:r>
              <a:rPr lang="en-US" dirty="0" smtClean="0"/>
              <a:t> &amp;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kesuburan</a:t>
            </a:r>
            <a:r>
              <a:rPr lang="en-US" dirty="0" smtClean="0"/>
              <a:t>, </a:t>
            </a:r>
            <a:r>
              <a:rPr lang="id-ID" dirty="0" smtClean="0"/>
              <a:t>sifat kimia tanah,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hara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,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organik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,  </a:t>
            </a:r>
            <a:r>
              <a:rPr lang="en-US" dirty="0" err="1" smtClean="0"/>
              <a:t>pengenalan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pupuk</a:t>
            </a:r>
            <a:r>
              <a:rPr lang="en-US" dirty="0" smtClean="0"/>
              <a:t>,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tanaman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id-ID" dirty="0" smtClean="0"/>
              <a:t>evaluasi kesuburan tanah.</a:t>
            </a:r>
            <a:endParaRPr lang="en-US" dirty="0" smtClean="0"/>
          </a:p>
          <a:p>
            <a:r>
              <a:rPr lang="id-ID" b="1" dirty="0" smtClean="0"/>
              <a:t> </a:t>
            </a:r>
            <a:endParaRPr lang="en-US" dirty="0" smtClean="0"/>
          </a:p>
          <a:p>
            <a:r>
              <a:rPr lang="id-ID" b="1" dirty="0" smtClean="0"/>
              <a:t>. Kompetensi Umum: </a:t>
            </a:r>
            <a:endParaRPr lang="en-US" dirty="0" smtClean="0"/>
          </a:p>
          <a:p>
            <a:r>
              <a:rPr lang="id-ID" dirty="0" smtClean="0"/>
              <a:t>Setelah menyelesaikan mata kuliah ini mahasiswa akan dapat </a:t>
            </a:r>
            <a:r>
              <a:rPr lang="id-ID" b="1" dirty="0" smtClean="0"/>
              <a:t>menganalisis</a:t>
            </a:r>
            <a:r>
              <a:rPr lang="id-ID" dirty="0" smtClean="0"/>
              <a:t> sifa-sifat tanah (fisik, kimia, biologi) dan menghubungkannya dengan pertumbuhan tanaman, dan potensi jenis-jenis tanah.                      </a:t>
            </a:r>
            <a:endParaRPr lang="en-US" dirty="0" smtClean="0"/>
          </a:p>
          <a:p>
            <a:r>
              <a:rPr lang="id-ID" dirty="0" smtClean="0"/>
              <a:t> 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533400"/>
            <a:ext cx="7772400" cy="914400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/>
              <a:t>MATERI KULIAH </a:t>
            </a:r>
            <a:br>
              <a:rPr lang="en-US" sz="3600" b="1" dirty="0" smtClean="0"/>
            </a:br>
            <a:r>
              <a:rPr lang="en-US" sz="3100" b="1" dirty="0" smtClean="0"/>
              <a:t>(</a:t>
            </a:r>
            <a:r>
              <a:rPr lang="en-US" sz="3100" dirty="0" err="1" smtClean="0"/>
              <a:t>Pokok</a:t>
            </a:r>
            <a:r>
              <a:rPr lang="en-US" sz="3100" dirty="0" smtClean="0"/>
              <a:t> </a:t>
            </a:r>
            <a:r>
              <a:rPr lang="en-US" sz="3100" dirty="0" err="1" smtClean="0"/>
              <a:t>Bahasan</a:t>
            </a:r>
            <a:r>
              <a:rPr lang="en-US" sz="3100" dirty="0" smtClean="0"/>
              <a:t> </a:t>
            </a:r>
            <a:r>
              <a:rPr lang="en-US" sz="3100" dirty="0" err="1" smtClean="0"/>
              <a:t>atau</a:t>
            </a:r>
            <a:r>
              <a:rPr lang="en-US" sz="3100" dirty="0" smtClean="0"/>
              <a:t> </a:t>
            </a:r>
            <a:r>
              <a:rPr lang="en-US" sz="3100" dirty="0" err="1" smtClean="0"/>
              <a:t>subpokok</a:t>
            </a:r>
            <a:r>
              <a:rPr lang="en-US" sz="3100" dirty="0" smtClean="0"/>
              <a:t> </a:t>
            </a:r>
            <a:r>
              <a:rPr lang="en-US" sz="3100" dirty="0" err="1" smtClean="0"/>
              <a:t>bahasan</a:t>
            </a:r>
            <a:r>
              <a:rPr lang="en-US" sz="3100" dirty="0" smtClean="0"/>
              <a:t>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066800" y="1828800"/>
          <a:ext cx="7620000" cy="45770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8085"/>
                <a:gridCol w="4134255"/>
                <a:gridCol w="2107660"/>
              </a:tblGrid>
              <a:tr h="334991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Pertemuan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Materi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Kuliah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Keterangan</a:t>
                      </a:r>
                      <a:endParaRPr lang="en-US" dirty="0"/>
                    </a:p>
                  </a:txBody>
                  <a:tcPr/>
                </a:tc>
              </a:tr>
              <a:tr h="1376675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371600" indent="-1371600" algn="l"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ahoma"/>
                          <a:ea typeface="Times New Roman"/>
                          <a:cs typeface="ZapfHumnst BT"/>
                        </a:rPr>
                        <a:t>-</a:t>
                      </a:r>
                      <a:r>
                        <a:rPr lang="en-US" sz="2000" dirty="0" err="1" smtClean="0">
                          <a:latin typeface="Tahoma"/>
                          <a:ea typeface="Times New Roman"/>
                          <a:cs typeface="ZapfHumnst BT"/>
                        </a:rPr>
                        <a:t>Kontrak</a:t>
                      </a:r>
                      <a:r>
                        <a:rPr lang="en-US" sz="2000" dirty="0" smtClean="0">
                          <a:latin typeface="Tahoma"/>
                          <a:ea typeface="Times New Roman"/>
                          <a:cs typeface="ZapfHumnst BT"/>
                        </a:rPr>
                        <a:t>  </a:t>
                      </a:r>
                      <a:r>
                        <a:rPr lang="en-US" sz="2000" dirty="0" err="1" smtClean="0">
                          <a:latin typeface="Tahoma"/>
                          <a:ea typeface="Times New Roman"/>
                          <a:cs typeface="ZapfHumnst BT"/>
                        </a:rPr>
                        <a:t>Perkuliahan</a:t>
                      </a:r>
                      <a:r>
                        <a:rPr lang="en-US" sz="2000" dirty="0" smtClean="0">
                          <a:latin typeface="Tahoma"/>
                          <a:ea typeface="Times New Roman"/>
                          <a:cs typeface="ZapfHumnst BT"/>
                        </a:rPr>
                        <a:t>  </a:t>
                      </a:r>
                    </a:p>
                    <a:p>
                      <a:pPr marL="1371600" indent="-1371600" algn="l"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latin typeface="Tahoma"/>
                          <a:ea typeface="Times New Roman"/>
                          <a:cs typeface="ZapfHumnst BT"/>
                        </a:rPr>
                        <a:t>Pendahuluan</a:t>
                      </a:r>
                      <a:endParaRPr lang="en-US" sz="2000" dirty="0">
                        <a:latin typeface="ZapfHumnst BT"/>
                        <a:ea typeface="Times New Roman"/>
                        <a:cs typeface="ZapfHumnst BT"/>
                      </a:endParaRPr>
                    </a:p>
                    <a:p>
                      <a:pPr marL="1371600" indent="-1371600" algn="l">
                        <a:spcAft>
                          <a:spcPts val="0"/>
                        </a:spcAft>
                      </a:pPr>
                      <a:r>
                        <a:rPr lang="id-ID" sz="2000" dirty="0">
                          <a:latin typeface="Tahoma"/>
                          <a:ea typeface="Times New Roman"/>
                          <a:cs typeface="ZapfHumnst BT"/>
                        </a:rPr>
                        <a:t>Pengertian t</a:t>
                      </a:r>
                      <a:r>
                        <a:rPr lang="en-US" sz="2000" dirty="0" err="1">
                          <a:latin typeface="Tahoma"/>
                          <a:ea typeface="Times New Roman"/>
                          <a:cs typeface="ZapfHumnst BT"/>
                        </a:rPr>
                        <a:t>anah</a:t>
                      </a:r>
                      <a:r>
                        <a:rPr lang="en-US" sz="2000" dirty="0">
                          <a:latin typeface="Tahoma"/>
                          <a:ea typeface="Times New Roman"/>
                          <a:cs typeface="ZapfHumnst BT"/>
                        </a:rPr>
                        <a:t>,  </a:t>
                      </a:r>
                      <a:r>
                        <a:rPr lang="en-US" sz="2000" dirty="0" err="1">
                          <a:latin typeface="Tahoma"/>
                          <a:ea typeface="Times New Roman"/>
                          <a:cs typeface="ZapfHumnst BT"/>
                        </a:rPr>
                        <a:t>bahan</a:t>
                      </a:r>
                      <a:r>
                        <a:rPr lang="en-US" sz="2000" dirty="0">
                          <a:latin typeface="Tahoma"/>
                          <a:ea typeface="Times New Roman"/>
                          <a:cs typeface="ZapfHumnst BT"/>
                        </a:rPr>
                        <a:t> mineral, air, </a:t>
                      </a:r>
                      <a:r>
                        <a:rPr lang="en-US" sz="2000" dirty="0" err="1">
                          <a:latin typeface="Tahoma"/>
                          <a:ea typeface="Times New Roman"/>
                          <a:cs typeface="ZapfHumnst BT"/>
                        </a:rPr>
                        <a:t>udara</a:t>
                      </a:r>
                      <a:r>
                        <a:rPr lang="en-US" sz="2000" dirty="0">
                          <a:latin typeface="Tahoma"/>
                          <a:ea typeface="Times New Roman"/>
                          <a:cs typeface="ZapfHumnst BT"/>
                        </a:rPr>
                        <a:t> </a:t>
                      </a:r>
                      <a:r>
                        <a:rPr lang="en-US" sz="2000" dirty="0" err="1">
                          <a:latin typeface="Tahoma"/>
                          <a:ea typeface="Times New Roman"/>
                          <a:cs typeface="ZapfHumnst BT"/>
                        </a:rPr>
                        <a:t>dan</a:t>
                      </a:r>
                      <a:r>
                        <a:rPr lang="en-US" sz="2000" dirty="0">
                          <a:latin typeface="Tahoma"/>
                          <a:ea typeface="Times New Roman"/>
                          <a:cs typeface="ZapfHumnst BT"/>
                        </a:rPr>
                        <a:t> BO</a:t>
                      </a:r>
                      <a:endParaRPr lang="en-US" sz="2000" dirty="0">
                        <a:latin typeface="ZapfHumnst BT"/>
                        <a:ea typeface="Times New Roman"/>
                        <a:cs typeface="ZapfHumnst B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</a:tr>
              <a:tr h="55067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 </a:t>
                      </a:r>
                      <a:r>
                        <a:rPr lang="en-US" sz="2000" dirty="0" err="1" smtClean="0"/>
                        <a:t>dan</a:t>
                      </a:r>
                      <a:r>
                        <a:rPr lang="en-US" sz="2000" dirty="0" smtClean="0"/>
                        <a:t> 3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620" indent="-7620" algn="l">
                        <a:spcAft>
                          <a:spcPts val="0"/>
                        </a:spcAft>
                      </a:pPr>
                      <a:r>
                        <a:rPr lang="fi-FI" sz="2000">
                          <a:latin typeface="Tahoma"/>
                          <a:ea typeface="Times New Roman"/>
                          <a:cs typeface="ZapfHumnst BT"/>
                        </a:rPr>
                        <a:t>-Proses pembentukan tanah</a:t>
                      </a:r>
                      <a:endParaRPr lang="en-US" sz="2000">
                        <a:latin typeface="ZapfHumnst BT"/>
                        <a:ea typeface="Times New Roman"/>
                        <a:cs typeface="ZapfHumnst BT"/>
                      </a:endParaRPr>
                    </a:p>
                    <a:p>
                      <a:pPr marL="7620" indent="-7620" algn="l">
                        <a:spcAft>
                          <a:spcPts val="0"/>
                        </a:spcAft>
                      </a:pPr>
                      <a:r>
                        <a:rPr lang="fi-FI" sz="2000">
                          <a:latin typeface="Tahoma"/>
                          <a:ea typeface="Times New Roman"/>
                          <a:cs typeface="ZapfHumnst BT"/>
                        </a:rPr>
                        <a:t>-Faktor-2 pembent tnh</a:t>
                      </a:r>
                      <a:endParaRPr lang="en-US" sz="2000">
                        <a:latin typeface="ZapfHumnst BT"/>
                        <a:ea typeface="Times New Roman"/>
                        <a:cs typeface="ZapfHumnst B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</a:tr>
              <a:tr h="11013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 </a:t>
                      </a:r>
                      <a:r>
                        <a:rPr lang="en-US" sz="2000" dirty="0" err="1" smtClean="0"/>
                        <a:t>dan</a:t>
                      </a:r>
                      <a:r>
                        <a:rPr lang="en-US" sz="2000" dirty="0" smtClean="0"/>
                        <a:t> 5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371600" indent="-1371600" algn="l">
                        <a:spcAft>
                          <a:spcPts val="0"/>
                        </a:spcAft>
                      </a:pPr>
                      <a:r>
                        <a:rPr lang="en-US" sz="2000">
                          <a:latin typeface="Tahoma"/>
                          <a:ea typeface="Times New Roman"/>
                          <a:cs typeface="ZapfHumnst BT"/>
                        </a:rPr>
                        <a:t>-Sifat morfolog -Sft fisik tnh: tekstur, strukt, BV,BJ, konsis tensi, nilai cole kematgan tnh</a:t>
                      </a:r>
                      <a:endParaRPr lang="en-US" sz="2000">
                        <a:latin typeface="ZapfHumnst BT"/>
                        <a:ea typeface="Times New Roman"/>
                        <a:cs typeface="ZapfHumnst B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</a:tr>
              <a:tr h="55067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6 </a:t>
                      </a:r>
                      <a:r>
                        <a:rPr lang="en-US" sz="2000" dirty="0" err="1" smtClean="0"/>
                        <a:t>dan</a:t>
                      </a:r>
                      <a:r>
                        <a:rPr lang="en-US" sz="2000" dirty="0" smtClean="0"/>
                        <a:t> 7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371600" indent="-1371600" algn="l">
                        <a:spcAft>
                          <a:spcPts val="0"/>
                        </a:spcAft>
                      </a:pPr>
                      <a:r>
                        <a:rPr lang="id-ID" sz="2000">
                          <a:latin typeface="Tahoma"/>
                          <a:ea typeface="Times New Roman"/>
                          <a:cs typeface="ZapfHumnst BT"/>
                        </a:rPr>
                        <a:t>Pengenalan Jenis Tanah</a:t>
                      </a:r>
                      <a:r>
                        <a:rPr lang="en-US" sz="2000">
                          <a:latin typeface="Tahoma"/>
                          <a:ea typeface="Times New Roman"/>
                          <a:cs typeface="ZapfHumnst BT"/>
                        </a:rPr>
                        <a:t> &amp; penggunaannya</a:t>
                      </a:r>
                      <a:endParaRPr lang="en-US" sz="2000">
                        <a:latin typeface="ZapfHumnst BT"/>
                        <a:ea typeface="Times New Roman"/>
                        <a:cs typeface="ZapfHumnst B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</a:tr>
              <a:tr h="357935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8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371600" indent="-1371600" algn="l"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ahoma"/>
                          <a:ea typeface="Times New Roman"/>
                          <a:cs typeface="ZapfHumnst BT"/>
                        </a:rPr>
                        <a:t>UTS (</a:t>
                      </a:r>
                      <a:r>
                        <a:rPr lang="id-ID" sz="2000" dirty="0" smtClean="0">
                          <a:latin typeface="Tahoma"/>
                          <a:ea typeface="Times New Roman"/>
                          <a:cs typeface="ZapfHumnst BT"/>
                        </a:rPr>
                        <a:t>Bahan </a:t>
                      </a:r>
                      <a:r>
                        <a:rPr lang="id-ID" sz="2000" dirty="0">
                          <a:latin typeface="Tahoma"/>
                          <a:ea typeface="Times New Roman"/>
                          <a:cs typeface="ZapfHumnst BT"/>
                        </a:rPr>
                        <a:t>kuliah 1 s/d </a:t>
                      </a:r>
                      <a:r>
                        <a:rPr lang="id-ID" sz="2000" dirty="0" smtClean="0">
                          <a:latin typeface="Tahoma"/>
                          <a:ea typeface="Times New Roman"/>
                          <a:cs typeface="ZapfHumnst BT"/>
                        </a:rPr>
                        <a:t>7</a:t>
                      </a:r>
                      <a:r>
                        <a:rPr lang="en-US" sz="2000" dirty="0" smtClean="0">
                          <a:latin typeface="Tahoma"/>
                          <a:ea typeface="Times New Roman"/>
                          <a:cs typeface="ZapfHumnst BT"/>
                        </a:rPr>
                        <a:t>)</a:t>
                      </a:r>
                      <a:endParaRPr lang="en-US" sz="2000" dirty="0">
                        <a:latin typeface="ZapfHumnst BT"/>
                        <a:ea typeface="Times New Roman"/>
                        <a:cs typeface="ZapfHumnst B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LANJUTAN MATERI KULIAH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685800" y="1676400"/>
          <a:ext cx="8077200" cy="48005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2626"/>
                <a:gridCol w="4468238"/>
                <a:gridCol w="1976336"/>
              </a:tblGrid>
              <a:tr h="752333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Pertemuan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Materi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Kuliah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Keterangan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  <a:tr h="71650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371600" indent="-1371600" algn="l"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latin typeface="Tahoma"/>
                          <a:ea typeface="Times New Roman"/>
                          <a:cs typeface="ZapfHumnst BT"/>
                        </a:rPr>
                        <a:t>Pengertian</a:t>
                      </a:r>
                      <a:r>
                        <a:rPr lang="en-US" sz="2000" dirty="0">
                          <a:latin typeface="Tahoma"/>
                          <a:ea typeface="Times New Roman"/>
                          <a:cs typeface="ZapfHumnst BT"/>
                        </a:rPr>
                        <a:t> &amp; </a:t>
                      </a:r>
                      <a:r>
                        <a:rPr lang="en-US" sz="2000" dirty="0" err="1">
                          <a:latin typeface="Tahoma"/>
                          <a:ea typeface="Times New Roman"/>
                          <a:cs typeface="ZapfHumnst BT"/>
                        </a:rPr>
                        <a:t>Konsep</a:t>
                      </a:r>
                      <a:r>
                        <a:rPr lang="en-US" sz="2000" dirty="0">
                          <a:latin typeface="Tahoma"/>
                          <a:ea typeface="Times New Roman"/>
                          <a:cs typeface="ZapfHumnst BT"/>
                        </a:rPr>
                        <a:t> </a:t>
                      </a:r>
                      <a:r>
                        <a:rPr lang="en-US" sz="2000" dirty="0" err="1">
                          <a:latin typeface="Tahoma"/>
                          <a:ea typeface="Times New Roman"/>
                          <a:cs typeface="ZapfHumnst BT"/>
                        </a:rPr>
                        <a:t>kesub</a:t>
                      </a:r>
                      <a:r>
                        <a:rPr lang="en-US" sz="2000" dirty="0">
                          <a:latin typeface="Tahoma"/>
                          <a:ea typeface="Times New Roman"/>
                          <a:cs typeface="ZapfHumnst BT"/>
                        </a:rPr>
                        <a:t> </a:t>
                      </a:r>
                      <a:r>
                        <a:rPr lang="en-US" sz="2000" dirty="0" err="1">
                          <a:latin typeface="Tahoma"/>
                          <a:ea typeface="Times New Roman"/>
                          <a:cs typeface="ZapfHumnst BT"/>
                        </a:rPr>
                        <a:t>serta</a:t>
                      </a:r>
                      <a:r>
                        <a:rPr lang="en-US" sz="2000" dirty="0">
                          <a:latin typeface="Tahoma"/>
                          <a:ea typeface="Times New Roman"/>
                          <a:cs typeface="ZapfHumnst BT"/>
                        </a:rPr>
                        <a:t> faktor2 pert. Tan.</a:t>
                      </a:r>
                      <a:endParaRPr lang="en-US" sz="2000" dirty="0">
                        <a:latin typeface="ZapfHumnst BT"/>
                        <a:ea typeface="Times New Roman"/>
                        <a:cs typeface="ZapfHumnst B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3587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371600" indent="-1371600" algn="l">
                        <a:spcAft>
                          <a:spcPts val="0"/>
                        </a:spcAft>
                      </a:pPr>
                      <a:r>
                        <a:rPr lang="es-ES" sz="2000" dirty="0" err="1">
                          <a:latin typeface="Tahoma"/>
                          <a:ea typeface="Times New Roman"/>
                          <a:cs typeface="ZapfHumnst BT"/>
                        </a:rPr>
                        <a:t>sifat</a:t>
                      </a:r>
                      <a:r>
                        <a:rPr lang="es-ES" sz="2000" dirty="0">
                          <a:latin typeface="Tahoma"/>
                          <a:ea typeface="Times New Roman"/>
                          <a:cs typeface="ZapfHumnst BT"/>
                        </a:rPr>
                        <a:t> </a:t>
                      </a:r>
                      <a:r>
                        <a:rPr lang="es-ES" sz="2000" dirty="0" err="1">
                          <a:latin typeface="Tahoma"/>
                          <a:ea typeface="Times New Roman"/>
                          <a:cs typeface="ZapfHumnst BT"/>
                        </a:rPr>
                        <a:t>kimia</a:t>
                      </a:r>
                      <a:r>
                        <a:rPr lang="es-ES" sz="2000" dirty="0">
                          <a:latin typeface="Tahoma"/>
                          <a:ea typeface="Times New Roman"/>
                          <a:cs typeface="ZapfHumnst BT"/>
                        </a:rPr>
                        <a:t> </a:t>
                      </a:r>
                      <a:r>
                        <a:rPr lang="es-ES" sz="2000" dirty="0" err="1">
                          <a:latin typeface="Tahoma"/>
                          <a:ea typeface="Times New Roman"/>
                          <a:cs typeface="ZapfHumnst BT"/>
                        </a:rPr>
                        <a:t>tanah</a:t>
                      </a:r>
                      <a:r>
                        <a:rPr lang="es-ES" sz="2000" dirty="0">
                          <a:latin typeface="Tahoma"/>
                          <a:ea typeface="Times New Roman"/>
                          <a:cs typeface="ZapfHumnst BT"/>
                        </a:rPr>
                        <a:t>; </a:t>
                      </a:r>
                      <a:r>
                        <a:rPr lang="es-ES" sz="2000" dirty="0" err="1">
                          <a:latin typeface="Tahoma"/>
                          <a:ea typeface="Times New Roman"/>
                          <a:cs typeface="ZapfHumnst BT"/>
                        </a:rPr>
                        <a:t>Ph</a:t>
                      </a:r>
                      <a:r>
                        <a:rPr lang="es-ES" sz="2000" dirty="0">
                          <a:latin typeface="Tahoma"/>
                          <a:ea typeface="Times New Roman"/>
                          <a:cs typeface="ZapfHumnst BT"/>
                        </a:rPr>
                        <a:t>, KPK, KB</a:t>
                      </a:r>
                      <a:endParaRPr lang="en-US" sz="2000" dirty="0">
                        <a:latin typeface="ZapfHumnst BT"/>
                        <a:ea typeface="Times New Roman"/>
                        <a:cs typeface="ZapfHumnst B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3587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371600" indent="-1371600" algn="l"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latin typeface="Tahoma"/>
                          <a:ea typeface="Times New Roman"/>
                          <a:cs typeface="ZapfHumnst BT"/>
                        </a:rPr>
                        <a:t>Unsur</a:t>
                      </a:r>
                      <a:r>
                        <a:rPr lang="en-US" sz="2000" dirty="0">
                          <a:latin typeface="Tahoma"/>
                          <a:ea typeface="Times New Roman"/>
                          <a:cs typeface="ZapfHumnst BT"/>
                        </a:rPr>
                        <a:t> </a:t>
                      </a:r>
                      <a:r>
                        <a:rPr lang="en-US" sz="2000" dirty="0" err="1">
                          <a:latin typeface="Tahoma"/>
                          <a:ea typeface="Times New Roman"/>
                          <a:cs typeface="ZapfHumnst BT"/>
                        </a:rPr>
                        <a:t>hara</a:t>
                      </a:r>
                      <a:r>
                        <a:rPr lang="en-US" sz="2000" dirty="0">
                          <a:latin typeface="Tahoma"/>
                          <a:ea typeface="Times New Roman"/>
                          <a:cs typeface="ZapfHumnst BT"/>
                        </a:rPr>
                        <a:t> : </a:t>
                      </a:r>
                      <a:r>
                        <a:rPr lang="en-US" sz="2000" dirty="0" err="1">
                          <a:latin typeface="Tahoma"/>
                          <a:ea typeface="Times New Roman"/>
                          <a:cs typeface="ZapfHumnst BT"/>
                        </a:rPr>
                        <a:t>Makro</a:t>
                      </a:r>
                      <a:r>
                        <a:rPr lang="en-US" sz="2000" dirty="0">
                          <a:latin typeface="Tahoma"/>
                          <a:ea typeface="Times New Roman"/>
                          <a:cs typeface="ZapfHumnst BT"/>
                        </a:rPr>
                        <a:t> </a:t>
                      </a:r>
                      <a:r>
                        <a:rPr lang="en-US" sz="2000" dirty="0" err="1">
                          <a:latin typeface="Tahoma"/>
                          <a:ea typeface="Times New Roman"/>
                          <a:cs typeface="ZapfHumnst BT"/>
                        </a:rPr>
                        <a:t>dan</a:t>
                      </a:r>
                      <a:r>
                        <a:rPr lang="en-US" sz="2000" dirty="0">
                          <a:latin typeface="Tahoma"/>
                          <a:ea typeface="Times New Roman"/>
                          <a:cs typeface="ZapfHumnst BT"/>
                        </a:rPr>
                        <a:t> </a:t>
                      </a:r>
                      <a:r>
                        <a:rPr lang="en-US" sz="2000" dirty="0" err="1">
                          <a:latin typeface="Tahoma"/>
                          <a:ea typeface="Times New Roman"/>
                          <a:cs typeface="ZapfHumnst BT"/>
                        </a:rPr>
                        <a:t>Mikro</a:t>
                      </a:r>
                      <a:endParaRPr lang="en-US" sz="2000" dirty="0">
                        <a:latin typeface="ZapfHumnst BT"/>
                        <a:ea typeface="Times New Roman"/>
                        <a:cs typeface="ZapfHumnst B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3587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371600" indent="-1371600" algn="l"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latin typeface="Tahoma"/>
                          <a:ea typeface="Times New Roman"/>
                          <a:cs typeface="ZapfHumnst BT"/>
                        </a:rPr>
                        <a:t>Bahan</a:t>
                      </a:r>
                      <a:r>
                        <a:rPr lang="en-US" sz="2000" dirty="0">
                          <a:latin typeface="Tahoma"/>
                          <a:ea typeface="Times New Roman"/>
                          <a:cs typeface="ZapfHumnst BT"/>
                        </a:rPr>
                        <a:t> </a:t>
                      </a:r>
                      <a:r>
                        <a:rPr lang="en-US" sz="2000" dirty="0" err="1">
                          <a:latin typeface="Tahoma"/>
                          <a:ea typeface="Times New Roman"/>
                          <a:cs typeface="ZapfHumnst BT"/>
                        </a:rPr>
                        <a:t>organik</a:t>
                      </a:r>
                      <a:r>
                        <a:rPr lang="en-US" sz="2000" dirty="0">
                          <a:latin typeface="Tahoma"/>
                          <a:ea typeface="Times New Roman"/>
                          <a:cs typeface="ZapfHumnst BT"/>
                        </a:rPr>
                        <a:t> </a:t>
                      </a:r>
                      <a:r>
                        <a:rPr lang="en-US" sz="2000" dirty="0" err="1">
                          <a:latin typeface="Tahoma"/>
                          <a:ea typeface="Times New Roman"/>
                          <a:cs typeface="ZapfHumnst BT"/>
                        </a:rPr>
                        <a:t>tanah</a:t>
                      </a:r>
                      <a:endParaRPr lang="en-US" sz="2000" dirty="0">
                        <a:latin typeface="ZapfHumnst BT"/>
                        <a:ea typeface="Times New Roman"/>
                        <a:cs typeface="ZapfHumnst B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1650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371600" indent="-1371600" algn="l">
                        <a:spcAft>
                          <a:spcPts val="0"/>
                        </a:spcAft>
                      </a:pPr>
                      <a:r>
                        <a:rPr lang="id-ID" sz="2000" dirty="0">
                          <a:latin typeface="Tahoma"/>
                          <a:ea typeface="Times New Roman"/>
                          <a:cs typeface="ZapfHumnst BT"/>
                        </a:rPr>
                        <a:t>Pupuk dan pemupukan</a:t>
                      </a:r>
                      <a:r>
                        <a:rPr lang="en-US" sz="2000" dirty="0">
                          <a:latin typeface="Tahoma"/>
                          <a:ea typeface="Times New Roman"/>
                          <a:cs typeface="ZapfHumnst BT"/>
                        </a:rPr>
                        <a:t> : </a:t>
                      </a:r>
                      <a:r>
                        <a:rPr lang="en-US" sz="2000" dirty="0" err="1">
                          <a:latin typeface="Tahoma"/>
                          <a:ea typeface="Times New Roman"/>
                          <a:cs typeface="ZapfHumnst BT"/>
                        </a:rPr>
                        <a:t>Organik</a:t>
                      </a:r>
                      <a:r>
                        <a:rPr lang="en-US" sz="2000" dirty="0">
                          <a:latin typeface="Tahoma"/>
                          <a:ea typeface="Times New Roman"/>
                          <a:cs typeface="ZapfHumnst BT"/>
                        </a:rPr>
                        <a:t> </a:t>
                      </a:r>
                      <a:r>
                        <a:rPr lang="en-US" sz="2000" dirty="0" err="1">
                          <a:latin typeface="Tahoma"/>
                          <a:ea typeface="Times New Roman"/>
                          <a:cs typeface="ZapfHumnst BT"/>
                        </a:rPr>
                        <a:t>dan</a:t>
                      </a:r>
                      <a:r>
                        <a:rPr lang="en-US" sz="2000" dirty="0">
                          <a:latin typeface="Tahoma"/>
                          <a:ea typeface="Times New Roman"/>
                          <a:cs typeface="ZapfHumnst BT"/>
                        </a:rPr>
                        <a:t> </a:t>
                      </a:r>
                      <a:r>
                        <a:rPr lang="en-US" sz="2000" dirty="0" err="1">
                          <a:latin typeface="Tahoma"/>
                          <a:ea typeface="Times New Roman"/>
                          <a:cs typeface="ZapfHumnst BT"/>
                        </a:rPr>
                        <a:t>AnOrganik</a:t>
                      </a:r>
                      <a:endParaRPr lang="en-US" sz="2000" dirty="0">
                        <a:latin typeface="ZapfHumnst BT"/>
                        <a:ea typeface="Times New Roman"/>
                        <a:cs typeface="ZapfHumnst B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3587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371600" indent="-1371600" algn="l"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ahoma"/>
                          <a:ea typeface="Times New Roman"/>
                          <a:cs typeface="ZapfHumnst BT"/>
                        </a:rPr>
                        <a:t>Hub. Tanah &amp; </a:t>
                      </a:r>
                      <a:r>
                        <a:rPr lang="en-US" sz="2000" dirty="0" err="1">
                          <a:latin typeface="Tahoma"/>
                          <a:ea typeface="Times New Roman"/>
                          <a:cs typeface="ZapfHumnst BT"/>
                        </a:rPr>
                        <a:t>tanaman</a:t>
                      </a:r>
                      <a:endParaRPr lang="en-US" sz="2000" dirty="0">
                        <a:latin typeface="ZapfHumnst BT"/>
                        <a:ea typeface="Times New Roman"/>
                        <a:cs typeface="ZapfHumnst B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3587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371600" indent="-1371600" algn="l">
                        <a:spcAft>
                          <a:spcPts val="0"/>
                        </a:spcAft>
                      </a:pPr>
                      <a:r>
                        <a:rPr lang="id-ID" sz="2000" dirty="0">
                          <a:latin typeface="Tahoma"/>
                          <a:ea typeface="Times New Roman"/>
                          <a:cs typeface="ZapfHumnst BT"/>
                        </a:rPr>
                        <a:t>Evaluasi Kesuburan Tanah</a:t>
                      </a:r>
                      <a:endParaRPr lang="en-US" sz="2000" dirty="0">
                        <a:latin typeface="ZapfHumnst BT"/>
                        <a:ea typeface="Times New Roman"/>
                        <a:cs typeface="ZapfHumnst B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3587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371600" indent="-1371600" algn="l"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ahoma"/>
                          <a:ea typeface="Times New Roman"/>
                          <a:cs typeface="ZapfHumnst BT"/>
                        </a:rPr>
                        <a:t>UAS (</a:t>
                      </a:r>
                      <a:r>
                        <a:rPr lang="id-ID" sz="2000" dirty="0" smtClean="0">
                          <a:latin typeface="Tahoma"/>
                          <a:ea typeface="Times New Roman"/>
                          <a:cs typeface="ZapfHumnst BT"/>
                        </a:rPr>
                        <a:t>Bahan </a:t>
                      </a:r>
                      <a:r>
                        <a:rPr lang="id-ID" sz="2000" dirty="0">
                          <a:latin typeface="Tahoma"/>
                          <a:ea typeface="Times New Roman"/>
                          <a:cs typeface="ZapfHumnst BT"/>
                        </a:rPr>
                        <a:t>kuliah 9 s/d </a:t>
                      </a:r>
                      <a:r>
                        <a:rPr lang="id-ID" sz="2000" dirty="0" smtClean="0">
                          <a:latin typeface="Tahoma"/>
                          <a:ea typeface="Times New Roman"/>
                          <a:cs typeface="ZapfHumnst BT"/>
                        </a:rPr>
                        <a:t>15</a:t>
                      </a:r>
                      <a:r>
                        <a:rPr lang="en-US" sz="2000" dirty="0" smtClean="0">
                          <a:latin typeface="Tahoma"/>
                          <a:ea typeface="Times New Roman"/>
                          <a:cs typeface="ZapfHumnst BT"/>
                        </a:rPr>
                        <a:t>)</a:t>
                      </a:r>
                      <a:endParaRPr lang="en-US" sz="2000" dirty="0">
                        <a:latin typeface="ZapfHumnst BT"/>
                        <a:ea typeface="Times New Roman"/>
                        <a:cs typeface="ZapfHumnst B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 smtClean="0"/>
              <a:t>Sumber Referensi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endParaRPr lang="en-US" sz="2000" dirty="0" smtClean="0"/>
          </a:p>
          <a:p>
            <a:pPr lvl="0"/>
            <a:r>
              <a:rPr lang="id-ID" dirty="0" smtClean="0"/>
              <a:t>Wajib:</a:t>
            </a:r>
            <a:endParaRPr lang="en-US" sz="2000" dirty="0" smtClean="0"/>
          </a:p>
          <a:p>
            <a:pPr lvl="1"/>
            <a:r>
              <a:rPr lang="id-ID" dirty="0" smtClean="0"/>
              <a:t>Hardjowigeno, S.  2000. Ilmu Tanah. MSP. Jakarta.</a:t>
            </a:r>
            <a:endParaRPr lang="en-US" sz="1800" dirty="0" smtClean="0"/>
          </a:p>
          <a:p>
            <a:pPr lvl="1"/>
            <a:r>
              <a:rPr lang="en-US" dirty="0" err="1" smtClean="0"/>
              <a:t>Mas’ud</a:t>
            </a:r>
            <a:r>
              <a:rPr lang="en-US" dirty="0" smtClean="0"/>
              <a:t>, P. 1992. </a:t>
            </a:r>
            <a:r>
              <a:rPr lang="en-US" dirty="0" err="1" smtClean="0"/>
              <a:t>Telaah</a:t>
            </a:r>
            <a:r>
              <a:rPr lang="en-US" dirty="0" smtClean="0"/>
              <a:t> </a:t>
            </a:r>
            <a:r>
              <a:rPr lang="en-US" dirty="0" err="1" smtClean="0"/>
              <a:t>Kesuburan</a:t>
            </a:r>
            <a:r>
              <a:rPr lang="en-US" dirty="0" smtClean="0"/>
              <a:t> Tanah. </a:t>
            </a:r>
            <a:r>
              <a:rPr lang="en-US" dirty="0" err="1" smtClean="0"/>
              <a:t>Angkasa</a:t>
            </a:r>
            <a:r>
              <a:rPr lang="en-US" dirty="0" smtClean="0"/>
              <a:t>. Bandung</a:t>
            </a:r>
          </a:p>
          <a:p>
            <a:pPr lvl="1"/>
            <a:endParaRPr lang="en-US" sz="1800" dirty="0" smtClean="0"/>
          </a:p>
          <a:p>
            <a:pPr lvl="0"/>
            <a:r>
              <a:rPr lang="id-ID" dirty="0" smtClean="0"/>
              <a:t>Anjuran:</a:t>
            </a:r>
            <a:endParaRPr lang="en-US" sz="2000" dirty="0" smtClean="0"/>
          </a:p>
          <a:p>
            <a:pPr lvl="0"/>
            <a:r>
              <a:rPr lang="id-ID" dirty="0" smtClean="0"/>
              <a:t>Hardjowigeno, S. 1993. Klasifikasi Tanah dan Pedogenesis. Akapres. Jakarta</a:t>
            </a:r>
            <a:endParaRPr lang="en-US" sz="2000" dirty="0" smtClean="0"/>
          </a:p>
          <a:p>
            <a:pPr lvl="0"/>
            <a:r>
              <a:rPr lang="id-ID" dirty="0" smtClean="0"/>
              <a:t>Hakim. 1986. Dasar-dasar Ilmu Tanah. Unila Lampung</a:t>
            </a:r>
            <a:endParaRPr lang="en-US" sz="2000" dirty="0" smtClean="0"/>
          </a:p>
          <a:p>
            <a:pPr lvl="0"/>
            <a:r>
              <a:rPr lang="en-US" dirty="0" err="1" smtClean="0"/>
              <a:t>Soepardi</a:t>
            </a:r>
            <a:r>
              <a:rPr lang="en-US" dirty="0" smtClean="0"/>
              <a:t>, G. 1983.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Ciri</a:t>
            </a:r>
            <a:r>
              <a:rPr lang="en-US" dirty="0" smtClean="0"/>
              <a:t> Tanah. IPB. Bogor.</a:t>
            </a:r>
            <a:endParaRPr lang="en-US" sz="2000" dirty="0" smtClean="0"/>
          </a:p>
          <a:p>
            <a:pPr lvl="0"/>
            <a:r>
              <a:rPr lang="id-ID" dirty="0" smtClean="0"/>
              <a:t> Notohadiprawiro, T. 2000. Tanah dan Lingkungan. UGM Yogyakarta</a:t>
            </a:r>
            <a:endParaRPr lang="en-US" sz="2000" dirty="0" smtClean="0"/>
          </a:p>
          <a:p>
            <a:pPr lvl="0"/>
            <a:r>
              <a:rPr lang="id-ID" dirty="0" smtClean="0"/>
              <a:t>Buckman, H. O dan N. C. Brady. 1982. Ilmu Tanah (Terj. Soegiman). Bhatara Karya Aksara. Jakarta.</a:t>
            </a:r>
            <a:endParaRPr lang="en-US" sz="2000" dirty="0" smtClean="0"/>
          </a:p>
          <a:p>
            <a:r>
              <a:rPr lang="id-ID" dirty="0" smtClean="0"/>
              <a:t> </a:t>
            </a:r>
            <a:endParaRPr lang="en-US" sz="20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04088"/>
            <a:ext cx="7239000" cy="591312"/>
          </a:xfrm>
        </p:spPr>
        <p:txBody>
          <a:bodyPr>
            <a:normAutofit fontScale="90000"/>
          </a:bodyPr>
          <a:lstStyle/>
          <a:p>
            <a:r>
              <a:rPr lang="id-ID" b="1" dirty="0" smtClean="0"/>
              <a:t>Komponen Penilaian:</a:t>
            </a:r>
            <a:endParaRPr lang="en-US" dirty="0"/>
          </a:p>
        </p:txBody>
      </p:sp>
      <p:pic>
        <p:nvPicPr>
          <p:cNvPr id="102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2400" y="1371600"/>
            <a:ext cx="9448799" cy="2348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914400" y="4343400"/>
          <a:ext cx="7162800" cy="2286004"/>
        </p:xfrm>
        <a:graphic>
          <a:graphicData uri="http://schemas.openxmlformats.org/drawingml/2006/table">
            <a:tbl>
              <a:tblPr/>
              <a:tblGrid>
                <a:gridCol w="2978012"/>
                <a:gridCol w="4184788"/>
              </a:tblGrid>
              <a:tr h="326572">
                <a:tc>
                  <a:txBody>
                    <a:bodyPr/>
                    <a:lstStyle/>
                    <a:p>
                      <a:pPr marL="342265" indent="1029970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ES" sz="1100" b="1">
                          <a:latin typeface="Tahoma"/>
                          <a:ea typeface="Times New Roman"/>
                        </a:rPr>
                        <a:t>A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265" indent="1029970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ES" sz="1100">
                          <a:latin typeface="Tahoma"/>
                          <a:ea typeface="Times New Roman"/>
                        </a:rPr>
                        <a:t>81 - 100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572">
                <a:tc>
                  <a:txBody>
                    <a:bodyPr/>
                    <a:lstStyle/>
                    <a:p>
                      <a:pPr marL="342265" indent="1029970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ES" sz="1100" b="1">
                          <a:latin typeface="Tahoma"/>
                          <a:ea typeface="Times New Roman"/>
                        </a:rPr>
                        <a:t>B+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265" indent="1029970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ES" sz="1100">
                          <a:latin typeface="Tahoma"/>
                          <a:ea typeface="Times New Roman"/>
                        </a:rPr>
                        <a:t>76 - 80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572">
                <a:tc>
                  <a:txBody>
                    <a:bodyPr/>
                    <a:lstStyle/>
                    <a:p>
                      <a:pPr marL="342265" indent="1029970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ES" sz="1100" b="1">
                          <a:latin typeface="Tahoma"/>
                          <a:ea typeface="Times New Roman"/>
                        </a:rPr>
                        <a:t>B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265" indent="1029970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ES" sz="1100">
                          <a:latin typeface="Tahoma"/>
                          <a:ea typeface="Times New Roman"/>
                        </a:rPr>
                        <a:t>66 - 75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572">
                <a:tc>
                  <a:txBody>
                    <a:bodyPr/>
                    <a:lstStyle/>
                    <a:p>
                      <a:pPr marL="342265" indent="1029970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ES" sz="1100" b="1">
                          <a:latin typeface="Tahoma"/>
                          <a:ea typeface="Times New Roman"/>
                        </a:rPr>
                        <a:t>C+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265" indent="1029970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ES" sz="1100">
                          <a:latin typeface="Tahoma"/>
                          <a:ea typeface="Times New Roman"/>
                        </a:rPr>
                        <a:t>61 - 65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572">
                <a:tc>
                  <a:txBody>
                    <a:bodyPr/>
                    <a:lstStyle/>
                    <a:p>
                      <a:pPr marL="342265" indent="1029970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ES" sz="1100" b="1">
                          <a:latin typeface="Tahoma"/>
                          <a:ea typeface="Times New Roman"/>
                        </a:rPr>
                        <a:t>C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265" indent="1029970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ES" sz="1100">
                          <a:latin typeface="Tahoma"/>
                          <a:ea typeface="Times New Roman"/>
                        </a:rPr>
                        <a:t>51 - 60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572">
                <a:tc>
                  <a:txBody>
                    <a:bodyPr/>
                    <a:lstStyle/>
                    <a:p>
                      <a:pPr marL="342265" indent="1029970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ES" sz="1100" b="1">
                          <a:latin typeface="Tahoma"/>
                          <a:ea typeface="Times New Roman"/>
                        </a:rPr>
                        <a:t>D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265" indent="1029970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ES" sz="1100">
                          <a:latin typeface="Tahoma"/>
                          <a:ea typeface="Times New Roman"/>
                        </a:rPr>
                        <a:t>31 - 50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572">
                <a:tc>
                  <a:txBody>
                    <a:bodyPr/>
                    <a:lstStyle/>
                    <a:p>
                      <a:pPr marL="342265" indent="1029970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ES" sz="1100" b="1">
                          <a:latin typeface="Tahoma"/>
                          <a:ea typeface="Times New Roman"/>
                        </a:rPr>
                        <a:t>E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265" indent="1029970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ES" sz="1100" dirty="0">
                          <a:latin typeface="Tahoma"/>
                          <a:ea typeface="Times New Roman"/>
                        </a:rPr>
                        <a:t>≤ 30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-533400" y="3733800"/>
            <a:ext cx="9677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0302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Pedoman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penilaian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dengan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menggunakan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Penilaian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Acuan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Patokan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(PAP)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32</TotalTime>
  <Words>581</Words>
  <Application>Microsoft Office PowerPoint</Application>
  <PresentationFormat>On-screen Show (4:3)</PresentationFormat>
  <Paragraphs>111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Concourse</vt:lpstr>
      <vt:lpstr>Civic</vt:lpstr>
      <vt:lpstr>Metro</vt:lpstr>
      <vt:lpstr>Module</vt:lpstr>
      <vt:lpstr>Flow</vt:lpstr>
      <vt:lpstr>ILMU TANAH DAN KESUBURAN</vt:lpstr>
      <vt:lpstr>ILMU TANAH DAN KESUBURAN</vt:lpstr>
      <vt:lpstr>KONTRAK PERKULIAHAN </vt:lpstr>
      <vt:lpstr> TATA TERTIB KULIAH </vt:lpstr>
      <vt:lpstr>Deskripsi &amp; Kompetensi Umum</vt:lpstr>
      <vt:lpstr>MATERI KULIAH  (Pokok Bahasan atau subpokok bahasan) </vt:lpstr>
      <vt:lpstr>LANJUTAN MATERI KULIAH</vt:lpstr>
      <vt:lpstr>Sumber Referensi</vt:lpstr>
      <vt:lpstr>Komponen Penilaian: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ILMU TANAH DAN KESUBURAN</dc:title>
  <dc:creator/>
  <cp:lastModifiedBy>User</cp:lastModifiedBy>
  <cp:revision>5</cp:revision>
  <dcterms:created xsi:type="dcterms:W3CDTF">2006-08-16T00:00:00Z</dcterms:created>
  <dcterms:modified xsi:type="dcterms:W3CDTF">2012-09-07T06:19:24Z</dcterms:modified>
</cp:coreProperties>
</file>