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  <p:sldMasterId id="2147483665" r:id="rId3"/>
  </p:sldMasterIdLst>
  <p:notesMasterIdLst>
    <p:notesMasterId r:id="rId27"/>
  </p:notesMasterIdLst>
  <p:handoutMasterIdLst>
    <p:handoutMasterId r:id="rId28"/>
  </p:handoutMasterIdLst>
  <p:sldIdLst>
    <p:sldId id="256" r:id="rId4"/>
    <p:sldId id="300" r:id="rId5"/>
    <p:sldId id="261" r:id="rId6"/>
    <p:sldId id="322" r:id="rId7"/>
    <p:sldId id="262" r:id="rId8"/>
    <p:sldId id="270" r:id="rId9"/>
    <p:sldId id="258" r:id="rId10"/>
    <p:sldId id="323" r:id="rId11"/>
    <p:sldId id="324" r:id="rId12"/>
    <p:sldId id="325" r:id="rId13"/>
    <p:sldId id="326" r:id="rId14"/>
    <p:sldId id="264" r:id="rId15"/>
    <p:sldId id="327" r:id="rId16"/>
    <p:sldId id="274" r:id="rId17"/>
    <p:sldId id="328" r:id="rId18"/>
    <p:sldId id="329" r:id="rId19"/>
    <p:sldId id="306" r:id="rId20"/>
    <p:sldId id="330" r:id="rId21"/>
    <p:sldId id="331" r:id="rId22"/>
    <p:sldId id="332" r:id="rId23"/>
    <p:sldId id="333" r:id="rId24"/>
    <p:sldId id="334" r:id="rId25"/>
    <p:sldId id="335" r:id="rId2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2AC30"/>
    <a:srgbClr val="FE4D3B"/>
    <a:srgbClr val="FE3FE4"/>
    <a:srgbClr val="2FC5FA"/>
    <a:srgbClr val="33E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6" d="100"/>
          <a:sy n="36" d="100"/>
        </p:scale>
        <p:origin x="-72" y="-9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D35-4886-834B-DA8C25BA49D1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D35-4886-834B-DA8C25BA49D1}"/>
              </c:ext>
            </c:extLst>
          </c:dPt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D35-4886-834B-DA8C25BA49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9A9-4ECF-B9A4-D5845306638A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9A9-4ECF-B9A4-D5845306638A}"/>
              </c:ext>
            </c:extLst>
          </c:dPt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A9-4ECF-B9A4-D58453066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0D2-4184-82B0-A4E8CBC259B1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0D2-4184-82B0-A4E8CBC259B1}"/>
              </c:ext>
            </c:extLst>
          </c:dPt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0D2-4184-82B0-A4E8CBC25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CF5B4-1F7E-4A4B-9908-589945BCD06D}" type="doc">
      <dgm:prSet loTypeId="urn:microsoft.com/office/officeart/2009/layout/CircleArrowProcess" loCatId="process" qsTypeId="urn:microsoft.com/office/officeart/2005/8/quickstyle/3d7" qsCatId="3D" csTypeId="urn:microsoft.com/office/officeart/2005/8/colors/colorful3" csCatId="colorful" phldr="0"/>
      <dgm:spPr/>
      <dgm:t>
        <a:bodyPr/>
        <a:lstStyle/>
        <a:p>
          <a:endParaRPr lang="id-ID"/>
        </a:p>
      </dgm:t>
    </dgm:pt>
    <dgm:pt modelId="{5776C0B9-44FE-448F-850E-D7572DB4D07F}">
      <dgm:prSet phldrT="[Text]" phldr="1"/>
      <dgm:spPr/>
      <dgm:t>
        <a:bodyPr/>
        <a:lstStyle/>
        <a:p>
          <a:endParaRPr lang="id-ID"/>
        </a:p>
      </dgm:t>
    </dgm:pt>
    <dgm:pt modelId="{F0F6DCAC-3AE1-4ACE-AFC5-47E076F3B221}" type="parTrans" cxnId="{298678BB-92E1-456D-B78E-22EF48AE62D1}">
      <dgm:prSet/>
      <dgm:spPr/>
      <dgm:t>
        <a:bodyPr/>
        <a:lstStyle/>
        <a:p>
          <a:endParaRPr lang="id-ID"/>
        </a:p>
      </dgm:t>
    </dgm:pt>
    <dgm:pt modelId="{36190465-9CAF-4AAB-9491-28B048AED503}" type="sibTrans" cxnId="{298678BB-92E1-456D-B78E-22EF48AE62D1}">
      <dgm:prSet/>
      <dgm:spPr/>
      <dgm:t>
        <a:bodyPr/>
        <a:lstStyle/>
        <a:p>
          <a:endParaRPr lang="id-ID"/>
        </a:p>
      </dgm:t>
    </dgm:pt>
    <dgm:pt modelId="{C06B3569-9FAD-4B78-8840-B5E3F8FB175A}">
      <dgm:prSet phldrT="[Text]" phldr="1"/>
      <dgm:spPr/>
      <dgm:t>
        <a:bodyPr/>
        <a:lstStyle/>
        <a:p>
          <a:endParaRPr lang="id-ID"/>
        </a:p>
      </dgm:t>
    </dgm:pt>
    <dgm:pt modelId="{C137BEA2-9168-49CC-9402-33DBE3FA56E6}" type="parTrans" cxnId="{692EF650-3A2F-4561-9D92-14B60949E39F}">
      <dgm:prSet/>
      <dgm:spPr/>
      <dgm:t>
        <a:bodyPr/>
        <a:lstStyle/>
        <a:p>
          <a:endParaRPr lang="id-ID"/>
        </a:p>
      </dgm:t>
    </dgm:pt>
    <dgm:pt modelId="{3CE250D6-E58C-463A-AAF6-433C7CCE86E8}" type="sibTrans" cxnId="{692EF650-3A2F-4561-9D92-14B60949E39F}">
      <dgm:prSet/>
      <dgm:spPr/>
      <dgm:t>
        <a:bodyPr/>
        <a:lstStyle/>
        <a:p>
          <a:endParaRPr lang="id-ID"/>
        </a:p>
      </dgm:t>
    </dgm:pt>
    <dgm:pt modelId="{E6792346-C212-48F3-B4DA-67543E734B19}">
      <dgm:prSet phldrT="[Text]" phldr="1"/>
      <dgm:spPr/>
      <dgm:t>
        <a:bodyPr/>
        <a:lstStyle/>
        <a:p>
          <a:endParaRPr lang="id-ID" dirty="0"/>
        </a:p>
      </dgm:t>
    </dgm:pt>
    <dgm:pt modelId="{AAC234F9-4811-48F5-9FF1-BBBBAC7DDE2E}" type="sibTrans" cxnId="{7EC21E14-C357-40BB-9F1F-410A3F02502C}">
      <dgm:prSet/>
      <dgm:spPr/>
      <dgm:t>
        <a:bodyPr/>
        <a:lstStyle/>
        <a:p>
          <a:endParaRPr lang="id-ID"/>
        </a:p>
      </dgm:t>
    </dgm:pt>
    <dgm:pt modelId="{11BA081D-0F2E-4C58-902A-22332E5E364C}" type="parTrans" cxnId="{7EC21E14-C357-40BB-9F1F-410A3F02502C}">
      <dgm:prSet/>
      <dgm:spPr/>
      <dgm:t>
        <a:bodyPr/>
        <a:lstStyle/>
        <a:p>
          <a:endParaRPr lang="id-ID"/>
        </a:p>
      </dgm:t>
    </dgm:pt>
    <dgm:pt modelId="{055EAF6B-4012-4AC5-9456-3425EDC83285}" type="pres">
      <dgm:prSet presAssocID="{5BBCF5B4-1F7E-4A4B-9908-589945BCD06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d-ID"/>
        </a:p>
      </dgm:t>
    </dgm:pt>
    <dgm:pt modelId="{B40E8544-A918-4139-A7BB-79AE2D868104}" type="pres">
      <dgm:prSet presAssocID="{E6792346-C212-48F3-B4DA-67543E734B19}" presName="Accent1" presStyleCnt="0"/>
      <dgm:spPr/>
    </dgm:pt>
    <dgm:pt modelId="{B1A3C71E-7C43-464E-A3B7-06DD7EF65C6A}" type="pres">
      <dgm:prSet presAssocID="{E6792346-C212-48F3-B4DA-67543E734B19}" presName="Accent" presStyleLbl="node1" presStyleIdx="0" presStyleCnt="3"/>
      <dgm:spPr/>
    </dgm:pt>
    <dgm:pt modelId="{64383027-5816-4CD8-B079-78E5D3E7A436}" type="pres">
      <dgm:prSet presAssocID="{E6792346-C212-48F3-B4DA-67543E734B19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10E380-9C14-4151-9BB8-3B32D5D273D6}" type="pres">
      <dgm:prSet presAssocID="{5776C0B9-44FE-448F-850E-D7572DB4D07F}" presName="Accent2" presStyleCnt="0"/>
      <dgm:spPr/>
    </dgm:pt>
    <dgm:pt modelId="{BAEA2BA0-2BFF-497C-8065-C9F0544EA583}" type="pres">
      <dgm:prSet presAssocID="{5776C0B9-44FE-448F-850E-D7572DB4D07F}" presName="Accent" presStyleLbl="node1" presStyleIdx="1" presStyleCnt="3"/>
      <dgm:spPr/>
    </dgm:pt>
    <dgm:pt modelId="{2FE90BED-77AF-472B-B660-9CD0DA0FBE88}" type="pres">
      <dgm:prSet presAssocID="{5776C0B9-44FE-448F-850E-D7572DB4D07F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D72EC6F-34AC-4DAD-890D-3B0298B364A5}" type="pres">
      <dgm:prSet presAssocID="{C06B3569-9FAD-4B78-8840-B5E3F8FB175A}" presName="Accent3" presStyleCnt="0"/>
      <dgm:spPr/>
    </dgm:pt>
    <dgm:pt modelId="{D106D71E-9670-4425-8AB6-4874A71BD479}" type="pres">
      <dgm:prSet presAssocID="{C06B3569-9FAD-4B78-8840-B5E3F8FB175A}" presName="Accent" presStyleLbl="node1" presStyleIdx="2" presStyleCnt="3"/>
      <dgm:spPr/>
    </dgm:pt>
    <dgm:pt modelId="{E5C0C574-CBDC-4E54-9573-C1539A57FF68}" type="pres">
      <dgm:prSet presAssocID="{C06B3569-9FAD-4B78-8840-B5E3F8FB175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92EF650-3A2F-4561-9D92-14B60949E39F}" srcId="{5BBCF5B4-1F7E-4A4B-9908-589945BCD06D}" destId="{C06B3569-9FAD-4B78-8840-B5E3F8FB175A}" srcOrd="2" destOrd="0" parTransId="{C137BEA2-9168-49CC-9402-33DBE3FA56E6}" sibTransId="{3CE250D6-E58C-463A-AAF6-433C7CCE86E8}"/>
    <dgm:cxn modelId="{5F0835A4-DC08-4338-95A3-F27FD643B2C9}" type="presOf" srcId="{5BBCF5B4-1F7E-4A4B-9908-589945BCD06D}" destId="{055EAF6B-4012-4AC5-9456-3425EDC83285}" srcOrd="0" destOrd="0" presId="urn:microsoft.com/office/officeart/2009/layout/CircleArrowProcess"/>
    <dgm:cxn modelId="{298678BB-92E1-456D-B78E-22EF48AE62D1}" srcId="{5BBCF5B4-1F7E-4A4B-9908-589945BCD06D}" destId="{5776C0B9-44FE-448F-850E-D7572DB4D07F}" srcOrd="1" destOrd="0" parTransId="{F0F6DCAC-3AE1-4ACE-AFC5-47E076F3B221}" sibTransId="{36190465-9CAF-4AAB-9491-28B048AED503}"/>
    <dgm:cxn modelId="{7EC21E14-C357-40BB-9F1F-410A3F02502C}" srcId="{5BBCF5B4-1F7E-4A4B-9908-589945BCD06D}" destId="{E6792346-C212-48F3-B4DA-67543E734B19}" srcOrd="0" destOrd="0" parTransId="{11BA081D-0F2E-4C58-902A-22332E5E364C}" sibTransId="{AAC234F9-4811-48F5-9FF1-BBBBAC7DDE2E}"/>
    <dgm:cxn modelId="{2E0FCB0F-A2B2-4DC0-A265-EB9DA9B2F059}" type="presOf" srcId="{5776C0B9-44FE-448F-850E-D7572DB4D07F}" destId="{2FE90BED-77AF-472B-B660-9CD0DA0FBE88}" srcOrd="0" destOrd="0" presId="urn:microsoft.com/office/officeart/2009/layout/CircleArrowProcess"/>
    <dgm:cxn modelId="{9380AA5A-499E-4F76-B271-666B6F414FB3}" type="presOf" srcId="{C06B3569-9FAD-4B78-8840-B5E3F8FB175A}" destId="{E5C0C574-CBDC-4E54-9573-C1539A57FF68}" srcOrd="0" destOrd="0" presId="urn:microsoft.com/office/officeart/2009/layout/CircleArrowProcess"/>
    <dgm:cxn modelId="{96252C91-5D46-491F-9F56-7067FBB84E56}" type="presOf" srcId="{E6792346-C212-48F3-B4DA-67543E734B19}" destId="{64383027-5816-4CD8-B079-78E5D3E7A436}" srcOrd="0" destOrd="0" presId="urn:microsoft.com/office/officeart/2009/layout/CircleArrowProcess"/>
    <dgm:cxn modelId="{95400589-C49B-4B4D-8641-C9738C4C7402}" type="presParOf" srcId="{055EAF6B-4012-4AC5-9456-3425EDC83285}" destId="{B40E8544-A918-4139-A7BB-79AE2D868104}" srcOrd="0" destOrd="0" presId="urn:microsoft.com/office/officeart/2009/layout/CircleArrowProcess"/>
    <dgm:cxn modelId="{A8FADC8E-1599-4FDE-9526-10EE4AF84024}" type="presParOf" srcId="{B40E8544-A918-4139-A7BB-79AE2D868104}" destId="{B1A3C71E-7C43-464E-A3B7-06DD7EF65C6A}" srcOrd="0" destOrd="0" presId="urn:microsoft.com/office/officeart/2009/layout/CircleArrowProcess"/>
    <dgm:cxn modelId="{97F7BC2C-C069-4E94-B2B0-9B991500B3D4}" type="presParOf" srcId="{055EAF6B-4012-4AC5-9456-3425EDC83285}" destId="{64383027-5816-4CD8-B079-78E5D3E7A436}" srcOrd="1" destOrd="0" presId="urn:microsoft.com/office/officeart/2009/layout/CircleArrowProcess"/>
    <dgm:cxn modelId="{00DB6F97-3AAA-4079-8814-B05CD02D71B2}" type="presParOf" srcId="{055EAF6B-4012-4AC5-9456-3425EDC83285}" destId="{9E10E380-9C14-4151-9BB8-3B32D5D273D6}" srcOrd="2" destOrd="0" presId="urn:microsoft.com/office/officeart/2009/layout/CircleArrowProcess"/>
    <dgm:cxn modelId="{18FB337D-C15C-468E-BA4F-6A090E1188E8}" type="presParOf" srcId="{9E10E380-9C14-4151-9BB8-3B32D5D273D6}" destId="{BAEA2BA0-2BFF-497C-8065-C9F0544EA583}" srcOrd="0" destOrd="0" presId="urn:microsoft.com/office/officeart/2009/layout/CircleArrowProcess"/>
    <dgm:cxn modelId="{298F3FAA-6728-4E44-83C0-A86FFA9F9735}" type="presParOf" srcId="{055EAF6B-4012-4AC5-9456-3425EDC83285}" destId="{2FE90BED-77AF-472B-B660-9CD0DA0FBE88}" srcOrd="3" destOrd="0" presId="urn:microsoft.com/office/officeart/2009/layout/CircleArrowProcess"/>
    <dgm:cxn modelId="{96330957-4530-48DE-8BDB-FD15730E70E5}" type="presParOf" srcId="{055EAF6B-4012-4AC5-9456-3425EDC83285}" destId="{FD72EC6F-34AC-4DAD-890D-3B0298B364A5}" srcOrd="4" destOrd="0" presId="urn:microsoft.com/office/officeart/2009/layout/CircleArrowProcess"/>
    <dgm:cxn modelId="{ABA4948E-87AE-46DD-880C-0E4F0675776D}" type="presParOf" srcId="{FD72EC6F-34AC-4DAD-890D-3B0298B364A5}" destId="{D106D71E-9670-4425-8AB6-4874A71BD479}" srcOrd="0" destOrd="0" presId="urn:microsoft.com/office/officeart/2009/layout/CircleArrowProcess"/>
    <dgm:cxn modelId="{CEB4A3D7-39B2-437D-8153-6B4D85B595C8}" type="presParOf" srcId="{055EAF6B-4012-4AC5-9456-3425EDC83285}" destId="{E5C0C574-CBDC-4E54-9573-C1539A57FF6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3C71E-7C43-464E-A3B7-06DD7EF65C6A}">
      <dsp:nvSpPr>
        <dsp:cNvPr id="0" name=""/>
        <dsp:cNvSpPr/>
      </dsp:nvSpPr>
      <dsp:spPr>
        <a:xfrm>
          <a:off x="702340" y="0"/>
          <a:ext cx="747017" cy="74713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4383027-5816-4CD8-B079-78E5D3E7A436}">
      <dsp:nvSpPr>
        <dsp:cNvPr id="0" name=""/>
        <dsp:cNvSpPr/>
      </dsp:nvSpPr>
      <dsp:spPr>
        <a:xfrm>
          <a:off x="867455" y="269736"/>
          <a:ext cx="415103" cy="207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300" kern="1200" dirty="0"/>
        </a:p>
      </dsp:txBody>
      <dsp:txXfrm>
        <a:off x="867455" y="269736"/>
        <a:ext cx="415103" cy="207501"/>
      </dsp:txXfrm>
    </dsp:sp>
    <dsp:sp modelId="{BAEA2BA0-2BFF-497C-8065-C9F0544EA583}">
      <dsp:nvSpPr>
        <dsp:cNvPr id="0" name=""/>
        <dsp:cNvSpPr/>
      </dsp:nvSpPr>
      <dsp:spPr>
        <a:xfrm>
          <a:off x="494858" y="429282"/>
          <a:ext cx="747017" cy="74713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8094526"/>
            <a:satOff val="5391"/>
            <a:lumOff val="264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FE90BED-77AF-472B-B660-9CD0DA0FBE88}">
      <dsp:nvSpPr>
        <dsp:cNvPr id="0" name=""/>
        <dsp:cNvSpPr/>
      </dsp:nvSpPr>
      <dsp:spPr>
        <a:xfrm>
          <a:off x="660815" y="701502"/>
          <a:ext cx="415103" cy="207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300" kern="1200"/>
        </a:p>
      </dsp:txBody>
      <dsp:txXfrm>
        <a:off x="660815" y="701502"/>
        <a:ext cx="415103" cy="207501"/>
      </dsp:txXfrm>
    </dsp:sp>
    <dsp:sp modelId="{D106D71E-9670-4425-8AB6-4874A71BD479}">
      <dsp:nvSpPr>
        <dsp:cNvPr id="0" name=""/>
        <dsp:cNvSpPr/>
      </dsp:nvSpPr>
      <dsp:spPr>
        <a:xfrm>
          <a:off x="755508" y="909935"/>
          <a:ext cx="641803" cy="64206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16189052"/>
            <a:satOff val="10782"/>
            <a:lumOff val="529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C0C574-CBDC-4E54-9573-C1539A57FF68}">
      <dsp:nvSpPr>
        <dsp:cNvPr id="0" name=""/>
        <dsp:cNvSpPr/>
      </dsp:nvSpPr>
      <dsp:spPr>
        <a:xfrm>
          <a:off x="868437" y="1133888"/>
          <a:ext cx="415103" cy="207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300" kern="1200"/>
        </a:p>
      </dsp:txBody>
      <dsp:txXfrm>
        <a:off x="868437" y="1133888"/>
        <a:ext cx="415103" cy="207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6A9F2-3C09-406A-BE9B-6FF53D5EE53D}" type="datetimeFigureOut">
              <a:rPr lang="ko-KR" altLang="en-US" smtClean="0"/>
              <a:t>2018-09-11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A34FA-9674-4E4A-9898-DC5815357A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250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B55AB-6DCB-4684-BEB9-B4896045B37D}" type="datetimeFigureOut">
              <a:rPr lang="ko-KR" altLang="en-US" smtClean="0"/>
              <a:t>2018-09-11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A2CFF-3AE3-4BFA-9DFB-02C4C132EE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84995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210021" y="3003798"/>
            <a:ext cx="2880320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</a:t>
            </a:r>
          </a:p>
          <a:p>
            <a:pPr lvl="0"/>
            <a:r>
              <a:rPr lang="en-US" altLang="ko-KR" dirty="0"/>
              <a:t>OF YOUR PRESENTATION HERE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210021" y="1707654"/>
            <a:ext cx="2880320" cy="1296144"/>
          </a:xfrm>
          <a:prstGeom prst="rect">
            <a:avLst/>
          </a:prstGeom>
        </p:spPr>
        <p:txBody>
          <a:bodyPr anchor="ctr"/>
          <a:lstStyle>
            <a:lvl1pPr algn="ctr">
              <a:defRPr sz="2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</a:t>
            </a:r>
            <a:br>
              <a:rPr lang="en-US" altLang="ko-KR" dirty="0"/>
            </a:br>
            <a:r>
              <a:rPr lang="en-US" altLang="ko-KR" dirty="0"/>
              <a:t>PPT </a:t>
            </a:r>
            <a:br>
              <a:rPr lang="en-US" altLang="ko-KR" dirty="0"/>
            </a:br>
            <a:r>
              <a:rPr lang="en-US" altLang="ko-KR" dirty="0"/>
              <a:t>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168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177930"/>
            <a:ext cx="1828800" cy="18722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828800" y="3042333"/>
            <a:ext cx="1828800" cy="1872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828800" y="1178138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657600" y="1177930"/>
            <a:ext cx="1828800" cy="18722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5486400" y="3042333"/>
            <a:ext cx="1828800" cy="18722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65760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486400" y="1178138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731520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315200" y="1177930"/>
            <a:ext cx="1828800" cy="18722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BC411CE2-DDDA-4E92-AC47-8E2E7BFBD8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xmlns="" id="{C17BD2BE-B5DC-44EE-ADF8-C3DB99AFA2C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621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7415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 userDrawn="1"/>
        </p:nvSpPr>
        <p:spPr>
          <a:xfrm rot="10800000">
            <a:off x="-1" y="-1"/>
            <a:ext cx="9143999" cy="5143499"/>
          </a:xfrm>
          <a:prstGeom prst="triangle">
            <a:avLst>
              <a:gd name="adj" fmla="val 28960"/>
            </a:avLst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xmlns="" id="{FADE6738-9B24-46DC-A806-C322EE3B9BD7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2" y="-6529"/>
            <a:ext cx="9143998" cy="5070347"/>
          </a:xfrm>
          <a:custGeom>
            <a:avLst/>
            <a:gdLst>
              <a:gd name="connsiteX0" fmla="*/ 0 w 9143998"/>
              <a:gd name="connsiteY0" fmla="*/ 0 h 5070347"/>
              <a:gd name="connsiteX1" fmla="*/ 9143998 w 9143998"/>
              <a:gd name="connsiteY1" fmla="*/ 0 h 5070347"/>
              <a:gd name="connsiteX2" fmla="*/ 7095742 w 9143998"/>
              <a:gd name="connsiteY2" fmla="*/ 5070347 h 5070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3998" h="5070347">
                <a:moveTo>
                  <a:pt x="0" y="0"/>
                </a:moveTo>
                <a:lnTo>
                  <a:pt x="9143998" y="0"/>
                </a:lnTo>
                <a:lnTo>
                  <a:pt x="7095742" y="507034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039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1095" y="2589087"/>
            <a:ext cx="3464841" cy="2554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570858" y="0"/>
            <a:ext cx="2377405" cy="2554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9865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2"/>
          <p:cNvSpPr/>
          <p:nvPr userDrawn="1"/>
        </p:nvSpPr>
        <p:spPr>
          <a:xfrm>
            <a:off x="54000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 userDrawn="1"/>
        </p:nvSpPr>
        <p:spPr>
          <a:xfrm>
            <a:off x="327608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 userDrawn="1"/>
        </p:nvSpPr>
        <p:spPr>
          <a:xfrm>
            <a:off x="601216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753718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483054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225878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D0968B-C293-4E0A-879B-E1D752864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xmlns="" id="{63404E90-4158-403D-A53D-4AECAC8931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4837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19682" y="1419623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2" y="2499742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19682" y="3579862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551149" y="1419623"/>
            <a:ext cx="4068000" cy="1008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51149" y="2499742"/>
            <a:ext cx="4068000" cy="1008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551149" y="3579862"/>
            <a:ext cx="4068000" cy="1008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4676958" y="1509679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4676958" y="2589798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4676958" y="3669917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xmlns="" id="{D6FC884E-37FC-4F8B-B0AE-73C03E1562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xmlns="" id="{D578CCDF-B86D-478C-B990-CBB1FB8808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5764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347614"/>
            <a:ext cx="9144000" cy="2304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147" name="Picture 3" descr="D:\KBM-정애\014-Fullppt\PNG이미지\탭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491" y="1101476"/>
            <a:ext cx="2443294" cy="300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D:\KBM-정애\014-Fullppt\PNG이미지\핸드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831" y="2063670"/>
            <a:ext cx="1841393" cy="223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671220" y="1404593"/>
            <a:ext cx="1702924" cy="2265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14680" y="2155596"/>
            <a:ext cx="1027522" cy="161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32A023F0-0472-4D05-8356-F4D9C9FB7B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xmlns="" id="{F744C2FB-3B15-44C3-A8D1-1540068794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3382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363589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8196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49099"/>
            <a:ext cx="6624736" cy="336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3808" y="1384815"/>
            <a:ext cx="3168352" cy="233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936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4462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gradFill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547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 userDrawn="1"/>
        </p:nvSpPr>
        <p:spPr>
          <a:xfrm rot="18846045">
            <a:off x="-137472" y="414397"/>
            <a:ext cx="3931058" cy="3388842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187624" y="1443924"/>
            <a:ext cx="2052000" cy="20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xmlns="" id="{441B99D2-420D-46C6-A410-C37693C29853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427984" y="2833286"/>
            <a:ext cx="4032448" cy="288000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marL="0" indent="0" algn="l">
              <a:buNone/>
            </a:pPr>
            <a:r>
              <a:rPr lang="en-US" altLang="ko-K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This text can be replaced with your own text</a:t>
            </a:r>
            <a:endParaRPr lang="ko-KR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C6AD0303-FAF6-40B7-9DEB-08AFB34663A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427984" y="2285796"/>
            <a:ext cx="4032448" cy="540000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536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518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7EBCD8F5-B952-4024-B2F0-53E21A9D48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xmlns="" id="{CE2BB9C2-E1D2-4E0C-BFE1-64849A73E1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4397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63688" y="25735"/>
            <a:ext cx="7380312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445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 userDrawn="1"/>
        </p:nvSpPr>
        <p:spPr>
          <a:xfrm rot="18846045">
            <a:off x="4183006" y="327638"/>
            <a:ext cx="3931058" cy="3388842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580112" y="1340365"/>
            <a:ext cx="2016225" cy="2482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18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9144000" cy="25717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tIns="540000" anchor="t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423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661159" y="1176822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3380" y="1176822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53380" y="3011113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2661159" y="3011113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68938" y="1176822"/>
            <a:ext cx="1828800" cy="17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645602" y="1176822"/>
            <a:ext cx="1828800" cy="172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645602" y="3011109"/>
            <a:ext cx="1828800" cy="172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668938" y="3011109"/>
            <a:ext cx="1828800" cy="172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C04E2E11-A6E0-49CA-B50A-B4CE00AA51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xmlns="" id="{87C6EABD-F67F-49B4-A51B-E101FB5998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801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36584"/>
            <a:ext cx="3672408" cy="366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947625" y="1297014"/>
            <a:ext cx="3325137" cy="23237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31A1507E-95E7-4D48-BBB7-ECCACC931B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xmlns="" id="{29D945A9-9C37-4202-A44A-216BEE4A5E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527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89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1" r:id="rId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459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5" r:id="rId3"/>
    <p:sldLayoutId id="2147483667" r:id="rId4"/>
    <p:sldLayoutId id="2147483656" r:id="rId5"/>
    <p:sldLayoutId id="2147483670" r:id="rId6"/>
    <p:sldLayoutId id="2147483657" r:id="rId7"/>
    <p:sldLayoutId id="2147483658" r:id="rId8"/>
    <p:sldLayoutId id="2147483659" r:id="rId9"/>
    <p:sldLayoutId id="2147483662" r:id="rId10"/>
    <p:sldLayoutId id="2147483663" r:id="rId11"/>
    <p:sldLayoutId id="2147483660" r:id="rId12"/>
    <p:sldLayoutId id="2147483661" r:id="rId13"/>
    <p:sldLayoutId id="2147483664" r:id="rId14"/>
    <p:sldLayoutId id="2147483669" r:id="rId15"/>
    <p:sldLayoutId id="2147483672" r:id="rId16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94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75856" y="1923678"/>
            <a:ext cx="2880320" cy="1296144"/>
          </a:xfrm>
        </p:spPr>
        <p:txBody>
          <a:bodyPr/>
          <a:lstStyle/>
          <a:p>
            <a:r>
              <a:rPr lang="id-ID" altLang="ko-KR" sz="3200" dirty="0" smtClean="0"/>
              <a:t>Sistem</a:t>
            </a:r>
            <a:br>
              <a:rPr lang="id-ID" altLang="ko-KR" sz="3200" dirty="0" smtClean="0"/>
            </a:br>
            <a:r>
              <a:rPr lang="id-ID" altLang="ko-KR" sz="3200" dirty="0" smtClean="0"/>
              <a:t>Teknologi</a:t>
            </a:r>
            <a:br>
              <a:rPr lang="id-ID" altLang="ko-KR" sz="3200" dirty="0" smtClean="0"/>
            </a:br>
            <a:r>
              <a:rPr lang="id-ID" altLang="ko-KR" sz="3200" dirty="0" smtClean="0"/>
              <a:t>Komunikasi</a:t>
            </a:r>
            <a:endParaRPr lang="ko-KR" altLang="en-US" sz="3200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-18832" y="4899025"/>
            <a:ext cx="472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Teknologi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smtClean="0"/>
              <a:t>– </a:t>
            </a:r>
            <a:r>
              <a:rPr lang="en-US" sz="1000" dirty="0"/>
              <a:t>Copyright By </a:t>
            </a:r>
            <a:r>
              <a:rPr lang="en-US" sz="1000" dirty="0" err="1"/>
              <a:t>Jogiyanto</a:t>
            </a:r>
            <a:r>
              <a:rPr lang="en-US" sz="1000" dirty="0"/>
              <a:t> HM</a:t>
            </a:r>
          </a:p>
        </p:txBody>
      </p:sp>
    </p:spTree>
    <p:extLst>
      <p:ext uri="{BB962C8B-B14F-4D97-AF65-F5344CB8AC3E}">
        <p14:creationId xmlns:p14="http://schemas.microsoft.com/office/powerpoint/2010/main" val="387444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 rot="18543277">
            <a:off x="4471848" y="336634"/>
            <a:ext cx="3150212" cy="2591644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33" name="Isosceles Triangle 32"/>
          <p:cNvSpPr/>
          <p:nvPr/>
        </p:nvSpPr>
        <p:spPr>
          <a:xfrm rot="18014157">
            <a:off x="85059" y="1250898"/>
            <a:ext cx="3150212" cy="259164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" y="267494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0" kern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400" dirty="0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Media </a:t>
            </a:r>
            <a:r>
              <a:rPr lang="en-GB" sz="2400" dirty="0" err="1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Transmisi</a:t>
            </a:r>
            <a:endParaRPr lang="ko-KR" altLang="en-US" sz="2400" b="1" dirty="0" smtClean="0">
              <a:solidFill>
                <a:schemeClr val="accent4"/>
              </a:solidFill>
              <a:latin typeface="Forte" pitchFamily="66" charset="0"/>
            </a:endParaRPr>
          </a:p>
          <a:p>
            <a:pPr algn="r"/>
            <a:endParaRPr lang="id-ID" sz="2400" dirty="0"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5616" y="407760"/>
            <a:ext cx="27513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Mode </a:t>
            </a:r>
            <a:r>
              <a:rPr lang="en-GB" sz="2800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transmisi</a:t>
            </a:r>
            <a:endParaRPr lang="id-ID" sz="2800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67145" y="1480200"/>
            <a:ext cx="2448272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 err="1">
                <a:latin typeface="Times New Roman" pitchFamily="18" charset="0"/>
              </a:rPr>
              <a:t>Transmisi</a:t>
            </a:r>
            <a:r>
              <a:rPr lang="en-GB" sz="2000" dirty="0">
                <a:latin typeface="Times New Roman" pitchFamily="18" charset="0"/>
              </a:rPr>
              <a:t> data </a:t>
            </a:r>
            <a:r>
              <a:rPr lang="en-GB" sz="2000" dirty="0" err="1">
                <a:latin typeface="Times New Roman" pitchFamily="18" charset="0"/>
              </a:rPr>
              <a:t>lewat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kanal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transmisi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dapat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berbentuk</a:t>
            </a:r>
            <a:r>
              <a:rPr lang="en-GB" sz="2000" dirty="0">
                <a:latin typeface="Times New Roman" pitchFamily="18" charset="0"/>
              </a:rPr>
              <a:t> mode </a:t>
            </a:r>
            <a:r>
              <a:rPr lang="en-GB" sz="2000" dirty="0" err="1">
                <a:latin typeface="Times New Roman" pitchFamily="18" charset="0"/>
              </a:rPr>
              <a:t>transmisi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paralel</a:t>
            </a:r>
            <a:r>
              <a:rPr lang="en-GB" sz="2000" dirty="0">
                <a:latin typeface="Times New Roman" pitchFamily="18" charset="0"/>
              </a:rPr>
              <a:t> (</a:t>
            </a:r>
            <a:r>
              <a:rPr lang="en-GB" sz="2000" i="1" dirty="0">
                <a:solidFill>
                  <a:srgbClr val="0070C0"/>
                </a:solidFill>
                <a:latin typeface="Times New Roman" pitchFamily="18" charset="0"/>
              </a:rPr>
              <a:t>parallel transmission</a:t>
            </a:r>
            <a:r>
              <a:rPr lang="en-GB" sz="2000" dirty="0">
                <a:latin typeface="Times New Roman" pitchFamily="18" charset="0"/>
              </a:rPr>
              <a:t>) </a:t>
            </a:r>
            <a:r>
              <a:rPr lang="en-GB" sz="2000" dirty="0" err="1">
                <a:latin typeface="Times New Roman" pitchFamily="18" charset="0"/>
              </a:rPr>
              <a:t>atau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id-ID" sz="2000" dirty="0" smtClean="0">
                <a:latin typeface="Times New Roman" pitchFamily="18" charset="0"/>
              </a:rPr>
              <a:t>   </a:t>
            </a:r>
            <a:r>
              <a:rPr lang="en-GB" sz="2000" dirty="0" smtClean="0">
                <a:latin typeface="Times New Roman" pitchFamily="18" charset="0"/>
              </a:rPr>
              <a:t>mode </a:t>
            </a:r>
            <a:r>
              <a:rPr lang="en-GB" sz="2000" dirty="0" err="1">
                <a:latin typeface="Times New Roman" pitchFamily="18" charset="0"/>
              </a:rPr>
              <a:t>transmisi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</a:rPr>
              <a:t>seri</a:t>
            </a:r>
            <a:r>
              <a:rPr lang="en-GB" sz="2000" dirty="0">
                <a:latin typeface="Times New Roman" pitchFamily="18" charset="0"/>
              </a:rPr>
              <a:t> </a:t>
            </a:r>
            <a:r>
              <a:rPr lang="id-ID" sz="2000" dirty="0" smtClean="0">
                <a:latin typeface="Times New Roman" pitchFamily="18" charset="0"/>
              </a:rPr>
              <a:t>   </a:t>
            </a:r>
            <a:r>
              <a:rPr lang="en-GB" sz="2000" dirty="0" smtClean="0">
                <a:latin typeface="Times New Roman" pitchFamily="18" charset="0"/>
              </a:rPr>
              <a:t>(</a:t>
            </a:r>
            <a:r>
              <a:rPr lang="en-GB" sz="2000" i="1" dirty="0">
                <a:solidFill>
                  <a:srgbClr val="0070C0"/>
                </a:solidFill>
                <a:latin typeface="Times New Roman" pitchFamily="18" charset="0"/>
              </a:rPr>
              <a:t>serial transmission</a:t>
            </a:r>
            <a:r>
              <a:rPr lang="en-GB" sz="2000" dirty="0">
                <a:latin typeface="Times New Roman" pitchFamily="18" charset="0"/>
              </a:rPr>
              <a:t>).</a:t>
            </a:r>
            <a:r>
              <a:rPr lang="en-US" sz="2000" dirty="0">
                <a:latin typeface="Times New Roman" pitchFamily="18" charset="0"/>
              </a:rPr>
              <a:t> </a:t>
            </a:r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5150031" y="2807879"/>
            <a:ext cx="2895600" cy="1981200"/>
            <a:chOff x="1008" y="2448"/>
            <a:chExt cx="1824" cy="1248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008" y="2448"/>
              <a:ext cx="432" cy="10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r>
                <a:rPr lang="en-US" sz="900"/>
                <a:t>Pengirim</a:t>
              </a:r>
            </a:p>
            <a:p>
              <a:endParaRPr lang="en-US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2419" y="2448"/>
              <a:ext cx="413" cy="10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r>
                <a:rPr lang="en-US" sz="900"/>
                <a:t>Penerima</a:t>
              </a:r>
            </a:p>
            <a:p>
              <a:endParaRPr lang="en-US"/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1688" y="2448"/>
              <a:ext cx="472" cy="98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/>
                <a:t>1    0</a:t>
              </a:r>
            </a:p>
            <a:p>
              <a:r>
                <a:rPr lang="en-US" sz="1200"/>
                <a:t>0    1</a:t>
              </a:r>
            </a:p>
            <a:p>
              <a:r>
                <a:rPr lang="en-US" sz="1200"/>
                <a:t>0    0</a:t>
              </a:r>
            </a:p>
            <a:p>
              <a:r>
                <a:rPr lang="en-US" sz="1200"/>
                <a:t>1    1</a:t>
              </a:r>
            </a:p>
            <a:p>
              <a:r>
                <a:rPr lang="en-US" sz="1200"/>
                <a:t>0    0</a:t>
              </a:r>
            </a:p>
            <a:p>
              <a:r>
                <a:rPr lang="en-US" sz="1200"/>
                <a:t>0    1</a:t>
              </a:r>
            </a:p>
            <a:p>
              <a:r>
                <a:rPr lang="en-US" sz="1200"/>
                <a:t>0    1</a:t>
              </a:r>
            </a:p>
            <a:p>
              <a:r>
                <a:rPr lang="en-US" sz="1200"/>
                <a:t>0    0</a:t>
              </a:r>
            </a:p>
            <a:p>
              <a:endParaRPr lang="en-US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1440" y="2592"/>
              <a:ext cx="9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1440" y="2710"/>
              <a:ext cx="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1440" y="2832"/>
              <a:ext cx="9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1440" y="2976"/>
              <a:ext cx="9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>
              <a:off x="1440" y="3098"/>
              <a:ext cx="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1440" y="3242"/>
              <a:ext cx="9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1440" y="3360"/>
              <a:ext cx="9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 flipH="1" flipV="1">
              <a:off x="2064" y="3415"/>
              <a:ext cx="94" cy="1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 flipV="1">
              <a:off x="1631" y="3434"/>
              <a:ext cx="103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1392" y="3533"/>
              <a:ext cx="1205" cy="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900"/>
                <a:t>Karakter ke-2             Karakter ke-1</a:t>
              </a:r>
              <a:endParaRPr lang="en-US"/>
            </a:p>
          </p:txBody>
        </p:sp>
      </p:grpSp>
      <p:grpSp>
        <p:nvGrpSpPr>
          <p:cNvPr id="23" name="Group 17"/>
          <p:cNvGrpSpPr>
            <a:grpSpLocks/>
          </p:cNvGrpSpPr>
          <p:nvPr/>
        </p:nvGrpSpPr>
        <p:grpSpPr bwMode="auto">
          <a:xfrm>
            <a:off x="4856661" y="697986"/>
            <a:ext cx="3543300" cy="1339850"/>
            <a:chOff x="2051" y="7899"/>
            <a:chExt cx="6300" cy="2112"/>
          </a:xfrm>
        </p:grpSpPr>
        <p:grpSp>
          <p:nvGrpSpPr>
            <p:cNvPr id="24" name="Group 18"/>
            <p:cNvGrpSpPr>
              <a:grpSpLocks/>
            </p:cNvGrpSpPr>
            <p:nvPr/>
          </p:nvGrpSpPr>
          <p:grpSpPr bwMode="auto">
            <a:xfrm>
              <a:off x="2051" y="7899"/>
              <a:ext cx="6300" cy="1800"/>
              <a:chOff x="2880" y="10620"/>
              <a:chExt cx="6300" cy="1800"/>
            </a:xfrm>
          </p:grpSpPr>
          <p:sp>
            <p:nvSpPr>
              <p:cNvPr id="28" name="Text Box 19"/>
              <p:cNvSpPr txBox="1">
                <a:spLocks noChangeArrowheads="1"/>
              </p:cNvSpPr>
              <p:nvPr/>
            </p:nvSpPr>
            <p:spPr bwMode="auto">
              <a:xfrm>
                <a:off x="2880" y="10620"/>
                <a:ext cx="126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endParaRPr lang="en-US" sz="1200"/>
              </a:p>
              <a:p>
                <a:r>
                  <a:rPr lang="en-US" sz="900"/>
                  <a:t>Pengirim</a:t>
                </a:r>
                <a:endParaRPr lang="en-US"/>
              </a:p>
            </p:txBody>
          </p:sp>
          <p:sp>
            <p:nvSpPr>
              <p:cNvPr id="29" name="Text Box 20"/>
              <p:cNvSpPr txBox="1">
                <a:spLocks noChangeArrowheads="1"/>
              </p:cNvSpPr>
              <p:nvPr/>
            </p:nvSpPr>
            <p:spPr bwMode="auto">
              <a:xfrm>
                <a:off x="7920" y="10620"/>
                <a:ext cx="126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endParaRPr lang="en-US" sz="1200"/>
              </a:p>
              <a:p>
                <a:r>
                  <a:rPr lang="en-US" sz="900"/>
                  <a:t>Penerima</a:t>
                </a:r>
                <a:endParaRPr lang="en-US"/>
              </a:p>
            </p:txBody>
          </p:sp>
          <p:sp>
            <p:nvSpPr>
              <p:cNvPr id="30" name="Text Box 21"/>
              <p:cNvSpPr txBox="1">
                <a:spLocks noChangeArrowheads="1"/>
              </p:cNvSpPr>
              <p:nvPr/>
            </p:nvSpPr>
            <p:spPr bwMode="auto">
              <a:xfrm>
                <a:off x="4140" y="11160"/>
                <a:ext cx="378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900"/>
                  <a:t>       10010000	            01010110</a:t>
                </a:r>
                <a:endParaRPr lang="en-US"/>
              </a:p>
            </p:txBody>
          </p:sp>
        </p:grp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3491" y="9327"/>
              <a:ext cx="3420" cy="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900"/>
                <a:t>Karakter ke-2       Karakter ke-1</a:t>
              </a:r>
              <a:endParaRPr lang="en-US"/>
            </a:p>
          </p:txBody>
        </p:sp>
        <p:sp>
          <p:nvSpPr>
            <p:cNvPr id="26" name="AutoShape 23"/>
            <p:cNvSpPr>
              <a:spLocks/>
            </p:cNvSpPr>
            <p:nvPr/>
          </p:nvSpPr>
          <p:spPr bwMode="auto">
            <a:xfrm rot="5400000">
              <a:off x="4046" y="8727"/>
              <a:ext cx="225" cy="1035"/>
            </a:xfrm>
            <a:prstGeom prst="rightBrace">
              <a:avLst>
                <a:gd name="adj1" fmla="val 38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7" name="AutoShape 24"/>
            <p:cNvSpPr>
              <a:spLocks/>
            </p:cNvSpPr>
            <p:nvPr/>
          </p:nvSpPr>
          <p:spPr bwMode="auto">
            <a:xfrm rot="5400000">
              <a:off x="5696" y="8742"/>
              <a:ext cx="225" cy="1035"/>
            </a:xfrm>
            <a:prstGeom prst="rightBrace">
              <a:avLst>
                <a:gd name="adj1" fmla="val 38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5279413" y="2441881"/>
            <a:ext cx="243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 b="1" dirty="0" err="1"/>
              <a:t>Transmisi</a:t>
            </a:r>
            <a:r>
              <a:rPr lang="en-GB" sz="1400" b="1" dirty="0"/>
              <a:t> </a:t>
            </a:r>
            <a:r>
              <a:rPr lang="en-GB" sz="1400" b="1" dirty="0" err="1"/>
              <a:t>paralel</a:t>
            </a:r>
            <a:r>
              <a:rPr lang="en-US" sz="1400" b="1" dirty="0"/>
              <a:t> </a:t>
            </a:r>
          </a:p>
        </p:txBody>
      </p: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5409111" y="592426"/>
            <a:ext cx="243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 b="1" dirty="0" err="1"/>
              <a:t>Transmisi</a:t>
            </a:r>
            <a:r>
              <a:rPr lang="en-GB" sz="1400" b="1" dirty="0"/>
              <a:t> Serial</a:t>
            </a:r>
            <a:r>
              <a:rPr lang="en-US" sz="1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371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 rot="18543277">
            <a:off x="4471848" y="336634"/>
            <a:ext cx="3150212" cy="2591644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33" name="Isosceles Triangle 32"/>
          <p:cNvSpPr/>
          <p:nvPr/>
        </p:nvSpPr>
        <p:spPr>
          <a:xfrm rot="17464044">
            <a:off x="85059" y="1250898"/>
            <a:ext cx="3150212" cy="259164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" y="267494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0" kern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400" dirty="0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Media </a:t>
            </a:r>
            <a:r>
              <a:rPr lang="en-GB" sz="2400" dirty="0" err="1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Transmisi</a:t>
            </a:r>
            <a:endParaRPr lang="ko-KR" altLang="en-US" sz="2400" b="1" dirty="0" smtClean="0">
              <a:solidFill>
                <a:schemeClr val="accent4"/>
              </a:solidFill>
              <a:latin typeface="Forte" pitchFamily="66" charset="0"/>
            </a:endParaRPr>
          </a:p>
          <a:p>
            <a:pPr algn="r"/>
            <a:endParaRPr lang="id-ID" sz="2400" dirty="0"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5616" y="407760"/>
            <a:ext cx="27513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Mode </a:t>
            </a:r>
            <a:r>
              <a:rPr lang="en-GB" sz="2800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transmisi</a:t>
            </a:r>
            <a:endParaRPr lang="id-ID" sz="2800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347614"/>
            <a:ext cx="3672408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n-US" i="1" dirty="0">
                <a:latin typeface="Times New Roman" pitchFamily="18" charset="0"/>
              </a:rPr>
              <a:t>Serial transmission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berbentuk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</a:rPr>
              <a:t>synchronous </a:t>
            </a:r>
            <a:r>
              <a:rPr lang="en-US" i="1" dirty="0">
                <a:latin typeface="Times New Roman" pitchFamily="18" charset="0"/>
              </a:rPr>
              <a:t>transmission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      </a:t>
            </a:r>
            <a:r>
              <a:rPr lang="en-US" dirty="0" err="1" smtClean="0">
                <a:latin typeface="Times New Roman" pitchFamily="18" charset="0"/>
              </a:rPr>
              <a:t>berbentuk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</a:rPr>
              <a:t>asynchronous </a:t>
            </a:r>
            <a:r>
              <a:rPr lang="en-US" i="1" dirty="0" smtClean="0">
                <a:latin typeface="Times New Roman" pitchFamily="18" charset="0"/>
              </a:rPr>
              <a:t>transmission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</a:rPr>
              <a:t>Synchronous transmission</a:t>
            </a:r>
            <a:r>
              <a:rPr lang="en-US" dirty="0">
                <a:latin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waktu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</a:rPr>
              <a:t> bit-bit di </a:t>
            </a:r>
            <a:r>
              <a:rPr lang="en-US" dirty="0" err="1">
                <a:latin typeface="Times New Roman" pitchFamily="18" charset="0"/>
              </a:rPr>
              <a:t>sumber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latin typeface="Times New Roman" pitchFamily="18" charset="0"/>
              </a:rPr>
              <a:t>source</a:t>
            </a:r>
            <a:r>
              <a:rPr lang="en-US" dirty="0">
                <a:latin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sinkron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</a:rPr>
              <a:t>sesuai</a:t>
            </a:r>
            <a:r>
              <a:rPr lang="en-US" dirty="0">
                <a:latin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waktu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penerimaan</a:t>
            </a:r>
            <a:r>
              <a:rPr lang="en-US" dirty="0">
                <a:latin typeface="Times New Roman" pitchFamily="18" charset="0"/>
              </a:rPr>
              <a:t> bit-bit yang </a:t>
            </a:r>
            <a:r>
              <a:rPr lang="en-US" dirty="0" err="1">
                <a:latin typeface="Times New Roman" pitchFamily="18" charset="0"/>
              </a:rPr>
              <a:t>diterima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latin typeface="Times New Roman" pitchFamily="18" charset="0"/>
              </a:rPr>
              <a:t>receiver</a:t>
            </a:r>
            <a:r>
              <a:rPr lang="en-US" dirty="0">
                <a:latin typeface="Times New Roman" pitchFamily="18" charset="0"/>
              </a:rPr>
              <a:t>).</a:t>
            </a:r>
          </a:p>
        </p:txBody>
      </p:sp>
      <p:sp>
        <p:nvSpPr>
          <p:cNvPr id="3" name="Rectangle 2"/>
          <p:cNvSpPr/>
          <p:nvPr/>
        </p:nvSpPr>
        <p:spPr>
          <a:xfrm>
            <a:off x="5004048" y="1170959"/>
            <a:ext cx="3672408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n-GB" dirty="0" err="1">
                <a:latin typeface="Times New Roman" pitchFamily="18" charset="0"/>
              </a:rPr>
              <a:t>Transmisi</a:t>
            </a:r>
            <a:r>
              <a:rPr lang="en-GB" dirty="0">
                <a:latin typeface="Times New Roman" pitchFamily="18" charset="0"/>
              </a:rPr>
              <a:t> data yang </a:t>
            </a:r>
            <a:r>
              <a:rPr lang="en-GB" dirty="0" err="1">
                <a:latin typeface="Times New Roman" pitchFamily="18" charset="0"/>
              </a:rPr>
              <a:t>menggunakan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</a:t>
            </a:r>
            <a:r>
              <a:rPr lang="en-GB" dirty="0" err="1" smtClean="0">
                <a:latin typeface="Times New Roman" pitchFamily="18" charset="0"/>
              </a:rPr>
              <a:t>cara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i="1" dirty="0">
                <a:latin typeface="Times New Roman" pitchFamily="18" charset="0"/>
              </a:rPr>
              <a:t>synchronous transmission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     </a:t>
            </a:r>
            <a:r>
              <a:rPr lang="en-GB" dirty="0" err="1" smtClean="0">
                <a:latin typeface="Times New Roman" pitchFamily="18" charset="0"/>
              </a:rPr>
              <a:t>menghadapi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permasalahan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dalam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   </a:t>
            </a:r>
            <a:r>
              <a:rPr lang="en-GB" dirty="0" err="1" smtClean="0">
                <a:latin typeface="Times New Roman" pitchFamily="18" charset="0"/>
              </a:rPr>
              <a:t>sinkronisasi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</a:rPr>
              <a:t>yang </a:t>
            </a:r>
            <a:r>
              <a:rPr lang="en-GB" dirty="0" err="1">
                <a:latin typeface="Times New Roman" pitchFamily="18" charset="0"/>
              </a:rPr>
              <a:t>berhubungan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      </a:t>
            </a:r>
            <a:r>
              <a:rPr lang="en-GB" dirty="0" err="1" smtClean="0">
                <a:latin typeface="Times New Roman" pitchFamily="18" charset="0"/>
              </a:rPr>
              <a:t>dengan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sinkronisasi</a:t>
            </a:r>
            <a:r>
              <a:rPr lang="en-GB" dirty="0">
                <a:latin typeface="Times New Roman" pitchFamily="18" charset="0"/>
              </a:rPr>
              <a:t> bit (</a:t>
            </a:r>
            <a:r>
              <a:rPr lang="en-GB" i="1" dirty="0">
                <a:latin typeface="Times New Roman" pitchFamily="18" charset="0"/>
              </a:rPr>
              <a:t>bit synchronization</a:t>
            </a:r>
            <a:r>
              <a:rPr lang="en-GB" dirty="0">
                <a:latin typeface="Times New Roman" pitchFamily="18" charset="0"/>
              </a:rPr>
              <a:t>) </a:t>
            </a:r>
            <a:r>
              <a:rPr lang="en-GB" dirty="0" err="1">
                <a:latin typeface="Times New Roman" pitchFamily="18" charset="0"/>
              </a:rPr>
              <a:t>dan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sinkronisasi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karakter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      </a:t>
            </a:r>
            <a:r>
              <a:rPr lang="en-GB" dirty="0" smtClean="0">
                <a:latin typeface="Times New Roman" pitchFamily="18" charset="0"/>
              </a:rPr>
              <a:t>(</a:t>
            </a:r>
            <a:r>
              <a:rPr lang="en-GB" i="1" dirty="0">
                <a:latin typeface="Times New Roman" pitchFamily="18" charset="0"/>
              </a:rPr>
              <a:t>character synchronization</a:t>
            </a:r>
            <a:r>
              <a:rPr lang="en-GB" dirty="0">
                <a:latin typeface="Times New Roman" pitchFamily="18" charset="0"/>
              </a:rPr>
              <a:t>) yang </a:t>
            </a:r>
            <a:r>
              <a:rPr lang="id-ID" dirty="0" smtClean="0">
                <a:latin typeface="Times New Roman" pitchFamily="18" charset="0"/>
              </a:rPr>
              <a:t>     </a:t>
            </a:r>
            <a:r>
              <a:rPr lang="en-GB" dirty="0" err="1" smtClean="0">
                <a:latin typeface="Times New Roman" pitchFamily="18" charset="0"/>
              </a:rPr>
              <a:t>dikirim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dengan</a:t>
            </a:r>
            <a:r>
              <a:rPr lang="en-GB" dirty="0">
                <a:latin typeface="Times New Roman" pitchFamily="18" charset="0"/>
              </a:rPr>
              <a:t> yang </a:t>
            </a:r>
            <a:r>
              <a:rPr lang="en-GB" dirty="0" err="1">
                <a:latin typeface="Times New Roman" pitchFamily="18" charset="0"/>
              </a:rPr>
              <a:t>diterima</a:t>
            </a:r>
            <a:r>
              <a:rPr lang="en-GB" dirty="0">
                <a:latin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4248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2160" y="0"/>
            <a:ext cx="2592288" cy="4792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084168" y="858854"/>
            <a:ext cx="2448272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Selain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diperlukan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keras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lainnya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dipergunakan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proses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pengiriman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yaitu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latin typeface="Cambria" pitchFamily="18" charset="0"/>
                <a:ea typeface="Cambria" pitchFamily="18" charset="0"/>
              </a:rPr>
              <a:t>pemroses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b="1" i="1" dirty="0">
                <a:latin typeface="Cambria" pitchFamily="18" charset="0"/>
                <a:ea typeface="Cambria" pitchFamily="18" charset="0"/>
              </a:rPr>
              <a:t>communication </a:t>
            </a:r>
            <a:r>
              <a:rPr lang="id-ID" sz="1600" b="1" i="1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sz="1600" b="1" i="1" dirty="0" smtClean="0">
                <a:latin typeface="Cambria" pitchFamily="18" charset="0"/>
                <a:ea typeface="Cambria" pitchFamily="18" charset="0"/>
              </a:rPr>
              <a:t>processor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)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pemroses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modem, multiplexer, </a:t>
            </a:r>
            <a:r>
              <a:rPr lang="id-ID" sz="1600" i="1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i="1" dirty="0" smtClean="0">
                <a:latin typeface="Cambria" pitchFamily="18" charset="0"/>
                <a:ea typeface="Cambria" pitchFamily="18" charset="0"/>
              </a:rPr>
              <a:t>concentrator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         </a:t>
            </a:r>
            <a:r>
              <a:rPr lang="en-US" sz="1600" i="1" dirty="0" smtClean="0">
                <a:latin typeface="Cambria" pitchFamily="18" charset="0"/>
                <a:ea typeface="Cambria" pitchFamily="18" charset="0"/>
              </a:rPr>
              <a:t>front-end 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processor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  <a:endParaRPr lang="en-GB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ounded Rectangle 5"/>
          <p:cNvSpPr/>
          <p:nvPr/>
        </p:nvSpPr>
        <p:spPr>
          <a:xfrm flipH="1">
            <a:off x="6916607" y="123478"/>
            <a:ext cx="783389" cy="6462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EB856"/>
              </a:solidFill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197206" y="142065"/>
            <a:ext cx="5562600" cy="1371600"/>
            <a:chOff x="1691" y="9913"/>
            <a:chExt cx="6585" cy="1662"/>
          </a:xfrm>
        </p:grpSpPr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3206" y="9913"/>
              <a:ext cx="108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400" dirty="0"/>
            </a:p>
            <a:p>
              <a:r>
                <a:rPr lang="en-US" sz="1400" dirty="0"/>
                <a:t>modem</a:t>
              </a:r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4301" y="10243"/>
              <a:ext cx="1530" cy="360"/>
            </a:xfrm>
            <a:custGeom>
              <a:avLst/>
              <a:gdLst>
                <a:gd name="T0" fmla="*/ 0 w 2160"/>
                <a:gd name="T1" fmla="*/ 210 h 240"/>
                <a:gd name="T2" fmla="*/ 180 w 2160"/>
                <a:gd name="T3" fmla="*/ 30 h 240"/>
                <a:gd name="T4" fmla="*/ 360 w 2160"/>
                <a:gd name="T5" fmla="*/ 30 h 240"/>
                <a:gd name="T6" fmla="*/ 540 w 2160"/>
                <a:gd name="T7" fmla="*/ 210 h 240"/>
                <a:gd name="T8" fmla="*/ 720 w 2160"/>
                <a:gd name="T9" fmla="*/ 210 h 240"/>
                <a:gd name="T10" fmla="*/ 900 w 2160"/>
                <a:gd name="T11" fmla="*/ 30 h 240"/>
                <a:gd name="T12" fmla="*/ 1080 w 2160"/>
                <a:gd name="T13" fmla="*/ 30 h 240"/>
                <a:gd name="T14" fmla="*/ 1260 w 2160"/>
                <a:gd name="T15" fmla="*/ 210 h 240"/>
                <a:gd name="T16" fmla="*/ 1440 w 2160"/>
                <a:gd name="T17" fmla="*/ 210 h 240"/>
                <a:gd name="T18" fmla="*/ 1620 w 2160"/>
                <a:gd name="T19" fmla="*/ 30 h 240"/>
                <a:gd name="T20" fmla="*/ 1800 w 2160"/>
                <a:gd name="T21" fmla="*/ 30 h 240"/>
                <a:gd name="T22" fmla="*/ 1980 w 2160"/>
                <a:gd name="T23" fmla="*/ 210 h 240"/>
                <a:gd name="T24" fmla="*/ 2160 w 2160"/>
                <a:gd name="T25" fmla="*/ 21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60" h="240">
                  <a:moveTo>
                    <a:pt x="0" y="210"/>
                  </a:moveTo>
                  <a:cubicBezTo>
                    <a:pt x="60" y="135"/>
                    <a:pt x="120" y="60"/>
                    <a:pt x="180" y="30"/>
                  </a:cubicBezTo>
                  <a:cubicBezTo>
                    <a:pt x="240" y="0"/>
                    <a:pt x="300" y="0"/>
                    <a:pt x="360" y="30"/>
                  </a:cubicBezTo>
                  <a:cubicBezTo>
                    <a:pt x="420" y="60"/>
                    <a:pt x="480" y="180"/>
                    <a:pt x="540" y="210"/>
                  </a:cubicBezTo>
                  <a:cubicBezTo>
                    <a:pt x="600" y="240"/>
                    <a:pt x="660" y="240"/>
                    <a:pt x="720" y="210"/>
                  </a:cubicBezTo>
                  <a:cubicBezTo>
                    <a:pt x="780" y="180"/>
                    <a:pt x="840" y="60"/>
                    <a:pt x="900" y="30"/>
                  </a:cubicBezTo>
                  <a:cubicBezTo>
                    <a:pt x="960" y="0"/>
                    <a:pt x="1020" y="0"/>
                    <a:pt x="1080" y="30"/>
                  </a:cubicBezTo>
                  <a:cubicBezTo>
                    <a:pt x="1140" y="60"/>
                    <a:pt x="1200" y="180"/>
                    <a:pt x="1260" y="210"/>
                  </a:cubicBezTo>
                  <a:cubicBezTo>
                    <a:pt x="1320" y="240"/>
                    <a:pt x="1380" y="240"/>
                    <a:pt x="1440" y="210"/>
                  </a:cubicBezTo>
                  <a:cubicBezTo>
                    <a:pt x="1500" y="180"/>
                    <a:pt x="1560" y="60"/>
                    <a:pt x="1620" y="30"/>
                  </a:cubicBezTo>
                  <a:cubicBezTo>
                    <a:pt x="1680" y="0"/>
                    <a:pt x="1740" y="0"/>
                    <a:pt x="1800" y="30"/>
                  </a:cubicBezTo>
                  <a:cubicBezTo>
                    <a:pt x="1860" y="60"/>
                    <a:pt x="1920" y="180"/>
                    <a:pt x="1980" y="210"/>
                  </a:cubicBezTo>
                  <a:cubicBezTo>
                    <a:pt x="2040" y="240"/>
                    <a:pt x="2130" y="210"/>
                    <a:pt x="2160" y="21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426" y="9955"/>
              <a:ext cx="108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400"/>
            </a:p>
            <a:p>
              <a:r>
                <a:rPr lang="en-US" sz="1400"/>
                <a:t>modem</a:t>
              </a:r>
            </a:p>
          </p:txBody>
        </p:sp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1691" y="10378"/>
              <a:ext cx="1515" cy="435"/>
              <a:chOff x="2070" y="12780"/>
              <a:chExt cx="2115" cy="435"/>
            </a:xfrm>
          </p:grpSpPr>
          <p:sp>
            <p:nvSpPr>
              <p:cNvPr id="29" name="Line 9"/>
              <p:cNvSpPr>
                <a:spLocks noChangeShapeType="1"/>
              </p:cNvSpPr>
              <p:nvPr/>
            </p:nvSpPr>
            <p:spPr bwMode="auto">
              <a:xfrm flipV="1">
                <a:off x="2070" y="12795"/>
                <a:ext cx="46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0" name="Line 10"/>
              <p:cNvSpPr>
                <a:spLocks noChangeShapeType="1"/>
              </p:cNvSpPr>
              <p:nvPr/>
            </p:nvSpPr>
            <p:spPr bwMode="auto">
              <a:xfrm>
                <a:off x="2535" y="1317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1" name="Line 11"/>
              <p:cNvSpPr>
                <a:spLocks noChangeShapeType="1"/>
              </p:cNvSpPr>
              <p:nvPr/>
            </p:nvSpPr>
            <p:spPr bwMode="auto">
              <a:xfrm flipH="1">
                <a:off x="2085" y="12795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2" name="Line 12"/>
              <p:cNvSpPr>
                <a:spLocks noChangeShapeType="1"/>
              </p:cNvSpPr>
              <p:nvPr/>
            </p:nvSpPr>
            <p:spPr bwMode="auto">
              <a:xfrm>
                <a:off x="3780" y="12780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3" name="Line 13"/>
              <p:cNvSpPr>
                <a:spLocks noChangeShapeType="1"/>
              </p:cNvSpPr>
              <p:nvPr/>
            </p:nvSpPr>
            <p:spPr bwMode="auto">
              <a:xfrm>
                <a:off x="3345" y="1320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" name="Line 14"/>
              <p:cNvSpPr>
                <a:spLocks noChangeShapeType="1"/>
              </p:cNvSpPr>
              <p:nvPr/>
            </p:nvSpPr>
            <p:spPr bwMode="auto">
              <a:xfrm flipH="1">
                <a:off x="2940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Line 15"/>
              <p:cNvSpPr>
                <a:spLocks noChangeShapeType="1"/>
              </p:cNvSpPr>
              <p:nvPr/>
            </p:nvSpPr>
            <p:spPr bwMode="auto">
              <a:xfrm flipH="1">
                <a:off x="3345" y="12795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6" name="Line 16"/>
              <p:cNvSpPr>
                <a:spLocks noChangeShapeType="1"/>
              </p:cNvSpPr>
              <p:nvPr/>
            </p:nvSpPr>
            <p:spPr bwMode="auto">
              <a:xfrm flipH="1">
                <a:off x="2505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7" name="Line 17"/>
              <p:cNvSpPr>
                <a:spLocks noChangeShapeType="1"/>
              </p:cNvSpPr>
              <p:nvPr/>
            </p:nvSpPr>
            <p:spPr bwMode="auto">
              <a:xfrm flipH="1">
                <a:off x="3750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8" name="Line 18"/>
              <p:cNvSpPr>
                <a:spLocks noChangeShapeType="1"/>
              </p:cNvSpPr>
              <p:nvPr/>
            </p:nvSpPr>
            <p:spPr bwMode="auto">
              <a:xfrm>
                <a:off x="2955" y="1278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1871" y="11125"/>
              <a:ext cx="1620" cy="4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pulsa digital</a:t>
              </a:r>
            </a:p>
          </p:txBody>
        </p: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4031" y="11125"/>
              <a:ext cx="1620" cy="4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pulsa analog</a:t>
              </a:r>
            </a:p>
          </p:txBody>
        </p:sp>
        <p:grpSp>
          <p:nvGrpSpPr>
            <p:cNvPr id="17" name="Group 21"/>
            <p:cNvGrpSpPr>
              <a:grpSpLocks/>
            </p:cNvGrpSpPr>
            <p:nvPr/>
          </p:nvGrpSpPr>
          <p:grpSpPr bwMode="auto">
            <a:xfrm flipH="1">
              <a:off x="6476" y="10282"/>
              <a:ext cx="1800" cy="435"/>
              <a:chOff x="2070" y="12780"/>
              <a:chExt cx="2115" cy="435"/>
            </a:xfrm>
          </p:grpSpPr>
          <p:sp>
            <p:nvSpPr>
              <p:cNvPr id="19" name="Line 22"/>
              <p:cNvSpPr>
                <a:spLocks noChangeShapeType="1"/>
              </p:cNvSpPr>
              <p:nvPr/>
            </p:nvSpPr>
            <p:spPr bwMode="auto">
              <a:xfrm flipV="1">
                <a:off x="2070" y="12795"/>
                <a:ext cx="46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0" name="Line 23"/>
              <p:cNvSpPr>
                <a:spLocks noChangeShapeType="1"/>
              </p:cNvSpPr>
              <p:nvPr/>
            </p:nvSpPr>
            <p:spPr bwMode="auto">
              <a:xfrm>
                <a:off x="2535" y="1317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1" name="Line 24"/>
              <p:cNvSpPr>
                <a:spLocks noChangeShapeType="1"/>
              </p:cNvSpPr>
              <p:nvPr/>
            </p:nvSpPr>
            <p:spPr bwMode="auto">
              <a:xfrm flipH="1">
                <a:off x="2085" y="12795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>
                <a:off x="3780" y="12780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>
                <a:off x="3345" y="1320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 flipH="1">
                <a:off x="2940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Line 28"/>
              <p:cNvSpPr>
                <a:spLocks noChangeShapeType="1"/>
              </p:cNvSpPr>
              <p:nvPr/>
            </p:nvSpPr>
            <p:spPr bwMode="auto">
              <a:xfrm flipH="1">
                <a:off x="3345" y="12795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 flipH="1">
                <a:off x="2505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7" name="Line 30"/>
              <p:cNvSpPr>
                <a:spLocks noChangeShapeType="1"/>
              </p:cNvSpPr>
              <p:nvPr/>
            </p:nvSpPr>
            <p:spPr bwMode="auto">
              <a:xfrm flipH="1">
                <a:off x="3750" y="12780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8" name="Line 31"/>
              <p:cNvSpPr>
                <a:spLocks noChangeShapeType="1"/>
              </p:cNvSpPr>
              <p:nvPr/>
            </p:nvSpPr>
            <p:spPr bwMode="auto">
              <a:xfrm>
                <a:off x="2955" y="12786"/>
                <a:ext cx="4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8" name="Text Box 32"/>
            <p:cNvSpPr txBox="1">
              <a:spLocks noChangeArrowheads="1"/>
            </p:cNvSpPr>
            <p:nvPr/>
          </p:nvSpPr>
          <p:spPr bwMode="auto">
            <a:xfrm>
              <a:off x="6566" y="11125"/>
              <a:ext cx="1620" cy="4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pulsa digital</a:t>
              </a:r>
            </a:p>
          </p:txBody>
        </p:sp>
      </p:grpSp>
      <p:grpSp>
        <p:nvGrpSpPr>
          <p:cNvPr id="39" name="Group 2"/>
          <p:cNvGrpSpPr>
            <a:grpSpLocks/>
          </p:cNvGrpSpPr>
          <p:nvPr/>
        </p:nvGrpSpPr>
        <p:grpSpPr bwMode="auto">
          <a:xfrm>
            <a:off x="285669" y="2038866"/>
            <a:ext cx="5525054" cy="1890127"/>
            <a:chOff x="1672" y="3891"/>
            <a:chExt cx="6859" cy="2946"/>
          </a:xfrm>
        </p:grpSpPr>
        <p:sp>
          <p:nvSpPr>
            <p:cNvPr id="40" name="Text Box 3"/>
            <p:cNvSpPr txBox="1">
              <a:spLocks noChangeArrowheads="1"/>
            </p:cNvSpPr>
            <p:nvPr/>
          </p:nvSpPr>
          <p:spPr bwMode="auto">
            <a:xfrm>
              <a:off x="5276" y="4862"/>
              <a:ext cx="3255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id-ID" sz="1200"/>
            </a:p>
          </p:txBody>
        </p:sp>
        <p:sp>
          <p:nvSpPr>
            <p:cNvPr id="41" name="AutoShape 4"/>
            <p:cNvSpPr>
              <a:spLocks noChangeArrowheads="1"/>
            </p:cNvSpPr>
            <p:nvPr/>
          </p:nvSpPr>
          <p:spPr bwMode="auto">
            <a:xfrm>
              <a:off x="1691" y="3891"/>
              <a:ext cx="806" cy="515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Aft>
                  <a:spcPts val="300"/>
                </a:spcAft>
              </a:pPr>
              <a:r>
                <a:rPr lang="en-US" sz="1200"/>
                <a:t> terminal</a:t>
              </a:r>
            </a:p>
          </p:txBody>
        </p:sp>
        <p:sp>
          <p:nvSpPr>
            <p:cNvPr id="42" name="Text Box 5"/>
            <p:cNvSpPr txBox="1">
              <a:spLocks noChangeArrowheads="1"/>
            </p:cNvSpPr>
            <p:nvPr/>
          </p:nvSpPr>
          <p:spPr bwMode="auto">
            <a:xfrm>
              <a:off x="3930" y="5067"/>
              <a:ext cx="699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200" dirty="0"/>
            </a:p>
            <a:p>
              <a:r>
                <a:rPr lang="en-US" sz="1200" dirty="0"/>
                <a:t> modem</a:t>
              </a:r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6371" y="5067"/>
              <a:ext cx="927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 Front-end  </a:t>
              </a:r>
            </a:p>
            <a:p>
              <a:r>
                <a:rPr lang="en-US" sz="1200"/>
                <a:t>  processor</a:t>
              </a:r>
            </a:p>
            <a:p>
              <a:endParaRPr lang="en-US" sz="1200"/>
            </a:p>
          </p:txBody>
        </p: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7500" y="5082"/>
              <a:ext cx="981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200"/>
            </a:p>
            <a:p>
              <a:r>
                <a:rPr lang="en-US" sz="1200"/>
                <a:t> Komputer</a:t>
              </a:r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7316" y="542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 flipV="1">
              <a:off x="4595" y="5307"/>
              <a:ext cx="336" cy="1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>
              <a:off x="4931" y="5334"/>
              <a:ext cx="0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48" name="Line 11"/>
            <p:cNvSpPr>
              <a:spLocks noChangeShapeType="1"/>
            </p:cNvSpPr>
            <p:nvPr/>
          </p:nvSpPr>
          <p:spPr bwMode="auto">
            <a:xfrm flipV="1">
              <a:off x="4931" y="5306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49" name="Rectangle 12"/>
            <p:cNvSpPr>
              <a:spLocks noChangeArrowheads="1"/>
            </p:cNvSpPr>
            <p:nvPr/>
          </p:nvSpPr>
          <p:spPr bwMode="auto">
            <a:xfrm>
              <a:off x="5404" y="5067"/>
              <a:ext cx="80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200"/>
            </a:p>
            <a:p>
              <a:r>
                <a:rPr lang="en-US" sz="1200"/>
                <a:t> modem</a:t>
              </a:r>
            </a:p>
          </p:txBody>
        </p:sp>
        <p:sp>
          <p:nvSpPr>
            <p:cNvPr id="50" name="Line 13"/>
            <p:cNvSpPr>
              <a:spLocks noChangeShapeType="1"/>
            </p:cNvSpPr>
            <p:nvPr/>
          </p:nvSpPr>
          <p:spPr bwMode="auto">
            <a:xfrm>
              <a:off x="6206" y="542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51" name="Text Box 14"/>
            <p:cNvSpPr txBox="1">
              <a:spLocks noChangeArrowheads="1"/>
            </p:cNvSpPr>
            <p:nvPr/>
          </p:nvSpPr>
          <p:spPr bwMode="auto">
            <a:xfrm>
              <a:off x="2801" y="5067"/>
              <a:ext cx="1048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200"/>
            </a:p>
            <a:p>
              <a:r>
                <a:rPr lang="en-US" sz="1200"/>
                <a:t> multiplexer</a:t>
              </a:r>
            </a:p>
          </p:txBody>
        </p:sp>
        <p:sp>
          <p:nvSpPr>
            <p:cNvPr id="52" name="Line 15"/>
            <p:cNvSpPr>
              <a:spLocks noChangeShapeType="1"/>
            </p:cNvSpPr>
            <p:nvPr/>
          </p:nvSpPr>
          <p:spPr bwMode="auto">
            <a:xfrm>
              <a:off x="2317" y="5427"/>
              <a:ext cx="4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53" name="Line 16"/>
            <p:cNvSpPr>
              <a:spLocks noChangeShapeType="1"/>
            </p:cNvSpPr>
            <p:nvPr/>
          </p:nvSpPr>
          <p:spPr bwMode="auto">
            <a:xfrm>
              <a:off x="2231" y="4406"/>
              <a:ext cx="540" cy="8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 flipV="1">
              <a:off x="2317" y="5787"/>
              <a:ext cx="484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  <p:sp>
          <p:nvSpPr>
            <p:cNvPr id="55" name="AutoShape 18"/>
            <p:cNvSpPr>
              <a:spLocks noChangeArrowheads="1"/>
            </p:cNvSpPr>
            <p:nvPr/>
          </p:nvSpPr>
          <p:spPr bwMode="auto">
            <a:xfrm>
              <a:off x="1672" y="5067"/>
              <a:ext cx="807" cy="69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 terminal</a:t>
              </a:r>
            </a:p>
          </p:txBody>
        </p:sp>
        <p:sp>
          <p:nvSpPr>
            <p:cNvPr id="56" name="AutoShape 19"/>
            <p:cNvSpPr>
              <a:spLocks noChangeArrowheads="1"/>
            </p:cNvSpPr>
            <p:nvPr/>
          </p:nvSpPr>
          <p:spPr bwMode="auto">
            <a:xfrm>
              <a:off x="1672" y="6147"/>
              <a:ext cx="807" cy="69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 terminal</a:t>
              </a:r>
            </a:p>
          </p:txBody>
        </p:sp>
        <p:sp>
          <p:nvSpPr>
            <p:cNvPr id="57" name="Line 20"/>
            <p:cNvSpPr>
              <a:spLocks noChangeShapeType="1"/>
            </p:cNvSpPr>
            <p:nvPr/>
          </p:nvSpPr>
          <p:spPr bwMode="auto">
            <a:xfrm>
              <a:off x="3851" y="5427"/>
              <a:ext cx="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1600"/>
            </a:p>
          </p:txBody>
        </p:sp>
      </p:grpSp>
      <p:sp>
        <p:nvSpPr>
          <p:cNvPr id="3" name="Rectangle 2"/>
          <p:cNvSpPr/>
          <p:nvPr/>
        </p:nvSpPr>
        <p:spPr>
          <a:xfrm>
            <a:off x="735954" y="383382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16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Transmisi</a:t>
            </a:r>
            <a:r>
              <a:rPr lang="en-GB" sz="16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data </a:t>
            </a:r>
            <a:r>
              <a:rPr lang="en-GB" sz="16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dari</a:t>
            </a:r>
            <a:r>
              <a:rPr lang="en-GB" sz="16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16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terminal </a:t>
            </a:r>
            <a:endParaRPr lang="id-ID" sz="1600" i="1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algn="ctr"/>
            <a:r>
              <a:rPr lang="en-GB" sz="1600" i="1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dengan</a:t>
            </a:r>
            <a:r>
              <a:rPr lang="en-GB" sz="1600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menggunakan</a:t>
            </a:r>
            <a:r>
              <a:rPr lang="en-GB" sz="16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multiplexer</a:t>
            </a:r>
            <a:r>
              <a:rPr lang="en-US" sz="16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657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3"/>
          <p:cNvSpPr txBox="1">
            <a:spLocks/>
          </p:cNvSpPr>
          <p:nvPr/>
        </p:nvSpPr>
        <p:spPr>
          <a:xfrm>
            <a:off x="521764" y="381802"/>
            <a:ext cx="3108440" cy="1664522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GB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Perangkat</a:t>
            </a:r>
            <a:r>
              <a:rPr lang="en-GB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Lunak</a:t>
            </a:r>
            <a:r>
              <a:rPr lang="en-GB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Komunikasi</a:t>
            </a:r>
            <a:endParaRPr lang="en-US" altLang="ko-KR" b="1" dirty="0">
              <a:solidFill>
                <a:schemeClr val="accent2"/>
              </a:solidFill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12" name="Isosceles Triangle 11"/>
          <p:cNvSpPr/>
          <p:nvPr/>
        </p:nvSpPr>
        <p:spPr>
          <a:xfrm rot="18846045">
            <a:off x="2124528" y="165495"/>
            <a:ext cx="2484650" cy="2141939"/>
          </a:xfrm>
          <a:prstGeom prst="triangle">
            <a:avLst/>
          </a:prstGeom>
          <a:solidFill>
            <a:schemeClr val="accent5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/>
        </p:nvSpPr>
        <p:spPr>
          <a:xfrm>
            <a:off x="362916" y="2078178"/>
            <a:ext cx="43531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SzPct val="150000"/>
            </a:pPr>
            <a:r>
              <a:rPr lang="en-US" dirty="0" err="1">
                <a:latin typeface="Times New Roman" pitchFamily="18" charset="0"/>
              </a:rPr>
              <a:t>Perangkat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lunak</a:t>
            </a:r>
            <a:r>
              <a:rPr lang="en-US" dirty="0">
                <a:latin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</a:rPr>
              <a:t>berada</a:t>
            </a:r>
            <a:r>
              <a:rPr lang="en-US" dirty="0">
                <a:latin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</a:rPr>
              <a:t>komputer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pusat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disebut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telecommuncations</a:t>
            </a:r>
            <a:r>
              <a:rPr lang="en-US" b="1" i="1" dirty="0">
                <a:latin typeface="Times New Roman" pitchFamily="18" charset="0"/>
              </a:rPr>
              <a:t> monitor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(TCM).</a:t>
            </a:r>
          </a:p>
          <a:p>
            <a:pPr algn="just">
              <a:spcBef>
                <a:spcPct val="0"/>
              </a:spcBef>
              <a:buSzPct val="150000"/>
            </a:pPr>
            <a:r>
              <a:rPr lang="en-US" dirty="0" err="1">
                <a:latin typeface="Times New Roman" pitchFamily="18" charset="0"/>
              </a:rPr>
              <a:t>Perangkat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lunak</a:t>
            </a:r>
            <a:r>
              <a:rPr lang="en-US" dirty="0">
                <a:latin typeface="Times New Roman" pitchFamily="18" charset="0"/>
              </a:rPr>
              <a:t> TCM </a:t>
            </a:r>
            <a:r>
              <a:rPr lang="en-US" dirty="0" err="1">
                <a:latin typeface="Times New Roman" pitchFamily="18" charset="0"/>
              </a:rPr>
              <a:t>bekerja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bersama-sama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perangkat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lunak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sistem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operasi</a:t>
            </a:r>
            <a:r>
              <a:rPr lang="en-US" dirty="0">
                <a:latin typeface="Times New Roman" pitchFamily="18" charset="0"/>
              </a:rPr>
              <a:t> (OS) yang </a:t>
            </a:r>
            <a:r>
              <a:rPr lang="en-US" dirty="0" err="1">
                <a:latin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</a:rPr>
              <a:t>.</a:t>
            </a:r>
            <a:endParaRPr lang="id-ID" dirty="0" smtClean="0">
              <a:latin typeface="Times New Roman" pitchFamily="18" charset="0"/>
            </a:endParaRPr>
          </a:p>
          <a:p>
            <a:pPr algn="just">
              <a:spcBef>
                <a:spcPct val="0"/>
              </a:spcBef>
              <a:buSzPct val="150000"/>
            </a:pPr>
            <a:r>
              <a:rPr lang="en-GB" dirty="0" err="1">
                <a:latin typeface="Times New Roman" pitchFamily="18" charset="0"/>
              </a:rPr>
              <a:t>Perangkat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lunak</a:t>
            </a:r>
            <a:r>
              <a:rPr lang="en-GB" dirty="0">
                <a:latin typeface="Times New Roman" pitchFamily="18" charset="0"/>
              </a:rPr>
              <a:t> yang </a:t>
            </a:r>
            <a:r>
              <a:rPr lang="en-GB" dirty="0" err="1">
                <a:latin typeface="Times New Roman" pitchFamily="18" charset="0"/>
              </a:rPr>
              <a:t>digunakan</a:t>
            </a:r>
            <a:r>
              <a:rPr lang="en-GB" dirty="0">
                <a:latin typeface="Times New Roman" pitchFamily="18" charset="0"/>
              </a:rPr>
              <a:t> di </a:t>
            </a:r>
            <a:r>
              <a:rPr lang="en-GB" i="1" dirty="0">
                <a:latin typeface="Times New Roman" pitchFamily="18" charset="0"/>
              </a:rPr>
              <a:t>front-end processor </a:t>
            </a:r>
            <a:r>
              <a:rPr lang="en-GB" dirty="0" err="1">
                <a:latin typeface="Times New Roman" pitchFamily="18" charset="0"/>
              </a:rPr>
              <a:t>disebut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b="1" i="1" dirty="0">
                <a:latin typeface="Times New Roman" pitchFamily="18" charset="0"/>
              </a:rPr>
              <a:t>network control program</a:t>
            </a:r>
            <a:r>
              <a:rPr lang="en-GB" b="1" dirty="0">
                <a:latin typeface="Times New Roman" pitchFamily="18" charset="0"/>
              </a:rPr>
              <a:t> </a:t>
            </a:r>
            <a:r>
              <a:rPr lang="en-GB" b="1" dirty="0">
                <a:latin typeface="Times New Roman" pitchFamily="18" charset="0"/>
                <a:hlinkClick r:id="rId2" action="ppaction://hlinksldjump"/>
              </a:rPr>
              <a:t>(NCP)</a:t>
            </a:r>
            <a:r>
              <a:rPr lang="en-US" dirty="0">
                <a:latin typeface="Times New Roman" pitchFamily="18" charset="0"/>
                <a:hlinkClick r:id="rId2" action="ppaction://hlinksldjump"/>
              </a:rPr>
              <a:t> </a:t>
            </a:r>
            <a:endParaRPr lang="en-GB" dirty="0">
              <a:latin typeface="Times New Roman" pitchFamily="18" charset="0"/>
            </a:endParaRPr>
          </a:p>
          <a:p>
            <a:pPr algn="just">
              <a:spcBef>
                <a:spcPct val="0"/>
              </a:spcBef>
              <a:buSzPct val="150000"/>
            </a:pPr>
            <a:endParaRPr lang="en-US" dirty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00192" y="381802"/>
            <a:ext cx="1911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Fungsi</a:t>
            </a:r>
            <a:r>
              <a:rPr lang="en-US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dari</a:t>
            </a:r>
            <a:r>
              <a:rPr lang="en-US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TCM</a:t>
            </a:r>
            <a:endParaRPr lang="id-ID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4048" y="765740"/>
            <a:ext cx="39828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Meletakkan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berita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dikirim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urutan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prioritas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-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263525" lvl="1" indent="-263525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fungsi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keamanan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trans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-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misi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data dg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menyelenggarakan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daftar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aktivitas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masing-masing</a:t>
            </a:r>
            <a:r>
              <a:rPr lang="en-US" dirty="0">
                <a:latin typeface="Cambria" pitchFamily="18" charset="0"/>
                <a:ea typeface="Cambria" pitchFamily="18" charset="0"/>
              </a:rPr>
              <a:t> terminal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memverifikasi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     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terminal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mana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mempunyai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otorisasi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263525" lvl="1" indent="-263525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fungsi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interface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DBMS.</a:t>
            </a:r>
          </a:p>
          <a:p>
            <a:pPr marL="263525" lvl="1" indent="-263525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Menangani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kegagalan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proses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bila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terjadi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cara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periodik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merekamkan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status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nilai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ada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di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memori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utama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226944" y="2161072"/>
            <a:ext cx="183404" cy="194654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14" name="Isosceles Triangle 13"/>
          <p:cNvSpPr/>
          <p:nvPr/>
        </p:nvSpPr>
        <p:spPr>
          <a:xfrm>
            <a:off x="226944" y="2983478"/>
            <a:ext cx="183404" cy="194654"/>
          </a:xfrm>
          <a:prstGeom prst="triangl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16" name="Isosceles Triangle 15"/>
          <p:cNvSpPr/>
          <p:nvPr/>
        </p:nvSpPr>
        <p:spPr>
          <a:xfrm>
            <a:off x="226944" y="3795886"/>
            <a:ext cx="183404" cy="194654"/>
          </a:xfrm>
          <a:prstGeom prst="triangl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17" name="Rounded Rectangle 5"/>
          <p:cNvSpPr/>
          <p:nvPr/>
        </p:nvSpPr>
        <p:spPr>
          <a:xfrm flipH="1">
            <a:off x="3238509" y="1236465"/>
            <a:ext cx="783389" cy="6462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EB8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571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Network Control Program (</a:t>
            </a:r>
            <a:r>
              <a:rPr lang="en-GB" dirty="0">
                <a:solidFill>
                  <a:srgbClr val="0070C0"/>
                </a:solidFill>
                <a:cs typeface="Times New Roman" pitchFamily="18" charset="0"/>
              </a:rPr>
              <a:t>NCP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32965" y="1267459"/>
            <a:ext cx="1646747" cy="830997"/>
            <a:chOff x="0" y="1564834"/>
            <a:chExt cx="1829700" cy="1368174"/>
          </a:xfrm>
          <a:solidFill>
            <a:schemeClr val="accent1"/>
          </a:solidFill>
        </p:grpSpPr>
        <p:sp>
          <p:nvSpPr>
            <p:cNvPr id="3" name="Rectangle 2"/>
            <p:cNvSpPr/>
            <p:nvPr/>
          </p:nvSpPr>
          <p:spPr>
            <a:xfrm>
              <a:off x="0" y="1564834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Isosceles Triangle 9"/>
            <p:cNvSpPr/>
            <p:nvPr/>
          </p:nvSpPr>
          <p:spPr>
            <a:xfrm rot="10800000" flipH="1">
              <a:off x="9079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636021" y="1267459"/>
            <a:ext cx="1646747" cy="842057"/>
            <a:chOff x="1829700" y="1564833"/>
            <a:chExt cx="1825200" cy="1368175"/>
          </a:xfrm>
          <a:solidFill>
            <a:schemeClr val="accent2"/>
          </a:solidFill>
        </p:grpSpPr>
        <p:sp>
          <p:nvSpPr>
            <p:cNvPr id="4" name="Rectangle 3"/>
            <p:cNvSpPr/>
            <p:nvPr/>
          </p:nvSpPr>
          <p:spPr>
            <a:xfrm>
              <a:off x="1829700" y="1564833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Isosceles Triangle 9"/>
            <p:cNvSpPr/>
            <p:nvPr/>
          </p:nvSpPr>
          <p:spPr>
            <a:xfrm rot="10800000" flipH="1">
              <a:off x="27331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948327" y="1270616"/>
            <a:ext cx="1646747" cy="853116"/>
            <a:chOff x="3659400" y="1564832"/>
            <a:chExt cx="1825200" cy="1368176"/>
          </a:xfrm>
          <a:solidFill>
            <a:schemeClr val="accent3"/>
          </a:solidFill>
        </p:grpSpPr>
        <p:sp>
          <p:nvSpPr>
            <p:cNvPr id="5" name="Rectangle 4"/>
            <p:cNvSpPr/>
            <p:nvPr/>
          </p:nvSpPr>
          <p:spPr>
            <a:xfrm>
              <a:off x="3659400" y="1564832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 rot="10800000" flipH="1">
              <a:off x="45583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77354" y="1278519"/>
            <a:ext cx="1642687" cy="867333"/>
            <a:chOff x="7318800" y="1564830"/>
            <a:chExt cx="1825200" cy="1368178"/>
          </a:xfrm>
          <a:solidFill>
            <a:schemeClr val="accent5"/>
          </a:solidFill>
        </p:grpSpPr>
        <p:sp>
          <p:nvSpPr>
            <p:cNvPr id="7" name="Rectangle 6"/>
            <p:cNvSpPr/>
            <p:nvPr/>
          </p:nvSpPr>
          <p:spPr>
            <a:xfrm>
              <a:off x="7318800" y="1564830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9"/>
            <p:cNvSpPr/>
            <p:nvPr/>
          </p:nvSpPr>
          <p:spPr>
            <a:xfrm rot="10800000" flipH="1">
              <a:off x="82087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09556" y="126745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13691" y="1257297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07845" y="125639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73091" y="1256699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59615" y="127851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368" y="2109516"/>
            <a:ext cx="21475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Menentukan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terminal-terminal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menggunakan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kanal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 Salah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teknik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b="1" i="1" dirty="0" smtClean="0">
                <a:latin typeface="Cambria" pitchFamily="18" charset="0"/>
                <a:ea typeface="Cambria" pitchFamily="18" charset="0"/>
              </a:rPr>
              <a:t>roll </a:t>
            </a:r>
            <a:r>
              <a:rPr lang="en-US" sz="1600" b="1" i="1" dirty="0">
                <a:latin typeface="Cambria" pitchFamily="18" charset="0"/>
                <a:ea typeface="Cambria" pitchFamily="18" charset="0"/>
              </a:rPr>
              <a:t>call polling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yaitu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masing-masing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terminal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diminta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secara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urut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jika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ingin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mengguna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kanal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98212" y="2087696"/>
            <a:ext cx="2145796" cy="235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Menyelenggarakan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suatu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catatan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kegiatan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kanal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memberikan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cap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tanggal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jam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(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date and time stamp)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masing-masing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berita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60032" y="2189537"/>
            <a:ext cx="2232248" cy="264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Mengkonversikan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berbeda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misalnya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PC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meng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gunakan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ASCII)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menjadi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lainnya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misalnya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EBCDIC di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mainframe).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44914" y="2202631"/>
            <a:ext cx="1866646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pem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betulan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ditransmisi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jika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terjadi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kesalahan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trans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76086" y="714064"/>
            <a:ext cx="4364596" cy="40011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Fungsi</a:t>
            </a:r>
            <a:r>
              <a:rPr lang="en-US" sz="20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dari</a:t>
            </a:r>
            <a:r>
              <a:rPr lang="en-US" sz="20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NCP</a:t>
            </a:r>
            <a:endParaRPr lang="en-US" altLang="ko-KR" sz="2000" b="1" dirty="0">
              <a:solidFill>
                <a:schemeClr val="bg1"/>
              </a:solidFill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63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Network Control Program (</a:t>
            </a:r>
            <a:r>
              <a:rPr lang="en-GB" dirty="0">
                <a:solidFill>
                  <a:srgbClr val="0070C0"/>
                </a:solidFill>
                <a:cs typeface="Times New Roman" pitchFamily="18" charset="0"/>
              </a:rPr>
              <a:t>NCP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912599" y="1412290"/>
            <a:ext cx="1554521" cy="771053"/>
            <a:chOff x="0" y="1564834"/>
            <a:chExt cx="1829700" cy="1368174"/>
          </a:xfrm>
          <a:solidFill>
            <a:schemeClr val="accent1"/>
          </a:solidFill>
        </p:grpSpPr>
        <p:sp>
          <p:nvSpPr>
            <p:cNvPr id="3" name="Rectangle 2"/>
            <p:cNvSpPr/>
            <p:nvPr/>
          </p:nvSpPr>
          <p:spPr>
            <a:xfrm>
              <a:off x="0" y="1564834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Isosceles Triangle 9"/>
            <p:cNvSpPr/>
            <p:nvPr/>
          </p:nvSpPr>
          <p:spPr>
            <a:xfrm rot="10800000" flipH="1">
              <a:off x="9079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916041" y="1404539"/>
            <a:ext cx="1555059" cy="778805"/>
            <a:chOff x="3659400" y="1564832"/>
            <a:chExt cx="1825200" cy="1368176"/>
          </a:xfrm>
          <a:solidFill>
            <a:schemeClr val="accent3"/>
          </a:solidFill>
        </p:grpSpPr>
        <p:sp>
          <p:nvSpPr>
            <p:cNvPr id="5" name="Rectangle 4"/>
            <p:cNvSpPr/>
            <p:nvPr/>
          </p:nvSpPr>
          <p:spPr>
            <a:xfrm>
              <a:off x="3659400" y="1564832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 rot="10800000" flipH="1">
              <a:off x="45583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682695" y="1376561"/>
            <a:ext cx="1555059" cy="778805"/>
            <a:chOff x="7318800" y="1564830"/>
            <a:chExt cx="1825200" cy="1368178"/>
          </a:xfrm>
          <a:solidFill>
            <a:schemeClr val="accent5"/>
          </a:solidFill>
        </p:grpSpPr>
        <p:sp>
          <p:nvSpPr>
            <p:cNvPr id="7" name="Rectangle 6"/>
            <p:cNvSpPr/>
            <p:nvPr/>
          </p:nvSpPr>
          <p:spPr>
            <a:xfrm>
              <a:off x="7318800" y="1564830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9"/>
            <p:cNvSpPr/>
            <p:nvPr/>
          </p:nvSpPr>
          <p:spPr>
            <a:xfrm rot="10800000" flipH="1">
              <a:off x="82087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420170" y="1352346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50742" y="135980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96369" y="132436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7544" y="2183344"/>
            <a:ext cx="26642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Menambah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menghapus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kode-kode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bukan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beritanya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ditambahkan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pengiriman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berita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dihapus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berita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diterima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20324" y="2306455"/>
            <a:ext cx="23198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Menyelenggarakan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file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catatan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aktivitas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membetulkan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kesalahan-kesalahan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terganggu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-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nya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proses.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6996" y="2284349"/>
            <a:ext cx="2001038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buClr>
                <a:schemeClr val="tx1"/>
              </a:buClr>
              <a:buSzTx/>
            </a:pPr>
            <a:r>
              <a:rPr lang="en-GB" sz="1600" dirty="0" err="1">
                <a:latin typeface="Cambria" pitchFamily="18" charset="0"/>
                <a:ea typeface="Cambria" pitchFamily="18" charset="0"/>
              </a:rPr>
              <a:t>Menyelenggarakan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GB" sz="1600" dirty="0" err="1" smtClean="0">
                <a:latin typeface="Cambria" pitchFamily="18" charset="0"/>
                <a:ea typeface="Cambria" pitchFamily="18" charset="0"/>
              </a:rPr>
              <a:t>statistik</a:t>
            </a:r>
            <a:r>
              <a:rPr lang="en-GB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penggunaan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jaringan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1200" dirty="0">
                <a:latin typeface="Times New Roman" pitchFamily="18" charset="0"/>
              </a:rPr>
              <a:t>.</a:t>
            </a:r>
            <a:endParaRPr lang="en-US" sz="1200" dirty="0">
              <a:latin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376086" y="714064"/>
            <a:ext cx="4364596" cy="40011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Fungsi</a:t>
            </a:r>
            <a:r>
              <a:rPr lang="en-US" sz="20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dari</a:t>
            </a:r>
            <a:r>
              <a:rPr lang="en-US" sz="20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NCP</a:t>
            </a:r>
            <a:endParaRPr lang="en-US" altLang="ko-KR" sz="2000" b="1" dirty="0">
              <a:solidFill>
                <a:schemeClr val="bg1"/>
              </a:solidFill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78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3808" y="1412508"/>
            <a:ext cx="3168352" cy="2311370"/>
          </a:xfrm>
          <a:prstGeom prst="rect">
            <a:avLst/>
          </a:prstGeom>
          <a:solidFill>
            <a:srgbClr val="FE4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342" y="2568193"/>
            <a:ext cx="1395284" cy="1110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Rounded Rectangle 5"/>
          <p:cNvSpPr/>
          <p:nvPr/>
        </p:nvSpPr>
        <p:spPr>
          <a:xfrm flipH="1">
            <a:off x="4036289" y="1921946"/>
            <a:ext cx="783389" cy="6462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EB856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87086" y="1412508"/>
            <a:ext cx="3281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Connectivity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id-ID" sz="2400" b="1" i="1" dirty="0" smtClean="0">
                <a:latin typeface="Times New Roman" pitchFamily="18" charset="0"/>
              </a:rPr>
              <a:t>&amp;</a:t>
            </a:r>
            <a:r>
              <a:rPr lang="en-US" sz="2400" b="1" i="1" dirty="0" smtClean="0">
                <a:latin typeface="Times New Roman" pitchFamily="18" charset="0"/>
              </a:rPr>
              <a:t>Protocol</a:t>
            </a:r>
            <a:endParaRPr lang="id-ID" sz="2400" dirty="0">
              <a:solidFill>
                <a:srgbClr val="00206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5576" y="267494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itchFamily="18" charset="0"/>
              </a:rPr>
              <a:t>Connectivity</a:t>
            </a:r>
            <a:endParaRPr lang="id-ID" dirty="0"/>
          </a:p>
        </p:txBody>
      </p:sp>
      <p:sp>
        <p:nvSpPr>
          <p:cNvPr id="11" name="Rectangle 10"/>
          <p:cNvSpPr/>
          <p:nvPr/>
        </p:nvSpPr>
        <p:spPr>
          <a:xfrm>
            <a:off x="179512" y="861556"/>
            <a:ext cx="24482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kemampuan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berkomunikasi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berbagi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komuni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-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yang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lainnya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. </a:t>
            </a:r>
            <a:endParaRPr lang="id-ID" dirty="0" smtClean="0">
              <a:latin typeface="Cambria" pitchFamily="18" charset="0"/>
              <a:ea typeface="Cambria" pitchFamily="18" charset="0"/>
            </a:endParaRP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mencapai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  </a:t>
            </a:r>
            <a:r>
              <a:rPr lang="en-US" i="1" dirty="0" smtClean="0">
                <a:latin typeface="Cambria" pitchFamily="18" charset="0"/>
                <a:ea typeface="Cambria" pitchFamily="18" charset="0"/>
              </a:rPr>
              <a:t>connectivity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dibutuh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-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standar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komuni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-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data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protocol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  <a:endParaRPr lang="en-US" b="1" i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0272" y="267494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itchFamily="18" charset="0"/>
              </a:rPr>
              <a:t>Protocol</a:t>
            </a:r>
            <a:endParaRPr lang="id-ID" dirty="0"/>
          </a:p>
        </p:txBody>
      </p:sp>
      <p:sp>
        <p:nvSpPr>
          <p:cNvPr id="13" name="Rectangle 12"/>
          <p:cNvSpPr/>
          <p:nvPr/>
        </p:nvSpPr>
        <p:spPr>
          <a:xfrm>
            <a:off x="6457122" y="629284"/>
            <a:ext cx="22840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kumpulan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aturan-aturan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yang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berhubungan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data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antara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alat-alat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supaya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data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dilakukan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benar</a:t>
            </a:r>
            <a:r>
              <a:rPr lang="en-US" dirty="0">
                <a:latin typeface="Cambria" pitchFamily="18" charset="0"/>
                <a:ea typeface="Cambria" pitchFamily="18" charset="0"/>
              </a:rPr>
              <a:t>. </a:t>
            </a:r>
            <a:endParaRPr lang="id-ID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19672" y="3948935"/>
            <a:ext cx="72956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Jabatan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tangan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contoh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protocol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antara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dua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manusia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berkomunikasi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 Di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istilah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b="1" dirty="0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jabatan</a:t>
            </a:r>
            <a:r>
              <a:rPr lang="en-US" sz="1600" b="1" dirty="0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tangan</a:t>
            </a:r>
            <a:r>
              <a:rPr lang="en-US" sz="1600" b="1" dirty="0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 (handshaking)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menunjukkan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protocol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bila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dua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buah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dihubungkan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lainnya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menentukan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bahwa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keduanya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telah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 err="1">
                <a:solidFill>
                  <a:srgbClr val="00B0F0"/>
                </a:solidFill>
                <a:latin typeface="Cambria" pitchFamily="18" charset="0"/>
                <a:ea typeface="Cambria" pitchFamily="18" charset="0"/>
              </a:rPr>
              <a:t>kompatibel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 </a:t>
            </a:r>
            <a:endParaRPr lang="id-ID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06087" y="452160"/>
            <a:ext cx="26071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id-ID" sz="1400" dirty="0" smtClean="0">
                <a:latin typeface="Cambria" pitchFamily="18" charset="0"/>
                <a:ea typeface="Cambria" pitchFamily="18" charset="0"/>
              </a:rPr>
              <a:t>Contoh 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Protocol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: </a:t>
            </a:r>
          </a:p>
          <a:p>
            <a:pPr algn="just">
              <a:spcBef>
                <a:spcPct val="0"/>
              </a:spcBef>
            </a:pPr>
            <a:r>
              <a:rPr lang="en-US" sz="1400" dirty="0" smtClean="0">
                <a:latin typeface="Cambria" pitchFamily="18" charset="0"/>
                <a:ea typeface="Cambria" pitchFamily="18" charset="0"/>
              </a:rPr>
              <a:t>Transmission 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Control Protocol/Internet Protocol (TCP/IP). </a:t>
            </a:r>
          </a:p>
        </p:txBody>
      </p:sp>
    </p:spTree>
    <p:extLst>
      <p:ext uri="{BB962C8B-B14F-4D97-AF65-F5344CB8AC3E}">
        <p14:creationId xmlns:p14="http://schemas.microsoft.com/office/powerpoint/2010/main" val="320244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차트 44">
            <a:extLst>
              <a:ext uri="{FF2B5EF4-FFF2-40B4-BE49-F238E27FC236}">
                <a16:creationId xmlns:a16="http://schemas.microsoft.com/office/drawing/2014/main" xmlns="" id="{B74E2B75-30FE-4224-ABF6-2FB3BF9A9C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71541"/>
              </p:ext>
            </p:extLst>
          </p:nvPr>
        </p:nvGraphicFramePr>
        <p:xfrm>
          <a:off x="3548918" y="790404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0" name="차트 39">
            <a:extLst>
              <a:ext uri="{FF2B5EF4-FFF2-40B4-BE49-F238E27FC236}">
                <a16:creationId xmlns:a16="http://schemas.microsoft.com/office/drawing/2014/main" xmlns="" id="{96F34A5E-1EBC-48B7-A30E-17E2CDC734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463981"/>
              </p:ext>
            </p:extLst>
          </p:nvPr>
        </p:nvGraphicFramePr>
        <p:xfrm>
          <a:off x="532094" y="807465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4" name="차트 43">
            <a:extLst>
              <a:ext uri="{FF2B5EF4-FFF2-40B4-BE49-F238E27FC236}">
                <a16:creationId xmlns:a16="http://schemas.microsoft.com/office/drawing/2014/main" xmlns="" id="{8E1D9B3E-1758-46C8-B766-B481C1F6A1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655219"/>
              </p:ext>
            </p:extLst>
          </p:nvPr>
        </p:nvGraphicFramePr>
        <p:xfrm>
          <a:off x="6403978" y="860925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5" name="Oval 34"/>
          <p:cNvSpPr/>
          <p:nvPr/>
        </p:nvSpPr>
        <p:spPr>
          <a:xfrm>
            <a:off x="6880468" y="1355817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34" name="Oval 33"/>
          <p:cNvSpPr/>
          <p:nvPr/>
        </p:nvSpPr>
        <p:spPr>
          <a:xfrm>
            <a:off x="4027384" y="1293889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3" name="Oval 12"/>
          <p:cNvSpPr/>
          <p:nvPr/>
        </p:nvSpPr>
        <p:spPr>
          <a:xfrm>
            <a:off x="1013323" y="1310950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err="1">
                <a:solidFill>
                  <a:srgbClr val="00B0F0"/>
                </a:solidFill>
                <a:cs typeface="Times New Roman" pitchFamily="18" charset="0"/>
              </a:rPr>
              <a:t>Topologi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F2AC30"/>
                </a:solidFill>
                <a:cs typeface="Times New Roman" pitchFamily="18" charset="0"/>
              </a:rPr>
              <a:t>Jaringan</a:t>
            </a:r>
            <a:endParaRPr lang="ko-KR" altLang="en-US" dirty="0">
              <a:solidFill>
                <a:srgbClr val="F2AC3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12233" y="154383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</a:rPr>
              <a:t>Link</a:t>
            </a:r>
            <a:endParaRPr lang="ko-KR" altLang="en-US" sz="16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4301" y="1504019"/>
            <a:ext cx="781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</a:rPr>
              <a:t>Network</a:t>
            </a:r>
            <a:endParaRPr lang="ko-KR" altLang="en-US" sz="1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59149" y="1492088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</a:rPr>
              <a:t>Node</a:t>
            </a:r>
            <a:endParaRPr lang="ko-KR" altLang="en-US" sz="16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20265" y="73694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3735113" y="719883"/>
            <a:ext cx="648072" cy="64807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>
            <a:off x="6588197" y="790404"/>
            <a:ext cx="648072" cy="6480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251519" y="2832008"/>
            <a:ext cx="25757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ambria" pitchFamily="18" charset="0"/>
                <a:ea typeface="Cambria" pitchFamily="18" charset="0"/>
              </a:rPr>
              <a:t>jaringan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melibatkan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sebuah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lebih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node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sumber-sumber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)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dihubungkan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jalur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link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)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membentuk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19872" y="2852538"/>
            <a:ext cx="23042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ambria" pitchFamily="18" charset="0"/>
                <a:ea typeface="Cambria" pitchFamily="18" charset="0"/>
              </a:rPr>
              <a:t>menunjukkan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sumber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-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sumber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seperti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terminal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printer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lain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sebagainya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00192" y="2832008"/>
            <a:ext cx="2232276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609600" algn="ctr">
              <a:lnSpc>
                <a:spcPct val="115000"/>
              </a:lnSpc>
              <a:spcBef>
                <a:spcPct val="0"/>
              </a:spcBef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menunjukkan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media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penghubungnya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misalnya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kabel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, microwave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satelit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928028" y="926480"/>
            <a:ext cx="232546" cy="234878"/>
          </a:xfrm>
          <a:prstGeom prst="triangl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23" name="Isosceles Triangle 22"/>
          <p:cNvSpPr/>
          <p:nvPr/>
        </p:nvSpPr>
        <p:spPr>
          <a:xfrm>
            <a:off x="3942876" y="883279"/>
            <a:ext cx="232546" cy="234878"/>
          </a:xfrm>
          <a:prstGeom prst="triangl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24" name="Isosceles Triangle 23"/>
          <p:cNvSpPr/>
          <p:nvPr/>
        </p:nvSpPr>
        <p:spPr>
          <a:xfrm>
            <a:off x="6795960" y="997001"/>
            <a:ext cx="232546" cy="234878"/>
          </a:xfrm>
          <a:prstGeom prst="triangl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7656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0109" y="306915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Topologi</a:t>
            </a:r>
            <a:r>
              <a:rPr lang="en-GB" sz="2400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(</a:t>
            </a:r>
            <a:r>
              <a:rPr lang="en-GB" sz="2400" b="1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topology</a:t>
            </a:r>
            <a:r>
              <a:rPr lang="en-GB" sz="2400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) </a:t>
            </a:r>
            <a:r>
              <a:rPr lang="en-GB" sz="2400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dasar</a:t>
            </a:r>
            <a:r>
              <a:rPr lang="en-GB" sz="2400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2400" b="1" dirty="0" err="1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dari</a:t>
            </a:r>
            <a:r>
              <a:rPr lang="en-GB" sz="2400" b="1" dirty="0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2400" b="1" dirty="0" err="1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jaringan</a:t>
            </a:r>
            <a:r>
              <a:rPr lang="en-GB" sz="2400" b="1" dirty="0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2400" b="1" dirty="0" err="1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400" b="1" dirty="0">
                <a:solidFill>
                  <a:srgbClr val="FF6600"/>
                </a:solidFill>
                <a:latin typeface="Cambria" pitchFamily="18" charset="0"/>
                <a:ea typeface="Cambria" pitchFamily="18" charset="0"/>
              </a:rPr>
              <a:t> </a:t>
            </a:r>
            <a:endParaRPr lang="id-ID" sz="2400" b="1" dirty="0">
              <a:solidFill>
                <a:srgbClr val="FF6600"/>
              </a:solidFill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749650" y="920134"/>
            <a:ext cx="4532312" cy="3990975"/>
            <a:chOff x="1751" y="3962"/>
            <a:chExt cx="7136" cy="6286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978" y="9529"/>
              <a:ext cx="2720" cy="7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 dirty="0"/>
                <a:t>d. Hierarchical Tree </a:t>
              </a:r>
              <a:endParaRPr lang="id-ID" sz="1200" dirty="0" smtClean="0"/>
            </a:p>
            <a:p>
              <a:r>
                <a:rPr lang="en-US" sz="1200" dirty="0" smtClean="0"/>
                <a:t>Network</a:t>
              </a:r>
              <a:endParaRPr lang="en-US" dirty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6376" y="9559"/>
              <a:ext cx="2511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/>
                <a:t>e. Web Network</a:t>
              </a:r>
              <a:endParaRPr 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751" y="6229"/>
              <a:ext cx="2341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/>
                <a:t>a. Star Network</a:t>
              </a:r>
              <a:endParaRPr lang="en-US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987" y="6229"/>
              <a:ext cx="2341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/>
                <a:t>b. Bus Network</a:t>
              </a:r>
              <a:endParaRPr lang="en-US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6190" y="6237"/>
              <a:ext cx="2341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/>
                <a:t>c. Ring Network</a:t>
              </a:r>
              <a:endParaRPr lang="en-US"/>
            </a:p>
          </p:txBody>
        </p:sp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1871" y="6934"/>
              <a:ext cx="6480" cy="1995"/>
              <a:chOff x="2160" y="10065"/>
              <a:chExt cx="8130" cy="2115"/>
            </a:xfrm>
          </p:grpSpPr>
          <p:sp>
            <p:nvSpPr>
              <p:cNvPr id="55" name="Rectangle 10"/>
              <p:cNvSpPr>
                <a:spLocks noChangeArrowheads="1"/>
              </p:cNvSpPr>
              <p:nvPr/>
            </p:nvSpPr>
            <p:spPr bwMode="auto">
              <a:xfrm>
                <a:off x="5760" y="10200"/>
                <a:ext cx="54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6" name="Oval 11"/>
              <p:cNvSpPr>
                <a:spLocks noChangeArrowheads="1"/>
              </p:cNvSpPr>
              <p:nvPr/>
            </p:nvSpPr>
            <p:spPr bwMode="auto">
              <a:xfrm>
                <a:off x="9570" y="1038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7" name="Oval 12"/>
              <p:cNvSpPr>
                <a:spLocks noChangeArrowheads="1"/>
              </p:cNvSpPr>
              <p:nvPr/>
            </p:nvSpPr>
            <p:spPr bwMode="auto">
              <a:xfrm>
                <a:off x="9930" y="109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8" name="Oval 13"/>
              <p:cNvSpPr>
                <a:spLocks noChangeArrowheads="1"/>
              </p:cNvSpPr>
              <p:nvPr/>
            </p:nvSpPr>
            <p:spPr bwMode="auto">
              <a:xfrm>
                <a:off x="9750" y="1146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9" name="Oval 14"/>
              <p:cNvSpPr>
                <a:spLocks noChangeArrowheads="1"/>
              </p:cNvSpPr>
              <p:nvPr/>
            </p:nvSpPr>
            <p:spPr bwMode="auto">
              <a:xfrm>
                <a:off x="8790" y="1006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0" name="Oval 15"/>
              <p:cNvSpPr>
                <a:spLocks noChangeArrowheads="1"/>
              </p:cNvSpPr>
              <p:nvPr/>
            </p:nvSpPr>
            <p:spPr bwMode="auto">
              <a:xfrm>
                <a:off x="7950" y="1056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1" name="Oval 16"/>
              <p:cNvSpPr>
                <a:spLocks noChangeArrowheads="1"/>
              </p:cNvSpPr>
              <p:nvPr/>
            </p:nvSpPr>
            <p:spPr bwMode="auto">
              <a:xfrm>
                <a:off x="7950" y="1146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2" name="Oval 17"/>
              <p:cNvSpPr>
                <a:spLocks noChangeArrowheads="1"/>
              </p:cNvSpPr>
              <p:nvPr/>
            </p:nvSpPr>
            <p:spPr bwMode="auto">
              <a:xfrm>
                <a:off x="8850" y="118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3" name="Line 18"/>
              <p:cNvSpPr>
                <a:spLocks noChangeShapeType="1"/>
              </p:cNvSpPr>
              <p:nvPr/>
            </p:nvSpPr>
            <p:spPr bwMode="auto">
              <a:xfrm>
                <a:off x="8955" y="10440"/>
                <a:ext cx="3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4" name="Line 19"/>
              <p:cNvSpPr>
                <a:spLocks noChangeShapeType="1"/>
              </p:cNvSpPr>
              <p:nvPr/>
            </p:nvSpPr>
            <p:spPr bwMode="auto">
              <a:xfrm flipV="1">
                <a:off x="8310" y="10710"/>
                <a:ext cx="1305" cy="8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5" name="Line 20"/>
              <p:cNvSpPr>
                <a:spLocks noChangeShapeType="1"/>
              </p:cNvSpPr>
              <p:nvPr/>
            </p:nvSpPr>
            <p:spPr bwMode="auto">
              <a:xfrm flipV="1">
                <a:off x="8325" y="11100"/>
                <a:ext cx="1605" cy="4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6" name="Line 21"/>
              <p:cNvSpPr>
                <a:spLocks noChangeShapeType="1"/>
              </p:cNvSpPr>
              <p:nvPr/>
            </p:nvSpPr>
            <p:spPr bwMode="auto">
              <a:xfrm>
                <a:off x="8310" y="10845"/>
                <a:ext cx="1440" cy="7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7" name="Line 22"/>
              <p:cNvSpPr>
                <a:spLocks noChangeShapeType="1"/>
              </p:cNvSpPr>
              <p:nvPr/>
            </p:nvSpPr>
            <p:spPr bwMode="auto">
              <a:xfrm>
                <a:off x="8250" y="10920"/>
                <a:ext cx="675" cy="10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8" name="Line 23"/>
              <p:cNvSpPr>
                <a:spLocks noChangeShapeType="1"/>
              </p:cNvSpPr>
              <p:nvPr/>
            </p:nvSpPr>
            <p:spPr bwMode="auto">
              <a:xfrm>
                <a:off x="8280" y="11655"/>
                <a:ext cx="1470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69" name="Line 24"/>
              <p:cNvSpPr>
                <a:spLocks noChangeShapeType="1"/>
              </p:cNvSpPr>
              <p:nvPr/>
            </p:nvSpPr>
            <p:spPr bwMode="auto">
              <a:xfrm>
                <a:off x="8280" y="10740"/>
                <a:ext cx="1680" cy="3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0" name="Line 25"/>
              <p:cNvSpPr>
                <a:spLocks noChangeShapeType="1"/>
              </p:cNvSpPr>
              <p:nvPr/>
            </p:nvSpPr>
            <p:spPr bwMode="auto">
              <a:xfrm flipH="1">
                <a:off x="5250" y="10560"/>
                <a:ext cx="585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1" name="Line 26"/>
              <p:cNvSpPr>
                <a:spLocks noChangeShapeType="1"/>
              </p:cNvSpPr>
              <p:nvPr/>
            </p:nvSpPr>
            <p:spPr bwMode="auto">
              <a:xfrm>
                <a:off x="6180" y="10575"/>
                <a:ext cx="66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2" name="Line 27"/>
              <p:cNvSpPr>
                <a:spLocks noChangeShapeType="1"/>
              </p:cNvSpPr>
              <p:nvPr/>
            </p:nvSpPr>
            <p:spPr bwMode="auto">
              <a:xfrm>
                <a:off x="5985" y="1056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3" name="Line 28"/>
              <p:cNvSpPr>
                <a:spLocks noChangeShapeType="1"/>
              </p:cNvSpPr>
              <p:nvPr/>
            </p:nvSpPr>
            <p:spPr bwMode="auto">
              <a:xfrm flipH="1">
                <a:off x="4920" y="11250"/>
                <a:ext cx="240" cy="6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4" name="Line 29"/>
              <p:cNvSpPr>
                <a:spLocks noChangeShapeType="1"/>
              </p:cNvSpPr>
              <p:nvPr/>
            </p:nvSpPr>
            <p:spPr bwMode="auto">
              <a:xfrm>
                <a:off x="5280" y="11265"/>
                <a:ext cx="165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5" name="Line 30"/>
              <p:cNvSpPr>
                <a:spLocks noChangeShapeType="1"/>
              </p:cNvSpPr>
              <p:nvPr/>
            </p:nvSpPr>
            <p:spPr bwMode="auto">
              <a:xfrm>
                <a:off x="6675" y="11265"/>
                <a:ext cx="15" cy="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6" name="Oval 31"/>
              <p:cNvSpPr>
                <a:spLocks noChangeArrowheads="1"/>
              </p:cNvSpPr>
              <p:nvPr/>
            </p:nvSpPr>
            <p:spPr bwMode="auto">
              <a:xfrm>
                <a:off x="6150" y="1179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7" name="Oval 32"/>
              <p:cNvSpPr>
                <a:spLocks noChangeArrowheads="1"/>
              </p:cNvSpPr>
              <p:nvPr/>
            </p:nvSpPr>
            <p:spPr bwMode="auto">
              <a:xfrm>
                <a:off x="4770" y="1180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78" name="Oval 33"/>
              <p:cNvSpPr>
                <a:spLocks noChangeArrowheads="1"/>
              </p:cNvSpPr>
              <p:nvPr/>
            </p:nvSpPr>
            <p:spPr bwMode="auto">
              <a:xfrm>
                <a:off x="6615" y="118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79" name="Group 34"/>
              <p:cNvGrpSpPr>
                <a:grpSpLocks/>
              </p:cNvGrpSpPr>
              <p:nvPr/>
            </p:nvGrpSpPr>
            <p:grpSpPr bwMode="auto">
              <a:xfrm>
                <a:off x="2160" y="10200"/>
                <a:ext cx="2340" cy="1980"/>
                <a:chOff x="7920" y="1800"/>
                <a:chExt cx="2340" cy="1980"/>
              </a:xfrm>
            </p:grpSpPr>
            <p:sp>
              <p:nvSpPr>
                <p:cNvPr id="103" name="Oval 35"/>
                <p:cNvSpPr>
                  <a:spLocks noChangeArrowheads="1"/>
                </p:cNvSpPr>
                <p:nvPr/>
              </p:nvSpPr>
              <p:spPr bwMode="auto">
                <a:xfrm>
                  <a:off x="8280" y="2340"/>
                  <a:ext cx="144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4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9000" y="2160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5" name="Oval 37"/>
                <p:cNvSpPr>
                  <a:spLocks noChangeArrowheads="1"/>
                </p:cNvSpPr>
                <p:nvPr/>
              </p:nvSpPr>
              <p:spPr bwMode="auto">
                <a:xfrm>
                  <a:off x="8820" y="180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6" name="Oval 38"/>
                <p:cNvSpPr>
                  <a:spLocks noChangeArrowheads="1"/>
                </p:cNvSpPr>
                <p:nvPr/>
              </p:nvSpPr>
              <p:spPr bwMode="auto">
                <a:xfrm>
                  <a:off x="7920" y="198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7" name="Oval 39"/>
                <p:cNvSpPr>
                  <a:spLocks noChangeArrowheads="1"/>
                </p:cNvSpPr>
                <p:nvPr/>
              </p:nvSpPr>
              <p:spPr bwMode="auto">
                <a:xfrm>
                  <a:off x="8535" y="2625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8" name="Oval 40"/>
                <p:cNvSpPr>
                  <a:spLocks noChangeArrowheads="1"/>
                </p:cNvSpPr>
                <p:nvPr/>
              </p:nvSpPr>
              <p:spPr bwMode="auto">
                <a:xfrm>
                  <a:off x="9180" y="270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9" name="Oval 41"/>
                <p:cNvSpPr>
                  <a:spLocks noChangeArrowheads="1"/>
                </p:cNvSpPr>
                <p:nvPr/>
              </p:nvSpPr>
              <p:spPr bwMode="auto">
                <a:xfrm>
                  <a:off x="7920" y="324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0" name="Oval 42"/>
                <p:cNvSpPr>
                  <a:spLocks noChangeArrowheads="1"/>
                </p:cNvSpPr>
                <p:nvPr/>
              </p:nvSpPr>
              <p:spPr bwMode="auto">
                <a:xfrm>
                  <a:off x="8820" y="342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1" name="Oval 43"/>
                <p:cNvSpPr>
                  <a:spLocks noChangeArrowheads="1"/>
                </p:cNvSpPr>
                <p:nvPr/>
              </p:nvSpPr>
              <p:spPr bwMode="auto">
                <a:xfrm>
                  <a:off x="9900" y="270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2" name="Line 44"/>
                <p:cNvSpPr>
                  <a:spLocks noChangeShapeType="1"/>
                </p:cNvSpPr>
                <p:nvPr/>
              </p:nvSpPr>
              <p:spPr bwMode="auto">
                <a:xfrm>
                  <a:off x="8235" y="2295"/>
                  <a:ext cx="210" cy="2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3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8265" y="2745"/>
                  <a:ext cx="270" cy="4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4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9360" y="2430"/>
                  <a:ext cx="90" cy="27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9705" y="2880"/>
                  <a:ext cx="195" cy="1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6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9000" y="3240"/>
                  <a:ext cx="15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7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8235" y="3105"/>
                  <a:ext cx="195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8" name="Line 50"/>
                <p:cNvSpPr>
                  <a:spLocks noChangeShapeType="1"/>
                </p:cNvSpPr>
                <p:nvPr/>
              </p:nvSpPr>
              <p:spPr bwMode="auto">
                <a:xfrm>
                  <a:off x="9540" y="3060"/>
                  <a:ext cx="225" cy="43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19" name="Oval 51"/>
                <p:cNvSpPr>
                  <a:spLocks noChangeArrowheads="1"/>
                </p:cNvSpPr>
                <p:nvPr/>
              </p:nvSpPr>
              <p:spPr bwMode="auto">
                <a:xfrm>
                  <a:off x="9720" y="3420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80" name="Rectangle 52"/>
              <p:cNvSpPr>
                <a:spLocks noChangeArrowheads="1"/>
              </p:cNvSpPr>
              <p:nvPr/>
            </p:nvSpPr>
            <p:spPr bwMode="auto">
              <a:xfrm>
                <a:off x="5040" y="10920"/>
                <a:ext cx="405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1" name="Rectangle 53"/>
              <p:cNvSpPr>
                <a:spLocks noChangeArrowheads="1"/>
              </p:cNvSpPr>
              <p:nvPr/>
            </p:nvSpPr>
            <p:spPr bwMode="auto">
              <a:xfrm>
                <a:off x="5805" y="10890"/>
                <a:ext cx="405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2" name="Rectangle 54"/>
              <p:cNvSpPr>
                <a:spLocks noChangeArrowheads="1"/>
              </p:cNvSpPr>
              <p:nvPr/>
            </p:nvSpPr>
            <p:spPr bwMode="auto">
              <a:xfrm>
                <a:off x="6570" y="10905"/>
                <a:ext cx="405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3" name="Oval 55"/>
              <p:cNvSpPr>
                <a:spLocks noChangeArrowheads="1"/>
              </p:cNvSpPr>
              <p:nvPr/>
            </p:nvSpPr>
            <p:spPr bwMode="auto">
              <a:xfrm>
                <a:off x="5250" y="1177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4" name="Oval 56"/>
              <p:cNvSpPr>
                <a:spLocks noChangeArrowheads="1"/>
              </p:cNvSpPr>
              <p:nvPr/>
            </p:nvSpPr>
            <p:spPr bwMode="auto">
              <a:xfrm>
                <a:off x="5730" y="1179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5" name="Oval 57"/>
              <p:cNvSpPr>
                <a:spLocks noChangeArrowheads="1"/>
              </p:cNvSpPr>
              <p:nvPr/>
            </p:nvSpPr>
            <p:spPr bwMode="auto">
              <a:xfrm>
                <a:off x="7050" y="118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" name="Line 58"/>
              <p:cNvSpPr>
                <a:spLocks noChangeShapeType="1"/>
              </p:cNvSpPr>
              <p:nvPr/>
            </p:nvSpPr>
            <p:spPr bwMode="auto">
              <a:xfrm flipH="1">
                <a:off x="5865" y="11235"/>
                <a:ext cx="105" cy="5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7" name="Line 59"/>
              <p:cNvSpPr>
                <a:spLocks noChangeShapeType="1"/>
              </p:cNvSpPr>
              <p:nvPr/>
            </p:nvSpPr>
            <p:spPr bwMode="auto">
              <a:xfrm>
                <a:off x="6105" y="11220"/>
                <a:ext cx="225" cy="5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8" name="Line 60"/>
              <p:cNvSpPr>
                <a:spLocks noChangeShapeType="1"/>
              </p:cNvSpPr>
              <p:nvPr/>
            </p:nvSpPr>
            <p:spPr bwMode="auto">
              <a:xfrm>
                <a:off x="6855" y="11250"/>
                <a:ext cx="420" cy="5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9" name="Line 61"/>
              <p:cNvSpPr>
                <a:spLocks noChangeShapeType="1"/>
              </p:cNvSpPr>
              <p:nvPr/>
            </p:nvSpPr>
            <p:spPr bwMode="auto">
              <a:xfrm flipV="1">
                <a:off x="8235" y="10230"/>
                <a:ext cx="585" cy="3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0" name="Line 62"/>
              <p:cNvSpPr>
                <a:spLocks noChangeShapeType="1"/>
              </p:cNvSpPr>
              <p:nvPr/>
            </p:nvSpPr>
            <p:spPr bwMode="auto">
              <a:xfrm>
                <a:off x="9180" y="10200"/>
                <a:ext cx="450" cy="1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1" name="Line 63"/>
              <p:cNvSpPr>
                <a:spLocks noChangeShapeType="1"/>
              </p:cNvSpPr>
              <p:nvPr/>
            </p:nvSpPr>
            <p:spPr bwMode="auto">
              <a:xfrm>
                <a:off x="9900" y="10560"/>
                <a:ext cx="195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2" name="Line 64"/>
              <p:cNvSpPr>
                <a:spLocks noChangeShapeType="1"/>
              </p:cNvSpPr>
              <p:nvPr/>
            </p:nvSpPr>
            <p:spPr bwMode="auto">
              <a:xfrm flipH="1">
                <a:off x="10050" y="11280"/>
                <a:ext cx="30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3" name="Line 65"/>
              <p:cNvSpPr>
                <a:spLocks noChangeShapeType="1"/>
              </p:cNvSpPr>
              <p:nvPr/>
            </p:nvSpPr>
            <p:spPr bwMode="auto">
              <a:xfrm flipH="1">
                <a:off x="9180" y="11820"/>
                <a:ext cx="720" cy="16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4" name="Line 66"/>
              <p:cNvSpPr>
                <a:spLocks noChangeShapeType="1"/>
              </p:cNvSpPr>
              <p:nvPr/>
            </p:nvSpPr>
            <p:spPr bwMode="auto">
              <a:xfrm flipH="1" flipV="1">
                <a:off x="8265" y="11775"/>
                <a:ext cx="555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5" name="Line 67"/>
              <p:cNvSpPr>
                <a:spLocks noChangeShapeType="1"/>
              </p:cNvSpPr>
              <p:nvPr/>
            </p:nvSpPr>
            <p:spPr bwMode="auto">
              <a:xfrm>
                <a:off x="8100" y="10920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6" name="Line 68"/>
              <p:cNvSpPr>
                <a:spLocks noChangeShapeType="1"/>
              </p:cNvSpPr>
              <p:nvPr/>
            </p:nvSpPr>
            <p:spPr bwMode="auto">
              <a:xfrm flipH="1">
                <a:off x="8190" y="10380"/>
                <a:ext cx="630" cy="11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7" name="Line 69"/>
              <p:cNvSpPr>
                <a:spLocks noChangeShapeType="1"/>
              </p:cNvSpPr>
              <p:nvPr/>
            </p:nvSpPr>
            <p:spPr bwMode="auto">
              <a:xfrm>
                <a:off x="9045" y="10395"/>
                <a:ext cx="750" cy="11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8" name="Line 70"/>
              <p:cNvSpPr>
                <a:spLocks noChangeShapeType="1"/>
              </p:cNvSpPr>
              <p:nvPr/>
            </p:nvSpPr>
            <p:spPr bwMode="auto">
              <a:xfrm>
                <a:off x="9120" y="10335"/>
                <a:ext cx="840" cy="6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99" name="Line 71"/>
              <p:cNvSpPr>
                <a:spLocks noChangeShapeType="1"/>
              </p:cNvSpPr>
              <p:nvPr/>
            </p:nvSpPr>
            <p:spPr bwMode="auto">
              <a:xfrm flipH="1">
                <a:off x="8310" y="10560"/>
                <a:ext cx="1230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0" name="Line 72"/>
              <p:cNvSpPr>
                <a:spLocks noChangeShapeType="1"/>
              </p:cNvSpPr>
              <p:nvPr/>
            </p:nvSpPr>
            <p:spPr bwMode="auto">
              <a:xfrm flipH="1">
                <a:off x="9090" y="10740"/>
                <a:ext cx="63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1" name="Line 73"/>
              <p:cNvSpPr>
                <a:spLocks noChangeShapeType="1"/>
              </p:cNvSpPr>
              <p:nvPr/>
            </p:nvSpPr>
            <p:spPr bwMode="auto">
              <a:xfrm>
                <a:off x="9825" y="10725"/>
                <a:ext cx="45" cy="7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" name="Line 74"/>
              <p:cNvSpPr>
                <a:spLocks noChangeShapeType="1"/>
              </p:cNvSpPr>
              <p:nvPr/>
            </p:nvSpPr>
            <p:spPr bwMode="auto">
              <a:xfrm flipH="1">
                <a:off x="9150" y="11250"/>
                <a:ext cx="810" cy="6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12" name="Group 75"/>
            <p:cNvGrpSpPr>
              <a:grpSpLocks/>
            </p:cNvGrpSpPr>
            <p:nvPr/>
          </p:nvGrpSpPr>
          <p:grpSpPr bwMode="auto">
            <a:xfrm>
              <a:off x="1871" y="3962"/>
              <a:ext cx="6480" cy="1980"/>
              <a:chOff x="2160" y="6936"/>
              <a:chExt cx="7845" cy="2364"/>
            </a:xfrm>
          </p:grpSpPr>
          <p:sp>
            <p:nvSpPr>
              <p:cNvPr id="14" name="Rectangle 76"/>
              <p:cNvSpPr>
                <a:spLocks noChangeArrowheads="1"/>
              </p:cNvSpPr>
              <p:nvPr/>
            </p:nvSpPr>
            <p:spPr bwMode="auto">
              <a:xfrm>
                <a:off x="2880" y="8040"/>
                <a:ext cx="54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5" name="Oval 77"/>
              <p:cNvSpPr>
                <a:spLocks noChangeArrowheads="1"/>
              </p:cNvSpPr>
              <p:nvPr/>
            </p:nvSpPr>
            <p:spPr bwMode="auto">
              <a:xfrm>
                <a:off x="3780" y="750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6" name="Oval 78"/>
              <p:cNvSpPr>
                <a:spLocks noChangeArrowheads="1"/>
              </p:cNvSpPr>
              <p:nvPr/>
            </p:nvSpPr>
            <p:spPr bwMode="auto">
              <a:xfrm>
                <a:off x="4140" y="804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7" name="Oval 79"/>
              <p:cNvSpPr>
                <a:spLocks noChangeArrowheads="1"/>
              </p:cNvSpPr>
              <p:nvPr/>
            </p:nvSpPr>
            <p:spPr bwMode="auto">
              <a:xfrm>
                <a:off x="3960" y="858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8" name="Oval 80"/>
              <p:cNvSpPr>
                <a:spLocks noChangeArrowheads="1"/>
              </p:cNvSpPr>
              <p:nvPr/>
            </p:nvSpPr>
            <p:spPr bwMode="auto">
              <a:xfrm>
                <a:off x="3000" y="718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9" name="Oval 81"/>
              <p:cNvSpPr>
                <a:spLocks noChangeArrowheads="1"/>
              </p:cNvSpPr>
              <p:nvPr/>
            </p:nvSpPr>
            <p:spPr bwMode="auto">
              <a:xfrm>
                <a:off x="2160" y="768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0" name="Oval 82"/>
              <p:cNvSpPr>
                <a:spLocks noChangeArrowheads="1"/>
              </p:cNvSpPr>
              <p:nvPr/>
            </p:nvSpPr>
            <p:spPr bwMode="auto">
              <a:xfrm>
                <a:off x="2160" y="858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1" name="Oval 83"/>
              <p:cNvSpPr>
                <a:spLocks noChangeArrowheads="1"/>
              </p:cNvSpPr>
              <p:nvPr/>
            </p:nvSpPr>
            <p:spPr bwMode="auto">
              <a:xfrm>
                <a:off x="3060" y="894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2" name="Line 84"/>
              <p:cNvSpPr>
                <a:spLocks noChangeShapeType="1"/>
              </p:cNvSpPr>
              <p:nvPr/>
            </p:nvSpPr>
            <p:spPr bwMode="auto">
              <a:xfrm flipH="1">
                <a:off x="3165" y="7560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3" name="Line 85"/>
              <p:cNvSpPr>
                <a:spLocks noChangeShapeType="1"/>
              </p:cNvSpPr>
              <p:nvPr/>
            </p:nvSpPr>
            <p:spPr bwMode="auto">
              <a:xfrm flipV="1">
                <a:off x="3420" y="7830"/>
                <a:ext cx="405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4" name="Line 86"/>
              <p:cNvSpPr>
                <a:spLocks noChangeShapeType="1"/>
              </p:cNvSpPr>
              <p:nvPr/>
            </p:nvSpPr>
            <p:spPr bwMode="auto">
              <a:xfrm>
                <a:off x="3420" y="8220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Line 87"/>
              <p:cNvSpPr>
                <a:spLocks noChangeShapeType="1"/>
              </p:cNvSpPr>
              <p:nvPr/>
            </p:nvSpPr>
            <p:spPr bwMode="auto">
              <a:xfrm>
                <a:off x="3420" y="8400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6" name="Line 88"/>
              <p:cNvSpPr>
                <a:spLocks noChangeShapeType="1"/>
              </p:cNvSpPr>
              <p:nvPr/>
            </p:nvSpPr>
            <p:spPr bwMode="auto">
              <a:xfrm>
                <a:off x="3240" y="8400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7" name="Line 89"/>
              <p:cNvSpPr>
                <a:spLocks noChangeShapeType="1"/>
              </p:cNvSpPr>
              <p:nvPr/>
            </p:nvSpPr>
            <p:spPr bwMode="auto">
              <a:xfrm flipV="1">
                <a:off x="2475" y="8400"/>
                <a:ext cx="405" cy="27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8" name="Line 90"/>
              <p:cNvSpPr>
                <a:spLocks noChangeShapeType="1"/>
              </p:cNvSpPr>
              <p:nvPr/>
            </p:nvSpPr>
            <p:spPr bwMode="auto">
              <a:xfrm>
                <a:off x="2520" y="7860"/>
                <a:ext cx="36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9" name="Freeform 91"/>
              <p:cNvSpPr>
                <a:spLocks/>
              </p:cNvSpPr>
              <p:nvPr/>
            </p:nvSpPr>
            <p:spPr bwMode="auto">
              <a:xfrm>
                <a:off x="5040" y="7476"/>
                <a:ext cx="2250" cy="1194"/>
              </a:xfrm>
              <a:custGeom>
                <a:avLst/>
                <a:gdLst>
                  <a:gd name="T0" fmla="*/ 0 w 2070"/>
                  <a:gd name="T1" fmla="*/ 60 h 990"/>
                  <a:gd name="T2" fmla="*/ 1080 w 2070"/>
                  <a:gd name="T3" fmla="*/ 60 h 990"/>
                  <a:gd name="T4" fmla="*/ 1260 w 2070"/>
                  <a:gd name="T5" fmla="*/ 420 h 990"/>
                  <a:gd name="T6" fmla="*/ 360 w 2070"/>
                  <a:gd name="T7" fmla="*/ 780 h 990"/>
                  <a:gd name="T8" fmla="*/ 360 w 2070"/>
                  <a:gd name="T9" fmla="*/ 960 h 990"/>
                  <a:gd name="T10" fmla="*/ 1800 w 2070"/>
                  <a:gd name="T11" fmla="*/ 960 h 990"/>
                  <a:gd name="T12" fmla="*/ 1980 w 2070"/>
                  <a:gd name="T13" fmla="*/ 960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70" h="990">
                    <a:moveTo>
                      <a:pt x="0" y="60"/>
                    </a:moveTo>
                    <a:cubicBezTo>
                      <a:pt x="435" y="30"/>
                      <a:pt x="870" y="0"/>
                      <a:pt x="1080" y="60"/>
                    </a:cubicBezTo>
                    <a:cubicBezTo>
                      <a:pt x="1290" y="120"/>
                      <a:pt x="1380" y="300"/>
                      <a:pt x="1260" y="420"/>
                    </a:cubicBezTo>
                    <a:cubicBezTo>
                      <a:pt x="1140" y="540"/>
                      <a:pt x="510" y="690"/>
                      <a:pt x="360" y="780"/>
                    </a:cubicBezTo>
                    <a:cubicBezTo>
                      <a:pt x="210" y="870"/>
                      <a:pt x="120" y="930"/>
                      <a:pt x="360" y="960"/>
                    </a:cubicBezTo>
                    <a:cubicBezTo>
                      <a:pt x="600" y="990"/>
                      <a:pt x="1530" y="960"/>
                      <a:pt x="1800" y="960"/>
                    </a:cubicBezTo>
                    <a:cubicBezTo>
                      <a:pt x="2070" y="960"/>
                      <a:pt x="2025" y="960"/>
                      <a:pt x="1980" y="96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0" name="Line 92"/>
              <p:cNvSpPr>
                <a:spLocks noChangeShapeType="1"/>
              </p:cNvSpPr>
              <p:nvPr/>
            </p:nvSpPr>
            <p:spPr bwMode="auto">
              <a:xfrm flipH="1">
                <a:off x="5580" y="7476"/>
                <a:ext cx="195" cy="3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1" name="Line 93"/>
              <p:cNvSpPr>
                <a:spLocks noChangeShapeType="1"/>
              </p:cNvSpPr>
              <p:nvPr/>
            </p:nvSpPr>
            <p:spPr bwMode="auto">
              <a:xfrm flipV="1">
                <a:off x="5760" y="7296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2" name="Line 94"/>
              <p:cNvSpPr>
                <a:spLocks noChangeShapeType="1"/>
              </p:cNvSpPr>
              <p:nvPr/>
            </p:nvSpPr>
            <p:spPr bwMode="auto">
              <a:xfrm flipV="1">
                <a:off x="6480" y="7680"/>
                <a:ext cx="54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3" name="Line 95"/>
              <p:cNvSpPr>
                <a:spLocks noChangeShapeType="1"/>
              </p:cNvSpPr>
              <p:nvPr/>
            </p:nvSpPr>
            <p:spPr bwMode="auto">
              <a:xfrm>
                <a:off x="6120" y="8196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" name="Line 96"/>
              <p:cNvSpPr>
                <a:spLocks noChangeShapeType="1"/>
              </p:cNvSpPr>
              <p:nvPr/>
            </p:nvSpPr>
            <p:spPr bwMode="auto">
              <a:xfrm flipH="1">
                <a:off x="5190" y="8580"/>
                <a:ext cx="210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Line 97"/>
              <p:cNvSpPr>
                <a:spLocks noChangeShapeType="1"/>
              </p:cNvSpPr>
              <p:nvPr/>
            </p:nvSpPr>
            <p:spPr bwMode="auto">
              <a:xfrm>
                <a:off x="5940" y="8670"/>
                <a:ext cx="135" cy="3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6" name="Line 98"/>
              <p:cNvSpPr>
                <a:spLocks noChangeShapeType="1"/>
              </p:cNvSpPr>
              <p:nvPr/>
            </p:nvSpPr>
            <p:spPr bwMode="auto">
              <a:xfrm>
                <a:off x="6675" y="8655"/>
                <a:ext cx="165" cy="2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7" name="Oval 99"/>
              <p:cNvSpPr>
                <a:spLocks noChangeArrowheads="1"/>
              </p:cNvSpPr>
              <p:nvPr/>
            </p:nvSpPr>
            <p:spPr bwMode="auto">
              <a:xfrm>
                <a:off x="5400" y="7656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8" name="Oval 100"/>
              <p:cNvSpPr>
                <a:spLocks noChangeArrowheads="1"/>
              </p:cNvSpPr>
              <p:nvPr/>
            </p:nvSpPr>
            <p:spPr bwMode="auto">
              <a:xfrm>
                <a:off x="5760" y="6936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9" name="Oval 101"/>
              <p:cNvSpPr>
                <a:spLocks noChangeArrowheads="1"/>
              </p:cNvSpPr>
              <p:nvPr/>
            </p:nvSpPr>
            <p:spPr bwMode="auto">
              <a:xfrm>
                <a:off x="7020" y="750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0" name="Oval 102"/>
              <p:cNvSpPr>
                <a:spLocks noChangeArrowheads="1"/>
              </p:cNvSpPr>
              <p:nvPr/>
            </p:nvSpPr>
            <p:spPr bwMode="auto">
              <a:xfrm>
                <a:off x="5940" y="894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1" name="Oval 103"/>
              <p:cNvSpPr>
                <a:spLocks noChangeArrowheads="1"/>
              </p:cNvSpPr>
              <p:nvPr/>
            </p:nvSpPr>
            <p:spPr bwMode="auto">
              <a:xfrm>
                <a:off x="6480" y="8016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2" name="Oval 104"/>
              <p:cNvSpPr>
                <a:spLocks noChangeArrowheads="1"/>
              </p:cNvSpPr>
              <p:nvPr/>
            </p:nvSpPr>
            <p:spPr bwMode="auto">
              <a:xfrm>
                <a:off x="4860" y="858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3" name="Oval 105"/>
              <p:cNvSpPr>
                <a:spLocks noChangeArrowheads="1"/>
              </p:cNvSpPr>
              <p:nvPr/>
            </p:nvSpPr>
            <p:spPr bwMode="auto">
              <a:xfrm>
                <a:off x="6660" y="894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4" name="Oval 106"/>
              <p:cNvSpPr>
                <a:spLocks noChangeArrowheads="1"/>
              </p:cNvSpPr>
              <p:nvPr/>
            </p:nvSpPr>
            <p:spPr bwMode="auto">
              <a:xfrm>
                <a:off x="7920" y="7500"/>
                <a:ext cx="1980" cy="14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5" name="Oval 107"/>
              <p:cNvSpPr>
                <a:spLocks noChangeArrowheads="1"/>
              </p:cNvSpPr>
              <p:nvPr/>
            </p:nvSpPr>
            <p:spPr bwMode="auto">
              <a:xfrm>
                <a:off x="8820" y="73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6" name="Oval 108"/>
              <p:cNvSpPr>
                <a:spLocks noChangeArrowheads="1"/>
              </p:cNvSpPr>
              <p:nvPr/>
            </p:nvSpPr>
            <p:spPr bwMode="auto">
              <a:xfrm>
                <a:off x="7920" y="750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7" name="Oval 109"/>
              <p:cNvSpPr>
                <a:spLocks noChangeArrowheads="1"/>
              </p:cNvSpPr>
              <p:nvPr/>
            </p:nvSpPr>
            <p:spPr bwMode="auto">
              <a:xfrm>
                <a:off x="7740" y="822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8" name="Oval 110"/>
              <p:cNvSpPr>
                <a:spLocks noChangeArrowheads="1"/>
              </p:cNvSpPr>
              <p:nvPr/>
            </p:nvSpPr>
            <p:spPr bwMode="auto">
              <a:xfrm>
                <a:off x="9540" y="840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9" name="Oval 111"/>
              <p:cNvSpPr>
                <a:spLocks noChangeArrowheads="1"/>
              </p:cNvSpPr>
              <p:nvPr/>
            </p:nvSpPr>
            <p:spPr bwMode="auto">
              <a:xfrm>
                <a:off x="8190" y="868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0" name="Oval 112"/>
              <p:cNvSpPr>
                <a:spLocks noChangeArrowheads="1"/>
              </p:cNvSpPr>
              <p:nvPr/>
            </p:nvSpPr>
            <p:spPr bwMode="auto">
              <a:xfrm>
                <a:off x="8910" y="8775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1" name="Oval 113"/>
              <p:cNvSpPr>
                <a:spLocks noChangeArrowheads="1"/>
              </p:cNvSpPr>
              <p:nvPr/>
            </p:nvSpPr>
            <p:spPr bwMode="auto">
              <a:xfrm>
                <a:off x="9645" y="7800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2" name="Oval 114"/>
              <p:cNvSpPr>
                <a:spLocks noChangeArrowheads="1"/>
              </p:cNvSpPr>
              <p:nvPr/>
            </p:nvSpPr>
            <p:spPr bwMode="auto">
              <a:xfrm>
                <a:off x="4860" y="6936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3" name="Oval 115"/>
              <p:cNvSpPr>
                <a:spLocks noChangeArrowheads="1"/>
              </p:cNvSpPr>
              <p:nvPr/>
            </p:nvSpPr>
            <p:spPr bwMode="auto">
              <a:xfrm>
                <a:off x="4860" y="7656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54" name="Line 116"/>
              <p:cNvSpPr>
                <a:spLocks noChangeShapeType="1"/>
              </p:cNvSpPr>
              <p:nvPr/>
            </p:nvSpPr>
            <p:spPr bwMode="auto">
              <a:xfrm>
                <a:off x="5040" y="7296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3" name="Text Box 117"/>
            <p:cNvSpPr txBox="1">
              <a:spLocks noChangeArrowheads="1"/>
            </p:cNvSpPr>
            <p:nvPr/>
          </p:nvSpPr>
          <p:spPr bwMode="auto">
            <a:xfrm>
              <a:off x="1891" y="9529"/>
              <a:ext cx="2096" cy="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 dirty="0"/>
                <a:t>d. Loop Network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54882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FF6600"/>
                </a:solidFill>
                <a:cs typeface="Times New Roman" pitchFamily="18" charset="0"/>
              </a:rPr>
              <a:t>Macam</a:t>
            </a:r>
            <a:r>
              <a:rPr lang="en-GB" dirty="0" smtClean="0">
                <a:solidFill>
                  <a:srgbClr val="FF6600"/>
                </a:solidFill>
                <a:cs typeface="Times New Roman" pitchFamily="18" charset="0"/>
              </a:rPr>
              <a:t>-</a:t>
            </a:r>
            <a:r>
              <a:rPr lang="id-ID" dirty="0" smtClean="0">
                <a:solidFill>
                  <a:srgbClr val="FF6600"/>
                </a:solidFill>
                <a:cs typeface="Times New Roman" pitchFamily="18" charset="0"/>
              </a:rPr>
              <a:t>M</a:t>
            </a:r>
            <a:r>
              <a:rPr lang="en-GB" dirty="0" err="1" smtClean="0">
                <a:solidFill>
                  <a:srgbClr val="FF6600"/>
                </a:solidFill>
                <a:cs typeface="Times New Roman" pitchFamily="18" charset="0"/>
              </a:rPr>
              <a:t>acam</a:t>
            </a:r>
            <a:r>
              <a:rPr lang="en-GB" dirty="0" smtClean="0">
                <a:solidFill>
                  <a:srgbClr val="FF66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70C0"/>
                </a:solidFill>
                <a:cs typeface="Times New Roman" pitchFamily="18" charset="0"/>
              </a:rPr>
              <a:t>Jaringan</a:t>
            </a:r>
            <a:endParaRPr lang="id-ID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987574"/>
            <a:ext cx="367240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err="1">
                <a:latin typeface="Times New Roman" pitchFamily="18" charset="0"/>
              </a:rPr>
              <a:t>Berdasarkan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letak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geografisnya</a:t>
            </a:r>
            <a:r>
              <a:rPr lang="en-US" dirty="0">
                <a:latin typeface="Times New Roman" pitchFamily="18" charset="0"/>
              </a:rPr>
              <a:t>, </a:t>
            </a:r>
            <a:r>
              <a:rPr lang="id-ID" dirty="0" smtClean="0">
                <a:latin typeface="Times New Roman" pitchFamily="18" charset="0"/>
              </a:rPr>
              <a:t>       </a:t>
            </a:r>
            <a:r>
              <a:rPr lang="en-US" i="1" dirty="0" smtClean="0">
                <a:latin typeface="Times New Roman" pitchFamily="18" charset="0"/>
              </a:rPr>
              <a:t>network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juga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diklasifikasikan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jaringan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lokal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latin typeface="Times New Roman" pitchFamily="18" charset="0"/>
              </a:rPr>
              <a:t>local network</a:t>
            </a:r>
            <a:r>
              <a:rPr lang="en-US" dirty="0">
                <a:latin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jaringan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luas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latin typeface="Times New Roman" pitchFamily="18" charset="0"/>
              </a:rPr>
              <a:t>wide network</a:t>
            </a:r>
            <a:r>
              <a:rPr lang="en-US" dirty="0">
                <a:latin typeface="Times New Roman" pitchFamily="18" charset="0"/>
              </a:rPr>
              <a:t>). 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3968" y="2715766"/>
            <a:ext cx="401419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dirty="0" err="1">
                <a:latin typeface="Times New Roman" pitchFamily="18" charset="0"/>
              </a:rPr>
              <a:t>Berdasarkan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arsitekturnya</a:t>
            </a:r>
            <a:r>
              <a:rPr lang="en-GB" dirty="0">
                <a:latin typeface="Times New Roman" pitchFamily="18" charset="0"/>
              </a:rPr>
              <a:t>, </a:t>
            </a:r>
            <a:r>
              <a:rPr lang="en-GB" i="1" dirty="0">
                <a:latin typeface="Times New Roman" pitchFamily="18" charset="0"/>
              </a:rPr>
              <a:t>network </a:t>
            </a:r>
            <a:r>
              <a:rPr lang="en-GB" dirty="0" err="1">
                <a:latin typeface="Times New Roman" pitchFamily="18" charset="0"/>
              </a:rPr>
              <a:t>dapat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diklasifikasikan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sebagai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i="1" dirty="0">
                <a:latin typeface="Times New Roman" pitchFamily="18" charset="0"/>
              </a:rPr>
              <a:t>teleprocessing </a:t>
            </a:r>
            <a:r>
              <a:rPr lang="id-ID" i="1" dirty="0" smtClean="0">
                <a:latin typeface="Times New Roman" pitchFamily="18" charset="0"/>
              </a:rPr>
              <a:t>   </a:t>
            </a:r>
            <a:r>
              <a:rPr lang="en-GB" i="1" dirty="0" smtClean="0">
                <a:latin typeface="Times New Roman" pitchFamily="18" charset="0"/>
              </a:rPr>
              <a:t>systems</a:t>
            </a:r>
            <a:r>
              <a:rPr lang="en-GB" i="1" dirty="0">
                <a:latin typeface="Times New Roman" pitchFamily="18" charset="0"/>
              </a:rPr>
              <a:t>, client server systems, resource </a:t>
            </a:r>
            <a:r>
              <a:rPr lang="id-ID" i="1" dirty="0" smtClean="0">
                <a:latin typeface="Times New Roman" pitchFamily="18" charset="0"/>
              </a:rPr>
              <a:t>  </a:t>
            </a:r>
            <a:r>
              <a:rPr lang="en-GB" i="1" dirty="0" smtClean="0">
                <a:latin typeface="Times New Roman" pitchFamily="18" charset="0"/>
              </a:rPr>
              <a:t>sharing </a:t>
            </a:r>
            <a:r>
              <a:rPr lang="en-GB" i="1" dirty="0">
                <a:latin typeface="Times New Roman" pitchFamily="18" charset="0"/>
              </a:rPr>
              <a:t>systems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</a:rPr>
              <a:t>dan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en-GB" i="1" dirty="0">
                <a:latin typeface="Times New Roman" pitchFamily="18" charset="0"/>
              </a:rPr>
              <a:t>distributed data </a:t>
            </a:r>
            <a:r>
              <a:rPr lang="id-ID" i="1" dirty="0" smtClean="0">
                <a:latin typeface="Times New Roman" pitchFamily="18" charset="0"/>
              </a:rPr>
              <a:t>       </a:t>
            </a:r>
            <a:r>
              <a:rPr lang="en-GB" i="1" dirty="0" smtClean="0">
                <a:latin typeface="Times New Roman" pitchFamily="18" charset="0"/>
              </a:rPr>
              <a:t>processing </a:t>
            </a:r>
            <a:r>
              <a:rPr lang="en-GB" i="1" dirty="0">
                <a:latin typeface="Times New Roman" pitchFamily="18" charset="0"/>
              </a:rPr>
              <a:t>systems.</a:t>
            </a:r>
            <a:r>
              <a:rPr lang="en-US" dirty="0">
                <a:latin typeface="Times New Roman" pitchFamily="18" charset="0"/>
              </a:rPr>
              <a:t> </a:t>
            </a:r>
            <a:endParaRPr lang="en-GB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19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/>
          </p:cNvSpPr>
          <p:nvPr/>
        </p:nvSpPr>
        <p:spPr>
          <a:xfrm>
            <a:off x="2206896" y="2355726"/>
            <a:ext cx="4608512" cy="54207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just">
              <a:lnSpc>
                <a:spcPct val="115000"/>
              </a:lnSpc>
            </a:pPr>
            <a:r>
              <a:rPr lang="en-GB" sz="2400" dirty="0" err="1">
                <a:latin typeface="Times New Roman" pitchFamily="18" charset="0"/>
              </a:rPr>
              <a:t>Komunikasi</a:t>
            </a:r>
            <a:r>
              <a:rPr lang="en-GB" sz="2400" dirty="0">
                <a:latin typeface="Times New Roman" pitchFamily="18" charset="0"/>
              </a:rPr>
              <a:t> data (</a:t>
            </a:r>
            <a:r>
              <a:rPr lang="en-GB" sz="2400" i="1" dirty="0">
                <a:latin typeface="Times New Roman" pitchFamily="18" charset="0"/>
              </a:rPr>
              <a:t>data </a:t>
            </a:r>
            <a:r>
              <a:rPr lang="en-GB" sz="2400" i="1" dirty="0" err="1" smtClean="0">
                <a:latin typeface="Times New Roman" pitchFamily="18" charset="0"/>
              </a:rPr>
              <a:t>communi</a:t>
            </a:r>
            <a:endParaRPr lang="id-ID" sz="2400" i="1" dirty="0" smtClean="0">
              <a:latin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GB" sz="2400" i="1" dirty="0" err="1" smtClean="0">
                <a:latin typeface="Times New Roman" pitchFamily="18" charset="0"/>
              </a:rPr>
              <a:t>cation</a:t>
            </a:r>
            <a:r>
              <a:rPr lang="en-GB" sz="2400" dirty="0">
                <a:latin typeface="Times New Roman" pitchFamily="18" charset="0"/>
              </a:rPr>
              <a:t>) </a:t>
            </a:r>
            <a:r>
              <a:rPr lang="id-ID" sz="2400" dirty="0" smtClean="0">
                <a:latin typeface="Times New Roman" pitchFamily="18" charset="0"/>
              </a:rPr>
              <a:t>adalah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</a:rPr>
              <a:t>Pengiriman</a:t>
            </a:r>
            <a:r>
              <a:rPr lang="en-GB" sz="2400" dirty="0">
                <a:latin typeface="Times New Roman" pitchFamily="18" charset="0"/>
              </a:rPr>
              <a:t> data </a:t>
            </a:r>
            <a:endParaRPr lang="id-ID" sz="2400" dirty="0" smtClean="0">
              <a:latin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GB" sz="2400" dirty="0" err="1" smtClean="0">
                <a:latin typeface="Times New Roman" pitchFamily="18" charset="0"/>
              </a:rPr>
              <a:t>secara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</a:rPr>
              <a:t>transmisi</a:t>
            </a:r>
            <a:r>
              <a:rPr lang="en-GB" sz="2400" dirty="0">
                <a:latin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</a:rPr>
              <a:t>elektronik</a:t>
            </a:r>
            <a:r>
              <a:rPr lang="en-GB" sz="2400" dirty="0">
                <a:latin typeface="Times New Roman" pitchFamily="18" charset="0"/>
              </a:rPr>
              <a:t>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214000" y="1162036"/>
            <a:ext cx="4716000" cy="2392143"/>
            <a:chOff x="2214000" y="935688"/>
            <a:chExt cx="4716000" cy="2392143"/>
          </a:xfrm>
        </p:grpSpPr>
        <p:grpSp>
          <p:nvGrpSpPr>
            <p:cNvPr id="12" name="Group 11"/>
            <p:cNvGrpSpPr/>
            <p:nvPr/>
          </p:nvGrpSpPr>
          <p:grpSpPr>
            <a:xfrm>
              <a:off x="2214000" y="1275606"/>
              <a:ext cx="4716000" cy="2052225"/>
              <a:chOff x="2096689" y="1167589"/>
              <a:chExt cx="4716000" cy="205222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096689" y="1167589"/>
                <a:ext cx="1656184" cy="7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156505" y="1187715"/>
                <a:ext cx="1656184" cy="7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096689" y="3147814"/>
                <a:ext cx="4716000" cy="7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4175956" y="935688"/>
              <a:ext cx="792088" cy="7920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Isosceles Triangle 5"/>
            <p:cNvSpPr/>
            <p:nvPr/>
          </p:nvSpPr>
          <p:spPr>
            <a:xfrm>
              <a:off x="4378686" y="1174627"/>
              <a:ext cx="386628" cy="386210"/>
            </a:xfrm>
            <a:custGeom>
              <a:avLst/>
              <a:gdLst/>
              <a:ahLst/>
              <a:cxnLst/>
              <a:rect l="l" t="t" r="r" b="b"/>
              <a:pathLst>
                <a:path w="3229104" h="3225610">
                  <a:moveTo>
                    <a:pt x="2311104" y="907633"/>
                  </a:moveTo>
                  <a:lnTo>
                    <a:pt x="3229104" y="907633"/>
                  </a:lnTo>
                  <a:lnTo>
                    <a:pt x="1769979" y="3097491"/>
                  </a:lnTo>
                  <a:close/>
                  <a:moveTo>
                    <a:pt x="823" y="907633"/>
                  </a:moveTo>
                  <a:lnTo>
                    <a:pt x="918823" y="907633"/>
                  </a:lnTo>
                  <a:lnTo>
                    <a:pt x="1498048" y="3135591"/>
                  </a:lnTo>
                  <a:close/>
                  <a:moveTo>
                    <a:pt x="1036980" y="907632"/>
                  </a:moveTo>
                  <a:lnTo>
                    <a:pt x="2192122" y="907632"/>
                  </a:lnTo>
                  <a:lnTo>
                    <a:pt x="1614551" y="3225610"/>
                  </a:lnTo>
                  <a:close/>
                  <a:moveTo>
                    <a:pt x="2769693" y="0"/>
                  </a:moveTo>
                  <a:lnTo>
                    <a:pt x="3229104" y="792088"/>
                  </a:lnTo>
                  <a:lnTo>
                    <a:pt x="2310282" y="792088"/>
                  </a:lnTo>
                  <a:close/>
                  <a:moveTo>
                    <a:pt x="1732713" y="0"/>
                  </a:moveTo>
                  <a:lnTo>
                    <a:pt x="2651535" y="0"/>
                  </a:lnTo>
                  <a:lnTo>
                    <a:pt x="2192124" y="792088"/>
                  </a:lnTo>
                  <a:close/>
                  <a:moveTo>
                    <a:pt x="1614553" y="0"/>
                  </a:moveTo>
                  <a:lnTo>
                    <a:pt x="2073964" y="792088"/>
                  </a:lnTo>
                  <a:lnTo>
                    <a:pt x="1155142" y="792088"/>
                  </a:lnTo>
                  <a:close/>
                  <a:moveTo>
                    <a:pt x="577571" y="0"/>
                  </a:moveTo>
                  <a:lnTo>
                    <a:pt x="1496393" y="0"/>
                  </a:lnTo>
                  <a:lnTo>
                    <a:pt x="1036982" y="792088"/>
                  </a:lnTo>
                  <a:close/>
                  <a:moveTo>
                    <a:pt x="459411" y="0"/>
                  </a:moveTo>
                  <a:lnTo>
                    <a:pt x="918822" y="792088"/>
                  </a:lnTo>
                  <a:lnTo>
                    <a:pt x="0" y="7920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5796136" y="148630"/>
            <a:ext cx="3035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>
                <a:solidFill>
                  <a:schemeClr val="accent4">
                    <a:lumMod val="50000"/>
                  </a:schemeClr>
                </a:solidFill>
                <a:latin typeface="Forte" pitchFamily="66" charset="0"/>
                <a:cs typeface="Times New Roman" pitchFamily="18" charset="0"/>
              </a:rPr>
              <a:t>Teknologi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  <a:cs typeface="Times New Roman" pitchFamily="18" charset="0"/>
              </a:rPr>
              <a:t> </a:t>
            </a:r>
            <a:r>
              <a:rPr lang="en-GB" sz="1600" dirty="0" err="1">
                <a:solidFill>
                  <a:schemeClr val="accent4">
                    <a:lumMod val="50000"/>
                  </a:schemeClr>
                </a:solidFill>
                <a:latin typeface="Forte" pitchFamily="66" charset="0"/>
                <a:cs typeface="Times New Roman" pitchFamily="18" charset="0"/>
              </a:rPr>
              <a:t>Sistem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  <a:cs typeface="Times New Roman" pitchFamily="18" charset="0"/>
              </a:rPr>
              <a:t> Telekomunikasi</a:t>
            </a:r>
            <a:endParaRPr lang="id-ID" sz="1600" dirty="0">
              <a:solidFill>
                <a:schemeClr val="accent4">
                  <a:lumMod val="50000"/>
                </a:schemeClr>
              </a:solidFill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284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929557"/>
            <a:ext cx="2598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Cambria" pitchFamily="18" charset="0"/>
                <a:ea typeface="Cambria" pitchFamily="18" charset="0"/>
              </a:rPr>
              <a:t>Teleprocessing system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</a:p>
        </p:txBody>
      </p: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013075" y="131886"/>
            <a:ext cx="5514975" cy="4991100"/>
            <a:chOff x="1344" y="240"/>
            <a:chExt cx="3474" cy="3144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2282" y="495"/>
              <a:ext cx="406" cy="10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pPr algn="ctr"/>
              <a:r>
                <a:rPr lang="en-US" sz="1200"/>
                <a:t>OS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3499" y="495"/>
              <a:ext cx="609" cy="10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r>
                <a:rPr lang="en-US" sz="1200"/>
                <a:t>DBMS</a:t>
              </a:r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688" y="480"/>
              <a:ext cx="811" cy="10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program </a:t>
              </a:r>
            </a:p>
            <a:p>
              <a:r>
                <a:rPr lang="en-US" sz="1200"/>
                <a:t>aplikasi 1</a:t>
              </a:r>
            </a:p>
            <a:p>
              <a:endParaRPr lang="en-US" sz="1200"/>
            </a:p>
            <a:p>
              <a:r>
                <a:rPr lang="en-US" sz="1200"/>
                <a:t>program </a:t>
              </a:r>
            </a:p>
            <a:p>
              <a:r>
                <a:rPr lang="en-US" sz="1200"/>
                <a:t>aplikasi 2</a:t>
              </a:r>
            </a:p>
            <a:p>
              <a:r>
                <a:rPr lang="en-US" sz="1200"/>
                <a:t>     </a:t>
              </a:r>
              <a:r>
                <a:rPr lang="en-US" sz="1200" b="1"/>
                <a:t>.</a:t>
              </a:r>
            </a:p>
            <a:p>
              <a:r>
                <a:rPr lang="en-US" sz="1200"/>
                <a:t>program</a:t>
              </a:r>
            </a:p>
            <a:p>
              <a:r>
                <a:rPr lang="en-US" sz="1200"/>
                <a:t>aplikasi n</a:t>
              </a:r>
            </a:p>
            <a:p>
              <a:endParaRPr lang="en-US" sz="1200"/>
            </a:p>
          </p:txBody>
        </p:sp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1369" y="468"/>
              <a:ext cx="609" cy="34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r>
                <a:rPr lang="en-US" sz="1200" dirty="0"/>
                <a:t>    dumb</a:t>
              </a:r>
            </a:p>
            <a:p>
              <a:pPr algn="ctr"/>
              <a:r>
                <a:rPr lang="en-US" sz="1200" dirty="0"/>
                <a:t>terminal 1</a:t>
              </a:r>
            </a:p>
            <a:p>
              <a:endParaRPr lang="en-US" sz="1200" dirty="0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1978" y="808"/>
              <a:ext cx="304" cy="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1369" y="893"/>
              <a:ext cx="609" cy="34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pPr algn="ctr"/>
              <a:r>
                <a:rPr lang="en-US" sz="1200" dirty="0"/>
                <a:t>dumb</a:t>
              </a:r>
            </a:p>
            <a:p>
              <a:pPr algn="ctr"/>
              <a:r>
                <a:rPr lang="en-US" sz="1200" dirty="0"/>
                <a:t>terminal 2</a:t>
              </a:r>
            </a:p>
            <a:p>
              <a:endParaRPr lang="en-US" sz="1200" dirty="0"/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1369" y="1573"/>
              <a:ext cx="609" cy="34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pPr algn="ctr"/>
              <a:r>
                <a:rPr lang="en-US" sz="1200"/>
                <a:t>dumb</a:t>
              </a:r>
            </a:p>
            <a:p>
              <a:pPr algn="ctr"/>
              <a:r>
                <a:rPr lang="en-US" sz="1200"/>
                <a:t>terminal k</a:t>
              </a:r>
            </a:p>
            <a:p>
              <a:endParaRPr lang="en-US" sz="1200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 flipV="1">
              <a:off x="1978" y="1005"/>
              <a:ext cx="304" cy="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1978" y="1260"/>
              <a:ext cx="304" cy="3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485" y="1515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181" y="1685"/>
              <a:ext cx="608" cy="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dirty="0"/>
                <a:t>modem</a:t>
              </a: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369" y="2534"/>
              <a:ext cx="609" cy="2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modem</a:t>
              </a: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2282" y="2534"/>
              <a:ext cx="609" cy="2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modem</a:t>
              </a: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1572" y="2194"/>
              <a:ext cx="305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1978" y="1939"/>
              <a:ext cx="304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2485" y="2256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2587" y="1939"/>
              <a:ext cx="0" cy="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1877" y="2194"/>
              <a:ext cx="101" cy="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2485" y="2279"/>
              <a:ext cx="102" cy="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5" name="AutoShape 26"/>
            <p:cNvSpPr>
              <a:spLocks noChangeArrowheads="1"/>
            </p:cNvSpPr>
            <p:nvPr/>
          </p:nvSpPr>
          <p:spPr bwMode="auto">
            <a:xfrm>
              <a:off x="1344" y="3044"/>
              <a:ext cx="668" cy="34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pPr algn="ctr"/>
              <a:r>
                <a:rPr lang="en-US" sz="1200"/>
                <a:t>dumb</a:t>
              </a:r>
            </a:p>
            <a:p>
              <a:pPr algn="ctr"/>
              <a:r>
                <a:rPr lang="en-US" sz="1200"/>
                <a:t>terminal k+1</a:t>
              </a:r>
            </a:p>
            <a:p>
              <a:endParaRPr lang="en-US" sz="1200"/>
            </a:p>
          </p:txBody>
        </p:sp>
        <p:sp>
          <p:nvSpPr>
            <p:cNvPr id="26" name="AutoShape 27"/>
            <p:cNvSpPr>
              <a:spLocks noChangeArrowheads="1"/>
            </p:cNvSpPr>
            <p:nvPr/>
          </p:nvSpPr>
          <p:spPr bwMode="auto">
            <a:xfrm>
              <a:off x="2282" y="3044"/>
              <a:ext cx="710" cy="340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pPr algn="ctr"/>
              <a:r>
                <a:rPr lang="en-US" sz="1200"/>
                <a:t>dumb</a:t>
              </a:r>
            </a:p>
            <a:p>
              <a:pPr algn="ctr"/>
              <a:r>
                <a:rPr lang="en-US" sz="1200"/>
                <a:t>terminal k+2</a:t>
              </a:r>
            </a:p>
            <a:p>
              <a:endParaRPr lang="en-US" sz="1200"/>
            </a:p>
          </p:txBody>
        </p:sp>
        <p:sp>
          <p:nvSpPr>
            <p:cNvPr id="27" name="AutoShape 29"/>
            <p:cNvSpPr>
              <a:spLocks noChangeArrowheads="1"/>
            </p:cNvSpPr>
            <p:nvPr/>
          </p:nvSpPr>
          <p:spPr bwMode="auto">
            <a:xfrm>
              <a:off x="4311" y="723"/>
              <a:ext cx="507" cy="595"/>
            </a:xfrm>
            <a:prstGeom prst="flowChartMagneticDisk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Data</a:t>
              </a:r>
            </a:p>
            <a:p>
              <a:pPr algn="ctr"/>
              <a:r>
                <a:rPr lang="en-US" sz="1200"/>
                <a:t>base</a:t>
              </a:r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 flipV="1">
              <a:off x="4108" y="978"/>
              <a:ext cx="203" cy="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9" name="Text Box 31"/>
            <p:cNvSpPr txBox="1">
              <a:spLocks noChangeArrowheads="1"/>
            </p:cNvSpPr>
            <p:nvPr/>
          </p:nvSpPr>
          <p:spPr bwMode="auto">
            <a:xfrm>
              <a:off x="2282" y="240"/>
              <a:ext cx="1826" cy="2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Komputer Pusat</a:t>
              </a:r>
            </a:p>
          </p:txBody>
        </p:sp>
        <p:sp>
          <p:nvSpPr>
            <p:cNvPr id="30" name="Line 32"/>
            <p:cNvSpPr>
              <a:spLocks noChangeShapeType="1"/>
            </p:cNvSpPr>
            <p:nvPr/>
          </p:nvSpPr>
          <p:spPr bwMode="auto">
            <a:xfrm>
              <a:off x="1674" y="2795"/>
              <a:ext cx="0" cy="2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1" name="Line 33"/>
            <p:cNvSpPr>
              <a:spLocks noChangeShapeType="1"/>
            </p:cNvSpPr>
            <p:nvPr/>
          </p:nvSpPr>
          <p:spPr bwMode="auto">
            <a:xfrm>
              <a:off x="2587" y="2795"/>
              <a:ext cx="0" cy="2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grpSp>
          <p:nvGrpSpPr>
            <p:cNvPr id="32" name="Group 37"/>
            <p:cNvGrpSpPr>
              <a:grpSpLocks/>
            </p:cNvGrpSpPr>
            <p:nvPr/>
          </p:nvGrpSpPr>
          <p:grpSpPr bwMode="auto">
            <a:xfrm>
              <a:off x="2688" y="1939"/>
              <a:ext cx="1589" cy="1445"/>
              <a:chOff x="2688" y="1939"/>
              <a:chExt cx="1589" cy="1445"/>
            </a:xfrm>
          </p:grpSpPr>
          <p:sp>
            <p:nvSpPr>
              <p:cNvPr id="33" name="Rectangle 15"/>
              <p:cNvSpPr>
                <a:spLocks noChangeArrowheads="1"/>
              </p:cNvSpPr>
              <p:nvPr/>
            </p:nvSpPr>
            <p:spPr bwMode="auto">
              <a:xfrm>
                <a:off x="3601" y="2544"/>
                <a:ext cx="608" cy="2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modem</a:t>
                </a:r>
              </a:p>
            </p:txBody>
          </p:sp>
          <p:sp>
            <p:nvSpPr>
              <p:cNvPr id="34" name="Text Box 16"/>
              <p:cNvSpPr txBox="1">
                <a:spLocks noChangeArrowheads="1"/>
              </p:cNvSpPr>
              <p:nvPr/>
            </p:nvSpPr>
            <p:spPr bwMode="auto">
              <a:xfrm>
                <a:off x="3094" y="2619"/>
                <a:ext cx="507" cy="17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1200"/>
                  <a:t>. . . . .</a:t>
                </a:r>
              </a:p>
            </p:txBody>
          </p:sp>
          <p:sp>
            <p:nvSpPr>
              <p:cNvPr id="35" name="Line 21"/>
              <p:cNvSpPr>
                <a:spLocks noChangeShapeType="1"/>
              </p:cNvSpPr>
              <p:nvPr/>
            </p:nvSpPr>
            <p:spPr bwMode="auto">
              <a:xfrm>
                <a:off x="2688" y="1939"/>
                <a:ext cx="811" cy="2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6" name="Line 22"/>
              <p:cNvSpPr>
                <a:spLocks noChangeShapeType="1"/>
              </p:cNvSpPr>
              <p:nvPr/>
            </p:nvSpPr>
            <p:spPr bwMode="auto">
              <a:xfrm>
                <a:off x="3263" y="2308"/>
                <a:ext cx="744" cy="2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7" name="Line 25"/>
              <p:cNvSpPr>
                <a:spLocks noChangeShapeType="1"/>
              </p:cNvSpPr>
              <p:nvPr/>
            </p:nvSpPr>
            <p:spPr bwMode="auto">
              <a:xfrm flipV="1">
                <a:off x="3271" y="2194"/>
                <a:ext cx="228" cy="1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8" name="AutoShape 28"/>
              <p:cNvSpPr>
                <a:spLocks noChangeArrowheads="1"/>
              </p:cNvSpPr>
              <p:nvPr/>
            </p:nvSpPr>
            <p:spPr bwMode="auto">
              <a:xfrm>
                <a:off x="3601" y="3044"/>
                <a:ext cx="676" cy="340"/>
              </a:xfrm>
              <a:prstGeom prst="flowChartManualInpu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/>
                <a:r>
                  <a:rPr lang="en-US" sz="1200"/>
                  <a:t>dumb</a:t>
                </a:r>
              </a:p>
              <a:p>
                <a:pPr algn="ctr"/>
                <a:r>
                  <a:rPr lang="en-US" sz="1200"/>
                  <a:t>terminal n</a:t>
                </a:r>
              </a:p>
              <a:p>
                <a:endParaRPr lang="en-US" sz="1200"/>
              </a:p>
            </p:txBody>
          </p:sp>
          <p:sp>
            <p:nvSpPr>
              <p:cNvPr id="39" name="Line 34"/>
              <p:cNvSpPr>
                <a:spLocks noChangeShapeType="1"/>
              </p:cNvSpPr>
              <p:nvPr/>
            </p:nvSpPr>
            <p:spPr bwMode="auto">
              <a:xfrm>
                <a:off x="3905" y="2794"/>
                <a:ext cx="0" cy="3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22867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2387084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Client-server system</a:t>
            </a:r>
            <a:r>
              <a:rPr lang="en-US" b="1" dirty="0"/>
              <a:t> 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212128" y="151657"/>
            <a:ext cx="5486400" cy="4953000"/>
            <a:chOff x="2051" y="3914"/>
            <a:chExt cx="6300" cy="6722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2066" y="3914"/>
              <a:ext cx="2160" cy="1944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Intelligence terminal 1</a:t>
              </a:r>
            </a:p>
            <a:p>
              <a:endParaRPr lang="en-US" sz="1200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 flipV="1">
              <a:off x="2051" y="4632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366" y="4684"/>
              <a:ext cx="180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program aplikasi 1</a:t>
              </a:r>
            </a:p>
            <a:p>
              <a:pPr algn="ctr" eaLnBrk="1" hangingPunct="1"/>
              <a:r>
                <a:rPr lang="en-US" sz="1200"/>
                <a:t>sampai dengan</a:t>
              </a:r>
            </a:p>
            <a:p>
              <a:pPr algn="ctr" eaLnBrk="1" hangingPunct="1"/>
              <a:r>
                <a:rPr lang="en-US" sz="1200"/>
                <a:t>program aplikasi n</a:t>
              </a:r>
            </a:p>
            <a:p>
              <a:pPr algn="ctr" eaLnBrk="1" hangingPunct="1"/>
              <a:endParaRPr lang="en-US" sz="1200"/>
            </a:p>
            <a:p>
              <a:pPr eaLnBrk="1" hangingPunct="1"/>
              <a:endParaRPr lang="en-US" sz="1200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2066" y="5484"/>
              <a:ext cx="21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261" y="5596"/>
              <a:ext cx="1800" cy="2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sistem operasi</a:t>
              </a:r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2066" y="6052"/>
              <a:ext cx="2160" cy="1879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Intelligence terminal 2</a:t>
              </a:r>
            </a:p>
            <a:p>
              <a:endParaRPr lang="en-US" sz="1200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2051" y="6710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66" y="6762"/>
              <a:ext cx="180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program aplikasi 1</a:t>
              </a:r>
            </a:p>
            <a:p>
              <a:pPr algn="ctr" eaLnBrk="1" hangingPunct="1"/>
              <a:r>
                <a:rPr lang="en-US" sz="1200"/>
                <a:t>sampai dengan</a:t>
              </a:r>
            </a:p>
            <a:p>
              <a:pPr algn="ctr" eaLnBrk="1" hangingPunct="1"/>
              <a:r>
                <a:rPr lang="en-US" sz="1200"/>
                <a:t>program aplikasi n</a:t>
              </a:r>
            </a:p>
            <a:p>
              <a:pPr algn="ctr" eaLnBrk="1" hangingPunct="1"/>
              <a:endParaRPr lang="en-US" sz="1200"/>
            </a:p>
            <a:p>
              <a:pPr eaLnBrk="1" hangingPunct="1"/>
              <a:endParaRPr lang="en-US" sz="1200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2066" y="7562"/>
              <a:ext cx="21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261" y="7674"/>
              <a:ext cx="1800" cy="2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sistem operasi</a:t>
              </a: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051" y="8558"/>
              <a:ext cx="2160" cy="2078"/>
            </a:xfrm>
            <a:prstGeom prst="flowChartManualIn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Intelligence terminal n</a:t>
              </a:r>
            </a:p>
            <a:p>
              <a:endParaRPr lang="en-US" sz="1200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2051" y="9357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366" y="9409"/>
              <a:ext cx="180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program aplikasi 1</a:t>
              </a:r>
            </a:p>
            <a:p>
              <a:pPr algn="ctr" eaLnBrk="1" hangingPunct="1"/>
              <a:r>
                <a:rPr lang="en-US" sz="1200"/>
                <a:t>sampai dengan</a:t>
              </a:r>
            </a:p>
            <a:p>
              <a:pPr algn="ctr" eaLnBrk="1" hangingPunct="1"/>
              <a:r>
                <a:rPr lang="en-US" sz="1200"/>
                <a:t>program aplikasi n</a:t>
              </a:r>
            </a:p>
            <a:p>
              <a:pPr algn="ctr" eaLnBrk="1" hangingPunct="1"/>
              <a:endParaRPr lang="en-US" sz="1200"/>
            </a:p>
            <a:p>
              <a:pPr eaLnBrk="1" hangingPunct="1"/>
              <a:endParaRPr lang="en-US" sz="1200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2066" y="10209"/>
              <a:ext cx="21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261" y="10321"/>
              <a:ext cx="1800" cy="2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sistem operasi</a:t>
              </a: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931" y="6583"/>
              <a:ext cx="720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pPr algn="ctr"/>
              <a:r>
                <a:rPr lang="en-US" sz="1200"/>
                <a:t>OS</a:t>
              </a: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5651" y="6583"/>
              <a:ext cx="1080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pPr algn="ctr"/>
              <a:r>
                <a:rPr lang="en-US" sz="1200"/>
                <a:t>DBMS</a:t>
              </a: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4931" y="6015"/>
              <a:ext cx="18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Server</a:t>
              </a:r>
            </a:p>
          </p:txBody>
        </p:sp>
        <p:sp>
          <p:nvSpPr>
            <p:cNvPr id="24" name="AutoShape 21"/>
            <p:cNvSpPr>
              <a:spLocks noChangeArrowheads="1"/>
            </p:cNvSpPr>
            <p:nvPr/>
          </p:nvSpPr>
          <p:spPr bwMode="auto">
            <a:xfrm>
              <a:off x="7091" y="6800"/>
              <a:ext cx="1260" cy="1260"/>
            </a:xfrm>
            <a:prstGeom prst="flowChartMagneticDisk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/>
                <a:t>Basis Data</a:t>
              </a:r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>
              <a:off x="6731" y="7368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>
              <a:off x="4211" y="4916"/>
              <a:ext cx="720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4211" y="7368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V="1">
              <a:off x="4211" y="7368"/>
              <a:ext cx="72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1138085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387084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i="1" dirty="0"/>
              <a:t>Resource sharing system</a:t>
            </a:r>
            <a:r>
              <a:rPr lang="en-US" b="1" dirty="0"/>
              <a:t> 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152135" y="68116"/>
            <a:ext cx="5735960" cy="5020559"/>
            <a:chOff x="1841" y="4442"/>
            <a:chExt cx="6510" cy="7275"/>
          </a:xfrm>
        </p:grpSpPr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3671" y="6422"/>
              <a:ext cx="108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 flipV="1">
              <a:off x="3626" y="8402"/>
              <a:ext cx="1125" cy="3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751" y="7502"/>
              <a:ext cx="1785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endParaRPr lang="en-US" sz="1200"/>
            </a:p>
            <a:p>
              <a:endParaRPr lang="en-US" sz="1200"/>
            </a:p>
            <a:p>
              <a:r>
                <a:rPr lang="en-US" sz="1200"/>
                <a:t>              OS</a:t>
              </a: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7451" y="8090"/>
              <a:ext cx="900" cy="1260"/>
            </a:xfrm>
            <a:prstGeom prst="flowChartMagneticDisk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Data</a:t>
              </a:r>
            </a:p>
            <a:p>
              <a:pPr algn="ctr"/>
              <a:r>
                <a:rPr lang="en-US" sz="1200"/>
                <a:t>base</a:t>
              </a: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6566" y="8687"/>
              <a:ext cx="8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4755" y="6966"/>
              <a:ext cx="18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/>
                <a:t>          Server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3671" y="8402"/>
              <a:ext cx="10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871" y="4442"/>
              <a:ext cx="1800" cy="2160"/>
              <a:chOff x="1800" y="1800"/>
              <a:chExt cx="1800" cy="2160"/>
            </a:xfrm>
          </p:grpSpPr>
          <p:sp>
            <p:nvSpPr>
              <p:cNvPr id="28" name="AutoShape 11"/>
              <p:cNvSpPr>
                <a:spLocks noChangeArrowheads="1"/>
              </p:cNvSpPr>
              <p:nvPr/>
            </p:nvSpPr>
            <p:spPr bwMode="auto">
              <a:xfrm>
                <a:off x="1800" y="1800"/>
                <a:ext cx="1800" cy="855"/>
              </a:xfrm>
              <a:prstGeom prst="flowChartManualInpu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/>
                <a:r>
                  <a:rPr lang="en-US" sz="1200"/>
                  <a:t>intelligence</a:t>
                </a:r>
              </a:p>
              <a:p>
                <a:pPr algn="ctr"/>
                <a:r>
                  <a:rPr lang="en-US" sz="1200"/>
                  <a:t>terminal 1</a:t>
                </a:r>
              </a:p>
              <a:p>
                <a:endParaRPr lang="en-US" sz="1200"/>
              </a:p>
            </p:txBody>
          </p:sp>
          <p:sp>
            <p:nvSpPr>
              <p:cNvPr id="29" name="Text Box 12"/>
              <p:cNvSpPr txBox="1">
                <a:spLocks noChangeArrowheads="1"/>
              </p:cNvSpPr>
              <p:nvPr/>
            </p:nvSpPr>
            <p:spPr bwMode="auto">
              <a:xfrm>
                <a:off x="1800" y="2625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program aplikasi 1</a:t>
                </a:r>
              </a:p>
              <a:p>
                <a:pPr algn="ctr" eaLnBrk="1" hangingPunct="1"/>
                <a:r>
                  <a:rPr lang="en-US" sz="1200"/>
                  <a:t>sampai dengan</a:t>
                </a:r>
              </a:p>
              <a:p>
                <a:pPr algn="ctr" eaLnBrk="1" hangingPunct="1"/>
                <a:r>
                  <a:rPr lang="en-US" sz="1200"/>
                  <a:t>program aplikasi n</a:t>
                </a:r>
              </a:p>
              <a:p>
                <a:pPr algn="ctr" eaLnBrk="1" hangingPunct="1"/>
                <a:endParaRPr lang="en-US" sz="1200"/>
              </a:p>
              <a:p>
                <a:pPr eaLnBrk="1" hangingPunct="1"/>
                <a:endParaRPr lang="en-US" sz="1200"/>
              </a:p>
            </p:txBody>
          </p:sp>
          <p:sp>
            <p:nvSpPr>
              <p:cNvPr id="30" name="Text Box 13"/>
              <p:cNvSpPr txBox="1">
                <a:spLocks noChangeArrowheads="1"/>
              </p:cNvSpPr>
              <p:nvPr/>
            </p:nvSpPr>
            <p:spPr bwMode="auto">
              <a:xfrm>
                <a:off x="1800" y="3345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DBMS</a:t>
                </a:r>
              </a:p>
            </p:txBody>
          </p:sp>
          <p:sp>
            <p:nvSpPr>
              <p:cNvPr id="31" name="Text Box 14"/>
              <p:cNvSpPr txBox="1">
                <a:spLocks noChangeArrowheads="1"/>
              </p:cNvSpPr>
              <p:nvPr/>
            </p:nvSpPr>
            <p:spPr bwMode="auto">
              <a:xfrm>
                <a:off x="1800" y="3660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sistem operasi</a:t>
                </a:r>
              </a:p>
            </p:txBody>
          </p:sp>
        </p:grpSp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1871" y="6782"/>
              <a:ext cx="1800" cy="2160"/>
              <a:chOff x="1800" y="1800"/>
              <a:chExt cx="1800" cy="2160"/>
            </a:xfrm>
          </p:grpSpPr>
          <p:sp>
            <p:nvSpPr>
              <p:cNvPr id="24" name="AutoShape 16"/>
              <p:cNvSpPr>
                <a:spLocks noChangeArrowheads="1"/>
              </p:cNvSpPr>
              <p:nvPr/>
            </p:nvSpPr>
            <p:spPr bwMode="auto">
              <a:xfrm>
                <a:off x="1800" y="1800"/>
                <a:ext cx="1800" cy="855"/>
              </a:xfrm>
              <a:prstGeom prst="flowChartManualInpu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/>
                <a:r>
                  <a:rPr lang="en-US" sz="1200"/>
                  <a:t>  intelligence </a:t>
                </a:r>
              </a:p>
              <a:p>
                <a:pPr algn="ctr"/>
                <a:r>
                  <a:rPr lang="en-US" sz="1200"/>
                  <a:t>  terminal 2</a:t>
                </a:r>
              </a:p>
              <a:p>
                <a:endParaRPr lang="en-US" sz="1200"/>
              </a:p>
            </p:txBody>
          </p:sp>
          <p:sp>
            <p:nvSpPr>
              <p:cNvPr id="25" name="Text Box 17"/>
              <p:cNvSpPr txBox="1">
                <a:spLocks noChangeArrowheads="1"/>
              </p:cNvSpPr>
              <p:nvPr/>
            </p:nvSpPr>
            <p:spPr bwMode="auto">
              <a:xfrm>
                <a:off x="1800" y="2625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program aplikasi 1</a:t>
                </a:r>
              </a:p>
              <a:p>
                <a:pPr algn="ctr" eaLnBrk="1" hangingPunct="1"/>
                <a:r>
                  <a:rPr lang="en-US" sz="1200"/>
                  <a:t>sampai dengan</a:t>
                </a:r>
              </a:p>
              <a:p>
                <a:pPr algn="ctr" eaLnBrk="1" hangingPunct="1"/>
                <a:r>
                  <a:rPr lang="en-US" sz="1200"/>
                  <a:t>program aplikasi n</a:t>
                </a:r>
              </a:p>
              <a:p>
                <a:pPr algn="ctr" eaLnBrk="1" hangingPunct="1"/>
                <a:endParaRPr lang="en-US" sz="1200"/>
              </a:p>
              <a:p>
                <a:pPr eaLnBrk="1" hangingPunct="1"/>
                <a:endParaRPr lang="en-US" sz="1200"/>
              </a:p>
            </p:txBody>
          </p:sp>
          <p:sp>
            <p:nvSpPr>
              <p:cNvPr id="26" name="Text Box 18"/>
              <p:cNvSpPr txBox="1">
                <a:spLocks noChangeArrowheads="1"/>
              </p:cNvSpPr>
              <p:nvPr/>
            </p:nvSpPr>
            <p:spPr bwMode="auto">
              <a:xfrm>
                <a:off x="1800" y="3345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DBMS</a:t>
                </a:r>
              </a:p>
            </p:txBody>
          </p:sp>
          <p:sp>
            <p:nvSpPr>
              <p:cNvPr id="27" name="Text Box 19"/>
              <p:cNvSpPr txBox="1">
                <a:spLocks noChangeArrowheads="1"/>
              </p:cNvSpPr>
              <p:nvPr/>
            </p:nvSpPr>
            <p:spPr bwMode="auto">
              <a:xfrm>
                <a:off x="1800" y="3660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sistem operasi</a:t>
                </a:r>
              </a:p>
            </p:txBody>
          </p:sp>
        </p:grpSp>
        <p:grpSp>
          <p:nvGrpSpPr>
            <p:cNvPr id="15" name="Group 20"/>
            <p:cNvGrpSpPr>
              <a:grpSpLocks/>
            </p:cNvGrpSpPr>
            <p:nvPr/>
          </p:nvGrpSpPr>
          <p:grpSpPr bwMode="auto">
            <a:xfrm>
              <a:off x="1841" y="9557"/>
              <a:ext cx="1800" cy="2160"/>
              <a:chOff x="1800" y="1800"/>
              <a:chExt cx="1800" cy="2160"/>
            </a:xfrm>
          </p:grpSpPr>
          <p:sp>
            <p:nvSpPr>
              <p:cNvPr id="20" name="AutoShape 21"/>
              <p:cNvSpPr>
                <a:spLocks noChangeArrowheads="1"/>
              </p:cNvSpPr>
              <p:nvPr/>
            </p:nvSpPr>
            <p:spPr bwMode="auto">
              <a:xfrm>
                <a:off x="1800" y="1800"/>
                <a:ext cx="1800" cy="855"/>
              </a:xfrm>
              <a:prstGeom prst="flowChartManualInpu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/>
                <a:r>
                  <a:rPr lang="en-US" sz="1200"/>
                  <a:t>intelligence</a:t>
                </a:r>
              </a:p>
              <a:p>
                <a:pPr algn="ctr"/>
                <a:r>
                  <a:rPr lang="en-US" sz="1200"/>
                  <a:t>terminal n</a:t>
                </a:r>
              </a:p>
              <a:p>
                <a:endParaRPr lang="en-US" sz="1200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>
                <a:off x="1800" y="2625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program aplikasi 1</a:t>
                </a:r>
              </a:p>
              <a:p>
                <a:pPr algn="ctr" eaLnBrk="1" hangingPunct="1"/>
                <a:r>
                  <a:rPr lang="en-US" sz="1200"/>
                  <a:t>sampai dengan</a:t>
                </a:r>
              </a:p>
              <a:p>
                <a:pPr algn="ctr" eaLnBrk="1" hangingPunct="1"/>
                <a:r>
                  <a:rPr lang="en-US" sz="1200"/>
                  <a:t>program aplikasi n</a:t>
                </a:r>
              </a:p>
              <a:p>
                <a:pPr algn="ctr" eaLnBrk="1" hangingPunct="1"/>
                <a:endParaRPr lang="en-US" sz="1200"/>
              </a:p>
              <a:p>
                <a:pPr eaLnBrk="1" hangingPunct="1"/>
                <a:endParaRPr lang="en-US" sz="1200"/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>
                <a:off x="1800" y="3345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DBMS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>
                <a:off x="1800" y="3660"/>
                <a:ext cx="1800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sz="1200"/>
                  <a:t>sistem operasi</a:t>
                </a:r>
              </a:p>
            </p:txBody>
          </p:sp>
        </p:grpSp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6731" y="8942"/>
              <a:ext cx="720" cy="4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File</a:t>
              </a:r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 flipH="1">
              <a:off x="6836" y="8889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 flipH="1">
              <a:off x="4211" y="9662"/>
              <a:ext cx="3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Text Box 28"/>
            <p:cNvSpPr txBox="1">
              <a:spLocks noChangeArrowheads="1"/>
            </p:cNvSpPr>
            <p:nvPr/>
          </p:nvSpPr>
          <p:spPr bwMode="auto">
            <a:xfrm>
              <a:off x="4391" y="10202"/>
              <a:ext cx="84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200"/>
                <a:t>File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5945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194471"/>
            <a:ext cx="2339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Distributed data </a:t>
            </a:r>
            <a:endParaRPr lang="id-ID" b="1" dirty="0" smtClean="0"/>
          </a:p>
          <a:p>
            <a:pPr algn="ctr"/>
            <a:r>
              <a:rPr lang="en-GB" b="1" dirty="0" smtClean="0"/>
              <a:t>processing </a:t>
            </a:r>
            <a:r>
              <a:rPr lang="en-GB" b="1" dirty="0"/>
              <a:t>system</a:t>
            </a:r>
            <a:r>
              <a:rPr lang="en-US" b="1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00" t="3031" r="20542" b="5188"/>
          <a:stretch/>
        </p:blipFill>
        <p:spPr bwMode="auto">
          <a:xfrm>
            <a:off x="3059832" y="123477"/>
            <a:ext cx="4949932" cy="4973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34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2594015"/>
            <a:ext cx="9144000" cy="1524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lnSpc>
                <a:spcPct val="115000"/>
              </a:lnSpc>
            </a:pPr>
            <a:r>
              <a:rPr lang="en-GB" sz="2000" dirty="0" err="1">
                <a:latin typeface="Cambria" pitchFamily="18" charset="0"/>
                <a:ea typeface="Cambria" pitchFamily="18" charset="0"/>
              </a:rPr>
              <a:t>Alasan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perlu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dikirim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lain :</a:t>
            </a:r>
          </a:p>
        </p:txBody>
      </p:sp>
      <p:sp>
        <p:nvSpPr>
          <p:cNvPr id="3" name="Pentagon 2"/>
          <p:cNvSpPr/>
          <p:nvPr/>
        </p:nvSpPr>
        <p:spPr>
          <a:xfrm rot="16200000">
            <a:off x="878963" y="1720417"/>
            <a:ext cx="1224000" cy="8280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4" name="Pentagon 3"/>
          <p:cNvSpPr/>
          <p:nvPr/>
        </p:nvSpPr>
        <p:spPr>
          <a:xfrm rot="5400000">
            <a:off x="6192064" y="2792015"/>
            <a:ext cx="1224000" cy="828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8" name="Text Placeholder 12"/>
          <p:cNvSpPr txBox="1">
            <a:spLocks/>
          </p:cNvSpPr>
          <p:nvPr/>
        </p:nvSpPr>
        <p:spPr>
          <a:xfrm>
            <a:off x="1094539" y="190486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2000" dirty="0" smtClean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 Placeholder 12"/>
          <p:cNvSpPr txBox="1">
            <a:spLocks/>
          </p:cNvSpPr>
          <p:nvPr/>
        </p:nvSpPr>
        <p:spPr>
          <a:xfrm>
            <a:off x="2607305" y="319635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11" name="Text Placeholder 12"/>
          <p:cNvSpPr txBox="1">
            <a:spLocks/>
          </p:cNvSpPr>
          <p:nvPr/>
        </p:nvSpPr>
        <p:spPr>
          <a:xfrm>
            <a:off x="5729319" y="319635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12" name="Text Placeholder 12"/>
          <p:cNvSpPr txBox="1">
            <a:spLocks/>
          </p:cNvSpPr>
          <p:nvPr/>
        </p:nvSpPr>
        <p:spPr>
          <a:xfrm>
            <a:off x="6409704" y="284625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0963" y="679878"/>
            <a:ext cx="6255946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lnSpc>
                <a:spcPct val="115000"/>
              </a:lnSpc>
            </a:pPr>
            <a:r>
              <a:rPr lang="en-GB" i="1" dirty="0" err="1">
                <a:latin typeface="Cambria" pitchFamily="18" charset="0"/>
                <a:ea typeface="Cambria" pitchFamily="18" charset="0"/>
              </a:rPr>
              <a:t>Transaksi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sering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terjadi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pada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berbeda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datanya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mana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tersebut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disimpan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sehingga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perlu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dikirim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dikirim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lagi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GB" i="1" dirty="0" err="1" smtClean="0">
                <a:latin typeface="Cambria" pitchFamily="18" charset="0"/>
                <a:ea typeface="Cambria" pitchFamily="18" charset="0"/>
              </a:rPr>
              <a:t>membutuhkan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informasi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tersebut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7501" y="3237869"/>
            <a:ext cx="5688632" cy="1339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lnSpc>
                <a:spcPct val="115000"/>
              </a:lnSpc>
            </a:pPr>
            <a:r>
              <a:rPr lang="en-US" i="1" dirty="0" err="1">
                <a:latin typeface="Cambria" pitchFamily="18" charset="0"/>
                <a:ea typeface="Cambria" pitchFamily="18" charset="0"/>
              </a:rPr>
              <a:t>Kadang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lebih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efisien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mengirim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lewat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jalur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komunikasi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lebih-lebih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bila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telah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diorganisasikan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melalui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dibandingkan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cara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pengiriman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biasa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360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2594015"/>
            <a:ext cx="9144000" cy="1524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lnSpc>
                <a:spcPct val="115000"/>
              </a:lnSpc>
            </a:pPr>
            <a:r>
              <a:rPr lang="en-GB" sz="2000" dirty="0" err="1">
                <a:latin typeface="Cambria" pitchFamily="18" charset="0"/>
                <a:ea typeface="Cambria" pitchFamily="18" charset="0"/>
              </a:rPr>
              <a:t>Alasan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perlu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dikirim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000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 lain :</a:t>
            </a:r>
          </a:p>
        </p:txBody>
      </p:sp>
      <p:sp>
        <p:nvSpPr>
          <p:cNvPr id="3" name="Pentagon 2"/>
          <p:cNvSpPr/>
          <p:nvPr/>
        </p:nvSpPr>
        <p:spPr>
          <a:xfrm rot="16200000">
            <a:off x="878963" y="1720417"/>
            <a:ext cx="1224000" cy="828000"/>
          </a:xfrm>
          <a:prstGeom prst="homePlate">
            <a:avLst/>
          </a:prstGeom>
          <a:solidFill>
            <a:srgbClr val="F2A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4" name="Pentagon 3"/>
          <p:cNvSpPr/>
          <p:nvPr/>
        </p:nvSpPr>
        <p:spPr>
          <a:xfrm rot="5400000">
            <a:off x="6192064" y="2792015"/>
            <a:ext cx="1224000" cy="828000"/>
          </a:xfrm>
          <a:prstGeom prst="homePlate">
            <a:avLst/>
          </a:prstGeom>
          <a:solidFill>
            <a:srgbClr val="FE4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8" name="Text Placeholder 12"/>
          <p:cNvSpPr txBox="1">
            <a:spLocks/>
          </p:cNvSpPr>
          <p:nvPr/>
        </p:nvSpPr>
        <p:spPr>
          <a:xfrm>
            <a:off x="1094539" y="190486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2000" dirty="0" smtClean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 Placeholder 12"/>
          <p:cNvSpPr txBox="1">
            <a:spLocks/>
          </p:cNvSpPr>
          <p:nvPr/>
        </p:nvSpPr>
        <p:spPr>
          <a:xfrm>
            <a:off x="2607305" y="319635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11" name="Text Placeholder 12"/>
          <p:cNvSpPr txBox="1">
            <a:spLocks/>
          </p:cNvSpPr>
          <p:nvPr/>
        </p:nvSpPr>
        <p:spPr>
          <a:xfrm>
            <a:off x="5729319" y="319635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12" name="Text Placeholder 12"/>
          <p:cNvSpPr txBox="1">
            <a:spLocks/>
          </p:cNvSpPr>
          <p:nvPr/>
        </p:nvSpPr>
        <p:spPr>
          <a:xfrm>
            <a:off x="6409704" y="284625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2000" dirty="0" smtClean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0963" y="679878"/>
            <a:ext cx="6255946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</a:pPr>
            <a:r>
              <a:rPr lang="en-US" i="1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organisasi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mempunyai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data, data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sibuk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membagi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tugasnya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mengirimkan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i="1" dirty="0" err="1" smtClean="0">
                <a:latin typeface="Cambria" pitchFamily="18" charset="0"/>
                <a:ea typeface="Cambria" pitchFamily="18" charset="0"/>
              </a:rPr>
              <a:t>ke</a:t>
            </a:r>
            <a:r>
              <a:rPr lang="en-US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    </a:t>
            </a:r>
            <a:r>
              <a:rPr lang="en-US" i="1" dirty="0" err="1" smtClean="0">
                <a:latin typeface="Cambria" pitchFamily="18" charset="0"/>
                <a:ea typeface="Cambria" pitchFamily="18" charset="0"/>
              </a:rPr>
              <a:t>tempat</a:t>
            </a:r>
            <a:r>
              <a:rPr lang="en-US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  <a:ea typeface="Cambria" pitchFamily="18" charset="0"/>
              </a:rPr>
              <a:t>pengolahan</a:t>
            </a:r>
            <a:r>
              <a:rPr lang="en-US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lain yang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kurang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  <a:ea typeface="Cambria" pitchFamily="18" charset="0"/>
              </a:rPr>
              <a:t>sibuk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1072" y="3206015"/>
            <a:ext cx="5688632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</a:pPr>
            <a:r>
              <a:rPr lang="en-GB" i="1" dirty="0" err="1">
                <a:latin typeface="Cambria" pitchFamily="18" charset="0"/>
                <a:ea typeface="Cambria" pitchFamily="18" charset="0"/>
              </a:rPr>
              <a:t>Alat-alat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mahal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misalnya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pencetak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grafik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GB" i="1" dirty="0" err="1" smtClean="0">
                <a:latin typeface="Cambria" pitchFamily="18" charset="0"/>
                <a:ea typeface="Cambria" pitchFamily="18" charset="0"/>
              </a:rPr>
              <a:t>atau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printer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berkecepatan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tinggi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cukup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diletakkan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di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 smtClean="0">
                <a:latin typeface="Cambria" pitchFamily="18" charset="0"/>
                <a:ea typeface="Cambria" pitchFamily="18" charset="0"/>
              </a:rPr>
              <a:t>suatu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lokasi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saja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bersama-sama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        </a:t>
            </a:r>
            <a:r>
              <a:rPr lang="en-GB" i="1" dirty="0" err="1" smtClean="0">
                <a:latin typeface="Cambria" pitchFamily="18" charset="0"/>
                <a:ea typeface="Cambria" pitchFamily="18" charset="0"/>
              </a:rPr>
              <a:t>sehingga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menghemat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err="1">
                <a:latin typeface="Cambria" pitchFamily="18" charset="0"/>
                <a:ea typeface="Cambria" pitchFamily="18" charset="0"/>
              </a:rPr>
              <a:t>biaya</a:t>
            </a:r>
            <a:endParaRPr lang="en-US" i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75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lnSpc>
                <a:spcPct val="105000"/>
              </a:lnSpc>
            </a:pPr>
            <a:r>
              <a:rPr lang="en-US" sz="2400" dirty="0" err="1" smtClean="0">
                <a:latin typeface="Times New Roman" pitchFamily="18" charset="0"/>
              </a:rPr>
              <a:t>Sistem</a:t>
            </a:r>
            <a:r>
              <a:rPr lang="en-US" sz="2400" dirty="0" smtClean="0">
                <a:latin typeface="Times New Roman" pitchFamily="18" charset="0"/>
              </a:rPr>
              <a:t> Telekomunikasi (</a:t>
            </a:r>
            <a:r>
              <a:rPr lang="en-US" sz="2400" i="1" dirty="0" smtClean="0">
                <a:latin typeface="Times New Roman" pitchFamily="18" charset="0"/>
              </a:rPr>
              <a:t>Telecommunication System</a:t>
            </a:r>
            <a:r>
              <a:rPr lang="en-US" sz="2400" dirty="0" smtClean="0">
                <a:latin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xmlns="" id="{33894115-D78D-47D3-AD7B-FB5A550642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</a:pPr>
            <a:r>
              <a:rPr lang="id-ID" sz="1800" i="1" dirty="0" smtClean="0">
                <a:latin typeface="Cambria" pitchFamily="18" charset="0"/>
                <a:ea typeface="Cambria" pitchFamily="18" charset="0"/>
              </a:rPr>
              <a:t>S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istem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mengkomunikasikan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atau</a:t>
            </a:r>
            <a:endParaRPr lang="id-ID" sz="1800" i="1" dirty="0" smtClean="0">
              <a:latin typeface="Cambria" pitchFamily="18" charset="0"/>
              <a:ea typeface="Cambria" pitchFamily="18" charset="0"/>
            </a:endParaRPr>
          </a:p>
          <a:p>
            <a:pPr>
              <a:lnSpc>
                <a:spcPts val="2160"/>
              </a:lnSpc>
              <a:spcBef>
                <a:spcPts val="0"/>
              </a:spcBef>
            </a:pP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informasi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dari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satu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lokasi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ke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i="1" dirty="0" err="1" smtClean="0">
                <a:latin typeface="Cambria" pitchFamily="18" charset="0"/>
                <a:ea typeface="Cambria" pitchFamily="18" charset="0"/>
              </a:rPr>
              <a:t>lokasi</a:t>
            </a:r>
            <a:r>
              <a:rPr lang="en-US" sz="1800" i="1" dirty="0" smtClean="0">
                <a:latin typeface="Cambria" pitchFamily="18" charset="0"/>
                <a:ea typeface="Cambria" pitchFamily="18" charset="0"/>
              </a:rPr>
              <a:t> yang lain.</a:t>
            </a:r>
            <a:endParaRPr lang="ko-KR" altLang="en-US" sz="1800" i="1" dirty="0">
              <a:latin typeface="Cambria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23528" y="1235231"/>
            <a:ext cx="72008" cy="15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/>
        </p:nvSpPr>
        <p:spPr>
          <a:xfrm>
            <a:off x="2523528" y="3067817"/>
            <a:ext cx="72008" cy="15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>
              <a:latin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1468600" y="2046405"/>
            <a:ext cx="72008" cy="17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>
              <a:latin typeface="Cambria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563844" y="2046405"/>
            <a:ext cx="72008" cy="17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>
              <a:latin typeface="Cambria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159145" y="3126495"/>
            <a:ext cx="2598282" cy="1334843"/>
            <a:chOff x="1686279" y="3983893"/>
            <a:chExt cx="4164467" cy="1194607"/>
          </a:xfrm>
        </p:grpSpPr>
        <p:sp>
          <p:nvSpPr>
            <p:cNvPr id="18" name="TextBox 17"/>
            <p:cNvSpPr txBox="1"/>
            <p:nvPr/>
          </p:nvSpPr>
          <p:spPr>
            <a:xfrm>
              <a:off x="2203287" y="4324630"/>
              <a:ext cx="3647459" cy="853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alat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pendukung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transmisi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dirty="0" smtClean="0">
                  <a:latin typeface="Cambria" pitchFamily="18" charset="0"/>
                  <a:ea typeface="Cambria" pitchFamily="18" charset="0"/>
                </a:rPr>
                <a:t>  </a:t>
              </a:r>
              <a:r>
                <a:rPr lang="en-US" sz="1400" dirty="0" smtClean="0">
                  <a:latin typeface="Cambria" pitchFamily="18" charset="0"/>
                  <a:ea typeface="Cambria" pitchFamily="18" charset="0"/>
                </a:rPr>
                <a:t>data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misalnya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i="1" dirty="0">
                  <a:latin typeface="Cambria" pitchFamily="18" charset="0"/>
                  <a:ea typeface="Cambria" pitchFamily="18" charset="0"/>
                </a:rPr>
                <a:t>modem</a:t>
              </a:r>
              <a:r>
                <a:rPr lang="en-US" sz="1400" i="1" dirty="0" smtClean="0">
                  <a:latin typeface="Cambria" pitchFamily="18" charset="0"/>
                  <a:ea typeface="Cambria" pitchFamily="18" charset="0"/>
                </a:rPr>
                <a:t>, </a:t>
              </a:r>
              <a:r>
                <a:rPr lang="en-US" sz="1400" i="1" dirty="0">
                  <a:latin typeface="Cambria" pitchFamily="18" charset="0"/>
                  <a:ea typeface="Cambria" pitchFamily="18" charset="0"/>
                </a:rPr>
                <a:t>front-end processor, switching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dirty="0" smtClean="0">
                  <a:latin typeface="Cambria" pitchFamily="18" charset="0"/>
                  <a:ea typeface="Cambria" pitchFamily="18" charset="0"/>
                </a:rPr>
                <a:t>   </a:t>
              </a:r>
              <a:r>
                <a:rPr lang="en-US" sz="1400" dirty="0" err="1" smtClean="0">
                  <a:latin typeface="Cambria" pitchFamily="18" charset="0"/>
                  <a:ea typeface="Cambria" pitchFamily="18" charset="0"/>
                </a:rPr>
                <a:t>dan</a:t>
              </a:r>
              <a:r>
                <a:rPr lang="en-US" sz="1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lainnya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86279" y="3983893"/>
              <a:ext cx="36474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Pemroses</a:t>
              </a:r>
              <a:r>
                <a:rPr lang="en-US" sz="1400" b="1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komunikasi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0192" y="1255861"/>
            <a:ext cx="2110736" cy="1014980"/>
            <a:chOff x="1676118" y="3818204"/>
            <a:chExt cx="4017390" cy="1014980"/>
          </a:xfrm>
        </p:grpSpPr>
        <p:sp>
          <p:nvSpPr>
            <p:cNvPr id="21" name="TextBox 20"/>
            <p:cNvSpPr txBox="1"/>
            <p:nvPr/>
          </p:nvSpPr>
          <p:spPr>
            <a:xfrm>
              <a:off x="2046050" y="4309964"/>
              <a:ext cx="36474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untuk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mengirim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dirty="0" smtClean="0">
                  <a:latin typeface="Cambria" pitchFamily="18" charset="0"/>
                  <a:ea typeface="Cambria" pitchFamily="18" charset="0"/>
                </a:rPr>
                <a:t>dan menerima data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" pitchFamily="18" charset="0"/>
                  <a:ea typeface="Cambria" pitchFamily="18" charset="0"/>
                  <a:cs typeface="Arial" pitchFamily="34" charset="0"/>
                </a:rPr>
                <a:t> 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76118" y="3818204"/>
              <a:ext cx="36474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Komputer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41661" y="3148498"/>
            <a:ext cx="2210175" cy="1388337"/>
            <a:chOff x="1934389" y="4004764"/>
            <a:chExt cx="4206653" cy="814609"/>
          </a:xfrm>
        </p:grpSpPr>
        <p:sp>
          <p:nvSpPr>
            <p:cNvPr id="24" name="TextBox 23"/>
            <p:cNvSpPr txBox="1"/>
            <p:nvPr/>
          </p:nvSpPr>
          <p:spPr>
            <a:xfrm>
              <a:off x="1934389" y="4296153"/>
              <a:ext cx="36474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mengendalikan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proses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komunikasi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data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493584" y="4004764"/>
              <a:ext cx="3647458" cy="30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1400" b="1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1400" b="1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b="1" dirty="0" smtClean="0">
                  <a:latin typeface="Cambria" pitchFamily="18" charset="0"/>
                  <a:ea typeface="Cambria" pitchFamily="18" charset="0"/>
                </a:rPr>
                <a:t>        </a:t>
              </a:r>
              <a:r>
                <a:rPr lang="en-US" sz="1400" b="1" dirty="0" err="1" smtClean="0">
                  <a:latin typeface="Cambria" pitchFamily="18" charset="0"/>
                  <a:ea typeface="Cambria" pitchFamily="18" charset="0"/>
                </a:rPr>
                <a:t>komunikasi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554755" y="1329463"/>
            <a:ext cx="2377285" cy="1460641"/>
            <a:chOff x="2113657" y="3938865"/>
            <a:chExt cx="3647458" cy="2791411"/>
          </a:xfrm>
        </p:grpSpPr>
        <p:sp>
          <p:nvSpPr>
            <p:cNvPr id="27" name="TextBox 26"/>
            <p:cNvSpPr txBox="1"/>
            <p:nvPr/>
          </p:nvSpPr>
          <p:spPr>
            <a:xfrm>
              <a:off x="2113657" y="4495163"/>
              <a:ext cx="3647458" cy="2235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kanal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komunikasi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(</a:t>
              </a:r>
              <a:r>
                <a:rPr lang="en-US" sz="1400" i="1" dirty="0">
                  <a:latin typeface="Cambria" pitchFamily="18" charset="0"/>
                  <a:ea typeface="Cambria" pitchFamily="18" charset="0"/>
                </a:rPr>
                <a:t>communication channe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l) yang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akan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dirty="0" smtClean="0">
                  <a:latin typeface="Cambria" pitchFamily="18" charset="0"/>
                  <a:ea typeface="Cambria" pitchFamily="18" charset="0"/>
                </a:rPr>
                <a:t>  </a:t>
              </a:r>
              <a:r>
                <a:rPr lang="en-US" sz="1400" dirty="0" err="1" smtClean="0">
                  <a:latin typeface="Cambria" pitchFamily="18" charset="0"/>
                  <a:ea typeface="Cambria" pitchFamily="18" charset="0"/>
                </a:rPr>
                <a:t>membawa</a:t>
              </a:r>
              <a:r>
                <a:rPr lang="en-US" sz="1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data yang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dikirimkan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dari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sumber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data </a:t>
              </a:r>
              <a:r>
                <a:rPr lang="en-US" sz="1400" dirty="0" err="1">
                  <a:latin typeface="Cambria" pitchFamily="18" charset="0"/>
                  <a:ea typeface="Cambria" pitchFamily="18" charset="0"/>
                </a:rPr>
                <a:t>ke</a:t>
              </a:r>
              <a:r>
                <a:rPr lang="en-US" sz="1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id-ID" sz="1400" dirty="0" smtClean="0">
                  <a:latin typeface="Cambria" pitchFamily="18" charset="0"/>
                  <a:ea typeface="Cambria" pitchFamily="18" charset="0"/>
                </a:rPr>
                <a:t>      </a:t>
              </a:r>
              <a:r>
                <a:rPr lang="en-US" sz="1400" dirty="0" err="1" smtClean="0">
                  <a:latin typeface="Cambria" pitchFamily="18" charset="0"/>
                  <a:ea typeface="Cambria" pitchFamily="18" charset="0"/>
                </a:rPr>
                <a:t>penerima</a:t>
              </a:r>
              <a:r>
                <a:rPr lang="en-US" sz="1400" dirty="0" smtClean="0">
                  <a:latin typeface="Cambria" pitchFamily="18" charset="0"/>
                  <a:ea typeface="Cambria" pitchFamily="18" charset="0"/>
                </a:rPr>
                <a:t>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76430" y="3938865"/>
              <a:ext cx="2721909" cy="588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b="1" dirty="0" smtClean="0">
                  <a:latin typeface="Cambria" pitchFamily="18" charset="0"/>
                  <a:ea typeface="Cambria" pitchFamily="18" charset="0"/>
                </a:rPr>
                <a:t>  </a:t>
              </a:r>
              <a:r>
                <a:rPr lang="en-US" sz="1400" b="1" dirty="0" smtClean="0">
                  <a:latin typeface="Cambria" pitchFamily="18" charset="0"/>
                  <a:ea typeface="Cambria" pitchFamily="18" charset="0"/>
                </a:rPr>
                <a:t>Media </a:t>
              </a:r>
              <a:r>
                <a:rPr lang="en-US" sz="1400" b="1" dirty="0" err="1">
                  <a:latin typeface="Cambria" pitchFamily="18" charset="0"/>
                  <a:ea typeface="Cambria" pitchFamily="18" charset="0"/>
                </a:rPr>
                <a:t>transmisi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xmlns="" id="{BE00A34B-CD2B-4D97-A578-3FCCB4E122B2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98" t="7941" r="27288" b="48025"/>
          <a:stretch/>
        </p:blipFill>
        <p:spPr bwMode="auto">
          <a:xfrm>
            <a:off x="5004048" y="1283813"/>
            <a:ext cx="3240360" cy="2339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2177602" y="1324679"/>
            <a:ext cx="266651" cy="234000"/>
          </a:xfrm>
          <a:prstGeom prst="roundRect">
            <a:avLst/>
          </a:prstGeom>
          <a:solidFill>
            <a:srgbClr val="FE3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30" name="Rounded Rectangle 29"/>
          <p:cNvSpPr/>
          <p:nvPr/>
        </p:nvSpPr>
        <p:spPr>
          <a:xfrm>
            <a:off x="2668370" y="1339674"/>
            <a:ext cx="266651" cy="234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31" name="Rounded Rectangle 30"/>
          <p:cNvSpPr/>
          <p:nvPr/>
        </p:nvSpPr>
        <p:spPr>
          <a:xfrm>
            <a:off x="2673017" y="3184817"/>
            <a:ext cx="266651" cy="234000"/>
          </a:xfrm>
          <a:prstGeom prst="roundRect">
            <a:avLst/>
          </a:prstGeom>
          <a:solidFill>
            <a:srgbClr val="FE4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32" name="Rounded Rectangle 31"/>
          <p:cNvSpPr/>
          <p:nvPr/>
        </p:nvSpPr>
        <p:spPr>
          <a:xfrm>
            <a:off x="2145109" y="3184817"/>
            <a:ext cx="266651" cy="234000"/>
          </a:xfrm>
          <a:prstGeom prst="roundRect">
            <a:avLst/>
          </a:prstGeom>
          <a:solidFill>
            <a:srgbClr val="F2A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99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3"/>
          <p:cNvSpPr txBox="1">
            <a:spLocks/>
          </p:cNvSpPr>
          <p:nvPr/>
        </p:nvSpPr>
        <p:spPr>
          <a:xfrm>
            <a:off x="2471269" y="2139701"/>
            <a:ext cx="3949844" cy="45925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Komputer</a:t>
            </a:r>
            <a:r>
              <a:rPr lang="en-GB" sz="24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Pengirim</a:t>
            </a:r>
            <a:r>
              <a:rPr lang="en-GB" sz="24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400" b="1" dirty="0" smtClean="0">
              <a:solidFill>
                <a:schemeClr val="bg1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GB" sz="2400" b="1" dirty="0" err="1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dan</a:t>
            </a:r>
            <a:r>
              <a:rPr lang="en-GB" sz="2400" b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Penerima</a:t>
            </a:r>
            <a:endParaRPr lang="en-US" sz="2400" b="1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9" name="Rounded Rectangle 27"/>
          <p:cNvSpPr/>
          <p:nvPr/>
        </p:nvSpPr>
        <p:spPr>
          <a:xfrm>
            <a:off x="7956376" y="1514589"/>
            <a:ext cx="288032" cy="22124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Rectangle 9"/>
          <p:cNvSpPr/>
          <p:nvPr/>
        </p:nvSpPr>
        <p:spPr>
          <a:xfrm>
            <a:off x="6748931" y="1014783"/>
            <a:ext cx="254553" cy="23828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/>
        </p:nvSpPr>
        <p:spPr>
          <a:xfrm>
            <a:off x="-36512" y="158079"/>
            <a:ext cx="37561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Tx/>
            </a:pPr>
            <a:r>
              <a:rPr lang="en-US" sz="2000" i="1" dirty="0" err="1">
                <a:latin typeface="Cambria" pitchFamily="18" charset="0"/>
                <a:ea typeface="Cambria" pitchFamily="18" charset="0"/>
              </a:rPr>
              <a:t>Tugas-tugas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i="1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i="1" dirty="0" err="1">
                <a:latin typeface="Cambria" pitchFamily="18" charset="0"/>
                <a:ea typeface="Cambria" pitchFamily="18" charset="0"/>
              </a:rPr>
              <a:t>pengirim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2000" i="1" dirty="0" smtClean="0">
                <a:latin typeface="Cambria" pitchFamily="18" charset="0"/>
                <a:ea typeface="Cambria" pitchFamily="18" charset="0"/>
              </a:rPr>
              <a:t>        </a:t>
            </a:r>
            <a:r>
              <a:rPr lang="en-US" sz="2000" i="1" dirty="0" smtClean="0">
                <a:latin typeface="Cambria" pitchFamily="18" charset="0"/>
                <a:ea typeface="Cambria" pitchFamily="18" charset="0"/>
              </a:rPr>
              <a:t>(</a:t>
            </a:r>
            <a:r>
              <a:rPr lang="en-US" sz="2000" i="1" dirty="0" err="1">
                <a:latin typeface="Cambria" pitchFamily="18" charset="0"/>
                <a:ea typeface="Cambria" pitchFamily="18" charset="0"/>
              </a:rPr>
              <a:t>penerima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) </a:t>
            </a:r>
            <a:r>
              <a:rPr lang="en-US" sz="2000" i="1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i="1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 data </a:t>
            </a:r>
            <a:r>
              <a:rPr lang="id-ID" sz="2000" i="1" dirty="0" smtClean="0">
                <a:latin typeface="Cambria" pitchFamily="18" charset="0"/>
                <a:ea typeface="Cambria" pitchFamily="18" charset="0"/>
              </a:rPr>
              <a:t>      </a:t>
            </a:r>
            <a:r>
              <a:rPr lang="en-US" sz="2000" i="1" dirty="0" err="1" smtClean="0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000" i="1" dirty="0">
                <a:latin typeface="Cambria" pitchFamily="18" charset="0"/>
                <a:ea typeface="Cambria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771" y="1995686"/>
            <a:ext cx="266429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Mengirim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menerima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) </a:t>
            </a:r>
            <a:endParaRPr lang="id-ID" dirty="0" smtClean="0">
              <a:latin typeface="Cambria" pitchFamily="18" charset="0"/>
              <a:ea typeface="Cambria" pitchFamily="18" charset="0"/>
            </a:endParaRPr>
          </a:p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 smtClean="0">
                <a:latin typeface="Cambria" pitchFamily="18" charset="0"/>
                <a:ea typeface="Cambria" pitchFamily="18" charset="0"/>
              </a:rPr>
              <a:t>sinyal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membentuk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jalur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perantara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transmisi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4047316"/>
            <a:ext cx="3006080" cy="702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Mengarahkan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endParaRPr lang="id-ID" dirty="0" smtClean="0">
              <a:latin typeface="Cambria" pitchFamily="18" charset="0"/>
              <a:ea typeface="Cambria" pitchFamily="18" charset="0"/>
            </a:endParaRPr>
          </a:p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 smtClean="0">
                <a:latin typeface="Cambria" pitchFamily="18" charset="0"/>
                <a:ea typeface="Cambria" pitchFamily="18" charset="0"/>
              </a:rPr>
              <a:t>ke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media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4622" y="4299942"/>
            <a:ext cx="307955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Mempersiapkan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format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dikirim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diterima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).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00192" y="2601861"/>
            <a:ext cx="266429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data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mengatur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kecepatan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28184" y="719688"/>
            <a:ext cx="266429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buClr>
                <a:schemeClr val="tx1"/>
              </a:buClr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pengawasan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transmisi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jika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terjadi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    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kesalahan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.</a:t>
            </a:r>
            <a:endParaRPr lang="en-GB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4" name="Flowchart: Merge 23"/>
          <p:cNvSpPr/>
          <p:nvPr/>
        </p:nvSpPr>
        <p:spPr>
          <a:xfrm>
            <a:off x="179512" y="1625212"/>
            <a:ext cx="504056" cy="481097"/>
          </a:xfrm>
          <a:prstGeom prst="flowChartMerg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26" name="Flowchart: Merge 25"/>
          <p:cNvSpPr/>
          <p:nvPr/>
        </p:nvSpPr>
        <p:spPr>
          <a:xfrm>
            <a:off x="1589517" y="3628001"/>
            <a:ext cx="504056" cy="481097"/>
          </a:xfrm>
          <a:prstGeom prst="flowChartMerge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sp>
        <p:nvSpPr>
          <p:cNvPr id="27" name="Flowchart: Merge 26"/>
          <p:cNvSpPr/>
          <p:nvPr/>
        </p:nvSpPr>
        <p:spPr>
          <a:xfrm>
            <a:off x="6748931" y="3868550"/>
            <a:ext cx="504056" cy="481097"/>
          </a:xfrm>
          <a:prstGeom prst="flowChartMerg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b="1" dirty="0" smtClean="0"/>
              <a:t>3</a:t>
            </a:r>
            <a:endParaRPr lang="id-ID" b="1" dirty="0"/>
          </a:p>
        </p:txBody>
      </p:sp>
      <p:sp>
        <p:nvSpPr>
          <p:cNvPr id="28" name="Flowchart: Merge 27"/>
          <p:cNvSpPr/>
          <p:nvPr/>
        </p:nvSpPr>
        <p:spPr>
          <a:xfrm>
            <a:off x="7848364" y="2139701"/>
            <a:ext cx="504056" cy="481097"/>
          </a:xfrm>
          <a:prstGeom prst="flowChartMerg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29" name="Flowchart: Merge 28"/>
          <p:cNvSpPr/>
          <p:nvPr/>
        </p:nvSpPr>
        <p:spPr>
          <a:xfrm>
            <a:off x="6250526" y="339502"/>
            <a:ext cx="504056" cy="481097"/>
          </a:xfrm>
          <a:prstGeom prst="flowChartMerg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b="1" dirty="0" smtClean="0"/>
              <a:t>5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461242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 rot="19526171">
            <a:off x="276608" y="1398113"/>
            <a:ext cx="3150212" cy="2591644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grpSp>
        <p:nvGrpSpPr>
          <p:cNvPr id="16" name="Group 15"/>
          <p:cNvGrpSpPr/>
          <p:nvPr/>
        </p:nvGrpSpPr>
        <p:grpSpPr>
          <a:xfrm>
            <a:off x="323528" y="339502"/>
            <a:ext cx="4673578" cy="1679256"/>
            <a:chOff x="3455168" y="158157"/>
            <a:chExt cx="4673578" cy="1679256"/>
          </a:xfrm>
        </p:grpSpPr>
        <p:sp>
          <p:nvSpPr>
            <p:cNvPr id="17" name="TextBox 16"/>
            <p:cNvSpPr txBox="1"/>
            <p:nvPr/>
          </p:nvSpPr>
          <p:spPr>
            <a:xfrm>
              <a:off x="3455168" y="1094261"/>
              <a:ext cx="4529562" cy="7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1"/>
                </a:buClr>
              </a:pPr>
              <a:r>
                <a:rPr lang="en-US" sz="2000" dirty="0" err="1">
                  <a:latin typeface="Cambria" pitchFamily="18" charset="0"/>
                  <a:ea typeface="Cambria" pitchFamily="18" charset="0"/>
                </a:rPr>
                <a:t>Bentuk</a:t>
              </a:r>
              <a:r>
                <a:rPr lang="en-US" sz="2000" dirty="0">
                  <a:latin typeface="Cambria" pitchFamily="18" charset="0"/>
                  <a:ea typeface="Cambria" pitchFamily="18" charset="0"/>
                </a:rPr>
                <a:t> media </a:t>
              </a:r>
              <a:r>
                <a:rPr lang="en-US" sz="2000" dirty="0" err="1">
                  <a:latin typeface="Cambria" pitchFamily="18" charset="0"/>
                  <a:ea typeface="Cambria" pitchFamily="18" charset="0"/>
                </a:rPr>
                <a:t>transmisi</a:t>
              </a:r>
              <a:r>
                <a:rPr lang="en-US" sz="2000" dirty="0">
                  <a:latin typeface="Cambria" pitchFamily="18" charset="0"/>
                  <a:ea typeface="Cambria" pitchFamily="18" charset="0"/>
                </a:rPr>
                <a:t> </a:t>
              </a:r>
              <a:endParaRPr lang="id-ID" sz="2000" dirty="0" smtClean="0">
                <a:latin typeface="Cambria" pitchFamily="18" charset="0"/>
                <a:ea typeface="Cambria" pitchFamily="18" charset="0"/>
              </a:endParaRPr>
            </a:p>
            <a:p>
              <a:pPr>
                <a:lnSpc>
                  <a:spcPct val="110000"/>
                </a:lnSpc>
                <a:buClr>
                  <a:schemeClr val="tx1"/>
                </a:buClr>
              </a:pPr>
              <a:r>
                <a:rPr lang="en-US" sz="2000" dirty="0" smtClean="0">
                  <a:latin typeface="Cambria" pitchFamily="18" charset="0"/>
                  <a:ea typeface="Cambria" pitchFamily="18" charset="0"/>
                </a:rPr>
                <a:t>yang </a:t>
              </a:r>
              <a:r>
                <a:rPr lang="en-US" sz="2000" dirty="0" err="1">
                  <a:latin typeface="Cambria" pitchFamily="18" charset="0"/>
                  <a:ea typeface="Cambria" pitchFamily="18" charset="0"/>
                </a:rPr>
                <a:t>dapat</a:t>
              </a:r>
              <a:r>
                <a:rPr lang="en-US" sz="20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000" dirty="0" err="1">
                  <a:latin typeface="Cambria" pitchFamily="18" charset="0"/>
                  <a:ea typeface="Cambria" pitchFamily="18" charset="0"/>
                </a:rPr>
                <a:t>digunakan</a:t>
              </a:r>
              <a:r>
                <a:rPr lang="en-US" sz="2000" dirty="0">
                  <a:latin typeface="Cambria" pitchFamily="18" charset="0"/>
                  <a:ea typeface="Cambria" pitchFamily="18" charset="0"/>
                </a:rPr>
                <a:t>.</a:t>
              </a:r>
            </a:p>
          </p:txBody>
        </p:sp>
        <p:sp>
          <p:nvSpPr>
            <p:cNvPr id="18" name="Text Placeholder 13"/>
            <p:cNvSpPr txBox="1">
              <a:spLocks/>
            </p:cNvSpPr>
            <p:nvPr/>
          </p:nvSpPr>
          <p:spPr>
            <a:xfrm>
              <a:off x="3599184" y="158157"/>
              <a:ext cx="4529562" cy="576064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4000" dirty="0">
                  <a:latin typeface="Cambria" pitchFamily="18" charset="0"/>
                  <a:ea typeface="Cambria" pitchFamily="18" charset="0"/>
                  <a:cs typeface="Times New Roman" pitchFamily="18" charset="0"/>
                </a:rPr>
                <a:t>Media </a:t>
              </a:r>
              <a:r>
                <a:rPr lang="en-GB" sz="4000" dirty="0" err="1">
                  <a:latin typeface="Cambria" pitchFamily="18" charset="0"/>
                  <a:ea typeface="Cambria" pitchFamily="18" charset="0"/>
                  <a:cs typeface="Times New Roman" pitchFamily="18" charset="0"/>
                </a:rPr>
                <a:t>Transmisi</a:t>
              </a:r>
              <a:endParaRPr lang="ko-KR" altLang="en-US" sz="4000" b="1" dirty="0">
                <a:solidFill>
                  <a:schemeClr val="accent4"/>
                </a:solidFill>
                <a:latin typeface="Cambria" pitchFamily="18" charset="0"/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720784" y="767775"/>
            <a:ext cx="30963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 err="1" smtClean="0">
                <a:latin typeface="Cambria" pitchFamily="18" charset="0"/>
                <a:ea typeface="Cambria" pitchFamily="18" charset="0"/>
              </a:rPr>
              <a:t>Kecepatan</a:t>
            </a:r>
            <a:r>
              <a:rPr lang="en-GB" sz="1600" b="1" dirty="0" smtClean="0">
                <a:latin typeface="Cambria" pitchFamily="18" charset="0"/>
                <a:ea typeface="Cambria" pitchFamily="18" charset="0"/>
              </a:rPr>
              <a:t> Media </a:t>
            </a:r>
            <a:r>
              <a:rPr lang="en-GB" sz="1600" b="1" dirty="0" err="1" smtClean="0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  <a:cs typeface="Arial" pitchFamily="34" charset="0"/>
              </a:rPr>
              <a:t>    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5576" y="2283718"/>
            <a:ext cx="3960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media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sebagai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kanal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yaitu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berupa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kabel</a:t>
            </a:r>
            <a:r>
              <a:rPr lang="en-US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, </a:t>
            </a:r>
            <a:r>
              <a:rPr lang="en-US" sz="20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radiasi</a:t>
            </a:r>
            <a:r>
              <a:rPr lang="en-US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id-ID" sz="2000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en-US" sz="2000" i="1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elektromagnetik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satelit</a:t>
            </a:r>
            <a:r>
              <a:rPr lang="en-US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.</a:t>
            </a:r>
            <a:endParaRPr kumimoji="0" lang="en-US" altLang="ko-KR" sz="2000" b="1" i="1" dirty="0">
              <a:solidFill>
                <a:srgbClr val="0070C0"/>
              </a:solidFill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graphicFrame>
        <p:nvGraphicFramePr>
          <p:cNvPr id="8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4025617"/>
              </p:ext>
            </p:extLst>
          </p:nvPr>
        </p:nvGraphicFramePr>
        <p:xfrm>
          <a:off x="4818688" y="1487028"/>
          <a:ext cx="4320480" cy="2286000"/>
        </p:xfrm>
        <a:graphic>
          <a:graphicData uri="http://schemas.openxmlformats.org/drawingml/2006/table">
            <a:tbl>
              <a:tblPr/>
              <a:tblGrid>
                <a:gridCol w="2448272"/>
                <a:gridCol w="1872208"/>
              </a:tblGrid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Media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Transmisi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Kecepatan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Twisted pair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Coaxial cable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Radio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frekwensi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wireless LAN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Infrared light wireless LAN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Microwave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Satellite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Fiber optic cable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14.4 Kbps – 100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10 Mbps – 550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2 Mbps – 8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4 Mbps – 16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64 Kbps – 50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64 Kbps – 50 Mbps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100 Mbps – 30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Gbps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195486"/>
            <a:ext cx="9144000" cy="648071"/>
          </a:xfrm>
        </p:spPr>
        <p:txBody>
          <a:bodyPr/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</a:rPr>
              <a:t>Kapasitas</a:t>
            </a:r>
            <a:r>
              <a:rPr lang="id-ID" sz="3200" dirty="0" smtClean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Channel </a:t>
            </a:r>
            <a:r>
              <a:rPr lang="en-US" sz="3200" dirty="0" err="1" smtClean="0">
                <a:latin typeface="Times New Roman" pitchFamily="18" charset="0"/>
              </a:rPr>
              <a:t>Transmisi</a:t>
            </a:r>
            <a:endParaRPr lang="id-ID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" y="267494"/>
            <a:ext cx="9143999" cy="216000"/>
          </a:xfrm>
        </p:spPr>
        <p:txBody>
          <a:bodyPr/>
          <a:lstStyle/>
          <a:p>
            <a:pPr algn="r"/>
            <a:r>
              <a:rPr lang="en-GB" sz="2400" dirty="0">
                <a:latin typeface="Forte" pitchFamily="66" charset="0"/>
                <a:ea typeface="Cambria" pitchFamily="18" charset="0"/>
                <a:cs typeface="Times New Roman" pitchFamily="18" charset="0"/>
              </a:rPr>
              <a:t>Media </a:t>
            </a:r>
            <a:r>
              <a:rPr lang="en-GB" sz="2400" dirty="0" err="1">
                <a:latin typeface="Forte" pitchFamily="66" charset="0"/>
                <a:ea typeface="Cambria" pitchFamily="18" charset="0"/>
                <a:cs typeface="Times New Roman" pitchFamily="18" charset="0"/>
              </a:rPr>
              <a:t>Transmisi</a:t>
            </a:r>
            <a:endParaRPr lang="ko-KR" altLang="en-US" sz="2400" b="1" dirty="0">
              <a:solidFill>
                <a:schemeClr val="accent4"/>
              </a:solidFill>
              <a:latin typeface="Forte" pitchFamily="66" charset="0"/>
            </a:endParaRPr>
          </a:p>
          <a:p>
            <a:pPr algn="r"/>
            <a:endParaRPr lang="id-ID" sz="2400" dirty="0">
              <a:latin typeface="Forte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203598"/>
            <a:ext cx="381642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</a:pPr>
            <a:r>
              <a:rPr lang="en-US" sz="1600" b="1" i="1" dirty="0">
                <a:latin typeface="Cambria" pitchFamily="18" charset="0"/>
                <a:ea typeface="Cambria" pitchFamily="18" charset="0"/>
              </a:rPr>
              <a:t>Bandwidth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b="1" dirty="0" err="1">
                <a:latin typeface="Cambria" pitchFamily="18" charset="0"/>
                <a:ea typeface="Cambria" pitchFamily="18" charset="0"/>
              </a:rPr>
              <a:t>lebar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 band)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menunjukkan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sejumlah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data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ditransmisikan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unit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waktu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dinyatakan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satuan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i="1" dirty="0">
                <a:latin typeface="Cambria" pitchFamily="18" charset="0"/>
                <a:ea typeface="Cambria" pitchFamily="18" charset="0"/>
              </a:rPr>
              <a:t>bits per second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 (bps)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i="1" dirty="0">
                <a:latin typeface="Cambria" pitchFamily="18" charset="0"/>
                <a:ea typeface="Cambria" pitchFamily="18" charset="0"/>
              </a:rPr>
              <a:t>characters per second 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(cps)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148064" y="1163006"/>
            <a:ext cx="355410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</a:pPr>
            <a:r>
              <a:rPr lang="en-GB" sz="1600" dirty="0" err="1">
                <a:latin typeface="Cambria" pitchFamily="18" charset="0"/>
                <a:ea typeface="Cambria" pitchFamily="18" charset="0"/>
              </a:rPr>
              <a:t>Kapasitas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i="1" dirty="0">
                <a:latin typeface="Cambria" pitchFamily="18" charset="0"/>
                <a:ea typeface="Cambria" pitchFamily="18" charset="0"/>
              </a:rPr>
              <a:t>transfer rate</a:t>
            </a:r>
            <a:r>
              <a:rPr lang="en-GB" sz="1600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1600" b="1" dirty="0" err="1">
                <a:latin typeface="Cambria" pitchFamily="18" charset="0"/>
                <a:ea typeface="Cambria" pitchFamily="18" charset="0"/>
              </a:rPr>
              <a:t>tingkat</a:t>
            </a:r>
            <a:r>
              <a:rPr lang="en-GB" sz="16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dirty="0" err="1">
                <a:latin typeface="Cambria" pitchFamily="18" charset="0"/>
                <a:ea typeface="Cambria" pitchFamily="18" charset="0"/>
              </a:rPr>
              <a:t>penyaluran</a:t>
            </a:r>
            <a:r>
              <a:rPr lang="en-GB" sz="1600" b="1" dirty="0">
                <a:latin typeface="Cambria" pitchFamily="18" charset="0"/>
                <a:ea typeface="Cambria" pitchFamily="18" charset="0"/>
              </a:rPr>
              <a:t>)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i="1" dirty="0">
                <a:latin typeface="Cambria" pitchFamily="18" charset="0"/>
                <a:ea typeface="Cambria" pitchFamily="18" charset="0"/>
              </a:rPr>
              <a:t>baud rate</a:t>
            </a:r>
            <a:r>
              <a:rPr lang="en-GB" sz="16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     </a:t>
            </a:r>
            <a:r>
              <a:rPr lang="en-GB" sz="1600" i="1" dirty="0" smtClean="0">
                <a:latin typeface="Cambria" pitchFamily="18" charset="0"/>
                <a:ea typeface="Cambria" pitchFamily="18" charset="0"/>
              </a:rPr>
              <a:t>channel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transmisi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digolongkan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en-GB" sz="1600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GB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i="1" dirty="0">
                <a:latin typeface="Cambria" pitchFamily="18" charset="0"/>
                <a:ea typeface="Cambria" pitchFamily="18" charset="0"/>
              </a:rPr>
              <a:t>narrowband channel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1600" i="1" dirty="0">
                <a:latin typeface="Cambria" pitchFamily="18" charset="0"/>
                <a:ea typeface="Cambria" pitchFamily="18" charset="0"/>
              </a:rPr>
              <a:t>voice band channel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i="1" dirty="0">
                <a:latin typeface="Cambria" pitchFamily="18" charset="0"/>
                <a:ea typeface="Cambria" pitchFamily="18" charset="0"/>
              </a:rPr>
              <a:t>wideband channel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graphicFrame>
        <p:nvGraphicFramePr>
          <p:cNvPr id="6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6612120"/>
              </p:ext>
            </p:extLst>
          </p:nvPr>
        </p:nvGraphicFramePr>
        <p:xfrm>
          <a:off x="1083568" y="3507854"/>
          <a:ext cx="6400800" cy="1440160"/>
        </p:xfrm>
        <a:graphic>
          <a:graphicData uri="http://schemas.openxmlformats.org/drawingml/2006/table">
            <a:tbl>
              <a:tblPr/>
              <a:tblGrid>
                <a:gridCol w="2154238"/>
                <a:gridCol w="1370012"/>
                <a:gridCol w="852488"/>
                <a:gridCol w="1027112"/>
                <a:gridCol w="996950"/>
              </a:tblGrid>
              <a:tr h="685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Jenis</a:t>
                      </a:r>
                      <a:r>
                        <a:rPr kumimoji="0" lang="id-ID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Kanal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Kapasitas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Transmisi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Biaya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Total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Biaya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Rata-rata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Tingkat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Kesalahan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36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Narrowband channel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Voiceband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 channel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Broadband channel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50 - 300 bps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300 - 500 bps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s.d. 1 juta bps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Rendah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Sedang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Tinggi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Tinggi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Sedang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Rendah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Tinggi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MS Mincho" pitchFamily="49" charset="-128"/>
                        </a:rPr>
                        <a:t>Sedang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</a:rPr>
                        <a:t>Rendah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699792" y="3071150"/>
            <a:ext cx="36373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Perbandingan</a:t>
            </a:r>
            <a:r>
              <a:rPr lang="en-GB" sz="1600" b="1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antar</a:t>
            </a:r>
            <a:r>
              <a:rPr lang="en-GB" sz="1600" b="1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kanal</a:t>
            </a:r>
            <a:r>
              <a:rPr lang="en-GB" sz="1600" b="1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b="1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transmisi</a:t>
            </a:r>
            <a:r>
              <a:rPr lang="en-US" sz="1600" b="1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973595317"/>
              </p:ext>
            </p:extLst>
          </p:nvPr>
        </p:nvGraphicFramePr>
        <p:xfrm>
          <a:off x="3635896" y="1275606"/>
          <a:ext cx="1944216" cy="155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662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 rot="19164864">
            <a:off x="2508856" y="1724457"/>
            <a:ext cx="3150212" cy="259164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83494"/>
            <a:ext cx="9144000" cy="648071"/>
          </a:xfrm>
        </p:spPr>
        <p:txBody>
          <a:bodyPr/>
          <a:lstStyle/>
          <a:p>
            <a:pPr marL="609600" indent="-609600">
              <a:lnSpc>
                <a:spcPct val="115000"/>
              </a:lnSpc>
            </a:pPr>
            <a:r>
              <a:rPr lang="en-US" sz="3200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sz="32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id-ID" sz="3200" dirty="0" smtClean="0">
                <a:latin typeface="Cambria" pitchFamily="18" charset="0"/>
                <a:ea typeface="Cambria" pitchFamily="18" charset="0"/>
              </a:rPr>
              <a:t>d</a:t>
            </a:r>
            <a:r>
              <a:rPr lang="en-US" sz="3200" dirty="0" err="1" smtClean="0">
                <a:latin typeface="Cambria" pitchFamily="18" charset="0"/>
                <a:ea typeface="Cambria" pitchFamily="18" charset="0"/>
              </a:rPr>
              <a:t>ari</a:t>
            </a:r>
            <a:r>
              <a:rPr lang="en-US" sz="32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  <a:ea typeface="Cambria" pitchFamily="18" charset="0"/>
              </a:rPr>
              <a:t>Kanal</a:t>
            </a:r>
            <a:r>
              <a:rPr lang="en-US" sz="32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  <a:ea typeface="Cambria" pitchFamily="18" charset="0"/>
              </a:rPr>
              <a:t>Transmisinya</a:t>
            </a:r>
            <a:r>
              <a:rPr lang="en-US" sz="3200" dirty="0" smtClean="0">
                <a:latin typeface="Cambria" pitchFamily="18" charset="0"/>
                <a:ea typeface="Cambria" pitchFamily="18" charset="0"/>
              </a:rPr>
              <a:t>.</a:t>
            </a:r>
            <a:endParaRPr lang="en-US" sz="3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" y="267494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0" kern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400" dirty="0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Media </a:t>
            </a:r>
            <a:r>
              <a:rPr lang="en-GB" sz="2400" dirty="0" err="1" smtClean="0">
                <a:latin typeface="Forte" pitchFamily="66" charset="0"/>
                <a:ea typeface="Cambria" pitchFamily="18" charset="0"/>
                <a:cs typeface="Times New Roman" pitchFamily="18" charset="0"/>
              </a:rPr>
              <a:t>Transmisi</a:t>
            </a:r>
            <a:endParaRPr lang="ko-KR" altLang="en-US" sz="2400" b="1" dirty="0" smtClean="0">
              <a:solidFill>
                <a:schemeClr val="accent4"/>
              </a:solidFill>
              <a:latin typeface="Forte" pitchFamily="66" charset="0"/>
            </a:endParaRPr>
          </a:p>
          <a:p>
            <a:pPr algn="r"/>
            <a:endParaRPr lang="id-ID" sz="2400" dirty="0">
              <a:latin typeface="Forte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1635646"/>
            <a:ext cx="4572000" cy="1685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dirty="0" err="1">
                <a:latin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kanal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transmisi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mempunyai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tipe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transmisi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satu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arah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</a:rPr>
              <a:t>one-way transmission</a:t>
            </a:r>
            <a:r>
              <a:rPr lang="en-US" dirty="0">
                <a:latin typeface="Times New Roman" pitchFamily="18" charset="0"/>
              </a:rPr>
              <a:t>), </a:t>
            </a:r>
            <a:r>
              <a:rPr lang="en-US" dirty="0" err="1">
                <a:latin typeface="Times New Roman" pitchFamily="18" charset="0"/>
              </a:rPr>
              <a:t>transmisi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arah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bergantian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</a:rPr>
              <a:t>either-way transmission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</a:rPr>
              <a:t>)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transmisi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arah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serentak</a:t>
            </a:r>
            <a:r>
              <a:rPr lang="en-US" dirty="0">
                <a:latin typeface="Times New Roman" pitchFamily="18" charset="0"/>
              </a:rPr>
              <a:t> (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</a:rPr>
              <a:t>both-way trans- mission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9703471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3FE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1431</Words>
  <Application>Microsoft Office PowerPoint</Application>
  <PresentationFormat>On-screen Show (16:9)</PresentationFormat>
  <Paragraphs>308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Cover and End Slide Master</vt:lpstr>
      <vt:lpstr>Contents Slide Master</vt:lpstr>
      <vt:lpstr>Section Break Slide Master</vt:lpstr>
      <vt:lpstr>Sistem Teknologi Komunikasi</vt:lpstr>
      <vt:lpstr>PowerPoint Presentation</vt:lpstr>
      <vt:lpstr>Alasan data perlu dikirim dari satu tempat ke tempat lain :</vt:lpstr>
      <vt:lpstr>Alasan data perlu dikirim dari satu tempat ke tempat lain :</vt:lpstr>
      <vt:lpstr>Sistem Telekomunikasi (Telecommunication System)</vt:lpstr>
      <vt:lpstr>PowerPoint Presentation</vt:lpstr>
      <vt:lpstr>PowerPoint Presentation</vt:lpstr>
      <vt:lpstr>Kapasitas Channel Transmisi</vt:lpstr>
      <vt:lpstr>Tipe dari Kanal Transmisinya.</vt:lpstr>
      <vt:lpstr>PowerPoint Presentation</vt:lpstr>
      <vt:lpstr>PowerPoint Presentation</vt:lpstr>
      <vt:lpstr>PowerPoint Presentation</vt:lpstr>
      <vt:lpstr>PowerPoint Presentation</vt:lpstr>
      <vt:lpstr>Network Control Program (NCP)</vt:lpstr>
      <vt:lpstr>Network Control Program (NCP)</vt:lpstr>
      <vt:lpstr>PowerPoint Presentation</vt:lpstr>
      <vt:lpstr>Topologi Jaringan</vt:lpstr>
      <vt:lpstr>PowerPoint Presentation</vt:lpstr>
      <vt:lpstr>Macam-Macam Jaringan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Volker</cp:lastModifiedBy>
  <cp:revision>101</cp:revision>
  <dcterms:created xsi:type="dcterms:W3CDTF">2016-11-30T01:15:48Z</dcterms:created>
  <dcterms:modified xsi:type="dcterms:W3CDTF">2018-09-11T08:48:32Z</dcterms:modified>
</cp:coreProperties>
</file>