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77" r:id="rId8"/>
    <p:sldId id="263" r:id="rId9"/>
    <p:sldId id="264" r:id="rId10"/>
    <p:sldId id="278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6ABDC-7728-44E8-9596-7908C5EE4ED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FB11EB-C58F-4CA2-A45C-0CB85DD3D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07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09F7D78-B9D6-4733-9BD1-4871C8512B8A}" type="slidenum">
              <a:rPr lang="en-GB"/>
              <a:pPr/>
              <a:t>2</a:t>
            </a:fld>
            <a:endParaRPr lang="en-GB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9BE7D50-72EF-4C13-BC48-239275184294}" type="slidenum">
              <a:rPr lang="en-GB"/>
              <a:pPr/>
              <a:t>14</a:t>
            </a:fld>
            <a:endParaRPr lang="en-GB"/>
          </a:p>
        </p:txBody>
      </p:sp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4D09202-0F6E-42D6-9F44-6229BD4E68EF}" type="slidenum">
              <a:rPr lang="en-GB"/>
              <a:pPr/>
              <a:t>15</a:t>
            </a:fld>
            <a:endParaRPr lang="en-GB"/>
          </a:p>
        </p:txBody>
      </p:sp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0468528-E5EF-47A7-B0BB-8C0172D1D1E9}" type="slidenum">
              <a:rPr lang="en-GB"/>
              <a:pPr/>
              <a:t>16</a:t>
            </a:fld>
            <a:endParaRPr lang="en-GB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63824D6-AC4A-411D-9577-038A3EE713C5}" type="slidenum">
              <a:rPr lang="en-GB"/>
              <a:pPr/>
              <a:t>17</a:t>
            </a:fld>
            <a:endParaRPr lang="en-GB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D39E72E-7BB0-4D30-9E42-BE1A4189EAE5}" type="slidenum">
              <a:rPr lang="en-GB"/>
              <a:pPr/>
              <a:t>18</a:t>
            </a:fld>
            <a:endParaRPr lang="en-GB"/>
          </a:p>
        </p:txBody>
      </p:sp>
      <p:sp>
        <p:nvSpPr>
          <p:cNvPr id="358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7A5D37-B406-4776-B2FB-A9BF053DE9FF}" type="slidenum">
              <a:rPr lang="en-GB"/>
              <a:pPr/>
              <a:t>19</a:t>
            </a:fld>
            <a:endParaRPr lang="en-GB"/>
          </a:p>
        </p:txBody>
      </p:sp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8FFD017-40F8-4377-B6A4-E01C81F5C215}" type="slidenum">
              <a:rPr lang="en-GB"/>
              <a:pPr/>
              <a:t>21</a:t>
            </a:fld>
            <a:endParaRPr lang="en-GB"/>
          </a:p>
        </p:txBody>
      </p:sp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B2E15-AFD7-489B-9E3A-000572C8B368}" type="slidenum">
              <a:rPr lang="en-GB"/>
              <a:pPr/>
              <a:t>3</a:t>
            </a:fld>
            <a:endParaRPr lang="en-GB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0D80D3-476F-43B5-AADB-23031842A924}" type="slidenum">
              <a:rPr lang="en-GB"/>
              <a:pPr/>
              <a:t>5</a:t>
            </a:fld>
            <a:endParaRPr lang="en-GB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B27C3F1-4938-4A9C-A738-E8303870FE89}" type="slidenum">
              <a:rPr lang="en-GB"/>
              <a:pPr/>
              <a:t>6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D61CBAB-7322-4571-B62F-8807BDBD0CB7}" type="slidenum">
              <a:rPr lang="en-GB"/>
              <a:pPr/>
              <a:t>8</a:t>
            </a:fld>
            <a:endParaRPr lang="en-GB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1BE5D2-17F1-4024-9679-8BBD578B420E}" type="slidenum">
              <a:rPr lang="en-GB"/>
              <a:pPr/>
              <a:t>9</a:t>
            </a:fld>
            <a:endParaRPr lang="en-GB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1266482-2707-404C-958B-EFC9183ADFDF}" type="slidenum">
              <a:rPr lang="en-GB"/>
              <a:pPr/>
              <a:t>11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5D94B7C-E7CD-4EB6-A7F7-31D510F667E0}" type="slidenum">
              <a:rPr lang="en-GB"/>
              <a:pPr/>
              <a:t>12</a:t>
            </a:fld>
            <a:endParaRPr lang="en-GB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5AA4014-D030-4162-8FD1-460B386B500E}" type="slidenum">
              <a:rPr lang="en-GB"/>
              <a:pPr/>
              <a:t>13</a:t>
            </a:fld>
            <a:endParaRPr lang="en-GB"/>
          </a:p>
        </p:txBody>
      </p:sp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215238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21523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id-ID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16/11/2016</a:t>
            </a:fld>
            <a:endParaRPr lang="id-ID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16/11/2016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16/11/2016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16/11/2016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16/11/2016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16/11/2016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16/11/2016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16/11/2016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16/11/2016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6715172" cy="9477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28736"/>
            <a:ext cx="5111750" cy="4697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16/11/2016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86322"/>
            <a:ext cx="5486400" cy="13858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16/11/2016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501090" y="0"/>
            <a:ext cx="642910" cy="62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20" y="6572272"/>
            <a:ext cx="2000264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8FF6-ECD9-49AB-B430-41AFB2F8B724}" type="datetimeFigureOut">
              <a:rPr lang="id-ID" smtClean="0"/>
              <a:pPr/>
              <a:t>16/11/2016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0892" y="6572272"/>
            <a:ext cx="2071702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 flipH="1">
            <a:off x="-45719" y="19050"/>
            <a:ext cx="117124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28596" y="6572272"/>
            <a:ext cx="289560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500034" y="1214422"/>
            <a:ext cx="685800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Penyederhanaan</a:t>
            </a:r>
            <a:r>
              <a:rPr lang="en-US" dirty="0"/>
              <a:t> </a:t>
            </a:r>
            <a:r>
              <a:rPr lang="en-US" dirty="0" err="1"/>
              <a:t>Tatabahasa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Konteks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Otomata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/>
              <a:t>Kompilasi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cs typeface="Times New Roman" pitchFamily="18" charset="0"/>
              </a:rPr>
              <a:t>Penghilangan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Produksi</a:t>
            </a:r>
            <a:r>
              <a:rPr lang="en-GB" dirty="0">
                <a:cs typeface="Times New Roman" pitchFamily="18" charset="0"/>
              </a:rPr>
              <a:t> ε (</a:t>
            </a:r>
            <a:r>
              <a:rPr lang="en-GB" dirty="0" err="1">
                <a:cs typeface="Times New Roman" pitchFamily="18" charset="0"/>
              </a:rPr>
              <a:t>lanjut</a:t>
            </a:r>
            <a:r>
              <a:rPr lang="en-GB" dirty="0">
                <a:cs typeface="Times New Roman" pitchFamily="18" charset="0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b="1" dirty="0" err="1">
                <a:cs typeface="Times New Roman" pitchFamily="18" charset="0"/>
              </a:rPr>
              <a:t>Contoh</a:t>
            </a:r>
            <a:r>
              <a:rPr lang="en-GB" b="1" dirty="0">
                <a:cs typeface="Times New Roman" pitchFamily="18" charset="0"/>
              </a:rPr>
              <a:t> lain </a:t>
            </a:r>
            <a:r>
              <a:rPr lang="en-GB" b="1" dirty="0" err="1">
                <a:cs typeface="Times New Roman" pitchFamily="18" charset="0"/>
              </a:rPr>
              <a:t>lagi</a:t>
            </a:r>
            <a:r>
              <a:rPr lang="en-GB" b="1" dirty="0">
                <a:cs typeface="Times New Roman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dirty="0">
                <a:cs typeface="Times New Roman" pitchFamily="18" charset="0"/>
              </a:rPr>
              <a:t>	S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dA</a:t>
            </a:r>
            <a:r>
              <a:rPr lang="en-GB" dirty="0">
                <a:cs typeface="Times New Roman" pitchFamily="18" charset="0"/>
              </a:rPr>
              <a:t> | </a:t>
            </a:r>
            <a:r>
              <a:rPr lang="en-GB" dirty="0" err="1">
                <a:cs typeface="Times New Roman" pitchFamily="18" charset="0"/>
              </a:rPr>
              <a:t>Bd</a:t>
            </a:r>
            <a:endParaRPr lang="en-GB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dirty="0">
                <a:cs typeface="Times New Roman" pitchFamily="18" charset="0"/>
              </a:rPr>
              <a:t>	A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bc</a:t>
            </a:r>
            <a:r>
              <a:rPr lang="en-GB" dirty="0" smtClean="0">
                <a:cs typeface="Times New Roman" pitchFamily="18" charset="0"/>
              </a:rPr>
              <a:t>  </a:t>
            </a:r>
            <a:r>
              <a:rPr lang="en-GB" dirty="0">
                <a:cs typeface="Times New Roman" pitchFamily="18" charset="0"/>
              </a:rPr>
              <a:t>| ε</a:t>
            </a:r>
            <a:endParaRPr lang="en-GB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dirty="0">
                <a:cs typeface="Times New Roman" pitchFamily="18" charset="0"/>
              </a:rPr>
              <a:t>	B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c</a:t>
            </a:r>
          </a:p>
          <a:p>
            <a:pPr marL="0" indent="0" algn="just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dirty="0" err="1">
                <a:cs typeface="Times New Roman" pitchFamily="18" charset="0"/>
              </a:rPr>
              <a:t>Variabel</a:t>
            </a:r>
            <a:r>
              <a:rPr lang="en-GB" dirty="0">
                <a:cs typeface="Times New Roman" pitchFamily="18" charset="0"/>
              </a:rPr>
              <a:t> yang </a:t>
            </a:r>
            <a:r>
              <a:rPr lang="en-GB" i="1" dirty="0" err="1">
                <a:cs typeface="Times New Roman" pitchFamily="18" charset="0"/>
              </a:rPr>
              <a:t>nullable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adalah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variabel</a:t>
            </a:r>
            <a:r>
              <a:rPr lang="en-GB" dirty="0">
                <a:cs typeface="Times New Roman" pitchFamily="18" charset="0"/>
              </a:rPr>
              <a:t> A. </a:t>
            </a:r>
          </a:p>
          <a:p>
            <a:pPr marL="0" indent="0" algn="just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dirty="0">
                <a:cs typeface="Times New Roman" pitchFamily="18" charset="0"/>
              </a:rPr>
              <a:t>A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ε </a:t>
            </a:r>
            <a:r>
              <a:rPr lang="en-GB" dirty="0" err="1">
                <a:cs typeface="Times New Roman" pitchFamily="18" charset="0"/>
              </a:rPr>
              <a:t>bukan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penurunan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satu-satunya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dari</a:t>
            </a:r>
            <a:r>
              <a:rPr lang="en-GB" dirty="0">
                <a:cs typeface="Times New Roman" pitchFamily="18" charset="0"/>
              </a:rPr>
              <a:t> A </a:t>
            </a:r>
          </a:p>
          <a:p>
            <a:pPr marL="0" indent="0" algn="just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dirty="0">
                <a:cs typeface="Times New Roman" pitchFamily="18" charset="0"/>
              </a:rPr>
              <a:t>( </a:t>
            </a:r>
            <a:r>
              <a:rPr lang="en-GB" dirty="0" err="1">
                <a:cs typeface="Times New Roman" pitchFamily="18" charset="0"/>
              </a:rPr>
              <a:t>terdapat</a:t>
            </a:r>
            <a:r>
              <a:rPr lang="en-GB" dirty="0">
                <a:cs typeface="Times New Roman" pitchFamily="18" charset="0"/>
              </a:rPr>
              <a:t> A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bc</a:t>
            </a:r>
            <a:r>
              <a:rPr lang="en-GB" dirty="0">
                <a:cs typeface="Times New Roman" pitchFamily="18" charset="0"/>
              </a:rPr>
              <a:t> ), </a:t>
            </a:r>
            <a:r>
              <a:rPr lang="en-GB" dirty="0" err="1">
                <a:cs typeface="Times New Roman" pitchFamily="18" charset="0"/>
              </a:rPr>
              <a:t>maka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kita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ganti</a:t>
            </a:r>
            <a:r>
              <a:rPr lang="en-GB" dirty="0">
                <a:cs typeface="Times New Roman" pitchFamily="18" charset="0"/>
              </a:rPr>
              <a:t> S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menjadi</a:t>
            </a:r>
            <a:r>
              <a:rPr lang="en-GB" dirty="0"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dirty="0">
                <a:cs typeface="Times New Roman" pitchFamily="18" charset="0"/>
              </a:rPr>
              <a:t>S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dA</a:t>
            </a:r>
            <a:r>
              <a:rPr lang="en-GB" dirty="0">
                <a:cs typeface="Times New Roman" pitchFamily="18" charset="0"/>
              </a:rPr>
              <a:t> | d </a:t>
            </a:r>
          </a:p>
          <a:p>
            <a:pPr marL="0" indent="0" algn="just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dirty="0" err="1">
                <a:cs typeface="Times New Roman" pitchFamily="18" charset="0"/>
              </a:rPr>
              <a:t>Aturan</a:t>
            </a:r>
            <a:r>
              <a:rPr lang="en-GB" dirty="0">
                <a:cs typeface="Times New Roman" pitchFamily="18" charset="0"/>
              </a:rPr>
              <a:t> A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ε </a:t>
            </a:r>
            <a:r>
              <a:rPr lang="en-GB" dirty="0" err="1">
                <a:cs typeface="Times New Roman" pitchFamily="18" charset="0"/>
              </a:rPr>
              <a:t>dihapus</a:t>
            </a:r>
            <a:r>
              <a:rPr lang="en-GB" dirty="0">
                <a:cs typeface="Times New Roman" pitchFamily="18" charset="0"/>
              </a:rPr>
              <a:t>, </a:t>
            </a:r>
            <a:r>
              <a:rPr lang="en-GB" dirty="0" err="1">
                <a:cs typeface="Times New Roman" pitchFamily="18" charset="0"/>
              </a:rPr>
              <a:t>menjadi</a:t>
            </a:r>
            <a:r>
              <a:rPr lang="en-GB" dirty="0">
                <a:cs typeface="Times New Roman" pitchFamily="18" charset="0"/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dirty="0">
                <a:cs typeface="Times New Roman" pitchFamily="18" charset="0"/>
              </a:rPr>
              <a:t>	S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dA</a:t>
            </a:r>
            <a:r>
              <a:rPr lang="en-GB" dirty="0">
                <a:cs typeface="Times New Roman" pitchFamily="18" charset="0"/>
              </a:rPr>
              <a:t> | d | </a:t>
            </a:r>
            <a:r>
              <a:rPr lang="en-GB" dirty="0" err="1">
                <a:cs typeface="Times New Roman" pitchFamily="18" charset="0"/>
              </a:rPr>
              <a:t>Bd</a:t>
            </a:r>
            <a:endParaRPr lang="en-GB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dirty="0">
                <a:cs typeface="Times New Roman" pitchFamily="18" charset="0"/>
              </a:rPr>
              <a:t>	A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bc</a:t>
            </a:r>
            <a:endParaRPr lang="en-GB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dirty="0">
                <a:cs typeface="Times New Roman" pitchFamily="18" charset="0"/>
              </a:rPr>
              <a:t>	B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340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cs typeface="Times New Roman" pitchFamily="18" charset="0"/>
              </a:rPr>
              <a:t>Penghilangan Produksi ε (3)</a:t>
            </a:r>
            <a:r>
              <a:rPr lang="ar-SA">
                <a:cs typeface="Times New Roman" pitchFamily="18" charset="0"/>
              </a:rPr>
              <a:t>‏</a:t>
            </a:r>
            <a:endParaRPr lang="en-GB">
              <a:cs typeface="Times New Roman" pitchFamily="18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33413" y="1340768"/>
            <a:ext cx="7772400" cy="5256584"/>
          </a:xfrm>
          <a:ln/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 err="1">
                <a:cs typeface="Times New Roman" pitchFamily="18" charset="0"/>
              </a:rPr>
              <a:t>Contoh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tata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bahasa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bebas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konteks</a:t>
            </a:r>
            <a:r>
              <a:rPr lang="en-GB" sz="1900" dirty="0">
                <a:cs typeface="Times New Roman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	S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ABaC</a:t>
            </a:r>
            <a:endParaRPr lang="en-GB" sz="1900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	A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BC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	B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b | ε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	C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D | ε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	D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d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Langkah2 :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	S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 </a:t>
            </a:r>
            <a:r>
              <a:rPr lang="en-GB" sz="1900" b="1" dirty="0" err="1">
                <a:cs typeface="Times New Roman" pitchFamily="18" charset="0"/>
                <a:sym typeface="Wingdings" pitchFamily="2" charset="2"/>
              </a:rPr>
              <a:t>ABaC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huruf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A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direplace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dengan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BC)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menjadi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BCBaC</a:t>
            </a:r>
            <a:endParaRPr lang="en-GB" sz="1900" dirty="0"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  <a:sym typeface="Wingdings" pitchFamily="2" charset="2"/>
              </a:rPr>
              <a:t>	  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BCBaC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huruf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B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dan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C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depan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direplace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dengan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>
                <a:cs typeface="Times New Roman" pitchFamily="18" charset="0"/>
              </a:rPr>
              <a:t>ε) </a:t>
            </a:r>
            <a:r>
              <a:rPr lang="en-GB" sz="1900" dirty="0" err="1">
                <a:cs typeface="Times New Roman" pitchFamily="18" charset="0"/>
              </a:rPr>
              <a:t>menjadi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b="1" dirty="0" err="1">
                <a:cs typeface="Times New Roman" pitchFamily="18" charset="0"/>
              </a:rPr>
              <a:t>BaC</a:t>
            </a:r>
            <a:endParaRPr lang="en-GB" sz="1900" b="1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b="1" dirty="0">
                <a:cs typeface="Times New Roman" pitchFamily="18" charset="0"/>
              </a:rPr>
              <a:t>	  </a:t>
            </a:r>
            <a:r>
              <a:rPr lang="en-GB" sz="1900" b="1" dirty="0">
                <a:cs typeface="Times New Roman" pitchFamily="18" charset="0"/>
                <a:sym typeface="Wingdings" pitchFamily="2" charset="2"/>
              </a:rPr>
              <a:t>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ABaC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huruf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B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direplace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dengan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>
                <a:cs typeface="Times New Roman" pitchFamily="18" charset="0"/>
              </a:rPr>
              <a:t>ε) </a:t>
            </a:r>
            <a:r>
              <a:rPr lang="en-GB" sz="1900" dirty="0" err="1">
                <a:cs typeface="Times New Roman" pitchFamily="18" charset="0"/>
              </a:rPr>
              <a:t>menjadi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b="1" dirty="0" err="1">
                <a:cs typeface="Times New Roman" pitchFamily="18" charset="0"/>
              </a:rPr>
              <a:t>AaC</a:t>
            </a:r>
            <a:r>
              <a:rPr lang="en-GB" sz="1900" dirty="0">
                <a:cs typeface="Times New Roman" pitchFamily="18" charset="0"/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b="1" dirty="0">
                <a:cs typeface="Times New Roman" pitchFamily="18" charset="0"/>
              </a:rPr>
              <a:t>	  </a:t>
            </a:r>
            <a:r>
              <a:rPr lang="en-GB" sz="1900" b="1" dirty="0">
                <a:cs typeface="Times New Roman" pitchFamily="18" charset="0"/>
                <a:sym typeface="Wingdings" pitchFamily="2" charset="2"/>
              </a:rPr>
              <a:t>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ABaC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huruf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C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direplace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dengan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>
                <a:cs typeface="Times New Roman" pitchFamily="18" charset="0"/>
              </a:rPr>
              <a:t>ε ) </a:t>
            </a:r>
            <a:r>
              <a:rPr lang="en-GB" sz="1900" dirty="0" err="1">
                <a:cs typeface="Times New Roman" pitchFamily="18" charset="0"/>
              </a:rPr>
              <a:t>menjadi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b="1" dirty="0" err="1">
                <a:cs typeface="Times New Roman" pitchFamily="18" charset="0"/>
              </a:rPr>
              <a:t>ABa</a:t>
            </a:r>
            <a:endParaRPr lang="en-GB" sz="1900" b="1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b="1" dirty="0">
                <a:cs typeface="Times New Roman" pitchFamily="18" charset="0"/>
                <a:sym typeface="Wingdings" pitchFamily="2" charset="2"/>
              </a:rPr>
              <a:t>	  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BaC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huruf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B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direplace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dengan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>
                <a:cs typeface="Times New Roman" pitchFamily="18" charset="0"/>
              </a:rPr>
              <a:t>ε) </a:t>
            </a:r>
            <a:r>
              <a:rPr lang="en-GB" sz="1900" dirty="0" err="1">
                <a:cs typeface="Times New Roman" pitchFamily="18" charset="0"/>
              </a:rPr>
              <a:t>menjadi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b="1" dirty="0" err="1">
                <a:cs typeface="Times New Roman" pitchFamily="18" charset="0"/>
              </a:rPr>
              <a:t>aC</a:t>
            </a:r>
            <a:endParaRPr lang="en-GB" sz="1900" b="1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b="1" dirty="0">
                <a:cs typeface="Times New Roman" pitchFamily="18" charset="0"/>
              </a:rPr>
              <a:t>	  </a:t>
            </a:r>
            <a:r>
              <a:rPr lang="en-GB" sz="1900" b="1" dirty="0">
                <a:cs typeface="Times New Roman" pitchFamily="18" charset="0"/>
                <a:sym typeface="Wingdings" pitchFamily="2" charset="2"/>
              </a:rPr>
              <a:t>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AaC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huruf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C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direplace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dengan</a:t>
            </a:r>
            <a:r>
              <a:rPr lang="en-GB" sz="1900" dirty="0">
                <a:cs typeface="Times New Roman" pitchFamily="18" charset="0"/>
              </a:rPr>
              <a:t> ε) </a:t>
            </a:r>
            <a:r>
              <a:rPr lang="en-GB" sz="1900" dirty="0" err="1">
                <a:cs typeface="Times New Roman" pitchFamily="18" charset="0"/>
              </a:rPr>
              <a:t>menjadi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b="1" dirty="0" err="1">
                <a:cs typeface="Times New Roman" pitchFamily="18" charset="0"/>
              </a:rPr>
              <a:t>Aa</a:t>
            </a:r>
            <a:endParaRPr lang="en-GB" sz="1900" b="1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b="1" dirty="0">
                <a:cs typeface="Times New Roman" pitchFamily="18" charset="0"/>
                <a:sym typeface="Wingdings" pitchFamily="2" charset="2"/>
              </a:rPr>
              <a:t>	  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ABa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huruf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A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direplace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dengan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BC)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menjadi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BCBa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.  </a:t>
            </a:r>
            <a:r>
              <a:rPr lang="en-GB" sz="1900" b="1" dirty="0">
                <a:cs typeface="Times New Roman" pitchFamily="18" charset="0"/>
                <a:sym typeface="Wingdings" pitchFamily="2" charset="2"/>
              </a:rPr>
              <a:t>Ba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b="1" dirty="0">
                <a:cs typeface="Times New Roman" pitchFamily="18" charset="0"/>
                <a:sym typeface="Wingdings" pitchFamily="2" charset="2"/>
              </a:rPr>
              <a:t>	   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Ba (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huruf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B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direplace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 err="1">
                <a:cs typeface="Times New Roman" pitchFamily="18" charset="0"/>
                <a:sym typeface="Wingdings" pitchFamily="2" charset="2"/>
              </a:rPr>
              <a:t>dengan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>
                <a:cs typeface="Times New Roman" pitchFamily="18" charset="0"/>
              </a:rPr>
              <a:t>ε) </a:t>
            </a:r>
            <a:r>
              <a:rPr lang="en-GB" sz="1900" dirty="0" err="1">
                <a:cs typeface="Times New Roman" pitchFamily="18" charset="0"/>
              </a:rPr>
              <a:t>menjadi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b="1" dirty="0">
                <a:cs typeface="Times New Roman" pitchFamily="18" charset="0"/>
              </a:rPr>
              <a:t>a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>
                <a:cs typeface="Times New Roman" pitchFamily="18" charset="0"/>
                <a:sym typeface="Wingdings" pitchFamily="2" charset="2"/>
              </a:rPr>
              <a:t>	</a:t>
            </a:r>
            <a:endParaRPr lang="en-GB" sz="1900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 err="1">
                <a:cs typeface="Times New Roman" pitchFamily="18" charset="0"/>
              </a:rPr>
              <a:t>Hasil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penyederhanaan</a:t>
            </a:r>
            <a:r>
              <a:rPr lang="en-GB" sz="1900" dirty="0">
                <a:cs typeface="Times New Roman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	S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ABaC</a:t>
            </a:r>
            <a:r>
              <a:rPr lang="en-GB" sz="1900" dirty="0">
                <a:cs typeface="Times New Roman" pitchFamily="18" charset="0"/>
              </a:rPr>
              <a:t> | </a:t>
            </a:r>
            <a:r>
              <a:rPr lang="en-GB" sz="1900" dirty="0" err="1">
                <a:cs typeface="Times New Roman" pitchFamily="18" charset="0"/>
              </a:rPr>
              <a:t>BaC</a:t>
            </a:r>
            <a:r>
              <a:rPr lang="en-GB" sz="1900" dirty="0">
                <a:cs typeface="Times New Roman" pitchFamily="18" charset="0"/>
              </a:rPr>
              <a:t> | </a:t>
            </a:r>
            <a:r>
              <a:rPr lang="en-GB" sz="1900" dirty="0" err="1">
                <a:cs typeface="Times New Roman" pitchFamily="18" charset="0"/>
              </a:rPr>
              <a:t>AaC</a:t>
            </a:r>
            <a:r>
              <a:rPr lang="en-GB" sz="1900" dirty="0">
                <a:cs typeface="Times New Roman" pitchFamily="18" charset="0"/>
              </a:rPr>
              <a:t> | </a:t>
            </a:r>
            <a:r>
              <a:rPr lang="en-GB" sz="1900" dirty="0" err="1">
                <a:cs typeface="Times New Roman" pitchFamily="18" charset="0"/>
              </a:rPr>
              <a:t>ABa</a:t>
            </a:r>
            <a:r>
              <a:rPr lang="en-GB" sz="1900" dirty="0">
                <a:cs typeface="Times New Roman" pitchFamily="18" charset="0"/>
              </a:rPr>
              <a:t> | </a:t>
            </a:r>
            <a:r>
              <a:rPr lang="en-GB" sz="1900" dirty="0" err="1">
                <a:cs typeface="Times New Roman" pitchFamily="18" charset="0"/>
              </a:rPr>
              <a:t>aC</a:t>
            </a:r>
            <a:r>
              <a:rPr lang="en-GB" sz="1900" dirty="0">
                <a:cs typeface="Times New Roman" pitchFamily="18" charset="0"/>
              </a:rPr>
              <a:t> | </a:t>
            </a:r>
            <a:r>
              <a:rPr lang="en-GB" sz="1900" dirty="0" err="1">
                <a:cs typeface="Times New Roman" pitchFamily="18" charset="0"/>
              </a:rPr>
              <a:t>Aa</a:t>
            </a:r>
            <a:r>
              <a:rPr lang="en-GB" sz="1900" dirty="0">
                <a:cs typeface="Times New Roman" pitchFamily="18" charset="0"/>
              </a:rPr>
              <a:t> | Ba | a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	A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B | C | BC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	B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b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	C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D</a:t>
            </a:r>
          </a:p>
          <a:p>
            <a:pPr marL="0" indent="0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900" dirty="0">
                <a:cs typeface="Times New Roman" pitchFamily="18" charset="0"/>
              </a:rPr>
              <a:t>	D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d</a:t>
            </a:r>
            <a:r>
              <a:rPr lang="en-GB" sz="1900" dirty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12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12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" dur="500" fill="hold"/>
                                        <p:tgtEl>
                                          <p:spTgt spid="112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112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1126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1126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5" dur="500" fill="hold"/>
                                        <p:tgtEl>
                                          <p:spTgt spid="1126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500" fill="hold"/>
                                        <p:tgtEl>
                                          <p:spTgt spid="1126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1" dur="500" fill="hold"/>
                                        <p:tgtEl>
                                          <p:spTgt spid="1126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2" dur="500" fill="hold"/>
                                        <p:tgtEl>
                                          <p:spTgt spid="1126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7" dur="500" fill="hold"/>
                                        <p:tgtEl>
                                          <p:spTgt spid="1126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8" dur="500" fill="hold"/>
                                        <p:tgtEl>
                                          <p:spTgt spid="1126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3" dur="500" fill="hold"/>
                                        <p:tgtEl>
                                          <p:spTgt spid="1126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4" dur="500" fill="hold"/>
                                        <p:tgtEl>
                                          <p:spTgt spid="1126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9" dur="500" fill="hold"/>
                                        <p:tgtEl>
                                          <p:spTgt spid="1126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0" dur="500" fill="hold"/>
                                        <p:tgtEl>
                                          <p:spTgt spid="1126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5" dur="500" fill="hold"/>
                                        <p:tgtEl>
                                          <p:spTgt spid="1126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6" dur="500" fill="hold"/>
                                        <p:tgtEl>
                                          <p:spTgt spid="1126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1" dur="500" fill="hold"/>
                                        <p:tgtEl>
                                          <p:spTgt spid="1126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2" dur="500" fill="hold"/>
                                        <p:tgtEl>
                                          <p:spTgt spid="1126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03263" y="0"/>
            <a:ext cx="7772400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300">
                <a:cs typeface="Times New Roman" pitchFamily="18" charset="0"/>
              </a:rPr>
              <a:t>Penghilangan Produksi Unit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03263" y="1371600"/>
            <a:ext cx="7807325" cy="5486400"/>
          </a:xfrm>
          <a:ln/>
        </p:spPr>
        <p:txBody>
          <a:bodyPr/>
          <a:lstStyle/>
          <a:p>
            <a:pPr marL="0" indent="0" algn="just">
              <a:spcBef>
                <a:spcPts val="425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 err="1">
                <a:cs typeface="Times New Roman" pitchFamily="18" charset="0"/>
              </a:rPr>
              <a:t>Produksi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dimana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ruas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kiri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kanan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hanya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berupa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satu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simbol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variabel</a:t>
            </a:r>
            <a:r>
              <a:rPr lang="en-GB" sz="1700" dirty="0">
                <a:cs typeface="Times New Roman" pitchFamily="18" charset="0"/>
              </a:rPr>
              <a:t>, </a:t>
            </a:r>
            <a:r>
              <a:rPr lang="en-GB" sz="1700" dirty="0" err="1">
                <a:cs typeface="Times New Roman" pitchFamily="18" charset="0"/>
              </a:rPr>
              <a:t>misalkan</a:t>
            </a:r>
            <a:r>
              <a:rPr lang="en-GB" sz="1700" dirty="0">
                <a:cs typeface="Times New Roman" pitchFamily="18" charset="0"/>
              </a:rPr>
              <a:t>: 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B, 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D. </a:t>
            </a:r>
          </a:p>
          <a:p>
            <a:pPr marL="0" indent="0" algn="just">
              <a:spcBef>
                <a:spcPts val="425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 err="1">
                <a:cs typeface="Times New Roman" pitchFamily="18" charset="0"/>
              </a:rPr>
              <a:t>Keberadaannya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membuat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tata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bahasa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memiliki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kerumitan</a:t>
            </a:r>
            <a:r>
              <a:rPr lang="en-GB" sz="1700" dirty="0">
                <a:cs typeface="Times New Roman" pitchFamily="18" charset="0"/>
              </a:rPr>
              <a:t> yang </a:t>
            </a:r>
            <a:r>
              <a:rPr lang="en-GB" sz="1700" dirty="0" err="1">
                <a:cs typeface="Times New Roman" pitchFamily="18" charset="0"/>
              </a:rPr>
              <a:t>tak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perlu</a:t>
            </a:r>
            <a:r>
              <a:rPr lang="en-GB" sz="1700" dirty="0">
                <a:cs typeface="Times New Roman" pitchFamily="18" charset="0"/>
              </a:rPr>
              <a:t>. </a:t>
            </a:r>
          </a:p>
          <a:p>
            <a:pPr marL="0" indent="0" algn="just">
              <a:spcBef>
                <a:spcPts val="425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 err="1">
                <a:cs typeface="Times New Roman" pitchFamily="18" charset="0"/>
              </a:rPr>
              <a:t>Penyederhanaan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dilakukan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dengan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melakukan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penggantian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</a:t>
            </a:r>
            <a:r>
              <a:rPr lang="en-GB" sz="1700" dirty="0">
                <a:cs typeface="Times New Roman" pitchFamily="18" charset="0"/>
              </a:rPr>
              <a:t> unit.</a:t>
            </a:r>
          </a:p>
          <a:p>
            <a:pPr marL="0" indent="0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 err="1">
                <a:cs typeface="Times New Roman" pitchFamily="18" charset="0"/>
              </a:rPr>
              <a:t>Contoh</a:t>
            </a:r>
            <a:r>
              <a:rPr lang="en-GB" sz="1700" dirty="0">
                <a:cs typeface="Times New Roman" pitchFamily="18" charset="0"/>
              </a:rPr>
              <a:t>:</a:t>
            </a:r>
          </a:p>
          <a:p>
            <a:pPr marL="0" indent="0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>
                <a:cs typeface="Times New Roman" pitchFamily="18" charset="0"/>
              </a:rPr>
              <a:t>	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Sb</a:t>
            </a:r>
            <a:r>
              <a:rPr lang="en-GB" sz="1700" dirty="0">
                <a:cs typeface="Times New Roman" pitchFamily="18" charset="0"/>
              </a:rPr>
              <a:t> | C</a:t>
            </a:r>
          </a:p>
          <a:p>
            <a:pPr marL="0" indent="0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>
                <a:cs typeface="Times New Roman" pitchFamily="18" charset="0"/>
              </a:rPr>
              <a:t>	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D | </a:t>
            </a:r>
            <a:r>
              <a:rPr lang="en-GB" sz="1700" dirty="0" err="1">
                <a:cs typeface="Times New Roman" pitchFamily="18" charset="0"/>
              </a:rPr>
              <a:t>ef</a:t>
            </a:r>
            <a:endParaRPr lang="en-GB" sz="1700" dirty="0">
              <a:cs typeface="Times New Roman" pitchFamily="18" charset="0"/>
            </a:endParaRPr>
          </a:p>
          <a:p>
            <a:pPr marL="0" indent="0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>
                <a:cs typeface="Times New Roman" pitchFamily="18" charset="0"/>
              </a:rPr>
              <a:t>	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dd</a:t>
            </a:r>
            <a:endParaRPr lang="en-GB" sz="1700" dirty="0">
              <a:cs typeface="Times New Roman" pitchFamily="18" charset="0"/>
            </a:endParaRPr>
          </a:p>
          <a:p>
            <a:pPr marL="0" indent="0" algn="just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 err="1">
                <a:cs typeface="Times New Roman" pitchFamily="18" charset="0"/>
              </a:rPr>
              <a:t>Dilakukan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penggantian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berturutan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b="1" dirty="0" err="1">
                <a:cs typeface="Times New Roman" pitchFamily="18" charset="0"/>
              </a:rPr>
              <a:t>mulai</a:t>
            </a:r>
            <a:r>
              <a:rPr lang="en-GB" sz="1700" b="1" dirty="0">
                <a:cs typeface="Times New Roman" pitchFamily="18" charset="0"/>
              </a:rPr>
              <a:t> </a:t>
            </a:r>
            <a:r>
              <a:rPr lang="en-GB" sz="1700" b="1" dirty="0" err="1">
                <a:cs typeface="Times New Roman" pitchFamily="18" charset="0"/>
              </a:rPr>
              <a:t>dari</a:t>
            </a:r>
            <a:r>
              <a:rPr lang="en-GB" sz="1700" b="1" dirty="0">
                <a:cs typeface="Times New Roman" pitchFamily="18" charset="0"/>
              </a:rPr>
              <a:t> </a:t>
            </a:r>
            <a:r>
              <a:rPr lang="en-GB" sz="1700" b="1" dirty="0" err="1">
                <a:cs typeface="Times New Roman" pitchFamily="18" charset="0"/>
              </a:rPr>
              <a:t>aturan</a:t>
            </a:r>
            <a:r>
              <a:rPr lang="en-GB" sz="1700" b="1" dirty="0">
                <a:cs typeface="Times New Roman" pitchFamily="18" charset="0"/>
              </a:rPr>
              <a:t> </a:t>
            </a:r>
            <a:r>
              <a:rPr lang="en-GB" sz="1700" b="1" dirty="0" err="1">
                <a:cs typeface="Times New Roman" pitchFamily="18" charset="0"/>
              </a:rPr>
              <a:t>produksi</a:t>
            </a:r>
            <a:r>
              <a:rPr lang="en-GB" sz="1700" b="1" dirty="0">
                <a:cs typeface="Times New Roman" pitchFamily="18" charset="0"/>
              </a:rPr>
              <a:t> yang paling </a:t>
            </a:r>
            <a:r>
              <a:rPr lang="en-GB" sz="1700" b="1" dirty="0" err="1">
                <a:cs typeface="Times New Roman" pitchFamily="18" charset="0"/>
              </a:rPr>
              <a:t>dekat</a:t>
            </a:r>
            <a:r>
              <a:rPr lang="en-GB" sz="1700" b="1" dirty="0">
                <a:cs typeface="Times New Roman" pitchFamily="18" charset="0"/>
              </a:rPr>
              <a:t> </a:t>
            </a:r>
            <a:r>
              <a:rPr lang="en-GB" sz="1700" b="1" dirty="0" err="1">
                <a:cs typeface="Times New Roman" pitchFamily="18" charset="0"/>
              </a:rPr>
              <a:t>menuju</a:t>
            </a:r>
            <a:r>
              <a:rPr lang="en-GB" sz="1700" b="1" dirty="0">
                <a:cs typeface="Times New Roman" pitchFamily="18" charset="0"/>
              </a:rPr>
              <a:t> </a:t>
            </a:r>
            <a:r>
              <a:rPr lang="en-GB" sz="1700" b="1" dirty="0" err="1">
                <a:cs typeface="Times New Roman" pitchFamily="18" charset="0"/>
              </a:rPr>
              <a:t>ke</a:t>
            </a:r>
            <a:r>
              <a:rPr lang="en-GB" sz="1700" b="1" dirty="0">
                <a:cs typeface="Times New Roman" pitchFamily="18" charset="0"/>
              </a:rPr>
              <a:t> </a:t>
            </a:r>
            <a:r>
              <a:rPr lang="en-GB" sz="1700" b="1" dirty="0" err="1">
                <a:cs typeface="Times New Roman" pitchFamily="18" charset="0"/>
              </a:rPr>
              <a:t>penurunan</a:t>
            </a:r>
            <a:r>
              <a:rPr lang="en-GB" sz="1700" b="1" dirty="0">
                <a:cs typeface="Times New Roman" pitchFamily="18" charset="0"/>
              </a:rPr>
              <a:t> terminal-terminal</a:t>
            </a:r>
            <a:r>
              <a:rPr lang="en-GB" sz="1700" dirty="0">
                <a:cs typeface="Times New Roman" pitchFamily="18" charset="0"/>
              </a:rPr>
              <a:t> :</a:t>
            </a:r>
          </a:p>
          <a:p>
            <a:pPr marL="0" indent="0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>
                <a:cs typeface="Times New Roman" pitchFamily="18" charset="0"/>
              </a:rPr>
              <a:t>		C</a:t>
            </a:r>
            <a:r>
              <a:rPr lang="en-GB" sz="1700" dirty="0">
                <a:cs typeface="Times New Roman" pitchFamily="18" charset="0"/>
                <a:sym typeface="Wingdings" pitchFamily="2" charset="2"/>
              </a:rPr>
              <a:t>D </a:t>
            </a:r>
            <a:r>
              <a:rPr lang="en-GB" sz="1700" dirty="0" err="1">
                <a:cs typeface="Times New Roman" pitchFamily="18" charset="0"/>
                <a:sym typeface="Wingdings" pitchFamily="2" charset="2"/>
              </a:rPr>
              <a:t>dan</a:t>
            </a:r>
            <a:r>
              <a:rPr lang="en-GB" sz="17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700" dirty="0" err="1">
                <a:cs typeface="Times New Roman" pitchFamily="18" charset="0"/>
                <a:sym typeface="Wingdings" pitchFamily="2" charset="2"/>
              </a:rPr>
              <a:t>Ddd</a:t>
            </a:r>
            <a:r>
              <a:rPr lang="en-GB" sz="1700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700" dirty="0" err="1">
                <a:cs typeface="Times New Roman" pitchFamily="18" charset="0"/>
                <a:sym typeface="Wingdings" pitchFamily="2" charset="2"/>
              </a:rPr>
              <a:t>maka</a:t>
            </a:r>
            <a:r>
              <a:rPr lang="en-GB" sz="1700" dirty="0">
                <a:cs typeface="Times New Roman" pitchFamily="18" charset="0"/>
              </a:rPr>
              <a:t> 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dd</a:t>
            </a:r>
            <a:r>
              <a:rPr lang="en-GB" sz="1700" dirty="0"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>
                <a:cs typeface="Times New Roman" pitchFamily="18" charset="0"/>
              </a:rPr>
              <a:t>		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C </a:t>
            </a:r>
            <a:r>
              <a:rPr lang="en-GB" sz="1700" dirty="0" err="1">
                <a:cs typeface="Times New Roman" pitchFamily="18" charset="0"/>
              </a:rPr>
              <a:t>maka</a:t>
            </a:r>
            <a:r>
              <a:rPr lang="en-GB" sz="1700" dirty="0">
                <a:cs typeface="Times New Roman" pitchFamily="18" charset="0"/>
              </a:rPr>
              <a:t> 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dd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ef</a:t>
            </a:r>
            <a:endParaRPr lang="en-GB" sz="1700" dirty="0">
              <a:cs typeface="Times New Roman" pitchFamily="18" charset="0"/>
            </a:endParaRPr>
          </a:p>
          <a:p>
            <a:pPr marL="0" indent="0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 err="1">
                <a:cs typeface="Times New Roman" pitchFamily="18" charset="0"/>
              </a:rPr>
              <a:t>Sehingga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setelah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penyederhanaan</a:t>
            </a:r>
            <a:r>
              <a:rPr lang="en-GB" sz="1700" dirty="0">
                <a:cs typeface="Times New Roman" pitchFamily="18" charset="0"/>
              </a:rPr>
              <a:t>:</a:t>
            </a:r>
          </a:p>
          <a:p>
            <a:pPr marL="0" indent="0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>
                <a:cs typeface="Times New Roman" pitchFamily="18" charset="0"/>
              </a:rPr>
              <a:t>	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Sb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dd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ef</a:t>
            </a:r>
            <a:endParaRPr lang="en-GB" sz="1700" dirty="0">
              <a:cs typeface="Times New Roman" pitchFamily="18" charset="0"/>
            </a:endParaRPr>
          </a:p>
          <a:p>
            <a:pPr marL="0" indent="0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>
                <a:cs typeface="Times New Roman" pitchFamily="18" charset="0"/>
              </a:rPr>
              <a:t>	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dd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ef</a:t>
            </a:r>
            <a:endParaRPr lang="en-GB" sz="1700" dirty="0">
              <a:cs typeface="Times New Roman" pitchFamily="18" charset="0"/>
            </a:endParaRPr>
          </a:p>
          <a:p>
            <a:pPr marL="0" indent="0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700" dirty="0">
                <a:cs typeface="Times New Roman" pitchFamily="18" charset="0"/>
              </a:rPr>
              <a:t>	D </a:t>
            </a:r>
            <a:r>
              <a:rPr lang="en-GB" sz="1700" dirty="0">
                <a:cs typeface="Times New Roman" pitchFamily="18" charset="0"/>
                <a:sym typeface="Wingdings" pitchFamily="2" charset="2"/>
              </a:rPr>
              <a:t> </a:t>
            </a:r>
            <a:r>
              <a:rPr lang="en-GB" sz="1700" dirty="0" err="1">
                <a:cs typeface="Times New Roman" pitchFamily="18" charset="0"/>
                <a:sym typeface="Wingdings" pitchFamily="2" charset="2"/>
              </a:rPr>
              <a:t>dd</a:t>
            </a:r>
            <a:endParaRPr lang="en-GB" sz="17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22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22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22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22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22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22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22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22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" dur="500" fill="hold"/>
                                        <p:tgtEl>
                                          <p:spTgt spid="122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122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1229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1229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03263" y="0"/>
            <a:ext cx="7772400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300">
                <a:cs typeface="Times New Roman" pitchFamily="18" charset="0"/>
              </a:rPr>
              <a:t>Penghilangan Produksi Unit (2)</a:t>
            </a:r>
            <a:r>
              <a:rPr lang="ar-SA" sz="3300">
                <a:cs typeface="Times New Roman" pitchFamily="18" charset="0"/>
              </a:rPr>
              <a:t>‏</a:t>
            </a:r>
            <a:endParaRPr lang="en-GB" sz="3300">
              <a:cs typeface="Times New Roman" pitchFamily="18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03263" y="1219200"/>
            <a:ext cx="7737475" cy="5205413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Contoh</a:t>
            </a:r>
            <a:r>
              <a:rPr lang="en-GB" sz="1700" dirty="0">
                <a:cs typeface="Times New Roman" pitchFamily="18" charset="0"/>
              </a:rPr>
              <a:t> lain: 	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	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A | </a:t>
            </a:r>
            <a:r>
              <a:rPr lang="en-GB" sz="1700" dirty="0" err="1">
                <a:cs typeface="Times New Roman" pitchFamily="18" charset="0"/>
              </a:rPr>
              <a:t>Aa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	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	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C |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	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D | </a:t>
            </a:r>
            <a:r>
              <a:rPr lang="en-GB" sz="1700" dirty="0" err="1">
                <a:cs typeface="Times New Roman" pitchFamily="18" charset="0"/>
              </a:rPr>
              <a:t>ab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	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Penggantian</a:t>
            </a:r>
            <a:r>
              <a:rPr lang="en-GB" sz="1700" dirty="0">
                <a:cs typeface="Times New Roman" pitchFamily="18" charset="0"/>
              </a:rPr>
              <a:t> yang </a:t>
            </a:r>
            <a:r>
              <a:rPr lang="en-GB" sz="1700" dirty="0" err="1">
                <a:cs typeface="Times New Roman" pitchFamily="18" charset="0"/>
              </a:rPr>
              <a:t>dilakukan</a:t>
            </a:r>
            <a:r>
              <a:rPr lang="en-GB" sz="1700" dirty="0">
                <a:cs typeface="Times New Roman" pitchFamily="18" charset="0"/>
              </a:rPr>
              <a:t> :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                   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D =&gt; 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                   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C =&gt; 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b | </a:t>
            </a:r>
            <a:r>
              <a:rPr lang="en-GB" sz="1700" dirty="0" err="1">
                <a:cs typeface="Times New Roman" pitchFamily="18" charset="0"/>
              </a:rPr>
              <a:t>ab</a:t>
            </a:r>
            <a:r>
              <a:rPr lang="en-GB" sz="1700" dirty="0">
                <a:cs typeface="Times New Roman" pitchFamily="18" charset="0"/>
              </a:rPr>
              <a:t>, 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	(</a:t>
            </a:r>
            <a:r>
              <a:rPr lang="en-GB" sz="1700" dirty="0" err="1">
                <a:cs typeface="Times New Roman" pitchFamily="18" charset="0"/>
              </a:rPr>
              <a:t>karena</a:t>
            </a:r>
            <a:r>
              <a:rPr lang="en-GB" sz="1700" dirty="0">
                <a:cs typeface="Times New Roman" pitchFamily="18" charset="0"/>
              </a:rPr>
              <a:t> 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b </a:t>
            </a:r>
            <a:r>
              <a:rPr lang="en-GB" sz="1700" dirty="0" err="1">
                <a:cs typeface="Times New Roman" pitchFamily="18" charset="0"/>
              </a:rPr>
              <a:t>sudah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ada</a:t>
            </a:r>
            <a:r>
              <a:rPr lang="en-GB" sz="1700" dirty="0">
                <a:cs typeface="Times New Roman" pitchFamily="18" charset="0"/>
              </a:rPr>
              <a:t>, </a:t>
            </a:r>
            <a:r>
              <a:rPr lang="en-GB" sz="1700" dirty="0" err="1">
                <a:cs typeface="Times New Roman" pitchFamily="18" charset="0"/>
              </a:rPr>
              <a:t>maka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cukup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dituliskan</a:t>
            </a:r>
            <a:r>
              <a:rPr lang="en-GB" sz="1700" dirty="0">
                <a:cs typeface="Times New Roman" pitchFamily="18" charset="0"/>
              </a:rPr>
              <a:t> 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</a:t>
            </a:r>
            <a:r>
              <a:rPr lang="en-GB" sz="1700" dirty="0">
                <a:cs typeface="Times New Roman" pitchFamily="18" charset="0"/>
              </a:rPr>
              <a:t>)</a:t>
            </a:r>
            <a:r>
              <a:rPr lang="ar-SA" sz="1700" dirty="0">
                <a:cs typeface="Times New Roman" pitchFamily="18" charset="0"/>
              </a:rPr>
              <a:t>‏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                   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B =&gt; 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</a:t>
            </a:r>
            <a:r>
              <a:rPr lang="en-GB" sz="1700" dirty="0">
                <a:cs typeface="Times New Roman" pitchFamily="18" charset="0"/>
              </a:rPr>
              <a:t> |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                   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A =&gt; </a:t>
            </a:r>
            <a:r>
              <a:rPr lang="en-GB" sz="1700" dirty="0" err="1">
                <a:cs typeface="Times New Roman" pitchFamily="18" charset="0"/>
              </a:rPr>
              <a:t>ab</a:t>
            </a:r>
            <a:r>
              <a:rPr lang="en-GB" sz="1700" dirty="0">
                <a:cs typeface="Times New Roman" pitchFamily="18" charset="0"/>
              </a:rPr>
              <a:t> |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Sehingga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produksinya</a:t>
            </a:r>
            <a:r>
              <a:rPr lang="en-GB" sz="1700" dirty="0">
                <a:cs typeface="Times New Roman" pitchFamily="18" charset="0"/>
              </a:rPr>
              <a:t>  	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</a:t>
            </a:r>
            <a:r>
              <a:rPr lang="en-GB" sz="1700" dirty="0">
                <a:cs typeface="Times New Roman" pitchFamily="18" charset="0"/>
              </a:rPr>
              <a:t> | b | </a:t>
            </a:r>
            <a:r>
              <a:rPr lang="en-GB" sz="1700" dirty="0" err="1">
                <a:cs typeface="Times New Roman" pitchFamily="18" charset="0"/>
              </a:rPr>
              <a:t>Aa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			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</a:t>
            </a:r>
            <a:r>
              <a:rPr lang="en-GB" sz="1700" dirty="0">
                <a:cs typeface="Times New Roman" pitchFamily="18" charset="0"/>
              </a:rPr>
              <a:t> |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			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</a:t>
            </a:r>
            <a:r>
              <a:rPr lang="en-GB" sz="1700" dirty="0">
                <a:cs typeface="Times New Roman" pitchFamily="18" charset="0"/>
              </a:rPr>
              <a:t> |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			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b | </a:t>
            </a:r>
            <a:r>
              <a:rPr lang="en-GB" sz="1700" dirty="0" err="1">
                <a:cs typeface="Times New Roman" pitchFamily="18" charset="0"/>
              </a:rPr>
              <a:t>ab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			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7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171" end="2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3314">
                                            <p:txEl>
                                              <p:charRg st="171" end="2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3314">
                                            <p:txEl>
                                              <p:charRg st="171" end="2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228" end="2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3314">
                                            <p:txEl>
                                              <p:charRg st="228" end="26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3314">
                                            <p:txEl>
                                              <p:charRg st="228" end="26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267" end="30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3314">
                                            <p:txEl>
                                              <p:charRg st="267" end="30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3314">
                                            <p:txEl>
                                              <p:charRg st="267" end="30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302" end="3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" dur="500" fill="hold"/>
                                        <p:tgtEl>
                                          <p:spTgt spid="13314">
                                            <p:txEl>
                                              <p:charRg st="302" end="34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13314">
                                            <p:txEl>
                                              <p:charRg st="302" end="34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348" end="3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13314">
                                            <p:txEl>
                                              <p:charRg st="348" end="36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13314">
                                            <p:txEl>
                                              <p:charRg st="348" end="36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363" end="3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5" dur="500" fill="hold"/>
                                        <p:tgtEl>
                                          <p:spTgt spid="13314">
                                            <p:txEl>
                                              <p:charRg st="363" end="37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500" fill="hold"/>
                                        <p:tgtEl>
                                          <p:spTgt spid="13314">
                                            <p:txEl>
                                              <p:charRg st="363" end="37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378" end="3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1" dur="500" fill="hold"/>
                                        <p:tgtEl>
                                          <p:spTgt spid="13314">
                                            <p:txEl>
                                              <p:charRg st="378" end="39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2" dur="500" fill="hold"/>
                                        <p:tgtEl>
                                          <p:spTgt spid="13314">
                                            <p:txEl>
                                              <p:charRg st="378" end="39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393" end="4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7" dur="500" fill="hold"/>
                                        <p:tgtEl>
                                          <p:spTgt spid="13314">
                                            <p:txEl>
                                              <p:charRg st="393" end="40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8" dur="500" fill="hold"/>
                                        <p:tgtEl>
                                          <p:spTgt spid="13314">
                                            <p:txEl>
                                              <p:charRg st="393" end="40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143000"/>
            <a:ext cx="6049963" cy="5491163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Contoh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lagi</a:t>
            </a:r>
            <a:r>
              <a:rPr lang="en-GB" sz="1700" dirty="0"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Cba</a:t>
            </a:r>
            <a:r>
              <a:rPr lang="en-GB" sz="1700" dirty="0">
                <a:cs typeface="Times New Roman" pitchFamily="18" charset="0"/>
              </a:rPr>
              <a:t> | D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bbC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Sc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ddd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eAn</a:t>
            </a:r>
            <a:r>
              <a:rPr lang="en-GB" sz="1700" dirty="0">
                <a:cs typeface="Times New Roman" pitchFamily="18" charset="0"/>
              </a:rPr>
              <a:t> | f | C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E | SABC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E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gh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Penggantian</a:t>
            </a:r>
            <a:r>
              <a:rPr lang="en-GB" sz="1700" dirty="0">
                <a:cs typeface="Times New Roman" pitchFamily="18" charset="0"/>
              </a:rPr>
              <a:t> yang </a:t>
            </a:r>
            <a:r>
              <a:rPr lang="en-GB" sz="1700" dirty="0" err="1">
                <a:cs typeface="Times New Roman" pitchFamily="18" charset="0"/>
              </a:rPr>
              <a:t>dilakukan</a:t>
            </a:r>
            <a:r>
              <a:rPr lang="en-GB" sz="1700" dirty="0"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                   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E </a:t>
            </a:r>
            <a:r>
              <a:rPr lang="en-GB" sz="1700" dirty="0" err="1">
                <a:cs typeface="Times New Roman" pitchFamily="18" charset="0"/>
              </a:rPr>
              <a:t>menjadi</a:t>
            </a:r>
            <a:r>
              <a:rPr lang="en-GB" sz="1700" dirty="0">
                <a:cs typeface="Times New Roman" pitchFamily="18" charset="0"/>
              </a:rPr>
              <a:t> 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gh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                   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C , </a:t>
            </a:r>
            <a:r>
              <a:rPr lang="en-GB" sz="1700" dirty="0" err="1">
                <a:cs typeface="Times New Roman" pitchFamily="18" charset="0"/>
              </a:rPr>
              <a:t>kita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hapus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                   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D </a:t>
            </a:r>
            <a:r>
              <a:rPr lang="en-GB" sz="1700" dirty="0" err="1">
                <a:cs typeface="Times New Roman" pitchFamily="18" charset="0"/>
              </a:rPr>
              <a:t>menjadi</a:t>
            </a:r>
            <a:r>
              <a:rPr lang="en-GB" sz="1700" dirty="0">
                <a:cs typeface="Times New Roman" pitchFamily="18" charset="0"/>
              </a:rPr>
              <a:t> 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gh</a:t>
            </a:r>
            <a:r>
              <a:rPr lang="en-GB" sz="1700" dirty="0">
                <a:cs typeface="Times New Roman" pitchFamily="18" charset="0"/>
              </a:rPr>
              <a:t> | SABC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 </a:t>
            </a:r>
            <a:r>
              <a:rPr lang="en-GB" sz="1700" dirty="0" err="1">
                <a:cs typeface="Times New Roman" pitchFamily="18" charset="0"/>
              </a:rPr>
              <a:t>Sehingga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setelah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penyederhanaan</a:t>
            </a:r>
            <a:r>
              <a:rPr lang="en-GB" sz="1700" dirty="0"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Cba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gh</a:t>
            </a:r>
            <a:r>
              <a:rPr lang="en-GB" sz="1700" dirty="0">
                <a:cs typeface="Times New Roman" pitchFamily="18" charset="0"/>
              </a:rPr>
              <a:t> | SABC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bbC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Sc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ddd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eAn</a:t>
            </a:r>
            <a:r>
              <a:rPr lang="en-GB" sz="1700" dirty="0">
                <a:cs typeface="Times New Roman" pitchFamily="18" charset="0"/>
              </a:rPr>
              <a:t> | f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gh</a:t>
            </a:r>
            <a:r>
              <a:rPr lang="en-GB" sz="1700" dirty="0">
                <a:cs typeface="Times New Roman" pitchFamily="18" charset="0"/>
              </a:rPr>
              <a:t> | SABC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E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gh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700" dirty="0">
              <a:cs typeface="Times New Roman" pitchFamily="18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44624"/>
            <a:ext cx="6674817" cy="1139825"/>
          </a:xfrm>
          <a:ln/>
        </p:spPr>
        <p:txBody>
          <a:bodyPr lIns="95760" tIns="47880" rIns="95760" bIns="47880"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300" dirty="0" err="1">
                <a:cs typeface="Times New Roman" pitchFamily="18" charset="0"/>
              </a:rPr>
              <a:t>Penghilangan</a:t>
            </a:r>
            <a:r>
              <a:rPr lang="en-GB" sz="3300" dirty="0">
                <a:cs typeface="Times New Roman" pitchFamily="18" charset="0"/>
              </a:rPr>
              <a:t> </a:t>
            </a:r>
            <a:r>
              <a:rPr lang="en-GB" sz="3300" dirty="0" err="1">
                <a:cs typeface="Times New Roman" pitchFamily="18" charset="0"/>
              </a:rPr>
              <a:t>Produksi</a:t>
            </a:r>
            <a:r>
              <a:rPr lang="en-GB" sz="3300" dirty="0">
                <a:cs typeface="Times New Roman" pitchFamily="18" charset="0"/>
              </a:rPr>
              <a:t> Unit (3)</a:t>
            </a:r>
            <a:r>
              <a:rPr lang="ar-SA" sz="3300" dirty="0">
                <a:cs typeface="Times New Roman" pitchFamily="18" charset="0"/>
              </a:rPr>
              <a:t>‏</a:t>
            </a:r>
            <a:endParaRPr lang="en-GB" sz="33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43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43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43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43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43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43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" dur="500" fill="hold"/>
                                        <p:tgtEl>
                                          <p:spTgt spid="143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143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143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143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5" dur="500" fill="hold"/>
                                        <p:tgtEl>
                                          <p:spTgt spid="1433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500" fill="hold"/>
                                        <p:tgtEl>
                                          <p:spTgt spid="1433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1" dur="500" fill="hold"/>
                                        <p:tgtEl>
                                          <p:spTgt spid="1433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2" dur="500" fill="hold"/>
                                        <p:tgtEl>
                                          <p:spTgt spid="1433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7" dur="500" fill="hold"/>
                                        <p:tgtEl>
                                          <p:spTgt spid="1433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8" dur="500" fill="hold"/>
                                        <p:tgtEl>
                                          <p:spTgt spid="1433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3" dur="500" fill="hold"/>
                                        <p:tgtEl>
                                          <p:spTgt spid="1433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4" dur="500" fill="hold"/>
                                        <p:tgtEl>
                                          <p:spTgt spid="1433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352425" y="1524000"/>
            <a:ext cx="8369300" cy="4719638"/>
          </a:xfrm>
          <a:ln/>
        </p:spPr>
        <p:txBody>
          <a:bodyPr/>
          <a:lstStyle/>
          <a:p>
            <a:pPr algn="just">
              <a:lnSpc>
                <a:spcPct val="90000"/>
              </a:lnSpc>
              <a:spcBef>
                <a:spcPts val="47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 err="1">
                <a:cs typeface="Times New Roman" pitchFamily="18" charset="0"/>
              </a:rPr>
              <a:t>Produksi</a:t>
            </a:r>
            <a:r>
              <a:rPr lang="en-GB" sz="1900" dirty="0">
                <a:cs typeface="Times New Roman" pitchFamily="18" charset="0"/>
              </a:rPr>
              <a:t> yang </a:t>
            </a:r>
            <a:r>
              <a:rPr lang="en-GB" sz="1900" dirty="0" err="1">
                <a:cs typeface="Times New Roman" pitchFamily="18" charset="0"/>
              </a:rPr>
              <a:t>memuat</a:t>
            </a:r>
            <a:r>
              <a:rPr lang="en-GB" sz="1900" dirty="0">
                <a:cs typeface="Times New Roman" pitchFamily="18" charset="0"/>
              </a:rPr>
              <a:t> symbol </a:t>
            </a:r>
            <a:r>
              <a:rPr lang="en-GB" sz="1900" dirty="0" err="1">
                <a:cs typeface="Times New Roman" pitchFamily="18" charset="0"/>
              </a:rPr>
              <a:t>variabel</a:t>
            </a:r>
            <a:r>
              <a:rPr lang="en-GB" sz="1900" dirty="0">
                <a:cs typeface="Times New Roman" pitchFamily="18" charset="0"/>
              </a:rPr>
              <a:t> yang </a:t>
            </a:r>
            <a:r>
              <a:rPr lang="en-GB" sz="1900" dirty="0" err="1">
                <a:cs typeface="Times New Roman" pitchFamily="18" charset="0"/>
              </a:rPr>
              <a:t>tidak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memiliki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penurunan</a:t>
            </a:r>
            <a:r>
              <a:rPr lang="en-GB" sz="1900" dirty="0">
                <a:cs typeface="Times New Roman" pitchFamily="18" charset="0"/>
              </a:rPr>
              <a:t> yang </a:t>
            </a:r>
            <a:r>
              <a:rPr lang="en-GB" sz="1900" dirty="0" err="1">
                <a:cs typeface="Times New Roman" pitchFamily="18" charset="0"/>
              </a:rPr>
              <a:t>akan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menghasilkan</a:t>
            </a:r>
            <a:r>
              <a:rPr lang="en-GB" sz="1900" dirty="0">
                <a:cs typeface="Times New Roman" pitchFamily="18" charset="0"/>
              </a:rPr>
              <a:t> terminal-terminal </a:t>
            </a:r>
            <a:r>
              <a:rPr lang="en-GB" sz="1900" dirty="0" err="1">
                <a:cs typeface="Times New Roman" pitchFamily="18" charset="0"/>
              </a:rPr>
              <a:t>seluruhnya</a:t>
            </a:r>
            <a:r>
              <a:rPr lang="en-GB" sz="1900" dirty="0">
                <a:cs typeface="Times New Roman" pitchFamily="18" charset="0"/>
              </a:rPr>
              <a:t>. </a:t>
            </a:r>
          </a:p>
          <a:p>
            <a:pPr algn="just">
              <a:lnSpc>
                <a:spcPct val="90000"/>
              </a:lnSpc>
              <a:spcBef>
                <a:spcPts val="47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 err="1">
                <a:cs typeface="Times New Roman" pitchFamily="18" charset="0"/>
              </a:rPr>
              <a:t>Produksi</a:t>
            </a:r>
            <a:r>
              <a:rPr lang="en-GB" sz="1900" dirty="0">
                <a:cs typeface="Times New Roman" pitchFamily="18" charset="0"/>
              </a:rPr>
              <a:t> yang </a:t>
            </a:r>
            <a:r>
              <a:rPr lang="en-GB" sz="1900" dirty="0" err="1">
                <a:cs typeface="Times New Roman" pitchFamily="18" charset="0"/>
              </a:rPr>
              <a:t>tidak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akan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pernah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dicapai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dengan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penurunan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apapun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dari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simbol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awal</a:t>
            </a:r>
            <a:r>
              <a:rPr lang="en-GB" sz="1900" dirty="0">
                <a:cs typeface="Times New Roman" pitchFamily="18" charset="0"/>
              </a:rPr>
              <a:t>, </a:t>
            </a:r>
            <a:r>
              <a:rPr lang="en-GB" sz="1900" dirty="0" err="1">
                <a:cs typeface="Times New Roman" pitchFamily="18" charset="0"/>
              </a:rPr>
              <a:t>sehingga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produksi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itu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redundan</a:t>
            </a:r>
            <a:r>
              <a:rPr lang="en-GB" sz="1900" dirty="0">
                <a:cs typeface="Times New Roman" pitchFamily="18" charset="0"/>
              </a:rPr>
              <a:t> ( </a:t>
            </a:r>
            <a:r>
              <a:rPr lang="en-GB" sz="1900" dirty="0" err="1">
                <a:cs typeface="Times New Roman" pitchFamily="18" charset="0"/>
              </a:rPr>
              <a:t>berlebih</a:t>
            </a:r>
            <a:r>
              <a:rPr lang="en-GB" sz="1900" dirty="0">
                <a:cs typeface="Times New Roman" pitchFamily="18" charset="0"/>
              </a:rPr>
              <a:t> )</a:t>
            </a:r>
            <a:r>
              <a:rPr lang="ar-SA" sz="1900" dirty="0">
                <a:cs typeface="Times New Roman" pitchFamily="18" charset="0"/>
              </a:rPr>
              <a:t>‏</a:t>
            </a:r>
            <a:endParaRPr lang="en-GB" sz="19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b="1" dirty="0">
                <a:cs typeface="Times New Roman" pitchFamily="18" charset="0"/>
              </a:rPr>
              <a:t>Ex 1</a:t>
            </a:r>
            <a:r>
              <a:rPr lang="en-GB" sz="1900" dirty="0"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S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aSa</a:t>
            </a:r>
            <a:r>
              <a:rPr lang="en-GB" sz="1900" dirty="0">
                <a:cs typeface="Times New Roman" pitchFamily="18" charset="0"/>
              </a:rPr>
              <a:t> | </a:t>
            </a:r>
            <a:r>
              <a:rPr lang="en-GB" sz="1900" dirty="0" err="1">
                <a:cs typeface="Times New Roman" pitchFamily="18" charset="0"/>
              </a:rPr>
              <a:t>Abd</a:t>
            </a:r>
            <a:r>
              <a:rPr lang="en-GB" sz="1900" dirty="0">
                <a:cs typeface="Times New Roman" pitchFamily="18" charset="0"/>
              </a:rPr>
              <a:t> | </a:t>
            </a:r>
            <a:r>
              <a:rPr lang="en-GB" sz="1900" dirty="0" err="1">
                <a:cs typeface="Times New Roman" pitchFamily="18" charset="0"/>
              </a:rPr>
              <a:t>Bde</a:t>
            </a:r>
            <a:endParaRPr lang="en-GB" sz="19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A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Ada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B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BBB | a</a:t>
            </a:r>
          </a:p>
          <a:p>
            <a:pPr algn="just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 err="1">
                <a:cs typeface="Times New Roman" pitchFamily="18" charset="0"/>
              </a:rPr>
              <a:t>Maka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simbol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variabel</a:t>
            </a:r>
            <a:r>
              <a:rPr lang="en-GB" sz="1900" dirty="0">
                <a:cs typeface="Times New Roman" pitchFamily="18" charset="0"/>
              </a:rPr>
              <a:t> A </a:t>
            </a:r>
            <a:r>
              <a:rPr lang="en-GB" sz="1900" dirty="0" err="1">
                <a:cs typeface="Times New Roman" pitchFamily="18" charset="0"/>
              </a:rPr>
              <a:t>tidak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memiliki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penurunan</a:t>
            </a:r>
            <a:r>
              <a:rPr lang="en-GB" sz="1900" dirty="0">
                <a:cs typeface="Times New Roman" pitchFamily="18" charset="0"/>
              </a:rPr>
              <a:t> yang </a:t>
            </a:r>
            <a:r>
              <a:rPr lang="en-GB" sz="1900" dirty="0" err="1">
                <a:cs typeface="Times New Roman" pitchFamily="18" charset="0"/>
              </a:rPr>
              <a:t>menuju</a:t>
            </a:r>
            <a:r>
              <a:rPr lang="en-GB" sz="1900" dirty="0">
                <a:cs typeface="Times New Roman" pitchFamily="18" charset="0"/>
              </a:rPr>
              <a:t> terminal,</a:t>
            </a:r>
          </a:p>
          <a:p>
            <a:pPr algn="just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 err="1">
                <a:cs typeface="Times New Roman" pitchFamily="18" charset="0"/>
              </a:rPr>
              <a:t>sehingga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bisa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dihilangkan</a:t>
            </a:r>
            <a:endParaRPr lang="en-GB" sz="19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 err="1">
                <a:cs typeface="Times New Roman" pitchFamily="18" charset="0"/>
              </a:rPr>
              <a:t>Konsekuensinya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aturan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produksi</a:t>
            </a:r>
            <a:r>
              <a:rPr lang="en-GB" sz="1900" dirty="0">
                <a:cs typeface="Times New Roman" pitchFamily="18" charset="0"/>
              </a:rPr>
              <a:t> S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Abd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tidak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memiliki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penurunan</a:t>
            </a:r>
            <a:r>
              <a:rPr lang="en-GB" sz="1900" dirty="0">
                <a:cs typeface="Times New Roman" pitchFamily="18" charset="0"/>
              </a:rPr>
              <a:t>. </a:t>
            </a:r>
          </a:p>
          <a:p>
            <a:pPr algn="just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 err="1">
                <a:cs typeface="Times New Roman" pitchFamily="18" charset="0"/>
              </a:rPr>
              <a:t>Penyederhanaan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menjadi</a:t>
            </a:r>
            <a:r>
              <a:rPr lang="en-GB" sz="1900" dirty="0"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 err="1">
                <a:cs typeface="Times New Roman" pitchFamily="18" charset="0"/>
              </a:rPr>
              <a:t>S</a:t>
            </a:r>
            <a:r>
              <a:rPr lang="en-GB" sz="1900" dirty="0" err="1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 err="1">
                <a:cs typeface="Times New Roman" pitchFamily="18" charset="0"/>
              </a:rPr>
              <a:t>aSa</a:t>
            </a:r>
            <a:r>
              <a:rPr lang="en-GB" sz="1900" dirty="0">
                <a:cs typeface="Times New Roman" pitchFamily="18" charset="0"/>
              </a:rPr>
              <a:t> | </a:t>
            </a:r>
            <a:r>
              <a:rPr lang="en-GB" sz="1900" dirty="0" err="1">
                <a:cs typeface="Times New Roman" pitchFamily="18" charset="0"/>
              </a:rPr>
              <a:t>Bde</a:t>
            </a:r>
            <a:endParaRPr lang="en-GB" sz="19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B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BBB | a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900" dirty="0"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03263" y="0"/>
            <a:ext cx="7772400" cy="1143000"/>
          </a:xfrm>
          <a:ln/>
        </p:spPr>
        <p:txBody>
          <a:bodyPr lIns="95760" tIns="47880" rIns="95760" bIns="47880"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000">
                <a:cs typeface="Times New Roman" pitchFamily="18" charset="0"/>
              </a:rPr>
              <a:t>Penghilangan Produksi </a:t>
            </a:r>
            <a:r>
              <a:rPr lang="en-GB" sz="3000" i="1">
                <a:cs typeface="Times New Roman" pitchFamily="18" charset="0"/>
              </a:rPr>
              <a:t>Useless </a:t>
            </a:r>
            <a:r>
              <a:rPr lang="en-GB" sz="3000">
                <a:cs typeface="Times New Roman" pitchFamily="18" charset="0"/>
              </a:rPr>
              <a:t>(1)</a:t>
            </a:r>
            <a:r>
              <a:rPr lang="ar-SA" sz="3000">
                <a:cs typeface="Times New Roman" pitchFamily="18" charset="0"/>
              </a:rPr>
              <a:t>‏</a:t>
            </a:r>
            <a:endParaRPr lang="en-GB" sz="300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charRg st="121" end="2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5361">
                                            <p:txEl>
                                              <p:charRg st="121" end="24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5361">
                                            <p:txEl>
                                              <p:charRg st="121" end="24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charRg st="247" end="2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5361">
                                            <p:txEl>
                                              <p:charRg st="247" end="25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5361">
                                            <p:txEl>
                                              <p:charRg st="247" end="25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charRg st="253" end="2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5361">
                                            <p:txEl>
                                              <p:charRg st="253" end="27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5361">
                                            <p:txEl>
                                              <p:charRg st="253" end="27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charRg st="273" end="2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5361">
                                            <p:txEl>
                                              <p:charRg st="273" end="28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5361">
                                            <p:txEl>
                                              <p:charRg st="273" end="28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charRg st="281" end="2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5361">
                                            <p:txEl>
                                              <p:charRg st="281" end="29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5361">
                                            <p:txEl>
                                              <p:charRg st="281" end="29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charRg st="292" end="3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5361">
                                            <p:txEl>
                                              <p:charRg st="292" end="36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5361">
                                            <p:txEl>
                                              <p:charRg st="292" end="36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charRg st="362" end="3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5361">
                                            <p:txEl>
                                              <p:charRg st="362" end="38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5361">
                                            <p:txEl>
                                              <p:charRg st="362" end="38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charRg st="388" end="4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5361">
                                            <p:txEl>
                                              <p:charRg st="388" end="45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5361">
                                            <p:txEl>
                                              <p:charRg st="388" end="45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charRg st="453" end="4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5361">
                                            <p:txEl>
                                              <p:charRg st="453" end="47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5361">
                                            <p:txEl>
                                              <p:charRg st="453" end="47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charRg st="477" end="4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5361">
                                            <p:txEl>
                                              <p:charRg st="477" end="48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5361">
                                            <p:txEl>
                                              <p:charRg st="477" end="48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charRg st="489" end="5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5361">
                                            <p:txEl>
                                              <p:charRg st="489" end="50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5361">
                                            <p:txEl>
                                              <p:charRg st="489" end="50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idx="4294967295"/>
          </p:nvPr>
        </p:nvSpPr>
        <p:spPr>
          <a:xfrm>
            <a:off x="3124200" y="6248400"/>
            <a:ext cx="2894013" cy="455613"/>
          </a:xfrm>
          <a:prstGeom prst="rect">
            <a:avLst/>
          </a:prstGeom>
        </p:spPr>
        <p:txBody>
          <a:bodyPr/>
          <a:lstStyle/>
          <a:p>
            <a:r>
              <a:rPr lang="en-GB"/>
              <a:t>Teknik Informatika UPNVY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242006C5-3FAC-42EB-AD87-C66C74940C4A}" type="slidenum">
              <a:rPr lang="en-GB"/>
              <a:pPr/>
              <a:t>16</a:t>
            </a:fld>
            <a:endParaRPr lang="en-GB"/>
          </a:p>
        </p:txBody>
      </p:sp>
      <p:sp>
        <p:nvSpPr>
          <p:cNvPr id="16385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5557838" cy="5029200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Contoh</a:t>
            </a:r>
            <a:r>
              <a:rPr lang="en-GB" sz="1700" dirty="0">
                <a:cs typeface="Times New Roman" pitchFamily="18" charset="0"/>
              </a:rPr>
              <a:t> :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aAb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cEB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dBE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eeC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ff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ae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h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 </a:t>
            </a:r>
            <a:r>
              <a:rPr lang="en-GB" sz="1700" dirty="0" err="1">
                <a:cs typeface="Times New Roman" pitchFamily="18" charset="0"/>
              </a:rPr>
              <a:t>Analisa</a:t>
            </a:r>
            <a:r>
              <a:rPr lang="en-GB" sz="1700" dirty="0">
                <a:cs typeface="Times New Roman" pitchFamily="18" charset="0"/>
              </a:rPr>
              <a:t> :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1 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</a:t>
            </a:r>
            <a:r>
              <a:rPr lang="en-GB" sz="1700" dirty="0">
                <a:cs typeface="Times New Roman" pitchFamily="18" charset="0"/>
              </a:rPr>
              <a:t> 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cEB</a:t>
            </a:r>
            <a:r>
              <a:rPr lang="en-GB" sz="1700" dirty="0">
                <a:cs typeface="Times New Roman" pitchFamily="18" charset="0"/>
              </a:rPr>
              <a:t>, 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dBE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dapat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    </a:t>
            </a:r>
            <a:r>
              <a:rPr lang="en-GB" sz="1700" dirty="0" err="1">
                <a:cs typeface="Times New Roman" pitchFamily="18" charset="0"/>
              </a:rPr>
              <a:t>dihilangkan</a:t>
            </a:r>
            <a:r>
              <a:rPr lang="en-GB" sz="1700" dirty="0">
                <a:cs typeface="Times New Roman" pitchFamily="18" charset="0"/>
              </a:rPr>
              <a:t> ( E </a:t>
            </a:r>
            <a:r>
              <a:rPr lang="en-GB" sz="1700" dirty="0" err="1">
                <a:cs typeface="Times New Roman" pitchFamily="18" charset="0"/>
              </a:rPr>
              <a:t>tidak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memiliki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penurunan</a:t>
            </a:r>
            <a:r>
              <a:rPr lang="en-GB" sz="1700" dirty="0">
                <a:cs typeface="Times New Roman" pitchFamily="18" charset="0"/>
              </a:rPr>
              <a:t>)</a:t>
            </a:r>
            <a:r>
              <a:rPr lang="ar-SA" sz="1700" dirty="0">
                <a:cs typeface="Times New Roman" pitchFamily="18" charset="0"/>
              </a:rPr>
              <a:t>‏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2 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</a:t>
            </a:r>
            <a:r>
              <a:rPr lang="en-GB" sz="1700" dirty="0">
                <a:cs typeface="Times New Roman" pitchFamily="18" charset="0"/>
              </a:rPr>
              <a:t> 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h, </a:t>
            </a:r>
            <a:r>
              <a:rPr lang="en-GB" sz="1700" dirty="0" err="1">
                <a:cs typeface="Times New Roman" pitchFamily="18" charset="0"/>
              </a:rPr>
              <a:t>redundan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Sisa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aAb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eeC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ff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ae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700" dirty="0"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703263" y="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760" tIns="47880" rIns="95760" bIns="47880" anchor="ctr"/>
          <a:lstStyle/>
          <a:p>
            <a:pPr algn="ctr">
              <a:buClr>
                <a:srgbClr val="99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100">
                <a:solidFill>
                  <a:srgbClr val="999900"/>
                </a:solidFill>
                <a:cs typeface="Times New Roman" pitchFamily="18" charset="0"/>
              </a:rPr>
              <a:t>Penghilangan Produksi </a:t>
            </a:r>
            <a:r>
              <a:rPr lang="en-GB" sz="3100" i="1">
                <a:solidFill>
                  <a:srgbClr val="999900"/>
                </a:solidFill>
                <a:cs typeface="Times New Roman" pitchFamily="18" charset="0"/>
              </a:rPr>
              <a:t>Useless </a:t>
            </a:r>
            <a:r>
              <a:rPr lang="en-GB" sz="3100">
                <a:solidFill>
                  <a:srgbClr val="999900"/>
                </a:solidFill>
                <a:cs typeface="Times New Roman" pitchFamily="18" charset="0"/>
              </a:rPr>
              <a:t>(2)</a:t>
            </a:r>
            <a:r>
              <a:rPr lang="ar-SA" sz="3100">
                <a:solidFill>
                  <a:srgbClr val="999900"/>
                </a:solidFill>
                <a:cs typeface="Times New Roman" pitchFamily="18" charset="0"/>
              </a:rPr>
              <a:t>‏</a:t>
            </a:r>
            <a:endParaRPr lang="en-GB" sz="3100">
              <a:solidFill>
                <a:srgbClr val="999900"/>
              </a:solidFill>
              <a:cs typeface="Times New Roman" pitchFamily="18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019800" y="3581400"/>
            <a:ext cx="3124200" cy="3079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cs typeface="Times New Roman" pitchFamily="18" charset="0"/>
              </a:rPr>
              <a:t>Analisis lagi</a:t>
            </a:r>
          </a:p>
          <a:p>
            <a:pPr>
              <a:lnSpc>
                <a:spcPct val="90000"/>
              </a:lnSpc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cs typeface="Times New Roman" pitchFamily="18" charset="0"/>
              </a:rPr>
              <a:t>	B </a:t>
            </a:r>
            <a:r>
              <a:rPr lang="en-GB" sz="2000">
                <a:solidFill>
                  <a:srgbClr val="000000"/>
                </a:solidFill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>
                <a:solidFill>
                  <a:srgbClr val="000000"/>
                </a:solidFill>
                <a:cs typeface="Times New Roman" pitchFamily="18" charset="0"/>
              </a:rPr>
              <a:t> ff juga redundan, </a:t>
            </a:r>
          </a:p>
          <a:p>
            <a:pPr>
              <a:lnSpc>
                <a:spcPct val="90000"/>
              </a:lnSpc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cs typeface="Times New Roman" pitchFamily="18" charset="0"/>
              </a:rPr>
              <a:t>Hasil penyederhanaan menjadi:</a:t>
            </a:r>
          </a:p>
          <a:p>
            <a:pPr>
              <a:lnSpc>
                <a:spcPct val="90000"/>
              </a:lnSpc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cs typeface="Times New Roman" pitchFamily="18" charset="0"/>
              </a:rPr>
              <a:t>S </a:t>
            </a:r>
            <a:r>
              <a:rPr lang="en-GB" sz="2000">
                <a:solidFill>
                  <a:srgbClr val="000000"/>
                </a:solidFill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>
                <a:solidFill>
                  <a:srgbClr val="000000"/>
                </a:solidFill>
                <a:cs typeface="Times New Roman" pitchFamily="18" charset="0"/>
              </a:rPr>
              <a:t> aAb</a:t>
            </a:r>
          </a:p>
          <a:p>
            <a:pPr>
              <a:lnSpc>
                <a:spcPct val="90000"/>
              </a:lnSpc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cs typeface="Times New Roman" pitchFamily="18" charset="0"/>
              </a:rPr>
              <a:t>A </a:t>
            </a:r>
            <a:r>
              <a:rPr lang="en-GB" sz="2000">
                <a:solidFill>
                  <a:srgbClr val="000000"/>
                </a:solidFill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>
                <a:solidFill>
                  <a:srgbClr val="000000"/>
                </a:solidFill>
                <a:cs typeface="Times New Roman" pitchFamily="18" charset="0"/>
              </a:rPr>
              <a:t> eeC</a:t>
            </a:r>
          </a:p>
          <a:p>
            <a:pPr>
              <a:lnSpc>
                <a:spcPct val="90000"/>
              </a:lnSpc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cs typeface="Times New Roman" pitchFamily="18" charset="0"/>
              </a:rPr>
              <a:t>C </a:t>
            </a:r>
            <a:r>
              <a:rPr lang="en-GB" sz="2000">
                <a:solidFill>
                  <a:srgbClr val="000000"/>
                </a:solidFill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>
                <a:solidFill>
                  <a:srgbClr val="000000"/>
                </a:solidFill>
                <a:cs typeface="Times New Roman" pitchFamily="18" charset="0"/>
              </a:rPr>
              <a:t> ae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2320925" y="5103813"/>
            <a:ext cx="1970088" cy="9937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charRg st="113" end="1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16385">
                                            <p:txEl>
                                              <p:charRg st="113" end="16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16385">
                                            <p:txEl>
                                              <p:charRg st="113" end="16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163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163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charRg st="196" end="2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16385">
                                            <p:txEl>
                                              <p:charRg st="196" end="2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16385">
                                            <p:txEl>
                                              <p:charRg st="196" end="2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3" dur="500" fill="hold"/>
                                        <p:tgtEl>
                                          <p:spTgt spid="163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500" fill="hold"/>
                                        <p:tgtEl>
                                          <p:spTgt spid="163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charRg st="225" end="2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16385">
                                            <p:txEl>
                                              <p:charRg st="225" end="2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500" fill="hold"/>
                                        <p:tgtEl>
                                          <p:spTgt spid="16385">
                                            <p:txEl>
                                              <p:charRg st="225" end="2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163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163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charRg st="240" end="2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16385">
                                            <p:txEl>
                                              <p:charRg st="240" end="24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16385">
                                            <p:txEl>
                                              <p:charRg st="240" end="24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143000"/>
            <a:ext cx="7772400" cy="5151438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Contoh</a:t>
            </a:r>
            <a:r>
              <a:rPr lang="en-GB" sz="1700" dirty="0">
                <a:cs typeface="Times New Roman" pitchFamily="18" charset="0"/>
              </a:rPr>
              <a:t> lain </a:t>
            </a:r>
            <a:r>
              <a:rPr lang="en-GB" sz="1700" dirty="0" err="1">
                <a:cs typeface="Times New Roman" pitchFamily="18" charset="0"/>
              </a:rPr>
              <a:t>lagi</a:t>
            </a:r>
            <a:r>
              <a:rPr lang="en-GB" sz="1700" dirty="0">
                <a:cs typeface="Times New Roman" pitchFamily="18" charset="0"/>
              </a:rPr>
              <a:t> :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bcD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dAC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e | </a:t>
            </a:r>
            <a:r>
              <a:rPr lang="en-GB" sz="1700" dirty="0" err="1">
                <a:cs typeface="Times New Roman" pitchFamily="18" charset="0"/>
              </a:rPr>
              <a:t>Ab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bCb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adF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ab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F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cFB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Analisis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1) 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</a:t>
            </a:r>
            <a:r>
              <a:rPr lang="en-GB" sz="1700" dirty="0">
                <a:cs typeface="Times New Roman" pitchFamily="18" charset="0"/>
              </a:rPr>
              <a:t> 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bcD</a:t>
            </a:r>
            <a:r>
              <a:rPr lang="en-GB" sz="1700" dirty="0">
                <a:cs typeface="Times New Roman" pitchFamily="18" charset="0"/>
              </a:rPr>
              <a:t>, </a:t>
            </a:r>
            <a:r>
              <a:rPr lang="en-GB" sz="1700" dirty="0" err="1">
                <a:cs typeface="Times New Roman" pitchFamily="18" charset="0"/>
              </a:rPr>
              <a:t>variabel</a:t>
            </a:r>
            <a:r>
              <a:rPr lang="en-GB" sz="1700" dirty="0">
                <a:cs typeface="Times New Roman" pitchFamily="18" charset="0"/>
              </a:rPr>
              <a:t> D </a:t>
            </a:r>
            <a:r>
              <a:rPr lang="en-GB" sz="1700" dirty="0" err="1">
                <a:cs typeface="Times New Roman" pitchFamily="18" charset="0"/>
              </a:rPr>
              <a:t>tidak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memiliki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penurunan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2)   </a:t>
            </a:r>
            <a:r>
              <a:rPr lang="en-GB" sz="1700" dirty="0" err="1">
                <a:cs typeface="Times New Roman" pitchFamily="18" charset="0"/>
              </a:rPr>
              <a:t>Konsekuensi</a:t>
            </a:r>
            <a:r>
              <a:rPr lang="en-GB" sz="1700" dirty="0">
                <a:cs typeface="Times New Roman" pitchFamily="18" charset="0"/>
              </a:rPr>
              <a:t> no (1), </a:t>
            </a:r>
            <a:r>
              <a:rPr lang="en-GB" sz="1700" dirty="0" err="1">
                <a:cs typeface="Times New Roman" pitchFamily="18" charset="0"/>
              </a:rPr>
              <a:t>simbol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variabel</a:t>
            </a:r>
            <a:r>
              <a:rPr lang="en-GB" sz="1700" dirty="0">
                <a:cs typeface="Times New Roman" pitchFamily="18" charset="0"/>
              </a:rPr>
              <a:t> A </a:t>
            </a:r>
            <a:r>
              <a:rPr lang="en-GB" sz="1700" dirty="0" err="1">
                <a:cs typeface="Times New Roman" pitchFamily="18" charset="0"/>
              </a:rPr>
              <a:t>tidak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memiliki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penurunan</a:t>
            </a:r>
            <a:r>
              <a:rPr lang="en-GB" sz="1700" dirty="0">
                <a:cs typeface="Times New Roman" pitchFamily="18" charset="0"/>
              </a:rPr>
              <a:t> yang </a:t>
            </a:r>
            <a:r>
              <a:rPr lang="en-GB" sz="1700" dirty="0" err="1">
                <a:cs typeface="Times New Roman" pitchFamily="18" charset="0"/>
              </a:rPr>
              <a:t>menuju</a:t>
            </a:r>
            <a:r>
              <a:rPr lang="en-GB" sz="1700" dirty="0">
                <a:cs typeface="Times New Roman" pitchFamily="18" charset="0"/>
              </a:rPr>
              <a:t> terminal (</a:t>
            </a:r>
            <a:r>
              <a:rPr lang="en-GB" sz="1700" dirty="0" err="1">
                <a:cs typeface="Times New Roman" pitchFamily="18" charset="0"/>
              </a:rPr>
              <a:t>tinggal</a:t>
            </a:r>
            <a:r>
              <a:rPr lang="en-GB" sz="1700" dirty="0">
                <a:cs typeface="Times New Roman" pitchFamily="18" charset="0"/>
              </a:rPr>
              <a:t> 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dAC</a:t>
            </a:r>
            <a:r>
              <a:rPr lang="en-GB" sz="1700" dirty="0">
                <a:cs typeface="Times New Roman" pitchFamily="18" charset="0"/>
              </a:rPr>
              <a:t>)</a:t>
            </a:r>
            <a:r>
              <a:rPr lang="ar-SA" sz="1700" dirty="0">
                <a:cs typeface="Times New Roman" pitchFamily="18" charset="0"/>
              </a:rPr>
              <a:t>‏</a:t>
            </a:r>
            <a:r>
              <a:rPr lang="en-US" sz="1700" dirty="0">
                <a:cs typeface="Times New Roman" pitchFamily="18" charset="0"/>
              </a:rPr>
              <a:t> </a:t>
            </a:r>
            <a:r>
              <a:rPr lang="en-US" sz="1700" dirty="0" err="1">
                <a:cs typeface="Times New Roman" pitchFamily="18" charset="0"/>
              </a:rPr>
              <a:t>shg</a:t>
            </a:r>
            <a:r>
              <a:rPr lang="en-US" sz="1700" dirty="0">
                <a:cs typeface="Times New Roman" pitchFamily="18" charset="0"/>
              </a:rPr>
              <a:t> </a:t>
            </a:r>
            <a:r>
              <a:rPr lang="en-US" sz="1700" dirty="0" err="1">
                <a:cs typeface="Times New Roman" pitchFamily="18" charset="0"/>
              </a:rPr>
              <a:t>bisa</a:t>
            </a:r>
            <a:r>
              <a:rPr lang="en-US" sz="1700" dirty="0">
                <a:cs typeface="Times New Roman" pitchFamily="18" charset="0"/>
              </a:rPr>
              <a:t> </a:t>
            </a:r>
            <a:r>
              <a:rPr lang="en-US" sz="1700" dirty="0" err="1">
                <a:cs typeface="Times New Roman" pitchFamily="18" charset="0"/>
              </a:rPr>
              <a:t>dihapus</a:t>
            </a:r>
            <a:r>
              <a:rPr lang="en-US" sz="1700" dirty="0">
                <a:cs typeface="Times New Roman" pitchFamily="18" charset="0"/>
              </a:rPr>
              <a:t>.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3)  </a:t>
            </a:r>
            <a:r>
              <a:rPr lang="en-GB" sz="1700" dirty="0" err="1">
                <a:cs typeface="Times New Roman" pitchFamily="18" charset="0"/>
              </a:rPr>
              <a:t>Konsekuensi</a:t>
            </a:r>
            <a:r>
              <a:rPr lang="en-GB" sz="1700" dirty="0">
                <a:cs typeface="Times New Roman" pitchFamily="18" charset="0"/>
              </a:rPr>
              <a:t> no (2),  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tidak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memiliki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penurunan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4)  </a:t>
            </a:r>
            <a:r>
              <a:rPr lang="en-GB" sz="1700" dirty="0" err="1">
                <a:cs typeface="Times New Roman" pitchFamily="18" charset="0"/>
              </a:rPr>
              <a:t>Simbol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variabel</a:t>
            </a:r>
            <a:r>
              <a:rPr lang="en-GB" sz="1700" dirty="0">
                <a:cs typeface="Times New Roman" pitchFamily="18" charset="0"/>
              </a:rPr>
              <a:t> F </a:t>
            </a:r>
            <a:r>
              <a:rPr lang="en-GB" sz="1700" dirty="0" err="1">
                <a:cs typeface="Times New Roman" pitchFamily="18" charset="0"/>
              </a:rPr>
              <a:t>tidak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memiliki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penurunan</a:t>
            </a:r>
            <a:r>
              <a:rPr lang="en-GB" sz="1700" dirty="0">
                <a:cs typeface="Times New Roman" pitchFamily="18" charset="0"/>
              </a:rPr>
              <a:t> yang </a:t>
            </a:r>
            <a:r>
              <a:rPr lang="en-GB" sz="1700" dirty="0" err="1">
                <a:cs typeface="Times New Roman" pitchFamily="18" charset="0"/>
              </a:rPr>
              <a:t>menuju</a:t>
            </a:r>
            <a:r>
              <a:rPr lang="en-GB" sz="1700" dirty="0">
                <a:cs typeface="Times New Roman" pitchFamily="18" charset="0"/>
              </a:rPr>
              <a:t> terminal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5)  </a:t>
            </a:r>
            <a:r>
              <a:rPr lang="en-GB" sz="1700" dirty="0" err="1">
                <a:cs typeface="Times New Roman" pitchFamily="18" charset="0"/>
              </a:rPr>
              <a:t>Konsekuensi</a:t>
            </a:r>
            <a:r>
              <a:rPr lang="en-GB" sz="1700" dirty="0">
                <a:cs typeface="Times New Roman" pitchFamily="18" charset="0"/>
              </a:rPr>
              <a:t> no (4), 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adF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tidak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memiliki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penurunan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 </a:t>
            </a:r>
            <a:r>
              <a:rPr lang="en-GB" sz="1700" dirty="0" err="1">
                <a:cs typeface="Times New Roman" pitchFamily="18" charset="0"/>
              </a:rPr>
              <a:t>Setelah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disederhanakan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menjadi</a:t>
            </a:r>
            <a:r>
              <a:rPr lang="en-GB" sz="1700" dirty="0"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e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C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bCb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ab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700" dirty="0"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123728" y="116632"/>
            <a:ext cx="6131024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760" tIns="47880" rIns="95760" bIns="47880" anchor="ctr"/>
          <a:lstStyle/>
          <a:p>
            <a:pPr algn="ctr">
              <a:buClr>
                <a:srgbClr val="99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100" dirty="0" err="1">
                <a:solidFill>
                  <a:srgbClr val="999900"/>
                </a:solidFill>
                <a:cs typeface="Times New Roman" pitchFamily="18" charset="0"/>
              </a:rPr>
              <a:t>Penghilangan</a:t>
            </a:r>
            <a:r>
              <a:rPr lang="en-GB" sz="3100" dirty="0">
                <a:solidFill>
                  <a:srgbClr val="999900"/>
                </a:solidFill>
                <a:cs typeface="Times New Roman" pitchFamily="18" charset="0"/>
              </a:rPr>
              <a:t> </a:t>
            </a:r>
            <a:r>
              <a:rPr lang="en-GB" sz="3100" dirty="0" err="1">
                <a:solidFill>
                  <a:srgbClr val="999900"/>
                </a:solidFill>
                <a:cs typeface="Times New Roman" pitchFamily="18" charset="0"/>
              </a:rPr>
              <a:t>Produksi</a:t>
            </a:r>
            <a:r>
              <a:rPr lang="en-GB" sz="3100" dirty="0">
                <a:solidFill>
                  <a:srgbClr val="999900"/>
                </a:solidFill>
                <a:cs typeface="Times New Roman" pitchFamily="18" charset="0"/>
              </a:rPr>
              <a:t> </a:t>
            </a:r>
            <a:r>
              <a:rPr lang="en-GB" sz="3100" i="1" dirty="0">
                <a:solidFill>
                  <a:srgbClr val="999900"/>
                </a:solidFill>
                <a:cs typeface="Times New Roman" pitchFamily="18" charset="0"/>
              </a:rPr>
              <a:t>Useless </a:t>
            </a:r>
            <a:r>
              <a:rPr lang="en-GB" sz="3100" dirty="0">
                <a:solidFill>
                  <a:srgbClr val="999900"/>
                </a:solidFill>
                <a:cs typeface="Times New Roman" pitchFamily="18" charset="0"/>
              </a:rPr>
              <a:t>(3)</a:t>
            </a:r>
            <a:r>
              <a:rPr lang="ar-SA" sz="3100" dirty="0">
                <a:solidFill>
                  <a:srgbClr val="999900"/>
                </a:solidFill>
                <a:cs typeface="Times New Roman" pitchFamily="18" charset="0"/>
              </a:rPr>
              <a:t>‏</a:t>
            </a:r>
            <a:endParaRPr lang="en-GB" sz="3100" dirty="0">
              <a:solidFill>
                <a:srgbClr val="9999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7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7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7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7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74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74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74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74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charRg st="152" end="2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17409">
                                            <p:txEl>
                                              <p:charRg st="152" end="25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17409">
                                            <p:txEl>
                                              <p:charRg st="152" end="25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charRg st="259" end="3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17409">
                                            <p:txEl>
                                              <p:charRg st="259" end="3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17409">
                                            <p:txEl>
                                              <p:charRg st="259" end="3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charRg st="316" end="3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17409">
                                            <p:txEl>
                                              <p:charRg st="316" end="38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17409">
                                            <p:txEl>
                                              <p:charRg st="316" end="38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charRg st="384" end="4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3" dur="500" fill="hold"/>
                                        <p:tgtEl>
                                          <p:spTgt spid="17409">
                                            <p:txEl>
                                              <p:charRg st="384" end="44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500" fill="hold"/>
                                        <p:tgtEl>
                                          <p:spTgt spid="17409">
                                            <p:txEl>
                                              <p:charRg st="384" end="44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charRg st="441" end="4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17409">
                                            <p:txEl>
                                              <p:charRg st="441" end="47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500" fill="hold"/>
                                        <p:tgtEl>
                                          <p:spTgt spid="17409">
                                            <p:txEl>
                                              <p:charRg st="441" end="47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charRg st="474" end="4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17409">
                                            <p:txEl>
                                              <p:charRg st="474" end="48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17409">
                                            <p:txEl>
                                              <p:charRg st="474" end="48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charRg st="481" end="4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17409">
                                            <p:txEl>
                                              <p:charRg st="481" end="48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17409">
                                            <p:txEl>
                                              <p:charRg st="481" end="48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charRg st="487" end="5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7" dur="500" fill="hold"/>
                                        <p:tgtEl>
                                          <p:spTgt spid="17409">
                                            <p:txEl>
                                              <p:charRg st="487" end="50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500" fill="hold"/>
                                        <p:tgtEl>
                                          <p:spTgt spid="17409">
                                            <p:txEl>
                                              <p:charRg st="487" end="50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50205"/>
            <a:ext cx="7772400" cy="5491163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Contoh</a:t>
            </a:r>
            <a:r>
              <a:rPr lang="en-GB" sz="1700" dirty="0">
                <a:cs typeface="Times New Roman" pitchFamily="18" charset="0"/>
              </a:rPr>
              <a:t> lain </a:t>
            </a:r>
            <a:r>
              <a:rPr lang="en-GB" sz="1700" dirty="0" err="1">
                <a:cs typeface="Times New Roman" pitchFamily="18" charset="0"/>
              </a:rPr>
              <a:t>lagi</a:t>
            </a:r>
            <a:r>
              <a:rPr lang="en-GB" sz="1700" dirty="0">
                <a:cs typeface="Times New Roman" pitchFamily="18" charset="0"/>
              </a:rPr>
              <a:t> :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aBD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Ed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cD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Ab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ef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F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dc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Analisa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1) 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</a:t>
            </a:r>
            <a:r>
              <a:rPr lang="en-GB" sz="1700" dirty="0">
                <a:cs typeface="Times New Roman" pitchFamily="18" charset="0"/>
              </a:rPr>
              <a:t> A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Ed, E </a:t>
            </a:r>
            <a:r>
              <a:rPr lang="en-GB" sz="1700" dirty="0" err="1">
                <a:cs typeface="Times New Roman" pitchFamily="18" charset="0"/>
              </a:rPr>
              <a:t>tidak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memiliki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penurunan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2) 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</a:t>
            </a:r>
            <a:r>
              <a:rPr lang="en-GB" sz="1700" dirty="0">
                <a:cs typeface="Times New Roman" pitchFamily="18" charset="0"/>
              </a:rPr>
              <a:t> F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dc, </a:t>
            </a:r>
            <a:r>
              <a:rPr lang="en-GB" sz="1700" dirty="0" err="1">
                <a:cs typeface="Times New Roman" pitchFamily="18" charset="0"/>
              </a:rPr>
              <a:t>redundan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Sisa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aturan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produksi</a:t>
            </a:r>
            <a:r>
              <a:rPr lang="en-GB" sz="1700" dirty="0"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aBD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cD</a:t>
            </a:r>
            <a:r>
              <a:rPr lang="en-GB" sz="1700" dirty="0">
                <a:cs typeface="Times New Roman" pitchFamily="18" charset="0"/>
              </a:rPr>
              <a:t> | </a:t>
            </a:r>
            <a:r>
              <a:rPr lang="en-GB" sz="1700" dirty="0" err="1">
                <a:cs typeface="Times New Roman" pitchFamily="18" charset="0"/>
              </a:rPr>
              <a:t>Ab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ef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Analisa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lagi</a:t>
            </a:r>
            <a:endParaRPr lang="en-GB" sz="17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</a:t>
            </a:r>
            <a:r>
              <a:rPr lang="en-GB" sz="1700" dirty="0">
                <a:cs typeface="Times New Roman" pitchFamily="18" charset="0"/>
              </a:rPr>
              <a:t>, A </a:t>
            </a:r>
            <a:r>
              <a:rPr lang="en-GB" sz="1700" dirty="0" err="1">
                <a:cs typeface="Times New Roman" pitchFamily="18" charset="0"/>
              </a:rPr>
              <a:t>tidak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memiliki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penurunan</a:t>
            </a:r>
            <a:r>
              <a:rPr lang="en-GB" sz="1700" dirty="0">
                <a:cs typeface="Times New Roman" pitchFamily="18" charset="0"/>
              </a:rPr>
              <a:t>. </a:t>
            </a:r>
          </a:p>
          <a:p>
            <a:pPr algn="just"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 err="1">
                <a:cs typeface="Times New Roman" pitchFamily="18" charset="0"/>
              </a:rPr>
              <a:t>Hasil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penyederhanaan</a:t>
            </a:r>
            <a:r>
              <a:rPr lang="en-GB" sz="1700" dirty="0">
                <a:cs typeface="Times New Roman" pitchFamily="18" charset="0"/>
              </a:rPr>
              <a:t>:		S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aBD</a:t>
            </a:r>
            <a:endParaRPr lang="en-GB" sz="1700" dirty="0"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B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cD</a:t>
            </a:r>
            <a:endParaRPr lang="en-GB" sz="1700" dirty="0"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 dirty="0">
                <a:cs typeface="Times New Roman" pitchFamily="18" charset="0"/>
              </a:rPr>
              <a:t>	D </a:t>
            </a:r>
            <a:r>
              <a:rPr lang="en-GB" sz="17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700" dirty="0">
                <a:cs typeface="Times New Roman" pitchFamily="18" charset="0"/>
              </a:rPr>
              <a:t> </a:t>
            </a:r>
            <a:r>
              <a:rPr lang="en-GB" sz="1700" dirty="0" err="1">
                <a:cs typeface="Times New Roman" pitchFamily="18" charset="0"/>
              </a:rPr>
              <a:t>ef</a:t>
            </a:r>
            <a:endParaRPr lang="en-GB" sz="17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700" dirty="0"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39552" y="228600"/>
            <a:ext cx="784244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760" tIns="47880" rIns="95760" bIns="47880" anchor="ctr"/>
          <a:lstStyle/>
          <a:p>
            <a:pPr algn="ctr">
              <a:buClr>
                <a:srgbClr val="99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100" dirty="0" err="1">
                <a:solidFill>
                  <a:srgbClr val="999900"/>
                </a:solidFill>
                <a:cs typeface="Times New Roman" pitchFamily="18" charset="0"/>
              </a:rPr>
              <a:t>Penghilangan</a:t>
            </a:r>
            <a:r>
              <a:rPr lang="en-GB" sz="3100" dirty="0">
                <a:solidFill>
                  <a:srgbClr val="999900"/>
                </a:solidFill>
                <a:cs typeface="Times New Roman" pitchFamily="18" charset="0"/>
              </a:rPr>
              <a:t> </a:t>
            </a:r>
            <a:r>
              <a:rPr lang="en-GB" sz="3100" dirty="0" err="1">
                <a:solidFill>
                  <a:srgbClr val="999900"/>
                </a:solidFill>
                <a:cs typeface="Times New Roman" pitchFamily="18" charset="0"/>
              </a:rPr>
              <a:t>Produksi</a:t>
            </a:r>
            <a:r>
              <a:rPr lang="en-GB" sz="3100" dirty="0">
                <a:solidFill>
                  <a:srgbClr val="999900"/>
                </a:solidFill>
                <a:cs typeface="Times New Roman" pitchFamily="18" charset="0"/>
              </a:rPr>
              <a:t> </a:t>
            </a:r>
            <a:r>
              <a:rPr lang="en-GB" sz="3100" i="1" dirty="0">
                <a:solidFill>
                  <a:srgbClr val="999900"/>
                </a:solidFill>
                <a:cs typeface="Times New Roman" pitchFamily="18" charset="0"/>
              </a:rPr>
              <a:t>Useless </a:t>
            </a:r>
            <a:r>
              <a:rPr lang="en-GB" sz="3100" dirty="0">
                <a:solidFill>
                  <a:srgbClr val="999900"/>
                </a:solidFill>
                <a:cs typeface="Times New Roman" pitchFamily="18" charset="0"/>
              </a:rPr>
              <a:t>(4)</a:t>
            </a:r>
            <a:r>
              <a:rPr lang="ar-SA" sz="3100" dirty="0">
                <a:solidFill>
                  <a:srgbClr val="999900"/>
                </a:solidFill>
                <a:cs typeface="Times New Roman" pitchFamily="18" charset="0"/>
              </a:rPr>
              <a:t>‏</a:t>
            </a:r>
            <a:endParaRPr lang="en-GB" sz="3100" dirty="0">
              <a:solidFill>
                <a:srgbClr val="999900"/>
              </a:solidFill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783138" y="3733800"/>
            <a:ext cx="3798887" cy="1619250"/>
          </a:xfrm>
          <a:prstGeom prst="rect">
            <a:avLst/>
          </a:prstGeom>
          <a:noFill/>
          <a:ln w="9360" cap="rnd">
            <a:solidFill>
              <a:srgbClr val="000000"/>
            </a:solidFill>
            <a:prstDash val="sysDot"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cs typeface="Times New Roman" pitchFamily="18" charset="0"/>
              </a:rPr>
              <a:t>Setiap kali melakukan penyederhanaan diperiksa lagi aturan produksi yang tersisa, apakah semua produksi yang useless sudah hilang.</a:t>
            </a:r>
            <a:r>
              <a:rPr lang="en-GB" sz="170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84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84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184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184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184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184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184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184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3" dur="500" fill="hold"/>
                                        <p:tgtEl>
                                          <p:spTgt spid="184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500" fill="hold"/>
                                        <p:tgtEl>
                                          <p:spTgt spid="184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184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500" fill="hold"/>
                                        <p:tgtEl>
                                          <p:spTgt spid="184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184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184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184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184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7" dur="500" fill="hold"/>
                                        <p:tgtEl>
                                          <p:spTgt spid="1843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500" fill="hold"/>
                                        <p:tgtEl>
                                          <p:spTgt spid="1843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3" dur="500" fill="hold"/>
                                        <p:tgtEl>
                                          <p:spTgt spid="1843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" dur="500" fill="hold"/>
                                        <p:tgtEl>
                                          <p:spTgt spid="1843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9" dur="500" fill="hold"/>
                                        <p:tgtEl>
                                          <p:spTgt spid="1843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0" dur="500" fill="hold"/>
                                        <p:tgtEl>
                                          <p:spTgt spid="1843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03263" y="0"/>
            <a:ext cx="7772400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Digabung menjadi satu …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92126" y="1600200"/>
            <a:ext cx="4503738" cy="4897438"/>
          </a:xfrm>
          <a:ln/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 err="1">
                <a:cs typeface="Times New Roman" pitchFamily="18" charset="0"/>
              </a:rPr>
              <a:t>Contoh</a:t>
            </a:r>
            <a:r>
              <a:rPr lang="en-GB" sz="1900" dirty="0">
                <a:cs typeface="Times New Roman" pitchFamily="18" charset="0"/>
              </a:rPr>
              <a:t> :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S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AA | C | </a:t>
            </a:r>
            <a:r>
              <a:rPr lang="en-GB" sz="1900" dirty="0" err="1">
                <a:cs typeface="Times New Roman" pitchFamily="18" charset="0"/>
              </a:rPr>
              <a:t>bd</a:t>
            </a:r>
            <a:endParaRPr lang="en-GB" sz="19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A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Bb | ε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B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AB | d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C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de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 </a:t>
            </a:r>
            <a:r>
              <a:rPr lang="en-GB" sz="1900" dirty="0" err="1">
                <a:cs typeface="Times New Roman" pitchFamily="18" charset="0"/>
              </a:rPr>
              <a:t>Hilangkan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produksi</a:t>
            </a:r>
            <a:r>
              <a:rPr lang="en-GB" sz="1900" dirty="0">
                <a:cs typeface="Times New Roman" pitchFamily="18" charset="0"/>
              </a:rPr>
              <a:t> ε, </a:t>
            </a:r>
            <a:r>
              <a:rPr lang="en-GB" sz="1900" dirty="0" err="1">
                <a:cs typeface="Times New Roman" pitchFamily="18" charset="0"/>
              </a:rPr>
              <a:t>sehingga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menjadi</a:t>
            </a:r>
            <a:r>
              <a:rPr lang="en-GB" sz="1900" dirty="0"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S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A | AA | C | </a:t>
            </a:r>
            <a:r>
              <a:rPr lang="en-GB" sz="1900" dirty="0" err="1">
                <a:cs typeface="Times New Roman" pitchFamily="18" charset="0"/>
              </a:rPr>
              <a:t>bd</a:t>
            </a:r>
            <a:endParaRPr lang="en-GB" sz="19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A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Bb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B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B | AB | d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>
                <a:cs typeface="Times New Roman" pitchFamily="18" charset="0"/>
              </a:rPr>
              <a:t>C </a:t>
            </a:r>
            <a:r>
              <a:rPr lang="en-GB" sz="19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900" dirty="0">
                <a:cs typeface="Times New Roman" pitchFamily="18" charset="0"/>
              </a:rPr>
              <a:t> de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 err="1">
                <a:cs typeface="Times New Roman" pitchFamily="18" charset="0"/>
              </a:rPr>
              <a:t>Selanjutnya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penghilangan</a:t>
            </a:r>
            <a:r>
              <a:rPr lang="en-GB" sz="1900" dirty="0">
                <a:cs typeface="Times New Roman" pitchFamily="18" charset="0"/>
              </a:rPr>
              <a:t> </a:t>
            </a:r>
            <a:r>
              <a:rPr lang="en-GB" sz="1900" dirty="0" err="1">
                <a:cs typeface="Times New Roman" pitchFamily="18" charset="0"/>
              </a:rPr>
              <a:t>produksi</a:t>
            </a:r>
            <a:r>
              <a:rPr lang="en-GB" sz="1900" dirty="0">
                <a:cs typeface="Times New Roman" pitchFamily="18" charset="0"/>
              </a:rPr>
              <a:t> unit</a:t>
            </a:r>
          </a:p>
          <a:p>
            <a:pPr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900" dirty="0" err="1">
                <a:cs typeface="Times New Roman" pitchFamily="18" charset="0"/>
              </a:rPr>
              <a:t>menjadi</a:t>
            </a:r>
            <a:r>
              <a:rPr lang="en-GB" sz="1900" dirty="0">
                <a:cs typeface="Times New Roman" pitchFamily="18" charset="0"/>
              </a:rPr>
              <a:t>:</a:t>
            </a:r>
          </a:p>
          <a:p>
            <a:pPr lvl="1">
              <a:lnSpc>
                <a:spcPct val="90000"/>
              </a:lnSpc>
              <a:spcBef>
                <a:spcPts val="4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dirty="0">
                <a:cs typeface="Times New Roman" pitchFamily="18" charset="0"/>
              </a:rPr>
              <a:t>S 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 Bb | AA | de | </a:t>
            </a:r>
            <a:r>
              <a:rPr lang="en-GB" sz="1600" dirty="0" err="1">
                <a:cs typeface="Times New Roman" pitchFamily="18" charset="0"/>
              </a:rPr>
              <a:t>bd</a:t>
            </a:r>
            <a:endParaRPr lang="en-GB" sz="1600" dirty="0">
              <a:cs typeface="Times New Roman" pitchFamily="18" charset="0"/>
            </a:endParaRPr>
          </a:p>
          <a:p>
            <a:pPr lvl="1">
              <a:lnSpc>
                <a:spcPct val="90000"/>
              </a:lnSpc>
              <a:spcBef>
                <a:spcPts val="4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dirty="0">
                <a:cs typeface="Times New Roman" pitchFamily="18" charset="0"/>
              </a:rPr>
              <a:t>A 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 Bb</a:t>
            </a:r>
          </a:p>
          <a:p>
            <a:pPr lvl="1">
              <a:lnSpc>
                <a:spcPct val="90000"/>
              </a:lnSpc>
              <a:spcBef>
                <a:spcPts val="4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dirty="0">
                <a:cs typeface="Times New Roman" pitchFamily="18" charset="0"/>
              </a:rPr>
              <a:t>B 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 AB | d</a:t>
            </a:r>
          </a:p>
          <a:p>
            <a:pPr lvl="1">
              <a:lnSpc>
                <a:spcPct val="90000"/>
              </a:lnSpc>
              <a:spcBef>
                <a:spcPts val="4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dirty="0">
                <a:cs typeface="Times New Roman" pitchFamily="18" charset="0"/>
              </a:rPr>
              <a:t>C 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 de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275263" y="1295400"/>
            <a:ext cx="3446462" cy="6311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ts val="13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Penghilangan produksi unit bisa menghasilkan produksi </a:t>
            </a:r>
            <a:r>
              <a:rPr lang="en-GB" sz="2200" i="1">
                <a:solidFill>
                  <a:srgbClr val="000000"/>
                </a:solidFill>
                <a:cs typeface="Times New Roman" pitchFamily="18" charset="0"/>
              </a:rPr>
              <a:t>useless</a:t>
            </a: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>
              <a:lnSpc>
                <a:spcPct val="90000"/>
              </a:lnSpc>
              <a:spcBef>
                <a:spcPts val="13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Terakhir dilakukan penghilangan produksi </a:t>
            </a:r>
            <a:r>
              <a:rPr lang="en-GB" sz="2200" i="1">
                <a:solidFill>
                  <a:srgbClr val="000000"/>
                </a:solidFill>
                <a:cs typeface="Times New Roman" pitchFamily="18" charset="0"/>
              </a:rPr>
              <a:t>useless:</a:t>
            </a:r>
          </a:p>
          <a:p>
            <a:pPr>
              <a:lnSpc>
                <a:spcPct val="90000"/>
              </a:lnSpc>
              <a:spcBef>
                <a:spcPts val="13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S </a:t>
            </a:r>
            <a:r>
              <a:rPr lang="en-GB" sz="2200">
                <a:solidFill>
                  <a:srgbClr val="000000"/>
                </a:solidFill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 Bb | AA | de | bd</a:t>
            </a:r>
          </a:p>
          <a:p>
            <a:pPr>
              <a:lnSpc>
                <a:spcPct val="90000"/>
              </a:lnSpc>
              <a:spcBef>
                <a:spcPts val="13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A </a:t>
            </a:r>
            <a:r>
              <a:rPr lang="en-GB" sz="2200">
                <a:solidFill>
                  <a:srgbClr val="000000"/>
                </a:solidFill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 Bb</a:t>
            </a:r>
          </a:p>
          <a:p>
            <a:pPr>
              <a:lnSpc>
                <a:spcPct val="90000"/>
              </a:lnSpc>
              <a:spcBef>
                <a:spcPts val="13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B </a:t>
            </a:r>
            <a:r>
              <a:rPr lang="en-GB" sz="2200">
                <a:solidFill>
                  <a:srgbClr val="000000"/>
                </a:solidFill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 AB | d</a:t>
            </a:r>
          </a:p>
          <a:p>
            <a:pPr>
              <a:lnSpc>
                <a:spcPct val="90000"/>
              </a:lnSpc>
              <a:spcBef>
                <a:spcPts val="13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Hasil akhir aturan produksi tidak lagi memiliki produksi ε, produksi unit, maupun produksi </a:t>
            </a:r>
            <a:r>
              <a:rPr lang="en-GB" sz="2200" i="1">
                <a:solidFill>
                  <a:srgbClr val="000000"/>
                </a:solidFill>
                <a:cs typeface="Times New Roman" pitchFamily="18" charset="0"/>
              </a:rPr>
              <a:t>useless</a:t>
            </a: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spcBef>
                <a:spcPts val="13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spcBef>
                <a:spcPts val="13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>
                <a:solidFill>
                  <a:srgbClr val="000000"/>
                </a:solidFill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spcBef>
                <a:spcPts val="13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2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4994275" y="1295400"/>
            <a:ext cx="1588" cy="5257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V="1">
            <a:off x="3868738" y="5561013"/>
            <a:ext cx="561975" cy="7651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94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94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94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94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1" dur="500" fill="hold"/>
                                        <p:tgtEl>
                                          <p:spTgt spid="194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2" dur="500" fill="hold"/>
                                        <p:tgtEl>
                                          <p:spTgt spid="194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1945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1945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1945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1945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3" dur="500" fill="hold"/>
                                        <p:tgtEl>
                                          <p:spTgt spid="1945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4" dur="500" fill="hold"/>
                                        <p:tgtEl>
                                          <p:spTgt spid="1945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Deskripsi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Penyederhanaan tatabahasa bebas konteks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Resume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Penghilangan produksi e dapat menghasilkan produksi unit, tetapi penghilangan produksi unit tidak akan menghasilkan produksi e, dan penghilangan produksi </a:t>
            </a:r>
            <a:r>
              <a:rPr lang="en-US" i="1"/>
              <a:t>useless </a:t>
            </a:r>
            <a:r>
              <a:rPr lang="en-US"/>
              <a:t>tidak akan menghasilkan produksi e dan produksi unit.</a:t>
            </a:r>
          </a:p>
          <a:p>
            <a:pPr>
              <a:lnSpc>
                <a:spcPct val="90000"/>
              </a:lnSpc>
            </a:pPr>
            <a:r>
              <a:rPr lang="en-US"/>
              <a:t> Jadi urutan pengerjaannya adalah:</a:t>
            </a:r>
          </a:p>
          <a:p>
            <a:pPr lvl="1">
              <a:lnSpc>
                <a:spcPct val="90000"/>
              </a:lnSpc>
            </a:pPr>
            <a:r>
              <a:rPr lang="en-US"/>
              <a:t> Hilangkan produksi e</a:t>
            </a:r>
          </a:p>
          <a:p>
            <a:pPr lvl="1">
              <a:lnSpc>
                <a:spcPct val="90000"/>
              </a:lnSpc>
            </a:pPr>
            <a:r>
              <a:rPr lang="en-US"/>
              <a:t> Hilangkan produksi unit</a:t>
            </a:r>
          </a:p>
          <a:p>
            <a:pPr lvl="1">
              <a:lnSpc>
                <a:spcPct val="90000"/>
              </a:lnSpc>
            </a:pPr>
            <a:r>
              <a:rPr lang="en-US"/>
              <a:t> Hilangkan produksi </a:t>
            </a:r>
            <a:r>
              <a:rPr lang="en-US" i="1"/>
              <a:t>useless</a:t>
            </a: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Referensi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000" y="1828800"/>
            <a:ext cx="8497888" cy="419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Utama</a:t>
            </a:r>
          </a:p>
          <a:p>
            <a:pPr marL="741363" lvl="1" indent="-284163" eaLnBrk="1" hangingPunct="1">
              <a:lnSpc>
                <a:spcPct val="80000"/>
              </a:lnSpc>
              <a:spcBef>
                <a:spcPts val="500"/>
              </a:spcBef>
              <a:buClr>
                <a:srgbClr val="999900"/>
              </a:buClr>
              <a:buSzPct val="75000"/>
              <a:buFont typeface="Wingdings" pitchFamily="2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Firrar Utdirartatmo,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Teori Bahasa dan Otomata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JJ Learning, 2001</a:t>
            </a:r>
          </a:p>
          <a:p>
            <a:pPr marL="741363" lvl="1" indent="-284163" eaLnBrk="1" hangingPunct="1">
              <a:lnSpc>
                <a:spcPct val="80000"/>
              </a:lnSpc>
              <a:spcBef>
                <a:spcPts val="500"/>
              </a:spcBef>
              <a:buClr>
                <a:srgbClr val="999900"/>
              </a:buClr>
              <a:buSzPct val="75000"/>
              <a:buFont typeface="Wingdings" pitchFamily="2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Firrar Utdirartatmo,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Teknik Kompilasi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JJ Learning, 2001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Pendamping 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pitchFamily="2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Aho, Ulman.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The Teory of Parsing Translation And Compiling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. Prentice-Hall. 1972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pitchFamily="2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Grune 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Modern Compiler Design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John Wiley and Sons ,2002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pitchFamily="2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Peter Linz,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An Introduction to Formal Language and Automata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DC Healt &amp; Co, 1990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Tujuan Instruksional Khusus (TIK)</a:t>
            </a:r>
            <a:r>
              <a:rPr lang="ar-SA">
                <a:cs typeface="Arial" charset="0"/>
              </a:rPr>
              <a:t>‏</a:t>
            </a:r>
            <a:endParaRPr lang="en-GB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 marL="531813" indent="-531813">
              <a:buFont typeface="Wingdings" pitchFamily="2" charset="2"/>
              <a:buAutoNum type="arabicPeriod"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/>
              <a:t>Menjelaskan tujuan penyederhanaan</a:t>
            </a:r>
          </a:p>
          <a:p>
            <a:pPr marL="531813" indent="-531813">
              <a:buFont typeface="Wingdings" pitchFamily="2" charset="2"/>
              <a:buAutoNum type="arabicPeriod"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/>
              <a:t>Melakukan penyederhanaan tatabahasa bebas konteks</a:t>
            </a:r>
          </a:p>
          <a:p>
            <a:pPr marL="531813" indent="-531813">
              <a:buFont typeface="Wingdings" pitchFamily="2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Transformasi CFG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CFG yang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kriteria-kriteria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asalkan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smtClean="0"/>
              <a:t>Tata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03263" y="0"/>
            <a:ext cx="8288337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/>
              <a:t>Pendahuluan : Tujuan Penyederhanaan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371600"/>
            <a:ext cx="7878763" cy="5257800"/>
          </a:xfrm>
          <a:ln/>
        </p:spPr>
        <p:txBody>
          <a:bodyPr/>
          <a:lstStyle/>
          <a:p>
            <a:pPr marL="0" indent="0" algn="just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dirty="0" err="1">
                <a:cs typeface="Times New Roman" pitchFamily="18" charset="0"/>
              </a:rPr>
              <a:t>Melakukan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pembatasan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sehingga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tidak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menghasilkan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pohon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penurunan</a:t>
            </a:r>
            <a:r>
              <a:rPr lang="en-GB" sz="1600" dirty="0">
                <a:cs typeface="Times New Roman" pitchFamily="18" charset="0"/>
              </a:rPr>
              <a:t> yang </a:t>
            </a:r>
            <a:r>
              <a:rPr lang="en-GB" sz="1600" dirty="0" err="1">
                <a:cs typeface="Times New Roman" pitchFamily="18" charset="0"/>
              </a:rPr>
              <a:t>memiliki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kerumitan</a:t>
            </a:r>
            <a:r>
              <a:rPr lang="en-GB" sz="1600" dirty="0">
                <a:cs typeface="Times New Roman" pitchFamily="18" charset="0"/>
              </a:rPr>
              <a:t> yang </a:t>
            </a:r>
            <a:r>
              <a:rPr lang="en-GB" sz="1600" dirty="0" err="1">
                <a:solidFill>
                  <a:srgbClr val="FF0000"/>
                </a:solidFill>
                <a:cs typeface="Times New Roman" pitchFamily="18" charset="0"/>
              </a:rPr>
              <a:t>tidak</a:t>
            </a:r>
            <a:r>
              <a:rPr lang="en-GB" sz="1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GB" sz="1600" dirty="0" err="1">
                <a:solidFill>
                  <a:srgbClr val="FF0000"/>
                </a:solidFill>
                <a:cs typeface="Times New Roman" pitchFamily="18" charset="0"/>
              </a:rPr>
              <a:t>perlu</a:t>
            </a:r>
            <a:r>
              <a:rPr lang="en-GB" sz="1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atau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aturan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produksi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>
                <a:solidFill>
                  <a:srgbClr val="FF0000"/>
                </a:solidFill>
                <a:cs typeface="Times New Roman" pitchFamily="18" charset="0"/>
              </a:rPr>
              <a:t>yang </a:t>
            </a:r>
            <a:r>
              <a:rPr lang="en-GB" sz="1600" dirty="0" err="1">
                <a:solidFill>
                  <a:srgbClr val="FF0000"/>
                </a:solidFill>
                <a:cs typeface="Times New Roman" pitchFamily="18" charset="0"/>
              </a:rPr>
              <a:t>tidak</a:t>
            </a:r>
            <a:r>
              <a:rPr lang="en-GB" sz="1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GB" sz="1600" dirty="0" err="1">
                <a:solidFill>
                  <a:srgbClr val="FF0000"/>
                </a:solidFill>
                <a:cs typeface="Times New Roman" pitchFamily="18" charset="0"/>
              </a:rPr>
              <a:t>berarti</a:t>
            </a:r>
            <a:r>
              <a:rPr lang="en-GB" sz="16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</a:p>
          <a:p>
            <a:pPr marL="0" indent="0" algn="just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b="1" dirty="0">
                <a:cs typeface="Times New Roman" pitchFamily="18" charset="0"/>
              </a:rPr>
              <a:t>Ex 1</a:t>
            </a:r>
            <a:r>
              <a:rPr lang="en-GB" sz="1600" dirty="0">
                <a:cs typeface="Times New Roman" pitchFamily="18" charset="0"/>
              </a:rPr>
              <a:t>:</a:t>
            </a:r>
          </a:p>
          <a:p>
            <a:pPr marL="776288" lvl="1" indent="-296863"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dirty="0">
                <a:cs typeface="Times New Roman" pitchFamily="18" charset="0"/>
              </a:rPr>
              <a:t>S 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 AB | a</a:t>
            </a:r>
          </a:p>
          <a:p>
            <a:pPr marL="776288" lvl="1" indent="-296863"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dirty="0" err="1">
                <a:cs typeface="Times New Roman" pitchFamily="18" charset="0"/>
              </a:rPr>
              <a:t>A</a:t>
            </a:r>
            <a:r>
              <a:rPr lang="en-GB" sz="1600" dirty="0" err="1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 err="1">
                <a:cs typeface="Times New Roman" pitchFamily="18" charset="0"/>
              </a:rPr>
              <a:t>a</a:t>
            </a:r>
            <a:endParaRPr lang="en-GB" sz="1600" dirty="0">
              <a:cs typeface="Times New Roman" pitchFamily="18" charset="0"/>
            </a:endParaRPr>
          </a:p>
          <a:p>
            <a:pPr marL="0" indent="0" algn="just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dirty="0" err="1">
                <a:cs typeface="Times New Roman" pitchFamily="18" charset="0"/>
              </a:rPr>
              <a:t>Aturan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produksi</a:t>
            </a:r>
            <a:r>
              <a:rPr lang="en-GB" sz="1600" dirty="0">
                <a:cs typeface="Times New Roman" pitchFamily="18" charset="0"/>
              </a:rPr>
              <a:t> S 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 AB </a:t>
            </a:r>
            <a:r>
              <a:rPr lang="en-GB" sz="1600" dirty="0" err="1">
                <a:cs typeface="Times New Roman" pitchFamily="18" charset="0"/>
              </a:rPr>
              <a:t>tidak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berarti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karena</a:t>
            </a:r>
            <a:r>
              <a:rPr lang="en-GB" sz="1600" dirty="0">
                <a:cs typeface="Times New Roman" pitchFamily="18" charset="0"/>
              </a:rPr>
              <a:t> B </a:t>
            </a:r>
            <a:r>
              <a:rPr lang="en-GB" sz="1600" dirty="0" err="1">
                <a:cs typeface="Times New Roman" pitchFamily="18" charset="0"/>
              </a:rPr>
              <a:t>tidak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memiliki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penurunan</a:t>
            </a:r>
            <a:r>
              <a:rPr lang="en-GB" sz="1600" dirty="0"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b="1" dirty="0">
                <a:cs typeface="Times New Roman" pitchFamily="18" charset="0"/>
              </a:rPr>
              <a:t>Ex 2</a:t>
            </a:r>
            <a:r>
              <a:rPr lang="en-GB" sz="1600" dirty="0">
                <a:cs typeface="Times New Roman" pitchFamily="18" charset="0"/>
              </a:rPr>
              <a:t> :</a:t>
            </a:r>
          </a:p>
          <a:p>
            <a:pPr marL="776288" lvl="1" indent="-296863" algn="just"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dirty="0">
                <a:cs typeface="Times New Roman" pitchFamily="18" charset="0"/>
              </a:rPr>
              <a:t>S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A</a:t>
            </a:r>
          </a:p>
          <a:p>
            <a:pPr marL="776288" lvl="1" indent="-296863"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dirty="0">
                <a:cs typeface="Times New Roman" pitchFamily="18" charset="0"/>
              </a:rPr>
              <a:t>A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B</a:t>
            </a:r>
          </a:p>
          <a:p>
            <a:pPr marL="776288" lvl="1" indent="-296863"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dirty="0">
                <a:cs typeface="Times New Roman" pitchFamily="18" charset="0"/>
              </a:rPr>
              <a:t>B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C</a:t>
            </a:r>
          </a:p>
          <a:p>
            <a:pPr marL="776288" lvl="1" indent="-296863"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dirty="0">
                <a:cs typeface="Times New Roman" pitchFamily="18" charset="0"/>
              </a:rPr>
              <a:t>C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D</a:t>
            </a:r>
          </a:p>
          <a:p>
            <a:pPr marL="776288" lvl="1" indent="-296863"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dirty="0">
                <a:cs typeface="Times New Roman" pitchFamily="18" charset="0"/>
              </a:rPr>
              <a:t>D 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 a | A</a:t>
            </a:r>
          </a:p>
          <a:p>
            <a:pPr marL="0" indent="0" algn="just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dirty="0" err="1">
                <a:cs typeface="Times New Roman" pitchFamily="18" charset="0"/>
              </a:rPr>
              <a:t>Memiliki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kelemahan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terlalu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panjang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jalannya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padahal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berujung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pada</a:t>
            </a:r>
            <a:r>
              <a:rPr lang="en-GB" sz="1600" dirty="0">
                <a:cs typeface="Times New Roman" pitchFamily="18" charset="0"/>
              </a:rPr>
              <a:t> S 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 a, </a:t>
            </a:r>
          </a:p>
          <a:p>
            <a:pPr marL="0" indent="0" algn="just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1600" dirty="0" err="1">
                <a:cs typeface="Times New Roman" pitchFamily="18" charset="0"/>
              </a:rPr>
              <a:t>produksi</a:t>
            </a:r>
            <a:r>
              <a:rPr lang="en-GB" sz="1600" dirty="0">
                <a:cs typeface="Times New Roman" pitchFamily="18" charset="0"/>
              </a:rPr>
              <a:t>  D </a:t>
            </a:r>
            <a:r>
              <a:rPr lang="en-GB" sz="1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1600" dirty="0">
                <a:cs typeface="Times New Roman" pitchFamily="18" charset="0"/>
              </a:rPr>
              <a:t> A </a:t>
            </a:r>
            <a:r>
              <a:rPr lang="en-GB" sz="1600" dirty="0" err="1">
                <a:cs typeface="Times New Roman" pitchFamily="18" charset="0"/>
              </a:rPr>
              <a:t>juga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menyebabkan</a:t>
            </a:r>
            <a:r>
              <a:rPr lang="en-GB" sz="1600" dirty="0">
                <a:cs typeface="Times New Roman" pitchFamily="18" charset="0"/>
              </a:rPr>
              <a:t> </a:t>
            </a:r>
            <a:r>
              <a:rPr lang="en-GB" sz="1600" dirty="0" err="1">
                <a:cs typeface="Times New Roman" pitchFamily="18" charset="0"/>
              </a:rPr>
              <a:t>kerumitan</a:t>
            </a:r>
            <a:r>
              <a:rPr lang="en-GB" sz="1600" dirty="0">
                <a:cs typeface="Times New Roman" pitchFamily="18" charset="0"/>
              </a:rPr>
              <a:t> (redundant).</a:t>
            </a:r>
          </a:p>
          <a:p>
            <a:pPr marL="0" indent="0"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GB" sz="17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5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500" fill="hold"/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9" dur="500" fill="hold"/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500" fill="hold"/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idx="4294967295"/>
          </p:nvPr>
        </p:nvSpPr>
        <p:spPr>
          <a:xfrm>
            <a:off x="3124200" y="6248400"/>
            <a:ext cx="2894013" cy="455613"/>
          </a:xfrm>
          <a:prstGeom prst="rect">
            <a:avLst/>
          </a:prstGeom>
        </p:spPr>
        <p:txBody>
          <a:bodyPr/>
          <a:lstStyle/>
          <a:p>
            <a:r>
              <a:rPr lang="en-GB"/>
              <a:t>Teknik Informatika UPNVY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31D8AB5-B308-4F98-8EDB-EFF196A98C64}" type="slidenum">
              <a:rPr lang="en-GB"/>
              <a:pPr/>
              <a:t>6</a:t>
            </a:fld>
            <a:endParaRPr lang="en-GB"/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cs typeface="Times New Roman" pitchFamily="18" charset="0"/>
              </a:rPr>
              <a:t>Cara Penyederhanaan: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 marL="0" indent="0" algn="just">
              <a:spcBef>
                <a:spcPts val="500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GB" sz="2000" dirty="0">
              <a:cs typeface="Times New Roman" pitchFamily="18" charset="0"/>
            </a:endParaRPr>
          </a:p>
          <a:p>
            <a:pPr marL="0" indent="0" algn="just">
              <a:spcBef>
                <a:spcPts val="500"/>
              </a:spcBef>
              <a:buFont typeface="Verdana" pitchFamily="34" charset="0"/>
              <a:buAutoNum type="arabicPeriod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200" dirty="0" err="1">
                <a:cs typeface="Times New Roman" pitchFamily="18" charset="0"/>
              </a:rPr>
              <a:t>Penghilangan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produksi</a:t>
            </a:r>
            <a:r>
              <a:rPr lang="en-GB" sz="2200" dirty="0">
                <a:cs typeface="Times New Roman" pitchFamily="18" charset="0"/>
              </a:rPr>
              <a:t> ε </a:t>
            </a:r>
          </a:p>
          <a:p>
            <a:pPr marL="0" indent="0" algn="just">
              <a:spcBef>
                <a:spcPts val="500"/>
              </a:spcBef>
              <a:buFont typeface="Verdana" pitchFamily="34" charset="0"/>
              <a:buAutoNum type="arabicPeriod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200" dirty="0" err="1">
                <a:cs typeface="Times New Roman" pitchFamily="18" charset="0"/>
              </a:rPr>
              <a:t>Penghilangan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produksi</a:t>
            </a:r>
            <a:r>
              <a:rPr lang="en-GB" sz="2200" dirty="0">
                <a:cs typeface="Times New Roman" pitchFamily="18" charset="0"/>
              </a:rPr>
              <a:t> unit</a:t>
            </a:r>
          </a:p>
          <a:p>
            <a:pPr marL="0" indent="0" algn="just">
              <a:spcBef>
                <a:spcPts val="500"/>
              </a:spcBef>
              <a:buFont typeface="Verdana" pitchFamily="34" charset="0"/>
              <a:buAutoNum type="arabicPeriod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200" dirty="0" err="1">
                <a:cs typeface="Times New Roman" pitchFamily="18" charset="0"/>
              </a:rPr>
              <a:t>Penghilangan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produksi</a:t>
            </a:r>
            <a:r>
              <a:rPr lang="en-GB" sz="2200" dirty="0">
                <a:cs typeface="Times New Roman" pitchFamily="18" charset="0"/>
              </a:rPr>
              <a:t> useless ( </a:t>
            </a:r>
            <a:r>
              <a:rPr lang="en-GB" sz="2200" dirty="0" err="1">
                <a:cs typeface="Times New Roman" pitchFamily="18" charset="0"/>
              </a:rPr>
              <a:t>tidak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berguna</a:t>
            </a:r>
            <a:r>
              <a:rPr lang="en-GB" sz="2200" dirty="0">
                <a:cs typeface="Times New Roman" pitchFamily="18" charset="0"/>
              </a:rPr>
              <a:t> )‏</a:t>
            </a:r>
          </a:p>
          <a:p>
            <a:pPr marL="0" indent="0" algn="just">
              <a:spcBef>
                <a:spcPts val="500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200" dirty="0">
                <a:cs typeface="Times New Roman" pitchFamily="18" charset="0"/>
              </a:rPr>
              <a:t>	</a:t>
            </a:r>
            <a:r>
              <a:rPr lang="en-GB" sz="2200" dirty="0" err="1">
                <a:cs typeface="Times New Roman" pitchFamily="18" charset="0"/>
              </a:rPr>
              <a:t>Prakteknya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ketiga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penyederhanaan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tersebut</a:t>
            </a:r>
            <a:r>
              <a:rPr lang="en-GB" sz="2200" dirty="0">
                <a:cs typeface="Times New Roman" pitchFamily="18" charset="0"/>
              </a:rPr>
              <a:t>  </a:t>
            </a:r>
            <a:r>
              <a:rPr lang="en-GB" sz="2200" dirty="0" err="1">
                <a:cs typeface="Times New Roman" pitchFamily="18" charset="0"/>
              </a:rPr>
              <a:t>dilakukan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bersama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dan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berurutan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pada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suatu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tata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bahasa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bebas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konteks</a:t>
            </a:r>
            <a:r>
              <a:rPr lang="en-GB" sz="2200" dirty="0">
                <a:cs typeface="Times New Roman" pitchFamily="18" charset="0"/>
              </a:rPr>
              <a:t>, yang </a:t>
            </a:r>
            <a:r>
              <a:rPr lang="en-GB" sz="2200" dirty="0" err="1">
                <a:cs typeface="Times New Roman" pitchFamily="18" charset="0"/>
              </a:rPr>
              <a:t>nantinya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menyiapkan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tata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bahasa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bebas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konteks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tersebut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untuk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diubah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kedalam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suatu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i="1" dirty="0" err="1">
                <a:cs typeface="Times New Roman" pitchFamily="18" charset="0"/>
              </a:rPr>
              <a:t>bentuk</a:t>
            </a:r>
            <a:r>
              <a:rPr lang="en-GB" sz="2200" i="1" dirty="0">
                <a:cs typeface="Times New Roman" pitchFamily="18" charset="0"/>
              </a:rPr>
              <a:t> normal Chomsky</a:t>
            </a:r>
            <a:r>
              <a:rPr lang="en-GB" sz="2200" dirty="0"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500"/>
              </a:spcBef>
              <a:buFont typeface="Verdana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GB" sz="2000" dirty="0">
              <a:cs typeface="Times New Roman" pitchFamily="18" charset="0"/>
            </a:endParaRPr>
          </a:p>
          <a:p>
            <a:pPr marL="0" indent="0">
              <a:spcBef>
                <a:spcPts val="500"/>
              </a:spcBef>
              <a:buFont typeface="Verdana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GB" sz="20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charRg st="53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8194">
                                            <p:txEl>
                                              <p:charRg st="53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8194">
                                            <p:txEl>
                                              <p:charRg st="53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charRg st="101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8194">
                                            <p:txEl>
                                              <p:charRg st="101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8194">
                                            <p:txEl>
                                              <p:charRg st="101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3887" indent="-514350">
              <a:buFont typeface="Wingdings 3" pitchFamily="18" charset="2"/>
              <a:buAutoNum type="arabicPeriod"/>
              <a:defRPr/>
            </a:pP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yang </a:t>
            </a:r>
            <a:r>
              <a:rPr lang="en-US" dirty="0" err="1"/>
              <a:t>nullable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yang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>
                <a:latin typeface="Arial"/>
                <a:cs typeface="Arial"/>
              </a:rPr>
              <a:t>ɛ (empty)</a:t>
            </a:r>
            <a:r>
              <a:rPr lang="en-GB" dirty="0">
                <a:cs typeface="Times New Roman" pitchFamily="16" charset="0"/>
              </a:rPr>
              <a:t>.</a:t>
            </a:r>
          </a:p>
          <a:p>
            <a:pPr marL="623887" indent="-514350">
              <a:buFont typeface="Wingdings 3" pitchFamily="18" charset="2"/>
              <a:buAutoNum type="arabicPeriod"/>
              <a:defRPr/>
            </a:pPr>
            <a:r>
              <a:rPr lang="en-GB" dirty="0" err="1">
                <a:cs typeface="Times New Roman" pitchFamily="16" charset="0"/>
              </a:rPr>
              <a:t>Aturan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produksi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l-GR" dirty="0">
                <a:cs typeface="Times New Roman" pitchFamily="16" charset="0"/>
              </a:rPr>
              <a:t>α</a:t>
            </a:r>
            <a:r>
              <a:rPr lang="en-GB" dirty="0">
                <a:cs typeface="Times New Roman" pitchFamily="16" charset="0"/>
              </a:rPr>
              <a:t>-&gt;</a:t>
            </a:r>
            <a:r>
              <a:rPr lang="en-US" dirty="0">
                <a:latin typeface="Arial"/>
                <a:cs typeface="Arial"/>
              </a:rPr>
              <a:t> ɛ</a:t>
            </a:r>
            <a:r>
              <a:rPr lang="en-GB" dirty="0">
                <a:cs typeface="Times New Roman" pitchFamily="16" charset="0"/>
              </a:rPr>
              <a:t>, </a:t>
            </a:r>
            <a:r>
              <a:rPr lang="en-GB" dirty="0" err="1">
                <a:cs typeface="Times New Roman" pitchFamily="16" charset="0"/>
              </a:rPr>
              <a:t>jika</a:t>
            </a:r>
            <a:r>
              <a:rPr lang="en-GB" dirty="0">
                <a:cs typeface="Times New Roman" pitchFamily="16" charset="0"/>
              </a:rPr>
              <a:t> :</a:t>
            </a:r>
          </a:p>
          <a:p>
            <a:pPr marL="623887" indent="-514350">
              <a:buFont typeface="Wingdings 3" pitchFamily="18" charset="2"/>
              <a:buNone/>
              <a:defRPr/>
            </a:pPr>
            <a:r>
              <a:rPr lang="en-GB" dirty="0">
                <a:cs typeface="Times New Roman" pitchFamily="16" charset="0"/>
              </a:rPr>
              <a:t>	</a:t>
            </a:r>
            <a:r>
              <a:rPr lang="en-GB" b="1" dirty="0">
                <a:cs typeface="Times New Roman" pitchFamily="16" charset="0"/>
              </a:rPr>
              <a:t>Tunggal </a:t>
            </a:r>
            <a:r>
              <a:rPr lang="en-GB" dirty="0" err="1">
                <a:cs typeface="Times New Roman" pitchFamily="16" charset="0"/>
              </a:rPr>
              <a:t>maka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cukup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dieliminasi</a:t>
            </a:r>
            <a:r>
              <a:rPr lang="en-GB" dirty="0">
                <a:cs typeface="Times New Roman" pitchFamily="16" charset="0"/>
              </a:rPr>
              <a:t>, </a:t>
            </a:r>
            <a:r>
              <a:rPr lang="en-GB" dirty="0" err="1">
                <a:cs typeface="Times New Roman" pitchFamily="16" charset="0"/>
              </a:rPr>
              <a:t>tetapi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jika</a:t>
            </a:r>
            <a:endParaRPr lang="en-GB" dirty="0">
              <a:cs typeface="Times New Roman" pitchFamily="16" charset="0"/>
            </a:endParaRPr>
          </a:p>
          <a:p>
            <a:pPr marL="623887" indent="-514350">
              <a:buFont typeface="Wingdings 3" pitchFamily="18" charset="2"/>
              <a:buNone/>
              <a:defRPr/>
            </a:pPr>
            <a:r>
              <a:rPr lang="en-GB" dirty="0">
                <a:cs typeface="Times New Roman" pitchFamily="16" charset="0"/>
              </a:rPr>
              <a:t>	</a:t>
            </a:r>
            <a:r>
              <a:rPr lang="en-GB" b="1" dirty="0" err="1">
                <a:cs typeface="Times New Roman" pitchFamily="16" charset="0"/>
              </a:rPr>
              <a:t>ada</a:t>
            </a:r>
            <a:r>
              <a:rPr lang="en-GB" b="1" dirty="0">
                <a:cs typeface="Times New Roman" pitchFamily="16" charset="0"/>
              </a:rPr>
              <a:t> </a:t>
            </a:r>
            <a:r>
              <a:rPr lang="en-GB" b="1" dirty="0" err="1">
                <a:cs typeface="Times New Roman" pitchFamily="16" charset="0"/>
              </a:rPr>
              <a:t>bukan</a:t>
            </a:r>
            <a:r>
              <a:rPr lang="en-GB" b="1" dirty="0">
                <a:cs typeface="Times New Roman" pitchFamily="16" charset="0"/>
              </a:rPr>
              <a:t> satu2nya </a:t>
            </a:r>
            <a:r>
              <a:rPr lang="en-GB" b="1" dirty="0" err="1">
                <a:cs typeface="Times New Roman" pitchFamily="16" charset="0"/>
              </a:rPr>
              <a:t>nullable</a:t>
            </a:r>
            <a:r>
              <a:rPr lang="en-GB" b="1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maka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seolah-olah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l-GR" dirty="0">
                <a:cs typeface="Times New Roman" pitchFamily="16" charset="0"/>
              </a:rPr>
              <a:t>α</a:t>
            </a:r>
            <a:r>
              <a:rPr lang="en-GB" dirty="0">
                <a:cs typeface="Times New Roman" pitchFamily="16" charset="0"/>
              </a:rPr>
              <a:t>-&gt; </a:t>
            </a:r>
            <a:r>
              <a:rPr lang="en-US" dirty="0">
                <a:latin typeface="Arial"/>
                <a:cs typeface="Arial"/>
              </a:rPr>
              <a:t>ɛ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memberikan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dampak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pada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aturan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produksi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tsb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namun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pada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akhirnya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tetap</a:t>
            </a:r>
            <a:r>
              <a:rPr lang="en-GB" dirty="0">
                <a:cs typeface="Times New Roman" pitchFamily="16" charset="0"/>
              </a:rPr>
              <a:t> </a:t>
            </a:r>
            <a:r>
              <a:rPr lang="en-GB" dirty="0" err="1">
                <a:cs typeface="Times New Roman" pitchFamily="16" charset="0"/>
              </a:rPr>
              <a:t>dieliminasi</a:t>
            </a:r>
            <a:r>
              <a:rPr lang="en-GB" dirty="0">
                <a:cs typeface="Times New Roman" pitchFamily="16" charset="0"/>
              </a:rPr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992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idx="4294967295"/>
          </p:nvPr>
        </p:nvSpPr>
        <p:spPr>
          <a:xfrm>
            <a:off x="3124200" y="6248400"/>
            <a:ext cx="2894013" cy="455613"/>
          </a:xfrm>
          <a:prstGeom prst="rect">
            <a:avLst/>
          </a:prstGeom>
        </p:spPr>
        <p:txBody>
          <a:bodyPr/>
          <a:lstStyle/>
          <a:p>
            <a:r>
              <a:rPr lang="en-GB"/>
              <a:t>Teknik Informatika UPNVY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DCF6DD2-E6CD-4372-913B-877D4B7E6046}" type="slidenum">
              <a:rPr lang="en-GB"/>
              <a:pPr/>
              <a:t>8</a:t>
            </a:fld>
            <a:endParaRPr lang="en-GB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03263" y="0"/>
            <a:ext cx="7772400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cs typeface="Times New Roman" pitchFamily="18" charset="0"/>
              </a:rPr>
              <a:t>Penghilangan Produksi ε (1)</a:t>
            </a:r>
            <a:r>
              <a:rPr lang="ar-SA">
                <a:cs typeface="Times New Roman" pitchFamily="18" charset="0"/>
              </a:rPr>
              <a:t>‏</a:t>
            </a:r>
            <a:endParaRPr lang="en-GB">
              <a:cs typeface="Times New Roman" pitchFamily="18" charset="0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03263" y="1447800"/>
            <a:ext cx="8018462" cy="4800600"/>
          </a:xfrm>
          <a:ln/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000" dirty="0" err="1">
                <a:cs typeface="Times New Roman" pitchFamily="18" charset="0"/>
              </a:rPr>
              <a:t>Produksi</a:t>
            </a:r>
            <a:r>
              <a:rPr lang="en-GB" sz="2000" dirty="0">
                <a:cs typeface="Times New Roman" pitchFamily="18" charset="0"/>
              </a:rPr>
              <a:t> ε </a:t>
            </a:r>
            <a:r>
              <a:rPr lang="en-GB" sz="2000" dirty="0" err="1">
                <a:cs typeface="Times New Roman" pitchFamily="18" charset="0"/>
              </a:rPr>
              <a:t>adalah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produksi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dalam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bentuk</a:t>
            </a:r>
            <a:r>
              <a:rPr lang="en-GB" sz="2000" dirty="0">
                <a:cs typeface="Times New Roman" pitchFamily="18" charset="0"/>
              </a:rPr>
              <a:t>   α </a:t>
            </a:r>
            <a:r>
              <a:rPr lang="en-GB" sz="20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 dirty="0">
                <a:cs typeface="Times New Roman" pitchFamily="18" charset="0"/>
              </a:rPr>
              <a:t> ε </a:t>
            </a:r>
            <a:r>
              <a:rPr lang="en-GB" sz="2000" dirty="0" err="1">
                <a:cs typeface="Times New Roman" pitchFamily="18" charset="0"/>
              </a:rPr>
              <a:t>atau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bisa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dianggap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sebagai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produksi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kosong</a:t>
            </a:r>
            <a:r>
              <a:rPr lang="en-GB" sz="2000" dirty="0">
                <a:cs typeface="Times New Roman" pitchFamily="18" charset="0"/>
              </a:rPr>
              <a:t> ( empty ). </a:t>
            </a:r>
            <a:r>
              <a:rPr lang="en-GB" sz="2000" dirty="0" err="1">
                <a:cs typeface="Times New Roman" pitchFamily="18" charset="0"/>
              </a:rPr>
              <a:t>Penghilangan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produksi</a:t>
            </a:r>
            <a:r>
              <a:rPr lang="en-GB" sz="2000" dirty="0">
                <a:cs typeface="Times New Roman" pitchFamily="18" charset="0"/>
              </a:rPr>
              <a:t> ε </a:t>
            </a:r>
            <a:r>
              <a:rPr lang="en-GB" sz="2000" dirty="0" err="1">
                <a:cs typeface="Times New Roman" pitchFamily="18" charset="0"/>
              </a:rPr>
              <a:t>dilakukan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dengan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melakukan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penggantian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produksi</a:t>
            </a:r>
            <a:r>
              <a:rPr lang="en-GB" sz="2000" dirty="0">
                <a:cs typeface="Times New Roman" pitchFamily="18" charset="0"/>
              </a:rPr>
              <a:t> yang </a:t>
            </a:r>
            <a:r>
              <a:rPr lang="en-GB" sz="2000" dirty="0" err="1">
                <a:cs typeface="Times New Roman" pitchFamily="18" charset="0"/>
              </a:rPr>
              <a:t>memuat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variabel</a:t>
            </a:r>
            <a:r>
              <a:rPr lang="en-GB" sz="2000" dirty="0">
                <a:cs typeface="Times New Roman" pitchFamily="18" charset="0"/>
              </a:rPr>
              <a:t> yang </a:t>
            </a:r>
            <a:r>
              <a:rPr lang="en-GB" sz="2000" dirty="0" err="1">
                <a:cs typeface="Times New Roman" pitchFamily="18" charset="0"/>
              </a:rPr>
              <a:t>bisa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menuju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produksi</a:t>
            </a:r>
            <a:r>
              <a:rPr lang="en-GB" sz="2000" dirty="0">
                <a:cs typeface="Times New Roman" pitchFamily="18" charset="0"/>
              </a:rPr>
              <a:t> ε, </a:t>
            </a:r>
            <a:r>
              <a:rPr lang="en-GB" sz="2000" dirty="0" err="1">
                <a:cs typeface="Times New Roman" pitchFamily="18" charset="0"/>
              </a:rPr>
              <a:t>atau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biasa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disebut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i="1" dirty="0" err="1">
                <a:cs typeface="Times New Roman" pitchFamily="18" charset="0"/>
              </a:rPr>
              <a:t>nullable</a:t>
            </a:r>
            <a:r>
              <a:rPr lang="en-GB" sz="2000" i="1" dirty="0">
                <a:cs typeface="Times New Roman" pitchFamily="18" charset="0"/>
              </a:rPr>
              <a:t>. </a:t>
            </a:r>
            <a:r>
              <a:rPr lang="en-GB" sz="2000" dirty="0" err="1">
                <a:cs typeface="Times New Roman" pitchFamily="18" charset="0"/>
              </a:rPr>
              <a:t>Prinsip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penggantiannya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bisa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dilihat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kasus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berikut</a:t>
            </a:r>
            <a:r>
              <a:rPr lang="en-GB" sz="2000" dirty="0">
                <a:cs typeface="Times New Roman" pitchFamily="18" charset="0"/>
              </a:rPr>
              <a:t>:</a:t>
            </a:r>
          </a:p>
          <a:p>
            <a:pPr marL="0" indent="0">
              <a:lnSpc>
                <a:spcPct val="80000"/>
              </a:lnSpc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000" dirty="0">
                <a:cs typeface="Times New Roman" pitchFamily="18" charset="0"/>
              </a:rPr>
              <a:t>	S </a:t>
            </a:r>
            <a:r>
              <a:rPr lang="en-GB" sz="20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bcAd</a:t>
            </a:r>
            <a:endParaRPr lang="en-GB" sz="2000" dirty="0"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000" dirty="0">
                <a:cs typeface="Times New Roman" pitchFamily="18" charset="0"/>
              </a:rPr>
              <a:t>	A </a:t>
            </a:r>
            <a:r>
              <a:rPr lang="en-GB" sz="20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 dirty="0">
                <a:cs typeface="Times New Roman" pitchFamily="18" charset="0"/>
              </a:rPr>
              <a:t> ε</a:t>
            </a:r>
          </a:p>
          <a:p>
            <a:pPr marL="0" indent="0" algn="just">
              <a:lnSpc>
                <a:spcPct val="80000"/>
              </a:lnSpc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000" dirty="0">
                <a:cs typeface="Times New Roman" pitchFamily="18" charset="0"/>
              </a:rPr>
              <a:t>A </a:t>
            </a:r>
            <a:r>
              <a:rPr lang="en-GB" sz="2000" i="1" dirty="0" err="1">
                <a:cs typeface="Times New Roman" pitchFamily="18" charset="0"/>
              </a:rPr>
              <a:t>nullable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serta</a:t>
            </a:r>
            <a:r>
              <a:rPr lang="en-GB" sz="2000" dirty="0">
                <a:cs typeface="Times New Roman" pitchFamily="18" charset="0"/>
              </a:rPr>
              <a:t> A </a:t>
            </a:r>
            <a:r>
              <a:rPr lang="en-GB" sz="20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 dirty="0">
                <a:cs typeface="Times New Roman" pitchFamily="18" charset="0"/>
              </a:rPr>
              <a:t> ε </a:t>
            </a:r>
            <a:r>
              <a:rPr lang="en-GB" sz="2000" dirty="0" err="1">
                <a:cs typeface="Times New Roman" pitchFamily="18" charset="0"/>
              </a:rPr>
              <a:t>satu-satunya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produksi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dari</a:t>
            </a:r>
            <a:r>
              <a:rPr lang="en-GB" sz="2000" dirty="0">
                <a:cs typeface="Times New Roman" pitchFamily="18" charset="0"/>
              </a:rPr>
              <a:t> A, </a:t>
            </a:r>
            <a:r>
              <a:rPr lang="en-GB" sz="2000" dirty="0" err="1">
                <a:cs typeface="Times New Roman" pitchFamily="18" charset="0"/>
              </a:rPr>
              <a:t>maka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variabel</a:t>
            </a:r>
            <a:r>
              <a:rPr lang="en-GB" sz="2000" dirty="0">
                <a:cs typeface="Times New Roman" pitchFamily="18" charset="0"/>
              </a:rPr>
              <a:t> A </a:t>
            </a:r>
            <a:r>
              <a:rPr lang="en-GB" sz="2000" dirty="0" err="1">
                <a:cs typeface="Times New Roman" pitchFamily="18" charset="0"/>
              </a:rPr>
              <a:t>bisa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ditiadakan</a:t>
            </a:r>
            <a:r>
              <a:rPr lang="en-GB" sz="2000" dirty="0">
                <a:cs typeface="Times New Roman" pitchFamily="18" charset="0"/>
              </a:rPr>
              <a:t>, </a:t>
            </a:r>
            <a:r>
              <a:rPr lang="en-GB" sz="2000" dirty="0" err="1">
                <a:cs typeface="Times New Roman" pitchFamily="18" charset="0"/>
              </a:rPr>
              <a:t>hasil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penyederhanaan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tata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bahasa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bebas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konteks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menjadi</a:t>
            </a:r>
            <a:r>
              <a:rPr lang="en-GB" sz="2000" dirty="0">
                <a:cs typeface="Times New Roman" pitchFamily="18" charset="0"/>
              </a:rPr>
              <a:t>:</a:t>
            </a:r>
          </a:p>
          <a:p>
            <a:pPr marL="0" indent="0">
              <a:lnSpc>
                <a:spcPct val="80000"/>
              </a:lnSpc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000" dirty="0">
                <a:cs typeface="Times New Roman" pitchFamily="18" charset="0"/>
              </a:rPr>
              <a:t>	S </a:t>
            </a:r>
            <a:r>
              <a:rPr lang="en-GB" sz="20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bcd</a:t>
            </a:r>
            <a:endParaRPr lang="en-GB" sz="2000" dirty="0"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000" dirty="0">
                <a:cs typeface="Times New Roman" pitchFamily="18" charset="0"/>
              </a:rPr>
              <a:t> </a:t>
            </a:r>
            <a:r>
              <a:rPr lang="en-GB" sz="2000" dirty="0" err="1">
                <a:cs typeface="Times New Roman" pitchFamily="18" charset="0"/>
              </a:rPr>
              <a:t>Tetapi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bila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kasusnya</a:t>
            </a:r>
            <a:r>
              <a:rPr lang="en-GB" sz="2000" dirty="0">
                <a:cs typeface="Times New Roman" pitchFamily="18" charset="0"/>
              </a:rPr>
              <a:t>:</a:t>
            </a:r>
          </a:p>
          <a:p>
            <a:pPr marL="0" indent="0">
              <a:lnSpc>
                <a:spcPct val="80000"/>
              </a:lnSpc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000" dirty="0">
                <a:cs typeface="Times New Roman" pitchFamily="18" charset="0"/>
              </a:rPr>
              <a:t>	S </a:t>
            </a:r>
            <a:r>
              <a:rPr lang="en-GB" sz="20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bcAd</a:t>
            </a:r>
            <a:endParaRPr lang="en-GB" sz="2000" dirty="0"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000" dirty="0">
                <a:cs typeface="Times New Roman" pitchFamily="18" charset="0"/>
              </a:rPr>
              <a:t>	A </a:t>
            </a:r>
            <a:r>
              <a:rPr lang="en-GB" sz="20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bd</a:t>
            </a:r>
            <a:r>
              <a:rPr lang="en-GB" sz="2000" dirty="0">
                <a:cs typeface="Times New Roman" pitchFamily="18" charset="0"/>
              </a:rPr>
              <a:t> | ε</a:t>
            </a:r>
          </a:p>
          <a:p>
            <a:pPr marL="0" indent="0" algn="just">
              <a:lnSpc>
                <a:spcPct val="80000"/>
              </a:lnSpc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000" dirty="0">
                <a:cs typeface="Times New Roman" pitchFamily="18" charset="0"/>
              </a:rPr>
              <a:t>A </a:t>
            </a:r>
            <a:r>
              <a:rPr lang="en-GB" sz="2000" i="1" dirty="0" err="1">
                <a:cs typeface="Times New Roman" pitchFamily="18" charset="0"/>
              </a:rPr>
              <a:t>nullable</a:t>
            </a:r>
            <a:r>
              <a:rPr lang="en-GB" sz="2000" i="1" dirty="0">
                <a:cs typeface="Times New Roman" pitchFamily="18" charset="0"/>
              </a:rPr>
              <a:t>,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tapi</a:t>
            </a:r>
            <a:r>
              <a:rPr lang="en-GB" sz="2000" dirty="0">
                <a:cs typeface="Times New Roman" pitchFamily="18" charset="0"/>
              </a:rPr>
              <a:t> A </a:t>
            </a:r>
            <a:r>
              <a:rPr lang="en-GB" sz="20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 dirty="0">
                <a:cs typeface="Times New Roman" pitchFamily="18" charset="0"/>
              </a:rPr>
              <a:t> ε </a:t>
            </a:r>
            <a:r>
              <a:rPr lang="en-GB" sz="2000" b="1" dirty="0" err="1">
                <a:cs typeface="Times New Roman" pitchFamily="18" charset="0"/>
              </a:rPr>
              <a:t>bukan</a:t>
            </a:r>
            <a:r>
              <a:rPr lang="en-GB" sz="2000" b="1" dirty="0">
                <a:cs typeface="Times New Roman" pitchFamily="18" charset="0"/>
              </a:rPr>
              <a:t> </a:t>
            </a:r>
            <a:r>
              <a:rPr lang="en-GB" sz="2000" b="1" dirty="0" err="1">
                <a:cs typeface="Times New Roman" pitchFamily="18" charset="0"/>
              </a:rPr>
              <a:t>satu-satunya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produksi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dari</a:t>
            </a:r>
            <a:r>
              <a:rPr lang="en-GB" sz="2000" dirty="0">
                <a:cs typeface="Times New Roman" pitchFamily="18" charset="0"/>
              </a:rPr>
              <a:t> A, </a:t>
            </a:r>
            <a:r>
              <a:rPr lang="en-GB" sz="2000" dirty="0" err="1">
                <a:cs typeface="Times New Roman" pitchFamily="18" charset="0"/>
              </a:rPr>
              <a:t>maka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hasil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penyederhanaan</a:t>
            </a:r>
            <a:r>
              <a:rPr lang="en-GB" sz="2000" dirty="0">
                <a:cs typeface="Times New Roman" pitchFamily="18" charset="0"/>
              </a:rPr>
              <a:t>:</a:t>
            </a:r>
          </a:p>
          <a:p>
            <a:pPr marL="0" indent="0">
              <a:lnSpc>
                <a:spcPct val="80000"/>
              </a:lnSpc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000" dirty="0">
                <a:cs typeface="Times New Roman" pitchFamily="18" charset="0"/>
              </a:rPr>
              <a:t>	S </a:t>
            </a:r>
            <a:r>
              <a:rPr lang="en-GB" sz="20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bcAd</a:t>
            </a:r>
            <a:r>
              <a:rPr lang="en-GB" sz="2000" dirty="0">
                <a:cs typeface="Times New Roman" pitchFamily="18" charset="0"/>
              </a:rPr>
              <a:t> | </a:t>
            </a:r>
            <a:r>
              <a:rPr lang="en-GB" sz="2000" dirty="0" err="1">
                <a:cs typeface="Times New Roman" pitchFamily="18" charset="0"/>
              </a:rPr>
              <a:t>bcd</a:t>
            </a:r>
            <a:endParaRPr lang="en-GB" sz="2000" dirty="0"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42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000" dirty="0">
                <a:cs typeface="Times New Roman" pitchFamily="18" charset="0"/>
              </a:rPr>
              <a:t>	A </a:t>
            </a:r>
            <a:r>
              <a:rPr lang="en-GB" sz="20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bd</a:t>
            </a:r>
            <a:r>
              <a:rPr lang="en-GB" sz="2000" dirty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03263" y="0"/>
            <a:ext cx="7772400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cs typeface="Times New Roman" pitchFamily="18" charset="0"/>
              </a:rPr>
              <a:t>Penghilangan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Produksi</a:t>
            </a:r>
            <a:r>
              <a:rPr lang="en-GB" dirty="0">
                <a:cs typeface="Times New Roman" pitchFamily="18" charset="0"/>
              </a:rPr>
              <a:t> ε (2)</a:t>
            </a:r>
            <a:r>
              <a:rPr lang="ar-SA" dirty="0">
                <a:cs typeface="Times New Roman" pitchFamily="18" charset="0"/>
              </a:rPr>
              <a:t>‏</a:t>
            </a:r>
            <a:endParaRPr lang="en-GB" dirty="0"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92125" y="1524000"/>
            <a:ext cx="8370888" cy="4705350"/>
          </a:xfrm>
          <a:ln/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200" b="1" dirty="0" err="1">
                <a:cs typeface="Times New Roman" pitchFamily="18" charset="0"/>
              </a:rPr>
              <a:t>Contoh</a:t>
            </a:r>
            <a:r>
              <a:rPr lang="en-GB" sz="2200" b="1" dirty="0">
                <a:cs typeface="Times New Roman" pitchFamily="18" charset="0"/>
              </a:rPr>
              <a:t> </a:t>
            </a:r>
            <a:r>
              <a:rPr lang="en-GB" sz="2200" b="1" dirty="0" err="1">
                <a:cs typeface="Times New Roman" pitchFamily="18" charset="0"/>
              </a:rPr>
              <a:t>lagi</a:t>
            </a:r>
            <a:r>
              <a:rPr lang="en-GB" sz="2200" dirty="0">
                <a:cs typeface="Times New Roman" pitchFamily="18" charset="0"/>
              </a:rPr>
              <a:t>, </a:t>
            </a:r>
            <a:r>
              <a:rPr lang="en-GB" sz="2200" dirty="0" err="1">
                <a:cs typeface="Times New Roman" pitchFamily="18" charset="0"/>
              </a:rPr>
              <a:t>terdapat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tata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bahasa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bebas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konteks</a:t>
            </a:r>
            <a:r>
              <a:rPr lang="en-GB" sz="2200" dirty="0">
                <a:cs typeface="Times New Roman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200" dirty="0">
                <a:cs typeface="Times New Roman" pitchFamily="18" charset="0"/>
              </a:rPr>
              <a:t>	S </a:t>
            </a:r>
            <a:r>
              <a:rPr lang="en-GB" sz="22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Ab</a:t>
            </a:r>
            <a:r>
              <a:rPr lang="en-GB" sz="2200" dirty="0">
                <a:cs typeface="Times New Roman" pitchFamily="18" charset="0"/>
              </a:rPr>
              <a:t> | Cd</a:t>
            </a: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200" dirty="0">
                <a:cs typeface="Times New Roman" pitchFamily="18" charset="0"/>
              </a:rPr>
              <a:t>	A </a:t>
            </a:r>
            <a:r>
              <a:rPr lang="en-GB" sz="22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 dirty="0">
                <a:cs typeface="Times New Roman" pitchFamily="18" charset="0"/>
              </a:rPr>
              <a:t> d</a:t>
            </a: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200" dirty="0">
                <a:cs typeface="Times New Roman" pitchFamily="18" charset="0"/>
              </a:rPr>
              <a:t>	C </a:t>
            </a:r>
            <a:r>
              <a:rPr lang="en-GB" sz="22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 dirty="0">
                <a:cs typeface="Times New Roman" pitchFamily="18" charset="0"/>
              </a:rPr>
              <a:t> ε</a:t>
            </a:r>
          </a:p>
          <a:p>
            <a:pPr marL="0" indent="0" algn="just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200" dirty="0" err="1">
                <a:cs typeface="Times New Roman" pitchFamily="18" charset="0"/>
              </a:rPr>
              <a:t>Variabel</a:t>
            </a:r>
            <a:r>
              <a:rPr lang="en-GB" sz="2200" dirty="0">
                <a:cs typeface="Times New Roman" pitchFamily="18" charset="0"/>
              </a:rPr>
              <a:t> yang </a:t>
            </a:r>
            <a:r>
              <a:rPr lang="en-GB" sz="2200" i="1" dirty="0" err="1">
                <a:cs typeface="Times New Roman" pitchFamily="18" charset="0"/>
              </a:rPr>
              <a:t>nullable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i="1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adalah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variabel</a:t>
            </a:r>
            <a:r>
              <a:rPr lang="en-GB" sz="2200" dirty="0">
                <a:cs typeface="Times New Roman" pitchFamily="18" charset="0"/>
              </a:rPr>
              <a:t> C. </a:t>
            </a:r>
            <a:r>
              <a:rPr lang="en-GB" sz="2200" dirty="0" err="1">
                <a:cs typeface="Times New Roman" pitchFamily="18" charset="0"/>
              </a:rPr>
              <a:t>Karena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penurunan</a:t>
            </a:r>
            <a:r>
              <a:rPr lang="en-GB" sz="2200" dirty="0">
                <a:cs typeface="Times New Roman" pitchFamily="18" charset="0"/>
              </a:rPr>
              <a:t> C </a:t>
            </a:r>
            <a:r>
              <a:rPr lang="en-GB" sz="22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 dirty="0">
                <a:cs typeface="Times New Roman" pitchFamily="18" charset="0"/>
              </a:rPr>
              <a:t> ε </a:t>
            </a:r>
            <a:r>
              <a:rPr lang="en-GB" sz="2200" dirty="0" err="1">
                <a:cs typeface="Times New Roman" pitchFamily="18" charset="0"/>
              </a:rPr>
              <a:t>merupakan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penurunan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satu-satunya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dari</a:t>
            </a:r>
            <a:r>
              <a:rPr lang="en-GB" sz="2200" dirty="0">
                <a:cs typeface="Times New Roman" pitchFamily="18" charset="0"/>
              </a:rPr>
              <a:t> C, </a:t>
            </a:r>
            <a:r>
              <a:rPr lang="en-GB" sz="2200" dirty="0" err="1">
                <a:cs typeface="Times New Roman" pitchFamily="18" charset="0"/>
              </a:rPr>
              <a:t>maka</a:t>
            </a:r>
            <a:r>
              <a:rPr lang="en-GB" sz="2200" dirty="0">
                <a:cs typeface="Times New Roman" pitchFamily="18" charset="0"/>
              </a:rPr>
              <a:t> S </a:t>
            </a:r>
            <a:r>
              <a:rPr lang="en-GB" sz="22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 dirty="0">
                <a:cs typeface="Times New Roman" pitchFamily="18" charset="0"/>
              </a:rPr>
              <a:t> Cd </a:t>
            </a:r>
            <a:r>
              <a:rPr lang="en-GB" sz="2200" dirty="0" err="1">
                <a:cs typeface="Times New Roman" pitchFamily="18" charset="0"/>
              </a:rPr>
              <a:t>diganti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menjadi</a:t>
            </a:r>
            <a:r>
              <a:rPr lang="en-GB" sz="2200" dirty="0">
                <a:cs typeface="Times New Roman" pitchFamily="18" charset="0"/>
              </a:rPr>
              <a:t> S </a:t>
            </a:r>
            <a:r>
              <a:rPr lang="en-GB" sz="22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 dirty="0">
                <a:cs typeface="Times New Roman" pitchFamily="18" charset="0"/>
              </a:rPr>
              <a:t> d. </a:t>
            </a:r>
            <a:r>
              <a:rPr lang="en-GB" sz="2200" dirty="0" err="1">
                <a:cs typeface="Times New Roman" pitchFamily="18" charset="0"/>
              </a:rPr>
              <a:t>Kemudian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produksi</a:t>
            </a:r>
            <a:r>
              <a:rPr lang="en-GB" sz="2200" dirty="0">
                <a:cs typeface="Times New Roman" pitchFamily="18" charset="0"/>
              </a:rPr>
              <a:t> C </a:t>
            </a:r>
            <a:r>
              <a:rPr lang="en-GB" sz="22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 dirty="0">
                <a:cs typeface="Times New Roman" pitchFamily="18" charset="0"/>
              </a:rPr>
              <a:t> ε </a:t>
            </a:r>
            <a:r>
              <a:rPr lang="en-GB" sz="2200" dirty="0" err="1">
                <a:cs typeface="Times New Roman" pitchFamily="18" charset="0"/>
              </a:rPr>
              <a:t>dihapus</a:t>
            </a:r>
            <a:r>
              <a:rPr lang="en-GB" sz="2200" dirty="0">
                <a:cs typeface="Times New Roman" pitchFamily="18" charset="0"/>
              </a:rPr>
              <a:t>. </a:t>
            </a:r>
            <a:r>
              <a:rPr lang="en-GB" sz="2200" dirty="0" err="1">
                <a:cs typeface="Times New Roman" pitchFamily="18" charset="0"/>
              </a:rPr>
              <a:t>Setelah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penyederhanaan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menjadi</a:t>
            </a:r>
            <a:r>
              <a:rPr lang="en-GB" sz="2200" dirty="0">
                <a:cs typeface="Times New Roman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200" dirty="0">
                <a:cs typeface="Times New Roman" pitchFamily="18" charset="0"/>
              </a:rPr>
              <a:t>	S </a:t>
            </a:r>
            <a:r>
              <a:rPr lang="en-GB" sz="22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err="1">
                <a:cs typeface="Times New Roman" pitchFamily="18" charset="0"/>
              </a:rPr>
              <a:t>Ab</a:t>
            </a:r>
            <a:r>
              <a:rPr lang="en-GB" sz="2200" dirty="0">
                <a:cs typeface="Times New Roman" pitchFamily="18" charset="0"/>
              </a:rPr>
              <a:t> | d</a:t>
            </a: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200" dirty="0">
                <a:cs typeface="Times New Roman" pitchFamily="18" charset="0"/>
              </a:rPr>
              <a:t>	A </a:t>
            </a:r>
            <a:r>
              <a:rPr lang="en-GB" sz="22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200" dirty="0">
                <a:cs typeface="Times New Roman" pitchFamily="18" charset="0"/>
              </a:rPr>
              <a:t> d</a:t>
            </a:r>
          </a:p>
          <a:p>
            <a:pPr marL="0" indent="0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GB" sz="1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825</Words>
  <Application>Microsoft Office PowerPoint</Application>
  <PresentationFormat>On-screen Show (4:3)</PresentationFormat>
  <Paragraphs>276</Paragraphs>
  <Slides>21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Penyederhanaan Tatabahasa Bebas Konteks</vt:lpstr>
      <vt:lpstr>Deskripsi</vt:lpstr>
      <vt:lpstr>Tujuan Instruksional Khusus (TIK)‏</vt:lpstr>
      <vt:lpstr>Transformasi CFG</vt:lpstr>
      <vt:lpstr>Pendahuluan : Tujuan Penyederhanaan</vt:lpstr>
      <vt:lpstr>Cara Penyederhanaan:</vt:lpstr>
      <vt:lpstr>Konsep sebagai berikut :</vt:lpstr>
      <vt:lpstr>Penghilangan Produksi ε (1)‏</vt:lpstr>
      <vt:lpstr>Penghilangan Produksi ε (2)‏</vt:lpstr>
      <vt:lpstr>Penghilangan Produksi ε (lanjut)</vt:lpstr>
      <vt:lpstr>Penghilangan Produksi ε (3)‏</vt:lpstr>
      <vt:lpstr>Penghilangan Produksi Unit</vt:lpstr>
      <vt:lpstr>Penghilangan Produksi Unit (2)‏</vt:lpstr>
      <vt:lpstr>Penghilangan Produksi Unit (3)‏</vt:lpstr>
      <vt:lpstr>Penghilangan Produksi Useless (1)‏</vt:lpstr>
      <vt:lpstr>PowerPoint Presentation</vt:lpstr>
      <vt:lpstr>PowerPoint Presentation</vt:lpstr>
      <vt:lpstr>PowerPoint Presentation</vt:lpstr>
      <vt:lpstr>Digabung menjadi satu …</vt:lpstr>
      <vt:lpstr>Resume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UserUPN</dc:creator>
  <cp:lastModifiedBy>rifkiindra</cp:lastModifiedBy>
  <cp:revision>26</cp:revision>
  <dcterms:created xsi:type="dcterms:W3CDTF">2014-01-31T01:13:01Z</dcterms:created>
  <dcterms:modified xsi:type="dcterms:W3CDTF">2016-11-16T02:45:20Z</dcterms:modified>
</cp:coreProperties>
</file>