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CCCC"/>
    <a:srgbClr val="CCFFCC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43E52-084D-42FE-AF06-5AD6317F1CA2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5C6E-CD4A-4247-BDD0-817B0B697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D5C6E-CD4A-4247-BDD0-817B0B697D6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2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6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9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3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8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6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74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96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7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6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98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5465-80DB-490A-BD32-D0733ABA95CC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E465-C476-426E-95C9-1EADE81E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40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76256" y="332656"/>
            <a:ext cx="864096" cy="1800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47664" y="332656"/>
            <a:ext cx="864096" cy="1800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876256" y="5372297"/>
            <a:ext cx="266429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79712" y="692696"/>
            <a:ext cx="5328592" cy="1080120"/>
          </a:xfrm>
          <a:prstGeom prst="rect">
            <a:avLst/>
          </a:prstGeom>
          <a:solidFill>
            <a:srgbClr val="FFCCCC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n-GB" dirty="0" err="1" smtClean="0">
                <a:latin typeface="Century Gothic" pitchFamily="34" charset="0"/>
              </a:rPr>
              <a:t>Aplikasi</a:t>
            </a:r>
            <a:r>
              <a:rPr lang="en-GB" dirty="0" smtClean="0">
                <a:latin typeface="Century Gothic" pitchFamily="34" charset="0"/>
              </a:rPr>
              <a:t> </a:t>
            </a:r>
            <a:r>
              <a:rPr lang="en-GB" dirty="0" err="1" smtClean="0">
                <a:latin typeface="Century Gothic" pitchFamily="34" charset="0"/>
              </a:rPr>
              <a:t>Elastisitas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8264" y="5445224"/>
            <a:ext cx="1544216" cy="694928"/>
          </a:xfrm>
        </p:spPr>
        <p:txBody>
          <a:bodyPr>
            <a:normAutofit/>
          </a:bodyPr>
          <a:lstStyle/>
          <a:p>
            <a:pPr algn="r"/>
            <a:r>
              <a:rPr lang="en-GB" sz="2000" dirty="0" err="1" smtClean="0">
                <a:solidFill>
                  <a:schemeClr val="tx1"/>
                </a:solidFill>
              </a:rPr>
              <a:t>Juarini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54085" y="2632842"/>
            <a:ext cx="3508140" cy="1300214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>
                <a:latin typeface="Century Gothic" pitchFamily="34" charset="0"/>
              </a:rPr>
              <a:t>Contoh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Aplikasi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Elastisitas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9980" y="4869160"/>
            <a:ext cx="2708404" cy="1141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Ep</a:t>
            </a:r>
            <a:r>
              <a:rPr lang="en-GB" sz="2000" dirty="0" smtClean="0"/>
              <a:t> = </a:t>
            </a:r>
            <a:r>
              <a:rPr lang="en-GB" sz="2000" dirty="0"/>
              <a:t>(</a:t>
            </a:r>
            <a:r>
              <a:rPr lang="el-GR" sz="2000" dirty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/>
              <a:t>P) x (P/Q</a:t>
            </a:r>
            <a:r>
              <a:rPr lang="en-GB" sz="2000" dirty="0" smtClean="0"/>
              <a:t>) </a:t>
            </a:r>
          </a:p>
          <a:p>
            <a:pPr marL="268288" indent="-268288">
              <a:buNone/>
            </a:pPr>
            <a:r>
              <a:rPr lang="en-GB" sz="2000" dirty="0" smtClean="0"/>
              <a:t>	 = (-3)(3/25)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-0,36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491880" y="966738"/>
            <a:ext cx="6048672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9632" y="1340767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persamaan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tertentu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: </a:t>
            </a:r>
            <a:r>
              <a:rPr lang="en-GB" sz="2400" dirty="0"/>
              <a:t>Q = 16 + 9P – 2P</a:t>
            </a:r>
            <a:r>
              <a:rPr lang="en-GB" sz="2400" baseline="30000" dirty="0"/>
              <a:t>2</a:t>
            </a:r>
            <a:r>
              <a:rPr lang="en-GB" sz="2000" dirty="0"/>
              <a:t>, </a:t>
            </a:r>
            <a:r>
              <a:rPr lang="en-GB" sz="2000" dirty="0" err="1"/>
              <a:t>hitunglah</a:t>
            </a:r>
            <a:r>
              <a:rPr lang="en-GB" sz="2000" dirty="0"/>
              <a:t> </a:t>
            </a:r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smtClean="0"/>
              <a:t>P = $</a:t>
            </a:r>
            <a:r>
              <a:rPr lang="en-GB" sz="2000" dirty="0"/>
              <a:t>3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smtClean="0"/>
              <a:t>P = $4</a:t>
            </a:r>
            <a:endParaRPr lang="en-GB" sz="2000" dirty="0"/>
          </a:p>
        </p:txBody>
      </p:sp>
      <p:sp>
        <p:nvSpPr>
          <p:cNvPr id="6" name="Flowchart: Decision 5"/>
          <p:cNvSpPr/>
          <p:nvPr/>
        </p:nvSpPr>
        <p:spPr>
          <a:xfrm>
            <a:off x="251520" y="1340767"/>
            <a:ext cx="648072" cy="864097"/>
          </a:xfrm>
          <a:prstGeom prst="flowChartDecision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1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667647"/>
            <a:ext cx="89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err="1" smtClean="0"/>
              <a:t>Jawab</a:t>
            </a:r>
            <a:r>
              <a:rPr lang="en-GB" sz="2000" u="sng" dirty="0" smtClean="0"/>
              <a:t>:</a:t>
            </a:r>
            <a:endParaRPr lang="en-GB" sz="2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54084" y="2675530"/>
                <a:ext cx="3508140" cy="1144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GB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GB" sz="2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%</m:t>
                              </m:r>
                              <m:r>
                                <a:rPr lang="en-GB" sz="22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%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d>
                        </m:den>
                      </m:f>
                      <m:r>
                        <a:rPr lang="en-GB" sz="22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b="0" i="1" dirty="0" smtClean="0">
                  <a:latin typeface="Cambria Math"/>
                </a:endParaRPr>
              </a:p>
              <a:p>
                <a:pPr>
                  <a:tabLst>
                    <a:tab pos="630238" algn="l"/>
                  </a:tabLst>
                </a:pPr>
                <a:r>
                  <a:rPr lang="en-GB" sz="2200" b="0" dirty="0" smtClean="0"/>
                  <a:t>	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/∆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d>
                    <m:r>
                      <a:rPr lang="en-GB" sz="22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200" b="0" i="0" smtClean="0">
                        <a:latin typeface="Cambria Math"/>
                      </a:rPr>
                      <m:t>x</m:t>
                    </m:r>
                    <m:r>
                      <a:rPr lang="en-GB" sz="2200" b="0" i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𝑃</m:t>
                        </m:r>
                        <m:r>
                          <a:rPr lang="en-GB" sz="2200" b="0" i="1" smtClean="0">
                            <a:latin typeface="Cambria Math"/>
                          </a:rPr>
                          <m:t>/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𝑄</m:t>
                        </m:r>
                      </m:e>
                    </m:d>
                  </m:oMath>
                </a14:m>
                <a:endParaRPr lang="en-GB" sz="2200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084" y="2675530"/>
                <a:ext cx="3508140" cy="1144993"/>
              </a:xfrm>
              <a:prstGeom prst="rect">
                <a:avLst/>
              </a:prstGeom>
              <a:blipFill rotWithShape="1">
                <a:blip r:embed="rId2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306691" y="4274358"/>
            <a:ext cx="349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P = $3, </a:t>
            </a:r>
            <a:r>
              <a:rPr lang="en-GB" sz="2000" dirty="0" err="1"/>
              <a:t>maka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4797152"/>
            <a:ext cx="2530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  = 16 + 9P - 2P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</a:p>
          <a:p>
            <a:pPr>
              <a:tabLst>
                <a:tab pos="268288" algn="l"/>
              </a:tabLst>
            </a:pPr>
            <a:r>
              <a:rPr lang="en-GB" sz="2000" dirty="0"/>
              <a:t>	= 16 + 9(3) – 2(3)</a:t>
            </a:r>
            <a:r>
              <a:rPr lang="en-GB" sz="2000" baseline="30000" dirty="0"/>
              <a:t>2</a:t>
            </a:r>
          </a:p>
          <a:p>
            <a:pPr>
              <a:tabLst>
                <a:tab pos="268288" algn="l"/>
              </a:tabLst>
            </a:pPr>
            <a:r>
              <a:rPr lang="en-GB" sz="2000" dirty="0"/>
              <a:t>	= 25</a:t>
            </a:r>
          </a:p>
          <a:p>
            <a:r>
              <a:rPr lang="el-GR" sz="2000" dirty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/>
              <a:t>P = 9 – 4 </a:t>
            </a:r>
            <a:r>
              <a:rPr lang="en-GB" sz="2000" dirty="0" smtClean="0"/>
              <a:t>P</a:t>
            </a:r>
            <a:endParaRPr lang="en-GB" sz="2000" dirty="0"/>
          </a:p>
          <a:p>
            <a:r>
              <a:rPr lang="en-GB" sz="2000" dirty="0"/>
              <a:t> </a:t>
            </a:r>
            <a:r>
              <a:rPr lang="en-GB" sz="2000" dirty="0" smtClean="0"/>
              <a:t>            </a:t>
            </a:r>
            <a:r>
              <a:rPr lang="en-GB" sz="2000" dirty="0"/>
              <a:t>= 9 - 4 (3) = -</a:t>
            </a:r>
            <a:r>
              <a:rPr lang="en-GB" sz="2000" dirty="0" smtClean="0"/>
              <a:t>3</a:t>
            </a:r>
            <a:endParaRPr lang="en-GB" sz="2000" dirty="0"/>
          </a:p>
        </p:txBody>
      </p:sp>
      <p:sp>
        <p:nvSpPr>
          <p:cNvPr id="12" name="Striped Right Arrow 11"/>
          <p:cNvSpPr/>
          <p:nvPr/>
        </p:nvSpPr>
        <p:spPr>
          <a:xfrm>
            <a:off x="4025640" y="5265683"/>
            <a:ext cx="978408" cy="664173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391826" y="4439712"/>
            <a:ext cx="2792242" cy="501456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960888" y="1052736"/>
            <a:ext cx="3571551" cy="16219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83568" y="298391"/>
            <a:ext cx="349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P= $4,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5" y="874455"/>
            <a:ext cx="2736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 = 16 + 9(4) – 2(4)</a:t>
            </a:r>
            <a:r>
              <a:rPr lang="en-GB" sz="2000" baseline="30000" dirty="0"/>
              <a:t>2</a:t>
            </a:r>
          </a:p>
          <a:p>
            <a:pPr>
              <a:tabLst>
                <a:tab pos="177800" algn="l"/>
              </a:tabLst>
            </a:pPr>
            <a:r>
              <a:rPr lang="en-GB" sz="2000" dirty="0"/>
              <a:t>	= 20</a:t>
            </a:r>
          </a:p>
          <a:p>
            <a:r>
              <a:rPr lang="el-GR" sz="2000" dirty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/>
              <a:t>P = 9 – 4 P </a:t>
            </a:r>
          </a:p>
          <a:p>
            <a:pPr>
              <a:tabLst>
                <a:tab pos="7604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</a:t>
            </a:r>
            <a:r>
              <a:rPr lang="en-GB" sz="2000" dirty="0"/>
              <a:t>9- 4 (4) </a:t>
            </a:r>
          </a:p>
          <a:p>
            <a:pPr>
              <a:tabLst>
                <a:tab pos="771525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-7</a:t>
            </a:r>
          </a:p>
          <a:p>
            <a:r>
              <a:rPr lang="en-GB" sz="2000" dirty="0" err="1"/>
              <a:t>Ep</a:t>
            </a:r>
            <a:r>
              <a:rPr lang="en-GB" sz="2000" dirty="0"/>
              <a:t> = (</a:t>
            </a:r>
            <a:r>
              <a:rPr lang="el-GR" sz="2000" dirty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/>
              <a:t>P) x (P/Q) </a:t>
            </a:r>
          </a:p>
          <a:p>
            <a:pPr>
              <a:tabLst>
                <a:tab pos="307975" algn="l"/>
              </a:tabLst>
            </a:pPr>
            <a:r>
              <a:rPr lang="en-GB" sz="2000" dirty="0"/>
              <a:t>	= (-7)(4/20)</a:t>
            </a:r>
          </a:p>
          <a:p>
            <a:pPr>
              <a:tabLst>
                <a:tab pos="307975" algn="l"/>
              </a:tabLst>
            </a:pPr>
            <a:r>
              <a:rPr lang="en-GB" sz="2000" dirty="0"/>
              <a:t>	= -</a:t>
            </a:r>
            <a:r>
              <a:rPr lang="en-GB" sz="2000" dirty="0" smtClean="0"/>
              <a:t>1,4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84067" y="1182231"/>
            <a:ext cx="3233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P= $3 = -0,36</a:t>
            </a:r>
          </a:p>
          <a:p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P= $4 = -</a:t>
            </a:r>
            <a:r>
              <a:rPr lang="en-GB" sz="2000" dirty="0" smtClean="0"/>
              <a:t>1,4</a:t>
            </a:r>
            <a:endParaRPr lang="en-GB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15615" y="3791060"/>
            <a:ext cx="7787549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invers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9" name="Flowchart: Decision 8"/>
          <p:cNvSpPr/>
          <p:nvPr/>
        </p:nvSpPr>
        <p:spPr>
          <a:xfrm>
            <a:off x="211757" y="3731627"/>
            <a:ext cx="648072" cy="864097"/>
          </a:xfrm>
          <a:prstGeom prst="flowChartDecision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2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2168" y="4439712"/>
            <a:ext cx="23487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P = 1000 + 3Q- 4Q</a:t>
            </a:r>
            <a:r>
              <a:rPr lang="en-GB" sz="2200" baseline="30000" dirty="0" smtClean="0"/>
              <a:t>2</a:t>
            </a:r>
            <a:endParaRPr lang="en-GB" sz="2200" baseline="300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98964" y="5037043"/>
            <a:ext cx="7649499" cy="1632317"/>
          </a:xfrm>
        </p:spPr>
        <p:txBody>
          <a:bodyPr>
            <a:normAutofit lnSpcReduction="10000"/>
          </a:bodyPr>
          <a:lstStyle/>
          <a:p>
            <a:pPr marL="273050" indent="-273050"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elastisitas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Q = 10 unit</a:t>
            </a:r>
          </a:p>
          <a:p>
            <a:pPr marL="273050" indent="-273050"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persamaan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penerimaan</a:t>
            </a:r>
            <a:r>
              <a:rPr lang="en-GB" sz="2000" dirty="0" smtClean="0"/>
              <a:t> total (TR)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penerimaan</a:t>
            </a:r>
            <a:r>
              <a:rPr lang="en-GB" sz="2000" dirty="0" smtClean="0"/>
              <a:t> </a:t>
            </a:r>
            <a:r>
              <a:rPr lang="en-GB" sz="2000" dirty="0" err="1" smtClean="0"/>
              <a:t>marjinal</a:t>
            </a:r>
            <a:r>
              <a:rPr lang="en-GB" sz="2000" dirty="0" smtClean="0"/>
              <a:t> (MR)</a:t>
            </a:r>
          </a:p>
          <a:p>
            <a:pPr marL="273050" indent="-273050"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memaksimumkan</a:t>
            </a:r>
            <a:r>
              <a:rPr lang="en-GB" sz="2000" dirty="0" smtClean="0"/>
              <a:t> </a:t>
            </a:r>
            <a:r>
              <a:rPr lang="en-GB" sz="2000" dirty="0" err="1" smtClean="0"/>
              <a:t>penerimaan</a:t>
            </a:r>
            <a:r>
              <a:rPr lang="en-GB" sz="2000" dirty="0" smtClean="0"/>
              <a:t> total</a:t>
            </a:r>
          </a:p>
        </p:txBody>
      </p:sp>
    </p:spTree>
    <p:extLst>
      <p:ext uri="{BB962C8B-B14F-4D97-AF65-F5344CB8AC3E}">
        <p14:creationId xmlns:p14="http://schemas.microsoft.com/office/powerpoint/2010/main" val="31609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836712"/>
            <a:ext cx="3528392" cy="3818171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982468" y="2852936"/>
            <a:ext cx="3571551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99592" y="1484784"/>
            <a:ext cx="29523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5675" indent="-3495675">
              <a:buNone/>
            </a:pPr>
            <a:r>
              <a:rPr lang="en-GB" sz="2000" dirty="0" smtClean="0"/>
              <a:t>P = 1000 + 3Q - 4Q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           </a:t>
            </a:r>
          </a:p>
          <a:p>
            <a:pPr marL="3495675" indent="-3495675">
              <a:buNone/>
              <a:tabLst>
                <a:tab pos="17462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1000 + 3(10) - 4(10)</a:t>
            </a:r>
            <a:r>
              <a:rPr lang="en-GB" sz="2000" baseline="30000" dirty="0" smtClean="0"/>
              <a:t>2</a:t>
            </a:r>
          </a:p>
          <a:p>
            <a:pPr marL="3495675" indent="-3495675">
              <a:buNone/>
              <a:tabLst>
                <a:tab pos="174625" algn="l"/>
              </a:tabLst>
            </a:pPr>
            <a:r>
              <a:rPr lang="en-GB" sz="2000" baseline="30000" dirty="0"/>
              <a:t>	</a:t>
            </a:r>
            <a:r>
              <a:rPr lang="en-GB" sz="2000" dirty="0" smtClean="0"/>
              <a:t>= 630</a:t>
            </a:r>
            <a:endParaRPr lang="en-GB" sz="2000" dirty="0"/>
          </a:p>
          <a:p>
            <a:r>
              <a:rPr lang="el-GR" sz="2000" dirty="0"/>
              <a:t>Δ</a:t>
            </a:r>
            <a:r>
              <a:rPr lang="en-GB" sz="2000" dirty="0"/>
              <a:t>P/</a:t>
            </a:r>
            <a:r>
              <a:rPr lang="el-GR" sz="2000" dirty="0"/>
              <a:t>Δ</a:t>
            </a:r>
            <a:r>
              <a:rPr lang="en-GB" sz="2000" dirty="0" smtClean="0"/>
              <a:t>Q = 3 - 8Q </a:t>
            </a:r>
          </a:p>
          <a:p>
            <a:r>
              <a:rPr lang="el-GR" sz="2000" dirty="0" smtClean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 smtClean="0"/>
              <a:t>P = (</a:t>
            </a:r>
            <a:r>
              <a:rPr lang="el-GR" sz="2000" dirty="0"/>
              <a:t>Δ</a:t>
            </a:r>
            <a:r>
              <a:rPr lang="en-GB" sz="2000" dirty="0"/>
              <a:t>P/</a:t>
            </a:r>
            <a:r>
              <a:rPr lang="el-GR" sz="2000" dirty="0"/>
              <a:t>Δ</a:t>
            </a:r>
            <a:r>
              <a:rPr lang="en-GB" sz="2000" dirty="0"/>
              <a:t>Q</a:t>
            </a:r>
            <a:r>
              <a:rPr lang="en-GB" sz="2000" dirty="0" smtClean="0"/>
              <a:t>)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</a:t>
            </a:r>
          </a:p>
          <a:p>
            <a:pPr>
              <a:tabLst>
                <a:tab pos="631825" algn="l"/>
              </a:tabLst>
            </a:pPr>
            <a:r>
              <a:rPr lang="en-GB" sz="2000" dirty="0" smtClean="0"/>
              <a:t>	 = 1</a:t>
            </a:r>
            <a:r>
              <a:rPr lang="en-GB" sz="2000" dirty="0"/>
              <a:t>/(</a:t>
            </a:r>
            <a:r>
              <a:rPr lang="el-GR" sz="2000" dirty="0"/>
              <a:t>Δ</a:t>
            </a:r>
            <a:r>
              <a:rPr lang="en-GB" sz="2000" dirty="0"/>
              <a:t>P/</a:t>
            </a:r>
            <a:r>
              <a:rPr lang="el-GR" sz="2000" dirty="0"/>
              <a:t>Δ</a:t>
            </a:r>
            <a:r>
              <a:rPr lang="en-GB" sz="2000" dirty="0"/>
              <a:t>Q</a:t>
            </a:r>
            <a:r>
              <a:rPr lang="en-GB" sz="2000" dirty="0" smtClean="0"/>
              <a:t>)</a:t>
            </a:r>
          </a:p>
          <a:p>
            <a:pPr>
              <a:tabLst>
                <a:tab pos="685800" algn="l"/>
              </a:tabLst>
            </a:pPr>
            <a:r>
              <a:rPr lang="en-GB" sz="2000" dirty="0" smtClean="0"/>
              <a:t>	= 1</a:t>
            </a:r>
            <a:r>
              <a:rPr lang="en-GB" sz="2000" dirty="0"/>
              <a:t>/(</a:t>
            </a:r>
            <a:r>
              <a:rPr lang="en-GB" sz="2000" dirty="0" smtClean="0"/>
              <a:t>3 - 8Q)</a:t>
            </a:r>
          </a:p>
          <a:p>
            <a:pPr>
              <a:tabLst>
                <a:tab pos="685800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</a:t>
            </a:r>
            <a:r>
              <a:rPr lang="en-GB" sz="2000" dirty="0"/>
              <a:t>1/(</a:t>
            </a:r>
            <a:r>
              <a:rPr lang="en-GB" sz="2000" dirty="0" smtClean="0"/>
              <a:t>3 - 8(10))</a:t>
            </a:r>
          </a:p>
          <a:p>
            <a:pPr>
              <a:tabLst>
                <a:tab pos="685800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</a:t>
            </a:r>
            <a:r>
              <a:rPr lang="en-GB" sz="2000" dirty="0"/>
              <a:t>1/-77 </a:t>
            </a:r>
            <a:endParaRPr lang="en-GB" sz="2000" dirty="0" smtClean="0"/>
          </a:p>
          <a:p>
            <a:pPr>
              <a:tabLst>
                <a:tab pos="685800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</a:t>
            </a:r>
            <a:r>
              <a:rPr lang="en-GB" sz="2000" dirty="0"/>
              <a:t>-</a:t>
            </a:r>
            <a:r>
              <a:rPr lang="en-GB" sz="2000" dirty="0" smtClean="0"/>
              <a:t>0,013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9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err="1" smtClean="0"/>
              <a:t>Jawab</a:t>
            </a:r>
            <a:r>
              <a:rPr lang="en-GB" sz="2000" u="sng" dirty="0" smtClean="0"/>
              <a:t>:</a:t>
            </a:r>
            <a:endParaRPr lang="en-GB" sz="2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980728"/>
            <a:ext cx="211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</a:t>
            </a:r>
            <a:r>
              <a:rPr lang="en-GB" dirty="0"/>
              <a:t>Q </a:t>
            </a:r>
            <a:r>
              <a:rPr lang="en-GB" dirty="0" smtClean="0"/>
              <a:t>= 10 </a:t>
            </a:r>
            <a:r>
              <a:rPr lang="en-GB" dirty="0"/>
              <a:t>unit, </a:t>
            </a:r>
            <a:r>
              <a:rPr lang="en-GB" dirty="0" err="1"/>
              <a:t>maka</a:t>
            </a:r>
            <a:r>
              <a:rPr lang="en-GB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1621249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Ep</a:t>
            </a:r>
            <a:r>
              <a:rPr lang="en-GB" sz="2000" dirty="0" smtClean="0"/>
              <a:t> = </a:t>
            </a:r>
            <a:r>
              <a:rPr lang="en-GB" sz="2000" dirty="0"/>
              <a:t>(</a:t>
            </a:r>
            <a:r>
              <a:rPr lang="el-GR" sz="2000" dirty="0"/>
              <a:t>Δ</a:t>
            </a:r>
            <a:r>
              <a:rPr lang="en-GB" sz="2000" dirty="0"/>
              <a:t>Q/</a:t>
            </a:r>
            <a:r>
              <a:rPr lang="el-GR" sz="2000" dirty="0"/>
              <a:t>Δ</a:t>
            </a:r>
            <a:r>
              <a:rPr lang="en-GB" sz="2000" dirty="0"/>
              <a:t>P</a:t>
            </a:r>
            <a:r>
              <a:rPr lang="en-GB" sz="2000" dirty="0" smtClean="0"/>
              <a:t>) x (P/Q</a:t>
            </a:r>
            <a:r>
              <a:rPr lang="en-GB" sz="2000" dirty="0"/>
              <a:t>) </a:t>
            </a:r>
            <a:endParaRPr lang="en-GB" sz="2000" dirty="0" smtClean="0"/>
          </a:p>
          <a:p>
            <a:pPr>
              <a:tabLst>
                <a:tab pos="282575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(-0,013)(630/10</a:t>
            </a:r>
            <a:r>
              <a:rPr lang="en-GB" sz="2000" dirty="0" smtClean="0"/>
              <a:t>)</a:t>
            </a:r>
          </a:p>
          <a:p>
            <a:pPr>
              <a:tabLst>
                <a:tab pos="2825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= </a:t>
            </a:r>
            <a:r>
              <a:rPr lang="en-GB" sz="2000" dirty="0"/>
              <a:t>-</a:t>
            </a:r>
            <a:r>
              <a:rPr lang="en-GB" sz="2000" dirty="0" smtClean="0"/>
              <a:t>0,819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3" y="2996952"/>
            <a:ext cx="3405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smtClean="0"/>
              <a:t>Q = 10 </a:t>
            </a:r>
            <a:r>
              <a:rPr lang="en-GB" sz="2000" dirty="0"/>
              <a:t>unit </a:t>
            </a:r>
            <a:r>
              <a:rPr lang="en-GB" sz="2000" dirty="0" err="1"/>
              <a:t>adalah</a:t>
            </a:r>
            <a:r>
              <a:rPr lang="en-GB" sz="2000" dirty="0"/>
              <a:t> -0,819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251" y="4941168"/>
            <a:ext cx="3024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b. TR = PQ </a:t>
            </a:r>
          </a:p>
          <a:p>
            <a:pPr>
              <a:tabLst>
                <a:tab pos="569913" algn="l"/>
              </a:tabLst>
            </a:pPr>
            <a:r>
              <a:rPr lang="en-GB" sz="2000" dirty="0"/>
              <a:t>	= (1000 + 3Q - 4Q</a:t>
            </a:r>
            <a:r>
              <a:rPr lang="en-GB" sz="2000" baseline="30000" dirty="0"/>
              <a:t>2</a:t>
            </a:r>
            <a:r>
              <a:rPr lang="en-GB" sz="2000" dirty="0"/>
              <a:t>)Q</a:t>
            </a:r>
          </a:p>
          <a:p>
            <a:pPr>
              <a:tabLst>
                <a:tab pos="569913" algn="l"/>
              </a:tabLst>
            </a:pPr>
            <a:r>
              <a:rPr lang="en-GB" sz="2000" dirty="0"/>
              <a:t>	= 1000Q + 3Q</a:t>
            </a:r>
            <a:r>
              <a:rPr lang="en-GB" sz="2000" baseline="30000" dirty="0"/>
              <a:t>2 </a:t>
            </a:r>
            <a:r>
              <a:rPr lang="en-GB" sz="2000" dirty="0"/>
              <a:t>- 4Q</a:t>
            </a:r>
            <a:r>
              <a:rPr lang="en-GB" sz="2000" baseline="30000" dirty="0"/>
              <a:t>3</a:t>
            </a:r>
          </a:p>
          <a:p>
            <a:r>
              <a:rPr lang="en-GB" sz="2000" dirty="0"/>
              <a:t>     MR =</a:t>
            </a:r>
            <a:r>
              <a:rPr lang="el-GR" sz="2000" dirty="0"/>
              <a:t> Δ</a:t>
            </a:r>
            <a:r>
              <a:rPr lang="en-GB" sz="2000" dirty="0"/>
              <a:t>TR/</a:t>
            </a:r>
            <a:r>
              <a:rPr lang="el-GR" sz="2000" dirty="0"/>
              <a:t>Δ</a:t>
            </a:r>
            <a:r>
              <a:rPr lang="en-GB" sz="2000" dirty="0"/>
              <a:t>Q</a:t>
            </a:r>
          </a:p>
          <a:p>
            <a:pPr>
              <a:tabLst>
                <a:tab pos="688975" algn="l"/>
              </a:tabLst>
            </a:pPr>
            <a:r>
              <a:rPr lang="en-GB" sz="2000" dirty="0"/>
              <a:t>	= 1000 + 6Q - </a:t>
            </a:r>
            <a:r>
              <a:rPr lang="en-GB" sz="2000" dirty="0" smtClean="0"/>
              <a:t>12Q</a:t>
            </a:r>
            <a:r>
              <a:rPr lang="en-GB" sz="2000" baseline="30000" dirty="0" smtClean="0"/>
              <a:t>2</a:t>
            </a:r>
            <a:endParaRPr lang="en-GB" sz="2000" baseline="30000" dirty="0"/>
          </a:p>
        </p:txBody>
      </p:sp>
      <p:sp>
        <p:nvSpPr>
          <p:cNvPr id="10" name="Chevron 9"/>
          <p:cNvSpPr/>
          <p:nvPr/>
        </p:nvSpPr>
        <p:spPr>
          <a:xfrm>
            <a:off x="4283968" y="1772816"/>
            <a:ext cx="698500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-180528" y="5193196"/>
            <a:ext cx="2735194" cy="10801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43114" y="4941168"/>
            <a:ext cx="6565190" cy="1584176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971600" y="1196752"/>
            <a:ext cx="2376264" cy="934677"/>
          </a:xfrm>
          <a:prstGeom prst="roundRect">
            <a:avLst/>
          </a:prstGeom>
          <a:solidFill>
            <a:srgbClr val="FFCCFF"/>
          </a:solidFill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090423"/>
            <a:ext cx="6296303" cy="1362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demikian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ditetapkan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dijual</a:t>
            </a:r>
            <a:r>
              <a:rPr lang="en-GB" sz="2000" dirty="0" smtClean="0"/>
              <a:t> </a:t>
            </a:r>
            <a:r>
              <a:rPr lang="en-GB" sz="2000" dirty="0" err="1" smtClean="0"/>
              <a:t>sebanyak</a:t>
            </a:r>
            <a:r>
              <a:rPr lang="en-GB" sz="2000" dirty="0" smtClean="0"/>
              <a:t> 9 unit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 </a:t>
            </a:r>
            <a:r>
              <a:rPr lang="en-GB" sz="2000" dirty="0" err="1" smtClean="0"/>
              <a:t>sebesar</a:t>
            </a:r>
            <a:r>
              <a:rPr lang="en-GB" sz="2000" dirty="0" smtClean="0"/>
              <a:t> $703/unit.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kondisi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memperoleh</a:t>
            </a:r>
            <a:r>
              <a:rPr lang="en-GB" sz="2000" dirty="0" smtClean="0"/>
              <a:t> TR </a:t>
            </a:r>
            <a:r>
              <a:rPr lang="en-GB" sz="2000" dirty="0" err="1" smtClean="0"/>
              <a:t>maksimal</a:t>
            </a:r>
            <a:r>
              <a:rPr lang="en-GB" sz="2000" dirty="0" smtClean="0"/>
              <a:t> </a:t>
            </a:r>
            <a:r>
              <a:rPr lang="en-GB" sz="2000" dirty="0" err="1" smtClean="0"/>
              <a:t>sebesar</a:t>
            </a:r>
            <a:r>
              <a:rPr lang="en-GB" sz="2000" dirty="0" smtClean="0"/>
              <a:t> TR = PQ = ($703)(9) = $6327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59832" y="2276872"/>
            <a:ext cx="508684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Q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Q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({-6 ± √(6)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- (4)(-12)(1000)}/(2)(-12)</a:t>
            </a:r>
          </a:p>
          <a:p>
            <a:pPr marL="0" indent="0">
              <a:buFont typeface="Arial" pitchFamily="34" charset="0"/>
              <a:buNone/>
              <a:tabLst>
                <a:tab pos="682625" algn="l"/>
              </a:tabLst>
            </a:pPr>
            <a:r>
              <a:rPr lang="en-GB" sz="2000" dirty="0" smtClean="0"/>
              <a:t>            = {-6 ±√48036}/-24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7" y="404664"/>
            <a:ext cx="573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c. </a:t>
            </a:r>
            <a:r>
              <a:rPr lang="en-GB" sz="2000" dirty="0" err="1"/>
              <a:t>MRmaks</a:t>
            </a:r>
            <a:r>
              <a:rPr lang="en-GB" sz="2000" dirty="0"/>
              <a:t> </a:t>
            </a:r>
            <a:r>
              <a:rPr lang="en-GB" sz="2000" dirty="0">
                <a:sym typeface="Wingdings" pitchFamily="2" charset="2"/>
              </a:rPr>
              <a:t> MR = 0 </a:t>
            </a:r>
          </a:p>
          <a:p>
            <a:pPr>
              <a:tabLst>
                <a:tab pos="249238" algn="l"/>
              </a:tabLst>
            </a:pPr>
            <a:r>
              <a:rPr lang="en-GB" sz="2000" dirty="0">
                <a:sym typeface="Wingdings" pitchFamily="2" charset="2"/>
              </a:rPr>
              <a:t>	</a:t>
            </a:r>
            <a:r>
              <a:rPr lang="en-GB" sz="2000" dirty="0" smtClean="0">
                <a:sym typeface="Wingdings" pitchFamily="2" charset="2"/>
              </a:rPr>
              <a:t>                             </a:t>
            </a:r>
            <a:r>
              <a:rPr lang="en-GB" sz="2000" dirty="0" smtClean="0"/>
              <a:t>= </a:t>
            </a:r>
            <a:r>
              <a:rPr lang="en-GB" sz="2000" dirty="0"/>
              <a:t>1000 + 6Q - 12Q</a:t>
            </a:r>
            <a:r>
              <a:rPr lang="en-GB" sz="2000" baseline="30000" dirty="0"/>
              <a:t>2 </a:t>
            </a:r>
            <a:r>
              <a:rPr lang="en-GB" sz="2000" dirty="0"/>
              <a:t>=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268760"/>
            <a:ext cx="2223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Q</a:t>
            </a:r>
            <a:r>
              <a:rPr lang="en-GB" sz="2000" baseline="-25000" dirty="0"/>
              <a:t>1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Q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 err="1"/>
              <a:t>dicari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rumus</a:t>
            </a:r>
            <a:r>
              <a:rPr lang="en-GB" sz="2000" dirty="0"/>
              <a:t> </a:t>
            </a:r>
            <a:r>
              <a:rPr lang="en-GB" sz="2000" dirty="0" smtClean="0"/>
              <a:t>ABC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3212976"/>
            <a:ext cx="2807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</a:t>
            </a:r>
            <a:r>
              <a:rPr lang="en-GB" sz="2800" baseline="-25000" dirty="0"/>
              <a:t>1</a:t>
            </a:r>
            <a:r>
              <a:rPr lang="en-GB" sz="2000" dirty="0"/>
              <a:t> = {-6 +√</a:t>
            </a:r>
            <a:r>
              <a:rPr lang="en-GB" sz="2000" dirty="0" smtClean="0"/>
              <a:t>48036}/-</a:t>
            </a:r>
            <a:r>
              <a:rPr lang="en-GB" sz="2000" dirty="0"/>
              <a:t>24</a:t>
            </a:r>
          </a:p>
          <a:p>
            <a:pPr>
              <a:tabLst>
                <a:tab pos="314325" algn="l"/>
              </a:tabLst>
            </a:pPr>
            <a:r>
              <a:rPr lang="en-GB" sz="2000" dirty="0" smtClean="0"/>
              <a:t>	  = -</a:t>
            </a:r>
            <a:r>
              <a:rPr lang="en-GB" sz="2000" dirty="0"/>
              <a:t>8,9 </a:t>
            </a:r>
            <a:r>
              <a:rPr lang="en-GB" sz="2000" dirty="0" smtClean="0"/>
              <a:t>(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relevan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3205425"/>
            <a:ext cx="26642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</a:t>
            </a:r>
            <a:r>
              <a:rPr lang="en-GB" sz="2800" baseline="-25000" dirty="0" smtClean="0"/>
              <a:t>2</a:t>
            </a:r>
            <a:r>
              <a:rPr lang="en-GB" sz="2000" dirty="0" smtClean="0"/>
              <a:t> = {-6 </a:t>
            </a:r>
            <a:r>
              <a:rPr lang="en-GB" sz="2000" dirty="0"/>
              <a:t>-</a:t>
            </a:r>
            <a:r>
              <a:rPr lang="en-GB" sz="2000" dirty="0" smtClean="0"/>
              <a:t>√48036}/-24</a:t>
            </a:r>
          </a:p>
          <a:p>
            <a:pPr>
              <a:tabLst>
                <a:tab pos="409575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9,4 unit </a:t>
            </a:r>
          </a:p>
          <a:p>
            <a:pPr>
              <a:tabLst>
                <a:tab pos="393700" algn="l"/>
              </a:tabLst>
            </a:pPr>
            <a:r>
              <a:rPr lang="en-GB" sz="2000" dirty="0" smtClean="0"/>
              <a:t>	= </a:t>
            </a:r>
            <a:r>
              <a:rPr lang="en-GB" sz="2000" dirty="0"/>
              <a:t>9 </a:t>
            </a:r>
            <a:r>
              <a:rPr lang="en-GB" sz="2000" dirty="0" smtClean="0"/>
              <a:t>unit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971600" y="4365104"/>
            <a:ext cx="5445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/>
              <a:t>Pada</a:t>
            </a:r>
            <a:r>
              <a:rPr lang="en-GB" sz="2000" dirty="0"/>
              <a:t> Q = 9 unit, </a:t>
            </a:r>
            <a:r>
              <a:rPr lang="en-GB" sz="2000" dirty="0" err="1"/>
              <a:t>maka</a:t>
            </a:r>
            <a:r>
              <a:rPr lang="en-GB" sz="2000" dirty="0"/>
              <a:t> P = </a:t>
            </a:r>
            <a:r>
              <a:rPr lang="en-GB" sz="2000" dirty="0" smtClean="0"/>
              <a:t>1000 + 3(9) - 4(9)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= 703</a:t>
            </a:r>
            <a:endParaRPr lang="en-GB" sz="2000" dirty="0"/>
          </a:p>
        </p:txBody>
      </p:sp>
      <p:sp>
        <p:nvSpPr>
          <p:cNvPr id="11" name="Bent-Up Arrow 10"/>
          <p:cNvSpPr/>
          <p:nvPr/>
        </p:nvSpPr>
        <p:spPr>
          <a:xfrm flipV="1">
            <a:off x="3515023" y="1622703"/>
            <a:ext cx="1548172" cy="533907"/>
          </a:xfrm>
          <a:prstGeom prst="bent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>
            <a:stCxn id="4" idx="2"/>
            <a:endCxn id="4" idx="2"/>
          </p:cNvCxnSpPr>
          <p:nvPr/>
        </p:nvCxnSpPr>
        <p:spPr>
          <a:xfrm>
            <a:off x="5603255" y="314096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684584" y="4509120"/>
            <a:ext cx="102251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7544" y="3429000"/>
            <a:ext cx="8308132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1259632" y="2276872"/>
            <a:ext cx="2685045" cy="720080"/>
          </a:xfrm>
          <a:prstGeom prst="roundRect">
            <a:avLst/>
          </a:prstGeom>
          <a:ln w="28575"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188640"/>
            <a:ext cx="3322712" cy="706090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>
                <a:latin typeface="Century Gothic" pitchFamily="34" charset="0"/>
              </a:rPr>
              <a:t>Latihan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Soal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5" y="3577347"/>
            <a:ext cx="7924340" cy="3071995"/>
          </a:xfrm>
        </p:spPr>
        <p:txBody>
          <a:bodyPr>
            <a:noAutofit/>
          </a:bodyPr>
          <a:lstStyle/>
          <a:p>
            <a:pPr marL="457200" indent="-457200"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koefisien</a:t>
            </a:r>
            <a:r>
              <a:rPr lang="en-GB" sz="2000" dirty="0" smtClean="0"/>
              <a:t> </a:t>
            </a:r>
            <a:r>
              <a:rPr lang="en-GB" sz="2000" dirty="0" err="1" smtClean="0"/>
              <a:t>elastisitas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silang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apabila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B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US$10/unit</a:t>
            </a:r>
          </a:p>
          <a:p>
            <a:pPr marL="457200" indent="-457200">
              <a:buAutoNum type="alphaLcPeriod"/>
            </a:pPr>
            <a:r>
              <a:rPr lang="en-GB" sz="2000" dirty="0" err="1" smtClean="0"/>
              <a:t>Bagaimana</a:t>
            </a:r>
            <a:r>
              <a:rPr lang="en-GB" sz="2000" dirty="0" smtClean="0"/>
              <a:t> </a:t>
            </a:r>
            <a:r>
              <a:rPr lang="en-GB" sz="2000" dirty="0" err="1" smtClean="0"/>
              <a:t>hubungan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A </a:t>
            </a:r>
            <a:r>
              <a:rPr lang="en-GB" sz="2000" dirty="0" err="1" smtClean="0"/>
              <a:t>dan</a:t>
            </a:r>
            <a:r>
              <a:rPr lang="en-GB" sz="2000" dirty="0" smtClean="0"/>
              <a:t> B?</a:t>
            </a:r>
          </a:p>
          <a:p>
            <a:pPr marL="457200" indent="-457200">
              <a:buAutoNum type="alphaLcPeriod"/>
            </a:pPr>
            <a:r>
              <a:rPr lang="en-GB" sz="2000" dirty="0" err="1" smtClean="0"/>
              <a:t>Lakukan</a:t>
            </a:r>
            <a:r>
              <a:rPr lang="en-GB" sz="2000" dirty="0" smtClean="0"/>
              <a:t> </a:t>
            </a:r>
            <a:r>
              <a:rPr lang="en-GB" sz="2000" dirty="0" err="1"/>
              <a:t>analisis</a:t>
            </a:r>
            <a:r>
              <a:rPr lang="en-GB" sz="2000" dirty="0"/>
              <a:t> </a:t>
            </a:r>
            <a:r>
              <a:rPr lang="en-GB" sz="2000" dirty="0" err="1"/>
              <a:t>sensitivitas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A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/>
              <a:t>B </a:t>
            </a:r>
            <a:r>
              <a:rPr lang="en-GB" sz="2000" dirty="0" err="1"/>
              <a:t>diturunkan</a:t>
            </a:r>
            <a:r>
              <a:rPr lang="en-GB" sz="2000" dirty="0"/>
              <a:t>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smtClean="0"/>
              <a:t>US$9/unit</a:t>
            </a:r>
          </a:p>
          <a:p>
            <a:pPr marL="457200" indent="-457200">
              <a:buAutoNum type="alphaLcPeriod"/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A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dijual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yang </a:t>
            </a:r>
            <a:r>
              <a:rPr lang="en-GB" sz="2000" dirty="0" err="1"/>
              <a:t>sama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B </a:t>
            </a:r>
            <a:r>
              <a:rPr lang="en-GB" sz="2000" dirty="0" err="1"/>
              <a:t>yaitu</a:t>
            </a:r>
            <a:r>
              <a:rPr lang="en-GB" sz="2000" dirty="0"/>
              <a:t> US$10/</a:t>
            </a:r>
            <a:r>
              <a:rPr lang="en-GB" sz="2000" dirty="0" err="1"/>
              <a:t>unit.Lakukan</a:t>
            </a:r>
            <a:r>
              <a:rPr lang="en-GB" sz="2000" dirty="0"/>
              <a:t> </a:t>
            </a:r>
            <a:r>
              <a:rPr lang="en-GB" sz="2000" dirty="0" err="1"/>
              <a:t>analisis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/>
              <a:t>penerimaan</a:t>
            </a:r>
            <a:r>
              <a:rPr lang="en-GB" sz="2000" dirty="0"/>
              <a:t> total (TR) </a:t>
            </a:r>
            <a:r>
              <a:rPr lang="en-GB" sz="2000" dirty="0" err="1"/>
              <a:t>penjualan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A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akibat</a:t>
            </a:r>
            <a:r>
              <a:rPr lang="en-GB" sz="2000" dirty="0"/>
              <a:t> </a:t>
            </a:r>
            <a:r>
              <a:rPr lang="en-GB" sz="2000" dirty="0" err="1"/>
              <a:t>penurunan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B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smtClean="0"/>
              <a:t>US$9/unit</a:t>
            </a:r>
            <a:endParaRPr lang="en-GB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491880" y="966738"/>
            <a:ext cx="6048672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386" y="1484784"/>
            <a:ext cx="7345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1. </a:t>
            </a:r>
            <a:r>
              <a:rPr lang="en-GB" sz="2000" dirty="0" err="1"/>
              <a:t>Hubungan</a:t>
            </a:r>
            <a:r>
              <a:rPr lang="en-GB" sz="2000" dirty="0"/>
              <a:t> </a:t>
            </a:r>
            <a:r>
              <a:rPr lang="en-GB" sz="2000" dirty="0" err="1"/>
              <a:t>antara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A </a:t>
            </a:r>
            <a:r>
              <a:rPr lang="en-GB" sz="2000" dirty="0" err="1"/>
              <a:t>dan</a:t>
            </a:r>
            <a:r>
              <a:rPr lang="en-GB" sz="2000" dirty="0"/>
              <a:t> B </a:t>
            </a:r>
            <a:r>
              <a:rPr lang="en-GB" sz="2000" dirty="0" err="1"/>
              <a:t>dinyatakan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berikut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404164"/>
            <a:ext cx="2924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QA = 80P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 - 0,5P</a:t>
            </a:r>
            <a:r>
              <a:rPr lang="en-GB" sz="2400" baseline="30000" dirty="0" smtClean="0"/>
              <a:t>2</a:t>
            </a:r>
            <a:r>
              <a:rPr lang="en-GB" sz="2400" baseline="-25000" dirty="0" smtClean="0"/>
              <a:t>B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127166"/>
            <a:ext cx="3915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/>
            <a:r>
              <a:rPr lang="en-GB" sz="2000" dirty="0"/>
              <a:t>QA </a:t>
            </a:r>
            <a:r>
              <a:rPr lang="en-GB" sz="2000" dirty="0" smtClean="0"/>
              <a:t>: </a:t>
            </a:r>
            <a:r>
              <a:rPr lang="en-GB" sz="2000" dirty="0" err="1"/>
              <a:t>kuantitas</a:t>
            </a:r>
            <a:r>
              <a:rPr lang="en-GB" sz="2000" dirty="0"/>
              <a:t>  </a:t>
            </a:r>
            <a:r>
              <a:rPr lang="en-GB" sz="2000" dirty="0" err="1"/>
              <a:t>produk</a:t>
            </a:r>
            <a:r>
              <a:rPr lang="en-GB" sz="2000" dirty="0"/>
              <a:t> A yang </a:t>
            </a:r>
            <a:r>
              <a:rPr lang="en-GB" sz="2000" dirty="0" err="1"/>
              <a:t>diminta</a:t>
            </a:r>
            <a:r>
              <a:rPr lang="en-GB" sz="2000" dirty="0"/>
              <a:t> (</a:t>
            </a:r>
            <a:r>
              <a:rPr lang="en-GB" sz="2000" dirty="0" smtClean="0"/>
              <a:t>unit/</a:t>
            </a:r>
            <a:r>
              <a:rPr lang="en-GB" sz="2000" dirty="0" err="1" smtClean="0"/>
              <a:t>hari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PB :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B (US$/unit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4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43429" y="5782663"/>
            <a:ext cx="1152907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26113" y="5877272"/>
            <a:ext cx="1152907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9552" y="3717032"/>
            <a:ext cx="8208912" cy="2304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546885" y="1196752"/>
            <a:ext cx="2685045" cy="720080"/>
          </a:xfrm>
          <a:prstGeom prst="roundRect">
            <a:avLst/>
          </a:prstGeom>
          <a:ln w="28575">
            <a:solidFill>
              <a:srgbClr val="00B05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723" y="3809499"/>
            <a:ext cx="7787725" cy="216023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GB" sz="2000" dirty="0" err="1" smtClean="0"/>
              <a:t>Apakah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menaikkan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diatas</a:t>
            </a:r>
            <a:r>
              <a:rPr lang="en-GB" sz="2000" dirty="0" smtClean="0"/>
              <a:t> $9/unit? </a:t>
            </a:r>
            <a:r>
              <a:rPr lang="en-GB" sz="2000" dirty="0" err="1" smtClean="0"/>
              <a:t>Jelaskan</a:t>
            </a:r>
            <a:r>
              <a:rPr lang="en-GB" sz="2000" dirty="0" smtClean="0"/>
              <a:t> </a:t>
            </a:r>
            <a:r>
              <a:rPr lang="en-GB" sz="2000" dirty="0" err="1" smtClean="0"/>
              <a:t>mengapa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!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GB" sz="2000" dirty="0" err="1" smtClean="0"/>
              <a:t>Misalnya</a:t>
            </a:r>
            <a:r>
              <a:rPr lang="en-GB" sz="2000" dirty="0" smtClean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berubah</a:t>
            </a:r>
            <a:r>
              <a:rPr lang="en-GB" sz="2000" dirty="0"/>
              <a:t> </a:t>
            </a:r>
            <a:r>
              <a:rPr lang="en-GB" sz="2000" dirty="0" err="1"/>
              <a:t>menjadi</a:t>
            </a:r>
            <a:r>
              <a:rPr lang="en-GB" sz="2000" dirty="0"/>
              <a:t>:  </a:t>
            </a:r>
            <a:r>
              <a:rPr lang="en-GB" sz="2000" dirty="0" smtClean="0"/>
              <a:t>P = 22 - 0,22Q</a:t>
            </a:r>
            <a:r>
              <a:rPr lang="en-GB" sz="2000" dirty="0"/>
              <a:t>,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$9/unit, </a:t>
            </a:r>
            <a:r>
              <a:rPr lang="en-GB" sz="2000" dirty="0" err="1"/>
              <a:t>apakah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menaikkan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tersebut</a:t>
            </a:r>
            <a:r>
              <a:rPr lang="en-GB" sz="2000" dirty="0"/>
              <a:t>? </a:t>
            </a:r>
            <a:r>
              <a:rPr lang="en-GB" sz="2000" dirty="0" err="1"/>
              <a:t>Jelaskan</a:t>
            </a:r>
            <a:r>
              <a:rPr lang="en-GB" sz="2000" dirty="0"/>
              <a:t> </a:t>
            </a:r>
            <a:r>
              <a:rPr lang="en-GB" sz="2000" dirty="0" err="1"/>
              <a:t>mengapa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/>
              <a:t>perlu</a:t>
            </a:r>
            <a:r>
              <a:rPr lang="en-GB" sz="2000" dirty="0" smtClean="0"/>
              <a:t>!</a:t>
            </a:r>
          </a:p>
          <a:p>
            <a:pPr marL="0" indent="0">
              <a:buFont typeface="Arial" pitchFamily="34" charset="0"/>
              <a:buAutoNum type="alphaLcPeriod"/>
            </a:pPr>
            <a:r>
              <a:rPr lang="en-GB" sz="2000" smtClean="0"/>
              <a:t>     Berapa</a:t>
            </a:r>
            <a:r>
              <a:rPr lang="en-GB" sz="2000" dirty="0" smtClean="0"/>
              <a:t> P </a:t>
            </a:r>
            <a:r>
              <a:rPr lang="en-GB" sz="2000" dirty="0" err="1" smtClean="0"/>
              <a:t>supayaTR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endParaRPr lang="en-GB" sz="2000" dirty="0" smtClean="0"/>
          </a:p>
          <a:p>
            <a:pPr marL="0" indent="0">
              <a:buFont typeface="Arial" pitchFamily="34" charset="0"/>
              <a:buAutoNum type="alphaLcPeriod"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47667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2.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 smtClean="0"/>
              <a:t>adalah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895386" y="1340768"/>
            <a:ext cx="198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P= 15 – 0,15 </a:t>
            </a:r>
            <a:r>
              <a:rPr lang="en-GB" sz="2400" dirty="0" smtClean="0"/>
              <a:t>Q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06376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GB" sz="2000" dirty="0"/>
              <a:t>Q </a:t>
            </a:r>
            <a:r>
              <a:rPr lang="en-GB" sz="2000" dirty="0" smtClean="0"/>
              <a:t>:  </a:t>
            </a:r>
            <a:r>
              <a:rPr lang="en-GB" sz="2000" dirty="0" err="1" smtClean="0"/>
              <a:t>banyaknya</a:t>
            </a:r>
            <a:r>
              <a:rPr lang="en-GB" sz="2000" dirty="0" smtClean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per </a:t>
            </a:r>
            <a:r>
              <a:rPr lang="en-GB" sz="2000" dirty="0" err="1" smtClean="0"/>
              <a:t>hari</a:t>
            </a:r>
            <a:endParaRPr lang="en-GB" sz="2000" dirty="0" smtClean="0"/>
          </a:p>
          <a:p>
            <a:r>
              <a:rPr lang="en-GB" sz="2000" dirty="0" smtClean="0"/>
              <a:t>P : 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/>
              <a:t>produk</a:t>
            </a:r>
            <a:r>
              <a:rPr lang="en-GB" sz="2000" dirty="0"/>
              <a:t>/unit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27687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Perusahaan </a:t>
            </a:r>
            <a:r>
              <a:rPr lang="en-GB" sz="2000" dirty="0" err="1"/>
              <a:t>sedang</a:t>
            </a:r>
            <a:r>
              <a:rPr lang="en-GB" sz="2000" dirty="0"/>
              <a:t> </a:t>
            </a:r>
            <a:r>
              <a:rPr lang="en-GB" sz="2000" dirty="0" err="1"/>
              <a:t>mempertimbangkan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menaikkan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jual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diatas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sekarang</a:t>
            </a:r>
            <a:r>
              <a:rPr lang="en-GB" sz="2000" dirty="0"/>
              <a:t> </a:t>
            </a:r>
            <a:r>
              <a:rPr lang="en-GB" sz="2000" dirty="0" err="1"/>
              <a:t>sebesar</a:t>
            </a:r>
            <a:r>
              <a:rPr lang="en-GB" sz="2000" dirty="0"/>
              <a:t> $9/unit. Perusahaan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ingin</a:t>
            </a:r>
            <a:r>
              <a:rPr lang="en-GB" sz="2000" dirty="0"/>
              <a:t> </a:t>
            </a:r>
            <a:r>
              <a:rPr lang="en-GB" sz="2000" dirty="0" err="1"/>
              <a:t>kenaikan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menurunkanTR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4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15616" y="4005064"/>
            <a:ext cx="6984776" cy="1872208"/>
          </a:xfrm>
          <a:prstGeom prst="roundRect">
            <a:avLst/>
          </a:prstGeom>
          <a:ln w="38100">
            <a:prstDash val="lg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-252536" y="3106201"/>
            <a:ext cx="6768752" cy="25079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1628801"/>
            <a:ext cx="6228184" cy="1584176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>
                <a:latin typeface="Century Gothic" pitchFamily="34" charset="0"/>
              </a:rPr>
              <a:t>Konsep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Dasar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Elastisitas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149080"/>
            <a:ext cx="6732240" cy="1652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Elastisitas</a:t>
            </a:r>
            <a:r>
              <a:rPr lang="en-GB" sz="2000" dirty="0" smtClean="0"/>
              <a:t> </a:t>
            </a:r>
            <a:r>
              <a:rPr lang="en-GB" sz="2000" dirty="0" err="1" smtClean="0"/>
              <a:t>mengukur</a:t>
            </a:r>
            <a:r>
              <a:rPr lang="en-GB" sz="2000" dirty="0" smtClean="0"/>
              <a:t> </a:t>
            </a:r>
            <a:r>
              <a:rPr lang="en-GB" sz="2000" dirty="0" err="1" smtClean="0"/>
              <a:t>persentase</a:t>
            </a:r>
            <a:r>
              <a:rPr lang="en-GB" sz="2000" dirty="0" smtClean="0"/>
              <a:t> </a:t>
            </a:r>
            <a:r>
              <a:rPr lang="en-GB" sz="2000" dirty="0" err="1" smtClean="0"/>
              <a:t>perubahan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tak</a:t>
            </a:r>
            <a:r>
              <a:rPr lang="en-GB" sz="2000" dirty="0" smtClean="0"/>
              <a:t> </a:t>
            </a:r>
            <a:r>
              <a:rPr lang="en-GB" sz="2000" dirty="0" err="1" smtClean="0"/>
              <a:t>bebas</a:t>
            </a:r>
            <a:r>
              <a:rPr lang="en-GB" sz="2000" dirty="0" smtClean="0"/>
              <a:t>,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akibat</a:t>
            </a:r>
            <a:r>
              <a:rPr lang="en-GB" sz="2000" dirty="0" smtClean="0"/>
              <a:t> </a:t>
            </a:r>
            <a:r>
              <a:rPr lang="en-GB" sz="2000" dirty="0" err="1" smtClean="0"/>
              <a:t>perubahan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 smtClean="0"/>
              <a:t>persen</a:t>
            </a:r>
            <a:r>
              <a:rPr lang="en-GB" sz="2000" dirty="0" smtClean="0"/>
              <a:t> (1%)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bebas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r>
              <a:rPr lang="en-GB" sz="2000" dirty="0" smtClean="0"/>
              <a:t> (</a:t>
            </a:r>
            <a:r>
              <a:rPr lang="en-GB" sz="2000" i="1" dirty="0" smtClean="0"/>
              <a:t>ceteris paribus </a:t>
            </a:r>
            <a:r>
              <a:rPr lang="en-GB" sz="2000" dirty="0" smtClean="0"/>
              <a:t>=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asumsi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variabel</a:t>
            </a:r>
            <a:r>
              <a:rPr lang="en-GB" sz="2000" baseline="30000" dirty="0" smtClean="0"/>
              <a:t>2 </a:t>
            </a:r>
            <a:r>
              <a:rPr lang="en-GB" sz="2000" dirty="0" err="1" smtClean="0"/>
              <a:t>bebas</a:t>
            </a:r>
            <a:r>
              <a:rPr lang="en-GB" sz="2000" dirty="0" smtClean="0"/>
              <a:t> yang lain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itu</a:t>
            </a:r>
            <a:r>
              <a:rPr lang="en-GB" sz="2000" dirty="0" smtClean="0"/>
              <a:t> </a:t>
            </a:r>
            <a:r>
              <a:rPr lang="en-GB" sz="2000" dirty="0" err="1" smtClean="0"/>
              <a:t>dianggap</a:t>
            </a:r>
            <a:r>
              <a:rPr lang="en-GB" sz="2000" dirty="0" smtClean="0"/>
              <a:t> </a:t>
            </a:r>
            <a:r>
              <a:rPr lang="en-GB" sz="2000" dirty="0" err="1" smtClean="0"/>
              <a:t>konstan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782762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selalu</a:t>
            </a:r>
            <a:r>
              <a:rPr lang="en-GB" sz="2000" dirty="0"/>
              <a:t> </a:t>
            </a:r>
            <a:r>
              <a:rPr lang="en-GB" sz="2000" dirty="0" err="1"/>
              <a:t>terdapat</a:t>
            </a:r>
            <a:r>
              <a:rPr lang="en-GB" sz="2000" dirty="0"/>
              <a:t> </a:t>
            </a:r>
            <a:r>
              <a:rPr lang="en-GB" sz="2000" dirty="0" err="1"/>
              <a:t>dua</a:t>
            </a:r>
            <a:r>
              <a:rPr lang="en-GB" sz="2000" dirty="0"/>
              <a:t>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, </a:t>
            </a:r>
            <a:r>
              <a:rPr lang="en-GB" sz="2000" dirty="0" err="1"/>
              <a:t>yaitu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bebas</a:t>
            </a:r>
            <a:r>
              <a:rPr lang="en-GB" sz="2000" dirty="0"/>
              <a:t> (</a:t>
            </a:r>
            <a:r>
              <a:rPr lang="en-GB" sz="2000" i="1" dirty="0"/>
              <a:t>dependent variable</a:t>
            </a:r>
            <a:r>
              <a:rPr lang="en-GB" sz="2000" dirty="0"/>
              <a:t>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</a:t>
            </a:r>
            <a:r>
              <a:rPr lang="en-GB" sz="2000" dirty="0" err="1"/>
              <a:t>bebas</a:t>
            </a:r>
            <a:r>
              <a:rPr lang="en-GB" sz="2000" dirty="0"/>
              <a:t> (</a:t>
            </a:r>
            <a:r>
              <a:rPr lang="en-GB" sz="2000" i="1" dirty="0"/>
              <a:t>independent variable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64227" y="1052736"/>
            <a:ext cx="4976325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8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24544" y="4192611"/>
            <a:ext cx="5904656" cy="9645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899592" y="1556792"/>
            <a:ext cx="4320480" cy="3384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27584" y="653562"/>
            <a:ext cx="75345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/>
              <a:t>Suatu</a:t>
            </a:r>
            <a:r>
              <a:rPr lang="en-GB" sz="2200" dirty="0"/>
              <a:t> </a:t>
            </a:r>
            <a:r>
              <a:rPr lang="en-GB" sz="2200" dirty="0" err="1"/>
              <a:t>fungsi</a:t>
            </a:r>
            <a:r>
              <a:rPr lang="en-GB" sz="2200" dirty="0"/>
              <a:t> Y=  </a:t>
            </a:r>
            <a:r>
              <a:rPr lang="en-GB" sz="2200" dirty="0" smtClean="0"/>
              <a:t>f (</a:t>
            </a:r>
            <a:r>
              <a:rPr lang="en-GB" sz="2200" dirty="0"/>
              <a:t>X), </a:t>
            </a:r>
            <a:r>
              <a:rPr lang="en-GB" sz="2200" dirty="0" err="1"/>
              <a:t>maka</a:t>
            </a:r>
            <a:r>
              <a:rPr lang="en-GB" sz="2200" dirty="0"/>
              <a:t> </a:t>
            </a:r>
            <a:r>
              <a:rPr lang="en-GB" sz="2200" dirty="0" err="1"/>
              <a:t>elastisitas</a:t>
            </a:r>
            <a:r>
              <a:rPr lang="en-GB" sz="2200" dirty="0"/>
              <a:t> (E) </a:t>
            </a:r>
            <a:r>
              <a:rPr lang="en-GB" sz="2200" dirty="0" err="1"/>
              <a:t>dapat</a:t>
            </a:r>
            <a:r>
              <a:rPr lang="en-GB" sz="2200" dirty="0"/>
              <a:t> </a:t>
            </a:r>
            <a:r>
              <a:rPr lang="en-GB" sz="2200" dirty="0" err="1"/>
              <a:t>ditentukan</a:t>
            </a:r>
            <a:r>
              <a:rPr lang="en-GB" sz="2200" dirty="0"/>
              <a:t> </a:t>
            </a:r>
            <a:r>
              <a:rPr lang="en-GB" sz="2200" dirty="0" err="1"/>
              <a:t>sbb</a:t>
            </a:r>
            <a:r>
              <a:rPr lang="en-GB" sz="2200" dirty="0" smtClean="0"/>
              <a:t>. :</a:t>
            </a:r>
            <a:endParaRPr lang="en-GB" sz="22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43608" y="1412776"/>
            <a:ext cx="3960440" cy="3327421"/>
            <a:chOff x="1043608" y="1484783"/>
            <a:chExt cx="3960440" cy="33274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043608" y="1484783"/>
                  <a:ext cx="3960440" cy="12458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  <m:r>
                          <a:rPr lang="en-GB" sz="2400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>
                                <a:latin typeface="Cambria Math"/>
                              </a:rPr>
                              <m:t>(%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perubahan</m:t>
                            </m:r>
                            <m:r>
                              <a:rPr lang="en-GB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Y</m:t>
                            </m:r>
                            <m:r>
                              <a:rPr lang="en-GB" sz="240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GB" sz="2400">
                                <a:latin typeface="Cambria Math"/>
                              </a:rPr>
                              <m:t>(%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perubahan</m:t>
                            </m:r>
                            <m:r>
                              <a:rPr lang="en-GB" sz="24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/>
                              </a:rPr>
                              <m:t>X</m:t>
                            </m:r>
                            <m:r>
                              <a:rPr lang="en-GB" sz="2400">
                                <a:latin typeface="Cambria Math"/>
                              </a:rPr>
                              <m:t> )</m:t>
                            </m:r>
                          </m:den>
                        </m:f>
                      </m:oMath>
                    </m:oMathPara>
                  </a14:m>
                  <a:endParaRPr lang="en-GB" sz="2400" b="0" i="1" dirty="0" smtClean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608" y="1484783"/>
                  <a:ext cx="3960440" cy="12458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1907704" y="2780928"/>
                  <a:ext cx="1505797" cy="7972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200" i="1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GB" sz="2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200" i="1">
                                <a:latin typeface="Cambria Math"/>
                              </a:rPr>
                              <m:t>(%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GB" sz="2200" i="1">
                                <a:latin typeface="Cambria Math"/>
                              </a:rPr>
                              <m:t>(%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  <m:r>
                              <a:rPr lang="en-GB" sz="2200" i="1">
                                <a:latin typeface="Cambria Math"/>
                                <a:ea typeface="Cambria Math"/>
                              </a:rPr>
                              <m:t>) </m:t>
                            </m:r>
                          </m:den>
                        </m:f>
                      </m:oMath>
                    </m:oMathPara>
                  </a14:m>
                  <a:endParaRPr lang="en-GB" sz="22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2780928"/>
                  <a:ext cx="1505797" cy="79727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953821" y="3717032"/>
                  <a:ext cx="1163011" cy="10951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dirty="0" smtClean="0"/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a14:m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3821" y="3717032"/>
                  <a:ext cx="1163011" cy="109517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105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059832" y="3877258"/>
                  <a:ext cx="1532214" cy="7126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dirty="0"/>
                    <a:t>= </a:t>
                  </a:r>
                  <a:r>
                    <a:rPr lang="en-GB" sz="2800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𝑋</m:t>
                          </m:r>
                        </m:den>
                      </m:f>
                      <m:r>
                        <a:rPr lang="en-GB" sz="2800" i="1">
                          <a:latin typeface="Cambria Math"/>
                        </a:rPr>
                        <m:t> </m:t>
                      </m:r>
                      <m:r>
                        <a:rPr lang="en-GB" sz="2800" i="1">
                          <a:latin typeface="Cambria Math"/>
                        </a:rPr>
                        <m:t>𝑥</m:t>
                      </m:r>
                      <m:r>
                        <a:rPr lang="en-GB" sz="28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/>
                            </a:rPr>
                            <m:t>𝑋</m:t>
                          </m:r>
                        </m:num>
                        <m:den>
                          <m:r>
                            <a:rPr lang="en-GB" sz="2800" i="1">
                              <a:latin typeface="Cambria Math"/>
                            </a:rPr>
                            <m:t>𝑌</m:t>
                          </m:r>
                        </m:den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3877258"/>
                  <a:ext cx="1532214" cy="7126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8367"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8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23728" y="4509120"/>
            <a:ext cx="3312368" cy="15121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828600" y="2564904"/>
            <a:ext cx="5904656" cy="1715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-396552" y="2088431"/>
            <a:ext cx="5214456" cy="548481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>
                <a:latin typeface="Century Gothic" pitchFamily="34" charset="0"/>
              </a:rPr>
              <a:t>Elastisitas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Harga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Permintaan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(</a:t>
            </a:r>
            <a:r>
              <a:rPr lang="en-GB" sz="2400" i="1" dirty="0" smtClean="0"/>
              <a:t>Price </a:t>
            </a:r>
            <a:r>
              <a:rPr lang="en-GB" sz="2400" i="1" dirty="0" err="1" smtClean="0"/>
              <a:t>Elastticity</a:t>
            </a:r>
            <a:r>
              <a:rPr lang="en-GB" sz="2400" i="1" dirty="0" smtClean="0"/>
              <a:t> Of Demand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4581128"/>
            <a:ext cx="309634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err="1" smtClean="0"/>
              <a:t>Ep</a:t>
            </a:r>
            <a:r>
              <a:rPr lang="en-GB" sz="2400" dirty="0" smtClean="0"/>
              <a:t> = (%</a:t>
            </a:r>
            <a:r>
              <a:rPr lang="el-GR" sz="2400" dirty="0" smtClean="0"/>
              <a:t>Δ</a:t>
            </a:r>
            <a:r>
              <a:rPr lang="en-GB" sz="2400" dirty="0"/>
              <a:t>Q</a:t>
            </a:r>
            <a:r>
              <a:rPr lang="en-GB" sz="2400" dirty="0" smtClean="0"/>
              <a:t>)/(%</a:t>
            </a:r>
            <a:r>
              <a:rPr lang="el-GR" sz="2400" dirty="0" smtClean="0"/>
              <a:t>Δ</a:t>
            </a:r>
            <a:r>
              <a:rPr lang="en-GB" sz="2400" dirty="0"/>
              <a:t>P</a:t>
            </a:r>
            <a:r>
              <a:rPr lang="en-GB" sz="2400" dirty="0" smtClean="0"/>
              <a:t>) </a:t>
            </a:r>
          </a:p>
          <a:p>
            <a:pPr marL="0" indent="0">
              <a:buNone/>
              <a:tabLst>
                <a:tab pos="377825" algn="l"/>
              </a:tabLst>
            </a:pPr>
            <a:r>
              <a:rPr lang="en-GB" sz="2400" dirty="0" smtClean="0"/>
              <a:t>     	= (</a:t>
            </a:r>
            <a:r>
              <a:rPr lang="el-GR" sz="2400" dirty="0" smtClean="0"/>
              <a:t>Δ</a:t>
            </a:r>
            <a:r>
              <a:rPr lang="en-GB" sz="2400" dirty="0" smtClean="0"/>
              <a:t>Q/Q)/(</a:t>
            </a:r>
            <a:r>
              <a:rPr lang="el-GR" sz="2400" dirty="0" smtClean="0"/>
              <a:t>Δ</a:t>
            </a:r>
            <a:r>
              <a:rPr lang="en-GB" sz="2400" dirty="0" smtClean="0"/>
              <a:t>P/P)</a:t>
            </a:r>
          </a:p>
          <a:p>
            <a:pPr marL="0" indent="0">
              <a:buNone/>
              <a:tabLst>
                <a:tab pos="393700" algn="l"/>
              </a:tabLst>
            </a:pPr>
            <a:r>
              <a:rPr lang="en-GB" sz="2400" dirty="0" smtClean="0"/>
              <a:t>     	= (</a:t>
            </a:r>
            <a:r>
              <a:rPr lang="el-GR" sz="2400" dirty="0" smtClean="0"/>
              <a:t>Δ</a:t>
            </a:r>
            <a:r>
              <a:rPr lang="en-GB" sz="2400" dirty="0"/>
              <a:t>Q</a:t>
            </a:r>
            <a:r>
              <a:rPr lang="en-GB" sz="2400" dirty="0" smtClean="0"/>
              <a:t>/</a:t>
            </a:r>
            <a:r>
              <a:rPr lang="el-GR" sz="2400" dirty="0" smtClean="0"/>
              <a:t>Δ</a:t>
            </a:r>
            <a:r>
              <a:rPr lang="en-GB" sz="2400" dirty="0"/>
              <a:t>P</a:t>
            </a:r>
            <a:r>
              <a:rPr lang="en-GB" sz="2400" dirty="0" smtClean="0"/>
              <a:t>) x (P/Q)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147664"/>
            <a:ext cx="420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Elastisitas</a:t>
            </a:r>
            <a:r>
              <a:rPr lang="en-GB" sz="2400" dirty="0"/>
              <a:t> </a:t>
            </a:r>
            <a:r>
              <a:rPr lang="en-GB" sz="2400" dirty="0" err="1"/>
              <a:t>Titik</a:t>
            </a:r>
            <a:r>
              <a:rPr lang="en-GB" sz="2400" dirty="0"/>
              <a:t> (</a:t>
            </a:r>
            <a:r>
              <a:rPr lang="en-GB" sz="2400" i="1" dirty="0"/>
              <a:t>Point Elasticity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061409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pengukuran</a:t>
            </a:r>
            <a:r>
              <a:rPr lang="en-GB" sz="2000" dirty="0"/>
              <a:t> </a:t>
            </a:r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yang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titik</a:t>
            </a:r>
            <a:r>
              <a:rPr lang="en-GB" sz="2000" dirty="0"/>
              <a:t> </a:t>
            </a:r>
            <a:r>
              <a:rPr lang="en-GB" sz="2000" dirty="0" err="1"/>
              <a:t>tertentu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kurva</a:t>
            </a:r>
            <a:r>
              <a:rPr lang="en-GB" sz="2000" dirty="0"/>
              <a:t> </a:t>
            </a:r>
            <a:r>
              <a:rPr lang="en-GB" sz="2000" dirty="0" err="1"/>
              <a:t>permintaant</a:t>
            </a:r>
            <a:r>
              <a:rPr lang="en-GB" sz="2000" dirty="0"/>
              <a:t> sb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91880" y="1340768"/>
            <a:ext cx="5652120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8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187624" y="4725144"/>
            <a:ext cx="5192989" cy="1512168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55575" y="3284984"/>
            <a:ext cx="5625037" cy="64807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369" y="4797152"/>
            <a:ext cx="4893674" cy="136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err="1" smtClean="0"/>
              <a:t>Ep</a:t>
            </a:r>
            <a:r>
              <a:rPr lang="en-GB" sz="2400" dirty="0" smtClean="0"/>
              <a:t> = (%</a:t>
            </a:r>
            <a:r>
              <a:rPr lang="el-GR" sz="2400" dirty="0" smtClean="0"/>
              <a:t>Δ</a:t>
            </a:r>
            <a:r>
              <a:rPr lang="en-GB" sz="2400" dirty="0" smtClean="0"/>
              <a:t>Q)/(%</a:t>
            </a:r>
            <a:r>
              <a:rPr lang="el-GR" sz="2400" dirty="0" smtClean="0"/>
              <a:t>Δ</a:t>
            </a:r>
            <a:r>
              <a:rPr lang="en-GB" sz="2400" dirty="0" smtClean="0"/>
              <a:t>P) </a:t>
            </a:r>
          </a:p>
          <a:p>
            <a:pPr marL="0" indent="0">
              <a:buNone/>
              <a:tabLst>
                <a:tab pos="331788" algn="l"/>
              </a:tabLst>
            </a:pPr>
            <a:r>
              <a:rPr lang="en-GB" sz="2400" dirty="0"/>
              <a:t>	</a:t>
            </a:r>
            <a:r>
              <a:rPr lang="en-GB" sz="2400" dirty="0" smtClean="0"/>
              <a:t>= (</a:t>
            </a:r>
            <a:r>
              <a:rPr lang="el-GR" sz="2400" dirty="0" smtClean="0"/>
              <a:t>Δ</a:t>
            </a:r>
            <a:r>
              <a:rPr lang="en-GB" sz="2400" dirty="0" smtClean="0"/>
              <a:t>Q/rata-rata Q)/(</a:t>
            </a:r>
            <a:r>
              <a:rPr lang="el-GR" sz="2400" dirty="0" smtClean="0"/>
              <a:t>Δ</a:t>
            </a:r>
            <a:r>
              <a:rPr lang="en-GB" sz="2400" dirty="0" smtClean="0"/>
              <a:t>P/rata-rata P)</a:t>
            </a:r>
          </a:p>
          <a:p>
            <a:pPr marL="0" indent="0">
              <a:buNone/>
              <a:tabLst>
                <a:tab pos="315913" algn="l"/>
              </a:tabLst>
            </a:pPr>
            <a:r>
              <a:rPr lang="en-GB" sz="2400" dirty="0"/>
              <a:t>	</a:t>
            </a:r>
            <a:r>
              <a:rPr lang="en-GB" sz="2400" dirty="0" smtClean="0"/>
              <a:t>= (</a:t>
            </a:r>
            <a:r>
              <a:rPr lang="el-GR" sz="2400" dirty="0" smtClean="0"/>
              <a:t>Δ</a:t>
            </a:r>
            <a:r>
              <a:rPr lang="en-GB" sz="2400" dirty="0" smtClean="0"/>
              <a:t>Q/</a:t>
            </a:r>
            <a:r>
              <a:rPr lang="el-GR" sz="2400" dirty="0" smtClean="0"/>
              <a:t>Δ</a:t>
            </a:r>
            <a:r>
              <a:rPr lang="en-GB" sz="2400" dirty="0" smtClean="0"/>
              <a:t>P) (rata-rata P/rata-</a:t>
            </a:r>
            <a:r>
              <a:rPr lang="en-GB" sz="2400" dirty="0" err="1" smtClean="0"/>
              <a:t>rataQ</a:t>
            </a:r>
            <a:r>
              <a:rPr lang="en-GB" sz="2400" dirty="0" smtClean="0"/>
              <a:t>)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988840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Koefisien</a:t>
            </a:r>
            <a:r>
              <a:rPr lang="en-GB" sz="2000" dirty="0"/>
              <a:t> </a:t>
            </a:r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yang </a:t>
            </a:r>
            <a:r>
              <a:rPr lang="en-GB" sz="2000" dirty="0" err="1"/>
              <a:t>dihitung</a:t>
            </a:r>
            <a:r>
              <a:rPr lang="en-GB" sz="2000" dirty="0"/>
              <a:t> </a:t>
            </a:r>
            <a:r>
              <a:rPr lang="en-GB" sz="2000" dirty="0" err="1"/>
              <a:t>sepanjang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interval </a:t>
            </a:r>
            <a:r>
              <a:rPr lang="en-GB" sz="2000" dirty="0" err="1"/>
              <a:t>tertentu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kurva</a:t>
            </a:r>
            <a:r>
              <a:rPr lang="en-GB" sz="2000" dirty="0"/>
              <a:t> </a:t>
            </a:r>
            <a:r>
              <a:rPr lang="en-GB" sz="2000" dirty="0" err="1" smtClean="0"/>
              <a:t>permintaan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49318" y="3356992"/>
            <a:ext cx="5431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2913" indent="-442913">
              <a:buNone/>
            </a:pPr>
            <a:r>
              <a:rPr lang="en-GB" sz="2400" dirty="0" err="1"/>
              <a:t>Ep</a:t>
            </a:r>
            <a:r>
              <a:rPr lang="en-GB" sz="2400" dirty="0"/>
              <a:t> = {(Q</a:t>
            </a:r>
            <a:r>
              <a:rPr lang="en-GB" sz="2400" baseline="-25000" dirty="0"/>
              <a:t>2</a:t>
            </a:r>
            <a:r>
              <a:rPr lang="en-GB" sz="2400" dirty="0"/>
              <a:t>-Q</a:t>
            </a:r>
            <a:r>
              <a:rPr lang="en-GB" sz="2400" baseline="-25000" dirty="0"/>
              <a:t>1</a:t>
            </a:r>
            <a:r>
              <a:rPr lang="en-GB" sz="2400" dirty="0"/>
              <a:t>)/(P</a:t>
            </a:r>
            <a:r>
              <a:rPr lang="en-GB" sz="2400" baseline="-25000" dirty="0"/>
              <a:t>2</a:t>
            </a:r>
            <a:r>
              <a:rPr lang="en-GB" sz="2400" dirty="0"/>
              <a:t>–P</a:t>
            </a:r>
            <a:r>
              <a:rPr lang="en-GB" sz="2400" baseline="-25000" dirty="0"/>
              <a:t>1</a:t>
            </a:r>
            <a:r>
              <a:rPr lang="en-GB" sz="2400" dirty="0" smtClean="0"/>
              <a:t>)} x {(</a:t>
            </a:r>
            <a:r>
              <a:rPr lang="en-GB" sz="2400" dirty="0"/>
              <a:t>P</a:t>
            </a:r>
            <a:r>
              <a:rPr lang="en-GB" sz="2400" baseline="-25000" dirty="0"/>
              <a:t>2</a:t>
            </a:r>
            <a:r>
              <a:rPr lang="en-GB" sz="2400" dirty="0"/>
              <a:t>+P</a:t>
            </a:r>
            <a:r>
              <a:rPr lang="en-GB" sz="2400" baseline="-25000" dirty="0"/>
              <a:t>1</a:t>
            </a:r>
            <a:r>
              <a:rPr lang="en-GB" sz="2400" dirty="0"/>
              <a:t>)/(Q</a:t>
            </a:r>
            <a:r>
              <a:rPr lang="en-GB" sz="2400" baseline="-25000" dirty="0"/>
              <a:t>2</a:t>
            </a:r>
            <a:r>
              <a:rPr lang="en-GB" sz="2400" dirty="0"/>
              <a:t>+Q</a:t>
            </a:r>
            <a:r>
              <a:rPr lang="en-GB" sz="2400" baseline="-25000" dirty="0"/>
              <a:t>1</a:t>
            </a:r>
            <a:r>
              <a:rPr lang="en-GB" sz="2400" dirty="0"/>
              <a:t>)}</a:t>
            </a:r>
          </a:p>
        </p:txBody>
      </p:sp>
      <p:sp>
        <p:nvSpPr>
          <p:cNvPr id="7" name="Rectangle 6"/>
          <p:cNvSpPr/>
          <p:nvPr/>
        </p:nvSpPr>
        <p:spPr>
          <a:xfrm>
            <a:off x="-828600" y="1484784"/>
            <a:ext cx="6696744" cy="1715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-396552" y="476672"/>
            <a:ext cx="5976664" cy="1052537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39552" y="582071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Elastisitas</a:t>
            </a:r>
            <a:r>
              <a:rPr lang="en-GB" sz="2400" dirty="0"/>
              <a:t> Interval (</a:t>
            </a:r>
            <a:r>
              <a:rPr lang="en-GB" sz="2400" i="1" dirty="0"/>
              <a:t>Interval Elasticity</a:t>
            </a:r>
            <a:r>
              <a:rPr lang="en-GB" sz="2400" dirty="0"/>
              <a:t>)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Elastisitas</a:t>
            </a:r>
            <a:r>
              <a:rPr lang="en-GB" sz="2400" dirty="0"/>
              <a:t> </a:t>
            </a:r>
            <a:r>
              <a:rPr lang="en-GB" sz="2400" dirty="0" err="1"/>
              <a:t>Busur</a:t>
            </a:r>
            <a:r>
              <a:rPr lang="en-GB" sz="2400" dirty="0"/>
              <a:t> (</a:t>
            </a:r>
            <a:r>
              <a:rPr lang="en-GB" sz="2400" i="1" dirty="0"/>
              <a:t>Arc Elasticity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39952" y="4109010"/>
            <a:ext cx="66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err="1"/>
              <a:t>Atau</a:t>
            </a:r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42124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3608" y="3861048"/>
            <a:ext cx="6912768" cy="6480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91680" y="2132856"/>
            <a:ext cx="5760640" cy="2016224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420888"/>
            <a:ext cx="5400600" cy="180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 err="1" smtClean="0"/>
              <a:t>Apabila</a:t>
            </a:r>
            <a:r>
              <a:rPr lang="en-GB" sz="2800" dirty="0" smtClean="0"/>
              <a:t> </a:t>
            </a:r>
            <a:r>
              <a:rPr lang="en-GB" sz="2800" dirty="0" err="1" smtClean="0"/>
              <a:t>Ep</a:t>
            </a:r>
            <a:r>
              <a:rPr lang="en-GB" sz="2800" dirty="0" smtClean="0"/>
              <a:t> &gt; 1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Elastik</a:t>
            </a:r>
            <a:endParaRPr lang="en-GB" sz="28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GB" sz="2800" dirty="0" err="1" smtClean="0">
                <a:sym typeface="Wingdings" pitchFamily="2" charset="2"/>
              </a:rPr>
              <a:t>Apabila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Ep</a:t>
            </a:r>
            <a:r>
              <a:rPr lang="en-GB" sz="2800" dirty="0" smtClean="0">
                <a:sym typeface="Wingdings" pitchFamily="2" charset="2"/>
              </a:rPr>
              <a:t> &lt; 1 </a:t>
            </a:r>
            <a:r>
              <a:rPr lang="en-GB" sz="2800" dirty="0" err="1" smtClean="0">
                <a:sym typeface="Wingdings" pitchFamily="2" charset="2"/>
              </a:rPr>
              <a:t>Inelastik</a:t>
            </a:r>
            <a:endParaRPr lang="en-GB" sz="28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GB" sz="2800" dirty="0" err="1" smtClean="0">
                <a:sym typeface="Wingdings" pitchFamily="2" charset="2"/>
              </a:rPr>
              <a:t>Apabila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Ep</a:t>
            </a:r>
            <a:r>
              <a:rPr lang="en-GB" sz="2800" dirty="0"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= 1  </a:t>
            </a:r>
            <a:r>
              <a:rPr lang="en-GB" sz="2800" dirty="0" err="1" smtClean="0">
                <a:sym typeface="Wingdings" pitchFamily="2" charset="2"/>
              </a:rPr>
              <a:t>Elastik</a:t>
            </a:r>
            <a:r>
              <a:rPr lang="en-GB" sz="2800" dirty="0" smtClean="0">
                <a:sym typeface="Wingdings" pitchFamily="2" charset="2"/>
              </a:rPr>
              <a:t> unitary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715343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err="1"/>
              <a:t>Berkaitan</a:t>
            </a:r>
            <a:r>
              <a:rPr lang="en-GB" sz="2200" dirty="0"/>
              <a:t> </a:t>
            </a:r>
            <a:r>
              <a:rPr lang="en-GB" sz="2200" dirty="0" err="1"/>
              <a:t>dengan</a:t>
            </a:r>
            <a:r>
              <a:rPr lang="en-GB" sz="2200" dirty="0"/>
              <a:t> </a:t>
            </a:r>
            <a:r>
              <a:rPr lang="en-GB" sz="2200" dirty="0" err="1"/>
              <a:t>konsep</a:t>
            </a:r>
            <a:r>
              <a:rPr lang="en-GB" sz="2200" dirty="0"/>
              <a:t> </a:t>
            </a:r>
            <a:r>
              <a:rPr lang="en-GB" sz="2200" dirty="0" err="1"/>
              <a:t>elastisitas</a:t>
            </a:r>
            <a:r>
              <a:rPr lang="en-GB" sz="2200" dirty="0"/>
              <a:t> </a:t>
            </a:r>
            <a:r>
              <a:rPr lang="en-GB" sz="2200" dirty="0" err="1"/>
              <a:t>harga</a:t>
            </a:r>
            <a:r>
              <a:rPr lang="en-GB" sz="2200" dirty="0"/>
              <a:t> </a:t>
            </a:r>
            <a:r>
              <a:rPr lang="en-GB" sz="2200" dirty="0" err="1"/>
              <a:t>dari</a:t>
            </a:r>
            <a:r>
              <a:rPr lang="en-GB" sz="2200" dirty="0"/>
              <a:t> </a:t>
            </a:r>
            <a:r>
              <a:rPr lang="en-GB" sz="2200" dirty="0" err="1"/>
              <a:t>permintaan</a:t>
            </a:r>
            <a:r>
              <a:rPr lang="en-GB" sz="2200" dirty="0"/>
              <a:t>, </a:t>
            </a:r>
            <a:r>
              <a:rPr lang="en-GB" sz="2200" dirty="0" err="1"/>
              <a:t>ada</a:t>
            </a:r>
            <a:r>
              <a:rPr lang="en-GB" sz="2200" dirty="0"/>
              <a:t> </a:t>
            </a:r>
            <a:r>
              <a:rPr lang="en-GB" sz="2200" dirty="0" err="1"/>
              <a:t>beberapa</a:t>
            </a:r>
            <a:r>
              <a:rPr lang="en-GB" sz="2200" dirty="0"/>
              <a:t> </a:t>
            </a:r>
            <a:r>
              <a:rPr lang="en-GB" sz="2200" dirty="0" err="1"/>
              <a:t>hal</a:t>
            </a:r>
            <a:r>
              <a:rPr lang="en-GB" sz="2200" dirty="0"/>
              <a:t> yang </a:t>
            </a:r>
            <a:r>
              <a:rPr lang="en-GB" sz="2200" dirty="0" err="1"/>
              <a:t>perlu</a:t>
            </a:r>
            <a:r>
              <a:rPr lang="en-GB" sz="2200" dirty="0"/>
              <a:t> </a:t>
            </a:r>
            <a:r>
              <a:rPr lang="en-GB" sz="2200" dirty="0" err="1"/>
              <a:t>dipahami</a:t>
            </a:r>
            <a:r>
              <a:rPr lang="en-GB" sz="2200" dirty="0" smtClean="0"/>
              <a:t>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049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63688" y="5991116"/>
            <a:ext cx="1296144" cy="6782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1560" y="4896455"/>
            <a:ext cx="3744416" cy="12688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267744" y="1916832"/>
            <a:ext cx="7272808" cy="12961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800" dirty="0" err="1" smtClean="0">
                <a:latin typeface="Century Gothic" pitchFamily="34" charset="0"/>
              </a:rPr>
              <a:t>Elastisitas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Harga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Silang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err="1" smtClean="0">
                <a:latin typeface="Century Gothic" pitchFamily="34" charset="0"/>
              </a:rPr>
              <a:t>Permintaan</a:t>
            </a:r>
            <a:r>
              <a:rPr lang="en-GB" sz="2800" dirty="0" smtClean="0">
                <a:latin typeface="Century Gothic" pitchFamily="34" charset="0"/>
              </a:rPr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i="1" dirty="0"/>
              <a:t>(CROSS PRICE ELASTICITY OF DEMAND)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124" y="5013176"/>
            <a:ext cx="3479304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Exy</a:t>
            </a:r>
            <a:r>
              <a:rPr lang="en-GB" sz="2400" dirty="0" smtClean="0"/>
              <a:t> = (%</a:t>
            </a:r>
            <a:r>
              <a:rPr lang="el-GR" sz="2400" dirty="0" smtClean="0"/>
              <a:t>Δ</a:t>
            </a:r>
            <a:r>
              <a:rPr lang="en-GB" sz="2400" dirty="0" err="1" smtClean="0"/>
              <a:t>Qx</a:t>
            </a:r>
            <a:r>
              <a:rPr lang="en-GB" sz="2400" dirty="0" smtClean="0"/>
              <a:t>)/(%</a:t>
            </a:r>
            <a:r>
              <a:rPr lang="el-GR" sz="2400" dirty="0" smtClean="0"/>
              <a:t>Δ</a:t>
            </a:r>
            <a:r>
              <a:rPr lang="en-GB" sz="2400" dirty="0" err="1" smtClean="0"/>
              <a:t>Py</a:t>
            </a:r>
            <a:r>
              <a:rPr lang="en-GB" sz="2400" dirty="0" smtClean="0"/>
              <a:t>) </a:t>
            </a:r>
          </a:p>
          <a:p>
            <a:pPr marL="0" indent="0">
              <a:buNone/>
              <a:tabLst>
                <a:tab pos="488950" algn="l"/>
              </a:tabLst>
            </a:pPr>
            <a:r>
              <a:rPr lang="en-GB" sz="2400" dirty="0" smtClean="0"/>
              <a:t>	= (</a:t>
            </a:r>
            <a:r>
              <a:rPr lang="el-GR" sz="2400" dirty="0" smtClean="0"/>
              <a:t>Δ</a:t>
            </a:r>
            <a:r>
              <a:rPr lang="en-GB" sz="2400" dirty="0" err="1" smtClean="0"/>
              <a:t>Qx</a:t>
            </a:r>
            <a:r>
              <a:rPr lang="en-GB" sz="2400" dirty="0" smtClean="0"/>
              <a:t>/</a:t>
            </a:r>
            <a:r>
              <a:rPr lang="el-GR" sz="2400" dirty="0" smtClean="0"/>
              <a:t>Δ</a:t>
            </a:r>
            <a:r>
              <a:rPr lang="en-GB" sz="2400" dirty="0" err="1" smtClean="0"/>
              <a:t>Py</a:t>
            </a:r>
            <a:r>
              <a:rPr lang="en-GB" sz="2400" dirty="0" smtClean="0"/>
              <a:t>) x (</a:t>
            </a:r>
            <a:r>
              <a:rPr lang="en-GB" sz="2400" dirty="0" err="1" smtClean="0"/>
              <a:t>Py</a:t>
            </a:r>
            <a:r>
              <a:rPr lang="en-GB" sz="2400" dirty="0" smtClean="0"/>
              <a:t>/</a:t>
            </a:r>
            <a:r>
              <a:rPr lang="en-GB" sz="2400" dirty="0" err="1" smtClean="0"/>
              <a:t>Qx</a:t>
            </a:r>
            <a:r>
              <a:rPr lang="en-GB" sz="2400" dirty="0" smtClean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55776" y="1340768"/>
            <a:ext cx="6588224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45949" y="206084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err="1"/>
              <a:t>Mengukur</a:t>
            </a:r>
            <a:r>
              <a:rPr lang="en-GB" sz="2000" dirty="0"/>
              <a:t> </a:t>
            </a:r>
            <a:r>
              <a:rPr lang="en-GB" sz="2000" dirty="0" err="1"/>
              <a:t>sensitivitas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 </a:t>
            </a:r>
            <a:r>
              <a:rPr lang="en-GB" sz="2000" dirty="0" err="1"/>
              <a:t>tertentu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lain yang </a:t>
            </a:r>
            <a:r>
              <a:rPr lang="en-GB" sz="2000" dirty="0" err="1"/>
              <a:t>berkaitan</a:t>
            </a:r>
            <a:r>
              <a:rPr lang="en-GB" sz="2000" dirty="0"/>
              <a:t> (</a:t>
            </a:r>
            <a:r>
              <a:rPr lang="en-GB" sz="2000" dirty="0" err="1"/>
              <a:t>substitusi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komplementer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34181" y="3573016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silang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perubahan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 Y  (</a:t>
            </a:r>
            <a:r>
              <a:rPr lang="en-GB" sz="2000" dirty="0" err="1"/>
              <a:t>notasi</a:t>
            </a:r>
            <a:r>
              <a:rPr lang="en-GB" sz="2000" dirty="0"/>
              <a:t> </a:t>
            </a:r>
            <a:r>
              <a:rPr lang="en-GB" sz="2000" dirty="0" err="1"/>
              <a:t>Exy</a:t>
            </a:r>
            <a:r>
              <a:rPr lang="en-GB" sz="2000" dirty="0"/>
              <a:t>) </a:t>
            </a:r>
            <a:r>
              <a:rPr lang="en-GB" sz="2000" dirty="0" err="1"/>
              <a:t>dirumuskan</a:t>
            </a:r>
            <a:r>
              <a:rPr lang="en-GB" sz="2000" dirty="0"/>
              <a:t> </a:t>
            </a:r>
            <a:r>
              <a:rPr lang="en-GB" sz="2000" dirty="0" err="1"/>
              <a:t>sbb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1" name="Bent-Up Arrow 10"/>
          <p:cNvSpPr/>
          <p:nvPr/>
        </p:nvSpPr>
        <p:spPr>
          <a:xfrm rot="16200000" flipH="1">
            <a:off x="5755218" y="3892140"/>
            <a:ext cx="720082" cy="2962155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55776" y="5157192"/>
            <a:ext cx="5279686" cy="1296143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62118" y="4293096"/>
            <a:ext cx="6818194" cy="672088"/>
          </a:xfrm>
          <a:prstGeom prst="roundRect">
            <a:avLst/>
          </a:prstGeom>
          <a:solidFill>
            <a:srgbClr val="CCFFCC"/>
          </a:solidFill>
          <a:ln w="38100">
            <a:solidFill>
              <a:srgbClr val="FFCC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96336" y="-171400"/>
            <a:ext cx="648072" cy="33123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-612576" y="260649"/>
            <a:ext cx="8568952" cy="252028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44" y="3383830"/>
            <a:ext cx="7818663" cy="837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>
                <a:sym typeface="Wingdings" pitchFamily="2" charset="2"/>
              </a:rPr>
              <a:t>Elastisitas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silang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dari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permintaan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dapat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juga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dihitung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menggunakan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teknik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perhitungan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elastisitas</a:t>
            </a:r>
            <a:r>
              <a:rPr lang="en-GB" sz="2000" dirty="0" smtClean="0">
                <a:sym typeface="Wingdings" pitchFamily="2" charset="2"/>
              </a:rPr>
              <a:t> interval </a:t>
            </a:r>
            <a:r>
              <a:rPr lang="en-GB" sz="2000" dirty="0" err="1" smtClean="0">
                <a:sym typeface="Wingdings" pitchFamily="2" charset="2"/>
              </a:rPr>
              <a:t>atau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elastisitas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busur</a:t>
            </a:r>
            <a:endParaRPr lang="en-GB" sz="2000" dirty="0" smtClean="0">
              <a:sym typeface="Wingdings" pitchFamily="2" charset="2"/>
            </a:endParaRPr>
          </a:p>
          <a:p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40673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Exy</a:t>
            </a:r>
            <a:r>
              <a:rPr lang="en-GB" sz="2000" dirty="0"/>
              <a:t> </a:t>
            </a:r>
            <a:r>
              <a:rPr lang="en-GB" sz="2000" dirty="0" err="1"/>
              <a:t>positif</a:t>
            </a:r>
            <a:r>
              <a:rPr lang="en-GB" sz="20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(&gt; 0)</a:t>
            </a:r>
            <a:r>
              <a:rPr lang="en-GB" sz="2000" dirty="0"/>
              <a:t> 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Produk</a:t>
            </a:r>
            <a:r>
              <a:rPr lang="en-GB" sz="2000" dirty="0">
                <a:sym typeface="Wingdings" pitchFamily="2" charset="2"/>
              </a:rPr>
              <a:t> X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Y </a:t>
            </a:r>
            <a:r>
              <a:rPr lang="en-GB" sz="2000" dirty="0" err="1">
                <a:sym typeface="Wingdings" pitchFamily="2" charset="2"/>
              </a:rPr>
              <a:t>bersifat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sym typeface="Wingdings" pitchFamily="2" charset="2"/>
              </a:rPr>
              <a:t>substitusi</a:t>
            </a:r>
            <a:endParaRPr lang="en-GB" sz="24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ym typeface="Wingdings" pitchFamily="2" charset="2"/>
              </a:rPr>
              <a:t>Jika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Exy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negatif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(&lt; 0)</a:t>
            </a:r>
            <a:r>
              <a:rPr lang="en-GB" sz="2000" dirty="0">
                <a:sym typeface="Wingdings" pitchFamily="2" charset="2"/>
              </a:rPr>
              <a:t>  </a:t>
            </a:r>
            <a:r>
              <a:rPr lang="en-GB" sz="2000" dirty="0" err="1">
                <a:sym typeface="Wingdings" pitchFamily="2" charset="2"/>
              </a:rPr>
              <a:t>Produk</a:t>
            </a:r>
            <a:r>
              <a:rPr lang="en-GB" sz="2000" dirty="0">
                <a:sym typeface="Wingdings" pitchFamily="2" charset="2"/>
              </a:rPr>
              <a:t> X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Y </a:t>
            </a:r>
            <a:r>
              <a:rPr lang="en-GB" sz="2000" dirty="0" err="1">
                <a:sym typeface="Wingdings" pitchFamily="2" charset="2"/>
              </a:rPr>
              <a:t>bersifat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sym typeface="Wingdings" pitchFamily="2" charset="2"/>
              </a:rPr>
              <a:t>komplementer</a:t>
            </a:r>
            <a:endParaRPr lang="en-GB" sz="24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629" y="1772816"/>
            <a:ext cx="6987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ym typeface="Wingdings" pitchFamily="2" charset="2"/>
              </a:rPr>
              <a:t>Jika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Exy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bernila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GB" sz="2000" dirty="0">
                <a:sym typeface="Wingdings" pitchFamily="2" charset="2"/>
              </a:rPr>
              <a:t>  </a:t>
            </a:r>
            <a:r>
              <a:rPr lang="en-GB" sz="2000" dirty="0" err="1">
                <a:sym typeface="Wingdings" pitchFamily="2" charset="2"/>
              </a:rPr>
              <a:t>Produk</a:t>
            </a:r>
            <a:r>
              <a:rPr lang="en-GB" sz="2000" dirty="0">
                <a:sym typeface="Wingdings" pitchFamily="2" charset="2"/>
              </a:rPr>
              <a:t> X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Y 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saling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berkaitan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bebas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satu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400" dirty="0" err="1">
                <a:solidFill>
                  <a:srgbClr val="FF0000"/>
                </a:solidFill>
                <a:sym typeface="Wingdings" pitchFamily="2" charset="2"/>
              </a:rPr>
              <a:t>sama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 lain</a:t>
            </a:r>
            <a:r>
              <a:rPr lang="en-GB" sz="24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GB" sz="24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4413096"/>
            <a:ext cx="65527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err="1"/>
              <a:t>Exy</a:t>
            </a:r>
            <a:r>
              <a:rPr lang="en-GB" sz="2200" dirty="0"/>
              <a:t> = {(</a:t>
            </a:r>
            <a:r>
              <a:rPr lang="en-GB" sz="2200" dirty="0" smtClean="0"/>
              <a:t>Qx</a:t>
            </a:r>
            <a:r>
              <a:rPr lang="en-GB" sz="2200" baseline="-25000" dirty="0" smtClean="0"/>
              <a:t>2</a:t>
            </a:r>
            <a:r>
              <a:rPr lang="en-GB" sz="2200" dirty="0" smtClean="0"/>
              <a:t> - Qx</a:t>
            </a:r>
            <a:r>
              <a:rPr lang="en-GB" sz="2200" baseline="-25000" dirty="0" smtClean="0"/>
              <a:t>1</a:t>
            </a:r>
            <a:r>
              <a:rPr lang="en-GB" sz="2200" dirty="0"/>
              <a:t>)/(</a:t>
            </a:r>
            <a:r>
              <a:rPr lang="en-GB" sz="2200" dirty="0" smtClean="0"/>
              <a:t>Py</a:t>
            </a:r>
            <a:r>
              <a:rPr lang="en-GB" sz="2200" baseline="-25000" dirty="0" smtClean="0"/>
              <a:t>2</a:t>
            </a:r>
            <a:r>
              <a:rPr lang="en-GB" sz="2200" dirty="0" smtClean="0"/>
              <a:t> – Py</a:t>
            </a:r>
            <a:r>
              <a:rPr lang="en-GB" sz="2200" baseline="-25000" dirty="0" smtClean="0"/>
              <a:t>1</a:t>
            </a:r>
            <a:r>
              <a:rPr lang="en-GB" sz="2200" dirty="0" smtClean="0"/>
              <a:t>)} x {(Py</a:t>
            </a:r>
            <a:r>
              <a:rPr lang="en-GB" sz="2200" baseline="-25000" dirty="0" smtClean="0"/>
              <a:t>2</a:t>
            </a:r>
            <a:r>
              <a:rPr lang="en-GB" sz="2200" dirty="0" smtClean="0"/>
              <a:t> + Py</a:t>
            </a:r>
            <a:r>
              <a:rPr lang="en-GB" sz="2200" baseline="-25000" dirty="0" smtClean="0"/>
              <a:t>1</a:t>
            </a:r>
            <a:r>
              <a:rPr lang="en-GB" sz="2200" dirty="0"/>
              <a:t>)/(</a:t>
            </a:r>
            <a:r>
              <a:rPr lang="en-GB" sz="2200" dirty="0" smtClean="0"/>
              <a:t>Qx</a:t>
            </a:r>
            <a:r>
              <a:rPr lang="en-GB" sz="2200" baseline="-25000" dirty="0" smtClean="0"/>
              <a:t>2</a:t>
            </a:r>
            <a:r>
              <a:rPr lang="en-GB" sz="2200" dirty="0" smtClean="0"/>
              <a:t> + Qx</a:t>
            </a:r>
            <a:r>
              <a:rPr lang="en-GB" sz="2200" baseline="-25000" dirty="0" smtClean="0"/>
              <a:t>1</a:t>
            </a:r>
            <a:r>
              <a:rPr lang="en-GB" sz="2200" dirty="0"/>
              <a:t>)}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1800" y="5229200"/>
            <a:ext cx="51485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err="1" smtClean="0"/>
              <a:t>Ep</a:t>
            </a:r>
            <a:r>
              <a:rPr lang="en-GB" sz="2200" dirty="0" smtClean="0"/>
              <a:t> </a:t>
            </a:r>
            <a:r>
              <a:rPr lang="en-GB" sz="2200" dirty="0"/>
              <a:t>= (%</a:t>
            </a:r>
            <a:r>
              <a:rPr lang="el-GR" sz="2200" dirty="0"/>
              <a:t>Δ</a:t>
            </a:r>
            <a:r>
              <a:rPr lang="en-GB" sz="2200" dirty="0" err="1"/>
              <a:t>Qx</a:t>
            </a:r>
            <a:r>
              <a:rPr lang="en-GB" sz="2200" dirty="0"/>
              <a:t>)/(%</a:t>
            </a:r>
            <a:r>
              <a:rPr lang="el-GR" sz="2200" dirty="0"/>
              <a:t>Δ</a:t>
            </a:r>
            <a:r>
              <a:rPr lang="en-GB" sz="2200" dirty="0" err="1"/>
              <a:t>Py</a:t>
            </a:r>
            <a:r>
              <a:rPr lang="en-GB" sz="2200" dirty="0"/>
              <a:t>) </a:t>
            </a:r>
          </a:p>
          <a:p>
            <a:pPr>
              <a:tabLst>
                <a:tab pos="315913" algn="l"/>
              </a:tabLst>
            </a:pPr>
            <a:r>
              <a:rPr lang="en-GB" sz="2200" dirty="0"/>
              <a:t>	= (</a:t>
            </a:r>
            <a:r>
              <a:rPr lang="el-GR" sz="2200" dirty="0"/>
              <a:t>Δ</a:t>
            </a:r>
            <a:r>
              <a:rPr lang="en-GB" sz="2200" dirty="0" err="1"/>
              <a:t>Qx</a:t>
            </a:r>
            <a:r>
              <a:rPr lang="en-GB" sz="2200" dirty="0"/>
              <a:t>/rata-rata </a:t>
            </a:r>
            <a:r>
              <a:rPr lang="en-GB" sz="2200" dirty="0" err="1"/>
              <a:t>Qx</a:t>
            </a:r>
            <a:r>
              <a:rPr lang="en-GB" sz="2200" dirty="0"/>
              <a:t>)/(</a:t>
            </a:r>
            <a:r>
              <a:rPr lang="el-GR" sz="2200" dirty="0"/>
              <a:t>Δ</a:t>
            </a:r>
            <a:r>
              <a:rPr lang="en-GB" sz="2200" dirty="0" err="1"/>
              <a:t>Py</a:t>
            </a:r>
            <a:r>
              <a:rPr lang="en-GB" sz="2200" dirty="0"/>
              <a:t>/rata-rata </a:t>
            </a:r>
            <a:r>
              <a:rPr lang="en-GB" sz="2200" dirty="0" err="1"/>
              <a:t>Py</a:t>
            </a:r>
            <a:r>
              <a:rPr lang="en-GB" sz="2200" dirty="0"/>
              <a:t>)</a:t>
            </a:r>
          </a:p>
          <a:p>
            <a:pPr>
              <a:tabLst>
                <a:tab pos="268288" algn="l"/>
              </a:tabLst>
            </a:pPr>
            <a:r>
              <a:rPr lang="en-GB" sz="2200" dirty="0" smtClean="0"/>
              <a:t>	 = (</a:t>
            </a:r>
            <a:r>
              <a:rPr lang="el-GR" sz="2200" dirty="0" smtClean="0"/>
              <a:t>Δ</a:t>
            </a:r>
            <a:r>
              <a:rPr lang="en-GB" sz="2200" dirty="0" err="1" smtClean="0"/>
              <a:t>Qx</a:t>
            </a:r>
            <a:r>
              <a:rPr lang="en-GB" sz="2200" dirty="0" smtClean="0"/>
              <a:t>/</a:t>
            </a:r>
            <a:r>
              <a:rPr lang="el-GR" sz="2200" dirty="0" smtClean="0"/>
              <a:t>Δ</a:t>
            </a:r>
            <a:r>
              <a:rPr lang="en-GB" sz="2200" dirty="0" err="1" smtClean="0"/>
              <a:t>Py</a:t>
            </a:r>
            <a:r>
              <a:rPr lang="en-GB" sz="2200" dirty="0" smtClean="0"/>
              <a:t>) (rata-rata </a:t>
            </a:r>
            <a:r>
              <a:rPr lang="en-GB" sz="2200" dirty="0" err="1" smtClean="0"/>
              <a:t>Py</a:t>
            </a:r>
            <a:r>
              <a:rPr lang="en-GB" sz="2200" dirty="0" smtClean="0"/>
              <a:t>/rata-rata </a:t>
            </a:r>
            <a:r>
              <a:rPr lang="en-GB" sz="2200" dirty="0" err="1" smtClean="0"/>
              <a:t>Qx</a:t>
            </a:r>
            <a:r>
              <a:rPr lang="en-GB" sz="2200" dirty="0" smtClean="0"/>
              <a:t>) </a:t>
            </a:r>
            <a:endParaRPr lang="en-GB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357487" y="5579358"/>
            <a:ext cx="784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err="1"/>
              <a:t>Atau</a:t>
            </a:r>
            <a:r>
              <a:rPr lang="en-GB" sz="2000" u="sng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432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3004" y="1197192"/>
            <a:ext cx="7627428" cy="935223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22" y="2348880"/>
            <a:ext cx="8173358" cy="654710"/>
          </a:xfrm>
        </p:spPr>
        <p:txBody>
          <a:bodyPr>
            <a:noAutofit/>
          </a:bodyPr>
          <a:lstStyle/>
          <a:p>
            <a:pPr algn="r"/>
            <a:r>
              <a:rPr lang="en-GB" sz="2000" dirty="0" err="1">
                <a:latin typeface="Century Gothic" pitchFamily="34" charset="0"/>
              </a:rPr>
              <a:t>Hubungan</a:t>
            </a:r>
            <a:r>
              <a:rPr lang="en-GB" sz="2000" dirty="0" smtClean="0"/>
              <a:t> </a:t>
            </a:r>
            <a:r>
              <a:rPr lang="en-GB" sz="2000" dirty="0" err="1" smtClean="0">
                <a:latin typeface="Century Gothic" pitchFamily="34" charset="0"/>
              </a:rPr>
              <a:t>Elastisitas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Permintaan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>
                <a:latin typeface="Century Gothic" pitchFamily="34" charset="0"/>
              </a:rPr>
              <a:t>d</a:t>
            </a:r>
            <a:r>
              <a:rPr lang="en-GB" sz="2000" dirty="0" err="1" smtClean="0">
                <a:latin typeface="Century Gothic" pitchFamily="34" charset="0"/>
              </a:rPr>
              <a:t>engan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Penerimaan</a:t>
            </a:r>
            <a:r>
              <a:rPr lang="en-GB" sz="2000" dirty="0" smtClean="0">
                <a:latin typeface="Century Gothic" pitchFamily="34" charset="0"/>
              </a:rPr>
              <a:t> Total</a:t>
            </a:r>
            <a:endParaRPr lang="en-GB" sz="2000" dirty="0">
              <a:latin typeface="Century Gothic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830828"/>
              </p:ext>
            </p:extLst>
          </p:nvPr>
        </p:nvGraphicFramePr>
        <p:xfrm>
          <a:off x="683568" y="3294464"/>
          <a:ext cx="7848872" cy="330288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658416"/>
                <a:gridCol w="2509936"/>
                <a:gridCol w="2232248"/>
                <a:gridCol w="2448272"/>
              </a:tblGrid>
              <a:tr h="773048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/>
                        <a:t>No</a:t>
                      </a:r>
                      <a:endParaRPr lang="en-GB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Elastisitas</a:t>
                      </a:r>
                      <a:r>
                        <a:rPr lang="en-GB" sz="2000" b="0" dirty="0" smtClean="0"/>
                        <a:t> </a:t>
                      </a:r>
                      <a:r>
                        <a:rPr lang="en-GB" sz="2000" b="0" dirty="0" err="1" smtClean="0"/>
                        <a:t>Permintaan</a:t>
                      </a:r>
                      <a:endParaRPr lang="en-GB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Perubahan</a:t>
                      </a:r>
                      <a:r>
                        <a:rPr lang="en-GB" sz="2000" b="0" dirty="0" smtClean="0"/>
                        <a:t> </a:t>
                      </a:r>
                      <a:r>
                        <a:rPr lang="en-GB" sz="2000" b="0" dirty="0" err="1" smtClean="0"/>
                        <a:t>harga</a:t>
                      </a:r>
                      <a:r>
                        <a:rPr lang="en-GB" sz="2000" b="0" dirty="0" smtClean="0"/>
                        <a:t> </a:t>
                      </a:r>
                      <a:r>
                        <a:rPr lang="en-GB" sz="2000" b="0" dirty="0" err="1" smtClean="0"/>
                        <a:t>produk</a:t>
                      </a:r>
                      <a:r>
                        <a:rPr lang="en-GB" sz="2000" b="0" dirty="0" smtClean="0"/>
                        <a:t> (</a:t>
                      </a:r>
                      <a:r>
                        <a:rPr lang="el-GR" sz="2000" b="0" dirty="0" smtClean="0"/>
                        <a:t>Δ</a:t>
                      </a:r>
                      <a:r>
                        <a:rPr lang="en-GB" sz="2000" b="0" dirty="0" smtClean="0"/>
                        <a:t>P)</a:t>
                      </a:r>
                      <a:endParaRPr lang="en-GB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/>
                        <a:t>Dampak</a:t>
                      </a:r>
                      <a:r>
                        <a:rPr lang="en-GB" sz="2000" b="0" dirty="0" smtClean="0"/>
                        <a:t> </a:t>
                      </a:r>
                      <a:r>
                        <a:rPr lang="en-GB" sz="2000" b="0" dirty="0" err="1" smtClean="0"/>
                        <a:t>pada</a:t>
                      </a:r>
                      <a:r>
                        <a:rPr lang="en-GB" sz="2000" b="0" dirty="0" smtClean="0"/>
                        <a:t> TR</a:t>
                      </a:r>
                      <a:endParaRPr lang="en-GB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1.</a:t>
                      </a:r>
                    </a:p>
                    <a:p>
                      <a:pPr algn="ctr"/>
                      <a:endParaRPr lang="en-GB" sz="2000" dirty="0" smtClean="0"/>
                    </a:p>
                    <a:p>
                      <a:pPr algn="ctr"/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2.</a:t>
                      </a:r>
                    </a:p>
                    <a:p>
                      <a:pPr algn="ctr"/>
                      <a:endParaRPr lang="en-GB" sz="2000" dirty="0" smtClean="0"/>
                    </a:p>
                    <a:p>
                      <a:pPr algn="ctr"/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3.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Elastis</a:t>
                      </a:r>
                      <a:r>
                        <a:rPr lang="en-GB" sz="2000" dirty="0" smtClean="0"/>
                        <a:t>: </a:t>
                      </a:r>
                      <a:r>
                        <a:rPr lang="en-GB" sz="2000" dirty="0" err="1" smtClean="0"/>
                        <a:t>Ep</a:t>
                      </a:r>
                      <a:r>
                        <a:rPr lang="en-GB" sz="2000" dirty="0" smtClean="0"/>
                        <a:t> &gt; 1</a:t>
                      </a:r>
                    </a:p>
                    <a:p>
                      <a:endParaRPr lang="en-GB" sz="2000" dirty="0" smtClean="0"/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Elastis</a:t>
                      </a:r>
                      <a:r>
                        <a:rPr lang="en-GB" sz="2000" baseline="0" dirty="0" smtClean="0"/>
                        <a:t> Unitary  </a:t>
                      </a:r>
                      <a:r>
                        <a:rPr lang="en-GB" sz="2000" baseline="0" dirty="0" err="1" smtClean="0"/>
                        <a:t>Ep</a:t>
                      </a:r>
                      <a:r>
                        <a:rPr lang="en-GB" sz="2000" baseline="0" dirty="0" smtClean="0"/>
                        <a:t> = 1</a:t>
                      </a:r>
                    </a:p>
                    <a:p>
                      <a:endParaRPr lang="en-GB" sz="2000" baseline="0" dirty="0" smtClean="0"/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err="1" smtClean="0"/>
                        <a:t>Inelastis</a:t>
                      </a:r>
                      <a:r>
                        <a:rPr lang="en-GB" sz="2000" baseline="0" dirty="0" smtClean="0"/>
                        <a:t>  </a:t>
                      </a:r>
                      <a:r>
                        <a:rPr lang="en-GB" sz="2000" baseline="0" dirty="0" err="1" smtClean="0"/>
                        <a:t>Ep</a:t>
                      </a:r>
                      <a:r>
                        <a:rPr lang="en-GB" sz="2000" baseline="0" dirty="0" smtClean="0"/>
                        <a:t> &lt; 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Meningkat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Menurun</a:t>
                      </a:r>
                      <a:endParaRPr lang="en-GB" sz="2000" dirty="0" smtClean="0"/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Meningkat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Menurun</a:t>
                      </a:r>
                      <a:endParaRPr lang="en-GB" sz="2000" dirty="0" smtClean="0"/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Meningkat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Menurun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Menurun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Meningkat</a:t>
                      </a:r>
                      <a:endParaRPr lang="en-GB" sz="2000" dirty="0" smtClean="0"/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Tetap</a:t>
                      </a:r>
                      <a:r>
                        <a:rPr lang="en-GB" sz="2000" dirty="0" smtClean="0"/>
                        <a:t> (</a:t>
                      </a:r>
                      <a:r>
                        <a:rPr lang="en-GB" sz="2000" dirty="0" err="1" smtClean="0"/>
                        <a:t>Tidak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berubah</a:t>
                      </a:r>
                      <a:r>
                        <a:rPr lang="en-GB" sz="2000" dirty="0" smtClean="0"/>
                        <a:t>)</a:t>
                      </a:r>
                    </a:p>
                    <a:p>
                      <a:r>
                        <a:rPr lang="en-GB" sz="2000" dirty="0" err="1" smtClean="0"/>
                        <a:t>Tetap</a:t>
                      </a:r>
                      <a:r>
                        <a:rPr lang="en-GB" sz="2000" dirty="0" smtClean="0"/>
                        <a:t> (</a:t>
                      </a:r>
                      <a:r>
                        <a:rPr lang="en-GB" sz="2000" dirty="0" err="1" smtClean="0"/>
                        <a:t>Tidak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berubah</a:t>
                      </a:r>
                      <a:r>
                        <a:rPr lang="en-GB" sz="2000" dirty="0" smtClean="0"/>
                        <a:t>)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Meningkat</a:t>
                      </a:r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Menurun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043608" y="2924944"/>
            <a:ext cx="8496944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99592" y="1268760"/>
            <a:ext cx="7776864" cy="79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err="1" smtClean="0">
                <a:sym typeface="Wingdings" pitchFamily="2" charset="2"/>
              </a:rPr>
              <a:t>Penting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jika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kita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ingin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melakukan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strategi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perubahan</a:t>
            </a:r>
            <a:r>
              <a:rPr lang="en-GB" sz="2000" dirty="0" smtClean="0">
                <a:sym typeface="Wingdings" pitchFamily="2" charset="2"/>
              </a:rPr>
              <a:t> (</a:t>
            </a:r>
            <a:r>
              <a:rPr lang="en-GB" sz="2000" dirty="0" err="1" smtClean="0">
                <a:sym typeface="Wingdings" pitchFamily="2" charset="2"/>
              </a:rPr>
              <a:t>peningkatan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atau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penurunan</a:t>
            </a:r>
            <a:r>
              <a:rPr lang="en-GB" sz="2000" dirty="0" smtClean="0">
                <a:sym typeface="Wingdings" pitchFamily="2" charset="2"/>
              </a:rPr>
              <a:t>)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produk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meningkatkan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penerimaan</a:t>
            </a:r>
            <a:r>
              <a:rPr lang="en-GB" sz="2000" dirty="0" smtClean="0">
                <a:sym typeface="Wingdings" pitchFamily="2" charset="2"/>
              </a:rPr>
              <a:t> total (TR)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2232" y="194737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err="1" smtClean="0">
                <a:latin typeface="Century Gothic" pitchFamily="34" charset="0"/>
              </a:rPr>
              <a:t>Hubungan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Antara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Elaastisitas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Harga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Permintaan</a:t>
            </a:r>
            <a:r>
              <a:rPr lang="en-GB" sz="2000" dirty="0" smtClean="0">
                <a:latin typeface="Century Gothic" pitchFamily="34" charset="0"/>
              </a:rPr>
              <a:t> Dan </a:t>
            </a:r>
            <a:r>
              <a:rPr lang="en-GB" sz="2000" dirty="0" err="1" smtClean="0">
                <a:latin typeface="Century Gothic" pitchFamily="34" charset="0"/>
              </a:rPr>
              <a:t>Penerimaan</a:t>
            </a:r>
            <a:r>
              <a:rPr lang="en-GB" sz="2000" dirty="0" smtClean="0">
                <a:latin typeface="Century Gothic" pitchFamily="34" charset="0"/>
              </a:rPr>
              <a:t> Total (TR)</a:t>
            </a:r>
            <a:endParaRPr lang="en-GB" sz="2000" dirty="0">
              <a:latin typeface="Century Gothic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04120" y="980728"/>
            <a:ext cx="7488832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7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1045</Words>
  <Application>Microsoft Office PowerPoint</Application>
  <PresentationFormat>On-screen Show (4:3)</PresentationFormat>
  <Paragraphs>161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Aplikasi Elastisitas</vt:lpstr>
      <vt:lpstr>Konsep Dasar Elastisitas</vt:lpstr>
      <vt:lpstr>PowerPoint Presentation</vt:lpstr>
      <vt:lpstr>Elastisitas Harga Permintaan (Price Elastticity Of Demand)</vt:lpstr>
      <vt:lpstr>PowerPoint Presentation</vt:lpstr>
      <vt:lpstr>PowerPoint Presentation</vt:lpstr>
      <vt:lpstr>Elastisitas Harga Silang Permintaan  (CROSS PRICE ELASTICITY OF DEMAND)</vt:lpstr>
      <vt:lpstr>PowerPoint Presentation</vt:lpstr>
      <vt:lpstr>Hubungan Elastisitas Permintaan dengan Penerimaan Total</vt:lpstr>
      <vt:lpstr>Contoh Aplikasi Elastisitas</vt:lpstr>
      <vt:lpstr>PowerPoint Presentation</vt:lpstr>
      <vt:lpstr>PowerPoint Presentation</vt:lpstr>
      <vt:lpstr>PowerPoint Presentation</vt:lpstr>
      <vt:lpstr>Latihan Soal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ELASTISITAS</dc:title>
  <dc:creator>Satellite</dc:creator>
  <cp:lastModifiedBy>Satellite</cp:lastModifiedBy>
  <cp:revision>61</cp:revision>
  <dcterms:created xsi:type="dcterms:W3CDTF">2016-09-07T04:06:33Z</dcterms:created>
  <dcterms:modified xsi:type="dcterms:W3CDTF">2017-09-27T12:46:31Z</dcterms:modified>
</cp:coreProperties>
</file>