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283" r:id="rId3"/>
    <p:sldId id="284" r:id="rId4"/>
    <p:sldId id="286" r:id="rId5"/>
    <p:sldId id="287" r:id="rId6"/>
    <p:sldId id="289" r:id="rId7"/>
    <p:sldId id="291" r:id="rId8"/>
    <p:sldId id="314" r:id="rId9"/>
    <p:sldId id="315" r:id="rId10"/>
    <p:sldId id="316" r:id="rId11"/>
    <p:sldId id="317" r:id="rId12"/>
    <p:sldId id="296" r:id="rId13"/>
    <p:sldId id="297" r:id="rId14"/>
    <p:sldId id="340" r:id="rId15"/>
    <p:sldId id="298" r:id="rId16"/>
    <p:sldId id="299" r:id="rId17"/>
    <p:sldId id="300" r:id="rId18"/>
    <p:sldId id="301" r:id="rId19"/>
    <p:sldId id="302" r:id="rId20"/>
    <p:sldId id="318" r:id="rId21"/>
    <p:sldId id="319" r:id="rId22"/>
    <p:sldId id="320" r:id="rId23"/>
    <p:sldId id="304" r:id="rId24"/>
    <p:sldId id="342" r:id="rId25"/>
    <p:sldId id="321" r:id="rId26"/>
    <p:sldId id="322" r:id="rId27"/>
    <p:sldId id="323" r:id="rId28"/>
    <p:sldId id="324" r:id="rId29"/>
    <p:sldId id="343" r:id="rId30"/>
    <p:sldId id="325" r:id="rId31"/>
    <p:sldId id="326" r:id="rId32"/>
    <p:sldId id="309" r:id="rId33"/>
    <p:sldId id="327" r:id="rId34"/>
    <p:sldId id="329" r:id="rId35"/>
    <p:sldId id="330" r:id="rId36"/>
    <p:sldId id="339" r:id="rId37"/>
    <p:sldId id="335" r:id="rId38"/>
    <p:sldId id="336" r:id="rId39"/>
    <p:sldId id="337" r:id="rId40"/>
    <p:sldId id="331" r:id="rId41"/>
    <p:sldId id="333" r:id="rId42"/>
    <p:sldId id="334" r:id="rId43"/>
    <p:sldId id="332" r:id="rId44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34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949B68-8CD4-449E-B499-3B84FE778BF4}" type="datetimeFigureOut">
              <a:rPr lang="id-ID" smtClean="0"/>
              <a:t>21/03/2017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9B1B5-46DC-4F1B-965D-C7CB909ABA2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6992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C276B3-6D3C-4155-B960-9E261729FAD7}" type="slidenum">
              <a:rPr lang="en-US" smtClean="0"/>
              <a:pPr eaLnBrk="1" hangingPunct="1"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828AF1-8FEC-4AD3-8F67-9D00976F2ADF}" type="slidenum">
              <a:rPr lang="en-US" smtClean="0"/>
              <a:pPr eaLnBrk="1" hangingPunct="1"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11F87DF-D71F-4709-B8D8-A417E796CFBA}" type="slidenum">
              <a:rPr lang="en-US" smtClean="0"/>
              <a:pPr eaLnBrk="1" hangingPunct="1"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712D8F-E309-44F3-97ED-51175E6D5E62}" type="slidenum">
              <a:rPr lang="en-US" smtClean="0"/>
              <a:pPr eaLnBrk="1" hangingPunct="1"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712D8F-E309-44F3-97ED-51175E6D5E62}" type="slidenum">
              <a:rPr lang="en-US" smtClean="0"/>
              <a:pPr eaLnBrk="1" hangingPunct="1"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93965D4-24F6-4AA2-87DA-1C2C680921E0}" type="slidenum">
              <a:rPr lang="en-US" smtClean="0"/>
              <a:pPr eaLnBrk="1" hangingPunct="1"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C11575C-FEE9-4C41-BC5F-3C8DC1F48924}" type="slidenum">
              <a:rPr lang="en-US">
                <a:solidFill>
                  <a:prstClr val="black"/>
                </a:solidFill>
              </a:rPr>
              <a:pPr eaLnBrk="1" hangingPunct="1"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237CF6B-C509-4360-94D9-1E6552480049}" type="slidenum">
              <a:rPr lang="en-US">
                <a:solidFill>
                  <a:prstClr val="black"/>
                </a:solidFill>
              </a:rPr>
              <a:pPr eaLnBrk="1" hangingPunct="1"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C8DD60F-8418-4DC2-8839-077D0F5E95E4}" type="slidenum">
              <a:rPr lang="en-US">
                <a:solidFill>
                  <a:prstClr val="black"/>
                </a:solidFill>
              </a:rPr>
              <a:pPr eaLnBrk="1" hangingPunct="1"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6275D8-6C3E-4E2B-BF17-98E635FC5308}" type="slidenum">
              <a:rPr lang="en-US">
                <a:solidFill>
                  <a:prstClr val="black"/>
                </a:solidFill>
              </a:rPr>
              <a:pPr eaLnBrk="1" hangingPunct="1"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A0DD11-C23E-4F28-8C35-AB41483D0AEE}" type="slidenum">
              <a:rPr lang="en-US" smtClean="0"/>
              <a:pPr eaLnBrk="1" hangingPunct="1"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A0DD11-C23E-4F28-8C35-AB41483D0AEE}" type="slidenum">
              <a:rPr lang="en-US" smtClean="0"/>
              <a:pPr eaLnBrk="1" hangingPunct="1"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A0DD11-C23E-4F28-8C35-AB41483D0AEE}" type="slidenum">
              <a:rPr lang="en-US" smtClean="0"/>
              <a:pPr eaLnBrk="1" hangingPunct="1"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A0DD11-C23E-4F28-8C35-AB41483D0AEE}" type="slidenum">
              <a:rPr lang="en-US" smtClean="0"/>
              <a:pPr eaLnBrk="1" hangingPunct="1"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A0DD11-C23E-4F28-8C35-AB41483D0AEE}" type="slidenum">
              <a:rPr lang="en-US" smtClean="0"/>
              <a:pPr eaLnBrk="1" hangingPunct="1"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16B340-9325-4C15-BC19-18B3817A0149}" type="slidenum">
              <a:rPr lang="en-US" smtClean="0"/>
              <a:pPr eaLnBrk="1" hangingPunct="1"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0D0F16-FAB6-4A74-8A12-8CC671088678}" type="slidenum">
              <a:rPr lang="en-US" smtClean="0"/>
              <a:pPr eaLnBrk="1" hangingPunct="1"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ABE210-F0F9-4FAF-993C-47AA00DBE1D5}" type="slidenum">
              <a:rPr lang="en-US" smtClean="0"/>
              <a:pPr eaLnBrk="1" hangingPunct="1"/>
              <a:t>15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0479AAD-9131-4D4A-85D2-F84ADE27C267}" type="datetimeFigureOut">
              <a:rPr lang="id-ID" smtClean="0"/>
              <a:t>21/03/2017</a:t>
            </a:fld>
            <a:endParaRPr lang="id-ID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FDD4DC4-6B24-402A-96B7-E8AC7546102C}" type="slidenum">
              <a:rPr lang="id-ID" smtClean="0"/>
              <a:t>‹#›</a:t>
            </a:fld>
            <a:endParaRPr lang="id-ID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9AAD-9131-4D4A-85D2-F84ADE27C267}" type="datetimeFigureOut">
              <a:rPr lang="id-ID" smtClean="0"/>
              <a:t>21/03/2017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4DC4-6B24-402A-96B7-E8AC7546102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9AAD-9131-4D4A-85D2-F84ADE27C267}" type="datetimeFigureOut">
              <a:rPr lang="id-ID" smtClean="0"/>
              <a:t>21/03/2017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4DC4-6B24-402A-96B7-E8AC7546102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9AAD-9131-4D4A-85D2-F84ADE27C267}" type="datetimeFigureOut">
              <a:rPr lang="id-ID" smtClean="0"/>
              <a:t>21/03/2017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4DC4-6B24-402A-96B7-E8AC7546102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9AAD-9131-4D4A-85D2-F84ADE27C267}" type="datetimeFigureOut">
              <a:rPr lang="id-ID" smtClean="0"/>
              <a:t>21/03/2017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4DC4-6B24-402A-96B7-E8AC7546102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9AAD-9131-4D4A-85D2-F84ADE27C267}" type="datetimeFigureOut">
              <a:rPr lang="id-ID" smtClean="0"/>
              <a:t>21/03/2017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4DC4-6B24-402A-96B7-E8AC7546102C}" type="slidenum">
              <a:rPr lang="id-ID" smtClean="0"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9AAD-9131-4D4A-85D2-F84ADE27C267}" type="datetimeFigureOut">
              <a:rPr lang="id-ID" smtClean="0"/>
              <a:t>21/03/2017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4DC4-6B24-402A-96B7-E8AC7546102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9AAD-9131-4D4A-85D2-F84ADE27C267}" type="datetimeFigureOut">
              <a:rPr lang="id-ID" smtClean="0"/>
              <a:t>21/03/2017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4DC4-6B24-402A-96B7-E8AC7546102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9AAD-9131-4D4A-85D2-F84ADE27C267}" type="datetimeFigureOut">
              <a:rPr lang="id-ID" smtClean="0"/>
              <a:t>21/03/2017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4DC4-6B24-402A-96B7-E8AC7546102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9AAD-9131-4D4A-85D2-F84ADE27C267}" type="datetimeFigureOut">
              <a:rPr lang="id-ID" smtClean="0"/>
              <a:t>21/03/2017</a:t>
            </a:fld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4DC4-6B24-402A-96B7-E8AC7546102C}" type="slidenum">
              <a:rPr lang="id-ID" smtClean="0"/>
              <a:t>‹#›</a:t>
            </a:fld>
            <a:endParaRPr lang="id-ID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9AAD-9131-4D4A-85D2-F84ADE27C267}" type="datetimeFigureOut">
              <a:rPr lang="id-ID" smtClean="0"/>
              <a:t>21/03/2017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4DC4-6B24-402A-96B7-E8AC7546102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0479AAD-9131-4D4A-85D2-F84ADE27C267}" type="datetimeFigureOut">
              <a:rPr lang="id-ID" smtClean="0"/>
              <a:t>21/03/2017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FDD4DC4-6B24-402A-96B7-E8AC7546102C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onorail%20Crane%20System%20at%20Mysore,%20Crane,.mp4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6016" y="260648"/>
            <a:ext cx="3313355" cy="1702160"/>
          </a:xfrm>
        </p:spPr>
        <p:txBody>
          <a:bodyPr>
            <a:normAutofit fontScale="90000"/>
          </a:bodyPr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Penyimpanan dan Transportasi Bahan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5454" y="4581128"/>
            <a:ext cx="3309803" cy="664104"/>
          </a:xfrm>
        </p:spPr>
        <p:txBody>
          <a:bodyPr>
            <a:normAutofit/>
          </a:bodyPr>
          <a:lstStyle/>
          <a:p>
            <a:r>
              <a:rPr lang="id-ID" sz="1600" b="1" dirty="0" smtClean="0"/>
              <a:t>Pertemuan ke 2</a:t>
            </a:r>
          </a:p>
          <a:p>
            <a:r>
              <a:rPr lang="id-ID" sz="1600" b="1" dirty="0" smtClean="0"/>
              <a:t>By Retno Ringgani, S.T., M.Eng</a:t>
            </a:r>
            <a:endParaRPr lang="id-ID" sz="16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44008" y="2492896"/>
            <a:ext cx="3572697" cy="1702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base"/>
            <a:r>
              <a:rPr lang="id-ID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PENYIMPANAN BAHAN</a:t>
            </a:r>
            <a:endParaRPr lang="id-ID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604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4536504" cy="1152128"/>
          </a:xfrm>
        </p:spPr>
        <p:txBody>
          <a:bodyPr>
            <a:normAutofit/>
          </a:bodyPr>
          <a:lstStyle/>
          <a:p>
            <a:r>
              <a:rPr lang="id-ID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id-ID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Letak Penyimpan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d-ID" sz="32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821363"/>
          </a:xfrm>
        </p:spPr>
        <p:txBody>
          <a:bodyPr rtlCol="0">
            <a:normAutofit/>
          </a:bodyPr>
          <a:lstStyle/>
          <a:p>
            <a:pPr>
              <a:buNone/>
              <a:defRPr/>
            </a:pPr>
            <a:r>
              <a:rPr lang="en-US" dirty="0" err="1"/>
              <a:t>Dalam</a:t>
            </a:r>
            <a:r>
              <a:rPr lang="en-US" dirty="0"/>
              <a:t> proses </a:t>
            </a:r>
            <a:r>
              <a:rPr lang="en-US" dirty="0" err="1"/>
              <a:t>letak</a:t>
            </a:r>
            <a:r>
              <a:rPr lang="en-US" dirty="0"/>
              <a:t> </a:t>
            </a:r>
            <a:r>
              <a:rPr lang="en-US" dirty="0" err="1"/>
              <a:t>penyimpanan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 </a:t>
            </a:r>
            <a:r>
              <a:rPr lang="en-US" dirty="0" err="1"/>
              <a:t>ada</a:t>
            </a:r>
            <a:r>
              <a:rPr lang="en-US" dirty="0"/>
              <a:t> di 3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smtClean="0"/>
              <a:t>:</a:t>
            </a:r>
            <a:endParaRPr lang="id-ID" dirty="0" smtClean="0"/>
          </a:p>
          <a:p>
            <a:pPr>
              <a:buNone/>
              <a:defRPr/>
            </a:pPr>
            <a:endParaRPr lang="en-US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b="1" dirty="0"/>
              <a:t>Di </a:t>
            </a:r>
            <a:r>
              <a:rPr lang="en-US" b="1" dirty="0" err="1"/>
              <a:t>permulaan</a:t>
            </a:r>
            <a:r>
              <a:rPr lang="en-US" b="1" dirty="0"/>
              <a:t> proses</a:t>
            </a:r>
          </a:p>
          <a:p>
            <a:pPr marL="514350" indent="-514350">
              <a:buNone/>
              <a:defRPr/>
            </a:pPr>
            <a:r>
              <a:rPr lang="en-US" dirty="0"/>
              <a:t>	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penyimpanan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mentah</a:t>
            </a:r>
            <a:r>
              <a:rPr lang="en-US" dirty="0"/>
              <a:t> (raw material)</a:t>
            </a:r>
          </a:p>
          <a:p>
            <a:pPr marL="514350" indent="-514350">
              <a:buFont typeface="Arial" pitchFamily="34" charset="0"/>
              <a:buAutoNum type="arabicPeriod" startAt="2"/>
              <a:defRPr/>
            </a:pPr>
            <a:r>
              <a:rPr lang="en-US" b="1" dirty="0"/>
              <a:t>Di </a:t>
            </a:r>
            <a:r>
              <a:rPr lang="en-US" b="1" dirty="0" err="1"/>
              <a:t>tengah-tengah</a:t>
            </a:r>
            <a:r>
              <a:rPr lang="en-US" b="1" dirty="0"/>
              <a:t>  proses</a:t>
            </a:r>
          </a:p>
          <a:p>
            <a:pPr marL="514350" indent="-514350">
              <a:buNone/>
              <a:defRPr/>
            </a:pPr>
            <a:r>
              <a:rPr lang="en-US" dirty="0"/>
              <a:t>	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penyimpanan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setengah</a:t>
            </a:r>
            <a:r>
              <a:rPr lang="en-US" dirty="0"/>
              <a:t> </a:t>
            </a:r>
            <a:r>
              <a:rPr lang="en-US" dirty="0" err="1"/>
              <a:t>jadi</a:t>
            </a:r>
            <a:endParaRPr lang="en-US" dirty="0"/>
          </a:p>
          <a:p>
            <a:pPr marL="514350" indent="-514350">
              <a:buFont typeface="Arial" pitchFamily="34" charset="0"/>
              <a:buAutoNum type="arabicPeriod" startAt="3"/>
              <a:defRPr/>
            </a:pPr>
            <a:r>
              <a:rPr lang="en-US" b="1" dirty="0"/>
              <a:t>Di </a:t>
            </a:r>
            <a:r>
              <a:rPr lang="en-US" b="1" dirty="0" err="1"/>
              <a:t>akhir</a:t>
            </a:r>
            <a:r>
              <a:rPr lang="en-US" b="1" dirty="0"/>
              <a:t> proses</a:t>
            </a:r>
          </a:p>
          <a:p>
            <a:pPr marL="514350" indent="-514350">
              <a:buNone/>
              <a:defRPr/>
            </a:pPr>
            <a:r>
              <a:rPr lang="en-US" dirty="0"/>
              <a:t>	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penyimpanan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jadi</a:t>
            </a:r>
            <a:r>
              <a:rPr lang="en-US" dirty="0"/>
              <a:t> (</a:t>
            </a:r>
            <a:r>
              <a:rPr lang="en-US" dirty="0" err="1"/>
              <a:t>produk</a:t>
            </a:r>
            <a:r>
              <a:rPr lang="en-US" dirty="0"/>
              <a:t>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32040" y="-108632"/>
            <a:ext cx="3512372" cy="7109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d-ID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Pendahuluan</a:t>
            </a:r>
            <a:endParaRPr lang="en-US" sz="32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259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9EA2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9EA2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5256584" cy="1152128"/>
          </a:xfrm>
        </p:spPr>
        <p:txBody>
          <a:bodyPr>
            <a:normAutofit/>
          </a:bodyPr>
          <a:lstStyle/>
          <a:p>
            <a:r>
              <a:rPr lang="id-ID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id-ID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Ukuran dari Alat Proses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d-ID" sz="32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821363"/>
          </a:xfrm>
        </p:spPr>
        <p:txBody>
          <a:bodyPr rtlCol="0">
            <a:normAutofit/>
          </a:bodyPr>
          <a:lstStyle/>
          <a:p>
            <a:pPr>
              <a:buNone/>
            </a:pPr>
            <a:r>
              <a:rPr lang="en-US" dirty="0" err="1"/>
              <a:t>Tergantung</a:t>
            </a:r>
            <a:r>
              <a:rPr lang="en-US" dirty="0"/>
              <a:t> :</a:t>
            </a:r>
          </a:p>
          <a:p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sedikitnya</a:t>
            </a:r>
            <a:r>
              <a:rPr lang="en-US" dirty="0"/>
              <a:t> (</a:t>
            </a:r>
            <a:r>
              <a:rPr lang="en-US" dirty="0" err="1"/>
              <a:t>Jumlah</a:t>
            </a:r>
            <a:r>
              <a:rPr lang="en-US" dirty="0"/>
              <a:t>) </a:t>
            </a:r>
            <a:r>
              <a:rPr lang="en-US" dirty="0" err="1"/>
              <a:t>bahan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disimpan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smtClean="0"/>
              <a:t>proses</a:t>
            </a:r>
            <a:endParaRPr lang="id-ID" dirty="0" smtClean="0"/>
          </a:p>
          <a:p>
            <a:endParaRPr lang="en-US" dirty="0"/>
          </a:p>
          <a:p>
            <a:pPr>
              <a:buNone/>
            </a:pP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/>
              <a:t>bahan</a:t>
            </a:r>
            <a:r>
              <a:rPr lang="en-US" dirty="0"/>
              <a:t> yang </a:t>
            </a:r>
            <a:r>
              <a:rPr lang="en-US" dirty="0" err="1"/>
              <a:t>disimpan</a:t>
            </a:r>
            <a:r>
              <a:rPr lang="en-US" dirty="0"/>
              <a:t> , </a:t>
            </a:r>
            <a:r>
              <a:rPr lang="en-US" dirty="0" err="1"/>
              <a:t>tergantung</a:t>
            </a:r>
            <a:r>
              <a:rPr lang="en-US" dirty="0"/>
              <a:t> :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Kapasitas</a:t>
            </a:r>
            <a:r>
              <a:rPr lang="en-US" dirty="0"/>
              <a:t> </a:t>
            </a:r>
            <a:r>
              <a:rPr lang="en-US" dirty="0" err="1"/>
              <a:t>pabrik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sukarnya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didapat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 err="1"/>
              <a:t>Tranportasinya</a:t>
            </a:r>
            <a:r>
              <a:rPr lang="en-US" dirty="0"/>
              <a:t> (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pengangkut</a:t>
            </a:r>
            <a:r>
              <a:rPr lang="en-US" dirty="0"/>
              <a:t> 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32040" y="-108632"/>
            <a:ext cx="3512372" cy="7109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d-ID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Pendahuluan</a:t>
            </a:r>
            <a:endParaRPr lang="en-US" sz="32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871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9EA2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9EA2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539552" y="578496"/>
            <a:ext cx="7024744" cy="76459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d-I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I. PENYIMPANAN BAHAN PADAT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683568" y="1556792"/>
            <a:ext cx="8229600" cy="3384376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marL="68580" indent="0" eaLnBrk="1" hangingPunct="1">
              <a:buNone/>
            </a:pPr>
            <a:r>
              <a:rPr lang="id-ID" sz="3200" dirty="0" smtClean="0">
                <a:latin typeface="Arial" pitchFamily="34" charset="0"/>
                <a:cs typeface="Arial" pitchFamily="34" charset="0"/>
              </a:rPr>
              <a:t>A.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Diluar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( </a:t>
            </a:r>
            <a:r>
              <a:rPr lang="en-US" sz="3200" i="1" dirty="0" smtClean="0">
                <a:latin typeface="Arial" pitchFamily="34" charset="0"/>
                <a:cs typeface="Arial" pitchFamily="34" charset="0"/>
              </a:rPr>
              <a:t>out door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)</a:t>
            </a:r>
            <a:endParaRPr lang="id-ID" sz="3200" dirty="0" smtClean="0">
              <a:latin typeface="Arial" pitchFamily="34" charset="0"/>
              <a:cs typeface="Arial" pitchFamily="34" charset="0"/>
            </a:endParaRPr>
          </a:p>
          <a:p>
            <a:pPr marL="68580" indent="0" eaLnBrk="1" hangingPunct="1">
              <a:buNone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68580" indent="0" eaLnBrk="1" hangingPunct="1">
              <a:buNone/>
            </a:pPr>
            <a:r>
              <a:rPr lang="id-ID" sz="3200" dirty="0" smtClean="0">
                <a:latin typeface="Arial" pitchFamily="34" charset="0"/>
                <a:cs typeface="Arial" pitchFamily="34" charset="0"/>
              </a:rPr>
              <a:t>B.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Di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( </a:t>
            </a:r>
            <a:r>
              <a:rPr lang="en-US" sz="3200" i="1" dirty="0" smtClean="0">
                <a:latin typeface="Arial" pitchFamily="34" charset="0"/>
                <a:cs typeface="Arial" pitchFamily="34" charset="0"/>
              </a:rPr>
              <a:t>in door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)</a:t>
            </a:r>
            <a:endParaRPr lang="id-ID" sz="3200" dirty="0" smtClean="0">
              <a:latin typeface="Arial" pitchFamily="34" charset="0"/>
              <a:cs typeface="Arial" pitchFamily="34" charset="0"/>
            </a:endParaRPr>
          </a:p>
          <a:p>
            <a:pPr marL="68580" indent="0" eaLnBrk="1" hangingPunct="1">
              <a:buNone/>
            </a:pPr>
            <a:r>
              <a:rPr lang="id-ID" sz="3200" dirty="0" smtClean="0">
                <a:latin typeface="Arial" pitchFamily="34" charset="0"/>
                <a:cs typeface="Arial" pitchFamily="34" charset="0"/>
              </a:rPr>
              <a:t>    D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isimpan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bin/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bungker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silo</a:t>
            </a:r>
            <a:endParaRPr lang="id-ID" sz="3200" dirty="0" smtClean="0">
              <a:latin typeface="Arial" pitchFamily="34" charset="0"/>
              <a:cs typeface="Arial" pitchFamily="34" charset="0"/>
            </a:endParaRPr>
          </a:p>
          <a:p>
            <a:pPr marL="68580" indent="0" eaLnBrk="1" hangingPunct="1">
              <a:buNone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d-ID" sz="3200" dirty="0" smtClean="0">
                <a:latin typeface="Arial" pitchFamily="34" charset="0"/>
                <a:cs typeface="Arial" pitchFamily="34" charset="0"/>
              </a:rPr>
              <a:t>C.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Penyimpanan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zat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padat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container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32040" y="-108632"/>
            <a:ext cx="2736304" cy="7109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d-ID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PEMBAHASAN</a:t>
            </a:r>
            <a:endParaRPr lang="en-US" sz="32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961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9EA2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9EA2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7024744" cy="845728"/>
          </a:xfrm>
        </p:spPr>
        <p:txBody>
          <a:bodyPr>
            <a:noAutofit/>
          </a:bodyPr>
          <a:lstStyle/>
          <a:p>
            <a:r>
              <a:rPr lang="id-I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Penyimpanan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luar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d-I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/>
              <a:t>(</a:t>
            </a:r>
            <a:r>
              <a:rPr lang="en-US" sz="2800" dirty="0" err="1"/>
              <a:t>sistem</a:t>
            </a:r>
            <a:r>
              <a:rPr lang="en-US" sz="2800" dirty="0"/>
              <a:t> out </a:t>
            </a:r>
            <a:r>
              <a:rPr lang="en-US" sz="2800" dirty="0" smtClean="0"/>
              <a:t>do</a:t>
            </a:r>
            <a:r>
              <a:rPr lang="id-ID" sz="2800" dirty="0" smtClean="0"/>
              <a:t>o</a:t>
            </a:r>
            <a:r>
              <a:rPr lang="en-US" sz="2800" dirty="0" smtClean="0"/>
              <a:t>r</a:t>
            </a:r>
            <a:r>
              <a:rPr lang="en-US" sz="2800" dirty="0"/>
              <a:t>)</a:t>
            </a:r>
            <a:br>
              <a:rPr lang="en-US" sz="2800" dirty="0"/>
            </a:br>
            <a:endParaRPr lang="id-ID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95726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/>
              <a:t>Faktor</a:t>
            </a:r>
            <a:r>
              <a:rPr lang="en-US" dirty="0" smtClean="0"/>
              <a:t> yang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penyimpanan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tergantung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: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err="1" smtClean="0"/>
              <a:t>Bahan</a:t>
            </a:r>
            <a:r>
              <a:rPr lang="en-US" dirty="0" smtClean="0"/>
              <a:t> yang </a:t>
            </a:r>
            <a:r>
              <a:rPr lang="en-US" dirty="0" err="1" smtClean="0"/>
              <a:t>disimpan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yang </a:t>
            </a:r>
            <a:r>
              <a:rPr lang="en-US" dirty="0" err="1" smtClean="0"/>
              <a:t>disimpan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Cara handling/ </a:t>
            </a:r>
            <a:r>
              <a:rPr lang="en-US" dirty="0" err="1" smtClean="0"/>
              <a:t>transportasinya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letak</a:t>
            </a:r>
            <a:r>
              <a:rPr lang="en-US" dirty="0" smtClean="0"/>
              <a:t> </a:t>
            </a:r>
            <a:r>
              <a:rPr lang="en-US" dirty="0" err="1" smtClean="0"/>
              <a:t>penyimpanan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pengan</a:t>
            </a:r>
            <a:r>
              <a:rPr lang="id-ID" dirty="0" smtClean="0"/>
              <a:t>g</a:t>
            </a:r>
            <a:r>
              <a:rPr lang="en-US" dirty="0" err="1" smtClean="0"/>
              <a:t>kutan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letak</a:t>
            </a:r>
            <a:r>
              <a:rPr lang="en-US" dirty="0" smtClean="0"/>
              <a:t> </a:t>
            </a:r>
            <a:r>
              <a:rPr lang="en-US" dirty="0" err="1" smtClean="0"/>
              <a:t>penyimpanan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unit </a:t>
            </a:r>
            <a:r>
              <a:rPr lang="en-US" dirty="0" err="1" smtClean="0"/>
              <a:t>prosesnya</a:t>
            </a:r>
            <a:r>
              <a:rPr lang="en-US" dirty="0" smtClean="0"/>
              <a:t>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508104" y="-108632"/>
            <a:ext cx="1656184" cy="7109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32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43608" y="4046047"/>
            <a:ext cx="7776864" cy="3168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  <a:defRPr/>
            </a:pPr>
            <a:r>
              <a:rPr lang="en-US" dirty="0" err="1" smtClean="0"/>
              <a:t>Meliputi</a:t>
            </a:r>
            <a:r>
              <a:rPr lang="en-US" dirty="0" smtClean="0"/>
              <a:t> :</a:t>
            </a:r>
          </a:p>
          <a:p>
            <a:pPr marL="0" indent="0">
              <a:buNone/>
              <a:defRPr/>
            </a:pPr>
            <a:r>
              <a:rPr lang="id-ID" dirty="0" smtClean="0"/>
              <a:t>1. </a:t>
            </a:r>
            <a:r>
              <a:rPr lang="en-US" dirty="0" err="1" smtClean="0"/>
              <a:t>Bahan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rusak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atmosfer</a:t>
            </a:r>
            <a:r>
              <a:rPr lang="en-US" dirty="0" smtClean="0"/>
              <a:t>, </a:t>
            </a:r>
            <a:r>
              <a:rPr lang="en-US" dirty="0" err="1" smtClean="0"/>
              <a:t>misal</a:t>
            </a:r>
            <a:r>
              <a:rPr lang="en-US" dirty="0" smtClean="0"/>
              <a:t> </a:t>
            </a:r>
            <a:r>
              <a:rPr lang="en-US" dirty="0" err="1" smtClean="0"/>
              <a:t>tahan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hujan</a:t>
            </a:r>
            <a:r>
              <a:rPr lang="en-US" dirty="0" smtClean="0"/>
              <a:t>, </a:t>
            </a:r>
            <a:r>
              <a:rPr lang="en-US" dirty="0" err="1" smtClean="0"/>
              <a:t>panas</a:t>
            </a:r>
            <a:endParaRPr lang="en-US" dirty="0" smtClean="0"/>
          </a:p>
          <a:p>
            <a:pPr marL="514350" indent="-514350">
              <a:buFont typeface="Arial" pitchFamily="34" charset="0"/>
              <a:buNone/>
              <a:defRPr/>
            </a:pPr>
            <a:r>
              <a:rPr lang="en-US" dirty="0" smtClean="0"/>
              <a:t>	</a:t>
            </a:r>
            <a:r>
              <a:rPr lang="en-US" dirty="0" err="1" smtClean="0"/>
              <a:t>misal</a:t>
            </a:r>
            <a:r>
              <a:rPr lang="en-US" dirty="0" smtClean="0"/>
              <a:t> </a:t>
            </a:r>
            <a:r>
              <a:rPr lang="id-ID" dirty="0" smtClean="0"/>
              <a:t>: </a:t>
            </a:r>
            <a:r>
              <a:rPr lang="en-US" dirty="0" smtClean="0"/>
              <a:t>coal, </a:t>
            </a:r>
            <a:r>
              <a:rPr lang="en-US" dirty="0" err="1" smtClean="0"/>
              <a:t>batu</a:t>
            </a:r>
            <a:r>
              <a:rPr lang="en-US" dirty="0" smtClean="0"/>
              <a:t>, </a:t>
            </a:r>
            <a:r>
              <a:rPr lang="en-US" dirty="0" err="1" smtClean="0"/>
              <a:t>kayu</a:t>
            </a:r>
            <a:endParaRPr lang="id-ID" dirty="0"/>
          </a:p>
          <a:p>
            <a:pPr marL="514350" indent="-514350">
              <a:buFont typeface="Arial" pitchFamily="34" charset="0"/>
              <a:buNone/>
              <a:defRPr/>
            </a:pPr>
            <a:r>
              <a:rPr lang="id-ID" dirty="0" smtClean="0"/>
              <a:t>2. </a:t>
            </a:r>
            <a:r>
              <a:rPr lang="en-US" dirty="0" err="1" smtClean="0"/>
              <a:t>Bahan</a:t>
            </a:r>
            <a:r>
              <a:rPr lang="en-US" dirty="0" smtClean="0"/>
              <a:t> yang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perlindungan</a:t>
            </a:r>
            <a:r>
              <a:rPr lang="en-US" dirty="0" smtClean="0"/>
              <a:t> </a:t>
            </a:r>
            <a:r>
              <a:rPr lang="en-US" dirty="0" err="1" smtClean="0"/>
              <a:t>sedikit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cukup</a:t>
            </a:r>
            <a:r>
              <a:rPr lang="en-US" dirty="0" smtClean="0"/>
              <a:t>, </a:t>
            </a:r>
            <a:r>
              <a:rPr lang="en-US" dirty="0" err="1" smtClean="0"/>
              <a:t>misal</a:t>
            </a:r>
            <a:r>
              <a:rPr lang="en-US" dirty="0" smtClean="0"/>
              <a:t> </a:t>
            </a:r>
            <a:r>
              <a:rPr lang="id-ID" dirty="0" smtClean="0"/>
              <a:t>: </a:t>
            </a:r>
            <a:r>
              <a:rPr lang="en-US" dirty="0" err="1" smtClean="0"/>
              <a:t>bijih</a:t>
            </a:r>
            <a:r>
              <a:rPr lang="en-US" dirty="0" smtClean="0"/>
              <a:t> sulfur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932040" y="-108632"/>
            <a:ext cx="2736304" cy="7109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d-ID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PEMBAHASAN</a:t>
            </a:r>
            <a:endParaRPr lang="en-US" sz="32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934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9EA2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9EA2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9EA2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9EA2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29303"/>
            <a:ext cx="3816424" cy="2539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Hasil gambar untuk penyimpan biji be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962" y="3601134"/>
            <a:ext cx="4439918" cy="245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478" y="764704"/>
            <a:ext cx="3798887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73016"/>
            <a:ext cx="3262313" cy="25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212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620688"/>
            <a:ext cx="8229600" cy="58213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u="sng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id-ID" b="1" dirty="0" smtClean="0">
                <a:solidFill>
                  <a:srgbClr val="C00000"/>
                </a:solidFill>
              </a:rPr>
              <a:t>1. </a:t>
            </a:r>
            <a:r>
              <a:rPr lang="en-US" b="1" dirty="0" err="1" smtClean="0">
                <a:solidFill>
                  <a:srgbClr val="C00000"/>
                </a:solidFill>
              </a:rPr>
              <a:t>Penimbunan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dibawah</a:t>
            </a:r>
            <a:r>
              <a:rPr lang="en-US" b="1" dirty="0" smtClean="0">
                <a:solidFill>
                  <a:srgbClr val="C00000"/>
                </a:solidFill>
              </a:rPr>
              <a:t> “travelling bridge”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err="1" smtClean="0"/>
              <a:t>Pemindahan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dipakai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“crane” yang </a:t>
            </a:r>
            <a:r>
              <a:rPr lang="en-US" dirty="0" err="1" smtClean="0"/>
              <a:t>dilengkapi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“bucket”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d-ID" dirty="0" smtClean="0"/>
              <a:t>U</a:t>
            </a:r>
            <a:r>
              <a:rPr lang="en-US" dirty="0" err="1" smtClean="0"/>
              <a:t>ntuk</a:t>
            </a:r>
            <a:r>
              <a:rPr lang="en-US" dirty="0" smtClean="0"/>
              <a:t> </a:t>
            </a:r>
            <a:r>
              <a:rPr lang="en-US" dirty="0" err="1" smtClean="0"/>
              <a:t>membawa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unit proses ,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dipakai</a:t>
            </a:r>
            <a:r>
              <a:rPr lang="en-US" dirty="0" smtClean="0"/>
              <a:t> :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id-ID" dirty="0" smtClean="0"/>
              <a:t>             - </a:t>
            </a:r>
            <a:r>
              <a:rPr lang="en-US" dirty="0" err="1" smtClean="0"/>
              <a:t>lori</a:t>
            </a:r>
            <a:endParaRPr lang="en-US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id-ID" dirty="0" smtClean="0"/>
              <a:t>             - </a:t>
            </a:r>
            <a:r>
              <a:rPr lang="en-US" dirty="0" smtClean="0"/>
              <a:t>Conveyor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id-ID" dirty="0" smtClean="0"/>
              <a:t>             -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“crane”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44008" y="-108632"/>
            <a:ext cx="3744416" cy="7109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d-ID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Metode Penyimpanan sistem outdoor</a:t>
            </a:r>
            <a:endParaRPr lang="en-US" sz="32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497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9EA2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9EA2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7334929" cy="5889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644008" y="-108632"/>
            <a:ext cx="3744416" cy="7109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d-ID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Metode Penyimpanan sistem outdoor</a:t>
            </a:r>
            <a:endParaRPr lang="en-US" sz="32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625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9EA2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9EA2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539552" y="620688"/>
            <a:ext cx="8229600" cy="5821363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rabicPeriod" startAt="2"/>
            </a:pPr>
            <a:endParaRPr lang="id-ID" dirty="0" smtClean="0"/>
          </a:p>
          <a:p>
            <a:pPr marL="0" indent="0" eaLnBrk="1" hangingPunct="1">
              <a:buNone/>
            </a:pPr>
            <a:r>
              <a:rPr lang="id-ID" b="1" dirty="0" smtClean="0">
                <a:solidFill>
                  <a:srgbClr val="C00000"/>
                </a:solidFill>
              </a:rPr>
              <a:t>2. </a:t>
            </a:r>
            <a:r>
              <a:rPr lang="en-US" b="1" dirty="0" err="1" smtClean="0">
                <a:solidFill>
                  <a:srgbClr val="C00000"/>
                </a:solidFill>
              </a:rPr>
              <a:t>Penimbunan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dikiri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kanan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jalan</a:t>
            </a:r>
            <a:endParaRPr lang="en-US" b="1" dirty="0" smtClean="0">
              <a:solidFill>
                <a:srgbClr val="C00000"/>
              </a:solidFill>
            </a:endParaRPr>
          </a:p>
          <a:p>
            <a:pPr marL="514350" indent="-514350" eaLnBrk="1" hangingPunct="1">
              <a:buFont typeface="Wingdings" pitchFamily="2" charset="2"/>
              <a:buChar char="Ø"/>
            </a:pPr>
            <a:r>
              <a:rPr lang="en-US" dirty="0" err="1" smtClean="0"/>
              <a:t>Dipakai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“</a:t>
            </a:r>
            <a:r>
              <a:rPr lang="en-US" dirty="0" err="1" smtClean="0"/>
              <a:t>locomotif</a:t>
            </a:r>
            <a:r>
              <a:rPr lang="en-US" dirty="0" smtClean="0"/>
              <a:t> crane” yang </a:t>
            </a:r>
            <a:r>
              <a:rPr lang="en-US" dirty="0" err="1" smtClean="0"/>
              <a:t>dilengkapi</a:t>
            </a:r>
            <a:r>
              <a:rPr lang="en-US" dirty="0" smtClean="0"/>
              <a:t> “bucket”.</a:t>
            </a:r>
            <a:r>
              <a:rPr lang="id-ID" dirty="0" smtClean="0"/>
              <a:t> </a:t>
            </a:r>
          </a:p>
          <a:p>
            <a:pPr marL="514350" indent="-514350" eaLnBrk="1" hangingPunct="1">
              <a:buFont typeface="Wingdings" pitchFamily="2" charset="2"/>
              <a:buChar char="Ø"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memindahkan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transport lain :</a:t>
            </a:r>
          </a:p>
          <a:p>
            <a:pPr marL="0" indent="0" eaLnBrk="1" hangingPunct="1">
              <a:buNone/>
            </a:pPr>
            <a:r>
              <a:rPr lang="id-ID" dirty="0" smtClean="0"/>
              <a:t>           - </a:t>
            </a:r>
            <a:r>
              <a:rPr lang="en-US" dirty="0" err="1" smtClean="0"/>
              <a:t>Truk</a:t>
            </a:r>
            <a:endParaRPr lang="en-US" dirty="0" smtClean="0"/>
          </a:p>
          <a:p>
            <a:pPr marL="0" indent="0" eaLnBrk="1" hangingPunct="1">
              <a:buNone/>
            </a:pPr>
            <a:r>
              <a:rPr lang="id-ID" dirty="0" smtClean="0"/>
              <a:t>           - </a:t>
            </a:r>
            <a:r>
              <a:rPr lang="en-US" dirty="0" smtClean="0"/>
              <a:t>Lori</a:t>
            </a:r>
          </a:p>
          <a:p>
            <a:pPr marL="0" indent="0" eaLnBrk="1" hangingPunct="1">
              <a:buNone/>
            </a:pPr>
            <a:r>
              <a:rPr lang="id-ID" dirty="0" smtClean="0"/>
              <a:t>           - </a:t>
            </a:r>
            <a:r>
              <a:rPr lang="en-US" dirty="0" smtClean="0"/>
              <a:t>Hopper</a:t>
            </a:r>
          </a:p>
          <a:p>
            <a:pPr marL="0" indent="0" eaLnBrk="1" hangingPunct="1">
              <a:buNone/>
            </a:pPr>
            <a:r>
              <a:rPr lang="id-ID" dirty="0" smtClean="0"/>
              <a:t>           -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unit proses 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44008" y="-108632"/>
            <a:ext cx="3744416" cy="7109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d-ID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Metode Penyimpanan sistem outdoor</a:t>
            </a:r>
            <a:endParaRPr lang="en-US" sz="32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689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9EA2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9EA2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3233"/>
            <a:ext cx="7803869" cy="5742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644008" y="-108632"/>
            <a:ext cx="3744416" cy="7109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d-ID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Metode Penyimpanan sistem outdor</a:t>
            </a:r>
            <a:endParaRPr lang="en-US" sz="32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53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9EA2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9EA2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60960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id-ID" b="1" dirty="0" smtClean="0">
              <a:solidFill>
                <a:srgbClr val="C0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id-ID" b="1" dirty="0" smtClean="0">
                <a:solidFill>
                  <a:srgbClr val="C00000"/>
                </a:solidFill>
              </a:rPr>
              <a:t>3. </a:t>
            </a:r>
            <a:r>
              <a:rPr lang="en-US" b="1" dirty="0" smtClean="0">
                <a:solidFill>
                  <a:srgbClr val="C00000"/>
                </a:solidFill>
              </a:rPr>
              <a:t>Overhead </a:t>
            </a:r>
            <a:r>
              <a:rPr lang="en-US" b="1" dirty="0" err="1" smtClean="0">
                <a:solidFill>
                  <a:srgbClr val="C00000"/>
                </a:solidFill>
              </a:rPr>
              <a:t>sistem</a:t>
            </a:r>
            <a:endParaRPr lang="en-US" b="1" dirty="0" smtClean="0">
              <a:solidFill>
                <a:srgbClr val="C00000"/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dipakai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jarak</a:t>
            </a:r>
            <a:r>
              <a:rPr lang="en-US" dirty="0" smtClean="0"/>
              <a:t> </a:t>
            </a:r>
            <a:r>
              <a:rPr lang="en-US" dirty="0" err="1" smtClean="0"/>
              <a:t>jauh</a:t>
            </a:r>
            <a:r>
              <a:rPr lang="en-US" dirty="0" smtClean="0"/>
              <a:t>.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“monorail car”, “cable way car” </a:t>
            </a:r>
            <a:r>
              <a:rPr lang="en-US" dirty="0" err="1" smtClean="0"/>
              <a:t>dsb</a:t>
            </a:r>
            <a:r>
              <a:rPr lang="en-US" dirty="0" smtClean="0"/>
              <a:t> yang </a:t>
            </a:r>
            <a:r>
              <a:rPr lang="en-US" dirty="0" err="1" smtClean="0"/>
              <a:t>dilengkapi</a:t>
            </a:r>
            <a:r>
              <a:rPr lang="en-US" dirty="0" smtClean="0"/>
              <a:t> “bucket”</a:t>
            </a:r>
            <a:endParaRPr lang="id-ID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d-ID" b="1" dirty="0" smtClean="0">
                <a:solidFill>
                  <a:srgbClr val="C00000"/>
                </a:solidFill>
              </a:rPr>
              <a:t>4. “</a:t>
            </a:r>
            <a:r>
              <a:rPr lang="en-US" b="1" dirty="0" smtClean="0">
                <a:solidFill>
                  <a:srgbClr val="C00000"/>
                </a:solidFill>
              </a:rPr>
              <a:t>Drag scrapper </a:t>
            </a:r>
            <a:r>
              <a:rPr lang="en-US" b="1" dirty="0" err="1" smtClean="0">
                <a:solidFill>
                  <a:srgbClr val="C00000"/>
                </a:solidFill>
              </a:rPr>
              <a:t>sistem</a:t>
            </a:r>
            <a:r>
              <a:rPr lang="en-US" b="1" dirty="0" smtClean="0">
                <a:solidFill>
                  <a:srgbClr val="C00000"/>
                </a:solidFill>
              </a:rPr>
              <a:t>”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dipakai</a:t>
            </a:r>
            <a:r>
              <a:rPr lang="en-US" dirty="0" smtClean="0"/>
              <a:t> , yang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“scrapper bucket” yang </a:t>
            </a:r>
            <a:r>
              <a:rPr lang="en-US" dirty="0" err="1" smtClean="0"/>
              <a:t>dikaitkan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cable yang </a:t>
            </a:r>
            <a:r>
              <a:rPr lang="en-US" dirty="0" err="1" smtClean="0"/>
              <a:t>bergerak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pulley”.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mengangkut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unit proses  </a:t>
            </a:r>
            <a:r>
              <a:rPr lang="en-US" dirty="0" err="1" smtClean="0"/>
              <a:t>biasanya</a:t>
            </a:r>
            <a:r>
              <a:rPr lang="en-US" dirty="0" smtClean="0"/>
              <a:t> : </a:t>
            </a:r>
            <a:r>
              <a:rPr lang="en-US" dirty="0" err="1" smtClean="0"/>
              <a:t>lori</a:t>
            </a:r>
            <a:r>
              <a:rPr lang="en-US" dirty="0" smtClean="0"/>
              <a:t>, conveyor, bucket elevator. 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44008" y="-108632"/>
            <a:ext cx="3744416" cy="7109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d-ID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Metode Penyimpanan sistem outdoor</a:t>
            </a:r>
            <a:endParaRPr lang="en-US" sz="32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154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9EA2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9EA2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683568" y="836712"/>
            <a:ext cx="7137241" cy="4995917"/>
          </a:xfrm>
        </p:spPr>
        <p:txBody>
          <a:bodyPr/>
          <a:lstStyle/>
          <a:p>
            <a:pPr marL="68580" indent="0" algn="just">
              <a:buNone/>
            </a:pP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Tujuan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penyimpanan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bahan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d-ID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580" indent="0" algn="just">
              <a:buNone/>
            </a:pP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580" indent="0" algn="just">
              <a:buNone/>
            </a:pP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menjaga</a:t>
            </a:r>
            <a:r>
              <a:rPr lang="en-US" dirty="0" smtClean="0"/>
              <a:t> </a:t>
            </a:r>
            <a:r>
              <a:rPr lang="en-US" dirty="0" err="1" smtClean="0"/>
              <a:t>kelangsungan</a:t>
            </a:r>
            <a:r>
              <a:rPr lang="en-US" dirty="0" smtClean="0"/>
              <a:t> proses </a:t>
            </a:r>
            <a:r>
              <a:rPr lang="en-US" dirty="0" err="1" smtClean="0"/>
              <a:t>produksi</a:t>
            </a:r>
            <a:r>
              <a:rPr lang="en-US" dirty="0" smtClean="0"/>
              <a:t>, agar </a:t>
            </a:r>
            <a:r>
              <a:rPr lang="en-US" dirty="0" err="1" smtClean="0"/>
              <a:t>pabrik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mengeluarkan</a:t>
            </a:r>
            <a:r>
              <a:rPr lang="en-US" dirty="0" smtClean="0"/>
              <a:t>/</a:t>
            </a:r>
            <a:r>
              <a:rPr lang="en-US" dirty="0" err="1" smtClean="0"/>
              <a:t>menjual</a:t>
            </a:r>
            <a:r>
              <a:rPr lang="en-US" dirty="0" smtClean="0"/>
              <a:t> </a:t>
            </a:r>
            <a:r>
              <a:rPr lang="en-US" dirty="0" err="1" smtClean="0"/>
              <a:t>produknya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konsumen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batas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walaupun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hambatan</a:t>
            </a:r>
            <a:r>
              <a:rPr lang="en-US" dirty="0" smtClean="0"/>
              <a:t>/</a:t>
            </a:r>
            <a:r>
              <a:rPr lang="en-US" dirty="0" err="1" smtClean="0"/>
              <a:t>kemacetan</a:t>
            </a:r>
            <a:r>
              <a:rPr lang="en-US" dirty="0" smtClean="0"/>
              <a:t> supply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baku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kerusakan</a:t>
            </a:r>
            <a:r>
              <a:rPr lang="en-US" dirty="0" smtClean="0"/>
              <a:t> </a:t>
            </a:r>
            <a:r>
              <a:rPr lang="en-US" dirty="0" err="1" smtClean="0"/>
              <a:t>alat-alat</a:t>
            </a:r>
            <a:r>
              <a:rPr lang="en-US" dirty="0" smtClean="0"/>
              <a:t> </a:t>
            </a:r>
            <a:r>
              <a:rPr lang="en-US" dirty="0" err="1" smtClean="0"/>
              <a:t>pabrik</a:t>
            </a:r>
            <a:r>
              <a:rPr lang="en-US" dirty="0" smtClean="0"/>
              <a:t>.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932040" y="-108632"/>
            <a:ext cx="3512372" cy="7109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d-ID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Pendahuluan</a:t>
            </a:r>
            <a:endParaRPr lang="en-US" sz="32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64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9EA2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9EA2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9EA2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9EA2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8784976" cy="864096"/>
          </a:xfrm>
        </p:spPr>
        <p:txBody>
          <a:bodyPr>
            <a:noAutofit/>
          </a:bodyPr>
          <a:lstStyle/>
          <a:p>
            <a:r>
              <a:rPr lang="en-US" sz="2400" b="1" dirty="0" err="1"/>
              <a:t>Kejelekan</a:t>
            </a:r>
            <a:r>
              <a:rPr lang="en-US" sz="2400" b="1" dirty="0"/>
              <a:t> </a:t>
            </a:r>
            <a:r>
              <a:rPr lang="en-US" sz="2400" b="1" dirty="0" err="1"/>
              <a:t>dari</a:t>
            </a:r>
            <a:r>
              <a:rPr lang="en-US" sz="2400" b="1" dirty="0"/>
              <a:t> </a:t>
            </a:r>
            <a:r>
              <a:rPr lang="en-US" sz="2400" b="1" dirty="0" err="1"/>
              <a:t>penyimpanan</a:t>
            </a:r>
            <a:r>
              <a:rPr lang="en-US" sz="2400" b="1" dirty="0"/>
              <a:t> </a:t>
            </a:r>
            <a:r>
              <a:rPr lang="en-US" sz="2400" b="1" dirty="0" err="1"/>
              <a:t>diluar</a:t>
            </a:r>
            <a:r>
              <a:rPr lang="en-US" sz="2400" b="1" dirty="0"/>
              <a:t> (</a:t>
            </a:r>
            <a:r>
              <a:rPr lang="en-US" sz="2400" b="1" dirty="0" err="1"/>
              <a:t>sistem</a:t>
            </a:r>
            <a:r>
              <a:rPr lang="en-US" sz="2400" b="1" dirty="0"/>
              <a:t> </a:t>
            </a:r>
            <a:r>
              <a:rPr lang="en-US" sz="2400" b="1" dirty="0" smtClean="0"/>
              <a:t>outdo</a:t>
            </a:r>
            <a:r>
              <a:rPr lang="id-ID" sz="2400" b="1" dirty="0" smtClean="0"/>
              <a:t>o</a:t>
            </a:r>
            <a:r>
              <a:rPr lang="en-US" sz="2400" b="1" dirty="0" smtClean="0"/>
              <a:t>r)</a:t>
            </a:r>
            <a:r>
              <a:rPr lang="en-US" sz="2800" b="1" dirty="0"/>
              <a:t/>
            </a:r>
            <a:br>
              <a:rPr lang="en-US" sz="2800" b="1" dirty="0"/>
            </a:br>
            <a:endParaRPr lang="id-ID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  <a:defRPr/>
            </a:pP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diketahui</a:t>
            </a:r>
            <a:r>
              <a:rPr lang="en-US" dirty="0"/>
              <a:t> </a:t>
            </a:r>
            <a:r>
              <a:rPr lang="en-US" dirty="0" err="1" smtClean="0"/>
              <a:t>dengan</a:t>
            </a:r>
            <a:r>
              <a:rPr lang="id-ID" dirty="0" smtClean="0"/>
              <a:t> </a:t>
            </a:r>
            <a:r>
              <a:rPr lang="en-US" dirty="0" err="1" smtClean="0"/>
              <a:t>tepat</a:t>
            </a:r>
            <a:r>
              <a:rPr lang="en-US" dirty="0" smtClean="0"/>
              <a:t>/</a:t>
            </a:r>
            <a:r>
              <a:rPr lang="en-US" dirty="0" err="1" smtClean="0"/>
              <a:t>pasti</a:t>
            </a:r>
            <a:r>
              <a:rPr lang="id-ID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diproses</a:t>
            </a:r>
            <a:r>
              <a:rPr lang="en-US" dirty="0"/>
              <a:t>.</a:t>
            </a:r>
          </a:p>
          <a:p>
            <a:pPr marL="68580" indent="0">
              <a:buNone/>
            </a:pPr>
            <a:endParaRPr lang="id-ID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44008" y="-108632"/>
            <a:ext cx="3744416" cy="7109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d-ID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Metode Penyimpanan sistem outdoor</a:t>
            </a:r>
            <a:endParaRPr lang="en-US" sz="32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752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9EA2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9EA2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7024744" cy="1052736"/>
          </a:xfrm>
        </p:spPr>
        <p:txBody>
          <a:bodyPr>
            <a:normAutofit fontScale="90000"/>
          </a:bodyPr>
          <a:lstStyle/>
          <a:p>
            <a:r>
              <a:rPr lang="id-ID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</a:t>
            </a:r>
            <a:r>
              <a:rPr lang="en-US" sz="3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Penyimpanan</a:t>
            </a:r>
            <a:r>
              <a:rPr 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id-ID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alam</a:t>
            </a:r>
            <a:br>
              <a:rPr lang="id-ID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dirty="0" smtClean="0"/>
              <a:t>(</a:t>
            </a:r>
            <a:r>
              <a:rPr lang="en-US" sz="3100" dirty="0" err="1" smtClean="0"/>
              <a:t>sistem</a:t>
            </a:r>
            <a:r>
              <a:rPr lang="en-US" sz="3100" dirty="0" smtClean="0"/>
              <a:t> </a:t>
            </a:r>
            <a:r>
              <a:rPr lang="id-ID" sz="3100" dirty="0" smtClean="0"/>
              <a:t>in</a:t>
            </a:r>
            <a:r>
              <a:rPr lang="en-US" sz="3100" dirty="0" smtClean="0"/>
              <a:t> </a:t>
            </a:r>
            <a:r>
              <a:rPr lang="en-US" sz="3100" dirty="0"/>
              <a:t>door)</a:t>
            </a:r>
            <a:br>
              <a:rPr lang="en-US" sz="3100" dirty="0"/>
            </a:br>
            <a:r>
              <a:rPr lang="id-ID" dirty="0"/>
              <a:t/>
            </a:r>
            <a:br>
              <a:rPr lang="id-ID" dirty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700808"/>
            <a:ext cx="7488832" cy="3744416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en-US" dirty="0" err="1"/>
              <a:t>Dibagi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2 </a:t>
            </a:r>
            <a:r>
              <a:rPr lang="en-US" dirty="0" err="1"/>
              <a:t>cara</a:t>
            </a:r>
            <a:r>
              <a:rPr lang="en-US" dirty="0"/>
              <a:t> 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 err="1"/>
              <a:t>Penyimpanan</a:t>
            </a:r>
            <a:r>
              <a:rPr lang="en-US" dirty="0"/>
              <a:t> indoor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timbunan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dirty="0" err="1"/>
              <a:t>Penyimpanan</a:t>
            </a:r>
            <a:r>
              <a:rPr lang="en-US" dirty="0"/>
              <a:t> indoor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 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atau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silo</a:t>
            </a:r>
          </a:p>
          <a:p>
            <a:pPr>
              <a:buNone/>
              <a:defRPr/>
            </a:pPr>
            <a:endParaRPr lang="en-US" dirty="0"/>
          </a:p>
          <a:p>
            <a:pPr marL="6858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3603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980728"/>
            <a:ext cx="6777317" cy="485190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id-ID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Penyimpanan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indoor 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dalam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bentuk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timbunan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None/>
              <a:defRPr/>
            </a:pPr>
            <a:endParaRPr lang="id-ID" dirty="0" smtClean="0"/>
          </a:p>
          <a:p>
            <a:pPr marL="514350" indent="-514350">
              <a:buNone/>
              <a:defRPr/>
            </a:pPr>
            <a:r>
              <a:rPr lang="id-ID" dirty="0" smtClean="0"/>
              <a:t>Diutamakan :</a:t>
            </a:r>
          </a:p>
          <a:p>
            <a:pPr marL="514350" indent="-514350">
              <a:buNone/>
              <a:defRPr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/>
              <a:t>menyimpan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yang </a:t>
            </a:r>
          </a:p>
          <a:p>
            <a:pPr marL="514350" indent="-514350">
              <a:buFont typeface="Wingdings" pitchFamily="2" charset="2"/>
              <a:buChar char="Ø"/>
              <a:defRPr/>
            </a:pP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dipertahankan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kering</a:t>
            </a:r>
            <a:endParaRPr lang="en-US" dirty="0"/>
          </a:p>
          <a:p>
            <a:pPr marL="514350" indent="-514350">
              <a:buFont typeface="Wingdings" pitchFamily="2" charset="2"/>
              <a:buChar char="Ø"/>
              <a:defRPr/>
            </a:pPr>
            <a:r>
              <a:rPr lang="id-ID" dirty="0" err="1" smtClean="0"/>
              <a:t>m</a:t>
            </a:r>
            <a:r>
              <a:rPr lang="en-US" dirty="0" err="1" smtClean="0"/>
              <a:t>emerlukan</a:t>
            </a:r>
            <a:r>
              <a:rPr lang="en-US" dirty="0" smtClean="0"/>
              <a:t> </a:t>
            </a:r>
            <a:r>
              <a:rPr lang="en-US" dirty="0" err="1"/>
              <a:t>perlindungan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atmosfer</a:t>
            </a:r>
            <a:r>
              <a:rPr lang="en-US" dirty="0"/>
              <a:t> </a:t>
            </a:r>
          </a:p>
          <a:p>
            <a:endParaRPr lang="id-ID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44008" y="-108632"/>
            <a:ext cx="3744416" cy="7109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d-ID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id-ID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Metode Penyimpanan sistem indoor</a:t>
            </a:r>
            <a:endParaRPr lang="en-US" sz="32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752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9EA2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9EA2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529208" y="908720"/>
            <a:ext cx="8229600" cy="58213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err="1" smtClean="0"/>
              <a:t>Alat</a:t>
            </a:r>
            <a:r>
              <a:rPr lang="en-US" dirty="0" smtClean="0"/>
              <a:t> yang </a:t>
            </a:r>
            <a:r>
              <a:rPr lang="en-US" dirty="0" err="1" smtClean="0"/>
              <a:t>dipergunakan</a:t>
            </a:r>
            <a:r>
              <a:rPr lang="en-US" dirty="0" smtClean="0"/>
              <a:t> :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Monorail crane</a:t>
            </a:r>
          </a:p>
          <a:p>
            <a:pPr eaLnBrk="1" hangingPunct="1"/>
            <a:r>
              <a:rPr lang="en-US" dirty="0" smtClean="0"/>
              <a:t>Conveyor </a:t>
            </a:r>
            <a:r>
              <a:rPr lang="en-US" dirty="0" err="1" smtClean="0"/>
              <a:t>sistem</a:t>
            </a:r>
            <a:r>
              <a:rPr lang="en-US" dirty="0" smtClean="0"/>
              <a:t>, 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	</a:t>
            </a:r>
            <a:r>
              <a:rPr lang="en-US" dirty="0" err="1" smtClean="0"/>
              <a:t>misal</a:t>
            </a:r>
            <a:r>
              <a:rPr lang="en-US" dirty="0" smtClean="0"/>
              <a:t> belt conveyor, bucket elevator</a:t>
            </a:r>
          </a:p>
          <a:p>
            <a:pPr eaLnBrk="1" hangingPunct="1"/>
            <a:r>
              <a:rPr lang="en-US" dirty="0" smtClean="0"/>
              <a:t> Conveyor </a:t>
            </a:r>
            <a:r>
              <a:rPr lang="en-US" dirty="0" err="1" smtClean="0"/>
              <a:t>sistem</a:t>
            </a:r>
            <a:r>
              <a:rPr lang="en-US" dirty="0" smtClean="0"/>
              <a:t> (belt) yang </a:t>
            </a:r>
            <a:r>
              <a:rPr lang="en-US" dirty="0" err="1" smtClean="0"/>
              <a:t>dilengkapi</a:t>
            </a:r>
            <a:r>
              <a:rPr lang="en-US" dirty="0" smtClean="0"/>
              <a:t> tripper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44008" y="-108632"/>
            <a:ext cx="3744416" cy="7109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d-ID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id-ID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Metode Penyimpanan sistem indoor</a:t>
            </a:r>
            <a:endParaRPr lang="en-US" sz="32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196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9EA2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9EA2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529208" y="908720"/>
            <a:ext cx="8229600" cy="58213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44008" y="-108632"/>
            <a:ext cx="3744416" cy="7109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d-ID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id-ID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Metode Penyimpanan sistem indoor</a:t>
            </a:r>
            <a:endParaRPr lang="en-US" sz="32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580" y="692696"/>
            <a:ext cx="3260763" cy="206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48004"/>
            <a:ext cx="1666875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198" y="3429000"/>
            <a:ext cx="2530809" cy="2530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64" y="600199"/>
            <a:ext cx="3210648" cy="2548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398" y="1556793"/>
            <a:ext cx="4169068" cy="1418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290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9EA2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9EA2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836712"/>
            <a:ext cx="7776864" cy="5256584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id-ID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sz="2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Penyimpanan</a:t>
            </a:r>
            <a:r>
              <a:rPr 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indoor </a:t>
            </a:r>
            <a:r>
              <a:rPr lang="en-US" sz="2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dalam</a:t>
            </a:r>
            <a:r>
              <a:rPr 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bin/bungker </a:t>
            </a:r>
          </a:p>
          <a:p>
            <a:pPr marL="68580" indent="0">
              <a:buNone/>
            </a:pPr>
            <a:r>
              <a:rPr lang="id-ID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 silo</a:t>
            </a:r>
          </a:p>
          <a:p>
            <a:pPr marL="68580" indent="0">
              <a:buNone/>
            </a:pP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580" indent="0">
              <a:buNone/>
            </a:pPr>
            <a:r>
              <a:rPr lang="id-ID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2.1 Bin</a:t>
            </a:r>
          </a:p>
          <a:p>
            <a:pPr marL="514350" indent="-514350">
              <a:buFont typeface="Wingdings" pitchFamily="2" charset="2"/>
              <a:buChar char="Ø"/>
              <a:defRPr/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Banyak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dipakai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sangat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menguntungkan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bila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feeding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terhadap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alat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handlingnya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secara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gravity. </a:t>
            </a:r>
          </a:p>
          <a:p>
            <a:pPr marL="514350" indent="-514350">
              <a:buFont typeface="Wingdings" pitchFamily="2" charset="2"/>
              <a:buChar char="Ø"/>
              <a:defRPr/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Bahan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disimpan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bersifat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free flowing</a:t>
            </a:r>
          </a:p>
          <a:p>
            <a:pPr marL="514350" indent="-514350">
              <a:buFont typeface="Wingdings" pitchFamily="2" charset="2"/>
              <a:buChar char="Ø"/>
              <a:defRPr/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Banyak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dijumpai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letak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penyimpanan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di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akhir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proses</a:t>
            </a:r>
          </a:p>
          <a:p>
            <a:pPr marL="514350" indent="-514350">
              <a:buFont typeface="Wingdings" pitchFamily="2" charset="2"/>
              <a:buChar char="Ø"/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Conical bottom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parabolic  bottom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akan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mempermudah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pengaliran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bahan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44008" y="-108632"/>
            <a:ext cx="3744416" cy="7109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d-ID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id-ID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Metode Penyimpanan sistem indoor</a:t>
            </a:r>
            <a:endParaRPr lang="en-US" sz="32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764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9EA2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9EA2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120" y="622671"/>
            <a:ext cx="7776864" cy="5256584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Wingdings" pitchFamily="2" charset="2"/>
              <a:buChar char="Ø"/>
              <a:defRPr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Pengumpanan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bahan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melalui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bagian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atas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bin yang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terbuka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alat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dipakai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:</a:t>
            </a:r>
          </a:p>
          <a:p>
            <a:pPr marL="0" indent="0">
              <a:buNone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2800" dirty="0" smtClean="0">
                <a:latin typeface="Arial" pitchFamily="34" charset="0"/>
                <a:cs typeface="Arial" pitchFamily="34" charset="0"/>
              </a:rPr>
              <a:t>      </a:t>
            </a:r>
          </a:p>
          <a:p>
            <a:pPr marL="0" indent="0">
              <a:buNone/>
              <a:defRPr/>
            </a:pPr>
            <a:endParaRPr lang="id-ID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endParaRPr lang="id-ID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endParaRPr lang="id-ID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endParaRPr lang="id-ID" sz="28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Wingdings" pitchFamily="2" charset="2"/>
              <a:buChar char="Ø"/>
              <a:defRPr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Pengeluaran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bahan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secara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gravity,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sedangkan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bahan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cenderung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menyumbat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dipakai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alat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mechanical/air agitator. </a:t>
            </a:r>
          </a:p>
          <a:p>
            <a:pPr marL="514350" indent="-514350"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Cara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handling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bahan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bin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sistem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conveyor (belt conveyor), industrial truck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cars,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lori-lori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44008" y="-108632"/>
            <a:ext cx="3744416" cy="7109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d-ID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id-ID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Metode Penyimpanan sistem indoor</a:t>
            </a:r>
            <a:endParaRPr lang="en-US" sz="32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59632" y="1196752"/>
            <a:ext cx="7128792" cy="21602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2" pitchFamily="18" charset="2"/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  <a:hlinkClick r:id="rId2" action="ppaction://hlinkfile"/>
              </a:rPr>
              <a:t>Monorail crane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dilengkapi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bucket</a:t>
            </a: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Belt conveyor yang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dipasang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bagian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atas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bin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dilengkapi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tripper,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sedang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pengumpan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belt conveyor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dipakai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bucket elevator.</a:t>
            </a:r>
            <a:endParaRPr lang="id-ID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Pivoted bucket conveyor,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pneumatis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sistem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285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9EA2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9EA2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836712"/>
            <a:ext cx="7776864" cy="5256584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id-ID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sz="2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Penyimpanan</a:t>
            </a:r>
            <a:r>
              <a:rPr 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indoor </a:t>
            </a:r>
            <a:r>
              <a:rPr lang="en-US" sz="2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dalam</a:t>
            </a:r>
            <a:r>
              <a:rPr 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bin/bungker </a:t>
            </a:r>
          </a:p>
          <a:p>
            <a:pPr marL="68580" indent="0">
              <a:buNone/>
            </a:pPr>
            <a:r>
              <a:rPr lang="id-ID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 silo</a:t>
            </a:r>
          </a:p>
          <a:p>
            <a:pPr marL="68580" indent="0">
              <a:buNone/>
            </a:pP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580" indent="0">
              <a:buNone/>
            </a:pPr>
            <a:r>
              <a:rPr lang="id-ID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2.2 Silo</a:t>
            </a:r>
          </a:p>
          <a:p>
            <a:pPr marL="514350" indent="-514350">
              <a:buFont typeface="Wingdings" pitchFamily="2" charset="2"/>
              <a:buChar char="Ø"/>
              <a:defRPr/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Prinsipnya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sama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Bin,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hanya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ukurannya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lebih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besar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jarak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bottom (outlet)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lagi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jauh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permukaan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tanah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lantai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Wingdings" pitchFamily="2" charset="2"/>
              <a:buChar char="Ø"/>
              <a:defRPr/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Biasanya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diletakkan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dekat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pengepakan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Wingdings" pitchFamily="2" charset="2"/>
              <a:buChar char="Ø"/>
              <a:defRPr/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Pengumpanan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silo,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karena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tinggi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dipakai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alat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elevator bucket,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sistem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pneumatis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44008" y="-108632"/>
            <a:ext cx="3744416" cy="7109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d-ID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id-ID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Metode Penyimpanan sistem indoor</a:t>
            </a:r>
            <a:endParaRPr lang="en-US" sz="32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268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9EA2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9EA2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120" y="622671"/>
            <a:ext cx="7776864" cy="5256584"/>
          </a:xfrm>
        </p:spPr>
        <p:txBody>
          <a:bodyPr>
            <a:normAutofit/>
          </a:bodyPr>
          <a:lstStyle/>
          <a:p>
            <a:pPr marL="514350" indent="-514350">
              <a:buFont typeface="Wingdings" pitchFamily="2" charset="2"/>
              <a:buChar char="Ø"/>
              <a:defRPr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Pengeluaran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bahan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(handling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bahan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silo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dipakai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sistem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conveyor  :</a:t>
            </a:r>
          </a:p>
          <a:p>
            <a:pPr marL="0" indent="0">
              <a:buNone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2800" dirty="0" smtClean="0">
                <a:latin typeface="Arial" pitchFamily="34" charset="0"/>
                <a:cs typeface="Arial" pitchFamily="34" charset="0"/>
              </a:rPr>
              <a:t>      </a:t>
            </a:r>
          </a:p>
          <a:p>
            <a:pPr marL="0" indent="0">
              <a:buNone/>
              <a:defRPr/>
            </a:pPr>
            <a:endParaRPr lang="id-ID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endParaRPr lang="id-ID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endParaRPr lang="id-ID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endParaRPr lang="id-ID" sz="28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Wingdings" pitchFamily="2" charset="2"/>
              <a:buChar char="Ø"/>
              <a:defRPr/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mengetahui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jumlah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bahan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didalam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alat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dipasang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silo level control unit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44008" y="-108632"/>
            <a:ext cx="3744416" cy="7109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d-ID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id-ID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Metode Penyimpanan sistem indoor</a:t>
            </a:r>
            <a:endParaRPr lang="en-US" sz="32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59632" y="1196752"/>
            <a:ext cx="7128792" cy="26642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2" pitchFamily="18" charset="2"/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Wingdings" pitchFamily="2" charset="2"/>
              <a:buChar char="q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belt conveyor, 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bahan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free flowing</a:t>
            </a:r>
          </a:p>
          <a:p>
            <a:pPr marL="514350" indent="-514350">
              <a:buFont typeface="Wingdings" pitchFamily="2" charset="2"/>
              <a:buChar char="q"/>
              <a:defRPr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Appron</a:t>
            </a:r>
            <a:r>
              <a:rPr lang="en-US" dirty="0">
                <a:latin typeface="Arial" pitchFamily="34" charset="0"/>
                <a:cs typeface="Arial" pitchFamily="34" charset="0"/>
              </a:rPr>
              <a:t> conveyor feeder,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bahan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agak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kasar</a:t>
            </a:r>
            <a:r>
              <a:rPr lang="en-US" dirty="0">
                <a:latin typeface="Arial" pitchFamily="34" charset="0"/>
                <a:cs typeface="Arial" pitchFamily="34" charset="0"/>
              </a:rPr>
              <a:t> (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batuan</a:t>
            </a:r>
            <a:r>
              <a:rPr lang="en-US" dirty="0">
                <a:latin typeface="Arial" pitchFamily="34" charset="0"/>
                <a:cs typeface="Arial" pitchFamily="34" charset="0"/>
              </a:rPr>
              <a:t> )</a:t>
            </a:r>
          </a:p>
          <a:p>
            <a:pPr marL="514350" indent="-514350">
              <a:buFont typeface="Wingdings" pitchFamily="2" charset="2"/>
              <a:buChar char="q"/>
              <a:defRPr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bahan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non free flowing 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alat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dilengkapi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slopin</a:t>
            </a:r>
            <a:r>
              <a:rPr lang="en-US" dirty="0">
                <a:latin typeface="Arial" pitchFamily="34" charset="0"/>
                <a:cs typeface="Arial" pitchFamily="34" charset="0"/>
              </a:rPr>
              <a:t> striker plate</a:t>
            </a:r>
          </a:p>
          <a:p>
            <a:pPr marL="514350" indent="-514350">
              <a:buFont typeface="Wingdings" pitchFamily="2" charset="2"/>
              <a:buChar char="q"/>
              <a:defRPr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Sistem</a:t>
            </a:r>
            <a:r>
              <a:rPr lang="en-US" dirty="0">
                <a:latin typeface="Arial" pitchFamily="34" charset="0"/>
                <a:cs typeface="Arial" pitchFamily="34" charset="0"/>
              </a:rPr>
              <a:t> feeder : screw feeder , star feeder</a:t>
            </a:r>
          </a:p>
        </p:txBody>
      </p:sp>
    </p:spTree>
    <p:extLst>
      <p:ext uri="{BB962C8B-B14F-4D97-AF65-F5344CB8AC3E}">
        <p14:creationId xmlns:p14="http://schemas.microsoft.com/office/powerpoint/2010/main" val="134488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9EA2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9EA2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80728"/>
            <a:ext cx="4176464" cy="397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783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024744" cy="114300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Kapasitas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Penyimpanan</a:t>
            </a:r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971600" y="1700808"/>
            <a:ext cx="6984776" cy="4536504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Arial" charset="0"/>
              <a:buNone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Jumlah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bahan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disimpan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biasanya</a:t>
            </a:r>
            <a:r>
              <a:rPr lang="id-ID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dinyatakan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kapasitas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tonage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tiap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hari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pabrik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id-ID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None/>
            </a:pPr>
            <a:endParaRPr lang="id-ID" sz="28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None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Jumlah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tergantung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:</a:t>
            </a:r>
            <a:endParaRPr lang="id-ID" sz="2800" dirty="0" smtClean="0">
              <a:latin typeface="Arial" pitchFamily="34" charset="0"/>
              <a:cs typeface="Arial" pitchFamily="34" charset="0"/>
            </a:endParaRPr>
          </a:p>
          <a:p>
            <a:pPr marL="68580" indent="0" algn="just">
              <a:buNone/>
            </a:pPr>
            <a:r>
              <a:rPr lang="id-ID" sz="2800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Alat-alat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pabrik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secara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keseluruhan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68580" indent="0" algn="just">
              <a:buNone/>
            </a:pPr>
            <a:r>
              <a:rPr lang="id-ID" sz="28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Metode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operasi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68580" indent="0" algn="just">
              <a:buNone/>
            </a:pPr>
            <a:r>
              <a:rPr lang="id-ID" sz="2800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Frekuensi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lamanya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waktu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diperlukan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proses (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durasi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masing-masing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unit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secara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individu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ada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di 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plant.</a:t>
            </a:r>
          </a:p>
          <a:p>
            <a:pPr marL="68580" indent="0" algn="just">
              <a:buNone/>
            </a:pPr>
            <a:r>
              <a:rPr lang="id-ID" sz="2800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Mudah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sukarnya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bahan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tersebut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didapat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juga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distribusi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bahan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produknya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termasuk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transportasi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bahan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tersebut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32040" y="-108632"/>
            <a:ext cx="3512372" cy="7109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d-ID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Pendahuluan</a:t>
            </a:r>
            <a:endParaRPr lang="en-US" sz="32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855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9EA2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9EA2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9EA2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9EA2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556792"/>
            <a:ext cx="7488832" cy="4608512"/>
          </a:xfrm>
        </p:spPr>
        <p:txBody>
          <a:bodyPr/>
          <a:lstStyle/>
          <a:p>
            <a:r>
              <a:rPr lang="en-US" dirty="0"/>
              <a:t>Container (</a:t>
            </a:r>
            <a:r>
              <a:rPr lang="en-US" dirty="0" err="1"/>
              <a:t>wadah</a:t>
            </a:r>
            <a:r>
              <a:rPr lang="en-US" dirty="0"/>
              <a:t>) yang </a:t>
            </a:r>
            <a:r>
              <a:rPr lang="en-US" dirty="0" err="1"/>
              <a:t>biasa</a:t>
            </a:r>
            <a:r>
              <a:rPr lang="en-US" dirty="0"/>
              <a:t> </a:t>
            </a:r>
            <a:r>
              <a:rPr lang="en-US" dirty="0" err="1"/>
              <a:t>dipakai</a:t>
            </a:r>
            <a:r>
              <a:rPr lang="en-US" dirty="0"/>
              <a:t> box, bags, barrel </a:t>
            </a:r>
            <a:r>
              <a:rPr lang="en-US" dirty="0" err="1"/>
              <a:t>atau</a:t>
            </a:r>
            <a:r>
              <a:rPr lang="en-US" dirty="0"/>
              <a:t> drum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baja</a:t>
            </a:r>
            <a:endParaRPr lang="en-US" dirty="0"/>
          </a:p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penyimpanan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sedikit</a:t>
            </a:r>
            <a:endParaRPr lang="en-US" dirty="0"/>
          </a:p>
          <a:p>
            <a:r>
              <a:rPr lang="en-US" dirty="0" err="1"/>
              <a:t>Pemilihan</a:t>
            </a:r>
            <a:r>
              <a:rPr lang="en-US" dirty="0"/>
              <a:t> container </a:t>
            </a:r>
            <a:r>
              <a:rPr lang="en-US" dirty="0" err="1"/>
              <a:t>tergantung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sifat</a:t>
            </a:r>
            <a:r>
              <a:rPr lang="en-US" dirty="0"/>
              <a:t> </a:t>
            </a:r>
            <a:r>
              <a:rPr lang="en-US" dirty="0" err="1"/>
              <a:t>bahannya</a:t>
            </a:r>
            <a:endParaRPr lang="en-US" dirty="0"/>
          </a:p>
          <a:p>
            <a:pPr marL="68580" indent="0">
              <a:buNone/>
            </a:pPr>
            <a:endParaRPr lang="id-ID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1464292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id-ID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Penyimpanan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zat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padat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dalam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container</a:t>
            </a:r>
            <a:b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id-ID" dirty="0" smtClean="0"/>
              <a:t/>
            </a:r>
            <a:br>
              <a:rPr lang="id-ID" dirty="0" smtClean="0"/>
            </a:b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8837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578" y="1484784"/>
            <a:ext cx="8388424" cy="4824536"/>
          </a:xfrm>
        </p:spPr>
        <p:txBody>
          <a:bodyPr>
            <a:noAutofit/>
          </a:bodyPr>
          <a:lstStyle/>
          <a:p>
            <a:r>
              <a:rPr lang="en-US" sz="2800" dirty="0" err="1">
                <a:latin typeface="Candara" pitchFamily="34" charset="0"/>
              </a:rPr>
              <a:t>Perlu</a:t>
            </a:r>
            <a:r>
              <a:rPr lang="en-US" sz="2800" dirty="0">
                <a:latin typeface="Candara" pitchFamily="34" charset="0"/>
              </a:rPr>
              <a:t> </a:t>
            </a:r>
            <a:r>
              <a:rPr lang="en-US" sz="2800" dirty="0" err="1">
                <a:latin typeface="Candara" pitchFamily="34" charset="0"/>
              </a:rPr>
              <a:t>diperhatikan</a:t>
            </a:r>
            <a:r>
              <a:rPr lang="en-US" sz="2800" dirty="0">
                <a:latin typeface="Candara" pitchFamily="34" charset="0"/>
              </a:rPr>
              <a:t> </a:t>
            </a:r>
            <a:r>
              <a:rPr lang="en-US" sz="2800" dirty="0" err="1">
                <a:latin typeface="Candara" pitchFamily="34" charset="0"/>
              </a:rPr>
              <a:t>sifat</a:t>
            </a:r>
            <a:r>
              <a:rPr lang="en-US" sz="2800" dirty="0">
                <a:latin typeface="Candara" pitchFamily="34" charset="0"/>
              </a:rPr>
              <a:t> </a:t>
            </a:r>
            <a:r>
              <a:rPr lang="en-US" sz="2800" dirty="0" err="1">
                <a:latin typeface="Candara" pitchFamily="34" charset="0"/>
              </a:rPr>
              <a:t>bahan</a:t>
            </a:r>
            <a:r>
              <a:rPr lang="en-US" sz="2800" dirty="0">
                <a:latin typeface="Candara" pitchFamily="34" charset="0"/>
              </a:rPr>
              <a:t> </a:t>
            </a:r>
            <a:r>
              <a:rPr lang="en-US" sz="2800" dirty="0" err="1">
                <a:latin typeface="Candara" pitchFamily="34" charset="0"/>
              </a:rPr>
              <a:t>baik</a:t>
            </a:r>
            <a:r>
              <a:rPr lang="en-US" sz="2800" dirty="0">
                <a:latin typeface="Candara" pitchFamily="34" charset="0"/>
              </a:rPr>
              <a:t> </a:t>
            </a:r>
            <a:r>
              <a:rPr lang="en-US" sz="2800" dirty="0" err="1">
                <a:latin typeface="Candara" pitchFamily="34" charset="0"/>
              </a:rPr>
              <a:t>sifat</a:t>
            </a:r>
            <a:r>
              <a:rPr lang="en-US" sz="2800" dirty="0">
                <a:latin typeface="Candara" pitchFamily="34" charset="0"/>
              </a:rPr>
              <a:t> </a:t>
            </a:r>
            <a:r>
              <a:rPr lang="en-US" sz="2800" dirty="0" err="1">
                <a:latin typeface="Candara" pitchFamily="34" charset="0"/>
              </a:rPr>
              <a:t>kimia</a:t>
            </a:r>
            <a:r>
              <a:rPr lang="en-US" sz="2800" dirty="0">
                <a:latin typeface="Candara" pitchFamily="34" charset="0"/>
              </a:rPr>
              <a:t> </a:t>
            </a:r>
            <a:r>
              <a:rPr lang="en-US" sz="2800" dirty="0" err="1">
                <a:latin typeface="Candara" pitchFamily="34" charset="0"/>
              </a:rPr>
              <a:t>atau</a:t>
            </a:r>
            <a:r>
              <a:rPr lang="en-US" sz="2800" dirty="0">
                <a:latin typeface="Candara" pitchFamily="34" charset="0"/>
              </a:rPr>
              <a:t> </a:t>
            </a:r>
            <a:r>
              <a:rPr lang="en-US" sz="2800" dirty="0" err="1">
                <a:latin typeface="Candara" pitchFamily="34" charset="0"/>
              </a:rPr>
              <a:t>fisiknya</a:t>
            </a:r>
            <a:r>
              <a:rPr lang="en-US" sz="2800" dirty="0">
                <a:latin typeface="Candara" pitchFamily="34" charset="0"/>
              </a:rPr>
              <a:t>, yang </a:t>
            </a:r>
            <a:r>
              <a:rPr lang="en-US" sz="2800" dirty="0" err="1">
                <a:latin typeface="Candara" pitchFamily="34" charset="0"/>
              </a:rPr>
              <a:t>akan</a:t>
            </a:r>
            <a:r>
              <a:rPr lang="en-US" sz="2800" dirty="0">
                <a:latin typeface="Candara" pitchFamily="34" charset="0"/>
              </a:rPr>
              <a:t> </a:t>
            </a:r>
            <a:r>
              <a:rPr lang="en-US" sz="2800" dirty="0" err="1">
                <a:latin typeface="Candara" pitchFamily="34" charset="0"/>
              </a:rPr>
              <a:t>menentukan</a:t>
            </a:r>
            <a:r>
              <a:rPr lang="en-US" sz="2800" dirty="0">
                <a:latin typeface="Candara" pitchFamily="34" charset="0"/>
              </a:rPr>
              <a:t> </a:t>
            </a:r>
            <a:r>
              <a:rPr lang="en-US" sz="2800" dirty="0" err="1">
                <a:latin typeface="Candara" pitchFamily="34" charset="0"/>
              </a:rPr>
              <a:t>bahan</a:t>
            </a:r>
            <a:r>
              <a:rPr lang="en-US" sz="2800" dirty="0">
                <a:latin typeface="Candara" pitchFamily="34" charset="0"/>
              </a:rPr>
              <a:t> </a:t>
            </a:r>
            <a:r>
              <a:rPr lang="en-US" sz="2800" dirty="0" err="1">
                <a:latin typeface="Candara" pitchFamily="34" charset="0"/>
              </a:rPr>
              <a:t>dan</a:t>
            </a:r>
            <a:r>
              <a:rPr lang="en-US" sz="2800" dirty="0">
                <a:latin typeface="Candara" pitchFamily="34" charset="0"/>
              </a:rPr>
              <a:t> </a:t>
            </a:r>
            <a:r>
              <a:rPr lang="en-US" sz="2800" dirty="0" err="1">
                <a:latin typeface="Candara" pitchFamily="34" charset="0"/>
              </a:rPr>
              <a:t>bentuk</a:t>
            </a:r>
            <a:r>
              <a:rPr lang="en-US" sz="2800" dirty="0">
                <a:latin typeface="Candara" pitchFamily="34" charset="0"/>
              </a:rPr>
              <a:t> </a:t>
            </a:r>
            <a:r>
              <a:rPr lang="en-US" sz="2800" dirty="0" err="1">
                <a:latin typeface="Candara" pitchFamily="34" charset="0"/>
              </a:rPr>
              <a:t>alat</a:t>
            </a:r>
            <a:r>
              <a:rPr lang="en-US" sz="2800" dirty="0">
                <a:latin typeface="Candara" pitchFamily="34" charset="0"/>
              </a:rPr>
              <a:t> </a:t>
            </a:r>
            <a:r>
              <a:rPr lang="en-US" sz="2800" dirty="0" err="1">
                <a:latin typeface="Candara" pitchFamily="34" charset="0"/>
              </a:rPr>
              <a:t>penyimpan</a:t>
            </a:r>
            <a:r>
              <a:rPr lang="en-US" sz="2800" dirty="0">
                <a:latin typeface="Candara" pitchFamily="34" charset="0"/>
              </a:rPr>
              <a:t> </a:t>
            </a:r>
            <a:r>
              <a:rPr lang="en-US" sz="2800" dirty="0" err="1">
                <a:latin typeface="Candara" pitchFamily="34" charset="0"/>
              </a:rPr>
              <a:t>ataupun</a:t>
            </a:r>
            <a:r>
              <a:rPr lang="en-US" sz="2800" dirty="0">
                <a:latin typeface="Candara" pitchFamily="34" charset="0"/>
              </a:rPr>
              <a:t> </a:t>
            </a:r>
            <a:r>
              <a:rPr lang="en-US" sz="2800" dirty="0" err="1">
                <a:latin typeface="Candara" pitchFamily="34" charset="0"/>
              </a:rPr>
              <a:t>letak</a:t>
            </a:r>
            <a:r>
              <a:rPr lang="en-US" sz="2800" dirty="0">
                <a:latin typeface="Candara" pitchFamily="34" charset="0"/>
              </a:rPr>
              <a:t> </a:t>
            </a:r>
            <a:r>
              <a:rPr lang="en-US" sz="2800" dirty="0" err="1">
                <a:latin typeface="Candara" pitchFamily="34" charset="0"/>
              </a:rPr>
              <a:t>penyimpanan</a:t>
            </a:r>
            <a:endParaRPr lang="en-US" sz="2800" dirty="0">
              <a:latin typeface="Candara" pitchFamily="34" charset="0"/>
            </a:endParaRPr>
          </a:p>
          <a:p>
            <a:pPr>
              <a:buNone/>
              <a:defRPr/>
            </a:pPr>
            <a:endParaRPr lang="id-ID" sz="2800" dirty="0" smtClean="0">
              <a:latin typeface="Candara" pitchFamily="34" charset="0"/>
            </a:endParaRPr>
          </a:p>
          <a:p>
            <a:pPr>
              <a:buNone/>
              <a:defRPr/>
            </a:pPr>
            <a:r>
              <a:rPr lang="en-US" sz="2800" dirty="0" err="1" smtClean="0">
                <a:latin typeface="Candara" pitchFamily="34" charset="0"/>
              </a:rPr>
              <a:t>Sifat</a:t>
            </a:r>
            <a:r>
              <a:rPr lang="en-US" sz="2800" dirty="0" smtClean="0">
                <a:latin typeface="Candara" pitchFamily="34" charset="0"/>
              </a:rPr>
              <a:t> </a:t>
            </a:r>
            <a:r>
              <a:rPr lang="en-US" sz="2800" dirty="0" err="1">
                <a:latin typeface="Candara" pitchFamily="34" charset="0"/>
              </a:rPr>
              <a:t>bahan</a:t>
            </a:r>
            <a:r>
              <a:rPr lang="en-US" sz="2800" dirty="0">
                <a:latin typeface="Candara" pitchFamily="34" charset="0"/>
              </a:rPr>
              <a:t> </a:t>
            </a:r>
            <a:r>
              <a:rPr lang="en-US" sz="2800" dirty="0" err="1">
                <a:latin typeface="Candara" pitchFamily="34" charset="0"/>
              </a:rPr>
              <a:t>meliputi</a:t>
            </a:r>
            <a:r>
              <a:rPr lang="en-US" sz="2800" dirty="0">
                <a:latin typeface="Candara" pitchFamily="34" charset="0"/>
              </a:rPr>
              <a:t> 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800" dirty="0" err="1">
                <a:latin typeface="Candara" pitchFamily="34" charset="0"/>
              </a:rPr>
              <a:t>Daya</a:t>
            </a:r>
            <a:r>
              <a:rPr lang="en-US" sz="2800" dirty="0">
                <a:latin typeface="Candara" pitchFamily="34" charset="0"/>
              </a:rPr>
              <a:t> </a:t>
            </a:r>
            <a:r>
              <a:rPr lang="en-US" sz="2800" dirty="0" err="1">
                <a:latin typeface="Candara" pitchFamily="34" charset="0"/>
              </a:rPr>
              <a:t>tahan</a:t>
            </a:r>
            <a:r>
              <a:rPr lang="en-US" sz="2800" dirty="0">
                <a:latin typeface="Candara" pitchFamily="34" charset="0"/>
              </a:rPr>
              <a:t> </a:t>
            </a:r>
            <a:r>
              <a:rPr lang="en-US" sz="2800" dirty="0" err="1">
                <a:latin typeface="Candara" pitchFamily="34" charset="0"/>
              </a:rPr>
              <a:t>bahan</a:t>
            </a:r>
            <a:r>
              <a:rPr lang="en-US" sz="2800" dirty="0">
                <a:latin typeface="Candara" pitchFamily="34" charset="0"/>
              </a:rPr>
              <a:t> </a:t>
            </a:r>
            <a:r>
              <a:rPr lang="en-US" sz="2800" dirty="0" err="1">
                <a:latin typeface="Candara" pitchFamily="34" charset="0"/>
              </a:rPr>
              <a:t>terhadap</a:t>
            </a:r>
            <a:r>
              <a:rPr lang="en-US" sz="2800" dirty="0">
                <a:latin typeface="Candara" pitchFamily="34" charset="0"/>
              </a:rPr>
              <a:t> </a:t>
            </a:r>
            <a:r>
              <a:rPr lang="en-US" sz="2800" dirty="0" err="1">
                <a:latin typeface="Candara" pitchFamily="34" charset="0"/>
              </a:rPr>
              <a:t>pengaruh</a:t>
            </a:r>
            <a:r>
              <a:rPr lang="en-US" sz="2800" dirty="0">
                <a:latin typeface="Candara" pitchFamily="34" charset="0"/>
              </a:rPr>
              <a:t> </a:t>
            </a:r>
            <a:r>
              <a:rPr lang="en-US" sz="2800" dirty="0" err="1">
                <a:latin typeface="Candara" pitchFamily="34" charset="0"/>
              </a:rPr>
              <a:t>udara</a:t>
            </a:r>
            <a:r>
              <a:rPr lang="en-US" sz="2800" dirty="0">
                <a:latin typeface="Candara" pitchFamily="34" charset="0"/>
              </a:rPr>
              <a:t> </a:t>
            </a:r>
            <a:r>
              <a:rPr lang="en-US" sz="2800" dirty="0" err="1">
                <a:latin typeface="Candara" pitchFamily="34" charset="0"/>
              </a:rPr>
              <a:t>luar</a:t>
            </a:r>
            <a:endParaRPr lang="en-US" sz="2800" dirty="0">
              <a:latin typeface="Candara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2800" dirty="0" err="1">
                <a:latin typeface="Candara" pitchFamily="34" charset="0"/>
              </a:rPr>
              <a:t>Volatilitas</a:t>
            </a:r>
            <a:r>
              <a:rPr lang="en-US" sz="2800" dirty="0">
                <a:latin typeface="Candara" pitchFamily="34" charset="0"/>
              </a:rPr>
              <a:t> </a:t>
            </a:r>
            <a:r>
              <a:rPr lang="en-US" sz="2800" dirty="0" err="1">
                <a:latin typeface="Candara" pitchFamily="34" charset="0"/>
              </a:rPr>
              <a:t>bahan</a:t>
            </a:r>
            <a:endParaRPr lang="en-US" sz="2800" dirty="0">
              <a:latin typeface="Candara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2800" dirty="0" err="1">
                <a:latin typeface="Candara" pitchFamily="34" charset="0"/>
              </a:rPr>
              <a:t>Korosifitas</a:t>
            </a:r>
            <a:r>
              <a:rPr lang="en-US" sz="2800" dirty="0">
                <a:latin typeface="Candara" pitchFamily="34" charset="0"/>
              </a:rPr>
              <a:t> </a:t>
            </a:r>
            <a:r>
              <a:rPr lang="en-US" sz="2800" dirty="0" err="1">
                <a:latin typeface="Candara" pitchFamily="34" charset="0"/>
              </a:rPr>
              <a:t>bahan</a:t>
            </a:r>
            <a:endParaRPr lang="en-US" sz="2800" dirty="0">
              <a:latin typeface="Candara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2800" dirty="0" err="1">
                <a:latin typeface="Candara" pitchFamily="34" charset="0"/>
              </a:rPr>
              <a:t>Jumlah</a:t>
            </a:r>
            <a:r>
              <a:rPr lang="en-US" sz="2800" dirty="0">
                <a:latin typeface="Candara" pitchFamily="34" charset="0"/>
              </a:rPr>
              <a:t> </a:t>
            </a:r>
            <a:r>
              <a:rPr lang="en-US" sz="2800" dirty="0" err="1">
                <a:latin typeface="Candara" pitchFamily="34" charset="0"/>
              </a:rPr>
              <a:t>bahan</a:t>
            </a:r>
            <a:r>
              <a:rPr lang="en-US" sz="2800" dirty="0">
                <a:latin typeface="Candara" pitchFamily="34" charset="0"/>
              </a:rPr>
              <a:t> ,</a:t>
            </a:r>
            <a:r>
              <a:rPr lang="en-US" sz="2800" dirty="0" err="1">
                <a:latin typeface="Candara" pitchFamily="34" charset="0"/>
              </a:rPr>
              <a:t>suhu</a:t>
            </a:r>
            <a:r>
              <a:rPr lang="en-US" sz="2800" dirty="0">
                <a:latin typeface="Candara" pitchFamily="34" charset="0"/>
              </a:rPr>
              <a:t> </a:t>
            </a:r>
            <a:r>
              <a:rPr lang="en-US" sz="2800" dirty="0" err="1">
                <a:latin typeface="Candara" pitchFamily="34" charset="0"/>
              </a:rPr>
              <a:t>dan</a:t>
            </a:r>
            <a:r>
              <a:rPr lang="en-US" sz="2800" dirty="0">
                <a:latin typeface="Candara" pitchFamily="34" charset="0"/>
              </a:rPr>
              <a:t> </a:t>
            </a:r>
            <a:r>
              <a:rPr lang="en-US" sz="2800" dirty="0" err="1">
                <a:latin typeface="Candara" pitchFamily="34" charset="0"/>
              </a:rPr>
              <a:t>tekanannya</a:t>
            </a:r>
            <a:endParaRPr lang="en-US" sz="2800" dirty="0">
              <a:latin typeface="Candara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024744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id-I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II. PENYIMPANAN BAHAN CAIR</a:t>
            </a:r>
          </a:p>
        </p:txBody>
      </p:sp>
    </p:spTree>
    <p:extLst>
      <p:ext uri="{BB962C8B-B14F-4D97-AF65-F5344CB8AC3E}">
        <p14:creationId xmlns:p14="http://schemas.microsoft.com/office/powerpoint/2010/main" val="227995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611560" y="1040919"/>
            <a:ext cx="8229600" cy="5821363"/>
          </a:xfrm>
        </p:spPr>
        <p:txBody>
          <a:bodyPr/>
          <a:lstStyle/>
          <a:p>
            <a:pPr marL="68580" indent="0" eaLnBrk="1" hangingPunct="1">
              <a:buNone/>
            </a:pPr>
            <a:r>
              <a:rPr lang="id-ID" dirty="0" smtClean="0"/>
              <a:t>Note 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yang </a:t>
            </a:r>
            <a:r>
              <a:rPr lang="en-US" dirty="0" err="1" smtClean="0"/>
              <a:t>tahan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udara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 , </a:t>
            </a:r>
            <a:r>
              <a:rPr lang="en-US" dirty="0" err="1" smtClean="0"/>
              <a:t>penyimpanannya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udara</a:t>
            </a:r>
            <a:r>
              <a:rPr lang="en-US" dirty="0" smtClean="0"/>
              <a:t> </a:t>
            </a:r>
            <a:r>
              <a:rPr lang="en-US" dirty="0" err="1" smtClean="0"/>
              <a:t>terbuka</a:t>
            </a:r>
            <a:r>
              <a:rPr lang="en-US" dirty="0" smtClean="0"/>
              <a:t> (reservoir) 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tahan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pengaruh</a:t>
            </a:r>
            <a:r>
              <a:rPr lang="en-US" dirty="0" smtClean="0"/>
              <a:t> </a:t>
            </a:r>
            <a:r>
              <a:rPr lang="en-US" dirty="0" err="1" smtClean="0"/>
              <a:t>udara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 , </a:t>
            </a:r>
            <a:r>
              <a:rPr lang="en-US" dirty="0" err="1" smtClean="0"/>
              <a:t>penyimpanannya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tangki</a:t>
            </a:r>
            <a:r>
              <a:rPr lang="en-US" dirty="0" smtClean="0"/>
              <a:t>.</a:t>
            </a:r>
          </a:p>
          <a:p>
            <a:pPr eaLnBrk="1" hangingPunct="1">
              <a:buFont typeface="Wingdings" pitchFamily="2" charset="2"/>
              <a:buChar char="ü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7735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024744" cy="685880"/>
          </a:xfrm>
        </p:spPr>
        <p:txBody>
          <a:bodyPr>
            <a:normAutofit/>
          </a:bodyPr>
          <a:lstStyle/>
          <a:p>
            <a:r>
              <a:rPr lang="id-I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Penjelasan tentang Tangki</a:t>
            </a:r>
            <a:endParaRPr lang="id-ID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12776"/>
            <a:ext cx="7560840" cy="482453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en-US" sz="3000" dirty="0" err="1">
                <a:latin typeface="Candara" pitchFamily="34" charset="0"/>
              </a:rPr>
              <a:t>Letak</a:t>
            </a:r>
            <a:r>
              <a:rPr lang="en-US" sz="3000" dirty="0">
                <a:latin typeface="Candara" pitchFamily="34" charset="0"/>
              </a:rPr>
              <a:t> </a:t>
            </a:r>
            <a:r>
              <a:rPr lang="en-US" sz="3000" dirty="0" err="1">
                <a:latin typeface="Candara" pitchFamily="34" charset="0"/>
              </a:rPr>
              <a:t>tangki</a:t>
            </a:r>
            <a:r>
              <a:rPr lang="en-US" sz="3000" dirty="0">
                <a:latin typeface="Candara" pitchFamily="34" charset="0"/>
              </a:rPr>
              <a:t> </a:t>
            </a:r>
            <a:r>
              <a:rPr lang="en-US" sz="3000" dirty="0" err="1">
                <a:latin typeface="Candara" pitchFamily="34" charset="0"/>
              </a:rPr>
              <a:t>bisa</a:t>
            </a:r>
            <a:r>
              <a:rPr lang="en-US" sz="3000" dirty="0">
                <a:latin typeface="Candara" pitchFamily="34" charset="0"/>
              </a:rPr>
              <a:t> outdoor </a:t>
            </a:r>
            <a:r>
              <a:rPr lang="en-US" sz="3000" dirty="0" err="1">
                <a:latin typeface="Candara" pitchFamily="34" charset="0"/>
              </a:rPr>
              <a:t>maupun</a:t>
            </a:r>
            <a:r>
              <a:rPr lang="en-US" sz="3000" dirty="0">
                <a:latin typeface="Candara" pitchFamily="34" charset="0"/>
              </a:rPr>
              <a:t> indoor </a:t>
            </a:r>
            <a:r>
              <a:rPr lang="en-US" sz="3000" dirty="0" err="1">
                <a:latin typeface="Candara" pitchFamily="34" charset="0"/>
              </a:rPr>
              <a:t>tergantung</a:t>
            </a:r>
            <a:r>
              <a:rPr lang="en-US" sz="3000" dirty="0">
                <a:latin typeface="Candara" pitchFamily="34" charset="0"/>
              </a:rPr>
              <a:t> </a:t>
            </a:r>
            <a:r>
              <a:rPr lang="en-US" sz="3000" dirty="0" err="1">
                <a:latin typeface="Candara" pitchFamily="34" charset="0"/>
              </a:rPr>
              <a:t>dari</a:t>
            </a:r>
            <a:r>
              <a:rPr lang="en-US" sz="3000" dirty="0">
                <a:latin typeface="Candara" pitchFamily="34" charset="0"/>
              </a:rPr>
              <a:t> </a:t>
            </a:r>
            <a:r>
              <a:rPr lang="en-US" sz="3000" dirty="0" err="1">
                <a:latin typeface="Candara" pitchFamily="34" charset="0"/>
              </a:rPr>
              <a:t>sifat</a:t>
            </a:r>
            <a:r>
              <a:rPr lang="en-US" sz="3000" dirty="0">
                <a:latin typeface="Candara" pitchFamily="34" charset="0"/>
              </a:rPr>
              <a:t> </a:t>
            </a:r>
            <a:r>
              <a:rPr lang="en-US" sz="3000" dirty="0" err="1">
                <a:latin typeface="Candara" pitchFamily="34" charset="0"/>
              </a:rPr>
              <a:t>bahan</a:t>
            </a:r>
            <a:r>
              <a:rPr lang="en-US" sz="3000" dirty="0">
                <a:latin typeface="Candara" pitchFamily="34" charset="0"/>
              </a:rPr>
              <a:t>.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sz="3000" dirty="0" err="1">
                <a:latin typeface="Candara" pitchFamily="34" charset="0"/>
              </a:rPr>
              <a:t>Bentuk</a:t>
            </a:r>
            <a:r>
              <a:rPr lang="en-US" sz="3000" dirty="0">
                <a:latin typeface="Candara" pitchFamily="34" charset="0"/>
              </a:rPr>
              <a:t> </a:t>
            </a:r>
            <a:r>
              <a:rPr lang="en-US" sz="3000" dirty="0" err="1">
                <a:latin typeface="Candara" pitchFamily="34" charset="0"/>
              </a:rPr>
              <a:t>tangki</a:t>
            </a:r>
            <a:r>
              <a:rPr lang="en-US" sz="3000" dirty="0">
                <a:latin typeface="Candara" pitchFamily="34" charset="0"/>
              </a:rPr>
              <a:t> </a:t>
            </a:r>
            <a:r>
              <a:rPr lang="en-US" sz="3000" dirty="0" err="1">
                <a:latin typeface="Candara" pitchFamily="34" charset="0"/>
              </a:rPr>
              <a:t>bisa</a:t>
            </a:r>
            <a:r>
              <a:rPr lang="en-US" sz="3000" dirty="0">
                <a:latin typeface="Candara" pitchFamily="34" charset="0"/>
              </a:rPr>
              <a:t> </a:t>
            </a:r>
            <a:r>
              <a:rPr lang="en-US" sz="3000" dirty="0" err="1">
                <a:latin typeface="Candara" pitchFamily="34" charset="0"/>
              </a:rPr>
              <a:t>silinder</a:t>
            </a:r>
            <a:r>
              <a:rPr lang="en-US" sz="3000" dirty="0">
                <a:latin typeface="Candara" pitchFamily="34" charset="0"/>
              </a:rPr>
              <a:t>, bola , rectangular</a:t>
            </a:r>
            <a:r>
              <a:rPr lang="en-US" sz="3000" dirty="0"/>
              <a:t>.</a:t>
            </a:r>
          </a:p>
          <a:p>
            <a:pPr marL="68580" indent="0">
              <a:buNone/>
            </a:pPr>
            <a:endParaRPr lang="id-ID" dirty="0" smtClean="0"/>
          </a:p>
          <a:p>
            <a:pPr marL="68580" indent="0">
              <a:buNone/>
            </a:pP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Catatan 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800" b="1" dirty="0" err="1">
                <a:solidFill>
                  <a:srgbClr val="C00000"/>
                </a:solidFill>
                <a:latin typeface="Candara" pitchFamily="34" charset="0"/>
                <a:cs typeface="Arial" pitchFamily="34" charset="0"/>
              </a:rPr>
              <a:t>Tangki</a:t>
            </a:r>
            <a:r>
              <a:rPr lang="en-US" sz="2800" b="1" dirty="0">
                <a:solidFill>
                  <a:srgbClr val="C00000"/>
                </a:solidFill>
                <a:latin typeface="Candara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ndara" pitchFamily="34" charset="0"/>
                <a:cs typeface="Arial" pitchFamily="34" charset="0"/>
              </a:rPr>
              <a:t>silinder</a:t>
            </a:r>
            <a:r>
              <a:rPr lang="en-US" sz="2800" b="1" dirty="0">
                <a:solidFill>
                  <a:srgbClr val="C00000"/>
                </a:solidFill>
                <a:latin typeface="Candara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ndara" pitchFamily="34" charset="0"/>
                <a:cs typeface="Arial" pitchFamily="34" charset="0"/>
              </a:rPr>
              <a:t>vertikal</a:t>
            </a:r>
            <a:r>
              <a:rPr lang="en-US" sz="2800" b="1" dirty="0">
                <a:solidFill>
                  <a:srgbClr val="C00000"/>
                </a:solidFill>
                <a:latin typeface="Candara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ndara" pitchFamily="34" charset="0"/>
                <a:cs typeface="Arial" pitchFamily="34" charset="0"/>
              </a:rPr>
              <a:t>tegak</a:t>
            </a:r>
            <a:r>
              <a:rPr lang="en-US" sz="2800" b="1" dirty="0">
                <a:solidFill>
                  <a:srgbClr val="C00000"/>
                </a:solidFill>
                <a:latin typeface="Candara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Candara" pitchFamily="34" charset="0"/>
                <a:cs typeface="Arial" pitchFamily="34" charset="0"/>
              </a:rPr>
              <a:t>untuk</a:t>
            </a:r>
            <a:r>
              <a:rPr lang="en-US" sz="2800" dirty="0">
                <a:latin typeface="Candara" pitchFamily="34" charset="0"/>
                <a:cs typeface="Arial" pitchFamily="34" charset="0"/>
              </a:rPr>
              <a:t>  </a:t>
            </a:r>
            <a:r>
              <a:rPr lang="en-US" sz="2800" dirty="0" err="1">
                <a:latin typeface="Candara" pitchFamily="34" charset="0"/>
                <a:cs typeface="Arial" pitchFamily="34" charset="0"/>
              </a:rPr>
              <a:t>penyimpanan</a:t>
            </a:r>
            <a:r>
              <a:rPr lang="en-US" sz="2800" dirty="0">
                <a:latin typeface="Candara" pitchFamily="34" charset="0"/>
                <a:cs typeface="Arial" pitchFamily="34" charset="0"/>
              </a:rPr>
              <a:t> outdoor </a:t>
            </a:r>
            <a:r>
              <a:rPr lang="en-US" sz="2800" dirty="0" err="1">
                <a:latin typeface="Candara" pitchFamily="34" charset="0"/>
                <a:cs typeface="Arial" pitchFamily="34" charset="0"/>
              </a:rPr>
              <a:t>dan</a:t>
            </a:r>
            <a:r>
              <a:rPr lang="en-US" sz="2800" dirty="0">
                <a:latin typeface="Candara" pitchFamily="34" charset="0"/>
                <a:cs typeface="Arial" pitchFamily="34" charset="0"/>
              </a:rPr>
              <a:t>  </a:t>
            </a:r>
            <a:r>
              <a:rPr lang="en-US" sz="2800" dirty="0" err="1">
                <a:latin typeface="Candara" pitchFamily="34" charset="0"/>
                <a:cs typeface="Arial" pitchFamily="34" charset="0"/>
              </a:rPr>
              <a:t>untuk</a:t>
            </a:r>
            <a:r>
              <a:rPr lang="en-US" sz="2800" dirty="0">
                <a:latin typeface="Candara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Candara" pitchFamily="34" charset="0"/>
                <a:cs typeface="Arial" pitchFamily="34" charset="0"/>
              </a:rPr>
              <a:t>penyimpanan</a:t>
            </a:r>
            <a:r>
              <a:rPr lang="en-US" sz="2800" dirty="0">
                <a:latin typeface="Candara" pitchFamily="34" charset="0"/>
                <a:cs typeface="Arial" pitchFamily="34" charset="0"/>
              </a:rPr>
              <a:t> yang </a:t>
            </a:r>
            <a:r>
              <a:rPr lang="en-US" sz="2800" dirty="0" err="1">
                <a:latin typeface="Candara" pitchFamily="34" charset="0"/>
                <a:cs typeface="Arial" pitchFamily="34" charset="0"/>
              </a:rPr>
              <a:t>diinginkan</a:t>
            </a:r>
            <a:r>
              <a:rPr lang="en-US" sz="2800" dirty="0">
                <a:latin typeface="Candara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Candara" pitchFamily="34" charset="0"/>
                <a:cs typeface="Arial" pitchFamily="34" charset="0"/>
              </a:rPr>
              <a:t>kontrol</a:t>
            </a:r>
            <a:r>
              <a:rPr lang="en-US" sz="2800" dirty="0">
                <a:latin typeface="Candara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Candara" pitchFamily="34" charset="0"/>
                <a:cs typeface="Arial" pitchFamily="34" charset="0"/>
              </a:rPr>
              <a:t>terhadap</a:t>
            </a:r>
            <a:r>
              <a:rPr lang="en-US" sz="2800" dirty="0">
                <a:latin typeface="Candara" pitchFamily="34" charset="0"/>
                <a:cs typeface="Arial" pitchFamily="34" charset="0"/>
              </a:rPr>
              <a:t> level </a:t>
            </a:r>
            <a:r>
              <a:rPr lang="en-US" sz="2800" dirty="0" err="1">
                <a:latin typeface="Candara" pitchFamily="34" charset="0"/>
                <a:cs typeface="Arial" pitchFamily="34" charset="0"/>
              </a:rPr>
              <a:t>permukaan</a:t>
            </a:r>
            <a:r>
              <a:rPr lang="en-US" sz="2800" dirty="0">
                <a:latin typeface="Candara" pitchFamily="34" charset="0"/>
                <a:cs typeface="Arial" pitchFamily="34" charset="0"/>
              </a:rPr>
              <a:t> yang </a:t>
            </a:r>
            <a:r>
              <a:rPr lang="en-US" sz="2800" dirty="0" err="1">
                <a:latin typeface="Candara" pitchFamily="34" charset="0"/>
                <a:cs typeface="Arial" pitchFamily="34" charset="0"/>
              </a:rPr>
              <a:t>tepat</a:t>
            </a:r>
            <a:r>
              <a:rPr lang="en-US" sz="2800" dirty="0">
                <a:latin typeface="Candara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800" b="1" dirty="0" err="1">
                <a:solidFill>
                  <a:srgbClr val="C00000"/>
                </a:solidFill>
                <a:latin typeface="Candara" pitchFamily="34" charset="0"/>
                <a:cs typeface="Arial" pitchFamily="34" charset="0"/>
              </a:rPr>
              <a:t>Tangki</a:t>
            </a:r>
            <a:r>
              <a:rPr lang="en-US" sz="2800" b="1" dirty="0">
                <a:solidFill>
                  <a:srgbClr val="C00000"/>
                </a:solidFill>
                <a:latin typeface="Candara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ndara" pitchFamily="34" charset="0"/>
                <a:cs typeface="Arial" pitchFamily="34" charset="0"/>
              </a:rPr>
              <a:t>silinder</a:t>
            </a:r>
            <a:r>
              <a:rPr lang="en-US" sz="2800" b="1" dirty="0">
                <a:solidFill>
                  <a:srgbClr val="C00000"/>
                </a:solidFill>
                <a:latin typeface="Candara" pitchFamily="34" charset="0"/>
                <a:cs typeface="Arial" pitchFamily="34" charset="0"/>
              </a:rPr>
              <a:t> horizontal </a:t>
            </a:r>
            <a:r>
              <a:rPr lang="en-US" sz="2800" b="1" dirty="0" err="1">
                <a:solidFill>
                  <a:srgbClr val="C00000"/>
                </a:solidFill>
                <a:latin typeface="Candara" pitchFamily="34" charset="0"/>
                <a:cs typeface="Arial" pitchFamily="34" charset="0"/>
              </a:rPr>
              <a:t>dan</a:t>
            </a:r>
            <a:r>
              <a:rPr lang="en-US" sz="2800" b="1" dirty="0">
                <a:solidFill>
                  <a:srgbClr val="C00000"/>
                </a:solidFill>
                <a:latin typeface="Candara" pitchFamily="34" charset="0"/>
                <a:cs typeface="Arial" pitchFamily="34" charset="0"/>
              </a:rPr>
              <a:t> rectangular </a:t>
            </a:r>
            <a:r>
              <a:rPr lang="en-US" sz="2800" dirty="0" err="1">
                <a:latin typeface="Candara" pitchFamily="34" charset="0"/>
                <a:cs typeface="Arial" pitchFamily="34" charset="0"/>
              </a:rPr>
              <a:t>banyak</a:t>
            </a:r>
            <a:r>
              <a:rPr lang="en-US" sz="2800" dirty="0">
                <a:latin typeface="Candara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Candara" pitchFamily="34" charset="0"/>
                <a:cs typeface="Arial" pitchFamily="34" charset="0"/>
              </a:rPr>
              <a:t>dipakai</a:t>
            </a:r>
            <a:r>
              <a:rPr lang="en-US" sz="2800" dirty="0">
                <a:latin typeface="Candara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Candara" pitchFamily="34" charset="0"/>
                <a:cs typeface="Arial" pitchFamily="34" charset="0"/>
              </a:rPr>
              <a:t>untuk</a:t>
            </a:r>
            <a:r>
              <a:rPr lang="en-US" sz="2800" dirty="0">
                <a:latin typeface="Candara" pitchFamily="34" charset="0"/>
                <a:cs typeface="Arial" pitchFamily="34" charset="0"/>
              </a:rPr>
              <a:t>  </a:t>
            </a:r>
            <a:r>
              <a:rPr lang="en-US" sz="2800" dirty="0" err="1">
                <a:latin typeface="Candara" pitchFamily="34" charset="0"/>
                <a:cs typeface="Arial" pitchFamily="34" charset="0"/>
              </a:rPr>
              <a:t>penyimpanan</a:t>
            </a:r>
            <a:r>
              <a:rPr lang="en-US" sz="2800" dirty="0">
                <a:latin typeface="Candara" pitchFamily="34" charset="0"/>
                <a:cs typeface="Arial" pitchFamily="34" charset="0"/>
              </a:rPr>
              <a:t> indoor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800" b="1" dirty="0" err="1">
                <a:solidFill>
                  <a:srgbClr val="C00000"/>
                </a:solidFill>
                <a:latin typeface="Candara" pitchFamily="34" charset="0"/>
                <a:cs typeface="Arial" pitchFamily="34" charset="0"/>
              </a:rPr>
              <a:t>Tangki</a:t>
            </a:r>
            <a:r>
              <a:rPr lang="en-US" sz="2800" b="1" dirty="0">
                <a:solidFill>
                  <a:srgbClr val="C00000"/>
                </a:solidFill>
                <a:latin typeface="Candara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ndara" pitchFamily="34" charset="0"/>
                <a:cs typeface="Arial" pitchFamily="34" charset="0"/>
              </a:rPr>
              <a:t>bentuk</a:t>
            </a:r>
            <a:r>
              <a:rPr lang="en-US" sz="2800" b="1" dirty="0">
                <a:solidFill>
                  <a:srgbClr val="C00000"/>
                </a:solidFill>
                <a:latin typeface="Candara" pitchFamily="34" charset="0"/>
                <a:cs typeface="Arial" pitchFamily="34" charset="0"/>
              </a:rPr>
              <a:t> bola </a:t>
            </a:r>
            <a:r>
              <a:rPr lang="en-US" sz="2800" dirty="0" err="1">
                <a:latin typeface="Candara" pitchFamily="34" charset="0"/>
                <a:cs typeface="Arial" pitchFamily="34" charset="0"/>
              </a:rPr>
              <a:t>untuk</a:t>
            </a:r>
            <a:r>
              <a:rPr lang="en-US" sz="2800" dirty="0">
                <a:latin typeface="Candara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Candara" pitchFamily="34" charset="0"/>
                <a:cs typeface="Arial" pitchFamily="34" charset="0"/>
              </a:rPr>
              <a:t>penyimpanan</a:t>
            </a:r>
            <a:r>
              <a:rPr lang="en-US" sz="2800" dirty="0">
                <a:latin typeface="Candara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Candara" pitchFamily="34" charset="0"/>
                <a:cs typeface="Arial" pitchFamily="34" charset="0"/>
              </a:rPr>
              <a:t>zat</a:t>
            </a:r>
            <a:r>
              <a:rPr lang="en-US" sz="2800" dirty="0">
                <a:latin typeface="Candara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Candara" pitchFamily="34" charset="0"/>
                <a:cs typeface="Arial" pitchFamily="34" charset="0"/>
              </a:rPr>
              <a:t>cair</a:t>
            </a:r>
            <a:r>
              <a:rPr lang="en-US" sz="2800" dirty="0">
                <a:latin typeface="Candara" pitchFamily="34" charset="0"/>
                <a:cs typeface="Arial" pitchFamily="34" charset="0"/>
              </a:rPr>
              <a:t> yang </a:t>
            </a:r>
            <a:r>
              <a:rPr lang="en-US" sz="2800" dirty="0" err="1">
                <a:latin typeface="Candara" pitchFamily="34" charset="0"/>
                <a:cs typeface="Arial" pitchFamily="34" charset="0"/>
              </a:rPr>
              <a:t>mudah</a:t>
            </a:r>
            <a:r>
              <a:rPr lang="en-US" sz="2800" dirty="0">
                <a:latin typeface="Candara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Candara" pitchFamily="34" charset="0"/>
                <a:cs typeface="Arial" pitchFamily="34" charset="0"/>
              </a:rPr>
              <a:t>menguap</a:t>
            </a:r>
            <a:r>
              <a:rPr lang="id-ID" sz="2800" dirty="0" smtClean="0">
                <a:latin typeface="Candara" pitchFamily="34" charset="0"/>
                <a:cs typeface="Arial" pitchFamily="34" charset="0"/>
              </a:rPr>
              <a:t> (sangat volatil)</a:t>
            </a:r>
            <a:r>
              <a:rPr lang="en-US" sz="2800" dirty="0" smtClean="0">
                <a:latin typeface="Candara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Candara" pitchFamily="34" charset="0"/>
                <a:cs typeface="Arial" pitchFamily="34" charset="0"/>
              </a:rPr>
              <a:t>, </a:t>
            </a:r>
            <a:r>
              <a:rPr lang="id-ID" sz="2800" dirty="0" smtClean="0">
                <a:latin typeface="Candara" pitchFamily="34" charset="0"/>
                <a:cs typeface="Arial" pitchFamily="34" charset="0"/>
              </a:rPr>
              <a:t>misak gas yang dicairkan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680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024744" cy="685880"/>
          </a:xfrm>
        </p:spPr>
        <p:txBody>
          <a:bodyPr>
            <a:normAutofit/>
          </a:bodyPr>
          <a:lstStyle/>
          <a:p>
            <a:r>
              <a:rPr lang="id-I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Penjelasan tentang Tangki</a:t>
            </a:r>
            <a:endParaRPr lang="id-ID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12776"/>
            <a:ext cx="7704856" cy="482453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en-US" sz="2800" dirty="0" err="1" smtClean="0">
                <a:latin typeface="Candara" pitchFamily="34" charset="0"/>
              </a:rPr>
              <a:t>Spesifikasi</a:t>
            </a:r>
            <a:r>
              <a:rPr lang="en-US" sz="2800" dirty="0" smtClean="0">
                <a:latin typeface="Candara" pitchFamily="34" charset="0"/>
              </a:rPr>
              <a:t> </a:t>
            </a:r>
            <a:r>
              <a:rPr lang="en-US" sz="2800" dirty="0" err="1">
                <a:latin typeface="Candara" pitchFamily="34" charset="0"/>
              </a:rPr>
              <a:t>tangki</a:t>
            </a:r>
            <a:r>
              <a:rPr lang="en-US" sz="2800" dirty="0">
                <a:latin typeface="Candara" pitchFamily="34" charset="0"/>
              </a:rPr>
              <a:t> ( </a:t>
            </a:r>
            <a:r>
              <a:rPr lang="en-US" sz="2800" dirty="0" err="1">
                <a:latin typeface="Candara" pitchFamily="34" charset="0"/>
              </a:rPr>
              <a:t>tebal</a:t>
            </a:r>
            <a:r>
              <a:rPr lang="en-US" sz="2800" dirty="0">
                <a:latin typeface="Candara" pitchFamily="34" charset="0"/>
              </a:rPr>
              <a:t> </a:t>
            </a:r>
            <a:r>
              <a:rPr lang="en-US" sz="2800" dirty="0" err="1">
                <a:latin typeface="Candara" pitchFamily="34" charset="0"/>
              </a:rPr>
              <a:t>tangki</a:t>
            </a:r>
            <a:r>
              <a:rPr lang="en-US" sz="2800" dirty="0">
                <a:latin typeface="Candara" pitchFamily="34" charset="0"/>
              </a:rPr>
              <a:t>) </a:t>
            </a:r>
            <a:r>
              <a:rPr lang="en-US" sz="2800" dirty="0" err="1">
                <a:latin typeface="Candara" pitchFamily="34" charset="0"/>
              </a:rPr>
              <a:t>tergantung</a:t>
            </a:r>
            <a:r>
              <a:rPr lang="en-US" sz="2800" dirty="0">
                <a:latin typeface="Candara" pitchFamily="34" charset="0"/>
              </a:rPr>
              <a:t> :</a:t>
            </a:r>
          </a:p>
          <a:p>
            <a:pPr marL="68580" indent="0">
              <a:buNone/>
            </a:pPr>
            <a:endParaRPr lang="id-ID" dirty="0" smtClean="0"/>
          </a:p>
          <a:p>
            <a:pPr marL="68580" indent="0">
              <a:buNone/>
            </a:pPr>
            <a:endParaRPr lang="id-ID" dirty="0"/>
          </a:p>
          <a:p>
            <a:pPr marL="68580" indent="0">
              <a:buNone/>
            </a:pPr>
            <a:endParaRPr lang="id-ID" dirty="0"/>
          </a:p>
          <a:p>
            <a:pPr>
              <a:buFont typeface="Wingdings" pitchFamily="2" charset="2"/>
              <a:buChar char="q"/>
            </a:pPr>
            <a:r>
              <a:rPr lang="en-US" sz="2800" dirty="0" err="1" smtClean="0">
                <a:latin typeface="Candara" pitchFamily="34" charset="0"/>
              </a:rPr>
              <a:t>Jenis</a:t>
            </a:r>
            <a:r>
              <a:rPr lang="en-US" sz="2800" dirty="0" smtClean="0">
                <a:latin typeface="Candara" pitchFamily="34" charset="0"/>
              </a:rPr>
              <a:t> </a:t>
            </a:r>
            <a:r>
              <a:rPr lang="en-US" sz="2800" dirty="0" err="1">
                <a:latin typeface="Candara" pitchFamily="34" charset="0"/>
              </a:rPr>
              <a:t>bahan</a:t>
            </a:r>
            <a:r>
              <a:rPr lang="en-US" sz="2800" dirty="0">
                <a:latin typeface="Candara" pitchFamily="34" charset="0"/>
              </a:rPr>
              <a:t> </a:t>
            </a:r>
            <a:r>
              <a:rPr lang="en-US" sz="2800" dirty="0" err="1">
                <a:latin typeface="Candara" pitchFamily="34" charset="0"/>
              </a:rPr>
              <a:t>tangki</a:t>
            </a:r>
            <a:r>
              <a:rPr lang="en-US" sz="2800" dirty="0">
                <a:latin typeface="Candara" pitchFamily="34" charset="0"/>
              </a:rPr>
              <a:t> </a:t>
            </a:r>
            <a:r>
              <a:rPr lang="en-US" sz="2800" dirty="0" err="1">
                <a:latin typeface="Candara" pitchFamily="34" charset="0"/>
              </a:rPr>
              <a:t>tergantung</a:t>
            </a:r>
            <a:r>
              <a:rPr lang="en-US" sz="2800" dirty="0">
                <a:latin typeface="Candara" pitchFamily="34" charset="0"/>
              </a:rPr>
              <a:t> </a:t>
            </a:r>
            <a:r>
              <a:rPr lang="en-US" sz="2800" dirty="0" err="1">
                <a:latin typeface="Candara" pitchFamily="34" charset="0"/>
              </a:rPr>
              <a:t>korosifitas</a:t>
            </a:r>
            <a:r>
              <a:rPr lang="en-US" sz="2800" dirty="0">
                <a:latin typeface="Candara" pitchFamily="34" charset="0"/>
              </a:rPr>
              <a:t> </a:t>
            </a:r>
            <a:r>
              <a:rPr lang="en-US" sz="2800" dirty="0" err="1" smtClean="0">
                <a:latin typeface="Candara" pitchFamily="34" charset="0"/>
              </a:rPr>
              <a:t>bahan</a:t>
            </a:r>
            <a:r>
              <a:rPr lang="id-ID" sz="2800" dirty="0" smtClean="0">
                <a:latin typeface="Candara" pitchFamily="34" charset="0"/>
              </a:rPr>
              <a:t> :</a:t>
            </a:r>
          </a:p>
          <a:p>
            <a:pPr marL="68580" indent="0">
              <a:buNone/>
            </a:pP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22586" y="1484784"/>
            <a:ext cx="7416824" cy="15121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  <a:defRPr/>
            </a:pPr>
            <a:endParaRPr lang="en-US" sz="2800" dirty="0" smtClean="0">
              <a:latin typeface="Candara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2800" dirty="0" err="1" smtClean="0">
                <a:latin typeface="Candara" pitchFamily="34" charset="0"/>
              </a:rPr>
              <a:t>Suhu</a:t>
            </a:r>
            <a:r>
              <a:rPr lang="en-US" sz="2800" dirty="0" smtClean="0">
                <a:latin typeface="Candara" pitchFamily="34" charset="0"/>
              </a:rPr>
              <a:t> </a:t>
            </a:r>
            <a:r>
              <a:rPr lang="en-US" sz="2800" dirty="0" err="1" smtClean="0">
                <a:latin typeface="Candara" pitchFamily="34" charset="0"/>
              </a:rPr>
              <a:t>zat</a:t>
            </a:r>
            <a:r>
              <a:rPr lang="en-US" sz="2800" dirty="0" smtClean="0">
                <a:latin typeface="Candara" pitchFamily="34" charset="0"/>
              </a:rPr>
              <a:t> </a:t>
            </a:r>
            <a:r>
              <a:rPr lang="en-US" sz="2800" dirty="0" err="1" smtClean="0">
                <a:latin typeface="Candara" pitchFamily="34" charset="0"/>
              </a:rPr>
              <a:t>cair</a:t>
            </a:r>
            <a:r>
              <a:rPr lang="en-US" sz="2800" dirty="0" smtClean="0">
                <a:latin typeface="Candara" pitchFamily="34" charset="0"/>
              </a:rPr>
              <a:t> </a:t>
            </a:r>
            <a:r>
              <a:rPr lang="en-US" sz="2800" dirty="0" err="1" smtClean="0">
                <a:latin typeface="Candara" pitchFamily="34" charset="0"/>
              </a:rPr>
              <a:t>atau</a:t>
            </a:r>
            <a:r>
              <a:rPr lang="en-US" sz="2800" dirty="0" smtClean="0">
                <a:latin typeface="Candara" pitchFamily="34" charset="0"/>
              </a:rPr>
              <a:t> </a:t>
            </a:r>
            <a:r>
              <a:rPr lang="en-US" sz="2800" dirty="0" err="1" smtClean="0">
                <a:latin typeface="Candara" pitchFamily="34" charset="0"/>
              </a:rPr>
              <a:t>suhu</a:t>
            </a:r>
            <a:r>
              <a:rPr lang="en-US" sz="2800" dirty="0" smtClean="0">
                <a:latin typeface="Candara" pitchFamily="34" charset="0"/>
              </a:rPr>
              <a:t> </a:t>
            </a:r>
            <a:r>
              <a:rPr lang="en-US" sz="2800" dirty="0" err="1" smtClean="0">
                <a:latin typeface="Candara" pitchFamily="34" charset="0"/>
              </a:rPr>
              <a:t>lingkungan</a:t>
            </a:r>
            <a:endParaRPr lang="en-US" sz="2800" dirty="0" smtClean="0">
              <a:latin typeface="Candara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2800" dirty="0" err="1" smtClean="0">
                <a:latin typeface="Candara" pitchFamily="34" charset="0"/>
              </a:rPr>
              <a:t>Volatilitas</a:t>
            </a:r>
            <a:r>
              <a:rPr lang="en-US" sz="2800" dirty="0" smtClean="0">
                <a:latin typeface="Candara" pitchFamily="34" charset="0"/>
              </a:rPr>
              <a:t> </a:t>
            </a:r>
            <a:r>
              <a:rPr lang="en-US" sz="2800" dirty="0" err="1" smtClean="0">
                <a:latin typeface="Candara" pitchFamily="34" charset="0"/>
              </a:rPr>
              <a:t>bahan</a:t>
            </a:r>
            <a:r>
              <a:rPr lang="en-US" sz="2800" dirty="0" smtClean="0">
                <a:latin typeface="Candara" pitchFamily="34" charset="0"/>
              </a:rPr>
              <a:t>, </a:t>
            </a:r>
            <a:r>
              <a:rPr lang="en-US" sz="2800" dirty="0" err="1" smtClean="0">
                <a:latin typeface="Candara" pitchFamily="34" charset="0"/>
              </a:rPr>
              <a:t>untuk</a:t>
            </a:r>
            <a:r>
              <a:rPr lang="en-US" sz="2800" dirty="0" smtClean="0">
                <a:latin typeface="Candara" pitchFamily="34" charset="0"/>
              </a:rPr>
              <a:t> </a:t>
            </a:r>
            <a:r>
              <a:rPr lang="en-US" sz="2800" dirty="0" err="1" smtClean="0">
                <a:latin typeface="Candara" pitchFamily="34" charset="0"/>
              </a:rPr>
              <a:t>tekanan</a:t>
            </a:r>
            <a:r>
              <a:rPr lang="en-US" sz="2800" dirty="0" smtClean="0">
                <a:latin typeface="Candara" pitchFamily="34" charset="0"/>
              </a:rPr>
              <a:t> </a:t>
            </a:r>
            <a:r>
              <a:rPr lang="en-US" sz="2800" dirty="0" err="1" smtClean="0">
                <a:latin typeface="Candara" pitchFamily="34" charset="0"/>
              </a:rPr>
              <a:t>uap</a:t>
            </a:r>
            <a:r>
              <a:rPr lang="en-US" sz="2800" dirty="0" smtClean="0">
                <a:latin typeface="Candara" pitchFamily="34" charset="0"/>
              </a:rPr>
              <a:t> </a:t>
            </a:r>
            <a:r>
              <a:rPr lang="en-US" sz="2800" dirty="0" err="1" smtClean="0">
                <a:latin typeface="Candara" pitchFamily="34" charset="0"/>
              </a:rPr>
              <a:t>murninya</a:t>
            </a:r>
            <a:r>
              <a:rPr lang="en-US" sz="2800" dirty="0" smtClean="0">
                <a:latin typeface="Candara" pitchFamily="34" charset="0"/>
              </a:rPr>
              <a:t>  </a:t>
            </a:r>
          </a:p>
          <a:p>
            <a:pPr marL="68580" indent="0">
              <a:buFont typeface="Wingdings 2" pitchFamily="18" charset="2"/>
              <a:buNone/>
            </a:pPr>
            <a:endParaRPr lang="id-ID" dirty="0" smtClean="0"/>
          </a:p>
          <a:p>
            <a:pPr marL="68580" indent="0">
              <a:buFont typeface="Wingdings 2" pitchFamily="18" charset="2"/>
              <a:buNone/>
            </a:pP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79178" y="3717032"/>
            <a:ext cx="7416824" cy="15121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  <a:defRPr/>
            </a:pPr>
            <a:endParaRPr lang="en-US" sz="2800" dirty="0" smtClean="0">
              <a:latin typeface="Candara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2800" dirty="0" err="1">
                <a:latin typeface="Candara" pitchFamily="34" charset="0"/>
              </a:rPr>
              <a:t>Bahan</a:t>
            </a:r>
            <a:r>
              <a:rPr lang="en-US" sz="2800" dirty="0">
                <a:latin typeface="Candara" pitchFamily="34" charset="0"/>
              </a:rPr>
              <a:t> yang </a:t>
            </a:r>
            <a:r>
              <a:rPr lang="en-US" sz="2800" dirty="0" err="1">
                <a:latin typeface="Candara" pitchFamily="34" charset="0"/>
              </a:rPr>
              <a:t>tahan</a:t>
            </a:r>
            <a:r>
              <a:rPr lang="en-US" sz="2800" dirty="0">
                <a:latin typeface="Candara" pitchFamily="34" charset="0"/>
              </a:rPr>
              <a:t> </a:t>
            </a:r>
            <a:r>
              <a:rPr lang="en-US" sz="2800" dirty="0" err="1">
                <a:latin typeface="Candara" pitchFamily="34" charset="0"/>
              </a:rPr>
              <a:t>korosif</a:t>
            </a:r>
            <a:r>
              <a:rPr lang="en-US" sz="2800" dirty="0">
                <a:latin typeface="Candara" pitchFamily="34" charset="0"/>
              </a:rPr>
              <a:t>,  </a:t>
            </a:r>
            <a:r>
              <a:rPr lang="en-US" sz="2800" dirty="0" err="1">
                <a:latin typeface="Candara" pitchFamily="34" charset="0"/>
              </a:rPr>
              <a:t>misal</a:t>
            </a:r>
            <a:r>
              <a:rPr lang="en-US" sz="2800" dirty="0">
                <a:latin typeface="Candara" pitchFamily="34" charset="0"/>
              </a:rPr>
              <a:t> s</a:t>
            </a:r>
            <a:r>
              <a:rPr lang="id-ID" sz="2800" dirty="0">
                <a:latin typeface="Candara" pitchFamily="34" charset="0"/>
              </a:rPr>
              <a:t>t</a:t>
            </a:r>
            <a:r>
              <a:rPr lang="en-US" sz="2800" dirty="0" err="1">
                <a:latin typeface="Candara" pitchFamily="34" charset="0"/>
              </a:rPr>
              <a:t>ainless</a:t>
            </a:r>
            <a:r>
              <a:rPr lang="en-US" sz="2800" dirty="0">
                <a:latin typeface="Candara" pitchFamily="34" charset="0"/>
              </a:rPr>
              <a:t> steel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800" dirty="0" err="1">
                <a:latin typeface="Candara" pitchFamily="34" charset="0"/>
              </a:rPr>
              <a:t>Bahan</a:t>
            </a:r>
            <a:r>
              <a:rPr lang="en-US" sz="2800" dirty="0">
                <a:latin typeface="Candara" pitchFamily="34" charset="0"/>
              </a:rPr>
              <a:t> </a:t>
            </a:r>
            <a:r>
              <a:rPr lang="en-US" sz="2800" dirty="0" err="1">
                <a:latin typeface="Candara" pitchFamily="34" charset="0"/>
              </a:rPr>
              <a:t>lapisan</a:t>
            </a:r>
            <a:r>
              <a:rPr lang="en-US" sz="2800" dirty="0">
                <a:latin typeface="Candara" pitchFamily="34" charset="0"/>
              </a:rPr>
              <a:t> yang </a:t>
            </a:r>
            <a:r>
              <a:rPr lang="en-US" sz="2800" dirty="0" err="1">
                <a:latin typeface="Candara" pitchFamily="34" charset="0"/>
              </a:rPr>
              <a:t>tahan</a:t>
            </a:r>
            <a:r>
              <a:rPr lang="en-US" sz="2800" dirty="0">
                <a:latin typeface="Candara" pitchFamily="34" charset="0"/>
              </a:rPr>
              <a:t> </a:t>
            </a:r>
            <a:r>
              <a:rPr lang="en-US" sz="2800" dirty="0" err="1">
                <a:latin typeface="Candara" pitchFamily="34" charset="0"/>
              </a:rPr>
              <a:t>korosif</a:t>
            </a:r>
            <a:r>
              <a:rPr lang="en-US" sz="2800" dirty="0">
                <a:latin typeface="Candara" pitchFamily="34" charset="0"/>
              </a:rPr>
              <a:t> , </a:t>
            </a:r>
            <a:r>
              <a:rPr lang="en-US" sz="2800" dirty="0" err="1">
                <a:latin typeface="Candara" pitchFamily="34" charset="0"/>
              </a:rPr>
              <a:t>misal</a:t>
            </a:r>
            <a:r>
              <a:rPr lang="en-US" sz="2800" dirty="0">
                <a:latin typeface="Candara" pitchFamily="34" charset="0"/>
              </a:rPr>
              <a:t> rubber</a:t>
            </a:r>
          </a:p>
          <a:p>
            <a:pPr marL="68580" indent="0">
              <a:buFont typeface="Wingdings 2" pitchFamily="18" charset="2"/>
              <a:buNone/>
            </a:pPr>
            <a:endParaRPr lang="id-ID" dirty="0" smtClean="0"/>
          </a:p>
          <a:p>
            <a:pPr marL="68580" indent="0">
              <a:buFont typeface="Wingdings 2" pitchFamily="18" charset="2"/>
              <a:buNone/>
            </a:pP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790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024744" cy="685880"/>
          </a:xfrm>
        </p:spPr>
        <p:txBody>
          <a:bodyPr>
            <a:normAutofit/>
          </a:bodyPr>
          <a:lstStyle/>
          <a:p>
            <a:r>
              <a:rPr lang="id-I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Penjelasan tentang Tangki</a:t>
            </a:r>
            <a:endParaRPr lang="id-ID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12776"/>
            <a:ext cx="7704856" cy="4824536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  <a:defRPr/>
            </a:pPr>
            <a:r>
              <a:rPr lang="en-US" sz="2800" dirty="0" err="1">
                <a:latin typeface="Candara" pitchFamily="34" charset="0"/>
              </a:rPr>
              <a:t>Pengisian</a:t>
            </a:r>
            <a:r>
              <a:rPr lang="en-US" sz="2800" dirty="0">
                <a:latin typeface="Candara" pitchFamily="34" charset="0"/>
              </a:rPr>
              <a:t> </a:t>
            </a:r>
            <a:r>
              <a:rPr lang="en-US" sz="2800" dirty="0" err="1">
                <a:latin typeface="Candara" pitchFamily="34" charset="0"/>
              </a:rPr>
              <a:t>dan</a:t>
            </a:r>
            <a:r>
              <a:rPr lang="en-US" sz="2800" dirty="0">
                <a:latin typeface="Candara" pitchFamily="34" charset="0"/>
              </a:rPr>
              <a:t> </a:t>
            </a:r>
            <a:r>
              <a:rPr lang="en-US" sz="2800" dirty="0" err="1">
                <a:latin typeface="Candara" pitchFamily="34" charset="0"/>
              </a:rPr>
              <a:t>pengeluaran</a:t>
            </a:r>
            <a:r>
              <a:rPr lang="en-US" sz="2800" dirty="0">
                <a:latin typeface="Candara" pitchFamily="34" charset="0"/>
              </a:rPr>
              <a:t> </a:t>
            </a:r>
            <a:r>
              <a:rPr lang="en-US" sz="2800" dirty="0" err="1">
                <a:latin typeface="Candara" pitchFamily="34" charset="0"/>
              </a:rPr>
              <a:t>bahan</a:t>
            </a:r>
            <a:r>
              <a:rPr lang="en-US" sz="2800" dirty="0">
                <a:latin typeface="Candara" pitchFamily="34" charset="0"/>
              </a:rPr>
              <a:t> </a:t>
            </a:r>
            <a:r>
              <a:rPr lang="en-US" sz="2800" dirty="0" err="1">
                <a:latin typeface="Candara" pitchFamily="34" charset="0"/>
              </a:rPr>
              <a:t>dengan</a:t>
            </a:r>
            <a:r>
              <a:rPr lang="en-US" sz="2800" dirty="0">
                <a:latin typeface="Candara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ndara" pitchFamily="34" charset="0"/>
              </a:rPr>
              <a:t>pemompaan</a:t>
            </a:r>
            <a:r>
              <a:rPr lang="en-US" sz="2800" dirty="0">
                <a:latin typeface="Candara" pitchFamily="34" charset="0"/>
              </a:rPr>
              <a:t>, </a:t>
            </a:r>
            <a:r>
              <a:rPr lang="en-US" sz="2800" dirty="0" err="1">
                <a:latin typeface="Candara" pitchFamily="34" charset="0"/>
              </a:rPr>
              <a:t>adakalanya</a:t>
            </a:r>
            <a:r>
              <a:rPr lang="en-US" sz="2800" dirty="0">
                <a:latin typeface="Candara" pitchFamily="34" charset="0"/>
              </a:rPr>
              <a:t> </a:t>
            </a:r>
            <a:r>
              <a:rPr lang="en-US" sz="2800" dirty="0" err="1">
                <a:latin typeface="Candara" pitchFamily="34" charset="0"/>
              </a:rPr>
              <a:t>dengan</a:t>
            </a:r>
            <a:r>
              <a:rPr lang="en-US" sz="2800" dirty="0">
                <a:latin typeface="Candara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ndara" pitchFamily="34" charset="0"/>
              </a:rPr>
              <a:t>gravitasi</a:t>
            </a:r>
            <a:r>
              <a:rPr lang="en-US" sz="2800" dirty="0">
                <a:latin typeface="Candara" pitchFamily="34" charset="0"/>
              </a:rPr>
              <a:t> </a:t>
            </a:r>
            <a:r>
              <a:rPr lang="en-US" sz="2800" dirty="0" err="1">
                <a:latin typeface="Candara" pitchFamily="34" charset="0"/>
              </a:rPr>
              <a:t>karena</a:t>
            </a:r>
            <a:r>
              <a:rPr lang="en-US" sz="2800" dirty="0">
                <a:latin typeface="Candara" pitchFamily="34" charset="0"/>
              </a:rPr>
              <a:t> </a:t>
            </a:r>
            <a:r>
              <a:rPr lang="en-US" sz="2800" dirty="0" err="1">
                <a:latin typeface="Candara" pitchFamily="34" charset="0"/>
              </a:rPr>
              <a:t>letak</a:t>
            </a:r>
            <a:r>
              <a:rPr lang="en-US" sz="2800" dirty="0">
                <a:latin typeface="Candara" pitchFamily="34" charset="0"/>
              </a:rPr>
              <a:t> </a:t>
            </a:r>
            <a:r>
              <a:rPr lang="en-US" sz="2800" dirty="0" err="1">
                <a:latin typeface="Candara" pitchFamily="34" charset="0"/>
              </a:rPr>
              <a:t>tangki</a:t>
            </a:r>
            <a:r>
              <a:rPr lang="en-US" sz="2800" dirty="0">
                <a:latin typeface="Candara" pitchFamily="34" charset="0"/>
              </a:rPr>
              <a:t> </a:t>
            </a:r>
            <a:r>
              <a:rPr lang="en-US" sz="2800" dirty="0" err="1">
                <a:latin typeface="Candara" pitchFamily="34" charset="0"/>
              </a:rPr>
              <a:t>tersebut</a:t>
            </a:r>
            <a:r>
              <a:rPr lang="en-US" sz="2800" dirty="0">
                <a:latin typeface="Candara" pitchFamily="34" charset="0"/>
              </a:rPr>
              <a:t>.</a:t>
            </a:r>
          </a:p>
          <a:p>
            <a:pPr marL="68580" indent="0">
              <a:buNone/>
              <a:defRPr/>
            </a:pPr>
            <a:endParaRPr lang="id-ID" sz="2800" dirty="0" smtClean="0">
              <a:latin typeface="Candara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en-US" sz="2800" dirty="0" err="1" smtClean="0">
                <a:latin typeface="Candara" pitchFamily="34" charset="0"/>
              </a:rPr>
              <a:t>Saluran</a:t>
            </a:r>
            <a:r>
              <a:rPr lang="en-US" sz="2800" dirty="0" smtClean="0">
                <a:latin typeface="Candara" pitchFamily="34" charset="0"/>
              </a:rPr>
              <a:t> </a:t>
            </a:r>
            <a:r>
              <a:rPr lang="en-US" sz="2800" dirty="0">
                <a:latin typeface="Candara" pitchFamily="34" charset="0"/>
              </a:rPr>
              <a:t>yang </a:t>
            </a:r>
            <a:r>
              <a:rPr lang="en-US" sz="2800" dirty="0" err="1">
                <a:latin typeface="Candara" pitchFamily="34" charset="0"/>
              </a:rPr>
              <a:t>ada</a:t>
            </a:r>
            <a:r>
              <a:rPr lang="en-US" sz="2800" dirty="0">
                <a:latin typeface="Candara" pitchFamily="34" charset="0"/>
              </a:rPr>
              <a:t> </a:t>
            </a:r>
            <a:r>
              <a:rPr lang="en-US" sz="2800" dirty="0" err="1">
                <a:latin typeface="Candara" pitchFamily="34" charset="0"/>
              </a:rPr>
              <a:t>pada</a:t>
            </a:r>
            <a:r>
              <a:rPr lang="en-US" sz="2800" dirty="0">
                <a:latin typeface="Candara" pitchFamily="34" charset="0"/>
              </a:rPr>
              <a:t> </a:t>
            </a:r>
            <a:r>
              <a:rPr lang="en-US" sz="2800" dirty="0" err="1">
                <a:latin typeface="Candara" pitchFamily="34" charset="0"/>
              </a:rPr>
              <a:t>tangki</a:t>
            </a:r>
            <a:r>
              <a:rPr lang="en-US" sz="2800" dirty="0">
                <a:latin typeface="Candara" pitchFamily="34" charset="0"/>
              </a:rPr>
              <a:t> :</a:t>
            </a:r>
          </a:p>
          <a:p>
            <a:pPr marL="68580" indent="0">
              <a:buNone/>
            </a:pP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66906" y="3415548"/>
            <a:ext cx="7781558" cy="25489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  <a:defRPr/>
            </a:pPr>
            <a:endParaRPr lang="en-US" sz="2800" dirty="0" smtClean="0">
              <a:latin typeface="Candara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2800" dirty="0" err="1">
                <a:latin typeface="Candara" pitchFamily="34" charset="0"/>
              </a:rPr>
              <a:t>Saluran</a:t>
            </a:r>
            <a:r>
              <a:rPr lang="en-US" sz="2800" dirty="0">
                <a:latin typeface="Candara" pitchFamily="34" charset="0"/>
              </a:rPr>
              <a:t> </a:t>
            </a:r>
            <a:r>
              <a:rPr lang="en-US" sz="2800" dirty="0" err="1">
                <a:latin typeface="Candara" pitchFamily="34" charset="0"/>
              </a:rPr>
              <a:t>pemasukkan</a:t>
            </a:r>
            <a:r>
              <a:rPr lang="en-US" sz="2800" dirty="0">
                <a:latin typeface="Candara" pitchFamily="34" charset="0"/>
              </a:rPr>
              <a:t> </a:t>
            </a:r>
            <a:r>
              <a:rPr lang="en-US" sz="2800" dirty="0" err="1">
                <a:latin typeface="Candara" pitchFamily="34" charset="0"/>
              </a:rPr>
              <a:t>bahan</a:t>
            </a:r>
            <a:r>
              <a:rPr lang="en-US" sz="2800" dirty="0">
                <a:latin typeface="Candara" pitchFamily="34" charset="0"/>
              </a:rPr>
              <a:t> (inlet)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800" dirty="0" err="1">
                <a:latin typeface="Candara" pitchFamily="34" charset="0"/>
              </a:rPr>
              <a:t>Saluran</a:t>
            </a:r>
            <a:r>
              <a:rPr lang="en-US" sz="2800" dirty="0">
                <a:latin typeface="Candara" pitchFamily="34" charset="0"/>
              </a:rPr>
              <a:t> </a:t>
            </a:r>
            <a:r>
              <a:rPr lang="en-US" sz="2800" dirty="0" err="1">
                <a:latin typeface="Candara" pitchFamily="34" charset="0"/>
              </a:rPr>
              <a:t>pengeluaran</a:t>
            </a:r>
            <a:r>
              <a:rPr lang="en-US" sz="2800" dirty="0">
                <a:latin typeface="Candara" pitchFamily="34" charset="0"/>
              </a:rPr>
              <a:t> (outlet)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800" dirty="0" err="1">
                <a:latin typeface="Candara" pitchFamily="34" charset="0"/>
              </a:rPr>
              <a:t>Saluran</a:t>
            </a:r>
            <a:r>
              <a:rPr lang="en-US" sz="2800" dirty="0">
                <a:latin typeface="Candara" pitchFamily="34" charset="0"/>
              </a:rPr>
              <a:t> </a:t>
            </a:r>
            <a:r>
              <a:rPr lang="en-US" sz="2800" dirty="0" err="1">
                <a:latin typeface="Candara" pitchFamily="34" charset="0"/>
              </a:rPr>
              <a:t>pembersihan</a:t>
            </a:r>
            <a:r>
              <a:rPr lang="en-US" sz="2800" dirty="0">
                <a:latin typeface="Candara" pitchFamily="34" charset="0"/>
              </a:rPr>
              <a:t> (</a:t>
            </a:r>
            <a:r>
              <a:rPr lang="en-US" sz="2800" dirty="0" err="1">
                <a:latin typeface="Candara" pitchFamily="34" charset="0"/>
              </a:rPr>
              <a:t>pembuangan</a:t>
            </a:r>
            <a:r>
              <a:rPr lang="en-US" sz="2800" dirty="0">
                <a:latin typeface="Candara" pitchFamily="34" charset="0"/>
              </a:rPr>
              <a:t>)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800" dirty="0">
                <a:latin typeface="Candara" pitchFamily="34" charset="0"/>
              </a:rPr>
              <a:t>Vent, </a:t>
            </a:r>
            <a:r>
              <a:rPr lang="en-US" sz="2800" dirty="0" err="1">
                <a:latin typeface="Candara" pitchFamily="34" charset="0"/>
              </a:rPr>
              <a:t>untuk</a:t>
            </a:r>
            <a:r>
              <a:rPr lang="en-US" sz="2800" dirty="0">
                <a:latin typeface="Candara" pitchFamily="34" charset="0"/>
              </a:rPr>
              <a:t> </a:t>
            </a:r>
            <a:r>
              <a:rPr lang="en-US" sz="2800" dirty="0" err="1">
                <a:latin typeface="Candara" pitchFamily="34" charset="0"/>
              </a:rPr>
              <a:t>mengatasi</a:t>
            </a:r>
            <a:r>
              <a:rPr lang="en-US" sz="2800" dirty="0">
                <a:latin typeface="Candara" pitchFamily="34" charset="0"/>
              </a:rPr>
              <a:t> </a:t>
            </a:r>
            <a:r>
              <a:rPr lang="en-US" sz="2800" dirty="0" err="1">
                <a:latin typeface="Candara" pitchFamily="34" charset="0"/>
              </a:rPr>
              <a:t>adanya</a:t>
            </a:r>
            <a:r>
              <a:rPr lang="en-US" sz="2800" dirty="0">
                <a:latin typeface="Candara" pitchFamily="34" charset="0"/>
              </a:rPr>
              <a:t> </a:t>
            </a:r>
            <a:r>
              <a:rPr lang="en-US" sz="2800" dirty="0" err="1">
                <a:latin typeface="Candara" pitchFamily="34" charset="0"/>
              </a:rPr>
              <a:t>perubahan</a:t>
            </a:r>
            <a:r>
              <a:rPr lang="en-US" sz="2800" dirty="0">
                <a:latin typeface="Candara" pitchFamily="34" charset="0"/>
              </a:rPr>
              <a:t> </a:t>
            </a:r>
            <a:r>
              <a:rPr lang="en-US" sz="2800" dirty="0" err="1">
                <a:latin typeface="Candara" pitchFamily="34" charset="0"/>
              </a:rPr>
              <a:t>sistem</a:t>
            </a:r>
            <a:r>
              <a:rPr lang="en-US" sz="2800" dirty="0">
                <a:latin typeface="Candara" pitchFamily="34" charset="0"/>
              </a:rPr>
              <a:t> </a:t>
            </a:r>
            <a:r>
              <a:rPr lang="en-US" sz="2800" dirty="0" err="1">
                <a:latin typeface="Candara" pitchFamily="34" charset="0"/>
              </a:rPr>
              <a:t>karena</a:t>
            </a:r>
            <a:r>
              <a:rPr lang="en-US" sz="2800" dirty="0">
                <a:latin typeface="Candara" pitchFamily="34" charset="0"/>
              </a:rPr>
              <a:t> </a:t>
            </a:r>
            <a:r>
              <a:rPr lang="en-US" sz="2800" dirty="0" err="1">
                <a:latin typeface="Candara" pitchFamily="34" charset="0"/>
              </a:rPr>
              <a:t>perubahan</a:t>
            </a:r>
            <a:r>
              <a:rPr lang="en-US" sz="2800" dirty="0">
                <a:latin typeface="Candara" pitchFamily="34" charset="0"/>
              </a:rPr>
              <a:t> </a:t>
            </a:r>
            <a:r>
              <a:rPr lang="en-US" sz="2800" dirty="0" err="1">
                <a:latin typeface="Candara" pitchFamily="34" charset="0"/>
              </a:rPr>
              <a:t>suhu</a:t>
            </a:r>
            <a:r>
              <a:rPr lang="en-US" sz="2800" dirty="0">
                <a:latin typeface="Candara" pitchFamily="34" charset="0"/>
              </a:rPr>
              <a:t>. </a:t>
            </a:r>
          </a:p>
          <a:p>
            <a:pPr marL="68580" indent="0">
              <a:buFont typeface="Wingdings 2" pitchFamily="18" charset="2"/>
              <a:buNone/>
            </a:pPr>
            <a:endParaRPr lang="id-ID" dirty="0" smtClean="0"/>
          </a:p>
          <a:p>
            <a:pPr marL="68580" indent="0">
              <a:buFont typeface="Wingdings 2" pitchFamily="18" charset="2"/>
              <a:buNone/>
            </a:pP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271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76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419422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333521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 smtClean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57188"/>
            <a:ext cx="8215312" cy="578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864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56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" y="357188"/>
            <a:ext cx="8072438" cy="5929312"/>
          </a:xfrm>
          <a:noFill/>
        </p:spPr>
      </p:pic>
    </p:spTree>
    <p:extLst>
      <p:ext uri="{BB962C8B-B14F-4D97-AF65-F5344CB8AC3E}">
        <p14:creationId xmlns:p14="http://schemas.microsoft.com/office/powerpoint/2010/main" val="426464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66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3" y="357188"/>
            <a:ext cx="8143875" cy="5929312"/>
          </a:xfrm>
          <a:noFill/>
        </p:spPr>
      </p:pic>
    </p:spTree>
    <p:extLst>
      <p:ext uri="{BB962C8B-B14F-4D97-AF65-F5344CB8AC3E}">
        <p14:creationId xmlns:p14="http://schemas.microsoft.com/office/powerpoint/2010/main" val="152230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Pembahasan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mengenai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penyimpanan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bahan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terkait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200916" cy="3841652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Arial" charset="0"/>
              <a:buAutoNum type="arabicPeriod"/>
              <a:defRPr/>
            </a:pPr>
            <a:r>
              <a:rPr lang="en-US" b="1" dirty="0" smtClean="0"/>
              <a:t>Storing system</a:t>
            </a:r>
          </a:p>
          <a:p>
            <a:pPr marL="0" indent="0">
              <a:buNone/>
              <a:defRPr/>
            </a:pP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penyimpanan</a:t>
            </a:r>
            <a:r>
              <a:rPr lang="en-US" dirty="0" smtClean="0"/>
              <a:t> ?</a:t>
            </a:r>
          </a:p>
          <a:p>
            <a:pPr marL="0" indent="0">
              <a:buNone/>
              <a:defRPr/>
            </a:pPr>
            <a:r>
              <a:rPr lang="en-US" dirty="0" err="1" smtClean="0"/>
              <a:t>Berapa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yang </a:t>
            </a:r>
            <a:r>
              <a:rPr lang="en-US" dirty="0" err="1" smtClean="0"/>
              <a:t>disimpan</a:t>
            </a:r>
            <a:r>
              <a:rPr lang="en-US" dirty="0" smtClean="0"/>
              <a:t>? </a:t>
            </a:r>
          </a:p>
          <a:p>
            <a:pPr marL="0" indent="0">
              <a:buNone/>
              <a:defRPr/>
            </a:pPr>
            <a:r>
              <a:rPr lang="en-US" dirty="0" err="1" smtClean="0"/>
              <a:t>Berapa</a:t>
            </a:r>
            <a:r>
              <a:rPr lang="en-US" dirty="0" smtClean="0"/>
              <a:t> lama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penyimpanan</a:t>
            </a:r>
            <a:r>
              <a:rPr lang="en-US" dirty="0" smtClean="0"/>
              <a:t>?</a:t>
            </a:r>
          </a:p>
          <a:p>
            <a:pPr marL="0" indent="0">
              <a:buNone/>
              <a:defRPr/>
            </a:pPr>
            <a:r>
              <a:rPr lang="id-ID" dirty="0" err="1"/>
              <a:t>d</a:t>
            </a:r>
            <a:r>
              <a:rPr lang="en-US" dirty="0" err="1" smtClean="0"/>
              <a:t>ll</a:t>
            </a:r>
            <a:r>
              <a:rPr lang="id-ID" dirty="0" smtClean="0"/>
              <a:t>.</a:t>
            </a:r>
          </a:p>
          <a:p>
            <a:pPr marL="0" indent="0">
              <a:buNone/>
              <a:defRPr/>
            </a:pPr>
            <a:endParaRPr lang="en-US" dirty="0" smtClean="0"/>
          </a:p>
          <a:p>
            <a:pPr marL="514350" indent="-514350">
              <a:buFont typeface="Arial" charset="0"/>
              <a:buAutoNum type="arabicPeriod" startAt="2"/>
              <a:defRPr/>
            </a:pPr>
            <a:r>
              <a:rPr lang="en-US" b="1" dirty="0" smtClean="0"/>
              <a:t>Delivering equipment</a:t>
            </a:r>
          </a:p>
          <a:p>
            <a:pPr marL="0" indent="0">
              <a:buNone/>
              <a:defRPr/>
            </a:pP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pengambilan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penyimpan</a:t>
            </a:r>
            <a:r>
              <a:rPr lang="en-US" dirty="0" smtClean="0"/>
              <a:t>?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32040" y="-108632"/>
            <a:ext cx="3512372" cy="7109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d-ID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Pendahuluan</a:t>
            </a:r>
            <a:endParaRPr lang="en-US" sz="32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77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9EA2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9EA2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84784"/>
            <a:ext cx="7632848" cy="4752528"/>
          </a:xfrm>
        </p:spPr>
        <p:txBody>
          <a:bodyPr/>
          <a:lstStyle/>
          <a:p>
            <a:pPr>
              <a:buFont typeface="Wingdings" pitchFamily="2" charset="2"/>
              <a:buChar char="q"/>
              <a:defRPr/>
            </a:pPr>
            <a:r>
              <a:rPr lang="en-US" dirty="0" err="1">
                <a:latin typeface="Candara" pitchFamily="34" charset="0"/>
              </a:rPr>
              <a:t>Dalam</a:t>
            </a:r>
            <a:r>
              <a:rPr lang="en-US" dirty="0">
                <a:latin typeface="Candara" pitchFamily="34" charset="0"/>
              </a:rPr>
              <a:t> </a:t>
            </a:r>
            <a:r>
              <a:rPr lang="en-US" dirty="0" err="1">
                <a:latin typeface="Candara" pitchFamily="34" charset="0"/>
              </a:rPr>
              <a:t>jumlah</a:t>
            </a:r>
            <a:r>
              <a:rPr lang="en-US" dirty="0">
                <a:latin typeface="Candara" pitchFamily="34" charset="0"/>
              </a:rPr>
              <a:t> </a:t>
            </a:r>
            <a:r>
              <a:rPr lang="en-US" dirty="0" err="1">
                <a:latin typeface="Candara" pitchFamily="34" charset="0"/>
              </a:rPr>
              <a:t>banyak</a:t>
            </a:r>
            <a:r>
              <a:rPr lang="en-US" dirty="0">
                <a:latin typeface="Candara" pitchFamily="34" charset="0"/>
              </a:rPr>
              <a:t> , gas </a:t>
            </a:r>
            <a:r>
              <a:rPr lang="en-US" dirty="0" err="1">
                <a:latin typeface="Candara" pitchFamily="34" charset="0"/>
              </a:rPr>
              <a:t>disimpan</a:t>
            </a:r>
            <a:r>
              <a:rPr lang="en-US" dirty="0">
                <a:latin typeface="Candara" pitchFamily="34" charset="0"/>
              </a:rPr>
              <a:t> </a:t>
            </a:r>
            <a:r>
              <a:rPr lang="en-US" dirty="0" err="1">
                <a:latin typeface="Candara" pitchFamily="34" charset="0"/>
              </a:rPr>
              <a:t>dalam</a:t>
            </a:r>
            <a:r>
              <a:rPr lang="en-US" dirty="0">
                <a:latin typeface="Candara" pitchFamily="34" charset="0"/>
              </a:rPr>
              <a:t> gas </a:t>
            </a:r>
            <a:r>
              <a:rPr lang="en-US" dirty="0" smtClean="0">
                <a:latin typeface="Candara" pitchFamily="34" charset="0"/>
              </a:rPr>
              <a:t>holder</a:t>
            </a:r>
            <a:endParaRPr lang="id-ID" dirty="0" smtClean="0">
              <a:latin typeface="Candara" pitchFamily="34" charset="0"/>
            </a:endParaRPr>
          </a:p>
          <a:p>
            <a:pPr marL="68580" indent="0">
              <a:buNone/>
              <a:defRPr/>
            </a:pPr>
            <a:endParaRPr lang="en-US" dirty="0">
              <a:latin typeface="Candara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en-US" dirty="0" err="1">
                <a:latin typeface="Candara" pitchFamily="34" charset="0"/>
              </a:rPr>
              <a:t>Tekanan</a:t>
            </a:r>
            <a:r>
              <a:rPr lang="en-US" dirty="0">
                <a:latin typeface="Candara" pitchFamily="34" charset="0"/>
              </a:rPr>
              <a:t> </a:t>
            </a:r>
            <a:r>
              <a:rPr lang="en-US" dirty="0" err="1">
                <a:latin typeface="Candara" pitchFamily="34" charset="0"/>
              </a:rPr>
              <a:t>dalam</a:t>
            </a:r>
            <a:r>
              <a:rPr lang="en-US" dirty="0">
                <a:latin typeface="Candara" pitchFamily="34" charset="0"/>
              </a:rPr>
              <a:t> gas holder </a:t>
            </a:r>
            <a:r>
              <a:rPr lang="en-US" dirty="0" err="1">
                <a:solidFill>
                  <a:srgbClr val="C00000"/>
                </a:solidFill>
                <a:latin typeface="Candara" pitchFamily="34" charset="0"/>
              </a:rPr>
              <a:t>sedikit</a:t>
            </a:r>
            <a:r>
              <a:rPr lang="en-US" dirty="0">
                <a:solidFill>
                  <a:srgbClr val="C00000"/>
                </a:solidFill>
                <a:latin typeface="Candara" pitchFamily="34" charset="0"/>
              </a:rPr>
              <a:t> </a:t>
            </a:r>
            <a:r>
              <a:rPr lang="id-ID" dirty="0" smtClean="0">
                <a:solidFill>
                  <a:srgbClr val="C00000"/>
                </a:solidFill>
                <a:latin typeface="Candara" pitchFamily="34" charset="0"/>
              </a:rPr>
              <a:t>lebih tinggi </a:t>
            </a:r>
            <a:r>
              <a:rPr lang="en-US" dirty="0" err="1" smtClean="0">
                <a:solidFill>
                  <a:srgbClr val="C00000"/>
                </a:solidFill>
                <a:latin typeface="Candara" pitchFamily="34" charset="0"/>
              </a:rPr>
              <a:t>diatas</a:t>
            </a:r>
            <a:r>
              <a:rPr lang="en-US" dirty="0" smtClean="0">
                <a:solidFill>
                  <a:srgbClr val="C00000"/>
                </a:solidFill>
                <a:latin typeface="Candara" pitchFamily="34" charset="0"/>
              </a:rPr>
              <a:t> </a:t>
            </a:r>
            <a:r>
              <a:rPr lang="id-ID" dirty="0" smtClean="0">
                <a:solidFill>
                  <a:srgbClr val="C00000"/>
                </a:solidFill>
                <a:latin typeface="Candara" pitchFamily="34" charset="0"/>
              </a:rPr>
              <a:t>tekanan </a:t>
            </a:r>
            <a:r>
              <a:rPr lang="en-US" dirty="0" err="1" smtClean="0">
                <a:solidFill>
                  <a:srgbClr val="C00000"/>
                </a:solidFill>
                <a:latin typeface="Candara" pitchFamily="34" charset="0"/>
              </a:rPr>
              <a:t>atmosfer</a:t>
            </a:r>
            <a:r>
              <a:rPr lang="id-ID" dirty="0" smtClean="0">
                <a:solidFill>
                  <a:srgbClr val="C00000"/>
                </a:solidFill>
                <a:latin typeface="Candara" pitchFamily="34" charset="0"/>
              </a:rPr>
              <a:t>.</a:t>
            </a:r>
            <a:endParaRPr lang="en-US" dirty="0">
              <a:solidFill>
                <a:srgbClr val="C00000"/>
              </a:solidFill>
              <a:latin typeface="Candara" pitchFamily="34" charset="0"/>
            </a:endParaRPr>
          </a:p>
          <a:p>
            <a:pPr>
              <a:buNone/>
              <a:defRPr/>
            </a:pPr>
            <a:r>
              <a:rPr lang="en-US" dirty="0">
                <a:latin typeface="Candara" pitchFamily="34" charset="0"/>
              </a:rPr>
              <a:t>	</a:t>
            </a:r>
            <a:r>
              <a:rPr lang="en-US" dirty="0" err="1">
                <a:latin typeface="Candara" pitchFamily="34" charset="0"/>
              </a:rPr>
              <a:t>Bila</a:t>
            </a:r>
            <a:r>
              <a:rPr lang="en-US" dirty="0">
                <a:latin typeface="Candara" pitchFamily="34" charset="0"/>
              </a:rPr>
              <a:t> gas </a:t>
            </a:r>
            <a:r>
              <a:rPr lang="en-US" dirty="0" err="1">
                <a:latin typeface="Candara" pitchFamily="34" charset="0"/>
              </a:rPr>
              <a:t>masuk</a:t>
            </a:r>
            <a:r>
              <a:rPr lang="en-US" dirty="0">
                <a:latin typeface="Candara" pitchFamily="34" charset="0"/>
              </a:rPr>
              <a:t> , </a:t>
            </a:r>
            <a:r>
              <a:rPr lang="en-US" dirty="0" err="1">
                <a:latin typeface="Candara" pitchFamily="34" charset="0"/>
              </a:rPr>
              <a:t>tekanan</a:t>
            </a:r>
            <a:r>
              <a:rPr lang="en-US" dirty="0">
                <a:latin typeface="Candara" pitchFamily="34" charset="0"/>
              </a:rPr>
              <a:t> </a:t>
            </a:r>
            <a:r>
              <a:rPr lang="en-US" dirty="0" err="1">
                <a:latin typeface="Candara" pitchFamily="34" charset="0"/>
              </a:rPr>
              <a:t>dalam</a:t>
            </a:r>
            <a:r>
              <a:rPr lang="en-US" dirty="0">
                <a:latin typeface="Candara" pitchFamily="34" charset="0"/>
              </a:rPr>
              <a:t> </a:t>
            </a:r>
            <a:r>
              <a:rPr lang="en-US" dirty="0" err="1">
                <a:latin typeface="Candara" pitchFamily="34" charset="0"/>
              </a:rPr>
              <a:t>tangki</a:t>
            </a:r>
            <a:r>
              <a:rPr lang="en-US" dirty="0">
                <a:latin typeface="Candara" pitchFamily="34" charset="0"/>
              </a:rPr>
              <a:t> </a:t>
            </a:r>
            <a:r>
              <a:rPr lang="en-US" dirty="0" err="1">
                <a:latin typeface="Candara" pitchFamily="34" charset="0"/>
              </a:rPr>
              <a:t>akan</a:t>
            </a:r>
            <a:r>
              <a:rPr lang="en-US" dirty="0">
                <a:latin typeface="Candara" pitchFamily="34" charset="0"/>
              </a:rPr>
              <a:t> </a:t>
            </a:r>
            <a:r>
              <a:rPr lang="en-US" dirty="0" err="1">
                <a:latin typeface="Candara" pitchFamily="34" charset="0"/>
              </a:rPr>
              <a:t>naik</a:t>
            </a:r>
            <a:r>
              <a:rPr lang="en-US" dirty="0">
                <a:latin typeface="Candara" pitchFamily="34" charset="0"/>
              </a:rPr>
              <a:t> </a:t>
            </a:r>
            <a:r>
              <a:rPr lang="en-US" dirty="0" err="1">
                <a:latin typeface="Candara" pitchFamily="34" charset="0"/>
              </a:rPr>
              <a:t>dan</a:t>
            </a:r>
            <a:r>
              <a:rPr lang="en-US" dirty="0">
                <a:latin typeface="Candara" pitchFamily="34" charset="0"/>
              </a:rPr>
              <a:t> </a:t>
            </a:r>
            <a:r>
              <a:rPr lang="en-US" dirty="0" err="1">
                <a:latin typeface="Candara" pitchFamily="34" charset="0"/>
              </a:rPr>
              <a:t>mendesak</a:t>
            </a:r>
            <a:r>
              <a:rPr lang="en-US" dirty="0">
                <a:latin typeface="Candara" pitchFamily="34" charset="0"/>
              </a:rPr>
              <a:t> </a:t>
            </a:r>
            <a:r>
              <a:rPr lang="en-US" dirty="0" err="1">
                <a:latin typeface="Candara" pitchFamily="34" charset="0"/>
              </a:rPr>
              <a:t>tutup</a:t>
            </a:r>
            <a:r>
              <a:rPr lang="en-US" dirty="0">
                <a:latin typeface="Candara" pitchFamily="34" charset="0"/>
              </a:rPr>
              <a:t> </a:t>
            </a:r>
            <a:r>
              <a:rPr lang="en-US" dirty="0" err="1">
                <a:latin typeface="Candara" pitchFamily="34" charset="0"/>
              </a:rPr>
              <a:t>ke</a:t>
            </a:r>
            <a:r>
              <a:rPr lang="en-US" dirty="0">
                <a:latin typeface="Candara" pitchFamily="34" charset="0"/>
              </a:rPr>
              <a:t> </a:t>
            </a:r>
            <a:r>
              <a:rPr lang="en-US" dirty="0" err="1">
                <a:latin typeface="Candara" pitchFamily="34" charset="0"/>
              </a:rPr>
              <a:t>atas</a:t>
            </a:r>
            <a:r>
              <a:rPr lang="en-US" dirty="0">
                <a:latin typeface="Candara" pitchFamily="34" charset="0"/>
              </a:rPr>
              <a:t> . </a:t>
            </a:r>
            <a:r>
              <a:rPr lang="en-US" dirty="0" err="1">
                <a:latin typeface="Candara" pitchFamily="34" charset="0"/>
              </a:rPr>
              <a:t>Gerak</a:t>
            </a:r>
            <a:r>
              <a:rPr lang="en-US" dirty="0">
                <a:latin typeface="Candara" pitchFamily="34" charset="0"/>
              </a:rPr>
              <a:t> </a:t>
            </a:r>
            <a:r>
              <a:rPr lang="en-US" dirty="0" err="1">
                <a:latin typeface="Candara" pitchFamily="34" charset="0"/>
              </a:rPr>
              <a:t>tutup</a:t>
            </a:r>
            <a:r>
              <a:rPr lang="en-US" dirty="0">
                <a:latin typeface="Candara" pitchFamily="34" charset="0"/>
              </a:rPr>
              <a:t> </a:t>
            </a:r>
            <a:r>
              <a:rPr lang="en-US" dirty="0" err="1">
                <a:latin typeface="Candara" pitchFamily="34" charset="0"/>
              </a:rPr>
              <a:t>ini</a:t>
            </a:r>
            <a:r>
              <a:rPr lang="en-US" dirty="0">
                <a:latin typeface="Candara" pitchFamily="34" charset="0"/>
              </a:rPr>
              <a:t> </a:t>
            </a:r>
            <a:r>
              <a:rPr lang="en-US" dirty="0" err="1">
                <a:latin typeface="Candara" pitchFamily="34" charset="0"/>
              </a:rPr>
              <a:t>diatur</a:t>
            </a:r>
            <a:r>
              <a:rPr lang="en-US" dirty="0">
                <a:latin typeface="Candara" pitchFamily="34" charset="0"/>
              </a:rPr>
              <a:t> </a:t>
            </a:r>
            <a:r>
              <a:rPr lang="en-US" dirty="0" err="1">
                <a:latin typeface="Candara" pitchFamily="34" charset="0"/>
              </a:rPr>
              <a:t>oleh</a:t>
            </a:r>
            <a:r>
              <a:rPr lang="en-US" dirty="0">
                <a:latin typeface="Candara" pitchFamily="34" charset="0"/>
              </a:rPr>
              <a:t> </a:t>
            </a:r>
            <a:r>
              <a:rPr lang="en-US" dirty="0" err="1">
                <a:latin typeface="Candara" pitchFamily="34" charset="0"/>
              </a:rPr>
              <a:t>katrol</a:t>
            </a:r>
            <a:r>
              <a:rPr lang="en-US" dirty="0">
                <a:latin typeface="Candara" pitchFamily="34" charset="0"/>
              </a:rPr>
              <a:t> yang </a:t>
            </a:r>
            <a:r>
              <a:rPr lang="en-US" dirty="0" err="1">
                <a:latin typeface="Candara" pitchFamily="34" charset="0"/>
              </a:rPr>
              <a:t>dipasang</a:t>
            </a:r>
            <a:r>
              <a:rPr lang="en-US" dirty="0">
                <a:latin typeface="Candara" pitchFamily="34" charset="0"/>
              </a:rPr>
              <a:t> </a:t>
            </a:r>
            <a:r>
              <a:rPr lang="en-US" dirty="0" err="1">
                <a:latin typeface="Candara" pitchFamily="34" charset="0"/>
              </a:rPr>
              <a:t>diatas</a:t>
            </a:r>
            <a:r>
              <a:rPr lang="en-US" dirty="0">
                <a:latin typeface="Candara" pitchFamily="34" charset="0"/>
              </a:rPr>
              <a:t> </a:t>
            </a:r>
            <a:r>
              <a:rPr lang="en-US" dirty="0" err="1">
                <a:latin typeface="Candara" pitchFamily="34" charset="0"/>
              </a:rPr>
              <a:t>tutup</a:t>
            </a:r>
            <a:r>
              <a:rPr lang="en-US" dirty="0">
                <a:latin typeface="Candara" pitchFamily="34" charset="0"/>
              </a:rPr>
              <a:t> </a:t>
            </a:r>
            <a:r>
              <a:rPr lang="en-US" dirty="0" err="1">
                <a:latin typeface="Candara" pitchFamily="34" charset="0"/>
              </a:rPr>
              <a:t>dan</a:t>
            </a:r>
            <a:r>
              <a:rPr lang="en-US" dirty="0">
                <a:latin typeface="Candara" pitchFamily="34" charset="0"/>
              </a:rPr>
              <a:t> </a:t>
            </a:r>
            <a:r>
              <a:rPr lang="en-US" dirty="0" err="1">
                <a:latin typeface="Candara" pitchFamily="34" charset="0"/>
              </a:rPr>
              <a:t>juga</a:t>
            </a:r>
            <a:r>
              <a:rPr lang="en-US" dirty="0">
                <a:latin typeface="Candara" pitchFamily="34" charset="0"/>
              </a:rPr>
              <a:t> </a:t>
            </a:r>
            <a:r>
              <a:rPr lang="en-US" dirty="0" err="1">
                <a:latin typeface="Candara" pitchFamily="34" charset="0"/>
              </a:rPr>
              <a:t>oleh</a:t>
            </a:r>
            <a:r>
              <a:rPr lang="en-US" dirty="0">
                <a:latin typeface="Candara" pitchFamily="34" charset="0"/>
              </a:rPr>
              <a:t> </a:t>
            </a:r>
            <a:r>
              <a:rPr lang="en-US" dirty="0" err="1">
                <a:latin typeface="Candara" pitchFamily="34" charset="0"/>
              </a:rPr>
              <a:t>rol-rol</a:t>
            </a:r>
            <a:r>
              <a:rPr lang="en-US" dirty="0">
                <a:latin typeface="Candara" pitchFamily="34" charset="0"/>
              </a:rPr>
              <a:t> yang </a:t>
            </a:r>
            <a:r>
              <a:rPr lang="en-US" dirty="0" err="1">
                <a:latin typeface="Candara" pitchFamily="34" charset="0"/>
              </a:rPr>
              <a:t>dipasang</a:t>
            </a:r>
            <a:r>
              <a:rPr lang="en-US" dirty="0">
                <a:latin typeface="Candara" pitchFamily="34" charset="0"/>
              </a:rPr>
              <a:t> </a:t>
            </a:r>
            <a:r>
              <a:rPr lang="en-US" dirty="0" err="1">
                <a:latin typeface="Candara" pitchFamily="34" charset="0"/>
              </a:rPr>
              <a:t>pada</a:t>
            </a:r>
            <a:r>
              <a:rPr lang="en-US" dirty="0">
                <a:latin typeface="Candara" pitchFamily="34" charset="0"/>
              </a:rPr>
              <a:t> frame </a:t>
            </a:r>
            <a:r>
              <a:rPr lang="en-US" dirty="0" err="1">
                <a:latin typeface="Candara" pitchFamily="34" charset="0"/>
              </a:rPr>
              <a:t>dari</a:t>
            </a:r>
            <a:r>
              <a:rPr lang="en-US" dirty="0">
                <a:latin typeface="Candara" pitchFamily="34" charset="0"/>
              </a:rPr>
              <a:t> gas holder. </a:t>
            </a:r>
            <a:endParaRPr lang="id-ID" dirty="0" smtClean="0">
              <a:latin typeface="Candara" pitchFamily="34" charset="0"/>
            </a:endParaRPr>
          </a:p>
          <a:p>
            <a:pPr>
              <a:buNone/>
              <a:defRPr/>
            </a:pPr>
            <a:endParaRPr lang="en-US" dirty="0">
              <a:latin typeface="Candara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en-US" dirty="0" err="1" smtClean="0">
                <a:latin typeface="Candara" pitchFamily="34" charset="0"/>
              </a:rPr>
              <a:t>Alat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>
                <a:latin typeface="Candara" pitchFamily="34" charset="0"/>
              </a:rPr>
              <a:t>ini</a:t>
            </a:r>
            <a:r>
              <a:rPr lang="en-US" dirty="0">
                <a:latin typeface="Candara" pitchFamily="34" charset="0"/>
              </a:rPr>
              <a:t> </a:t>
            </a:r>
            <a:r>
              <a:rPr lang="en-US" dirty="0" err="1">
                <a:latin typeface="Candara" pitchFamily="34" charset="0"/>
              </a:rPr>
              <a:t>dilengkapi</a:t>
            </a:r>
            <a:r>
              <a:rPr lang="en-US" dirty="0">
                <a:latin typeface="Candara" pitchFamily="34" charset="0"/>
              </a:rPr>
              <a:t> </a:t>
            </a:r>
            <a:r>
              <a:rPr lang="en-US" dirty="0" err="1">
                <a:latin typeface="Candara" pitchFamily="34" charset="0"/>
              </a:rPr>
              <a:t>kompresor</a:t>
            </a:r>
            <a:r>
              <a:rPr lang="en-US" dirty="0">
                <a:latin typeface="Candara" pitchFamily="34" charset="0"/>
              </a:rPr>
              <a:t>/blower </a:t>
            </a:r>
            <a:r>
              <a:rPr lang="en-US" dirty="0" err="1">
                <a:latin typeface="Candara" pitchFamily="34" charset="0"/>
              </a:rPr>
              <a:t>baik</a:t>
            </a:r>
            <a:r>
              <a:rPr lang="en-US" dirty="0">
                <a:latin typeface="Candara" pitchFamily="34" charset="0"/>
              </a:rPr>
              <a:t> </a:t>
            </a:r>
            <a:r>
              <a:rPr lang="en-US" dirty="0" err="1">
                <a:latin typeface="Candara" pitchFamily="34" charset="0"/>
              </a:rPr>
              <a:t>untuk</a:t>
            </a:r>
            <a:r>
              <a:rPr lang="en-US" dirty="0">
                <a:latin typeface="Candara" pitchFamily="34" charset="0"/>
              </a:rPr>
              <a:t> </a:t>
            </a:r>
            <a:r>
              <a:rPr lang="en-US" dirty="0" err="1">
                <a:latin typeface="Candara" pitchFamily="34" charset="0"/>
              </a:rPr>
              <a:t>memasukkan</a:t>
            </a:r>
            <a:r>
              <a:rPr lang="en-US" dirty="0">
                <a:latin typeface="Candara" pitchFamily="34" charset="0"/>
              </a:rPr>
              <a:t> </a:t>
            </a:r>
            <a:r>
              <a:rPr lang="en-US" dirty="0" err="1">
                <a:latin typeface="Candara" pitchFamily="34" charset="0"/>
              </a:rPr>
              <a:t>maupun</a:t>
            </a:r>
            <a:r>
              <a:rPr lang="en-US" dirty="0">
                <a:latin typeface="Candara" pitchFamily="34" charset="0"/>
              </a:rPr>
              <a:t> </a:t>
            </a:r>
            <a:r>
              <a:rPr lang="en-US" dirty="0" err="1">
                <a:latin typeface="Candara" pitchFamily="34" charset="0"/>
              </a:rPr>
              <a:t>mengeluarkan</a:t>
            </a:r>
            <a:r>
              <a:rPr lang="en-US" dirty="0">
                <a:latin typeface="Candara" pitchFamily="34" charset="0"/>
              </a:rPr>
              <a:t> gas.</a:t>
            </a:r>
          </a:p>
          <a:p>
            <a:endParaRPr lang="id-ID" dirty="0">
              <a:latin typeface="Candara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024744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id-I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III. PENYIMPANAN BAHAN GAS</a:t>
            </a:r>
          </a:p>
        </p:txBody>
      </p:sp>
    </p:spTree>
    <p:extLst>
      <p:ext uri="{BB962C8B-B14F-4D97-AF65-F5344CB8AC3E}">
        <p14:creationId xmlns:p14="http://schemas.microsoft.com/office/powerpoint/2010/main" val="427584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dokumen\papa\kuliah\gbr otk 1\gas holder bal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4" y="908720"/>
            <a:ext cx="7632848" cy="4985419"/>
          </a:xfr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644008" y="-59204"/>
            <a:ext cx="3744416" cy="7109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d-ID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Gambar :</a:t>
            </a:r>
          </a:p>
          <a:p>
            <a:r>
              <a:rPr lang="id-ID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Gas Holder Balon</a:t>
            </a:r>
            <a:endParaRPr lang="en-US" sz="32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57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9EA2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9EA2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okumen\papa\kuliah\gbr otk 1\gas hold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592" y="332656"/>
            <a:ext cx="6336704" cy="5954317"/>
          </a:xfr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644008" y="-59204"/>
            <a:ext cx="3744416" cy="7109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d-ID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Gambar :</a:t>
            </a:r>
          </a:p>
          <a:p>
            <a:r>
              <a:rPr lang="id-ID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Gas Holder </a:t>
            </a:r>
            <a:endParaRPr lang="en-US" sz="32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92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9EA2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9EA2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014" y="548680"/>
            <a:ext cx="8304458" cy="576064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err="1">
                <a:latin typeface="Candara" pitchFamily="34" charset="0"/>
              </a:rPr>
              <a:t>Untuk</a:t>
            </a:r>
            <a:r>
              <a:rPr lang="en-US" sz="2800" dirty="0">
                <a:latin typeface="Candara" pitchFamily="34" charset="0"/>
              </a:rPr>
              <a:t> </a:t>
            </a:r>
            <a:r>
              <a:rPr lang="en-US" sz="2800" dirty="0" err="1">
                <a:latin typeface="Candara" pitchFamily="34" charset="0"/>
              </a:rPr>
              <a:t>jumlah</a:t>
            </a:r>
            <a:r>
              <a:rPr lang="en-US" sz="2800" dirty="0">
                <a:latin typeface="Candara" pitchFamily="34" charset="0"/>
              </a:rPr>
              <a:t> </a:t>
            </a:r>
            <a:r>
              <a:rPr lang="en-US" sz="2800" dirty="0" err="1">
                <a:latin typeface="Candara" pitchFamily="34" charset="0"/>
              </a:rPr>
              <a:t>kecil</a:t>
            </a:r>
            <a:r>
              <a:rPr lang="en-US" sz="2800" dirty="0">
                <a:latin typeface="Candara" pitchFamily="34" charset="0"/>
              </a:rPr>
              <a:t> </a:t>
            </a:r>
            <a:r>
              <a:rPr lang="en-US" sz="2800" dirty="0" err="1">
                <a:latin typeface="Candara" pitchFamily="34" charset="0"/>
              </a:rPr>
              <a:t>atau</a:t>
            </a:r>
            <a:r>
              <a:rPr lang="en-US" sz="2800" dirty="0">
                <a:latin typeface="Candara" pitchFamily="34" charset="0"/>
              </a:rPr>
              <a:t> gas yang </a:t>
            </a:r>
            <a:r>
              <a:rPr lang="en-US" sz="2800" dirty="0" err="1">
                <a:latin typeface="Candara" pitchFamily="34" charset="0"/>
              </a:rPr>
              <a:t>bertekanan</a:t>
            </a:r>
            <a:r>
              <a:rPr lang="en-US" sz="2800" dirty="0">
                <a:latin typeface="Candara" pitchFamily="34" charset="0"/>
              </a:rPr>
              <a:t> </a:t>
            </a:r>
            <a:r>
              <a:rPr lang="en-US" sz="2800" dirty="0" err="1">
                <a:latin typeface="Candara" pitchFamily="34" charset="0"/>
              </a:rPr>
              <a:t>disimpan</a:t>
            </a:r>
            <a:r>
              <a:rPr lang="en-US" sz="2800" dirty="0">
                <a:latin typeface="Candara" pitchFamily="34" charset="0"/>
              </a:rPr>
              <a:t> </a:t>
            </a:r>
            <a:r>
              <a:rPr lang="en-US" sz="2800" dirty="0" err="1">
                <a:latin typeface="Candara" pitchFamily="34" charset="0"/>
              </a:rPr>
              <a:t>dalam</a:t>
            </a:r>
            <a:r>
              <a:rPr lang="en-US" sz="2800" dirty="0">
                <a:latin typeface="Candara" pitchFamily="34" charset="0"/>
              </a:rPr>
              <a:t> container , </a:t>
            </a:r>
            <a:r>
              <a:rPr lang="en-US" sz="2800" dirty="0" err="1">
                <a:latin typeface="Candara" pitchFamily="34" charset="0"/>
              </a:rPr>
              <a:t>tangki</a:t>
            </a:r>
            <a:r>
              <a:rPr lang="en-US" sz="2800" dirty="0">
                <a:latin typeface="Candara" pitchFamily="34" charset="0"/>
              </a:rPr>
              <a:t> </a:t>
            </a:r>
            <a:r>
              <a:rPr lang="en-US" sz="2800" dirty="0" err="1" smtClean="0">
                <a:latin typeface="Candara" pitchFamily="34" charset="0"/>
              </a:rPr>
              <a:t>bertekanan</a:t>
            </a:r>
            <a:r>
              <a:rPr lang="en-US" sz="2800" dirty="0" smtClean="0">
                <a:latin typeface="Candara" pitchFamily="34" charset="0"/>
              </a:rPr>
              <a:t>.</a:t>
            </a:r>
            <a:endParaRPr lang="id-ID" sz="2800" dirty="0" smtClean="0">
              <a:latin typeface="Candara" pitchFamily="34" charset="0"/>
            </a:endParaRPr>
          </a:p>
          <a:p>
            <a:pPr marL="68580" indent="0">
              <a:buNone/>
            </a:pPr>
            <a:endParaRPr lang="id-ID" sz="2800" dirty="0" smtClean="0">
              <a:latin typeface="Candar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id-ID" sz="2800" dirty="0">
                <a:latin typeface="Candara" pitchFamily="34" charset="0"/>
              </a:rPr>
              <a:t> </a:t>
            </a:r>
            <a:r>
              <a:rPr lang="id-ID" sz="2800" dirty="0" smtClean="0">
                <a:latin typeface="Candara" pitchFamily="34" charset="0"/>
              </a:rPr>
              <a:t>Pada tekanan dan temperatur tertentu, kemungkinan terjadi pencairan, sehingga saat fasenya cair, penyimpanannya analog dengan penyimpanan bahan cair</a:t>
            </a:r>
          </a:p>
          <a:p>
            <a:pPr marL="68580" indent="0">
              <a:buNone/>
            </a:pPr>
            <a:endParaRPr lang="id-ID" sz="2800" dirty="0" smtClean="0">
              <a:latin typeface="Candar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err="1" smtClean="0">
                <a:latin typeface="Candara" pitchFamily="34" charset="0"/>
              </a:rPr>
              <a:t>Keuntungan</a:t>
            </a:r>
            <a:r>
              <a:rPr lang="en-US" sz="2800" dirty="0" smtClean="0">
                <a:latin typeface="Candara" pitchFamily="34" charset="0"/>
              </a:rPr>
              <a:t> </a:t>
            </a:r>
            <a:r>
              <a:rPr lang="en-US" sz="2800" dirty="0" err="1">
                <a:latin typeface="Candara" pitchFamily="34" charset="0"/>
              </a:rPr>
              <a:t>penyimpanan</a:t>
            </a:r>
            <a:r>
              <a:rPr lang="en-US" sz="2800" dirty="0">
                <a:latin typeface="Candara" pitchFamily="34" charset="0"/>
              </a:rPr>
              <a:t> gas </a:t>
            </a:r>
            <a:r>
              <a:rPr lang="en-US" sz="2800" dirty="0" err="1">
                <a:latin typeface="Candara" pitchFamily="34" charset="0"/>
              </a:rPr>
              <a:t>dengan</a:t>
            </a:r>
            <a:r>
              <a:rPr lang="en-US" sz="2800" dirty="0">
                <a:latin typeface="Candara" pitchFamily="34" charset="0"/>
              </a:rPr>
              <a:t> </a:t>
            </a:r>
            <a:r>
              <a:rPr lang="en-US" sz="2800" dirty="0" err="1">
                <a:latin typeface="Candara" pitchFamily="34" charset="0"/>
              </a:rPr>
              <a:t>bertekanan</a:t>
            </a:r>
            <a:r>
              <a:rPr lang="en-US" sz="2800" dirty="0">
                <a:latin typeface="Candara" pitchFamily="34" charset="0"/>
              </a:rPr>
              <a:t> :</a:t>
            </a:r>
          </a:p>
          <a:p>
            <a:pPr marL="68580" indent="0">
              <a:buNone/>
            </a:pPr>
            <a:endParaRPr lang="id-ID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71959" y="4437112"/>
            <a:ext cx="7061478" cy="22609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  <a:defRPr/>
            </a:pPr>
            <a:endParaRPr lang="en-US" sz="2800" dirty="0" smtClean="0">
              <a:latin typeface="Candar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latin typeface="Candara" pitchFamily="34" charset="0"/>
              </a:rPr>
              <a:t>Volume </a:t>
            </a:r>
            <a:r>
              <a:rPr lang="en-US" sz="2800" dirty="0" err="1">
                <a:latin typeface="Candara" pitchFamily="34" charset="0"/>
              </a:rPr>
              <a:t>alat</a:t>
            </a:r>
            <a:r>
              <a:rPr lang="en-US" sz="2800" dirty="0">
                <a:latin typeface="Candara" pitchFamily="34" charset="0"/>
              </a:rPr>
              <a:t> </a:t>
            </a:r>
            <a:r>
              <a:rPr lang="en-US" sz="2800" dirty="0" err="1">
                <a:latin typeface="Candara" pitchFamily="34" charset="0"/>
              </a:rPr>
              <a:t>kecil</a:t>
            </a:r>
            <a:endParaRPr lang="en-US" sz="2800" dirty="0">
              <a:latin typeface="Candar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err="1" smtClean="0">
                <a:latin typeface="Candara" pitchFamily="34" charset="0"/>
              </a:rPr>
              <a:t>Kemun</a:t>
            </a:r>
            <a:r>
              <a:rPr lang="id-ID" sz="2800" dirty="0" smtClean="0">
                <a:latin typeface="Candara" pitchFamily="34" charset="0"/>
              </a:rPr>
              <a:t>g</a:t>
            </a:r>
            <a:r>
              <a:rPr lang="en-US" sz="2800" dirty="0" err="1" smtClean="0">
                <a:latin typeface="Candara" pitchFamily="34" charset="0"/>
              </a:rPr>
              <a:t>kinan</a:t>
            </a:r>
            <a:r>
              <a:rPr lang="en-US" sz="2800" dirty="0" smtClean="0">
                <a:latin typeface="Candara" pitchFamily="34" charset="0"/>
              </a:rPr>
              <a:t> </a:t>
            </a:r>
            <a:r>
              <a:rPr lang="en-US" sz="2800" dirty="0" err="1">
                <a:latin typeface="Candara" pitchFamily="34" charset="0"/>
              </a:rPr>
              <a:t>terjadi</a:t>
            </a:r>
            <a:r>
              <a:rPr lang="en-US" sz="2800" dirty="0">
                <a:latin typeface="Candara" pitchFamily="34" charset="0"/>
              </a:rPr>
              <a:t> </a:t>
            </a:r>
            <a:r>
              <a:rPr lang="en-US" sz="2800" dirty="0" err="1">
                <a:latin typeface="Candara" pitchFamily="34" charset="0"/>
              </a:rPr>
              <a:t>pencairan</a:t>
            </a:r>
            <a:r>
              <a:rPr lang="en-US" sz="2800" dirty="0">
                <a:latin typeface="Candara" pitchFamily="34" charset="0"/>
              </a:rPr>
              <a:t> gas </a:t>
            </a:r>
            <a:r>
              <a:rPr lang="en-US" sz="2800" dirty="0" err="1">
                <a:latin typeface="Candara" pitchFamily="34" charset="0"/>
              </a:rPr>
              <a:t>pada</a:t>
            </a:r>
            <a:r>
              <a:rPr lang="en-US" sz="2800" dirty="0">
                <a:latin typeface="Candara" pitchFamily="34" charset="0"/>
              </a:rPr>
              <a:t> </a:t>
            </a:r>
            <a:r>
              <a:rPr lang="en-US" sz="2800" dirty="0" err="1">
                <a:latin typeface="Candara" pitchFamily="34" charset="0"/>
              </a:rPr>
              <a:t>temperatur</a:t>
            </a:r>
            <a:r>
              <a:rPr lang="en-US" sz="2800" dirty="0">
                <a:latin typeface="Candara" pitchFamily="34" charset="0"/>
              </a:rPr>
              <a:t> </a:t>
            </a:r>
            <a:r>
              <a:rPr lang="en-US" sz="2800" dirty="0" err="1">
                <a:latin typeface="Candara" pitchFamily="34" charset="0"/>
              </a:rPr>
              <a:t>tertentu</a:t>
            </a:r>
            <a:r>
              <a:rPr lang="en-US" sz="2800" dirty="0">
                <a:latin typeface="Candara" pitchFamily="34" charset="0"/>
              </a:rPr>
              <a:t> </a:t>
            </a:r>
            <a:r>
              <a:rPr lang="en-US" sz="2800" dirty="0" err="1">
                <a:latin typeface="Candara" pitchFamily="34" charset="0"/>
              </a:rPr>
              <a:t>sehingga</a:t>
            </a:r>
            <a:r>
              <a:rPr lang="en-US" sz="2800" dirty="0">
                <a:latin typeface="Candara" pitchFamily="34" charset="0"/>
              </a:rPr>
              <a:t> analog </a:t>
            </a:r>
            <a:r>
              <a:rPr lang="en-US" sz="2800" dirty="0" err="1">
                <a:latin typeface="Candara" pitchFamily="34" charset="0"/>
              </a:rPr>
              <a:t>dengan</a:t>
            </a:r>
            <a:r>
              <a:rPr lang="en-US" sz="2800" dirty="0">
                <a:latin typeface="Candara" pitchFamily="34" charset="0"/>
              </a:rPr>
              <a:t> </a:t>
            </a:r>
            <a:r>
              <a:rPr lang="en-US" sz="2800" dirty="0" err="1">
                <a:latin typeface="Candara" pitchFamily="34" charset="0"/>
              </a:rPr>
              <a:t>penyimpanan</a:t>
            </a:r>
            <a:r>
              <a:rPr lang="en-US" sz="2800" dirty="0">
                <a:latin typeface="Candara" pitchFamily="34" charset="0"/>
              </a:rPr>
              <a:t> </a:t>
            </a:r>
            <a:r>
              <a:rPr lang="en-US" sz="2800" dirty="0" err="1">
                <a:latin typeface="Candara" pitchFamily="34" charset="0"/>
              </a:rPr>
              <a:t>zat</a:t>
            </a:r>
            <a:r>
              <a:rPr lang="en-US" sz="2800" dirty="0">
                <a:latin typeface="Candara" pitchFamily="34" charset="0"/>
              </a:rPr>
              <a:t> </a:t>
            </a:r>
            <a:r>
              <a:rPr lang="en-US" sz="2800" dirty="0" err="1">
                <a:latin typeface="Candara" pitchFamily="34" charset="0"/>
              </a:rPr>
              <a:t>cair</a:t>
            </a:r>
            <a:r>
              <a:rPr lang="en-US" sz="2800" dirty="0">
                <a:latin typeface="Candara" pitchFamily="34" charset="0"/>
              </a:rPr>
              <a:t>.</a:t>
            </a:r>
          </a:p>
          <a:p>
            <a:pPr marL="68580" indent="0">
              <a:buFont typeface="Wingdings 2" pitchFamily="18" charset="2"/>
              <a:buNone/>
            </a:pP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556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003" y="692695"/>
            <a:ext cx="8289151" cy="5688633"/>
          </a:xfr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932040" y="-108632"/>
            <a:ext cx="3512372" cy="7109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d-ID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Pendahuluan</a:t>
            </a:r>
            <a:endParaRPr lang="en-US" sz="32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741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9EA2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9EA2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67544" y="1007548"/>
            <a:ext cx="8229600" cy="5821363"/>
          </a:xfrm>
        </p:spPr>
        <p:txBody>
          <a:bodyPr/>
          <a:lstStyle/>
          <a:p>
            <a:pPr marL="571500" indent="-571500" eaLnBrk="1" hangingPunct="1">
              <a:buFont typeface="Arial" charset="0"/>
              <a:buNone/>
            </a:pP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</a:t>
            </a:r>
            <a:r>
              <a:rPr lang="en-US" dirty="0" err="1" smtClean="0"/>
              <a:t>penyimpanan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id-ID" dirty="0"/>
              <a:t> </a:t>
            </a:r>
            <a:r>
              <a:rPr lang="en-US" dirty="0" err="1" smtClean="0"/>
              <a:t>persoalan</a:t>
            </a:r>
            <a:r>
              <a:rPr lang="en-US" dirty="0" smtClean="0"/>
              <a:t> yang </a:t>
            </a:r>
            <a:r>
              <a:rPr lang="en-US" b="1" dirty="0" err="1" smtClean="0"/>
              <a:t>penting</a:t>
            </a:r>
            <a:r>
              <a:rPr lang="en-US" b="1" dirty="0" smtClean="0"/>
              <a:t>.</a:t>
            </a:r>
            <a:endParaRPr lang="id-ID" b="1" dirty="0" smtClean="0"/>
          </a:p>
          <a:p>
            <a:pPr marL="571500" indent="-571500" eaLnBrk="1" hangingPunct="1">
              <a:buFont typeface="Arial" charset="0"/>
              <a:buNone/>
            </a:pPr>
            <a:endParaRPr lang="en-US" dirty="0" smtClean="0"/>
          </a:p>
          <a:p>
            <a:pPr marL="571500" indent="-571500" eaLnBrk="1" hangingPunct="1">
              <a:buFont typeface="Arial" charset="0"/>
              <a:buNone/>
            </a:pPr>
            <a:r>
              <a:rPr lang="en-US" b="1" u="sng" dirty="0" err="1" smtClean="0"/>
              <a:t>Faktor-faktor</a:t>
            </a:r>
            <a:r>
              <a:rPr lang="en-US" b="1" u="sng" dirty="0" smtClean="0"/>
              <a:t> yang </a:t>
            </a:r>
            <a:r>
              <a:rPr lang="en-US" b="1" u="sng" dirty="0" err="1" smtClean="0"/>
              <a:t>berpengaruh</a:t>
            </a:r>
            <a:r>
              <a:rPr lang="en-US" b="1" u="sng" dirty="0" smtClean="0"/>
              <a:t> :</a:t>
            </a:r>
          </a:p>
          <a:p>
            <a:pPr marL="0" indent="0" eaLnBrk="1" hangingPunct="1">
              <a:buNone/>
            </a:pPr>
            <a:r>
              <a:rPr lang="id-ID" dirty="0" smtClean="0">
                <a:solidFill>
                  <a:schemeClr val="tx1"/>
                </a:solidFill>
              </a:rPr>
              <a:t>1. </a:t>
            </a:r>
            <a:r>
              <a:rPr lang="en-US" dirty="0" err="1" smtClean="0">
                <a:solidFill>
                  <a:schemeClr val="tx1"/>
                </a:solidFill>
              </a:rPr>
              <a:t>Keadaan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bahan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 eaLnBrk="1" hangingPunct="1">
              <a:buNone/>
            </a:pPr>
            <a:r>
              <a:rPr lang="id-ID" dirty="0" smtClean="0">
                <a:solidFill>
                  <a:schemeClr val="tx1"/>
                </a:solidFill>
              </a:rPr>
              <a:t>2. </a:t>
            </a:r>
            <a:r>
              <a:rPr lang="en-US" dirty="0" err="1" smtClean="0">
                <a:solidFill>
                  <a:schemeClr val="tx1"/>
                </a:solidFill>
              </a:rPr>
              <a:t>Jumlah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bahan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 eaLnBrk="1" hangingPunct="1">
              <a:buNone/>
            </a:pPr>
            <a:r>
              <a:rPr lang="id-ID" dirty="0" smtClean="0">
                <a:solidFill>
                  <a:schemeClr val="tx1"/>
                </a:solidFill>
              </a:rPr>
              <a:t>3. </a:t>
            </a:r>
            <a:r>
              <a:rPr lang="en-US" dirty="0" err="1" smtClean="0">
                <a:solidFill>
                  <a:schemeClr val="tx1"/>
                </a:solidFill>
              </a:rPr>
              <a:t>Sifat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bahan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 eaLnBrk="1" hangingPunct="1">
              <a:buNone/>
            </a:pPr>
            <a:r>
              <a:rPr lang="id-ID" dirty="0" smtClean="0">
                <a:solidFill>
                  <a:schemeClr val="tx1"/>
                </a:solidFill>
              </a:rPr>
              <a:t>4. </a:t>
            </a:r>
            <a:r>
              <a:rPr lang="en-US" dirty="0" err="1" smtClean="0">
                <a:solidFill>
                  <a:schemeClr val="tx1"/>
                </a:solidFill>
              </a:rPr>
              <a:t>Letak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penyimpanan</a:t>
            </a:r>
            <a:endParaRPr lang="en-US" dirty="0" smtClean="0">
              <a:solidFill>
                <a:schemeClr val="tx1"/>
              </a:solidFill>
            </a:endParaRPr>
          </a:p>
          <a:p>
            <a:pPr marL="571500" indent="-571500" eaLnBrk="1" hangingPunct="1">
              <a:buFont typeface="Arial" charset="0"/>
              <a:buNone/>
            </a:pPr>
            <a:endParaRPr lang="en-US" dirty="0" smtClean="0"/>
          </a:p>
          <a:p>
            <a:pPr marL="571500" indent="-571500" eaLnBrk="1" hangingPunct="1">
              <a:buFont typeface="Arial" charset="0"/>
              <a:buNone/>
            </a:pPr>
            <a:endParaRPr lang="en-US" dirty="0" smtClean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932040" y="-108632"/>
            <a:ext cx="3512372" cy="7109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d-ID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Pendahuluan</a:t>
            </a:r>
            <a:endParaRPr lang="en-US" sz="32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086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9EA2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9EA2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4536504" cy="1152128"/>
          </a:xfrm>
        </p:spPr>
        <p:txBody>
          <a:bodyPr>
            <a:normAutofit/>
          </a:bodyPr>
          <a:lstStyle/>
          <a:p>
            <a:r>
              <a:rPr lang="id-ID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sz="3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Keadaan</a:t>
            </a: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Bahan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d-ID" sz="32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9063"/>
            <a:ext cx="8229600" cy="58213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/>
              <a:t>Bahan-bahan</a:t>
            </a:r>
            <a:r>
              <a:rPr lang="en-US" dirty="0" smtClean="0"/>
              <a:t> yang </a:t>
            </a:r>
            <a:r>
              <a:rPr lang="en-US" dirty="0" err="1" smtClean="0"/>
              <a:t>terlibat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proses </a:t>
            </a:r>
            <a:r>
              <a:rPr lang="en-US" dirty="0" err="1" smtClean="0"/>
              <a:t>produksi</a:t>
            </a:r>
            <a:r>
              <a:rPr lang="en-US" dirty="0" smtClean="0"/>
              <a:t> di </a:t>
            </a:r>
            <a:r>
              <a:rPr lang="en-US" dirty="0" err="1" smtClean="0"/>
              <a:t>industri</a:t>
            </a:r>
            <a:r>
              <a:rPr lang="en-US" dirty="0" smtClean="0"/>
              <a:t> </a:t>
            </a:r>
            <a:r>
              <a:rPr lang="en-US" dirty="0" err="1" smtClean="0"/>
              <a:t>kimia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dibedakan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:</a:t>
            </a:r>
            <a:endParaRPr lang="id-ID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Wujud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Padat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Cair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 err="1" smtClean="0"/>
              <a:t>Bahan</a:t>
            </a:r>
            <a:r>
              <a:rPr lang="en-US" dirty="0" smtClean="0"/>
              <a:t> Gas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Arus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bahan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dalam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proses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produksi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mentah</a:t>
            </a:r>
            <a:r>
              <a:rPr lang="en-US" dirty="0" smtClean="0"/>
              <a:t> (</a:t>
            </a:r>
            <a:r>
              <a:rPr lang="en-US" i="1" dirty="0" smtClean="0"/>
              <a:t>raw material</a:t>
            </a:r>
            <a:r>
              <a:rPr lang="en-US" dirty="0" smtClean="0"/>
              <a:t>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setengah</a:t>
            </a:r>
            <a:r>
              <a:rPr lang="en-US" dirty="0" smtClean="0"/>
              <a:t> </a:t>
            </a:r>
            <a:r>
              <a:rPr lang="en-US" dirty="0" err="1" smtClean="0"/>
              <a:t>jadi</a:t>
            </a:r>
            <a:r>
              <a:rPr lang="en-US" dirty="0" smtClean="0"/>
              <a:t> (</a:t>
            </a:r>
            <a:r>
              <a:rPr lang="en-US" i="1" dirty="0" smtClean="0"/>
              <a:t>intermediate material</a:t>
            </a:r>
            <a:r>
              <a:rPr lang="en-US" dirty="0" smtClean="0"/>
              <a:t>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jadi</a:t>
            </a:r>
            <a:r>
              <a:rPr lang="en-US" dirty="0" smtClean="0"/>
              <a:t> (</a:t>
            </a:r>
            <a:r>
              <a:rPr lang="en-US" i="1" dirty="0" smtClean="0"/>
              <a:t>product</a:t>
            </a:r>
            <a:r>
              <a:rPr lang="en-US" dirty="0" smtClean="0"/>
              <a:t>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32040" y="-108632"/>
            <a:ext cx="3512372" cy="7109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d-ID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Pendahuluan</a:t>
            </a:r>
            <a:endParaRPr lang="en-US" sz="32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66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9EA2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9EA2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4536504" cy="1152128"/>
          </a:xfrm>
        </p:spPr>
        <p:txBody>
          <a:bodyPr>
            <a:normAutofit/>
          </a:bodyPr>
          <a:lstStyle/>
          <a:p>
            <a:r>
              <a:rPr lang="id-ID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id-ID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Jumlah Bahan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d-ID" sz="32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821363"/>
          </a:xfrm>
        </p:spPr>
        <p:txBody>
          <a:bodyPr rtlCol="0">
            <a:normAutofit/>
          </a:bodyPr>
          <a:lstStyle/>
          <a:p>
            <a:pPr>
              <a:buNone/>
            </a:pP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sedikitnya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 smtClean="0"/>
              <a:t>menentukan</a:t>
            </a:r>
            <a:r>
              <a:rPr lang="id-ID" dirty="0" smtClean="0"/>
              <a:t> :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penyimpan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 err="1"/>
              <a:t>Macam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penyimpan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32040" y="-108632"/>
            <a:ext cx="3512372" cy="7109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d-ID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Pendahuluan</a:t>
            </a:r>
            <a:endParaRPr lang="en-US" sz="32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718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9EA2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9EA2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4536504" cy="1152128"/>
          </a:xfrm>
        </p:spPr>
        <p:txBody>
          <a:bodyPr>
            <a:normAutofit/>
          </a:bodyPr>
          <a:lstStyle/>
          <a:p>
            <a:r>
              <a:rPr lang="id-ID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Sifat Bahan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d-ID" sz="32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821363"/>
          </a:xfrm>
        </p:spPr>
        <p:txBody>
          <a:bodyPr rtlCol="0">
            <a:normAutofit/>
          </a:bodyPr>
          <a:lstStyle/>
          <a:p>
            <a:pPr>
              <a:buNone/>
            </a:pPr>
            <a:r>
              <a:rPr lang="en-US" dirty="0" err="1"/>
              <a:t>Meliputi</a:t>
            </a:r>
            <a:r>
              <a:rPr lang="en-US" dirty="0"/>
              <a:t>  :</a:t>
            </a:r>
          </a:p>
          <a:p>
            <a:r>
              <a:rPr lang="en-US" dirty="0" err="1"/>
              <a:t>Sifat</a:t>
            </a:r>
            <a:r>
              <a:rPr lang="en-US" dirty="0"/>
              <a:t> </a:t>
            </a:r>
            <a:r>
              <a:rPr lang="en-US" dirty="0" err="1"/>
              <a:t>korosifitas</a:t>
            </a:r>
            <a:endParaRPr lang="en-US" dirty="0"/>
          </a:p>
          <a:p>
            <a:r>
              <a:rPr lang="en-US" dirty="0"/>
              <a:t>Bulk density ( </a:t>
            </a:r>
            <a:r>
              <a:rPr lang="en-US" dirty="0" err="1"/>
              <a:t>rapat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)</a:t>
            </a:r>
          </a:p>
          <a:p>
            <a:r>
              <a:rPr lang="en-US" dirty="0" err="1"/>
              <a:t>Ketahanan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pengaruh</a:t>
            </a:r>
            <a:r>
              <a:rPr lang="en-US" dirty="0"/>
              <a:t> </a:t>
            </a:r>
            <a:r>
              <a:rPr lang="en-US" dirty="0" err="1"/>
              <a:t>sekeliling</a:t>
            </a:r>
            <a:r>
              <a:rPr lang="en-US" dirty="0"/>
              <a:t>, </a:t>
            </a:r>
            <a:r>
              <a:rPr lang="en-US" dirty="0" err="1"/>
              <a:t>misal</a:t>
            </a:r>
            <a:r>
              <a:rPr lang="en-US" dirty="0"/>
              <a:t> </a:t>
            </a:r>
            <a:r>
              <a:rPr lang="en-US" dirty="0" err="1"/>
              <a:t>suhu</a:t>
            </a:r>
            <a:r>
              <a:rPr lang="en-US" dirty="0"/>
              <a:t>, </a:t>
            </a:r>
            <a:r>
              <a:rPr lang="en-US" dirty="0" err="1"/>
              <a:t>hujan</a:t>
            </a:r>
            <a:r>
              <a:rPr lang="en-US" dirty="0"/>
              <a:t>, </a:t>
            </a:r>
            <a:r>
              <a:rPr lang="en-US" dirty="0" err="1"/>
              <a:t>udara</a:t>
            </a:r>
            <a:r>
              <a:rPr lang="en-US" dirty="0"/>
              <a:t>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32040" y="-108632"/>
            <a:ext cx="3512372" cy="7109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d-ID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Pendahuluan</a:t>
            </a:r>
            <a:endParaRPr lang="en-US" sz="32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34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9EA2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9EA2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788</TotalTime>
  <Words>1335</Words>
  <Application>Microsoft Office PowerPoint</Application>
  <PresentationFormat>On-screen Show (4:3)</PresentationFormat>
  <Paragraphs>273</Paragraphs>
  <Slides>43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Austin</vt:lpstr>
      <vt:lpstr>Penyimpanan dan Transportasi Bahan</vt:lpstr>
      <vt:lpstr>PowerPoint Presentation</vt:lpstr>
      <vt:lpstr>Kapasitas Penyimpanan</vt:lpstr>
      <vt:lpstr>Pembahasan mengenai penyimpanan bahan terkait dengan :</vt:lpstr>
      <vt:lpstr>PowerPoint Presentation</vt:lpstr>
      <vt:lpstr>PowerPoint Presentation</vt:lpstr>
      <vt:lpstr>1. Keadaan Bahan </vt:lpstr>
      <vt:lpstr>2. Jumlah Bahan </vt:lpstr>
      <vt:lpstr>3. Sifat Bahan </vt:lpstr>
      <vt:lpstr>4. Letak Penyimpan </vt:lpstr>
      <vt:lpstr>4. Ukuran dari Alat Proses </vt:lpstr>
      <vt:lpstr>I. PENYIMPANAN BAHAN PADAT</vt:lpstr>
      <vt:lpstr>A. Penyimpanan di luar  (sistem out door)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Kejelekan dari penyimpanan diluar (sistem outdoor) </vt:lpstr>
      <vt:lpstr>B. Penyimpanan di dalam (sistem in door)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C. Penyimpanan zat padat dalam container   </vt:lpstr>
      <vt:lpstr>II. PENYIMPANAN BAHAN CAIR</vt:lpstr>
      <vt:lpstr>PowerPoint Presentation</vt:lpstr>
      <vt:lpstr>Penjelasan tentang Tangki</vt:lpstr>
      <vt:lpstr>Penjelasan tentang Tangki</vt:lpstr>
      <vt:lpstr>Penjelasan tentang Tangki</vt:lpstr>
      <vt:lpstr>PowerPoint Presentation</vt:lpstr>
      <vt:lpstr>PowerPoint Presentation</vt:lpstr>
      <vt:lpstr>PowerPoint Presentation</vt:lpstr>
      <vt:lpstr>PowerPoint Presentation</vt:lpstr>
      <vt:lpstr>III. PENYIMPANAN BAHAN GAS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KIMIA ORGANIK</dc:title>
  <dc:creator>Dell</dc:creator>
  <cp:lastModifiedBy>Dell</cp:lastModifiedBy>
  <cp:revision>238</cp:revision>
  <dcterms:created xsi:type="dcterms:W3CDTF">2017-02-04T08:37:32Z</dcterms:created>
  <dcterms:modified xsi:type="dcterms:W3CDTF">2017-03-21T14:51:08Z</dcterms:modified>
</cp:coreProperties>
</file>