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61" r:id="rId6"/>
    <p:sldId id="262" r:id="rId7"/>
    <p:sldId id="263" r:id="rId8"/>
    <p:sldId id="259" r:id="rId9"/>
    <p:sldId id="280" r:id="rId10"/>
    <p:sldId id="281" r:id="rId11"/>
    <p:sldId id="282" r:id="rId12"/>
    <p:sldId id="303" r:id="rId13"/>
    <p:sldId id="304" r:id="rId14"/>
    <p:sldId id="266" r:id="rId15"/>
    <p:sldId id="285" r:id="rId16"/>
    <p:sldId id="305" r:id="rId17"/>
    <p:sldId id="306" r:id="rId18"/>
    <p:sldId id="307" r:id="rId19"/>
    <p:sldId id="309" r:id="rId20"/>
    <p:sldId id="284" r:id="rId21"/>
    <p:sldId id="286" r:id="rId22"/>
    <p:sldId id="288" r:id="rId23"/>
    <p:sldId id="289" r:id="rId24"/>
    <p:sldId id="300" r:id="rId25"/>
    <p:sldId id="291" r:id="rId26"/>
    <p:sldId id="292" r:id="rId27"/>
    <p:sldId id="296" r:id="rId28"/>
    <p:sldId id="294" r:id="rId29"/>
    <p:sldId id="321" r:id="rId30"/>
    <p:sldId id="297" r:id="rId31"/>
    <p:sldId id="298" r:id="rId32"/>
    <p:sldId id="273" r:id="rId33"/>
    <p:sldId id="310" r:id="rId34"/>
    <p:sldId id="311" r:id="rId35"/>
    <p:sldId id="322" r:id="rId36"/>
    <p:sldId id="312" r:id="rId37"/>
    <p:sldId id="313" r:id="rId38"/>
    <p:sldId id="314" r:id="rId39"/>
    <p:sldId id="315" r:id="rId40"/>
    <p:sldId id="317" r:id="rId41"/>
    <p:sldId id="316" r:id="rId42"/>
    <p:sldId id="319" r:id="rId4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10/02/2017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“Kontrak PerkuliahaN”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/>
          <a:lstStyle/>
          <a:p>
            <a:r>
              <a:rPr lang="id-ID" dirty="0"/>
              <a:t>Penilaian dilakukan dengan menggunakan kriteria sebagai berikut </a:t>
            </a:r>
            <a:r>
              <a:rPr lang="id-ID" dirty="0" smtClean="0"/>
              <a:t>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373697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7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96758"/>
            <a:ext cx="6777317" cy="3508977"/>
          </a:xfrm>
        </p:spPr>
        <p:txBody>
          <a:bodyPr/>
          <a:lstStyle/>
          <a:p>
            <a:r>
              <a:rPr lang="id-ID" dirty="0"/>
              <a:t>Bobot untuk komponen-komponen penilaian:</a:t>
            </a:r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43164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1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2060848"/>
            <a:ext cx="3888432" cy="1143000"/>
          </a:xfrm>
        </p:spPr>
        <p:txBody>
          <a:bodyPr>
            <a:noAutofit/>
          </a:bodyPr>
          <a:lstStyle/>
          <a:p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PENGANTAR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48281"/>
            <a:ext cx="7467600" cy="1143000"/>
          </a:xfrm>
        </p:spPr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dirty="0"/>
              <a:t>Konsep-konsep dasar yang selalu dipakai dalam </a:t>
            </a:r>
            <a:r>
              <a:rPr lang="id-ID" dirty="0" smtClean="0"/>
              <a:t>penyusunan persamaan matematis dan</a:t>
            </a:r>
            <a:r>
              <a:rPr lang="id-ID" dirty="0"/>
              <a:t> </a:t>
            </a:r>
            <a:r>
              <a:rPr lang="id-ID" dirty="0" smtClean="0"/>
              <a:t>penyelesaian</a:t>
            </a:r>
            <a:r>
              <a:rPr lang="id-ID" dirty="0"/>
              <a:t> masalah di bidang teknik </a:t>
            </a:r>
            <a:r>
              <a:rPr lang="id-ID" dirty="0" smtClean="0"/>
              <a:t>kimia</a:t>
            </a:r>
          </a:p>
          <a:p>
            <a:pPr marL="0" indent="0" algn="just">
              <a:buNone/>
            </a:pPr>
            <a:r>
              <a:rPr lang="id-ID" b="1" i="1" dirty="0" smtClean="0">
                <a:solidFill>
                  <a:srgbClr val="C00000"/>
                </a:solidFill>
              </a:rPr>
              <a:t>(chemical </a:t>
            </a:r>
            <a:r>
              <a:rPr lang="id-ID" b="1" i="1" dirty="0">
                <a:solidFill>
                  <a:srgbClr val="C00000"/>
                </a:solidFill>
              </a:rPr>
              <a:t>engineering </a:t>
            </a:r>
            <a:r>
              <a:rPr lang="id-ID" b="1" i="1" dirty="0" smtClean="0">
                <a:solidFill>
                  <a:srgbClr val="C00000"/>
                </a:solidFill>
              </a:rPr>
              <a:t>tools)</a:t>
            </a:r>
            <a:endParaRPr lang="id-ID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id-ID" dirty="0" smtClean="0"/>
              <a:t>yang </a:t>
            </a:r>
            <a:r>
              <a:rPr lang="id-ID" dirty="0"/>
              <a:t>meliputi</a:t>
            </a:r>
            <a:r>
              <a:rPr lang="id-ID" dirty="0" smtClean="0"/>
              <a:t>: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1.Neraca massa (</a:t>
            </a:r>
            <a:r>
              <a:rPr lang="id-ID" i="1" dirty="0" smtClean="0"/>
              <a:t>material balance)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2.Neraca Energi (</a:t>
            </a:r>
            <a:r>
              <a:rPr lang="id-ID" i="1" dirty="0" smtClean="0"/>
              <a:t>energy balance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r>
              <a:rPr lang="id-ID" dirty="0" smtClean="0"/>
              <a:t>3.Kesetimbangan (</a:t>
            </a:r>
            <a:r>
              <a:rPr lang="id-ID" i="1" dirty="0" smtClean="0"/>
              <a:t>equilibrium</a:t>
            </a:r>
            <a:r>
              <a:rPr lang="id-ID" dirty="0" smtClean="0"/>
              <a:t>) </a:t>
            </a:r>
          </a:p>
          <a:p>
            <a:pPr marL="0" indent="0">
              <a:buNone/>
            </a:pPr>
            <a:r>
              <a:rPr lang="id-ID" dirty="0" smtClean="0"/>
              <a:t>4.Proses-proses kecepatan (</a:t>
            </a:r>
            <a:r>
              <a:rPr lang="id-ID" i="1" dirty="0" smtClean="0"/>
              <a:t>rate processes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r>
              <a:rPr lang="id-ID" dirty="0" smtClean="0"/>
              <a:t>5.Ekonomi</a:t>
            </a:r>
          </a:p>
          <a:p>
            <a:pPr marL="0" indent="0">
              <a:buNone/>
            </a:pPr>
            <a:r>
              <a:rPr lang="id-ID" dirty="0" smtClean="0"/>
              <a:t>6.Humanitas </a:t>
            </a:r>
          </a:p>
          <a:p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0463" y="304377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/>
              <a:buNone/>
            </a:pPr>
            <a:endParaRPr lang="id-ID" dirty="0" smtClean="0"/>
          </a:p>
          <a:p>
            <a:pPr marL="0" indent="0" algn="just">
              <a:buFont typeface="Wingdings"/>
              <a:buNone/>
            </a:pPr>
            <a:r>
              <a:rPr lang="id-ID" dirty="0" smtClean="0">
                <a:solidFill>
                  <a:srgbClr val="FF0000"/>
                </a:solidFill>
              </a:rPr>
              <a:t>1.Neraca massa (</a:t>
            </a:r>
            <a:r>
              <a:rPr lang="id-ID" i="1" dirty="0" smtClean="0">
                <a:solidFill>
                  <a:srgbClr val="FF0000"/>
                </a:solidFill>
              </a:rPr>
              <a:t>material balance)</a:t>
            </a:r>
            <a:endParaRPr lang="id-ID" dirty="0" smtClean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r>
              <a:rPr lang="id-ID" dirty="0" smtClean="0">
                <a:solidFill>
                  <a:srgbClr val="FF0000"/>
                </a:solidFill>
              </a:rPr>
              <a:t>2.Neraca Energi (</a:t>
            </a:r>
            <a:r>
              <a:rPr lang="id-ID" i="1" dirty="0" smtClean="0">
                <a:solidFill>
                  <a:srgbClr val="FF0000"/>
                </a:solidFill>
              </a:rPr>
              <a:t>energy balance</a:t>
            </a:r>
            <a:r>
              <a:rPr lang="id-ID" dirty="0" smtClean="0">
                <a:solidFill>
                  <a:srgbClr val="FF0000"/>
                </a:solidFill>
              </a:rPr>
              <a:t>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97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467600" cy="1143000"/>
          </a:xfrm>
        </p:spPr>
        <p:txBody>
          <a:bodyPr/>
          <a:lstStyle/>
          <a:p>
            <a:pPr marL="0" indent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Jenis-Jenis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776864" cy="58052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kejadiannya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Batch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Semi-Batch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kontinyu</a:t>
            </a:r>
            <a:endParaRPr lang="id-ID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Proses Batch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reaktan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fi-FI" dirty="0">
                <a:latin typeface="Arial" pitchFamily="34" charset="0"/>
                <a:cs typeface="Arial" pitchFamily="34" charset="0"/>
              </a:rPr>
              <a:t>Pemanasan air dengan koil pada teko.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Proses </a:t>
            </a:r>
            <a:r>
              <a:rPr lang="en-US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Kontinyu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Pemasukan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menerus</a:t>
            </a:r>
            <a:r>
              <a:rPr lang="en-US" dirty="0"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berkesinambungan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Mengalirkan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distilasi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puncak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kolom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laju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>
                <a:latin typeface="Arial" pitchFamily="34" charset="0"/>
                <a:cs typeface="Arial" pitchFamily="34" charset="0"/>
              </a:rPr>
              <a:t> pula.</a:t>
            </a:r>
          </a:p>
          <a:p>
            <a:pPr algn="just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Proses Semi-Batch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Proses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berlangsung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batch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kontinyu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tangki</a:t>
            </a:r>
            <a:r>
              <a:rPr lang="en-US" dirty="0">
                <a:latin typeface="Arial" pitchFamily="34" charset="0"/>
                <a:cs typeface="Arial" pitchFamily="34" charset="0"/>
              </a:rPr>
              <a:t> gas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bertekanan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terbuka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leaching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pelindian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7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36330" cy="640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8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003232" cy="1143000"/>
          </a:xfrm>
        </p:spPr>
        <p:txBody>
          <a:bodyPr>
            <a:normAutofit/>
          </a:bodyPr>
          <a:lstStyle/>
          <a:p>
            <a:r>
              <a:rPr lang="id-ID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dengan aliran (sistem kontinyu)</a:t>
            </a:r>
            <a:endParaRPr lang="id-ID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Untuk sistem yang berjalan secara kontinyu dalam industri kimia beberapa macam sistim aliran bahan dilakukan, antara lain:</a:t>
            </a:r>
          </a:p>
          <a:p>
            <a:pPr marL="457200" indent="-457200">
              <a:buAutoNum type="arabicPeriod"/>
            </a:pPr>
            <a:r>
              <a:rPr lang="id-ID" dirty="0" smtClean="0"/>
              <a:t>Menaikkan Yield</a:t>
            </a:r>
          </a:p>
          <a:p>
            <a:pPr marL="457200" indent="-457200">
              <a:buAutoNum type="arabicPeriod"/>
            </a:pPr>
            <a:r>
              <a:rPr lang="id-ID" dirty="0" smtClean="0"/>
              <a:t>Mempertinggi konsentrasi hasil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Menghemat energi yang dipakai/bahan kimia yang dipakai</a:t>
            </a:r>
          </a:p>
          <a:p>
            <a:pPr marL="457200" indent="-457200">
              <a:buAutoNum type="arabicPeriod"/>
            </a:pPr>
            <a:r>
              <a:rPr lang="id-ID" dirty="0" smtClean="0"/>
              <a:t>Memperbaiki sistim pengendalian proses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448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Beberapa macam sistim aliran bahan yang dipakai antara lain :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Recycle</a:t>
            </a:r>
          </a:p>
          <a:p>
            <a:pPr marL="0" indent="0">
              <a:buNone/>
            </a:pP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: pengeringan, reaktor, menara pemisah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By-Pass (arus pintas)</a:t>
            </a:r>
          </a:p>
          <a:p>
            <a:pPr marL="0" indent="0">
              <a:buNone/>
            </a:pP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</a:t>
            </a:r>
            <a:r>
              <a:rPr lang="id-ID" dirty="0"/>
              <a:t>: </a:t>
            </a:r>
            <a:r>
              <a:rPr lang="id-ID" dirty="0" smtClean="0"/>
              <a:t>arus conditioning system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22704" y="4486881"/>
            <a:ext cx="117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92D050"/>
                </a:solidFill>
              </a:rPr>
              <a:t>Divider</a:t>
            </a:r>
            <a:endParaRPr lang="id-ID" b="1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6943" y="4427243"/>
            <a:ext cx="984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By-Pass</a:t>
            </a:r>
            <a:endParaRPr lang="id-ID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Recycle dengan Purging</a:t>
            </a: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endParaRPr lang="id-ID" b="1" u="sng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: unit sintesa amonia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57087" y="3271852"/>
            <a:ext cx="288032" cy="2880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588224" y="3534126"/>
            <a:ext cx="0" cy="57054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575345" y="2976460"/>
            <a:ext cx="0" cy="28816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65897" y="3415868"/>
            <a:ext cx="756084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57586" y="3186884"/>
            <a:ext cx="99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4">
                    <a:lumMod val="50000"/>
                  </a:schemeClr>
                </a:solidFill>
              </a:rPr>
              <a:t>Purge</a:t>
            </a:r>
            <a:endParaRPr lang="id-ID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2726" y="3225521"/>
            <a:ext cx="129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7030A0"/>
                </a:solidFill>
              </a:rPr>
              <a:t>Divider</a:t>
            </a:r>
            <a:endParaRPr lang="id-ID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8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  <p:bldP spid="12" grpId="0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Azas-Azas Teknik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7467600" cy="4873752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dan Kompetensi Pembelajaran</a:t>
            </a:r>
          </a:p>
          <a:p>
            <a:pPr marL="0" indent="0"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id-ID" dirty="0" smtClean="0"/>
              <a:t>Mahasiswa mempelajari, menganalisa dan menyelesaikan persoalan neraca massa dan neraca energi, baik tanpa reaksi maupun dengan reaksi kimia di dalam sistem tunggal dan komplek</a:t>
            </a:r>
          </a:p>
          <a:p>
            <a:pPr marL="0" indent="0" algn="just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74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Jenis-Jenis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endParaRPr lang="id-ID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keadaannya</a:t>
            </a:r>
            <a:r>
              <a:rPr lang="en-US" b="1" dirty="0"/>
              <a:t> </a:t>
            </a:r>
            <a:r>
              <a:rPr lang="en-US" dirty="0"/>
              <a:t>proses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proses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tunak</a:t>
            </a:r>
            <a:r>
              <a:rPr lang="en-US" dirty="0"/>
              <a:t> (</a:t>
            </a:r>
            <a:r>
              <a:rPr lang="en-US" i="1" dirty="0"/>
              <a:t>steady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tunak</a:t>
            </a:r>
            <a:r>
              <a:rPr lang="en-US" dirty="0"/>
              <a:t> (</a:t>
            </a:r>
            <a:r>
              <a:rPr lang="en-US" i="1" dirty="0"/>
              <a:t>unsteady</a:t>
            </a:r>
            <a:r>
              <a:rPr lang="en-US" dirty="0" smtClean="0"/>
              <a:t>)</a:t>
            </a:r>
            <a:endParaRPr lang="id-ID" dirty="0" smtClean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b="1" dirty="0" smtClean="0">
                <a:solidFill>
                  <a:srgbClr val="C00000"/>
                </a:solidFill>
              </a:rPr>
              <a:t>a. </a:t>
            </a:r>
            <a:r>
              <a:rPr lang="en-US" b="1" dirty="0" smtClean="0">
                <a:solidFill>
                  <a:srgbClr val="C00000"/>
                </a:solidFill>
              </a:rPr>
              <a:t>Proses </a:t>
            </a:r>
            <a:r>
              <a:rPr lang="en-US" b="1" i="1" dirty="0">
                <a:solidFill>
                  <a:srgbClr val="C00000"/>
                </a:solidFill>
              </a:rPr>
              <a:t>steady state </a:t>
            </a:r>
            <a:endParaRPr lang="id-ID" b="1" dirty="0"/>
          </a:p>
          <a:p>
            <a:pPr marL="0" indent="0" algn="just">
              <a:buNone/>
            </a:pPr>
            <a:r>
              <a:rPr lang="id-ID" dirty="0" smtClean="0"/>
              <a:t>S</a:t>
            </a:r>
            <a:r>
              <a:rPr lang="en-US" dirty="0" err="1" smtClean="0"/>
              <a:t>emua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,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it-IT" dirty="0"/>
              <a:t>akumulasi di dalam sistem </a:t>
            </a:r>
            <a:r>
              <a:rPr lang="it-IT" dirty="0" smtClean="0"/>
              <a:t>tetap</a:t>
            </a:r>
            <a:r>
              <a:rPr lang="id-ID" dirty="0"/>
              <a:t> </a:t>
            </a:r>
            <a:r>
              <a:rPr lang="id-ID" dirty="0" smtClean="0"/>
              <a:t>(laju alir akumulasi = 0)</a:t>
            </a:r>
          </a:p>
          <a:p>
            <a:pPr algn="just">
              <a:buFont typeface="+mj-lt"/>
              <a:buAutoNum type="arabicPeriod"/>
            </a:pPr>
            <a:endParaRPr lang="it-IT" dirty="0"/>
          </a:p>
          <a:p>
            <a:pPr marL="0" indent="0" algn="just">
              <a:buNone/>
            </a:pPr>
            <a:r>
              <a:rPr lang="id-ID" b="1" dirty="0" smtClean="0">
                <a:solidFill>
                  <a:srgbClr val="C00000"/>
                </a:solidFill>
              </a:rPr>
              <a:t>b. </a:t>
            </a:r>
            <a:r>
              <a:rPr lang="en-US" b="1" dirty="0" smtClean="0">
                <a:solidFill>
                  <a:srgbClr val="C00000"/>
                </a:solidFill>
              </a:rPr>
              <a:t>Proses </a:t>
            </a:r>
            <a:r>
              <a:rPr lang="en-US" b="1" i="1" dirty="0">
                <a:solidFill>
                  <a:srgbClr val="C00000"/>
                </a:solidFill>
              </a:rPr>
              <a:t>unsteady state (</a:t>
            </a:r>
            <a:r>
              <a:rPr lang="en-US" b="1" i="1" dirty="0" smtClean="0">
                <a:solidFill>
                  <a:srgbClr val="C00000"/>
                </a:solidFill>
              </a:rPr>
              <a:t>transient)</a:t>
            </a:r>
            <a:endParaRPr lang="id-ID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fi-FI" dirty="0"/>
              <a:t>berupa perubahan laju, komposisi, massa maupun suhu. Karena adanya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41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58924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Diagram </a:t>
            </a:r>
            <a:r>
              <a:rPr lang="en-US" b="1" dirty="0" err="1">
                <a:solidFill>
                  <a:srgbClr val="C00000"/>
                </a:solidFill>
              </a:rPr>
              <a:t>Alir</a:t>
            </a:r>
            <a:r>
              <a:rPr lang="en-US" b="1" dirty="0">
                <a:solidFill>
                  <a:srgbClr val="C00000"/>
                </a:solidFill>
              </a:rPr>
              <a:t> Proses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visual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data-data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dirty="0" err="1"/>
              <a:t>kualitatif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kuantitatif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b="1" dirty="0"/>
              <a:t>unit proses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kotak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simbol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panah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b="1" dirty="0" err="1"/>
              <a:t>arah</a:t>
            </a:r>
            <a:r>
              <a:rPr lang="en-US" b="1" dirty="0"/>
              <a:t> </a:t>
            </a:r>
            <a:r>
              <a:rPr lang="en-US" b="1" dirty="0" err="1"/>
              <a:t>aliran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.</a:t>
            </a:r>
          </a:p>
          <a:p>
            <a:pPr algn="just"/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label yang </a:t>
            </a:r>
            <a:r>
              <a:rPr lang="en-US" dirty="0" err="1"/>
              <a:t>menunjukkan</a:t>
            </a:r>
            <a:r>
              <a:rPr lang="en-US" dirty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/>
              <a:t>Variabel</a:t>
            </a:r>
            <a:r>
              <a:rPr lang="en-US" dirty="0"/>
              <a:t> proses yang </a:t>
            </a:r>
            <a:r>
              <a:rPr lang="en-US" dirty="0" err="1"/>
              <a:t>diketahui</a:t>
            </a:r>
            <a:r>
              <a:rPr lang="en-US" dirty="0"/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/>
              <a:t>Permisalan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id-ID" dirty="0" smtClean="0"/>
              <a:t>i</a:t>
            </a:r>
            <a:r>
              <a:rPr lang="en-US" dirty="0" err="1" smtClean="0"/>
              <a:t>mbol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Diagram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467600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Diagram </a:t>
            </a:r>
            <a:r>
              <a:rPr lang="en-US" b="1" dirty="0" err="1">
                <a:solidFill>
                  <a:schemeClr val="tx1"/>
                </a:solidFill>
              </a:rPr>
              <a:t>Alir</a:t>
            </a:r>
            <a:r>
              <a:rPr lang="en-US" b="1" dirty="0">
                <a:solidFill>
                  <a:schemeClr val="tx1"/>
                </a:solidFill>
              </a:rPr>
              <a:t> Proses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9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Diagram </a:t>
            </a:r>
            <a:r>
              <a:rPr lang="en-US" b="1" dirty="0" err="1"/>
              <a:t>Alir</a:t>
            </a:r>
            <a:r>
              <a:rPr lang="en-US" b="1" dirty="0"/>
              <a:t>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/>
              <a:t>memberi</a:t>
            </a:r>
            <a:r>
              <a:rPr lang="en-US" dirty="0"/>
              <a:t> label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: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di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lvl="1"/>
            <a:r>
              <a:rPr lang="pt-BR" b="1" dirty="0"/>
              <a:t>Narasi: </a:t>
            </a:r>
            <a:r>
              <a:rPr lang="id-ID" dirty="0" smtClean="0"/>
              <a:t>Udara</a:t>
            </a:r>
            <a:r>
              <a:rPr lang="pt-BR" dirty="0" smtClean="0"/>
              <a:t> </a:t>
            </a:r>
            <a:r>
              <a:rPr lang="pt-BR" dirty="0"/>
              <a:t>berisi 21% mol O</a:t>
            </a:r>
            <a:r>
              <a:rPr lang="pt-BR" baseline="-25000" dirty="0"/>
              <a:t>2</a:t>
            </a:r>
            <a:r>
              <a:rPr lang="pt-BR" dirty="0"/>
              <a:t> dan 79% N</a:t>
            </a:r>
            <a:r>
              <a:rPr lang="pt-BR" baseline="-25000" dirty="0"/>
              <a:t>2</a:t>
            </a:r>
            <a:r>
              <a:rPr lang="pt-BR" dirty="0"/>
              <a:t> pada suhu 320 oC dan </a:t>
            </a:r>
            <a:r>
              <a:rPr lang="pt-BR" dirty="0" smtClean="0"/>
              <a:t>1,4 </a:t>
            </a:r>
            <a:r>
              <a:rPr lang="en-US" dirty="0" err="1" smtClean="0"/>
              <a:t>atm</a:t>
            </a:r>
            <a:r>
              <a:rPr lang="en-US" dirty="0" smtClean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400 </a:t>
            </a:r>
            <a:r>
              <a:rPr lang="en-US" dirty="0" err="1"/>
              <a:t>gmol</a:t>
            </a:r>
            <a:r>
              <a:rPr lang="en-US" dirty="0"/>
              <a:t>/jam</a:t>
            </a:r>
            <a:r>
              <a:rPr lang="en-US" dirty="0" smtClean="0"/>
              <a:t>.</a:t>
            </a:r>
            <a:endParaRPr lang="id-ID" dirty="0" smtClean="0"/>
          </a:p>
          <a:p>
            <a:pPr lvl="1"/>
            <a:endParaRPr lang="en-US" dirty="0"/>
          </a:p>
          <a:p>
            <a:pPr lvl="1"/>
            <a:r>
              <a:rPr lang="en-US" b="1" dirty="0"/>
              <a:t>Diagram </a:t>
            </a:r>
            <a:r>
              <a:rPr lang="en-US" b="1" dirty="0" err="1"/>
              <a:t>alir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0" y="4725144"/>
            <a:ext cx="3133059" cy="129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Diagram </a:t>
            </a:r>
            <a:r>
              <a:rPr lang="en-US" b="1" dirty="0" err="1"/>
              <a:t>Alir</a:t>
            </a:r>
            <a:r>
              <a:rPr lang="en-US" b="1" dirty="0"/>
              <a:t> 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.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3069241" cy="1213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22052"/>
            <a:ext cx="3156935" cy="121313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27584" y="2636912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328491" y="4207215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4794681" y="4539635"/>
            <a:ext cx="2880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88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1183409" y="824256"/>
            <a:ext cx="7647688" cy="4615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504" y="5744932"/>
            <a:ext cx="835292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 err="1"/>
              <a:t>Berapa</a:t>
            </a:r>
            <a:r>
              <a:rPr lang="en-US" sz="1900" dirty="0"/>
              <a:t> </a:t>
            </a:r>
            <a:r>
              <a:rPr lang="en-US" sz="1900" dirty="0" err="1"/>
              <a:t>banyak</a:t>
            </a:r>
            <a:r>
              <a:rPr lang="en-US" sz="1900" dirty="0"/>
              <a:t> air yang </a:t>
            </a:r>
            <a:r>
              <a:rPr lang="en-US" sz="1900" dirty="0" err="1"/>
              <a:t>dihilangkan</a:t>
            </a:r>
            <a:r>
              <a:rPr lang="en-US" sz="1900" dirty="0"/>
              <a:t> </a:t>
            </a:r>
            <a:r>
              <a:rPr lang="en-US" sz="1900" dirty="0" err="1"/>
              <a:t>didalam</a:t>
            </a:r>
            <a:r>
              <a:rPr lang="en-US" sz="1900" dirty="0"/>
              <a:t> evaporator </a:t>
            </a:r>
            <a:r>
              <a:rPr lang="en-US" sz="1900" b="1" dirty="0"/>
              <a:t>(</a:t>
            </a:r>
            <a:r>
              <a:rPr lang="en-US" sz="1900" b="1" dirty="0" err="1"/>
              <a:t>lb</a:t>
            </a:r>
            <a:r>
              <a:rPr lang="en-US" sz="1900" b="1" dirty="0"/>
              <a:t>/jam) </a:t>
            </a:r>
            <a:r>
              <a:rPr lang="en-US" sz="1900" dirty="0"/>
              <a:t>?</a:t>
            </a:r>
          </a:p>
          <a:p>
            <a:r>
              <a:rPr lang="sv-SE" sz="1900" dirty="0"/>
              <a:t>Berapa besar fraksi massa komponen-komponen dalam arus buangan G</a:t>
            </a:r>
          </a:p>
          <a:p>
            <a:r>
              <a:rPr lang="en-US" sz="1900" dirty="0" err="1"/>
              <a:t>Berapa</a:t>
            </a:r>
            <a:r>
              <a:rPr lang="en-US" sz="1900" dirty="0"/>
              <a:t> </a:t>
            </a:r>
            <a:r>
              <a:rPr lang="en-US" sz="1900" dirty="0" err="1"/>
              <a:t>besar</a:t>
            </a:r>
            <a:r>
              <a:rPr lang="en-US" sz="1900" dirty="0"/>
              <a:t> </a:t>
            </a:r>
            <a:r>
              <a:rPr lang="en-US" sz="1900" dirty="0" err="1"/>
              <a:t>laju</a:t>
            </a:r>
            <a:r>
              <a:rPr lang="en-US" sz="1900" dirty="0"/>
              <a:t> </a:t>
            </a:r>
            <a:r>
              <a:rPr lang="en-US" sz="1900" dirty="0" err="1"/>
              <a:t>masukan</a:t>
            </a:r>
            <a:r>
              <a:rPr lang="en-US" sz="1900" dirty="0"/>
              <a:t> </a:t>
            </a:r>
            <a:r>
              <a:rPr lang="en-US" sz="1900" dirty="0" err="1"/>
              <a:t>tebu</a:t>
            </a:r>
            <a:r>
              <a:rPr lang="en-US" sz="1900" dirty="0"/>
              <a:t> </a:t>
            </a:r>
            <a:r>
              <a:rPr lang="en-US" sz="1900" dirty="0" err="1"/>
              <a:t>kedalam</a:t>
            </a:r>
            <a:r>
              <a:rPr lang="en-US" sz="1900" dirty="0"/>
              <a:t> unit </a:t>
            </a:r>
            <a:r>
              <a:rPr lang="en-US" sz="1900" b="1" dirty="0"/>
              <a:t>(</a:t>
            </a:r>
            <a:r>
              <a:rPr lang="en-US" sz="1900" b="1" dirty="0" err="1"/>
              <a:t>lb</a:t>
            </a:r>
            <a:r>
              <a:rPr lang="en-US" sz="1900" b="1" dirty="0"/>
              <a:t>/jam) </a:t>
            </a:r>
            <a:r>
              <a:rPr lang="en-US" sz="1900" dirty="0"/>
              <a:t>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961" y="-387424"/>
            <a:ext cx="7467600" cy="1143000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solidFill>
                  <a:srgbClr val="C00000"/>
                </a:solidFill>
              </a:rPr>
              <a:t>Contoh </a:t>
            </a:r>
            <a:br>
              <a:rPr lang="id-ID" sz="2400" b="1" dirty="0" smtClean="0">
                <a:solidFill>
                  <a:srgbClr val="C00000"/>
                </a:solidFill>
              </a:rPr>
            </a:br>
            <a:r>
              <a:rPr lang="id-ID" sz="2400" b="1" dirty="0" smtClean="0">
                <a:solidFill>
                  <a:srgbClr val="C00000"/>
                </a:solidFill>
              </a:rPr>
              <a:t>Neraca Massa Proses di Pabrik Gula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7688836" y="3691274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2051720" y="1916832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4273931" y="4322201"/>
            <a:ext cx="72008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685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Massa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 smtClean="0"/>
              <a:t>massa</a:t>
            </a:r>
            <a:r>
              <a:rPr lang="en-US" b="1" dirty="0" smtClean="0"/>
              <a:t>/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 smtClean="0"/>
              <a:t>,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 smtClean="0"/>
              <a:t>terakumulasi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fi-FI" b="1" dirty="0" smtClean="0">
                <a:solidFill>
                  <a:srgbClr val="C00000"/>
                </a:solidFill>
              </a:rPr>
              <a:t>satu </a:t>
            </a:r>
            <a:r>
              <a:rPr lang="fi-FI" b="1" dirty="0">
                <a:solidFill>
                  <a:srgbClr val="C00000"/>
                </a:solidFill>
              </a:rPr>
              <a:t>alat proses </a:t>
            </a:r>
            <a:r>
              <a:rPr lang="fi-FI" dirty="0"/>
              <a:t>maupun rangkaian dari beberapa alat </a:t>
            </a:r>
            <a:r>
              <a:rPr lang="fi-FI" dirty="0" smtClean="0"/>
              <a:t>proses, bahkan rangkaian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banyak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alat</a:t>
            </a:r>
            <a:r>
              <a:rPr lang="en-US" b="1" dirty="0" smtClean="0">
                <a:solidFill>
                  <a:srgbClr val="C00000"/>
                </a:solidFill>
              </a:rPr>
              <a:t> proses.</a:t>
            </a:r>
          </a:p>
          <a:p>
            <a:pPr algn="just"/>
            <a:r>
              <a:rPr lang="it-IT" dirty="0"/>
              <a:t>Prinsip dari neraca bahan itu sendiri adalah: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kekekalan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pt-BR" dirty="0" smtClean="0"/>
              <a:t>suatu </a:t>
            </a:r>
            <a:r>
              <a:rPr lang="pt-BR" dirty="0"/>
              <a:t>sistem proses atau pabrik.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smtClean="0"/>
              <a:t>Massa </a:t>
            </a:r>
            <a:r>
              <a:rPr lang="en-US" dirty="0" err="1"/>
              <a:t>berjumlah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dimusnahkan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diciptakan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Persamaan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Massa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157" y="2332372"/>
            <a:ext cx="1009102" cy="58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Input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367991" y="2332371"/>
            <a:ext cx="1419953" cy="58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Generation</a:t>
            </a:r>
            <a:endParaRPr lang="en-US" sz="1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384933" y="2332372"/>
            <a:ext cx="1567589" cy="58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Consumption</a:t>
            </a:r>
            <a:endParaRPr lang="en-US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7203414" y="2332372"/>
            <a:ext cx="1681164" cy="58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Accumulation</a:t>
            </a:r>
            <a:endParaRPr lang="en-U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012545" y="2332368"/>
            <a:ext cx="1009102" cy="58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Output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98979" y="239308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70784" y="239308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3172" y="239308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38424" y="239861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50084" y="2153458"/>
            <a:ext cx="8443025" cy="940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05803" y="3861048"/>
            <a:ext cx="7438193" cy="2416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Dimana</a:t>
            </a:r>
            <a:r>
              <a:rPr lang="id-ID" sz="2400" b="1" dirty="0" smtClean="0"/>
              <a:t> :</a:t>
            </a:r>
            <a:endParaRPr lang="en-US" sz="2400" b="1" dirty="0" smtClean="0"/>
          </a:p>
          <a:p>
            <a:r>
              <a:rPr lang="en-US" b="1" dirty="0" smtClean="0"/>
              <a:t>Input	</a:t>
            </a:r>
            <a:r>
              <a:rPr lang="en-US" dirty="0" smtClean="0"/>
              <a:t>		=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b="1" dirty="0" smtClean="0"/>
              <a:t>Output	</a:t>
            </a:r>
            <a:r>
              <a:rPr lang="en-US" dirty="0" smtClean="0"/>
              <a:t>		=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b="1" dirty="0" smtClean="0"/>
              <a:t>Consumption</a:t>
            </a:r>
            <a:r>
              <a:rPr lang="en-US" dirty="0" smtClean="0"/>
              <a:t>		=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endParaRPr lang="en-US" dirty="0" smtClean="0"/>
          </a:p>
          <a:p>
            <a:r>
              <a:rPr lang="en-US" b="1" dirty="0" smtClean="0"/>
              <a:t>Generation</a:t>
            </a:r>
            <a:r>
              <a:rPr lang="en-US" dirty="0" smtClean="0"/>
              <a:t>		=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endParaRPr lang="en-US" dirty="0" smtClean="0"/>
          </a:p>
          <a:p>
            <a:r>
              <a:rPr lang="en-US" b="1" dirty="0" err="1" smtClean="0"/>
              <a:t>Acumulation</a:t>
            </a:r>
            <a:r>
              <a:rPr lang="en-US" dirty="0" smtClean="0"/>
              <a:t>		=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2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 smtClean="0">
                <a:solidFill>
                  <a:schemeClr val="tx1"/>
                </a:solidFill>
              </a:rPr>
              <a:t>Neraca Massa non-Reaksi Kimia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Pada kesetimbangan materi tanpa reaksi kimia, rumus umum </a:t>
            </a:r>
            <a:r>
              <a:rPr lang="fi-FI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en-US" sz="2000" b="1" dirty="0" smtClean="0"/>
              <a:t>Input – output – </a:t>
            </a:r>
            <a:r>
              <a:rPr lang="en-US" sz="2000" b="1" dirty="0" err="1" smtClean="0"/>
              <a:t>generasi</a:t>
            </a:r>
            <a:r>
              <a:rPr lang="en-US" sz="2000" b="1" dirty="0" smtClean="0"/>
              <a:t> + </a:t>
            </a:r>
            <a:r>
              <a:rPr lang="en-US" sz="2000" b="1" dirty="0" err="1" smtClean="0"/>
              <a:t>konsumsi</a:t>
            </a:r>
            <a:r>
              <a:rPr lang="en-US" sz="2000" b="1" dirty="0" smtClean="0"/>
              <a:t> = </a:t>
            </a:r>
            <a:r>
              <a:rPr lang="en-US" sz="2000" b="1" dirty="0" err="1"/>
              <a:t>a</a:t>
            </a:r>
            <a:r>
              <a:rPr lang="en-US" sz="2000" b="1" dirty="0" err="1" smtClean="0"/>
              <a:t>kumulasi</a:t>
            </a:r>
            <a:endParaRPr lang="en-US" sz="2000" b="1" dirty="0" smtClean="0"/>
          </a:p>
          <a:p>
            <a:pPr marL="0" indent="0" algn="ctr">
              <a:buNone/>
            </a:pPr>
            <a:endParaRPr lang="id-ID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input – output = </a:t>
            </a:r>
            <a:r>
              <a:rPr lang="en-US" sz="2000" b="1" dirty="0" err="1" smtClean="0">
                <a:solidFill>
                  <a:srgbClr val="C00000"/>
                </a:solidFill>
              </a:rPr>
              <a:t>akumulasi</a:t>
            </a:r>
            <a:endParaRPr lang="id-ID" sz="2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99792" y="3068960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93815" y="3082078"/>
            <a:ext cx="11702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9712" y="3429000"/>
            <a:ext cx="460851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Curved Left Arrow 10"/>
          <p:cNvSpPr/>
          <p:nvPr/>
        </p:nvSpPr>
        <p:spPr>
          <a:xfrm rot="1687463">
            <a:off x="7236296" y="3068960"/>
            <a:ext cx="432048" cy="7560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832" y="1988840"/>
            <a:ext cx="2659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Menyederhanakan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Persamaan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Neraca</a:t>
            </a:r>
            <a:r>
              <a:rPr lang="en-US" b="1" dirty="0" smtClean="0">
                <a:solidFill>
                  <a:schemeClr val="tx1"/>
                </a:solidFill>
              </a:rPr>
              <a:t> Massa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24" y="1673499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id-ID" sz="2000" dirty="0" smtClean="0"/>
          </a:p>
          <a:p>
            <a:pPr>
              <a:buFont typeface="Wingdings" pitchFamily="2" charset="2"/>
              <a:buChar char="Ø"/>
            </a:pPr>
            <a:endParaRPr lang="id-ID" sz="2000" dirty="0"/>
          </a:p>
          <a:p>
            <a:pPr>
              <a:buFont typeface="Wingdings" pitchFamily="2" charset="2"/>
              <a:buChar char="Ø"/>
            </a:pPr>
            <a:endParaRPr lang="id-ID" sz="2000" dirty="0" smtClean="0"/>
          </a:p>
          <a:p>
            <a:pPr>
              <a:buFont typeface="Wingdings" pitchFamily="2" charset="2"/>
              <a:buChar char="Ø"/>
            </a:pPr>
            <a:endParaRPr lang="id-ID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Neraca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Massa Total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Generation = 0 </a:t>
            </a:r>
            <a:r>
              <a:rPr lang="en-US" sz="2000" dirty="0" err="1" smtClean="0"/>
              <a:t>dan</a:t>
            </a:r>
            <a:r>
              <a:rPr lang="en-US" sz="2000" dirty="0" smtClean="0"/>
              <a:t> Consumption = 0</a:t>
            </a:r>
            <a:endParaRPr lang="id-ID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reaksi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kimia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Generation = 0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smtClean="0"/>
              <a:t>Consumption </a:t>
            </a:r>
            <a:r>
              <a:rPr lang="en-US" sz="2000" dirty="0"/>
              <a:t>= </a:t>
            </a:r>
            <a:r>
              <a:rPr lang="en-US" sz="2000" dirty="0" smtClean="0"/>
              <a:t>0</a:t>
            </a:r>
            <a:endParaRPr lang="id-ID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steady state </a:t>
            </a:r>
            <a:r>
              <a:rPr lang="en-US" sz="2000" dirty="0" smtClean="0">
                <a:sym typeface="Wingdings" panose="05000000000000000000" pitchFamily="2" charset="2"/>
              </a:rPr>
              <a:t> accumulation = 0 </a:t>
            </a:r>
            <a:r>
              <a:rPr lang="en-US" sz="2000" dirty="0" err="1" smtClean="0">
                <a:sym typeface="Wingdings" panose="05000000000000000000" pitchFamily="2" charset="2"/>
              </a:rPr>
              <a:t>baik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untuk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Neraca</a:t>
            </a:r>
            <a:r>
              <a:rPr lang="en-US" sz="2000" dirty="0" smtClean="0">
                <a:sym typeface="Wingdings" panose="05000000000000000000" pitchFamily="2" charset="2"/>
              </a:rPr>
              <a:t> Massa Total </a:t>
            </a:r>
            <a:r>
              <a:rPr lang="en-US" sz="2000" dirty="0" err="1" smtClean="0">
                <a:sym typeface="Wingdings" panose="05000000000000000000" pitchFamily="2" charset="2"/>
              </a:rPr>
              <a:t>maupun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ym typeface="Wingdings" panose="05000000000000000000" pitchFamily="2" charset="2"/>
              </a:rPr>
              <a:t>Komponen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6"/>
            <a:ext cx="81057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61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Penting..!!</a:t>
            </a:r>
            <a:endParaRPr lang="id-ID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Harus diketahui terlebih dahulu apakah proses berlangsung secara steady atau tidak.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Apabila </a:t>
            </a:r>
            <a:r>
              <a:rPr lang="id-ID" dirty="0" smtClean="0">
                <a:solidFill>
                  <a:srgbClr val="C00000"/>
                </a:solidFill>
              </a:rPr>
              <a:t>proses tidak menyangkut reaksi kimia</a:t>
            </a:r>
            <a:r>
              <a:rPr lang="id-ID" dirty="0" smtClean="0"/>
              <a:t>, neraca bahan dapat dibuat dengan satuan-satuan </a:t>
            </a:r>
            <a:r>
              <a:rPr lang="id-ID" dirty="0" smtClean="0">
                <a:solidFill>
                  <a:srgbClr val="C00000"/>
                </a:solidFill>
              </a:rPr>
              <a:t>kg, lb, kmol</a:t>
            </a:r>
            <a:r>
              <a:rPr lang="id-ID" dirty="0" smtClean="0"/>
              <a:t>, dsb.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Apabila </a:t>
            </a:r>
            <a:r>
              <a:rPr lang="id-ID" dirty="0" smtClean="0">
                <a:solidFill>
                  <a:srgbClr val="C00000"/>
                </a:solidFill>
              </a:rPr>
              <a:t>ada reaksi kimia</a:t>
            </a:r>
            <a:r>
              <a:rPr lang="id-ID" dirty="0" smtClean="0"/>
              <a:t>, sebaiknya dipakai satuan </a:t>
            </a:r>
            <a:r>
              <a:rPr lang="id-ID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</a:t>
            </a:r>
            <a:r>
              <a:rPr lang="id-ID" dirty="0" smtClean="0"/>
              <a:t> karean zat-zat bersangkutan secara stoichiometri.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94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Instruksional Umum (TIU)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Mahasiswa dapat menyusun neraca massa dan panas pada suatu sistem ( non-reaksi dan reaksi) dan menyelesaikan neraca massa dan panas pada sistem/proses yang sederhana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91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Neraca Massa non-Reaksi </a:t>
            </a:r>
            <a:r>
              <a:rPr lang="fi-FI" b="1" dirty="0" smtClean="0"/>
              <a:t>Kimia</a:t>
            </a:r>
            <a:br>
              <a:rPr lang="fi-FI" b="1" dirty="0" smtClean="0"/>
            </a:br>
            <a:r>
              <a:rPr lang="fi-FI" sz="3100" b="1" dirty="0" smtClean="0">
                <a:solidFill>
                  <a:srgbClr val="C00000"/>
                </a:solidFill>
              </a:rPr>
              <a:t>(Proses Kontinyu, </a:t>
            </a:r>
            <a:r>
              <a:rPr lang="fi-FI" sz="3100" b="1" i="1" dirty="0" smtClean="0">
                <a:solidFill>
                  <a:srgbClr val="C00000"/>
                </a:solidFill>
              </a:rPr>
              <a:t>Steady State</a:t>
            </a:r>
            <a:r>
              <a:rPr lang="fi-FI" sz="3100" b="1" dirty="0" smtClean="0">
                <a:solidFill>
                  <a:srgbClr val="C00000"/>
                </a:solidFill>
              </a:rPr>
              <a:t>)</a:t>
            </a:r>
            <a:endParaRPr lang="en-US" sz="31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Contoh</a:t>
            </a:r>
            <a:endParaRPr lang="en-US" sz="2800" b="1" dirty="0" smtClean="0"/>
          </a:p>
          <a:p>
            <a:pPr algn="just"/>
            <a:r>
              <a:rPr lang="en-US" sz="2000" dirty="0" err="1" smtClean="0"/>
              <a:t>Seribu</a:t>
            </a:r>
            <a:r>
              <a:rPr lang="en-US" sz="2000" dirty="0" smtClean="0"/>
              <a:t> kg/jam </a:t>
            </a:r>
            <a:r>
              <a:rPr lang="en-US" sz="2000" dirty="0" err="1" smtClean="0"/>
              <a:t>campuran</a:t>
            </a:r>
            <a:r>
              <a:rPr lang="en-US" sz="2000" dirty="0" smtClean="0"/>
              <a:t> </a:t>
            </a:r>
            <a:r>
              <a:rPr lang="en-US" sz="2000" dirty="0" err="1" smtClean="0"/>
              <a:t>Benzena</a:t>
            </a:r>
            <a:r>
              <a:rPr lang="en-US" sz="2000" dirty="0" smtClean="0"/>
              <a:t> (B)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Toluena</a:t>
            </a:r>
            <a:r>
              <a:rPr lang="en-US" sz="2000" dirty="0" smtClean="0"/>
              <a:t> (T)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50 %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Benzena</a:t>
            </a:r>
            <a:r>
              <a:rPr lang="en-US" sz="2000" dirty="0" smtClean="0"/>
              <a:t> </a:t>
            </a:r>
            <a:r>
              <a:rPr lang="en-US" sz="2000" dirty="0" err="1" smtClean="0"/>
              <a:t>dipisahkan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distilasi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fraksi</a:t>
            </a:r>
            <a:r>
              <a:rPr lang="en-US" sz="2000" dirty="0" smtClean="0"/>
              <a:t>. </a:t>
            </a:r>
            <a:r>
              <a:rPr lang="en-US" sz="2000" dirty="0" err="1" smtClean="0"/>
              <a:t>Laju</a:t>
            </a:r>
            <a:r>
              <a:rPr lang="en-US" sz="2000" dirty="0" smtClean="0"/>
              <a:t> </a:t>
            </a:r>
            <a:r>
              <a:rPr lang="en-US" sz="2000" dirty="0" err="1" smtClean="0"/>
              <a:t>alir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</a:t>
            </a:r>
            <a:r>
              <a:rPr lang="en-US" sz="2000" dirty="0" err="1" smtClean="0"/>
              <a:t>Benzena</a:t>
            </a:r>
            <a:r>
              <a:rPr lang="en-US" sz="2000" dirty="0" smtClean="0"/>
              <a:t> di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450 kg B/jam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Toluena</a:t>
            </a:r>
            <a:r>
              <a:rPr lang="en-US" sz="2000" dirty="0" smtClean="0"/>
              <a:t> di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475 kg T/jam.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i="1" dirty="0" smtClean="0"/>
              <a:t>steady-state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Hitunglah</a:t>
            </a:r>
            <a:r>
              <a:rPr lang="en-US" sz="2000" dirty="0" smtClean="0"/>
              <a:t> </a:t>
            </a:r>
            <a:r>
              <a:rPr lang="en-US" sz="2000" dirty="0" err="1" smtClean="0"/>
              <a:t>laju</a:t>
            </a:r>
            <a:r>
              <a:rPr lang="en-US" sz="2000" dirty="0" smtClean="0"/>
              <a:t> </a:t>
            </a:r>
            <a:r>
              <a:rPr lang="en-US" sz="2000" dirty="0" err="1" smtClean="0"/>
              <a:t>alir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di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484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Neraca Massa non-Reaksi Kimia</a:t>
            </a:r>
            <a:br>
              <a:rPr lang="fi-FI" b="1" dirty="0"/>
            </a:br>
            <a:r>
              <a:rPr lang="fi-FI" b="1" dirty="0">
                <a:solidFill>
                  <a:srgbClr val="C00000"/>
                </a:solidFill>
              </a:rPr>
              <a:t>(Proses Kontinyu, </a:t>
            </a:r>
            <a:r>
              <a:rPr lang="fi-FI" b="1" i="1" dirty="0">
                <a:solidFill>
                  <a:srgbClr val="C00000"/>
                </a:solidFill>
              </a:rPr>
              <a:t>Steady State</a:t>
            </a:r>
            <a:r>
              <a:rPr lang="fi-FI" b="1" dirty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6830" y="2690161"/>
            <a:ext cx="3874117" cy="2791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086" y="2515393"/>
            <a:ext cx="4853914" cy="338248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154905" y="1903956"/>
            <a:ext cx="16042" cy="46471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5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6632"/>
            <a:ext cx="7920880" cy="6840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Untuk memudahkan perhitungan neraca massa </a:t>
            </a:r>
          </a:p>
          <a:p>
            <a:pPr marL="0" indent="0">
              <a:buNone/>
            </a:pPr>
            <a:r>
              <a:rPr lang="id-ID" sz="2600" b="1" dirty="0" smtClean="0">
                <a:latin typeface="Arial" pitchFamily="34" charset="0"/>
                <a:cs typeface="Arial" pitchFamily="34" charset="0"/>
              </a:rPr>
              <a:t>diambil langkah-langkah, sebagai berikut :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1. Buat diagram proses (Block Diagram)</a:t>
            </a:r>
          </a:p>
          <a:p>
            <a:pPr marL="457200" indent="-457200">
              <a:buAutoNum type="arabicPeriod"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 Tuliskan besaran, data yang diketahui dan diperlukan pada diagram tersebut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3. Tuliskan persamaan reaksi kimianya (</a:t>
            </a:r>
            <a:r>
              <a:rPr lang="id-ID" u="sng" dirty="0" smtClean="0">
                <a:solidFill>
                  <a:srgbClr val="C00000"/>
                </a:solidFill>
              </a:rPr>
              <a:t>jika ada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4. Tetapkan dasar perhitungan</a:t>
            </a:r>
          </a:p>
          <a:p>
            <a:pPr marL="0" indent="0">
              <a:buNone/>
            </a:pPr>
            <a:r>
              <a:rPr lang="id-ID" dirty="0" smtClean="0"/>
              <a:t>Semua perhitungan bahan (</a:t>
            </a:r>
            <a:r>
              <a:rPr lang="id-ID" b="1" u="sng" dirty="0" smtClean="0">
                <a:solidFill>
                  <a:srgbClr val="FF0000"/>
                </a:solidFill>
              </a:rPr>
              <a:t>total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maupun masing-masing </a:t>
            </a:r>
            <a:r>
              <a:rPr lang="id-ID" b="1" u="sng" dirty="0" smtClean="0">
                <a:solidFill>
                  <a:srgbClr val="FF0000"/>
                </a:solidFill>
              </a:rPr>
              <a:t>komponen</a:t>
            </a:r>
            <a:r>
              <a:rPr lang="id-ID" dirty="0" smtClean="0"/>
              <a:t>) harus dialkukan pada dasar yang sama. Dasar perhitungan dapat berupa sejumlah massa aliran tertentu atau jangka waktu tertentu.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5. Buat Persamaan neraca massa (keseluruhan dan komponen-komponen yang diperlukan)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6. Selesaikan persamaan-persamaan neraca bahan tersebut</a:t>
            </a:r>
          </a:p>
        </p:txBody>
      </p:sp>
    </p:spTree>
    <p:extLst>
      <p:ext uri="{BB962C8B-B14F-4D97-AF65-F5344CB8AC3E}">
        <p14:creationId xmlns:p14="http://schemas.microsoft.com/office/powerpoint/2010/main" val="33489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620688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 SOAL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064896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Sebanyak</a:t>
            </a:r>
            <a:r>
              <a:rPr lang="en-US" dirty="0"/>
              <a:t> 100 </a:t>
            </a:r>
            <a:r>
              <a:rPr lang="id-ID" dirty="0" smtClean="0"/>
              <a:t>kg</a:t>
            </a:r>
            <a:r>
              <a:rPr lang="en-US" dirty="0" smtClean="0"/>
              <a:t>/jam </a:t>
            </a:r>
            <a:r>
              <a:rPr lang="id-ID" dirty="0" smtClean="0"/>
              <a:t>etanol 10% sebagai umpan (F)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it-IT" dirty="0"/>
              <a:t>ke sebuah kolom (menara) </a:t>
            </a:r>
            <a:r>
              <a:rPr lang="it-IT" dirty="0" smtClean="0"/>
              <a:t>distilasi</a:t>
            </a:r>
            <a:r>
              <a:rPr lang="id-ID" dirty="0" smtClean="0"/>
              <a:t> untuk meningkatkan kemurniannya menjadi etanol 75%</a:t>
            </a:r>
            <a:r>
              <a:rPr lang="it-IT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it-IT" dirty="0" smtClean="0"/>
              <a:t>Di </a:t>
            </a:r>
            <a:r>
              <a:rPr lang="it-IT" dirty="0"/>
              <a:t>dalam menara distilasi proses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id-ID" dirty="0" smtClean="0"/>
              <a:t>(berlangsung secara steady)</a:t>
            </a:r>
            <a:r>
              <a:rPr lang="en-US" dirty="0" smtClean="0"/>
              <a:t>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distilat</a:t>
            </a:r>
            <a:r>
              <a:rPr lang="en-US" dirty="0"/>
              <a:t> (D</a:t>
            </a:r>
            <a:r>
              <a:rPr lang="en-US" dirty="0" smtClean="0"/>
              <a:t>)</a:t>
            </a:r>
            <a:r>
              <a:rPr lang="id-ID" dirty="0" smtClean="0"/>
              <a:t> sebagai produk atas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 = bottom</a:t>
            </a:r>
            <a:r>
              <a:rPr lang="en-US" dirty="0" smtClean="0"/>
              <a:t>).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err="1" smtClean="0"/>
              <a:t>Aliran</a:t>
            </a:r>
            <a:r>
              <a:rPr lang="en-US" dirty="0" smtClean="0"/>
              <a:t> di</a:t>
            </a:r>
            <a:r>
              <a:rPr lang="id-ID" dirty="0" smtClean="0"/>
              <a:t>s</a:t>
            </a:r>
            <a:r>
              <a:rPr lang="en-US" dirty="0" err="1" smtClean="0"/>
              <a:t>tilat</a:t>
            </a:r>
            <a:r>
              <a:rPr lang="en-US" dirty="0" smtClean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id-ID" dirty="0" smtClean="0"/>
              <a:t>etanol 75</a:t>
            </a:r>
            <a:r>
              <a:rPr lang="en-US" dirty="0" smtClean="0"/>
              <a:t>%</a:t>
            </a:r>
            <a:r>
              <a:rPr lang="id-ID" dirty="0" smtClean="0"/>
              <a:t>, s</a:t>
            </a:r>
            <a:r>
              <a:rPr lang="en-US" dirty="0" err="1" smtClean="0"/>
              <a:t>ementara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id-ID" dirty="0" smtClean="0"/>
              <a:t>etanol 4%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id-ID" dirty="0" smtClean="0"/>
              <a:t>keluar menara MD untuk m</a:t>
            </a:r>
            <a:r>
              <a:rPr lang="en-US" dirty="0" err="1" smtClean="0"/>
              <a:t>asing-masing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54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433811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64088" y="15567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051720" y="33569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5364088" y="51571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2051720" y="2464494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668888" y="18615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821288" y="20139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973688" y="216639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253331" y="646446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181600" y="4233967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090027" y="2997308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5364088" y="1196752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153000" y="4823266"/>
            <a:ext cx="158417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040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74" y="2420888"/>
            <a:ext cx="9245354" cy="11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3059832" y="2204864"/>
            <a:ext cx="1728192" cy="151216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940424" y="2204864"/>
            <a:ext cx="1728192" cy="151216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rved Left Arrow 10"/>
          <p:cNvSpPr/>
          <p:nvPr/>
        </p:nvSpPr>
        <p:spPr>
          <a:xfrm rot="11224786">
            <a:off x="7414312" y="1308863"/>
            <a:ext cx="733108" cy="1331129"/>
          </a:xfrm>
          <a:prstGeom prst="curved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12059" y="1130841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= 0</a:t>
            </a:r>
            <a:endParaRPr lang="id-ID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8271" y="4017677"/>
            <a:ext cx="5772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Sehingga persamaan menjadi </a:t>
            </a:r>
            <a:endParaRPr lang="id-ID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411760" y="4725144"/>
            <a:ext cx="1152623" cy="799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Input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64383" y="485036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= </a:t>
            </a:r>
            <a:endParaRPr lang="id-ID" sz="32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034425" y="4704557"/>
            <a:ext cx="1257655" cy="799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Output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0918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6" grpId="0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2774" y="116632"/>
            <a:ext cx="8064896" cy="67413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b="1" dirty="0" smtClean="0"/>
              <a:t>Neraca Massa Total</a:t>
            </a:r>
          </a:p>
          <a:p>
            <a:pPr marL="0" indent="0">
              <a:buNone/>
            </a:pPr>
            <a:r>
              <a:rPr lang="id-ID" dirty="0" smtClean="0"/>
              <a:t>F = D +  B</a:t>
            </a:r>
          </a:p>
          <a:p>
            <a:pPr marL="0" indent="0">
              <a:buNone/>
            </a:pPr>
            <a:r>
              <a:rPr lang="id-ID" dirty="0" smtClean="0"/>
              <a:t>100 = D + B  .................................    </a:t>
            </a:r>
            <a:r>
              <a:rPr lang="id-ID" dirty="0" smtClean="0">
                <a:solidFill>
                  <a:srgbClr val="C00000"/>
                </a:solidFill>
              </a:rPr>
              <a:t>Pers.(1)</a:t>
            </a:r>
          </a:p>
          <a:p>
            <a:pPr>
              <a:buFont typeface="Wingdings" pitchFamily="2" charset="2"/>
              <a:buChar char="Ø"/>
            </a:pPr>
            <a:endParaRPr lang="id-ID" b="1" dirty="0" smtClean="0"/>
          </a:p>
          <a:p>
            <a:pPr>
              <a:buFont typeface="Wingdings" pitchFamily="2" charset="2"/>
              <a:buChar char="Ø"/>
            </a:pPr>
            <a:r>
              <a:rPr lang="id-ID" b="1" dirty="0" smtClean="0"/>
              <a:t>Neraca </a:t>
            </a:r>
            <a:r>
              <a:rPr lang="id-ID" b="1" dirty="0"/>
              <a:t>Massa </a:t>
            </a:r>
            <a:r>
              <a:rPr lang="id-ID" b="1" dirty="0" smtClean="0"/>
              <a:t>Komponen</a:t>
            </a:r>
          </a:p>
          <a:p>
            <a:pPr marL="0" indent="0">
              <a:buNone/>
            </a:pPr>
            <a:r>
              <a:rPr lang="id-ID" dirty="0" smtClean="0"/>
              <a:t>Komponen Etanol (C2H5OH)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                                                           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Komponen Air (Water)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2929" y="2841915"/>
                <a:ext cx="38164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CF</m:t>
                        </m:r>
                      </m:sub>
                    </m:sSub>
                    <m:r>
                      <a:rPr lang="id-ID" sz="2400" b="0" i="0" smtClean="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F</m:t>
                    </m:r>
                    <m:r>
                      <a:rPr lang="id-ID" sz="2400" b="0" i="0" smtClean="0"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D</m:t>
                        </m:r>
                      </m:sub>
                    </m:sSub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B</m:t>
                        </m:r>
                      </m:sub>
                    </m:sSub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29" y="2841915"/>
                <a:ext cx="381642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19" t="-10526" r="-2875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2734" y="3303580"/>
                <a:ext cx="5137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,1</m:t>
                    </m:r>
                    <m:r>
                      <a:rPr lang="id-ID" sz="2400" b="0" i="0" smtClean="0">
                        <a:latin typeface="Cambria Math"/>
                      </a:rPr>
                      <m:t>. 100 =</m:t>
                    </m:r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,75</m:t>
                    </m:r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,04</m:t>
                    </m:r>
                    <m:r>
                      <a:rPr lang="id-ID" sz="2400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34" y="3303580"/>
                <a:ext cx="51373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37" t="-10526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007" y="3765245"/>
                <a:ext cx="72243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/>
                      </a:rPr>
                      <m:t>           </m:t>
                    </m:r>
                    <m:r>
                      <a:rPr lang="id-ID" sz="2400" i="1" smtClean="0">
                        <a:latin typeface="Cambria Math"/>
                      </a:rPr>
                      <m:t>1</m:t>
                    </m:r>
                    <m:r>
                      <a:rPr lang="id-ID" sz="2400" b="0" i="1" smtClean="0">
                        <a:latin typeface="Cambria Math"/>
                      </a:rPr>
                      <m:t>0</m:t>
                    </m:r>
                    <m:r>
                      <a:rPr lang="id-ID" sz="2400" b="0" i="0" smtClean="0">
                        <a:latin typeface="Cambria Math"/>
                      </a:rPr>
                      <m:t>=</m:t>
                    </m:r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,75</m:t>
                    </m:r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,04</m:t>
                    </m:r>
                    <m:r>
                      <a:rPr lang="id-ID" sz="2400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    .......    </a:t>
                </a:r>
                <a:r>
                  <a:rPr lang="id-ID" sz="2400" dirty="0" smtClean="0">
                    <a:solidFill>
                      <a:srgbClr val="C00000"/>
                    </a:solidFill>
                  </a:rPr>
                  <a:t>Pers (2) </a:t>
                </a:r>
                <a:endParaRPr lang="id-ID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07" y="3765245"/>
                <a:ext cx="7224309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2928" y="5013176"/>
                <a:ext cx="4381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WF</m:t>
                        </m:r>
                      </m:sub>
                    </m:sSub>
                    <m:r>
                      <a:rPr lang="id-ID" sz="2400" b="0" i="0" smtClean="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F</m:t>
                    </m:r>
                    <m:r>
                      <a:rPr lang="id-ID" sz="2400" b="0" i="0" smtClean="0"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WD</m:t>
                        </m:r>
                      </m:sub>
                    </m:sSub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/>
                          </a:rPr>
                          <m:t>WB</m:t>
                        </m:r>
                      </m:sub>
                    </m:sSub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28" y="5013176"/>
                <a:ext cx="438111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78" t="-10526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949" y="5530798"/>
                <a:ext cx="5137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/>
                      </a:rPr>
                      <m:t>  </m:t>
                    </m:r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</m:t>
                    </m:r>
                    <m:r>
                      <a:rPr lang="id-ID" sz="2400" b="0" i="0" smtClean="0">
                        <a:latin typeface="Cambria Math"/>
                      </a:rPr>
                      <m:t>9. 100 =</m:t>
                    </m:r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,25</m:t>
                    </m:r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,04</m:t>
                    </m:r>
                    <m:r>
                      <a:rPr lang="id-ID" sz="2400">
                        <a:latin typeface="Cambria Math"/>
                      </a:rPr>
                      <m:t>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9" y="5530798"/>
                <a:ext cx="513733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584" y="5992463"/>
                <a:ext cx="72243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/>
                      </a:rPr>
                      <m:t>           90</m:t>
                    </m:r>
                    <m:r>
                      <a:rPr lang="id-ID" sz="2400" b="0" i="0" smtClean="0">
                        <a:latin typeface="Cambria Math"/>
                      </a:rPr>
                      <m:t> =</m:t>
                    </m:r>
                    <m:r>
                      <a:rPr lang="id-ID" sz="2400" b="0" i="1" smtClean="0">
                        <a:latin typeface="Cambria Math"/>
                      </a:rPr>
                      <m:t> </m:t>
                    </m:r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,25</m:t>
                    </m:r>
                    <m:r>
                      <a:rPr lang="id-ID" sz="240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D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+ 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/>
                      </a:rPr>
                      <m:t>0</m:t>
                    </m:r>
                    <m:r>
                      <a:rPr lang="id-ID" sz="2400" b="0" i="1" smtClean="0">
                        <a:latin typeface="Cambria Math"/>
                      </a:rPr>
                      <m:t>,9</m:t>
                    </m:r>
                    <m:r>
                      <a:rPr lang="id-ID" sz="2400" b="0" i="0" smtClean="0">
                        <a:latin typeface="Cambria Math"/>
                      </a:rPr>
                      <m:t>6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/>
                      </a:rPr>
                      <m:t>B</m:t>
                    </m:r>
                    <m:r>
                      <a:rPr lang="id-ID" sz="2400">
                        <a:latin typeface="Cambria Math"/>
                      </a:rPr>
                      <m:t> </m:t>
                    </m:r>
                  </m:oMath>
                </a14:m>
                <a:r>
                  <a:rPr lang="id-ID" sz="2400" dirty="0" smtClean="0"/>
                  <a:t>     .......    </a:t>
                </a:r>
                <a:r>
                  <a:rPr lang="id-ID" sz="2400" dirty="0" smtClean="0">
                    <a:solidFill>
                      <a:srgbClr val="C00000"/>
                    </a:solidFill>
                  </a:rPr>
                  <a:t>Pers (3) </a:t>
                </a:r>
                <a:endParaRPr lang="id-ID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84" y="5992463"/>
                <a:ext cx="7224309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4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Penyelesaian matematis dengan eliminasi,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Pers. (1) &amp; (2)</a:t>
            </a:r>
          </a:p>
          <a:p>
            <a:pPr marL="0" indent="0">
              <a:buNone/>
            </a:pPr>
            <a:r>
              <a:rPr lang="id-ID" dirty="0" smtClean="0"/>
              <a:t> atau</a:t>
            </a:r>
          </a:p>
          <a:p>
            <a:pPr marL="0" indent="0">
              <a:buNone/>
            </a:pPr>
            <a:r>
              <a:rPr lang="id-ID" dirty="0"/>
              <a:t>Pers. (1) &amp; </a:t>
            </a:r>
            <a:r>
              <a:rPr lang="id-ID" dirty="0" smtClean="0"/>
              <a:t>(3)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 atau</a:t>
            </a:r>
          </a:p>
          <a:p>
            <a:pPr marL="0" indent="0">
              <a:buNone/>
            </a:pPr>
            <a:r>
              <a:rPr lang="id-ID" dirty="0"/>
              <a:t>Pers. </a:t>
            </a:r>
            <a:r>
              <a:rPr lang="id-ID" dirty="0" smtClean="0"/>
              <a:t>(2) </a:t>
            </a:r>
            <a:r>
              <a:rPr lang="id-ID" dirty="0"/>
              <a:t>&amp; </a:t>
            </a:r>
            <a:r>
              <a:rPr lang="id-ID" dirty="0" smtClean="0"/>
              <a:t>(3)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Diperoleh </a:t>
            </a:r>
          </a:p>
          <a:p>
            <a:pPr marL="0" indent="0">
              <a:buNone/>
            </a:pPr>
            <a:r>
              <a:rPr lang="id-ID" dirty="0" smtClean="0"/>
              <a:t>D = ?</a:t>
            </a:r>
          </a:p>
          <a:p>
            <a:pPr marL="0" indent="0">
              <a:buNone/>
            </a:pPr>
            <a:r>
              <a:rPr lang="id-ID" dirty="0" smtClean="0"/>
              <a:t>B = ?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519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132" y="747131"/>
            <a:ext cx="55435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2564904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F = ..... kg/jam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76470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D = 100 kg/jam</a:t>
            </a:r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363355" y="260648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 SOAL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20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21330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Jika tidak diketahui laju alir dari semua arus, Maka yang harus dilakukan adalah membuat </a:t>
            </a:r>
          </a:p>
          <a:p>
            <a:pPr marL="0" indent="0">
              <a:buNone/>
            </a:pPr>
            <a:r>
              <a:rPr lang="id-ID" dirty="0" smtClean="0"/>
              <a:t>“</a:t>
            </a:r>
            <a:r>
              <a:rPr lang="id-ID" b="1" u="sng" dirty="0" smtClean="0">
                <a:solidFill>
                  <a:srgbClr val="FF0000"/>
                </a:solidFill>
              </a:rPr>
              <a:t>BASIS PERHITUNGAN</a:t>
            </a:r>
            <a:r>
              <a:rPr lang="id-ID" dirty="0" smtClean="0"/>
              <a:t>”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Basis perhitungan sebaiknya :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ambil arus yang memberikan informasi yang paling banyak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ambil angka yang memudahkan dalam perhitungan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973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Pokok Bahasan</a:t>
            </a:r>
          </a:p>
          <a:p>
            <a:pPr marL="0" indent="0"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Konsep neraca massa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/>
              <a:t>S</a:t>
            </a:r>
            <a:r>
              <a:rPr lang="id-ID" dirty="0" smtClean="0"/>
              <a:t>trategi penyelesaian problema Neraca Massa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Neraca massa yang tidak diikuti reaksi kimia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Neraca massa yang diikuti reaksi kimia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Neraca massa di dalam multi sistem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Neraca energi</a:t>
            </a:r>
          </a:p>
          <a:p>
            <a:pPr algn="just">
              <a:buFontTx/>
              <a:buChar char="-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93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id-ID" dirty="0" smtClean="0"/>
              <a:t>etanol </a:t>
            </a:r>
            <a:r>
              <a:rPr lang="id-ID" dirty="0"/>
              <a:t>10%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it-IT" dirty="0"/>
              <a:t>ke sebuah kolom (menara) distilasi</a:t>
            </a:r>
            <a:r>
              <a:rPr lang="id-ID" dirty="0"/>
              <a:t> </a:t>
            </a:r>
            <a:r>
              <a:rPr lang="id-ID" dirty="0" smtClean="0"/>
              <a:t>, sehingga produk distilat mengandung 75% etanol</a:t>
            </a:r>
            <a:r>
              <a:rPr lang="it-IT" dirty="0" smtClean="0"/>
              <a:t>.</a:t>
            </a:r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Diketahui bahwa arus distilat (D) 15% dari umpan masuk (F)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id-ID" dirty="0" smtClean="0"/>
              <a:t>arus dan komposisi produk bottom (B) !</a:t>
            </a:r>
            <a:endParaRPr lang="id-ID" dirty="0"/>
          </a:p>
        </p:txBody>
      </p:sp>
      <p:sp>
        <p:nvSpPr>
          <p:cNvPr id="2" name="Rectangle 1"/>
          <p:cNvSpPr/>
          <p:nvPr/>
        </p:nvSpPr>
        <p:spPr>
          <a:xfrm>
            <a:off x="611560" y="116632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 SOAL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26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433811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03348" y="2420888"/>
            <a:ext cx="13605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436096" y="689933"/>
            <a:ext cx="13605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436095" y="4293096"/>
            <a:ext cx="13605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3429000"/>
            <a:ext cx="13605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220072" y="1628800"/>
            <a:ext cx="13605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157495" y="4941168"/>
            <a:ext cx="142311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6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8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 Instruksional </a:t>
            </a:r>
            <a:r>
              <a:rPr lang="id-ID" dirty="0" smtClean="0"/>
              <a:t>Khusus </a:t>
            </a:r>
            <a:r>
              <a:rPr lang="id-ID" dirty="0"/>
              <a:t>(</a:t>
            </a:r>
            <a:r>
              <a:rPr lang="id-ID" dirty="0" smtClean="0"/>
              <a:t>TIK)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id-ID" dirty="0" smtClean="0"/>
              <a:t>Mampu menyusun persamaan (steady dan unsteady state) neraca massa dan neraca panas, secara makroskopis dan mikroskopis.</a:t>
            </a:r>
          </a:p>
          <a:p>
            <a:pPr marL="457200" indent="-457200">
              <a:buAutoNum type="alphaLcPeriod"/>
            </a:pPr>
            <a:r>
              <a:rPr lang="id-ID" dirty="0" smtClean="0"/>
              <a:t>Mampu menyelesaikan persamaan neraca massa dan panas steady-makroskopis yang sederhana</a:t>
            </a:r>
          </a:p>
          <a:p>
            <a:pPr marL="457200" indent="-457200">
              <a:buAutoNum type="alphaLcPeriod"/>
            </a:pPr>
            <a:r>
              <a:rPr lang="id-ID" dirty="0" smtClean="0"/>
              <a:t>Memahami arti dan tujuan arus bypass, recycle, purge</a:t>
            </a:r>
          </a:p>
        </p:txBody>
      </p:sp>
    </p:spTree>
    <p:extLst>
      <p:ext uri="{BB962C8B-B14F-4D97-AF65-F5344CB8AC3E}">
        <p14:creationId xmlns:p14="http://schemas.microsoft.com/office/powerpoint/2010/main" val="89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Ruang Lingkup Materi ATK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AutoNum type="alphaLcPeriod"/>
            </a:pPr>
            <a:r>
              <a:rPr lang="id-ID" dirty="0" smtClean="0"/>
              <a:t>Pengenalan ruang lingkup Teknik Kimia, Chemical Engineering tools.</a:t>
            </a:r>
          </a:p>
          <a:p>
            <a:pPr marL="457200" indent="-457200" algn="just">
              <a:buAutoNum type="alphaLcPeriod"/>
            </a:pPr>
            <a:r>
              <a:rPr lang="id-ID" dirty="0" smtClean="0"/>
              <a:t>Pengenalan satuan, unit</a:t>
            </a:r>
          </a:p>
          <a:p>
            <a:pPr marL="457200" indent="-457200" algn="just">
              <a:buAutoNum type="alphaLcPeriod"/>
            </a:pPr>
            <a:r>
              <a:rPr lang="id-ID" dirty="0" smtClean="0"/>
              <a:t>Konsep neraca massa : batch-kontinyu, steady state, mikroskopis-makroskopis. Persamaan kecepatan reaksi, transfer massa.</a:t>
            </a:r>
          </a:p>
          <a:p>
            <a:pPr marL="457200" indent="-457200" algn="just">
              <a:buAutoNum type="alphaLcPeriod"/>
            </a:pPr>
            <a:r>
              <a:rPr lang="id-ID" dirty="0" smtClean="0"/>
              <a:t>Arus by-pass, recycle purging. Penyusunan persamaan differensial dalam neraca massa</a:t>
            </a:r>
          </a:p>
          <a:p>
            <a:pPr marL="457200" indent="-457200" algn="just">
              <a:buAutoNum type="alphaLcPeriod"/>
            </a:pPr>
            <a:r>
              <a:rPr lang="id-ID" dirty="0" smtClean="0"/>
              <a:t>Dasar Neraca panas : energi dakhil, entalpi, hukum termodinamika 1, panas perubahan fase, panas pembentukan dan reaksi, panas pembakaran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74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704856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f. Konsep neraca panas, steady state, mikroskopis-makroskopis untnuk sistem non rekasi dan reaksi, penyusunan persamaan diferensial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g. Humiditas dan kelembaban : neraca massa dan panas simultan.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h. Pengenalan difusi molekuler (biner : counter-current an stagnat film), transfer momentum dan distribusi kecepatan</a:t>
            </a:r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r>
              <a:rPr lang="id-ID" dirty="0" smtClean="0"/>
              <a:t>i. Dasar dimensi dan analisis dimensi : penyusunan persamam kelompok tak berdimensi. Konsep similaritas teknik dam contoh similaritas sederhana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06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Pustaka</a:t>
            </a:r>
          </a:p>
          <a:p>
            <a:pPr marL="457200" indent="-457200">
              <a:buAutoNum type="arabicPeriod"/>
            </a:pPr>
            <a:r>
              <a:rPr lang="id-ID" dirty="0" smtClean="0"/>
              <a:t>Himmelblau, DM., Basic Principles and Calculation in Chemical Engineering, Prentice Hall, 7th ed, 2003</a:t>
            </a:r>
          </a:p>
          <a:p>
            <a:pPr marL="457200" indent="-457200">
              <a:buAutoNum type="arabicPeriod"/>
            </a:pPr>
            <a:r>
              <a:rPr lang="id-ID" dirty="0" smtClean="0"/>
              <a:t>Felder, RM and Rosseau, Elementary Principles Of Chemical Processes, john Wiley and Sons, 3rd ed, 2000</a:t>
            </a:r>
          </a:p>
          <a:p>
            <a:pPr marL="457200" indent="-457200">
              <a:buAutoNum type="arabicPeriod"/>
            </a:pPr>
            <a:r>
              <a:rPr lang="id-ID" dirty="0" smtClean="0"/>
              <a:t>Reklaitis, GV., Introduction to Material Balances, 1983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359" y="546532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/>
              <a:buAutoNum type="arabicPeriod"/>
            </a:pPr>
            <a:endParaRPr lang="id-ID" dirty="0" smtClean="0"/>
          </a:p>
          <a:p>
            <a:pPr marL="457200" indent="-457200">
              <a:buFont typeface="Wingdings"/>
              <a:buAutoNum type="arabicPeriod"/>
            </a:pPr>
            <a:r>
              <a:rPr lang="id-ID" dirty="0" smtClean="0">
                <a:solidFill>
                  <a:srgbClr val="C00000"/>
                </a:solidFill>
              </a:rPr>
              <a:t>Himmelblau, DM., Basic Principles and Calculation in Chemical Engineering, Prentice Hall, 7th ed, 2003</a:t>
            </a:r>
          </a:p>
        </p:txBody>
      </p:sp>
    </p:spTree>
    <p:extLst>
      <p:ext uri="{BB962C8B-B14F-4D97-AF65-F5344CB8AC3E}">
        <p14:creationId xmlns:p14="http://schemas.microsoft.com/office/powerpoint/2010/main" val="80954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782960"/>
          </a:xfrm>
        </p:spPr>
        <p:txBody>
          <a:bodyPr>
            <a:normAutofit/>
          </a:bodyPr>
          <a:lstStyle/>
          <a:p>
            <a:r>
              <a:rPr lang="id-ID" b="1" dirty="0" smtClean="0"/>
              <a:t>Selama Perkuliahan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840760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Presensi kehadiran min 75%, dari total tatap muka</a:t>
            </a: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Patuhi aturan standard UPN</a:t>
            </a:r>
          </a:p>
          <a:p>
            <a:pPr marL="68580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Selama perkuliahan tidak diperkenankan bermain Handphone</a:t>
            </a: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15 menit diberikan toleransi keterlambatan dan diperbolehkan masuk kelas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Mengumpulkan tugas sesuai dengan jadwal yang ditentukan</a:t>
            </a:r>
          </a:p>
        </p:txBody>
      </p:sp>
    </p:spTree>
    <p:extLst>
      <p:ext uri="{BB962C8B-B14F-4D97-AF65-F5344CB8AC3E}">
        <p14:creationId xmlns:p14="http://schemas.microsoft.com/office/powerpoint/2010/main" val="194837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1723</Words>
  <Application>Microsoft Office PowerPoint</Application>
  <PresentationFormat>On-screen Show (4:3)</PresentationFormat>
  <Paragraphs>278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Azas – Azas Teknik Kimia  “Kontrak PerkuliahaN”  Prodi D3 Teknik Kimia fakultas teknik industri upn veteran yogyakarta </vt:lpstr>
      <vt:lpstr>Azas-Azas Teknik Kimia</vt:lpstr>
      <vt:lpstr>Tujuan Instruksional Umum (TIU)</vt:lpstr>
      <vt:lpstr>PowerPoint Presentation</vt:lpstr>
      <vt:lpstr>Tujuan Instruksional Khusus (TIK)</vt:lpstr>
      <vt:lpstr>Ruang Lingkup Materi ATK </vt:lpstr>
      <vt:lpstr>PowerPoint Presentation</vt:lpstr>
      <vt:lpstr>PowerPoint Presentation</vt:lpstr>
      <vt:lpstr>Selama Perkuliahan :</vt:lpstr>
      <vt:lpstr>Penilaian</vt:lpstr>
      <vt:lpstr>Penilaian</vt:lpstr>
      <vt:lpstr>PENGANTAR</vt:lpstr>
      <vt:lpstr>Pengantar</vt:lpstr>
      <vt:lpstr>Jenis-Jenis Proses</vt:lpstr>
      <vt:lpstr>PowerPoint Presentation</vt:lpstr>
      <vt:lpstr>Proses dengan aliran (sistem kontinyu)</vt:lpstr>
      <vt:lpstr>PowerPoint Presentation</vt:lpstr>
      <vt:lpstr>PowerPoint Presentation</vt:lpstr>
      <vt:lpstr>PowerPoint Presentation</vt:lpstr>
      <vt:lpstr>PowerPoint Presentation</vt:lpstr>
      <vt:lpstr>Diagram Alir Proses</vt:lpstr>
      <vt:lpstr>Diagram Alir Proses</vt:lpstr>
      <vt:lpstr>Diagram Alir Proses</vt:lpstr>
      <vt:lpstr>Contoh  Neraca Massa Proses di Pabrik Gula</vt:lpstr>
      <vt:lpstr>Neraca Massa</vt:lpstr>
      <vt:lpstr>Persamaan Neraca Massa</vt:lpstr>
      <vt:lpstr>Neraca Massa non-Reaksi Kimia</vt:lpstr>
      <vt:lpstr>Menyederhanakan Persamaan Neraca Massa</vt:lpstr>
      <vt:lpstr>Penting..!!</vt:lpstr>
      <vt:lpstr>Neraca Massa non-Reaksi Kimia (Proses Kontinyu, Steady State)</vt:lpstr>
      <vt:lpstr>Neraca Massa non-Reaksi Kimia (Proses Kontinyu, Steady State)</vt:lpstr>
      <vt:lpstr>PowerPoint Presentation</vt:lpstr>
      <vt:lpstr>LATIHAN 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199</cp:revision>
  <dcterms:created xsi:type="dcterms:W3CDTF">2017-02-08T07:33:59Z</dcterms:created>
  <dcterms:modified xsi:type="dcterms:W3CDTF">2017-02-09T22:02:27Z</dcterms:modified>
</cp:coreProperties>
</file>