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7" r:id="rId4"/>
    <p:sldId id="258" r:id="rId5"/>
    <p:sldId id="261" r:id="rId6"/>
    <p:sldId id="262" r:id="rId7"/>
    <p:sldId id="263" r:id="rId8"/>
    <p:sldId id="259" r:id="rId9"/>
    <p:sldId id="280" r:id="rId10"/>
    <p:sldId id="281" r:id="rId11"/>
    <p:sldId id="282" r:id="rId12"/>
    <p:sldId id="303" r:id="rId13"/>
    <p:sldId id="304" r:id="rId14"/>
    <p:sldId id="266" r:id="rId15"/>
    <p:sldId id="285" r:id="rId16"/>
    <p:sldId id="305" r:id="rId17"/>
    <p:sldId id="306" r:id="rId18"/>
    <p:sldId id="307" r:id="rId19"/>
    <p:sldId id="309" r:id="rId20"/>
    <p:sldId id="284" r:id="rId21"/>
    <p:sldId id="286" r:id="rId22"/>
    <p:sldId id="288" r:id="rId23"/>
    <p:sldId id="289" r:id="rId24"/>
    <p:sldId id="300" r:id="rId25"/>
    <p:sldId id="291" r:id="rId26"/>
    <p:sldId id="292" r:id="rId27"/>
    <p:sldId id="296" r:id="rId28"/>
    <p:sldId id="294" r:id="rId29"/>
    <p:sldId id="321" r:id="rId30"/>
    <p:sldId id="297" r:id="rId31"/>
    <p:sldId id="298" r:id="rId32"/>
    <p:sldId id="273" r:id="rId33"/>
    <p:sldId id="310" r:id="rId34"/>
    <p:sldId id="311" r:id="rId35"/>
    <p:sldId id="322" r:id="rId36"/>
    <p:sldId id="312" r:id="rId37"/>
    <p:sldId id="313" r:id="rId38"/>
    <p:sldId id="314" r:id="rId39"/>
    <p:sldId id="315" r:id="rId40"/>
    <p:sldId id="317" r:id="rId41"/>
    <p:sldId id="316" r:id="rId42"/>
    <p:sldId id="319" r:id="rId43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1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E63CE68-E1B0-4045-A340-4FA90D397E87}" type="datetimeFigureOut">
              <a:rPr lang="id-ID" smtClean="0"/>
              <a:t>10/02/2017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id-ID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CE68-E1B0-4045-A340-4FA90D397E87}" type="datetimeFigureOut">
              <a:rPr lang="id-ID" smtClean="0"/>
              <a:t>10/02/2017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CE68-E1B0-4045-A340-4FA90D397E87}" type="datetimeFigureOut">
              <a:rPr lang="id-ID" smtClean="0"/>
              <a:t>10/02/2017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E63CE68-E1B0-4045-A340-4FA90D397E87}" type="datetimeFigureOut">
              <a:rPr lang="id-ID" smtClean="0"/>
              <a:t>10/02/2017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E63CE68-E1B0-4045-A340-4FA90D397E87}" type="datetimeFigureOut">
              <a:rPr lang="id-ID" smtClean="0"/>
              <a:t>10/02/2017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id-ID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CE68-E1B0-4045-A340-4FA90D397E87}" type="datetimeFigureOut">
              <a:rPr lang="id-ID" smtClean="0"/>
              <a:t>10/02/2017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CE68-E1B0-4045-A340-4FA90D397E87}" type="datetimeFigureOut">
              <a:rPr lang="id-ID" smtClean="0"/>
              <a:t>10/02/2017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E63CE68-E1B0-4045-A340-4FA90D397E87}" type="datetimeFigureOut">
              <a:rPr lang="id-ID" smtClean="0"/>
              <a:t>10/02/2017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CE68-E1B0-4045-A340-4FA90D397E87}" type="datetimeFigureOut">
              <a:rPr lang="id-ID" smtClean="0"/>
              <a:t>10/02/2017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E63CE68-E1B0-4045-A340-4FA90D397E87}" type="datetimeFigureOut">
              <a:rPr lang="id-ID" smtClean="0"/>
              <a:t>10/02/2017</a:t>
            </a:fld>
            <a:endParaRPr lang="id-ID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E63CE68-E1B0-4045-A340-4FA90D397E87}" type="datetimeFigureOut">
              <a:rPr lang="id-ID" smtClean="0"/>
              <a:t>10/02/2017</a:t>
            </a:fld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E63CE68-E1B0-4045-A340-4FA90D397E87}" type="datetimeFigureOut">
              <a:rPr lang="id-ID" smtClean="0"/>
              <a:t>10/02/2017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83768" y="692696"/>
            <a:ext cx="6660232" cy="3888432"/>
          </a:xfrm>
        </p:spPr>
        <p:txBody>
          <a:bodyPr>
            <a:normAutofit fontScale="90000"/>
          </a:bodyPr>
          <a:lstStyle/>
          <a:p>
            <a:r>
              <a:rPr lang="id-ID" sz="3600" dirty="0" smtClean="0">
                <a:solidFill>
                  <a:schemeClr val="tx1"/>
                </a:solidFill>
              </a:rPr>
              <a:t>Azas – Azas Teknik Kimia</a:t>
            </a:r>
            <a:br>
              <a:rPr lang="id-ID" sz="3600" dirty="0" smtClean="0">
                <a:solidFill>
                  <a:schemeClr val="tx1"/>
                </a:solidFill>
              </a:rPr>
            </a:br>
            <a:r>
              <a:rPr lang="id-ID" sz="3600" dirty="0" smtClean="0"/>
              <a:t/>
            </a:r>
            <a:br>
              <a:rPr lang="id-ID" sz="3600" dirty="0" smtClean="0"/>
            </a:br>
            <a:r>
              <a:rPr lang="id-ID" dirty="0" smtClean="0">
                <a:solidFill>
                  <a:srgbClr val="C00000"/>
                </a:solidFill>
              </a:rPr>
              <a:t>“Kontrak PerkuliahaN”</a:t>
            </a:r>
            <a:br>
              <a:rPr lang="id-ID" dirty="0" smtClean="0">
                <a:solidFill>
                  <a:srgbClr val="C00000"/>
                </a:solidFill>
              </a:rPr>
            </a:br>
            <a:r>
              <a:rPr lang="id-ID" dirty="0" smtClean="0">
                <a:solidFill>
                  <a:srgbClr val="C00000"/>
                </a:solidFill>
              </a:rPr>
              <a:t/>
            </a:r>
            <a:br>
              <a:rPr lang="id-ID" dirty="0" smtClean="0">
                <a:solidFill>
                  <a:srgbClr val="C00000"/>
                </a:solidFill>
              </a:rPr>
            </a:br>
            <a:r>
              <a:rPr lang="id-ID" dirty="0" smtClean="0"/>
              <a:t>Prodi D3 Teknik Kimia</a:t>
            </a:r>
            <a:br>
              <a:rPr lang="id-ID" dirty="0" smtClean="0"/>
            </a:br>
            <a:r>
              <a:rPr lang="id-ID" dirty="0" smtClean="0"/>
              <a:t>fakultas teknik industri</a:t>
            </a:r>
            <a:br>
              <a:rPr lang="id-ID" dirty="0" smtClean="0"/>
            </a:br>
            <a:r>
              <a:rPr lang="id-ID" dirty="0" smtClean="0"/>
              <a:t>upn veteran yogyakarta</a:t>
            </a:r>
            <a:br>
              <a:rPr lang="id-ID" dirty="0" smtClean="0"/>
            </a:b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76056" y="5229200"/>
            <a:ext cx="3888432" cy="1371600"/>
          </a:xfrm>
        </p:spPr>
        <p:txBody>
          <a:bodyPr/>
          <a:lstStyle/>
          <a:p>
            <a:endParaRPr lang="id-ID" dirty="0" smtClean="0"/>
          </a:p>
          <a:p>
            <a:r>
              <a:rPr lang="id-ID" dirty="0" smtClean="0"/>
              <a:t>Retno Ringgani, S.T., M.Eng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3283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548680"/>
            <a:ext cx="7024744" cy="1143000"/>
          </a:xfrm>
        </p:spPr>
        <p:txBody>
          <a:bodyPr/>
          <a:lstStyle/>
          <a:p>
            <a:r>
              <a:rPr lang="en-US" b="1" dirty="0" err="1"/>
              <a:t>Penilaian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844824"/>
            <a:ext cx="6777317" cy="3508977"/>
          </a:xfrm>
        </p:spPr>
        <p:txBody>
          <a:bodyPr/>
          <a:lstStyle/>
          <a:p>
            <a:r>
              <a:rPr lang="id-ID" dirty="0"/>
              <a:t>Penilaian dilakukan dengan menggunakan kriteria sebagai berikut </a:t>
            </a:r>
            <a:r>
              <a:rPr lang="id-ID" dirty="0" smtClean="0"/>
              <a:t>: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852936"/>
            <a:ext cx="3736975" cy="2328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4759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548680"/>
            <a:ext cx="7024744" cy="1143000"/>
          </a:xfrm>
        </p:spPr>
        <p:txBody>
          <a:bodyPr/>
          <a:lstStyle/>
          <a:p>
            <a:r>
              <a:rPr lang="en-US" b="1" dirty="0" err="1"/>
              <a:t>Penilaian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1696758"/>
            <a:ext cx="6777317" cy="3508977"/>
          </a:xfrm>
        </p:spPr>
        <p:txBody>
          <a:bodyPr/>
          <a:lstStyle/>
          <a:p>
            <a:r>
              <a:rPr lang="id-ID" dirty="0"/>
              <a:t>Bobot untuk komponen-komponen penilaian:</a:t>
            </a:r>
            <a:endParaRPr lang="en-US" dirty="0"/>
          </a:p>
          <a:p>
            <a:endParaRPr lang="id-ID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780928"/>
            <a:ext cx="4316413" cy="2090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10198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15816" y="2060848"/>
            <a:ext cx="3888432" cy="1143000"/>
          </a:xfrm>
        </p:spPr>
        <p:txBody>
          <a:bodyPr>
            <a:noAutofit/>
          </a:bodyPr>
          <a:lstStyle/>
          <a:p>
            <a:r>
              <a:rPr lang="id-ID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PENGANTAR</a:t>
            </a:r>
            <a:endParaRPr lang="id-ID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776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-148281"/>
            <a:ext cx="7467600" cy="1143000"/>
          </a:xfrm>
        </p:spPr>
        <p:txBody>
          <a:bodyPr/>
          <a:lstStyle/>
          <a:p>
            <a:r>
              <a:rPr lang="id-ID" dirty="0" smtClean="0"/>
              <a:t>Pengantar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268760"/>
            <a:ext cx="7467600" cy="487375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d-ID" dirty="0"/>
              <a:t>Konsep-konsep dasar yang selalu dipakai dalam </a:t>
            </a:r>
            <a:r>
              <a:rPr lang="id-ID" dirty="0" smtClean="0"/>
              <a:t>penyusunan persamaan matematis dan</a:t>
            </a:r>
            <a:r>
              <a:rPr lang="id-ID" dirty="0"/>
              <a:t> </a:t>
            </a:r>
            <a:r>
              <a:rPr lang="id-ID" dirty="0" smtClean="0"/>
              <a:t>penyelesaian</a:t>
            </a:r>
            <a:r>
              <a:rPr lang="id-ID" dirty="0"/>
              <a:t> masalah di bidang teknik </a:t>
            </a:r>
            <a:r>
              <a:rPr lang="id-ID" dirty="0" smtClean="0"/>
              <a:t>kimia</a:t>
            </a:r>
          </a:p>
          <a:p>
            <a:pPr marL="0" indent="0" algn="just">
              <a:buNone/>
            </a:pPr>
            <a:r>
              <a:rPr lang="id-ID" b="1" i="1" dirty="0" smtClean="0">
                <a:solidFill>
                  <a:srgbClr val="C00000"/>
                </a:solidFill>
              </a:rPr>
              <a:t>(chemical </a:t>
            </a:r>
            <a:r>
              <a:rPr lang="id-ID" b="1" i="1" dirty="0">
                <a:solidFill>
                  <a:srgbClr val="C00000"/>
                </a:solidFill>
              </a:rPr>
              <a:t>engineering </a:t>
            </a:r>
            <a:r>
              <a:rPr lang="id-ID" b="1" i="1" dirty="0" smtClean="0">
                <a:solidFill>
                  <a:srgbClr val="C00000"/>
                </a:solidFill>
              </a:rPr>
              <a:t>tools)</a:t>
            </a:r>
            <a:endParaRPr lang="id-ID" b="1" dirty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r>
              <a:rPr lang="id-ID" dirty="0" smtClean="0"/>
              <a:t>yang </a:t>
            </a:r>
            <a:r>
              <a:rPr lang="id-ID" dirty="0"/>
              <a:t>meliputi</a:t>
            </a:r>
            <a:r>
              <a:rPr lang="id-ID" dirty="0" smtClean="0"/>
              <a:t>:</a:t>
            </a:r>
          </a:p>
          <a:p>
            <a:pPr marL="0" indent="0" algn="just">
              <a:buNone/>
            </a:pPr>
            <a:endParaRPr lang="id-ID" dirty="0" smtClean="0"/>
          </a:p>
          <a:p>
            <a:pPr marL="0" indent="0" algn="just">
              <a:buNone/>
            </a:pPr>
            <a:r>
              <a:rPr lang="id-ID" dirty="0" smtClean="0"/>
              <a:t>1.Neraca massa (</a:t>
            </a:r>
            <a:r>
              <a:rPr lang="id-ID" i="1" dirty="0" smtClean="0"/>
              <a:t>material balance)</a:t>
            </a: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2.Neraca Energi (</a:t>
            </a:r>
            <a:r>
              <a:rPr lang="id-ID" i="1" dirty="0" smtClean="0"/>
              <a:t>energy balance</a:t>
            </a:r>
            <a:r>
              <a:rPr lang="id-ID" dirty="0" smtClean="0"/>
              <a:t>)</a:t>
            </a:r>
          </a:p>
          <a:p>
            <a:pPr marL="0" indent="0">
              <a:buNone/>
            </a:pPr>
            <a:r>
              <a:rPr lang="id-ID" dirty="0" smtClean="0"/>
              <a:t>3.Kesetimbangan (</a:t>
            </a:r>
            <a:r>
              <a:rPr lang="id-ID" i="1" dirty="0" smtClean="0"/>
              <a:t>equilibrium</a:t>
            </a:r>
            <a:r>
              <a:rPr lang="id-ID" dirty="0" smtClean="0"/>
              <a:t>) </a:t>
            </a:r>
          </a:p>
          <a:p>
            <a:pPr marL="0" indent="0">
              <a:buNone/>
            </a:pPr>
            <a:r>
              <a:rPr lang="id-ID" dirty="0" smtClean="0"/>
              <a:t>4.Proses-proses kecepatan (</a:t>
            </a:r>
            <a:r>
              <a:rPr lang="id-ID" i="1" dirty="0" smtClean="0"/>
              <a:t>rate processes</a:t>
            </a:r>
            <a:r>
              <a:rPr lang="id-ID" dirty="0" smtClean="0"/>
              <a:t>)</a:t>
            </a:r>
          </a:p>
          <a:p>
            <a:pPr marL="0" indent="0">
              <a:buNone/>
            </a:pPr>
            <a:r>
              <a:rPr lang="id-ID" dirty="0" smtClean="0"/>
              <a:t>5.Ekonomi</a:t>
            </a:r>
          </a:p>
          <a:p>
            <a:pPr marL="0" indent="0">
              <a:buNone/>
            </a:pPr>
            <a:r>
              <a:rPr lang="id-ID" dirty="0" smtClean="0"/>
              <a:t>6.Humanitas </a:t>
            </a:r>
          </a:p>
          <a:p>
            <a:endParaRPr lang="id-ID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70463" y="3043774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"/>
              <a:buNone/>
            </a:pPr>
            <a:endParaRPr lang="id-ID" dirty="0" smtClean="0"/>
          </a:p>
          <a:p>
            <a:pPr marL="0" indent="0" algn="just">
              <a:buFont typeface="Wingdings"/>
              <a:buNone/>
            </a:pPr>
            <a:r>
              <a:rPr lang="id-ID" dirty="0" smtClean="0">
                <a:solidFill>
                  <a:srgbClr val="FF0000"/>
                </a:solidFill>
              </a:rPr>
              <a:t>1.Neraca massa (</a:t>
            </a:r>
            <a:r>
              <a:rPr lang="id-ID" i="1" dirty="0" smtClean="0">
                <a:solidFill>
                  <a:srgbClr val="FF0000"/>
                </a:solidFill>
              </a:rPr>
              <a:t>material balance)</a:t>
            </a:r>
            <a:endParaRPr lang="id-ID" dirty="0" smtClean="0">
              <a:solidFill>
                <a:srgbClr val="FF0000"/>
              </a:solidFill>
            </a:endParaRPr>
          </a:p>
          <a:p>
            <a:pPr marL="0" indent="0">
              <a:buFont typeface="Wingdings"/>
              <a:buNone/>
            </a:pPr>
            <a:r>
              <a:rPr lang="id-ID" dirty="0" smtClean="0">
                <a:solidFill>
                  <a:srgbClr val="FF0000"/>
                </a:solidFill>
              </a:rPr>
              <a:t>2.Neraca Energi (</a:t>
            </a:r>
            <a:r>
              <a:rPr lang="id-ID" i="1" dirty="0" smtClean="0">
                <a:solidFill>
                  <a:srgbClr val="FF0000"/>
                </a:solidFill>
              </a:rPr>
              <a:t>energy balance</a:t>
            </a:r>
            <a:r>
              <a:rPr lang="id-ID" dirty="0" smtClean="0">
                <a:solidFill>
                  <a:srgbClr val="FF0000"/>
                </a:solidFill>
              </a:rPr>
              <a:t>)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829793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-243408"/>
            <a:ext cx="7467600" cy="1143000"/>
          </a:xfrm>
        </p:spPr>
        <p:txBody>
          <a:bodyPr/>
          <a:lstStyle/>
          <a:p>
            <a:pPr marL="0" indent="0"/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Jenis-Jenis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Proses</a:t>
            </a:r>
            <a:endParaRPr lang="id-ID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908720"/>
            <a:ext cx="7776864" cy="580526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err="1">
                <a:latin typeface="Arial" pitchFamily="34" charset="0"/>
                <a:cs typeface="Arial" pitchFamily="34" charset="0"/>
              </a:rPr>
              <a:t>Berdasarkan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kejadiannya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proses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terbagi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tiga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yaitu</a:t>
            </a:r>
            <a:r>
              <a:rPr lang="en-US" dirty="0">
                <a:latin typeface="Arial" pitchFamily="34" charset="0"/>
                <a:cs typeface="Arial" pitchFamily="34" charset="0"/>
              </a:rPr>
              <a:t> proses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Batch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Semi-Batch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kontinyu</a:t>
            </a:r>
            <a:endParaRPr lang="id-ID" b="1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n-US" b="1" dirty="0">
              <a:latin typeface="Arial" pitchFamily="34" charset="0"/>
              <a:cs typeface="Arial" pitchFamily="34" charset="0"/>
            </a:endParaRPr>
          </a:p>
          <a:p>
            <a:pPr algn="just">
              <a:buFont typeface="+mj-lt"/>
              <a:buAutoNum type="arabicPeriod"/>
            </a:pPr>
            <a:r>
              <a:rPr lang="en-US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Proses Batch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Pemasukan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reaktan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pengeluaran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hasil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dilakukan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selang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waktu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tertentu</a:t>
            </a:r>
            <a:r>
              <a:rPr lang="en-US" dirty="0">
                <a:latin typeface="Arial" pitchFamily="34" charset="0"/>
                <a:cs typeface="Arial" pitchFamily="34" charset="0"/>
              </a:rPr>
              <a:t>/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terus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menerus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Contoh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: </a:t>
            </a:r>
            <a:r>
              <a:rPr lang="fi-FI" dirty="0">
                <a:latin typeface="Arial" pitchFamily="34" charset="0"/>
                <a:cs typeface="Arial" pitchFamily="34" charset="0"/>
              </a:rPr>
              <a:t>Pemanasan air dengan koil pada teko.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algn="just">
              <a:buFont typeface="+mj-lt"/>
              <a:buAutoNum type="arabicPeriod"/>
            </a:pPr>
            <a:r>
              <a:rPr lang="en-US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Proses </a:t>
            </a:r>
            <a:r>
              <a:rPr lang="en-US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Kontinyu</a:t>
            </a:r>
            <a:r>
              <a:rPr lang="en-US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Pemasukan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bahan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pengeluaran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produk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dilakukan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terus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menerus</a:t>
            </a:r>
            <a:r>
              <a:rPr lang="en-US" dirty="0">
                <a:latin typeface="Arial" pitchFamily="34" charset="0"/>
                <a:cs typeface="Arial" pitchFamily="34" charset="0"/>
              </a:rPr>
              <a:t>/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berkesinambungan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laju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tertentu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Contoh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: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Mengalirkan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umpan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kolom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distilasi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laju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tetap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mengambil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produk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puncak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dasar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kolom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laju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tetap</a:t>
            </a:r>
            <a:r>
              <a:rPr lang="en-US" dirty="0">
                <a:latin typeface="Arial" pitchFamily="34" charset="0"/>
                <a:cs typeface="Arial" pitchFamily="34" charset="0"/>
              </a:rPr>
              <a:t> pula.</a:t>
            </a:r>
          </a:p>
          <a:p>
            <a:pPr algn="just">
              <a:buFont typeface="+mj-lt"/>
              <a:buAutoNum type="arabicPeriod"/>
            </a:pPr>
            <a:r>
              <a:rPr lang="en-US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Proses Semi-Batch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>
                <a:latin typeface="Arial" pitchFamily="34" charset="0"/>
                <a:cs typeface="Arial" pitchFamily="34" charset="0"/>
              </a:rPr>
              <a:t>Proses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berlangsung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dirty="0">
                <a:latin typeface="Arial" pitchFamily="34" charset="0"/>
                <a:cs typeface="Arial" pitchFamily="34" charset="0"/>
              </a:rPr>
              <a:t> batch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kontinyu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Contoh</a:t>
            </a:r>
            <a:r>
              <a:rPr lang="en-US" dirty="0">
                <a:latin typeface="Arial" pitchFamily="34" charset="0"/>
                <a:cs typeface="Arial" pitchFamily="34" charset="0"/>
              </a:rPr>
              <a:t> :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tangki</a:t>
            </a:r>
            <a:r>
              <a:rPr lang="en-US" dirty="0">
                <a:latin typeface="Arial" pitchFamily="34" charset="0"/>
                <a:cs typeface="Arial" pitchFamily="34" charset="0"/>
              </a:rPr>
              <a:t> gas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bertekanan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terbuka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leaching </a:t>
            </a:r>
            <a:r>
              <a:rPr lang="en-US" dirty="0">
                <a:latin typeface="Arial" pitchFamily="34" charset="0"/>
                <a:cs typeface="Arial" pitchFamily="34" charset="0"/>
              </a:rPr>
              <a:t>(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pelindian</a:t>
            </a:r>
            <a:r>
              <a:rPr lang="en-US" dirty="0">
                <a:latin typeface="Arial" pitchFamily="34" charset="0"/>
                <a:cs typeface="Arial" pitchFamily="34" charset="0"/>
              </a:rPr>
              <a:t>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476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536330" cy="6408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01837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003232" cy="1143000"/>
          </a:xfrm>
        </p:spPr>
        <p:txBody>
          <a:bodyPr>
            <a:normAutofit/>
          </a:bodyPr>
          <a:lstStyle/>
          <a:p>
            <a:r>
              <a:rPr lang="id-ID" sz="2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Proses dengan aliran (sistem kontinyu)</a:t>
            </a:r>
            <a:endParaRPr lang="id-ID" sz="2800" b="1" u="sng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Untuk sistem yang berjalan secara kontinyu dalam industri kimia beberapa macam sistim aliran bahan dilakukan, antara lain:</a:t>
            </a:r>
          </a:p>
          <a:p>
            <a:pPr marL="457200" indent="-457200">
              <a:buAutoNum type="arabicPeriod"/>
            </a:pPr>
            <a:r>
              <a:rPr lang="id-ID" dirty="0" smtClean="0"/>
              <a:t>Menaikkan Yield</a:t>
            </a:r>
          </a:p>
          <a:p>
            <a:pPr marL="457200" indent="-457200">
              <a:buAutoNum type="arabicPeriod"/>
            </a:pPr>
            <a:r>
              <a:rPr lang="id-ID" dirty="0" smtClean="0"/>
              <a:t>Mempertinggi konsentrasi hasil</a:t>
            </a:r>
          </a:p>
          <a:p>
            <a:pPr marL="457200" indent="-457200">
              <a:buAutoNum type="arabicPeriod"/>
            </a:pPr>
            <a:r>
              <a:rPr lang="id-ID" dirty="0" smtClean="0"/>
              <a:t>Menghemat energi yang dipakai/bahan kimia yang dipakai</a:t>
            </a:r>
          </a:p>
          <a:p>
            <a:pPr marL="457200" indent="-457200">
              <a:buAutoNum type="arabicPeriod"/>
            </a:pPr>
            <a:r>
              <a:rPr lang="id-ID" dirty="0" smtClean="0"/>
              <a:t>Memperbaiki sistim pengendalian proses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514487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404664"/>
            <a:ext cx="7920880" cy="5688632"/>
          </a:xfrm>
        </p:spPr>
        <p:txBody>
          <a:bodyPr/>
          <a:lstStyle/>
          <a:p>
            <a:pPr marL="0" indent="0">
              <a:buNone/>
            </a:pPr>
            <a:r>
              <a:rPr lang="id-ID" dirty="0" smtClean="0"/>
              <a:t>Beberapa macam sistim aliran bahan yang dipakai antara lain :</a:t>
            </a:r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b="1" u="sng" dirty="0" smtClean="0"/>
              <a:t>Aliran Recycle</a:t>
            </a:r>
          </a:p>
          <a:p>
            <a:pPr marL="0" indent="0">
              <a:buNone/>
            </a:pPr>
            <a:endParaRPr lang="id-ID" b="1" u="sng" dirty="0"/>
          </a:p>
          <a:p>
            <a:pPr marL="0" indent="0">
              <a:buNone/>
            </a:pPr>
            <a:endParaRPr lang="id-ID" b="1" u="sng" dirty="0" smtClean="0"/>
          </a:p>
          <a:p>
            <a:pPr marL="0" indent="0">
              <a:buNone/>
            </a:pPr>
            <a:r>
              <a:rPr lang="id-ID" dirty="0"/>
              <a:t> </a:t>
            </a: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Contoh : pengeringan, reaktor, menara pemisah</a:t>
            </a:r>
            <a:endParaRPr lang="id-ID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284984"/>
            <a:ext cx="7591425" cy="156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6575345" y="2989339"/>
            <a:ext cx="0" cy="114109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2195736" y="2989339"/>
            <a:ext cx="437960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2200709" y="2989339"/>
            <a:ext cx="0" cy="1141090"/>
          </a:xfrm>
          <a:prstGeom prst="line">
            <a:avLst/>
          </a:prstGeom>
          <a:ln w="38100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766034" y="4486881"/>
            <a:ext cx="10262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chemeClr val="accent1"/>
                </a:solidFill>
              </a:rPr>
              <a:t>Mixer</a:t>
            </a:r>
            <a:endParaRPr lang="id-ID" b="1" dirty="0">
              <a:solidFill>
                <a:schemeClr val="accent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35571" y="4428857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rgbClr val="00B0F0"/>
                </a:solidFill>
              </a:rPr>
              <a:t>Separator</a:t>
            </a:r>
            <a:endParaRPr lang="id-ID" b="1" dirty="0">
              <a:solidFill>
                <a:srgbClr val="00B0F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2082451" y="4140825"/>
            <a:ext cx="288032" cy="288032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3" name="Oval 12"/>
          <p:cNvSpPr/>
          <p:nvPr/>
        </p:nvSpPr>
        <p:spPr>
          <a:xfrm>
            <a:off x="6461262" y="4130429"/>
            <a:ext cx="288032" cy="28803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4" name="TextBox 13"/>
          <p:cNvSpPr txBox="1"/>
          <p:nvPr/>
        </p:nvSpPr>
        <p:spPr>
          <a:xfrm>
            <a:off x="3635896" y="2622894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rgbClr val="FF0000"/>
                </a:solidFill>
              </a:rPr>
              <a:t>Recycle</a:t>
            </a:r>
            <a:endParaRPr lang="id-ID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777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0" grpId="0" animBg="1"/>
      <p:bldP spid="13" grpId="0" animBg="1"/>
      <p:bldP spid="1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404664"/>
            <a:ext cx="7920880" cy="5688632"/>
          </a:xfrm>
        </p:spPr>
        <p:txBody>
          <a:bodyPr/>
          <a:lstStyle/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b="1" u="sng" dirty="0" smtClean="0"/>
              <a:t>Aliran By-Pass (arus pintas)</a:t>
            </a:r>
          </a:p>
          <a:p>
            <a:pPr marL="0" indent="0">
              <a:buNone/>
            </a:pPr>
            <a:endParaRPr lang="id-ID" b="1" u="sng" dirty="0"/>
          </a:p>
          <a:p>
            <a:pPr marL="0" indent="0">
              <a:buNone/>
            </a:pPr>
            <a:endParaRPr lang="id-ID" b="1" u="sng" dirty="0" smtClean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Contoh </a:t>
            </a:r>
            <a:r>
              <a:rPr lang="id-ID" dirty="0"/>
              <a:t>: </a:t>
            </a:r>
            <a:r>
              <a:rPr lang="id-ID" dirty="0" smtClean="0"/>
              <a:t>arus conditioning system</a:t>
            </a: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284984"/>
            <a:ext cx="7591425" cy="156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6575345" y="2989339"/>
            <a:ext cx="0" cy="1141090"/>
          </a:xfrm>
          <a:prstGeom prst="line">
            <a:avLst/>
          </a:prstGeom>
          <a:ln w="38100">
            <a:solidFill>
              <a:srgbClr val="0070C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2195736" y="2989339"/>
            <a:ext cx="4379609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2200709" y="2989339"/>
            <a:ext cx="0" cy="1141090"/>
          </a:xfrm>
          <a:prstGeom prst="line">
            <a:avLst/>
          </a:prstGeom>
          <a:ln w="38100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722704" y="4486881"/>
            <a:ext cx="1172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rgbClr val="92D050"/>
                </a:solidFill>
              </a:rPr>
              <a:t>Divider</a:t>
            </a:r>
            <a:endParaRPr lang="id-ID" b="1" dirty="0">
              <a:solidFill>
                <a:srgbClr val="92D05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56943" y="4427243"/>
            <a:ext cx="984701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chemeClr val="accent1"/>
                </a:solidFill>
              </a:rPr>
              <a:t>Mixer</a:t>
            </a:r>
            <a:endParaRPr lang="id-ID" b="1" dirty="0">
              <a:solidFill>
                <a:schemeClr val="accent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2082451" y="4140825"/>
            <a:ext cx="288032" cy="28803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3" name="Oval 12"/>
          <p:cNvSpPr/>
          <p:nvPr/>
        </p:nvSpPr>
        <p:spPr>
          <a:xfrm>
            <a:off x="6461262" y="4130429"/>
            <a:ext cx="288032" cy="288032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4" name="TextBox 13"/>
          <p:cNvSpPr txBox="1"/>
          <p:nvPr/>
        </p:nvSpPr>
        <p:spPr>
          <a:xfrm>
            <a:off x="3635896" y="2622894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chemeClr val="accent2">
                    <a:lumMod val="75000"/>
                  </a:schemeClr>
                </a:solidFill>
              </a:rPr>
              <a:t>By-Pass</a:t>
            </a:r>
            <a:endParaRPr lang="id-ID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884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0" grpId="0" animBg="1"/>
      <p:bldP spid="13" grpId="0" animBg="1"/>
      <p:bldP spid="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404664"/>
            <a:ext cx="7920880" cy="5688632"/>
          </a:xfrm>
        </p:spPr>
        <p:txBody>
          <a:bodyPr/>
          <a:lstStyle/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b="1" u="sng" dirty="0" smtClean="0"/>
              <a:t>Aliran Recycle dengan Purging</a:t>
            </a:r>
            <a:endParaRPr lang="id-ID" b="1" u="sng" dirty="0"/>
          </a:p>
          <a:p>
            <a:pPr marL="0" indent="0">
              <a:buNone/>
            </a:pPr>
            <a:endParaRPr lang="id-ID" b="1" u="sng" dirty="0" smtClean="0"/>
          </a:p>
          <a:p>
            <a:pPr marL="0" indent="0">
              <a:buNone/>
            </a:pPr>
            <a:endParaRPr lang="id-ID" b="1" u="sng" dirty="0"/>
          </a:p>
          <a:p>
            <a:pPr marL="0" indent="0">
              <a:buNone/>
            </a:pPr>
            <a:endParaRPr lang="id-ID" b="1" u="sng" dirty="0" smtClean="0"/>
          </a:p>
          <a:p>
            <a:pPr marL="0" indent="0">
              <a:buNone/>
            </a:pPr>
            <a:r>
              <a:rPr lang="id-ID" dirty="0"/>
              <a:t> </a:t>
            </a: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Contoh : unit sintesa amonia</a:t>
            </a:r>
            <a:endParaRPr lang="id-ID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284984"/>
            <a:ext cx="7591425" cy="156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Connector 6"/>
          <p:cNvCxnSpPr/>
          <p:nvPr/>
        </p:nvCxnSpPr>
        <p:spPr>
          <a:xfrm flipH="1">
            <a:off x="2195736" y="2989339"/>
            <a:ext cx="437960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2200709" y="2989339"/>
            <a:ext cx="0" cy="1141090"/>
          </a:xfrm>
          <a:prstGeom prst="line">
            <a:avLst/>
          </a:prstGeom>
          <a:ln w="38100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766034" y="4486881"/>
            <a:ext cx="10262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chemeClr val="accent1"/>
                </a:solidFill>
              </a:rPr>
              <a:t>Mixer</a:t>
            </a:r>
            <a:endParaRPr lang="id-ID" b="1" dirty="0">
              <a:solidFill>
                <a:schemeClr val="accent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35571" y="4428857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rgbClr val="00B0F0"/>
                </a:solidFill>
              </a:rPr>
              <a:t>Separator</a:t>
            </a:r>
            <a:endParaRPr lang="id-ID" b="1" dirty="0">
              <a:solidFill>
                <a:srgbClr val="00B0F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2082451" y="4140825"/>
            <a:ext cx="288032" cy="288032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3" name="Oval 12"/>
          <p:cNvSpPr/>
          <p:nvPr/>
        </p:nvSpPr>
        <p:spPr>
          <a:xfrm>
            <a:off x="6461262" y="4130429"/>
            <a:ext cx="288032" cy="28803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4" name="TextBox 13"/>
          <p:cNvSpPr txBox="1"/>
          <p:nvPr/>
        </p:nvSpPr>
        <p:spPr>
          <a:xfrm>
            <a:off x="3635896" y="2622894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rgbClr val="FF0000"/>
                </a:solidFill>
              </a:rPr>
              <a:t>Recycle</a:t>
            </a:r>
            <a:endParaRPr lang="id-ID" b="1" dirty="0">
              <a:solidFill>
                <a:srgbClr val="FF000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457087" y="3271852"/>
            <a:ext cx="288032" cy="288032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6588224" y="3534126"/>
            <a:ext cx="0" cy="570545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6575345" y="2976460"/>
            <a:ext cx="0" cy="288161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765897" y="3415868"/>
            <a:ext cx="756084" cy="0"/>
          </a:xfrm>
          <a:prstGeom prst="line">
            <a:avLst/>
          </a:prstGeom>
          <a:ln w="38100">
            <a:solidFill>
              <a:schemeClr val="accent4">
                <a:lumMod val="50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457586" y="3186884"/>
            <a:ext cx="995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chemeClr val="accent4">
                    <a:lumMod val="50000"/>
                  </a:schemeClr>
                </a:solidFill>
              </a:rPr>
              <a:t>Purge</a:t>
            </a:r>
            <a:endParaRPr lang="id-ID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402726" y="3225521"/>
            <a:ext cx="12974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rgbClr val="7030A0"/>
                </a:solidFill>
              </a:rPr>
              <a:t>Divider</a:t>
            </a:r>
            <a:endParaRPr lang="id-ID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8283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0" grpId="0" animBg="1"/>
      <p:bldP spid="13" grpId="0" animBg="1"/>
      <p:bldP spid="14" grpId="0"/>
      <p:bldP spid="12" grpId="0" animBg="1"/>
      <p:bldP spid="24" grpId="0"/>
      <p:bldP spid="2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Azas-Azas Teknik Kimia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2276872"/>
            <a:ext cx="7467600" cy="4873752"/>
          </a:xfrm>
        </p:spPr>
        <p:txBody>
          <a:bodyPr/>
          <a:lstStyle/>
          <a:p>
            <a:r>
              <a:rPr lang="id-ID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Tujuan dan Kompetensi Pembelajaran</a:t>
            </a:r>
          </a:p>
          <a:p>
            <a:pPr marL="0" indent="0">
              <a:buNone/>
            </a:pPr>
            <a:endParaRPr lang="id-ID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r>
              <a:rPr lang="id-ID" dirty="0" smtClean="0"/>
              <a:t>Mahasiswa mempelajari, menganalisa dan menyelesaikan persoalan neraca massa dan neraca energi, baik tanpa reaksi maupun dengan reaksi kimia di dalam sistem tunggal dan komplek</a:t>
            </a:r>
          </a:p>
          <a:p>
            <a:pPr marL="0" indent="0" algn="just">
              <a:buNone/>
            </a:pPr>
            <a:endParaRPr lang="id-ID" dirty="0" smtClean="0"/>
          </a:p>
        </p:txBody>
      </p:sp>
    </p:spTree>
    <p:extLst>
      <p:ext uri="{BB962C8B-B14F-4D97-AF65-F5344CB8AC3E}">
        <p14:creationId xmlns:p14="http://schemas.microsoft.com/office/powerpoint/2010/main" val="874482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7467600" cy="614129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Jenis-Jenis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Proses</a:t>
            </a:r>
            <a:endParaRPr lang="id-ID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keadaannya</a:t>
            </a:r>
            <a:r>
              <a:rPr lang="en-US" b="1" dirty="0"/>
              <a:t> </a:t>
            </a:r>
            <a:r>
              <a:rPr lang="en-US" dirty="0"/>
              <a:t>proses </a:t>
            </a:r>
            <a:r>
              <a:rPr lang="en-US" dirty="0" err="1"/>
              <a:t>dibedakan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proses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tunak</a:t>
            </a:r>
            <a:r>
              <a:rPr lang="en-US" dirty="0"/>
              <a:t> (</a:t>
            </a:r>
            <a:r>
              <a:rPr lang="en-US" i="1" dirty="0"/>
              <a:t>steady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tunak</a:t>
            </a:r>
            <a:r>
              <a:rPr lang="en-US" dirty="0"/>
              <a:t> (</a:t>
            </a:r>
            <a:r>
              <a:rPr lang="en-US" i="1" dirty="0"/>
              <a:t>unsteady</a:t>
            </a:r>
            <a:r>
              <a:rPr lang="en-US" dirty="0" smtClean="0"/>
              <a:t>)</a:t>
            </a:r>
            <a:endParaRPr lang="id-ID" dirty="0" smtClean="0"/>
          </a:p>
          <a:p>
            <a:pPr marL="0" indent="0" algn="just">
              <a:buNone/>
            </a:pPr>
            <a:endParaRPr lang="id-ID" dirty="0" smtClean="0"/>
          </a:p>
          <a:p>
            <a:pPr marL="0" indent="0" algn="just">
              <a:buNone/>
            </a:pPr>
            <a:r>
              <a:rPr lang="id-ID" b="1" dirty="0" smtClean="0">
                <a:solidFill>
                  <a:srgbClr val="C00000"/>
                </a:solidFill>
              </a:rPr>
              <a:t>a. </a:t>
            </a:r>
            <a:r>
              <a:rPr lang="en-US" b="1" dirty="0" smtClean="0">
                <a:solidFill>
                  <a:srgbClr val="C00000"/>
                </a:solidFill>
              </a:rPr>
              <a:t>Proses </a:t>
            </a:r>
            <a:r>
              <a:rPr lang="en-US" b="1" i="1" dirty="0">
                <a:solidFill>
                  <a:srgbClr val="C00000"/>
                </a:solidFill>
              </a:rPr>
              <a:t>steady state </a:t>
            </a:r>
            <a:endParaRPr lang="id-ID" b="1" dirty="0"/>
          </a:p>
          <a:p>
            <a:pPr marL="0" indent="0" algn="just">
              <a:buNone/>
            </a:pPr>
            <a:r>
              <a:rPr lang="id-ID" dirty="0" smtClean="0"/>
              <a:t>S</a:t>
            </a:r>
            <a:r>
              <a:rPr lang="en-US" dirty="0" err="1" smtClean="0"/>
              <a:t>emua</a:t>
            </a:r>
            <a:r>
              <a:rPr lang="en-US" dirty="0" smtClean="0"/>
              <a:t> </a:t>
            </a:r>
            <a:r>
              <a:rPr lang="en-US" dirty="0" err="1"/>
              <a:t>aliran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laju</a:t>
            </a:r>
            <a:r>
              <a:rPr lang="en-US" dirty="0"/>
              <a:t>, </a:t>
            </a:r>
            <a:r>
              <a:rPr lang="en-US" dirty="0" err="1"/>
              <a:t>komposisi</a:t>
            </a:r>
            <a:r>
              <a:rPr lang="en-US" dirty="0"/>
              <a:t>,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suhu</a:t>
            </a:r>
            <a:r>
              <a:rPr lang="en-US" dirty="0"/>
              <a:t> yang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berubah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.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it-IT" dirty="0"/>
              <a:t>akumulasi di dalam sistem </a:t>
            </a:r>
            <a:r>
              <a:rPr lang="it-IT" dirty="0" smtClean="0"/>
              <a:t>tetap</a:t>
            </a:r>
            <a:r>
              <a:rPr lang="id-ID" dirty="0"/>
              <a:t> </a:t>
            </a:r>
            <a:r>
              <a:rPr lang="id-ID" dirty="0" smtClean="0"/>
              <a:t>(laju alir akumulasi = 0)</a:t>
            </a:r>
          </a:p>
          <a:p>
            <a:pPr algn="just">
              <a:buFont typeface="+mj-lt"/>
              <a:buAutoNum type="arabicPeriod"/>
            </a:pPr>
            <a:endParaRPr lang="it-IT" dirty="0"/>
          </a:p>
          <a:p>
            <a:pPr marL="0" indent="0" algn="just">
              <a:buNone/>
            </a:pPr>
            <a:r>
              <a:rPr lang="id-ID" b="1" dirty="0" smtClean="0">
                <a:solidFill>
                  <a:srgbClr val="C00000"/>
                </a:solidFill>
              </a:rPr>
              <a:t>b. </a:t>
            </a:r>
            <a:r>
              <a:rPr lang="en-US" b="1" dirty="0" smtClean="0">
                <a:solidFill>
                  <a:srgbClr val="C00000"/>
                </a:solidFill>
              </a:rPr>
              <a:t>Proses </a:t>
            </a:r>
            <a:r>
              <a:rPr lang="en-US" b="1" i="1" dirty="0">
                <a:solidFill>
                  <a:srgbClr val="C00000"/>
                </a:solidFill>
              </a:rPr>
              <a:t>unsteady state (</a:t>
            </a:r>
            <a:r>
              <a:rPr lang="en-US" b="1" i="1" dirty="0" smtClean="0">
                <a:solidFill>
                  <a:srgbClr val="C00000"/>
                </a:solidFill>
              </a:rPr>
              <a:t>transient)</a:t>
            </a:r>
            <a:endParaRPr lang="id-ID" b="1" dirty="0" smtClean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.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fi-FI" dirty="0"/>
              <a:t>berupa perubahan laju, komposisi, massa maupun suhu. Karena adanya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laju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akumulasi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akumulasi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diperhitungkan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endParaRPr lang="en-US" b="1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84139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052736"/>
            <a:ext cx="8352928" cy="5589240"/>
          </a:xfrm>
        </p:spPr>
        <p:txBody>
          <a:bodyPr>
            <a:normAutofit fontScale="92500"/>
          </a:bodyPr>
          <a:lstStyle/>
          <a:p>
            <a:pPr algn="just"/>
            <a:r>
              <a:rPr lang="en-US" b="1" dirty="0">
                <a:solidFill>
                  <a:srgbClr val="C00000"/>
                </a:solidFill>
              </a:rPr>
              <a:t>Diagram </a:t>
            </a:r>
            <a:r>
              <a:rPr lang="en-US" b="1" dirty="0" err="1">
                <a:solidFill>
                  <a:srgbClr val="C00000"/>
                </a:solidFill>
              </a:rPr>
              <a:t>Alir</a:t>
            </a:r>
            <a:r>
              <a:rPr lang="en-US" b="1" dirty="0">
                <a:solidFill>
                  <a:srgbClr val="C00000"/>
                </a:solidFill>
              </a:rPr>
              <a:t> Proses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gambaran</a:t>
            </a:r>
            <a:r>
              <a:rPr lang="en-US" dirty="0"/>
              <a:t> visual yang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bahan-bahan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yang </a:t>
            </a:r>
            <a:r>
              <a:rPr lang="en-US" dirty="0" err="1"/>
              <a:t>masuk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yang </a:t>
            </a:r>
            <a:r>
              <a:rPr lang="en-US" dirty="0" err="1"/>
              <a:t>keluar</a:t>
            </a:r>
            <a:r>
              <a:rPr lang="en-US" dirty="0"/>
              <a:t>, </a:t>
            </a:r>
            <a:r>
              <a:rPr lang="en-US" dirty="0" err="1"/>
              <a:t>disertai</a:t>
            </a:r>
            <a:r>
              <a:rPr lang="en-US" dirty="0"/>
              <a:t> data-data </a:t>
            </a:r>
            <a:r>
              <a:rPr lang="en-US" dirty="0" err="1"/>
              <a:t>komposisi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campuran</a:t>
            </a:r>
            <a:r>
              <a:rPr lang="en-US" dirty="0"/>
              <a:t> </a:t>
            </a:r>
            <a:r>
              <a:rPr lang="en-US" dirty="0" err="1"/>
              <a:t>bahan-bahan</a:t>
            </a:r>
            <a:r>
              <a:rPr lang="en-US" dirty="0"/>
              <a:t> </a:t>
            </a:r>
            <a:r>
              <a:rPr lang="en-US" dirty="0" err="1"/>
              <a:t>aliran</a:t>
            </a:r>
            <a:r>
              <a:rPr lang="en-US" dirty="0"/>
              <a:t>. </a:t>
            </a:r>
          </a:p>
          <a:p>
            <a:pPr algn="just"/>
            <a:r>
              <a:rPr lang="en-US" dirty="0" err="1"/>
              <a:t>Gambaran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b="1" dirty="0" err="1"/>
              <a:t>kualitatif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b="1" dirty="0" err="1"/>
              <a:t>kuantitatif</a:t>
            </a:r>
            <a:r>
              <a:rPr lang="en-US" dirty="0"/>
              <a:t>. </a:t>
            </a:r>
          </a:p>
          <a:p>
            <a:pPr algn="just"/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b="1" dirty="0"/>
              <a:t>unit proses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digambarkan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b="1" dirty="0" err="1"/>
              <a:t>sebuah</a:t>
            </a:r>
            <a:r>
              <a:rPr lang="en-US" b="1" dirty="0"/>
              <a:t> </a:t>
            </a:r>
            <a:r>
              <a:rPr lang="en-US" b="1" dirty="0" err="1"/>
              <a:t>kotak</a:t>
            </a:r>
            <a:r>
              <a:rPr lang="en-US" b="1" dirty="0"/>
              <a:t>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simbol</a:t>
            </a:r>
            <a:r>
              <a:rPr lang="en-US" b="1" dirty="0"/>
              <a:t> </a:t>
            </a:r>
            <a:r>
              <a:rPr lang="en-US" b="1" dirty="0" err="1"/>
              <a:t>alat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b="1" dirty="0" err="1"/>
              <a:t>garis</a:t>
            </a:r>
            <a:r>
              <a:rPr lang="en-US" b="1" dirty="0"/>
              <a:t> </a:t>
            </a:r>
            <a:r>
              <a:rPr lang="en-US" b="1" dirty="0" err="1"/>
              <a:t>panah</a:t>
            </a:r>
            <a:r>
              <a:rPr lang="en-US" b="1" dirty="0"/>
              <a:t> </a:t>
            </a:r>
            <a:r>
              <a:rPr lang="en-US" dirty="0"/>
              <a:t>yang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b="1" dirty="0" err="1"/>
              <a:t>arah</a:t>
            </a:r>
            <a:r>
              <a:rPr lang="en-US" b="1" dirty="0"/>
              <a:t> </a:t>
            </a:r>
            <a:r>
              <a:rPr lang="en-US" b="1" dirty="0" err="1"/>
              <a:t>aliran</a:t>
            </a:r>
            <a:r>
              <a:rPr lang="en-US" b="1" dirty="0"/>
              <a:t> </a:t>
            </a:r>
            <a:r>
              <a:rPr lang="en-US" b="1" dirty="0" err="1"/>
              <a:t>bahan</a:t>
            </a:r>
            <a:r>
              <a:rPr lang="en-US" b="1" dirty="0"/>
              <a:t>.</a:t>
            </a:r>
          </a:p>
          <a:p>
            <a:pPr algn="just"/>
            <a:r>
              <a:rPr lang="en-US" dirty="0" err="1"/>
              <a:t>Arus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diagram </a:t>
            </a:r>
            <a:r>
              <a:rPr lang="en-US" dirty="0" err="1"/>
              <a:t>alir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diberi</a:t>
            </a:r>
            <a:r>
              <a:rPr lang="en-US" dirty="0"/>
              <a:t> label yang </a:t>
            </a:r>
            <a:r>
              <a:rPr lang="en-US" dirty="0" err="1"/>
              <a:t>menunjukkan</a:t>
            </a:r>
            <a:r>
              <a:rPr lang="en-US" dirty="0"/>
              <a:t>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n-US" dirty="0" err="1"/>
              <a:t>Variabel</a:t>
            </a:r>
            <a:r>
              <a:rPr lang="en-US" dirty="0"/>
              <a:t> proses yang </a:t>
            </a:r>
            <a:r>
              <a:rPr lang="en-US" dirty="0" err="1"/>
              <a:t>diketahui</a:t>
            </a:r>
            <a:r>
              <a:rPr lang="en-US" dirty="0"/>
              <a:t>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n-US" dirty="0" err="1"/>
              <a:t>Permisalan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dicari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id-ID" dirty="0" smtClean="0"/>
              <a:t>i</a:t>
            </a:r>
            <a:r>
              <a:rPr lang="en-US" dirty="0" err="1" smtClean="0"/>
              <a:t>mbol</a:t>
            </a:r>
            <a:r>
              <a:rPr lang="en-US" dirty="0" smtClean="0"/>
              <a:t> </a:t>
            </a:r>
            <a:r>
              <a:rPr lang="en-US" dirty="0" err="1"/>
              <a:t>variabel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Diagram </a:t>
            </a:r>
            <a:r>
              <a:rPr lang="en-US" dirty="0" err="1"/>
              <a:t>alir</a:t>
            </a:r>
            <a:r>
              <a:rPr lang="en-US" dirty="0"/>
              <a:t> </a:t>
            </a:r>
            <a:r>
              <a:rPr lang="en-US" dirty="0" err="1"/>
              <a:t>berfungsi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papan</a:t>
            </a:r>
            <a:r>
              <a:rPr lang="en-US" dirty="0"/>
              <a:t> </a:t>
            </a:r>
            <a:r>
              <a:rPr lang="en-US" dirty="0" err="1"/>
              <a:t>hitung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menyelesaikan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neraca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neraca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neraca</a:t>
            </a:r>
            <a:r>
              <a:rPr lang="en-US" dirty="0"/>
              <a:t> </a:t>
            </a:r>
            <a:r>
              <a:rPr lang="en-US" dirty="0" err="1"/>
              <a:t>panas</a:t>
            </a:r>
            <a:r>
              <a:rPr lang="en-US" dirty="0"/>
              <a:t>.</a:t>
            </a:r>
            <a:endParaRPr lang="id-ID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23528" y="-171400"/>
            <a:ext cx="7467600" cy="11430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Diagram </a:t>
            </a:r>
            <a:r>
              <a:rPr lang="en-US" b="1" dirty="0" err="1">
                <a:solidFill>
                  <a:schemeClr val="tx1"/>
                </a:solidFill>
              </a:rPr>
              <a:t>Alir</a:t>
            </a:r>
            <a:r>
              <a:rPr lang="en-US" b="1" dirty="0">
                <a:solidFill>
                  <a:schemeClr val="tx1"/>
                </a:solidFill>
              </a:rPr>
              <a:t> Proses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0096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Diagram </a:t>
            </a:r>
            <a:r>
              <a:rPr lang="en-US" b="1" dirty="0" err="1"/>
              <a:t>Alir</a:t>
            </a:r>
            <a:r>
              <a:rPr lang="en-US" b="1" dirty="0"/>
              <a:t> Proses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Cara </a:t>
            </a:r>
            <a:r>
              <a:rPr lang="en-US" dirty="0" err="1"/>
              <a:t>memberi</a:t>
            </a:r>
            <a:r>
              <a:rPr lang="en-US" dirty="0"/>
              <a:t> label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arus</a:t>
            </a:r>
            <a:r>
              <a:rPr lang="en-US" dirty="0"/>
              <a:t> :</a:t>
            </a:r>
          </a:p>
          <a:p>
            <a:pPr>
              <a:buFont typeface="+mj-lt"/>
              <a:buAutoNum type="arabicPeriod"/>
            </a:pPr>
            <a:r>
              <a:rPr lang="en-US" dirty="0" err="1" smtClean="0"/>
              <a:t>Tulis</a:t>
            </a:r>
            <a:r>
              <a:rPr lang="en-US" dirty="0" smtClean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satuan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yang </a:t>
            </a:r>
            <a:r>
              <a:rPr lang="en-US" dirty="0" err="1"/>
              <a:t>diketahui</a:t>
            </a:r>
            <a:r>
              <a:rPr lang="en-US" dirty="0"/>
              <a:t> di </a:t>
            </a:r>
            <a:r>
              <a:rPr lang="en-US" dirty="0" err="1"/>
              <a:t>arus</a:t>
            </a:r>
            <a:r>
              <a:rPr lang="en-US" dirty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gambar</a:t>
            </a:r>
            <a:r>
              <a:rPr lang="en-US" dirty="0" smtClean="0"/>
              <a:t>.</a:t>
            </a:r>
          </a:p>
          <a:p>
            <a:pPr lvl="1"/>
            <a:r>
              <a:rPr lang="pt-BR" b="1" dirty="0"/>
              <a:t>Narasi: </a:t>
            </a:r>
            <a:r>
              <a:rPr lang="id-ID" dirty="0" smtClean="0"/>
              <a:t>Udara</a:t>
            </a:r>
            <a:r>
              <a:rPr lang="pt-BR" dirty="0" smtClean="0"/>
              <a:t> </a:t>
            </a:r>
            <a:r>
              <a:rPr lang="pt-BR" dirty="0"/>
              <a:t>berisi 21% mol O</a:t>
            </a:r>
            <a:r>
              <a:rPr lang="pt-BR" baseline="-25000" dirty="0"/>
              <a:t>2</a:t>
            </a:r>
            <a:r>
              <a:rPr lang="pt-BR" dirty="0"/>
              <a:t> dan 79% N</a:t>
            </a:r>
            <a:r>
              <a:rPr lang="pt-BR" baseline="-25000" dirty="0"/>
              <a:t>2</a:t>
            </a:r>
            <a:r>
              <a:rPr lang="pt-BR" dirty="0"/>
              <a:t> pada suhu 320 oC dan </a:t>
            </a:r>
            <a:r>
              <a:rPr lang="pt-BR" dirty="0" smtClean="0"/>
              <a:t>1,4 </a:t>
            </a:r>
            <a:r>
              <a:rPr lang="en-US" dirty="0" err="1" smtClean="0"/>
              <a:t>atm</a:t>
            </a:r>
            <a:r>
              <a:rPr lang="en-US" dirty="0" smtClean="0"/>
              <a:t> </a:t>
            </a:r>
            <a:r>
              <a:rPr lang="en-US" dirty="0" err="1"/>
              <a:t>mengalir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kecepatan</a:t>
            </a:r>
            <a:r>
              <a:rPr lang="en-US" dirty="0"/>
              <a:t> 400 </a:t>
            </a:r>
            <a:r>
              <a:rPr lang="en-US" dirty="0" err="1"/>
              <a:t>gmol</a:t>
            </a:r>
            <a:r>
              <a:rPr lang="en-US" dirty="0"/>
              <a:t>/jam</a:t>
            </a:r>
            <a:r>
              <a:rPr lang="en-US" dirty="0" smtClean="0"/>
              <a:t>.</a:t>
            </a:r>
            <a:endParaRPr lang="id-ID" dirty="0" smtClean="0"/>
          </a:p>
          <a:p>
            <a:pPr lvl="1"/>
            <a:endParaRPr lang="en-US" dirty="0"/>
          </a:p>
          <a:p>
            <a:pPr lvl="1"/>
            <a:r>
              <a:rPr lang="en-US" b="1" dirty="0"/>
              <a:t>Diagram </a:t>
            </a:r>
            <a:r>
              <a:rPr lang="en-US" b="1" dirty="0" err="1"/>
              <a:t>alir</a:t>
            </a:r>
            <a:r>
              <a:rPr lang="en-US" b="1" dirty="0"/>
              <a:t> </a:t>
            </a:r>
            <a:r>
              <a:rPr lang="en-US" b="1" dirty="0" smtClean="0"/>
              <a:t>:</a:t>
            </a:r>
          </a:p>
          <a:p>
            <a:pPr lvl="1"/>
            <a:endParaRPr lang="en-US" b="1" dirty="0"/>
          </a:p>
          <a:p>
            <a:pPr lvl="1"/>
            <a:endParaRPr lang="en-US" b="1" dirty="0" smtClean="0"/>
          </a:p>
          <a:p>
            <a:pPr lvl="1"/>
            <a:endParaRPr lang="en-US" b="1" dirty="0" smtClean="0"/>
          </a:p>
          <a:p>
            <a:endParaRPr lang="en-US" b="1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lum bright="-20000"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0" y="4725144"/>
            <a:ext cx="3133059" cy="1294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740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Diagram </a:t>
            </a:r>
            <a:r>
              <a:rPr lang="en-US" b="1" dirty="0" err="1"/>
              <a:t>Alir</a:t>
            </a:r>
            <a:r>
              <a:rPr lang="en-US" b="1" dirty="0"/>
              <a:t> Proses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 startAt="2"/>
            </a:pPr>
            <a:r>
              <a:rPr lang="en-US" dirty="0" err="1" smtClean="0"/>
              <a:t>Tandai</a:t>
            </a:r>
            <a:r>
              <a:rPr lang="en-US" dirty="0" smtClean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simbol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dicari</a:t>
            </a:r>
            <a:r>
              <a:rPr lang="en-US" dirty="0"/>
              <a:t>.</a:t>
            </a:r>
            <a:endParaRPr lang="en-US" b="1" dirty="0" smtClean="0"/>
          </a:p>
          <a:p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708920"/>
            <a:ext cx="3069241" cy="121313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3922052"/>
            <a:ext cx="3156935" cy="1213132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827584" y="2636912"/>
            <a:ext cx="288032" cy="360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Oval 6"/>
          <p:cNvSpPr/>
          <p:nvPr/>
        </p:nvSpPr>
        <p:spPr>
          <a:xfrm>
            <a:off x="4328491" y="4207215"/>
            <a:ext cx="288032" cy="360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Oval 7"/>
          <p:cNvSpPr/>
          <p:nvPr/>
        </p:nvSpPr>
        <p:spPr>
          <a:xfrm>
            <a:off x="4794681" y="4539635"/>
            <a:ext cx="288032" cy="360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33886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 contrast="40000"/>
          </a:blip>
          <a:stretch>
            <a:fillRect/>
          </a:stretch>
        </p:blipFill>
        <p:spPr>
          <a:xfrm>
            <a:off x="1183409" y="824256"/>
            <a:ext cx="7647688" cy="461514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07504" y="5744932"/>
            <a:ext cx="8352928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900" dirty="0" err="1"/>
              <a:t>Berapa</a:t>
            </a:r>
            <a:r>
              <a:rPr lang="en-US" sz="1900" dirty="0"/>
              <a:t> </a:t>
            </a:r>
            <a:r>
              <a:rPr lang="en-US" sz="1900" dirty="0" err="1"/>
              <a:t>banyak</a:t>
            </a:r>
            <a:r>
              <a:rPr lang="en-US" sz="1900" dirty="0"/>
              <a:t> air yang </a:t>
            </a:r>
            <a:r>
              <a:rPr lang="en-US" sz="1900" dirty="0" err="1"/>
              <a:t>dihilangkan</a:t>
            </a:r>
            <a:r>
              <a:rPr lang="en-US" sz="1900" dirty="0"/>
              <a:t> </a:t>
            </a:r>
            <a:r>
              <a:rPr lang="en-US" sz="1900" dirty="0" err="1"/>
              <a:t>didalam</a:t>
            </a:r>
            <a:r>
              <a:rPr lang="en-US" sz="1900" dirty="0"/>
              <a:t> evaporator </a:t>
            </a:r>
            <a:r>
              <a:rPr lang="en-US" sz="1900" b="1" dirty="0"/>
              <a:t>(</a:t>
            </a:r>
            <a:r>
              <a:rPr lang="en-US" sz="1900" b="1" dirty="0" err="1"/>
              <a:t>lb</a:t>
            </a:r>
            <a:r>
              <a:rPr lang="en-US" sz="1900" b="1" dirty="0"/>
              <a:t>/jam) </a:t>
            </a:r>
            <a:r>
              <a:rPr lang="en-US" sz="1900" dirty="0"/>
              <a:t>?</a:t>
            </a:r>
          </a:p>
          <a:p>
            <a:r>
              <a:rPr lang="sv-SE" sz="1900" dirty="0"/>
              <a:t>Berapa besar fraksi massa komponen-komponen dalam arus buangan G</a:t>
            </a:r>
          </a:p>
          <a:p>
            <a:r>
              <a:rPr lang="en-US" sz="1900" dirty="0" err="1"/>
              <a:t>Berapa</a:t>
            </a:r>
            <a:r>
              <a:rPr lang="en-US" sz="1900" dirty="0"/>
              <a:t> </a:t>
            </a:r>
            <a:r>
              <a:rPr lang="en-US" sz="1900" dirty="0" err="1"/>
              <a:t>besar</a:t>
            </a:r>
            <a:r>
              <a:rPr lang="en-US" sz="1900" dirty="0"/>
              <a:t> </a:t>
            </a:r>
            <a:r>
              <a:rPr lang="en-US" sz="1900" dirty="0" err="1"/>
              <a:t>laju</a:t>
            </a:r>
            <a:r>
              <a:rPr lang="en-US" sz="1900" dirty="0"/>
              <a:t> </a:t>
            </a:r>
            <a:r>
              <a:rPr lang="en-US" sz="1900" dirty="0" err="1"/>
              <a:t>masukan</a:t>
            </a:r>
            <a:r>
              <a:rPr lang="en-US" sz="1900" dirty="0"/>
              <a:t> </a:t>
            </a:r>
            <a:r>
              <a:rPr lang="en-US" sz="1900" dirty="0" err="1"/>
              <a:t>tebu</a:t>
            </a:r>
            <a:r>
              <a:rPr lang="en-US" sz="1900" dirty="0"/>
              <a:t> </a:t>
            </a:r>
            <a:r>
              <a:rPr lang="en-US" sz="1900" dirty="0" err="1"/>
              <a:t>kedalam</a:t>
            </a:r>
            <a:r>
              <a:rPr lang="en-US" sz="1900" dirty="0"/>
              <a:t> unit </a:t>
            </a:r>
            <a:r>
              <a:rPr lang="en-US" sz="1900" b="1" dirty="0"/>
              <a:t>(</a:t>
            </a:r>
            <a:r>
              <a:rPr lang="en-US" sz="1900" b="1" dirty="0" err="1"/>
              <a:t>lb</a:t>
            </a:r>
            <a:r>
              <a:rPr lang="en-US" sz="1900" b="1" dirty="0"/>
              <a:t>/jam) </a:t>
            </a:r>
            <a:r>
              <a:rPr lang="en-US" sz="1900" dirty="0"/>
              <a:t>?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7961" y="-387424"/>
            <a:ext cx="7467600" cy="1143000"/>
          </a:xfrm>
        </p:spPr>
        <p:txBody>
          <a:bodyPr>
            <a:normAutofit/>
          </a:bodyPr>
          <a:lstStyle/>
          <a:p>
            <a:r>
              <a:rPr lang="id-ID" sz="2400" b="1" dirty="0" smtClean="0">
                <a:solidFill>
                  <a:srgbClr val="C00000"/>
                </a:solidFill>
              </a:rPr>
              <a:t>Contoh </a:t>
            </a:r>
            <a:br>
              <a:rPr lang="id-ID" sz="2400" b="1" dirty="0" smtClean="0">
                <a:solidFill>
                  <a:srgbClr val="C00000"/>
                </a:solidFill>
              </a:rPr>
            </a:br>
            <a:r>
              <a:rPr lang="id-ID" sz="2400" b="1" dirty="0" smtClean="0">
                <a:solidFill>
                  <a:srgbClr val="C00000"/>
                </a:solidFill>
              </a:rPr>
              <a:t>Neraca Massa Proses di Pabrik Gula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2" name="Oval 1"/>
          <p:cNvSpPr/>
          <p:nvPr/>
        </p:nvSpPr>
        <p:spPr>
          <a:xfrm>
            <a:off x="7688836" y="3691274"/>
            <a:ext cx="720080" cy="6480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Oval 6"/>
          <p:cNvSpPr/>
          <p:nvPr/>
        </p:nvSpPr>
        <p:spPr>
          <a:xfrm>
            <a:off x="2051720" y="1916832"/>
            <a:ext cx="720080" cy="6480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Oval 7"/>
          <p:cNvSpPr/>
          <p:nvPr/>
        </p:nvSpPr>
        <p:spPr>
          <a:xfrm>
            <a:off x="4273931" y="4322201"/>
            <a:ext cx="720080" cy="6480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46852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 animBg="1"/>
      <p:bldP spid="7" grpId="0" animBg="1"/>
      <p:bldP spid="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Neraca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Massa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b="1" dirty="0" err="1"/>
              <a:t>Neraca</a:t>
            </a:r>
            <a:r>
              <a:rPr lang="en-US" b="1" dirty="0"/>
              <a:t> </a:t>
            </a:r>
            <a:r>
              <a:rPr lang="en-US" b="1" dirty="0" err="1" smtClean="0"/>
              <a:t>massa</a:t>
            </a:r>
            <a:r>
              <a:rPr lang="en-US" b="1" dirty="0" smtClean="0"/>
              <a:t>/</a:t>
            </a:r>
            <a:r>
              <a:rPr lang="en-US" b="1" dirty="0" err="1" smtClean="0"/>
              <a:t>bahan</a:t>
            </a:r>
            <a:r>
              <a:rPr lang="en-US" b="1" dirty="0" smtClean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perincian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bahan-bahan</a:t>
            </a:r>
            <a:r>
              <a:rPr lang="en-US" dirty="0"/>
              <a:t> yang </a:t>
            </a:r>
            <a:r>
              <a:rPr lang="en-US" dirty="0" err="1"/>
              <a:t>masuk</a:t>
            </a:r>
            <a:r>
              <a:rPr lang="en-US" dirty="0" smtClean="0"/>
              <a:t>, </a:t>
            </a:r>
            <a:r>
              <a:rPr lang="en-US" dirty="0" err="1" smtClean="0"/>
              <a:t>keluar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yang </a:t>
            </a:r>
            <a:r>
              <a:rPr lang="en-US" dirty="0" err="1" smtClean="0"/>
              <a:t>terakumulasi</a:t>
            </a:r>
            <a:r>
              <a:rPr lang="en-US" dirty="0" smtClean="0"/>
              <a:t> </a:t>
            </a:r>
            <a:r>
              <a:rPr lang="en-US" dirty="0"/>
              <a:t>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fi-FI" b="1" dirty="0" smtClean="0">
                <a:solidFill>
                  <a:srgbClr val="C00000"/>
                </a:solidFill>
              </a:rPr>
              <a:t>satu </a:t>
            </a:r>
            <a:r>
              <a:rPr lang="fi-FI" b="1" dirty="0">
                <a:solidFill>
                  <a:srgbClr val="C00000"/>
                </a:solidFill>
              </a:rPr>
              <a:t>alat proses </a:t>
            </a:r>
            <a:r>
              <a:rPr lang="fi-FI" dirty="0"/>
              <a:t>maupun rangkaian dari beberapa alat </a:t>
            </a:r>
            <a:r>
              <a:rPr lang="fi-FI" dirty="0" smtClean="0"/>
              <a:t>proses, bahkan rangkaian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banyak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alat</a:t>
            </a:r>
            <a:r>
              <a:rPr lang="en-US" b="1" dirty="0" smtClean="0">
                <a:solidFill>
                  <a:srgbClr val="C00000"/>
                </a:solidFill>
              </a:rPr>
              <a:t> proses.</a:t>
            </a:r>
          </a:p>
          <a:p>
            <a:pPr algn="just"/>
            <a:r>
              <a:rPr lang="it-IT" dirty="0"/>
              <a:t>Prinsip dari neraca bahan itu sendiri adalah: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n-US" dirty="0" err="1" smtClean="0"/>
              <a:t>Neraca</a:t>
            </a:r>
            <a:r>
              <a:rPr lang="en-US" dirty="0" smtClean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penerapan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kekekalan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pt-BR" dirty="0" smtClean="0"/>
              <a:t>suatu </a:t>
            </a:r>
            <a:r>
              <a:rPr lang="pt-BR" dirty="0"/>
              <a:t>sistem proses atau pabrik.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n-US" dirty="0" smtClean="0"/>
              <a:t>Massa </a:t>
            </a:r>
            <a:r>
              <a:rPr lang="en-US" dirty="0" err="1"/>
              <a:t>berjumlah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dimusnahkan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diciptakan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599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Persamaan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Neraca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Massa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40157" y="2332372"/>
            <a:ext cx="1009102" cy="5830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Input</a:t>
            </a:r>
            <a:endParaRPr lang="en-US" sz="1600" b="1" dirty="0"/>
          </a:p>
        </p:txBody>
      </p:sp>
      <p:sp>
        <p:nvSpPr>
          <p:cNvPr id="8" name="Rounded Rectangle 7"/>
          <p:cNvSpPr/>
          <p:nvPr/>
        </p:nvSpPr>
        <p:spPr>
          <a:xfrm>
            <a:off x="5367991" y="2332371"/>
            <a:ext cx="1419953" cy="5830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Generation</a:t>
            </a:r>
            <a:endParaRPr lang="en-US" sz="1400" b="1" dirty="0"/>
          </a:p>
        </p:txBody>
      </p:sp>
      <p:sp>
        <p:nvSpPr>
          <p:cNvPr id="9" name="Rounded Rectangle 8"/>
          <p:cNvSpPr/>
          <p:nvPr/>
        </p:nvSpPr>
        <p:spPr>
          <a:xfrm>
            <a:off x="3384933" y="2332372"/>
            <a:ext cx="1567589" cy="5830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Consumption</a:t>
            </a:r>
            <a:endParaRPr lang="en-US" sz="1400" b="1" dirty="0"/>
          </a:p>
        </p:txBody>
      </p:sp>
      <p:sp>
        <p:nvSpPr>
          <p:cNvPr id="10" name="Rounded Rectangle 9"/>
          <p:cNvSpPr/>
          <p:nvPr/>
        </p:nvSpPr>
        <p:spPr>
          <a:xfrm>
            <a:off x="7203414" y="2332372"/>
            <a:ext cx="1681164" cy="5830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Accumulation</a:t>
            </a:r>
            <a:endParaRPr lang="en-US" sz="1400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2012545" y="2332368"/>
            <a:ext cx="1009102" cy="5830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Output</a:t>
            </a:r>
            <a:endParaRPr lang="en-US" sz="16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998979" y="2393085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+</a:t>
            </a:r>
            <a:endParaRPr lang="en-US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670784" y="2393084"/>
            <a:ext cx="3145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-</a:t>
            </a:r>
            <a:endParaRPr lang="en-US" sz="2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3043172" y="2393084"/>
            <a:ext cx="3145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-</a:t>
            </a:r>
            <a:endParaRPr lang="en-US" sz="2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6838424" y="2398615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=</a:t>
            </a:r>
            <a:endParaRPr lang="en-US" sz="2400" b="1" dirty="0"/>
          </a:p>
        </p:txBody>
      </p:sp>
      <p:sp>
        <p:nvSpPr>
          <p:cNvPr id="16" name="Rectangle 15"/>
          <p:cNvSpPr/>
          <p:nvPr/>
        </p:nvSpPr>
        <p:spPr>
          <a:xfrm>
            <a:off x="550084" y="2153458"/>
            <a:ext cx="8443025" cy="94091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ontent Placeholder 2"/>
          <p:cNvSpPr>
            <a:spLocks noGrp="1"/>
          </p:cNvSpPr>
          <p:nvPr>
            <p:ph idx="1"/>
          </p:nvPr>
        </p:nvSpPr>
        <p:spPr>
          <a:xfrm>
            <a:off x="605803" y="3861048"/>
            <a:ext cx="7438193" cy="241625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b="1" dirty="0" err="1" smtClean="0"/>
              <a:t>Dimana</a:t>
            </a:r>
            <a:r>
              <a:rPr lang="id-ID" sz="2400" b="1" dirty="0" smtClean="0"/>
              <a:t> :</a:t>
            </a:r>
            <a:endParaRPr lang="en-US" sz="2400" b="1" dirty="0" smtClean="0"/>
          </a:p>
          <a:p>
            <a:r>
              <a:rPr lang="en-US" b="1" dirty="0" smtClean="0"/>
              <a:t>Input	</a:t>
            </a:r>
            <a:r>
              <a:rPr lang="en-US" dirty="0" smtClean="0"/>
              <a:t>		= </a:t>
            </a:r>
            <a:r>
              <a:rPr lang="en-US" dirty="0" err="1" smtClean="0"/>
              <a:t>Aliran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endParaRPr lang="en-US" dirty="0" smtClean="0"/>
          </a:p>
          <a:p>
            <a:r>
              <a:rPr lang="en-US" b="1" dirty="0" smtClean="0"/>
              <a:t>Output	</a:t>
            </a:r>
            <a:r>
              <a:rPr lang="en-US" dirty="0" smtClean="0"/>
              <a:t>		= </a:t>
            </a:r>
            <a:r>
              <a:rPr lang="en-US" dirty="0" err="1" smtClean="0"/>
              <a:t>Aliran</a:t>
            </a:r>
            <a:r>
              <a:rPr lang="en-US" dirty="0" smtClean="0"/>
              <a:t> </a:t>
            </a:r>
            <a:r>
              <a:rPr lang="en-US" dirty="0" err="1" smtClean="0"/>
              <a:t>keluar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endParaRPr lang="en-US" dirty="0" smtClean="0"/>
          </a:p>
          <a:p>
            <a:r>
              <a:rPr lang="en-US" b="1" dirty="0" smtClean="0"/>
              <a:t>Consumption</a:t>
            </a:r>
            <a:r>
              <a:rPr lang="en-US" dirty="0" smtClean="0"/>
              <a:t>		=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reaksi</a:t>
            </a:r>
            <a:endParaRPr lang="en-US" dirty="0" smtClean="0"/>
          </a:p>
          <a:p>
            <a:r>
              <a:rPr lang="en-US" b="1" dirty="0" smtClean="0"/>
              <a:t>Generation</a:t>
            </a:r>
            <a:r>
              <a:rPr lang="en-US" dirty="0" smtClean="0"/>
              <a:t>		= </a:t>
            </a:r>
            <a:r>
              <a:rPr lang="en-US" dirty="0" err="1" smtClean="0"/>
              <a:t>Terbentuk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reaksi</a:t>
            </a:r>
            <a:endParaRPr lang="en-US" dirty="0" smtClean="0"/>
          </a:p>
          <a:p>
            <a:r>
              <a:rPr lang="en-US" b="1" dirty="0" err="1" smtClean="0"/>
              <a:t>Acumulation</a:t>
            </a:r>
            <a:r>
              <a:rPr lang="en-US" dirty="0" smtClean="0"/>
              <a:t>		= </a:t>
            </a:r>
            <a:r>
              <a:rPr lang="en-US" dirty="0" err="1" smtClean="0"/>
              <a:t>Terkumpul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226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8" grpId="0" animBg="1"/>
      <p:bldP spid="9" grpId="0" animBg="1"/>
      <p:bldP spid="10" grpId="0" animBg="1"/>
      <p:bldP spid="11" grpId="0" animBg="1"/>
      <p:bldP spid="12" grpId="0"/>
      <p:bldP spid="13" grpId="0"/>
      <p:bldP spid="14" grpId="0"/>
      <p:bldP spid="15" grpId="0"/>
      <p:bldP spid="1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3200" b="1" dirty="0" smtClean="0">
                <a:solidFill>
                  <a:schemeClr val="tx1"/>
                </a:solidFill>
              </a:rPr>
              <a:t>Neraca Massa non-Reaksi Kimia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Pada kesetimbangan materi tanpa reaksi kimia, rumus umum </a:t>
            </a:r>
            <a:r>
              <a:rPr lang="fi-FI" dirty="0" smtClean="0"/>
              <a:t>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smtClean="0"/>
              <a:t>:</a:t>
            </a:r>
            <a:endParaRPr lang="id-ID" dirty="0" smtClean="0"/>
          </a:p>
          <a:p>
            <a:pPr marL="0" indent="0">
              <a:buNone/>
            </a:pPr>
            <a:endParaRPr lang="id-ID" b="1" dirty="0"/>
          </a:p>
          <a:p>
            <a:pPr marL="0" indent="0">
              <a:buNone/>
            </a:pPr>
            <a:r>
              <a:rPr lang="en-US" sz="2000" b="1" dirty="0" smtClean="0"/>
              <a:t>Input – output – </a:t>
            </a:r>
            <a:r>
              <a:rPr lang="en-US" sz="2000" b="1" dirty="0" err="1" smtClean="0"/>
              <a:t>generasi</a:t>
            </a:r>
            <a:r>
              <a:rPr lang="en-US" sz="2000" b="1" dirty="0" smtClean="0"/>
              <a:t> + </a:t>
            </a:r>
            <a:r>
              <a:rPr lang="en-US" sz="2000" b="1" dirty="0" err="1" smtClean="0"/>
              <a:t>konsumsi</a:t>
            </a:r>
            <a:r>
              <a:rPr lang="en-US" sz="2000" b="1" dirty="0" smtClean="0"/>
              <a:t> = </a:t>
            </a:r>
            <a:r>
              <a:rPr lang="en-US" sz="2000" b="1" dirty="0" err="1"/>
              <a:t>a</a:t>
            </a:r>
            <a:r>
              <a:rPr lang="en-US" sz="2000" b="1" dirty="0" err="1" smtClean="0"/>
              <a:t>kumulasi</a:t>
            </a:r>
            <a:endParaRPr lang="en-US" sz="2000" b="1" dirty="0" smtClean="0"/>
          </a:p>
          <a:p>
            <a:pPr marL="0" indent="0" algn="ctr">
              <a:buNone/>
            </a:pPr>
            <a:endParaRPr lang="id-ID" sz="2000" b="1" dirty="0" smtClean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en-US" sz="2000" b="1" dirty="0" smtClean="0">
                <a:solidFill>
                  <a:srgbClr val="C00000"/>
                </a:solidFill>
              </a:rPr>
              <a:t>input – output = </a:t>
            </a:r>
            <a:r>
              <a:rPr lang="en-US" sz="2000" b="1" dirty="0" err="1" smtClean="0">
                <a:solidFill>
                  <a:srgbClr val="C00000"/>
                </a:solidFill>
              </a:rPr>
              <a:t>akumulasi</a:t>
            </a:r>
            <a:endParaRPr lang="id-ID" sz="2000" b="1" dirty="0" smtClean="0">
              <a:solidFill>
                <a:srgbClr val="C00000"/>
              </a:solidFill>
            </a:endParaRPr>
          </a:p>
          <a:p>
            <a:pPr marL="0" indent="0" algn="ctr">
              <a:buNone/>
            </a:pPr>
            <a:endParaRPr lang="en-US" sz="20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zat</a:t>
            </a:r>
            <a:r>
              <a:rPr lang="en-US" dirty="0"/>
              <a:t> </a:t>
            </a:r>
            <a:r>
              <a:rPr lang="en-US" dirty="0" err="1"/>
              <a:t>ataupun</a:t>
            </a:r>
            <a:r>
              <a:rPr lang="en-US" dirty="0"/>
              <a:t> </a:t>
            </a:r>
            <a:r>
              <a:rPr lang="en-US" dirty="0" err="1"/>
              <a:t>reaksi</a:t>
            </a:r>
            <a:r>
              <a:rPr lang="en-US" dirty="0"/>
              <a:t> </a:t>
            </a:r>
            <a:r>
              <a:rPr lang="en-US" dirty="0" err="1"/>
              <a:t>kimia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/>
              <a:t>zat</a:t>
            </a:r>
            <a:r>
              <a:rPr lang="en-US" dirty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699792" y="3068960"/>
            <a:ext cx="115212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193815" y="3082078"/>
            <a:ext cx="117027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979712" y="3429000"/>
            <a:ext cx="4608512" cy="79208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1" name="Curved Left Arrow 10"/>
          <p:cNvSpPr/>
          <p:nvPr/>
        </p:nvSpPr>
        <p:spPr>
          <a:xfrm rot="1687463">
            <a:off x="7236296" y="3068960"/>
            <a:ext cx="432048" cy="75608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4648832" y="1988840"/>
            <a:ext cx="265947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2010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>
                <a:solidFill>
                  <a:schemeClr val="tx1"/>
                </a:solidFill>
              </a:rPr>
              <a:t>Menyederhanakan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Persamaan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Neraca</a:t>
            </a:r>
            <a:r>
              <a:rPr lang="en-US" b="1" dirty="0" smtClean="0">
                <a:solidFill>
                  <a:schemeClr val="tx1"/>
                </a:solidFill>
              </a:rPr>
              <a:t> Massa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024" y="1673499"/>
            <a:ext cx="7467600" cy="487375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endParaRPr lang="id-ID" sz="2000" dirty="0" smtClean="0"/>
          </a:p>
          <a:p>
            <a:pPr>
              <a:buFont typeface="Wingdings" pitchFamily="2" charset="2"/>
              <a:buChar char="Ø"/>
            </a:pPr>
            <a:endParaRPr lang="id-ID" sz="2000" dirty="0"/>
          </a:p>
          <a:p>
            <a:pPr>
              <a:buFont typeface="Wingdings" pitchFamily="2" charset="2"/>
              <a:buChar char="Ø"/>
            </a:pPr>
            <a:endParaRPr lang="id-ID" sz="2000" dirty="0" smtClean="0"/>
          </a:p>
          <a:p>
            <a:pPr>
              <a:buFont typeface="Wingdings" pitchFamily="2" charset="2"/>
              <a:buChar char="Ø"/>
            </a:pPr>
            <a:endParaRPr lang="id-ID" sz="2000" dirty="0" smtClean="0"/>
          </a:p>
          <a:p>
            <a:pPr>
              <a:buFont typeface="Wingdings" pitchFamily="2" charset="2"/>
              <a:buChar char="Ø"/>
            </a:pPr>
            <a:r>
              <a:rPr lang="en-US" sz="2000" dirty="0" err="1" smtClean="0"/>
              <a:t>Jika</a:t>
            </a:r>
            <a:r>
              <a:rPr lang="en-US" sz="2000" dirty="0" smtClean="0"/>
              <a:t> </a:t>
            </a:r>
            <a:r>
              <a:rPr lang="en-US" sz="2000" dirty="0" err="1" smtClean="0"/>
              <a:t>menyatakan</a:t>
            </a:r>
            <a:r>
              <a:rPr lang="en-US" sz="2000" dirty="0" smtClean="0"/>
              <a:t> </a:t>
            </a:r>
            <a:r>
              <a:rPr lang="en-US" sz="2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Neraca</a:t>
            </a:r>
            <a:r>
              <a:rPr lang="en-US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Massa Total</a:t>
            </a:r>
            <a:r>
              <a:rPr lang="en-US" sz="2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dirty="0" smtClean="0">
                <a:sym typeface="Wingdings" panose="05000000000000000000" pitchFamily="2" charset="2"/>
              </a:rPr>
              <a:t></a:t>
            </a:r>
            <a:r>
              <a:rPr lang="en-US" sz="2000" dirty="0" smtClean="0"/>
              <a:t> Generation = 0 </a:t>
            </a:r>
            <a:r>
              <a:rPr lang="en-US" sz="2000" dirty="0" err="1" smtClean="0"/>
              <a:t>dan</a:t>
            </a:r>
            <a:r>
              <a:rPr lang="en-US" sz="2000" dirty="0" smtClean="0"/>
              <a:t> Consumption = 0</a:t>
            </a:r>
            <a:endParaRPr lang="id-ID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>
              <a:buFont typeface="Wingdings" pitchFamily="2" charset="2"/>
              <a:buChar char="Ø"/>
            </a:pPr>
            <a:r>
              <a:rPr lang="en-US" sz="2000" dirty="0" err="1" smtClean="0"/>
              <a:t>Jika</a:t>
            </a:r>
            <a:r>
              <a:rPr lang="en-US" sz="2000" dirty="0" smtClean="0"/>
              <a:t> </a:t>
            </a:r>
            <a:r>
              <a:rPr lang="en-US" sz="2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tidak</a:t>
            </a:r>
            <a:r>
              <a:rPr lang="en-US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ada</a:t>
            </a:r>
            <a:r>
              <a:rPr lang="en-US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reaksi</a:t>
            </a:r>
            <a:r>
              <a:rPr lang="en-US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kimia</a:t>
            </a:r>
            <a:r>
              <a:rPr lang="en-US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dirty="0" smtClean="0"/>
              <a:t>yang </a:t>
            </a:r>
            <a:r>
              <a:rPr lang="en-US" sz="2000" dirty="0" err="1" smtClean="0"/>
              <a:t>terlibat</a:t>
            </a:r>
            <a:r>
              <a:rPr lang="en-US" sz="2000" dirty="0" smtClean="0"/>
              <a:t> </a:t>
            </a:r>
            <a:r>
              <a:rPr lang="en-US" sz="2000" dirty="0" smtClean="0">
                <a:sym typeface="Wingdings" panose="05000000000000000000" pitchFamily="2" charset="2"/>
              </a:rPr>
              <a:t> </a:t>
            </a:r>
            <a:r>
              <a:rPr lang="en-US" sz="2000" dirty="0"/>
              <a:t>Generation = 0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smtClean="0"/>
              <a:t>Consumption </a:t>
            </a:r>
            <a:r>
              <a:rPr lang="en-US" sz="2000" dirty="0"/>
              <a:t>= </a:t>
            </a:r>
            <a:r>
              <a:rPr lang="en-US" sz="2000" dirty="0" smtClean="0"/>
              <a:t>0</a:t>
            </a:r>
            <a:endParaRPr lang="id-ID" sz="2000" dirty="0" smtClean="0"/>
          </a:p>
          <a:p>
            <a:pPr>
              <a:buFont typeface="Wingdings" pitchFamily="2" charset="2"/>
              <a:buChar char="Ø"/>
            </a:pPr>
            <a:endParaRPr lang="en-US" sz="2000" dirty="0" smtClean="0"/>
          </a:p>
          <a:p>
            <a:pPr>
              <a:buFont typeface="Wingdings" pitchFamily="2" charset="2"/>
              <a:buChar char="Ø"/>
            </a:pPr>
            <a:r>
              <a:rPr lang="en-US" sz="2000" dirty="0" err="1" smtClean="0"/>
              <a:t>Jika</a:t>
            </a:r>
            <a:r>
              <a:rPr lang="en-US" sz="2000" dirty="0" smtClean="0"/>
              <a:t> </a:t>
            </a:r>
            <a:r>
              <a:rPr lang="en-US" sz="2000" dirty="0" err="1" smtClean="0"/>
              <a:t>sistem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kondisi</a:t>
            </a:r>
            <a:r>
              <a:rPr lang="en-US" sz="2000" dirty="0" smtClean="0"/>
              <a:t> </a:t>
            </a:r>
            <a:r>
              <a:rPr lang="en-US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steady state </a:t>
            </a:r>
            <a:r>
              <a:rPr lang="en-US" sz="2000" dirty="0" smtClean="0">
                <a:sym typeface="Wingdings" panose="05000000000000000000" pitchFamily="2" charset="2"/>
              </a:rPr>
              <a:t> accumulation = 0 </a:t>
            </a:r>
            <a:r>
              <a:rPr lang="en-US" sz="2000" dirty="0" err="1" smtClean="0">
                <a:sym typeface="Wingdings" panose="05000000000000000000" pitchFamily="2" charset="2"/>
              </a:rPr>
              <a:t>baik</a:t>
            </a:r>
            <a:r>
              <a:rPr lang="en-US" sz="2000" dirty="0" smtClean="0">
                <a:sym typeface="Wingdings" panose="05000000000000000000" pitchFamily="2" charset="2"/>
              </a:rPr>
              <a:t> </a:t>
            </a:r>
            <a:r>
              <a:rPr lang="en-US" sz="2000" dirty="0" err="1" smtClean="0">
                <a:sym typeface="Wingdings" panose="05000000000000000000" pitchFamily="2" charset="2"/>
              </a:rPr>
              <a:t>untuk</a:t>
            </a:r>
            <a:r>
              <a:rPr lang="en-US" sz="2000" dirty="0" smtClean="0">
                <a:sym typeface="Wingdings" panose="05000000000000000000" pitchFamily="2" charset="2"/>
              </a:rPr>
              <a:t> </a:t>
            </a:r>
            <a:r>
              <a:rPr lang="en-US" sz="2000" dirty="0" err="1" smtClean="0">
                <a:sym typeface="Wingdings" panose="05000000000000000000" pitchFamily="2" charset="2"/>
              </a:rPr>
              <a:t>Neraca</a:t>
            </a:r>
            <a:r>
              <a:rPr lang="en-US" sz="2000" dirty="0" smtClean="0">
                <a:sym typeface="Wingdings" panose="05000000000000000000" pitchFamily="2" charset="2"/>
              </a:rPr>
              <a:t> Massa Total </a:t>
            </a:r>
            <a:r>
              <a:rPr lang="en-US" sz="2000" dirty="0" err="1" smtClean="0">
                <a:sym typeface="Wingdings" panose="05000000000000000000" pitchFamily="2" charset="2"/>
              </a:rPr>
              <a:t>maupun</a:t>
            </a:r>
            <a:r>
              <a:rPr lang="en-US" sz="2000" dirty="0" smtClean="0">
                <a:sym typeface="Wingdings" panose="05000000000000000000" pitchFamily="2" charset="2"/>
              </a:rPr>
              <a:t> </a:t>
            </a:r>
            <a:r>
              <a:rPr lang="en-US" sz="2000" dirty="0" err="1" smtClean="0">
                <a:sym typeface="Wingdings" panose="05000000000000000000" pitchFamily="2" charset="2"/>
              </a:rPr>
              <a:t>Komponen</a:t>
            </a:r>
            <a:r>
              <a:rPr lang="en-US" sz="2000" dirty="0" smtClean="0">
                <a:sym typeface="Wingdings" panose="05000000000000000000" pitchFamily="2" charset="2"/>
              </a:rPr>
              <a:t>.</a:t>
            </a:r>
            <a:endParaRPr lang="en-US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700806"/>
            <a:ext cx="8105775" cy="103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2611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Penting..!!</a:t>
            </a:r>
            <a:endParaRPr lang="id-ID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Harus diketahui terlebih dahulu apakah proses berlangsung secara steady atau tidak.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 smtClean="0"/>
              <a:t>Apabila </a:t>
            </a:r>
            <a:r>
              <a:rPr lang="id-ID" dirty="0" smtClean="0">
                <a:solidFill>
                  <a:srgbClr val="C00000"/>
                </a:solidFill>
              </a:rPr>
              <a:t>proses tidak menyangkut reaksi kimia</a:t>
            </a:r>
            <a:r>
              <a:rPr lang="id-ID" dirty="0" smtClean="0"/>
              <a:t>, neraca bahan dapat dibuat dengan satuan-satuan </a:t>
            </a:r>
            <a:r>
              <a:rPr lang="id-ID" dirty="0" smtClean="0">
                <a:solidFill>
                  <a:srgbClr val="C00000"/>
                </a:solidFill>
              </a:rPr>
              <a:t>kg, lb, kmol</a:t>
            </a:r>
            <a:r>
              <a:rPr lang="id-ID" dirty="0" smtClean="0"/>
              <a:t>, dsb.</a:t>
            </a:r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Apabila </a:t>
            </a:r>
            <a:r>
              <a:rPr lang="id-ID" dirty="0" smtClean="0">
                <a:solidFill>
                  <a:srgbClr val="C00000"/>
                </a:solidFill>
              </a:rPr>
              <a:t>ada reaksi kimia</a:t>
            </a:r>
            <a:r>
              <a:rPr lang="id-ID" dirty="0" smtClean="0"/>
              <a:t>, sebaiknya dipakai satuan </a:t>
            </a:r>
            <a:r>
              <a:rPr lang="id-ID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mol</a:t>
            </a:r>
            <a:r>
              <a:rPr lang="id-ID" dirty="0" smtClean="0"/>
              <a:t> karean zat-zat bersangkutan secara stoichiometri.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089426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Tujuan Instruksional Umum (TIU)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id-ID" dirty="0" smtClean="0"/>
              <a:t>Mahasiswa dapat menyusun neraca massa dan panas pada suatu sistem ( non-reaksi dan reaksi) dan menyelesaikan neraca massa dan panas pada sistem/proses yang sederhana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779130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Neraca Massa non-Reaksi </a:t>
            </a:r>
            <a:r>
              <a:rPr lang="fi-FI" b="1" dirty="0" smtClean="0"/>
              <a:t>Kimia</a:t>
            </a:r>
            <a:br>
              <a:rPr lang="fi-FI" b="1" dirty="0" smtClean="0"/>
            </a:br>
            <a:r>
              <a:rPr lang="fi-FI" sz="3100" b="1" dirty="0" smtClean="0">
                <a:solidFill>
                  <a:srgbClr val="C00000"/>
                </a:solidFill>
              </a:rPr>
              <a:t>(Proses Kontinyu, </a:t>
            </a:r>
            <a:r>
              <a:rPr lang="fi-FI" sz="3100" b="1" i="1" dirty="0" smtClean="0">
                <a:solidFill>
                  <a:srgbClr val="C00000"/>
                </a:solidFill>
              </a:rPr>
              <a:t>Steady State</a:t>
            </a:r>
            <a:r>
              <a:rPr lang="fi-FI" sz="3100" b="1" dirty="0" smtClean="0">
                <a:solidFill>
                  <a:srgbClr val="C00000"/>
                </a:solidFill>
              </a:rPr>
              <a:t>)</a:t>
            </a:r>
            <a:endParaRPr lang="en-US" sz="31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b="1" dirty="0" err="1" smtClean="0"/>
              <a:t>Contoh</a:t>
            </a:r>
            <a:endParaRPr lang="en-US" sz="2800" b="1" dirty="0" smtClean="0"/>
          </a:p>
          <a:p>
            <a:pPr algn="just"/>
            <a:r>
              <a:rPr lang="en-US" sz="2000" dirty="0" err="1" smtClean="0"/>
              <a:t>Seribu</a:t>
            </a:r>
            <a:r>
              <a:rPr lang="en-US" sz="2000" dirty="0" smtClean="0"/>
              <a:t> kg/jam </a:t>
            </a:r>
            <a:r>
              <a:rPr lang="en-US" sz="2000" dirty="0" err="1" smtClean="0"/>
              <a:t>campuran</a:t>
            </a:r>
            <a:r>
              <a:rPr lang="en-US" sz="2000" dirty="0" smtClean="0"/>
              <a:t> </a:t>
            </a:r>
            <a:r>
              <a:rPr lang="en-US" sz="2000" dirty="0" err="1" smtClean="0"/>
              <a:t>Benzena</a:t>
            </a:r>
            <a:r>
              <a:rPr lang="en-US" sz="2000" dirty="0" smtClean="0"/>
              <a:t> (B)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Toluena</a:t>
            </a:r>
            <a:r>
              <a:rPr lang="en-US" sz="2000" dirty="0" smtClean="0"/>
              <a:t> (T)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komposisi</a:t>
            </a:r>
            <a:r>
              <a:rPr lang="en-US" sz="2000" dirty="0" smtClean="0"/>
              <a:t> 50 % </a:t>
            </a:r>
            <a:r>
              <a:rPr lang="en-US" sz="2000" dirty="0" err="1" smtClean="0"/>
              <a:t>massa</a:t>
            </a:r>
            <a:r>
              <a:rPr lang="en-US" sz="2000" dirty="0" smtClean="0"/>
              <a:t> </a:t>
            </a:r>
            <a:r>
              <a:rPr lang="en-US" sz="2000" dirty="0" err="1" smtClean="0"/>
              <a:t>Benzena</a:t>
            </a:r>
            <a:r>
              <a:rPr lang="en-US" sz="2000" dirty="0" smtClean="0"/>
              <a:t> </a:t>
            </a:r>
            <a:r>
              <a:rPr lang="en-US" sz="2000" dirty="0" err="1" smtClean="0"/>
              <a:t>dipisahkan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distilasi</a:t>
            </a:r>
            <a:r>
              <a:rPr lang="en-US" sz="2000" dirty="0" smtClean="0"/>
              <a:t> </a:t>
            </a:r>
            <a:r>
              <a:rPr lang="en-US" sz="2000" dirty="0" err="1" smtClean="0"/>
              <a:t>menjadi</a:t>
            </a:r>
            <a:r>
              <a:rPr lang="en-US" sz="2000" dirty="0" smtClean="0"/>
              <a:t> </a:t>
            </a:r>
            <a:r>
              <a:rPr lang="en-US" sz="2000" dirty="0" err="1" smtClean="0"/>
              <a:t>dua</a:t>
            </a:r>
            <a:r>
              <a:rPr lang="en-US" sz="2000" dirty="0" smtClean="0"/>
              <a:t> </a:t>
            </a:r>
            <a:r>
              <a:rPr lang="en-US" sz="2000" dirty="0" err="1" smtClean="0"/>
              <a:t>fraksi</a:t>
            </a:r>
            <a:r>
              <a:rPr lang="en-US" sz="2000" dirty="0" smtClean="0"/>
              <a:t>. </a:t>
            </a:r>
            <a:r>
              <a:rPr lang="en-US" sz="2000" dirty="0" err="1" smtClean="0"/>
              <a:t>Laju</a:t>
            </a:r>
            <a:r>
              <a:rPr lang="en-US" sz="2000" dirty="0" smtClean="0"/>
              <a:t> </a:t>
            </a:r>
            <a:r>
              <a:rPr lang="en-US" sz="2000" dirty="0" err="1" smtClean="0"/>
              <a:t>alir</a:t>
            </a:r>
            <a:r>
              <a:rPr lang="en-US" sz="2000" dirty="0" smtClean="0"/>
              <a:t> </a:t>
            </a:r>
            <a:r>
              <a:rPr lang="en-US" sz="2000" dirty="0" err="1" smtClean="0"/>
              <a:t>massa</a:t>
            </a:r>
            <a:r>
              <a:rPr lang="en-US" sz="2000" dirty="0" smtClean="0"/>
              <a:t> </a:t>
            </a:r>
            <a:r>
              <a:rPr lang="en-US" sz="2000" dirty="0" err="1" smtClean="0"/>
              <a:t>Benzena</a:t>
            </a:r>
            <a:r>
              <a:rPr lang="en-US" sz="2000" dirty="0" smtClean="0"/>
              <a:t> di </a:t>
            </a:r>
            <a:r>
              <a:rPr lang="en-US" sz="2000" dirty="0" err="1" smtClean="0"/>
              <a:t>puncak</a:t>
            </a:r>
            <a:r>
              <a:rPr lang="en-US" sz="2000" dirty="0" smtClean="0"/>
              <a:t> </a:t>
            </a:r>
            <a:r>
              <a:rPr lang="en-US" sz="2000" dirty="0" err="1" smtClean="0"/>
              <a:t>kolom</a:t>
            </a:r>
            <a:r>
              <a:rPr lang="en-US" sz="2000" dirty="0" smtClean="0"/>
              <a:t> </a:t>
            </a:r>
            <a:r>
              <a:rPr lang="en-US" sz="2000" dirty="0" err="1" smtClean="0"/>
              <a:t>sebesar</a:t>
            </a:r>
            <a:r>
              <a:rPr lang="en-US" sz="2000" dirty="0" smtClean="0"/>
              <a:t> 450 kg B/jam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Toluena</a:t>
            </a:r>
            <a:r>
              <a:rPr lang="en-US" sz="2000" dirty="0" smtClean="0"/>
              <a:t> di </a:t>
            </a:r>
            <a:r>
              <a:rPr lang="en-US" sz="2000" dirty="0" err="1" smtClean="0"/>
              <a:t>dasar</a:t>
            </a:r>
            <a:r>
              <a:rPr lang="en-US" sz="2000" dirty="0" smtClean="0"/>
              <a:t> </a:t>
            </a:r>
            <a:r>
              <a:rPr lang="en-US" sz="2000" dirty="0" err="1" smtClean="0"/>
              <a:t>kolom</a:t>
            </a:r>
            <a:r>
              <a:rPr lang="en-US" sz="2000" dirty="0" smtClean="0"/>
              <a:t> 475 kg T/jam. </a:t>
            </a:r>
            <a:r>
              <a:rPr lang="en-US" sz="2000" dirty="0" err="1" smtClean="0"/>
              <a:t>Operasi</a:t>
            </a:r>
            <a:r>
              <a:rPr lang="en-US" sz="2000" dirty="0" smtClean="0"/>
              <a:t> </a:t>
            </a:r>
            <a:r>
              <a:rPr lang="en-US" sz="2000" dirty="0" err="1" smtClean="0"/>
              <a:t>dilakukan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kondisi</a:t>
            </a:r>
            <a:r>
              <a:rPr lang="en-US" sz="2000" dirty="0" smtClean="0"/>
              <a:t> </a:t>
            </a:r>
            <a:r>
              <a:rPr lang="en-US" sz="2000" i="1" dirty="0" smtClean="0"/>
              <a:t>steady-state</a:t>
            </a:r>
            <a:r>
              <a:rPr lang="en-US" sz="2000" dirty="0" smtClean="0"/>
              <a:t>. </a:t>
            </a:r>
          </a:p>
          <a:p>
            <a:pPr algn="just"/>
            <a:r>
              <a:rPr lang="en-US" sz="2000" dirty="0" err="1" smtClean="0"/>
              <a:t>Hitunglah</a:t>
            </a:r>
            <a:r>
              <a:rPr lang="en-US" sz="2000" dirty="0" smtClean="0"/>
              <a:t> </a:t>
            </a:r>
            <a:r>
              <a:rPr lang="en-US" sz="2000" dirty="0" err="1" smtClean="0"/>
              <a:t>laju</a:t>
            </a:r>
            <a:r>
              <a:rPr lang="en-US" sz="2000" dirty="0" smtClean="0"/>
              <a:t> </a:t>
            </a:r>
            <a:r>
              <a:rPr lang="en-US" sz="2000" dirty="0" err="1" smtClean="0"/>
              <a:t>alir</a:t>
            </a:r>
            <a:r>
              <a:rPr lang="en-US" sz="2000" dirty="0" smtClean="0"/>
              <a:t> </a:t>
            </a:r>
            <a:r>
              <a:rPr lang="en-US" sz="2000" dirty="0" err="1" smtClean="0"/>
              <a:t>komponen</a:t>
            </a:r>
            <a:r>
              <a:rPr lang="en-US" sz="2000" dirty="0" smtClean="0"/>
              <a:t> yang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diketahui</a:t>
            </a:r>
            <a:r>
              <a:rPr lang="en-US" sz="2000" dirty="0" smtClean="0"/>
              <a:t> di </a:t>
            </a:r>
            <a:r>
              <a:rPr lang="en-US" sz="2000" dirty="0" err="1" smtClean="0"/>
              <a:t>arus</a:t>
            </a:r>
            <a:r>
              <a:rPr lang="en-US" sz="2000" dirty="0" smtClean="0"/>
              <a:t> </a:t>
            </a:r>
            <a:r>
              <a:rPr lang="en-US" sz="2000" dirty="0" err="1" smtClean="0"/>
              <a:t>produk</a:t>
            </a:r>
            <a:r>
              <a:rPr lang="en-US" sz="2000" dirty="0" smtClean="0"/>
              <a:t>.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204845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Neraca Massa non-Reaksi Kimia</a:t>
            </a:r>
            <a:br>
              <a:rPr lang="fi-FI" b="1" dirty="0"/>
            </a:br>
            <a:r>
              <a:rPr lang="fi-FI" b="1" dirty="0">
                <a:solidFill>
                  <a:srgbClr val="C00000"/>
                </a:solidFill>
              </a:rPr>
              <a:t>(Proses Kontinyu, </a:t>
            </a:r>
            <a:r>
              <a:rPr lang="fi-FI" b="1" i="1" dirty="0">
                <a:solidFill>
                  <a:srgbClr val="C00000"/>
                </a:solidFill>
              </a:rPr>
              <a:t>Steady State</a:t>
            </a:r>
            <a:r>
              <a:rPr lang="fi-FI" b="1" dirty="0">
                <a:solidFill>
                  <a:srgbClr val="C00000"/>
                </a:solidFill>
              </a:rPr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96830" y="2690161"/>
            <a:ext cx="3874117" cy="279171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0086" y="2515393"/>
            <a:ext cx="4853914" cy="3382486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4154905" y="1903956"/>
            <a:ext cx="16042" cy="464715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855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16632"/>
            <a:ext cx="7920880" cy="684076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d-ID" sz="2600" b="1" dirty="0" smtClean="0">
                <a:latin typeface="Arial" pitchFamily="34" charset="0"/>
                <a:cs typeface="Arial" pitchFamily="34" charset="0"/>
              </a:rPr>
              <a:t>Untuk memudahkan perhitungan neraca massa </a:t>
            </a:r>
          </a:p>
          <a:p>
            <a:pPr marL="0" indent="0">
              <a:buNone/>
            </a:pPr>
            <a:r>
              <a:rPr lang="id-ID" sz="2600" b="1" dirty="0" smtClean="0">
                <a:latin typeface="Arial" pitchFamily="34" charset="0"/>
                <a:cs typeface="Arial" pitchFamily="34" charset="0"/>
              </a:rPr>
              <a:t>diambil langkah-langkah, sebagai berikut :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 smtClean="0"/>
              <a:t>1. Buat diagram proses (Block Diagram)</a:t>
            </a:r>
          </a:p>
          <a:p>
            <a:pPr marL="457200" indent="-457200">
              <a:buAutoNum type="arabicPeriod"/>
            </a:pP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2. Tuliskan besaran, data yang diketahui dan diperlukan pada diagram tersebut</a:t>
            </a:r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3. Tuliskan persamaan reaksi kimianya (</a:t>
            </a:r>
            <a:r>
              <a:rPr lang="id-ID" u="sng" dirty="0" smtClean="0">
                <a:solidFill>
                  <a:srgbClr val="C00000"/>
                </a:solidFill>
              </a:rPr>
              <a:t>jika ada</a:t>
            </a:r>
            <a:r>
              <a:rPr lang="id-ID" dirty="0" smtClean="0"/>
              <a:t>)</a:t>
            </a:r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4. Tetapkan dasar perhitungan</a:t>
            </a:r>
          </a:p>
          <a:p>
            <a:pPr marL="0" indent="0">
              <a:buNone/>
            </a:pPr>
            <a:r>
              <a:rPr lang="id-ID" dirty="0" smtClean="0"/>
              <a:t>Semua perhitungan bahan (</a:t>
            </a:r>
            <a:r>
              <a:rPr lang="id-ID" b="1" u="sng" dirty="0" smtClean="0">
                <a:solidFill>
                  <a:srgbClr val="FF0000"/>
                </a:solidFill>
              </a:rPr>
              <a:t>total</a:t>
            </a:r>
            <a:r>
              <a:rPr lang="id-ID" b="1" dirty="0" smtClean="0">
                <a:solidFill>
                  <a:srgbClr val="FF0000"/>
                </a:solidFill>
              </a:rPr>
              <a:t> </a:t>
            </a:r>
            <a:r>
              <a:rPr lang="id-ID" dirty="0" smtClean="0"/>
              <a:t>maupun masing-masing </a:t>
            </a:r>
            <a:r>
              <a:rPr lang="id-ID" b="1" u="sng" dirty="0" smtClean="0">
                <a:solidFill>
                  <a:srgbClr val="FF0000"/>
                </a:solidFill>
              </a:rPr>
              <a:t>komponen</a:t>
            </a:r>
            <a:r>
              <a:rPr lang="id-ID" dirty="0" smtClean="0"/>
              <a:t>) harus dialkukan pada dasar yang sama. Dasar perhitungan dapat berupa sejumlah massa aliran tertentu atau jangka waktu tertentu.</a:t>
            </a:r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5. Buat Persamaan neraca massa (keseluruhan dan komponen-komponen yang diperlukan)</a:t>
            </a:r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6. Selesaikan persamaan-persamaan neraca bahan tersebut</a:t>
            </a:r>
          </a:p>
        </p:txBody>
      </p:sp>
    </p:spTree>
    <p:extLst>
      <p:ext uri="{BB962C8B-B14F-4D97-AF65-F5344CB8AC3E}">
        <p14:creationId xmlns:p14="http://schemas.microsoft.com/office/powerpoint/2010/main" val="3348967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7467600" cy="620688"/>
          </a:xfrm>
        </p:spPr>
        <p:txBody>
          <a:bodyPr/>
          <a:lstStyle/>
          <a:p>
            <a:r>
              <a:rPr lang="id-ID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LATIHAN SOAL</a:t>
            </a:r>
            <a:endParaRPr lang="id-ID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764704"/>
            <a:ext cx="8064896" cy="54006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err="1"/>
              <a:t>Sebanyak</a:t>
            </a:r>
            <a:r>
              <a:rPr lang="en-US" dirty="0"/>
              <a:t> 100 </a:t>
            </a:r>
            <a:r>
              <a:rPr lang="id-ID" dirty="0" smtClean="0"/>
              <a:t>kg</a:t>
            </a:r>
            <a:r>
              <a:rPr lang="en-US" dirty="0" smtClean="0"/>
              <a:t>/jam </a:t>
            </a:r>
            <a:r>
              <a:rPr lang="id-ID" dirty="0" smtClean="0"/>
              <a:t>etanol 10% sebagai umpan (F) </a:t>
            </a:r>
            <a:r>
              <a:rPr lang="en-US" dirty="0" err="1" smtClean="0"/>
              <a:t>dimasukkan</a:t>
            </a:r>
            <a:r>
              <a:rPr lang="en-US" dirty="0" smtClean="0"/>
              <a:t> </a:t>
            </a:r>
            <a:r>
              <a:rPr lang="it-IT" dirty="0"/>
              <a:t>ke sebuah kolom (menara) </a:t>
            </a:r>
            <a:r>
              <a:rPr lang="it-IT" dirty="0" smtClean="0"/>
              <a:t>distilasi</a:t>
            </a:r>
            <a:r>
              <a:rPr lang="id-ID" dirty="0" smtClean="0"/>
              <a:t> untuk meningkatkan kemurniannya menjadi etanol 75%</a:t>
            </a:r>
            <a:r>
              <a:rPr lang="it-IT" dirty="0" smtClean="0"/>
              <a:t>.</a:t>
            </a:r>
            <a:endParaRPr lang="id-ID" dirty="0" smtClean="0"/>
          </a:p>
          <a:p>
            <a:pPr marL="0" indent="0" algn="just">
              <a:buNone/>
            </a:pPr>
            <a:r>
              <a:rPr lang="it-IT" dirty="0" smtClean="0"/>
              <a:t>Di </a:t>
            </a:r>
            <a:r>
              <a:rPr lang="it-IT" dirty="0"/>
              <a:t>dalam menara distilasi proses </a:t>
            </a:r>
            <a:r>
              <a:rPr lang="en-US" dirty="0" err="1"/>
              <a:t>berlangsung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kontinyu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akumulasi</a:t>
            </a:r>
            <a:r>
              <a:rPr lang="en-US" dirty="0"/>
              <a:t> </a:t>
            </a:r>
            <a:r>
              <a:rPr lang="id-ID" dirty="0" smtClean="0"/>
              <a:t>(berlangsung secara steady)</a:t>
            </a:r>
            <a:r>
              <a:rPr lang="en-US" dirty="0" smtClean="0"/>
              <a:t>. 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keluar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dibagi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distilat</a:t>
            </a:r>
            <a:r>
              <a:rPr lang="en-US" dirty="0"/>
              <a:t> (D</a:t>
            </a:r>
            <a:r>
              <a:rPr lang="en-US" dirty="0" smtClean="0"/>
              <a:t>)</a:t>
            </a:r>
            <a:r>
              <a:rPr lang="id-ID" dirty="0" smtClean="0"/>
              <a:t> sebagai produk atas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(B = bottom</a:t>
            </a:r>
            <a:r>
              <a:rPr lang="en-US" dirty="0" smtClean="0"/>
              <a:t>).</a:t>
            </a:r>
            <a:endParaRPr lang="id-ID" dirty="0" smtClean="0"/>
          </a:p>
          <a:p>
            <a:pPr marL="0" indent="0" algn="just">
              <a:buNone/>
            </a:pPr>
            <a:r>
              <a:rPr lang="en-US" dirty="0" err="1" smtClean="0"/>
              <a:t>Aliran</a:t>
            </a:r>
            <a:r>
              <a:rPr lang="en-US" dirty="0" smtClean="0"/>
              <a:t> di</a:t>
            </a:r>
            <a:r>
              <a:rPr lang="id-ID" dirty="0" smtClean="0"/>
              <a:t>s</a:t>
            </a:r>
            <a:r>
              <a:rPr lang="en-US" dirty="0" err="1" smtClean="0"/>
              <a:t>tilat</a:t>
            </a:r>
            <a:r>
              <a:rPr lang="en-US" dirty="0" smtClean="0"/>
              <a:t> </a:t>
            </a:r>
            <a:r>
              <a:rPr lang="en-US" dirty="0" err="1"/>
              <a:t>keluar</a:t>
            </a:r>
            <a:r>
              <a:rPr lang="en-US" dirty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kolom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id-ID" dirty="0" smtClean="0"/>
              <a:t>etanol 75</a:t>
            </a:r>
            <a:r>
              <a:rPr lang="en-US" dirty="0" smtClean="0"/>
              <a:t>%</a:t>
            </a:r>
            <a:r>
              <a:rPr lang="id-ID" dirty="0" smtClean="0"/>
              <a:t>, s</a:t>
            </a:r>
            <a:r>
              <a:rPr lang="en-US" dirty="0" err="1" smtClean="0"/>
              <a:t>ementara</a:t>
            </a:r>
            <a:r>
              <a:rPr lang="en-US" dirty="0" smtClean="0"/>
              <a:t> 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id-ID" dirty="0" smtClean="0"/>
              <a:t>etanol 4%</a:t>
            </a:r>
            <a:r>
              <a:rPr lang="en-US" dirty="0" smtClean="0"/>
              <a:t>.</a:t>
            </a:r>
            <a:endParaRPr lang="id-ID" dirty="0" smtClean="0"/>
          </a:p>
          <a:p>
            <a:pPr marL="0" indent="0" algn="just">
              <a:buNone/>
            </a:pPr>
            <a:endParaRPr lang="id-ID" dirty="0"/>
          </a:p>
          <a:p>
            <a:pPr marL="0" indent="0" algn="just">
              <a:buNone/>
            </a:pPr>
            <a:r>
              <a:rPr lang="en-US" dirty="0" err="1" smtClean="0"/>
              <a:t>Tentukan</a:t>
            </a:r>
            <a:r>
              <a:rPr lang="en-US" dirty="0" smtClean="0"/>
              <a:t> </a:t>
            </a:r>
            <a:r>
              <a:rPr lang="en-US" dirty="0" err="1"/>
              <a:t>laju</a:t>
            </a:r>
            <a:r>
              <a:rPr lang="en-US" dirty="0"/>
              <a:t> </a:t>
            </a:r>
            <a:r>
              <a:rPr lang="en-US" dirty="0" err="1"/>
              <a:t>alir</a:t>
            </a:r>
            <a:r>
              <a:rPr lang="en-US" dirty="0"/>
              <a:t> </a:t>
            </a:r>
            <a:r>
              <a:rPr lang="id-ID" dirty="0" smtClean="0"/>
              <a:t>keluar menara MD untuk m</a:t>
            </a:r>
            <a:r>
              <a:rPr lang="en-US" dirty="0" err="1" smtClean="0"/>
              <a:t>asing-masing</a:t>
            </a:r>
            <a:r>
              <a:rPr lang="en-US" dirty="0" smtClean="0"/>
              <a:t> 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815475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692696"/>
            <a:ext cx="5433811" cy="487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5364088" y="1556792"/>
            <a:ext cx="1008112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" name="Rectangle 3"/>
          <p:cNvSpPr/>
          <p:nvPr/>
        </p:nvSpPr>
        <p:spPr>
          <a:xfrm>
            <a:off x="2051720" y="3356992"/>
            <a:ext cx="1008112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Rectangle 4"/>
          <p:cNvSpPr/>
          <p:nvPr/>
        </p:nvSpPr>
        <p:spPr>
          <a:xfrm>
            <a:off x="5364088" y="5157192"/>
            <a:ext cx="1008112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" name="Rectangle 5"/>
          <p:cNvSpPr/>
          <p:nvPr/>
        </p:nvSpPr>
        <p:spPr>
          <a:xfrm>
            <a:off x="2051720" y="2464494"/>
            <a:ext cx="1584176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5668888" y="1861592"/>
            <a:ext cx="1008112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Rectangle 7"/>
          <p:cNvSpPr/>
          <p:nvPr/>
        </p:nvSpPr>
        <p:spPr>
          <a:xfrm>
            <a:off x="5821288" y="2013992"/>
            <a:ext cx="1008112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Rectangle 8"/>
          <p:cNvSpPr/>
          <p:nvPr/>
        </p:nvSpPr>
        <p:spPr>
          <a:xfrm>
            <a:off x="5973688" y="2166392"/>
            <a:ext cx="1008112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Rectangle 9"/>
          <p:cNvSpPr/>
          <p:nvPr/>
        </p:nvSpPr>
        <p:spPr>
          <a:xfrm>
            <a:off x="5253331" y="646446"/>
            <a:ext cx="1584176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1" name="Rectangle 10"/>
          <p:cNvSpPr/>
          <p:nvPr/>
        </p:nvSpPr>
        <p:spPr>
          <a:xfrm>
            <a:off x="5181600" y="4233967"/>
            <a:ext cx="1584176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2" name="Rectangle 11"/>
          <p:cNvSpPr/>
          <p:nvPr/>
        </p:nvSpPr>
        <p:spPr>
          <a:xfrm>
            <a:off x="2090027" y="2997308"/>
            <a:ext cx="1584176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3" name="Rectangle 12"/>
          <p:cNvSpPr/>
          <p:nvPr/>
        </p:nvSpPr>
        <p:spPr>
          <a:xfrm>
            <a:off x="5364088" y="1196752"/>
            <a:ext cx="1584176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4" name="Rectangle 13"/>
          <p:cNvSpPr/>
          <p:nvPr/>
        </p:nvSpPr>
        <p:spPr>
          <a:xfrm>
            <a:off x="5153000" y="4823266"/>
            <a:ext cx="1584176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80406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9874" y="2420888"/>
            <a:ext cx="9245354" cy="1184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Straight Connector 5"/>
          <p:cNvCxnSpPr/>
          <p:nvPr/>
        </p:nvCxnSpPr>
        <p:spPr>
          <a:xfrm flipV="1">
            <a:off x="3059832" y="2204864"/>
            <a:ext cx="1728192" cy="1512168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4940424" y="2204864"/>
            <a:ext cx="1728192" cy="1512168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urved Left Arrow 10"/>
          <p:cNvSpPr/>
          <p:nvPr/>
        </p:nvSpPr>
        <p:spPr>
          <a:xfrm rot="11224786">
            <a:off x="7414312" y="1308863"/>
            <a:ext cx="733108" cy="1331129"/>
          </a:xfrm>
          <a:prstGeom prst="curvedLeft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112059" y="1130841"/>
            <a:ext cx="10081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000" b="1" dirty="0" smtClean="0"/>
              <a:t>= 0</a:t>
            </a:r>
            <a:endParaRPr lang="id-ID" sz="4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148271" y="4017677"/>
            <a:ext cx="57723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800" b="1" dirty="0" smtClean="0"/>
              <a:t>Sehingga persamaan menjadi </a:t>
            </a:r>
            <a:endParaRPr lang="id-ID" sz="2800" b="1" dirty="0"/>
          </a:p>
        </p:txBody>
      </p:sp>
      <p:sp>
        <p:nvSpPr>
          <p:cNvPr id="14" name="Rounded Rectangle 13"/>
          <p:cNvSpPr/>
          <p:nvPr/>
        </p:nvSpPr>
        <p:spPr>
          <a:xfrm>
            <a:off x="2411760" y="4725144"/>
            <a:ext cx="1152623" cy="7991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Input</a:t>
            </a:r>
            <a:endParaRPr lang="en-US" sz="20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3564383" y="4850367"/>
            <a:ext cx="10081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200" b="1" dirty="0" smtClean="0"/>
              <a:t>= </a:t>
            </a:r>
            <a:endParaRPr lang="id-ID" sz="3200" b="1" dirty="0"/>
          </a:p>
        </p:txBody>
      </p:sp>
      <p:sp>
        <p:nvSpPr>
          <p:cNvPr id="17" name="Rounded Rectangle 16"/>
          <p:cNvSpPr/>
          <p:nvPr/>
        </p:nvSpPr>
        <p:spPr>
          <a:xfrm>
            <a:off x="4034425" y="4704557"/>
            <a:ext cx="1257655" cy="7991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b="1" dirty="0" smtClean="0"/>
              <a:t>Output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009185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  <p:bldP spid="13" grpId="0"/>
      <p:bldP spid="14" grpId="0" animBg="1"/>
      <p:bldP spid="16" grpId="0"/>
      <p:bldP spid="17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42774" y="116632"/>
            <a:ext cx="8064896" cy="6741368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id-ID" b="1" dirty="0" smtClean="0"/>
              <a:t>Neraca Massa Total</a:t>
            </a:r>
          </a:p>
          <a:p>
            <a:pPr marL="0" indent="0">
              <a:buNone/>
            </a:pPr>
            <a:r>
              <a:rPr lang="id-ID" dirty="0" smtClean="0"/>
              <a:t>F = D +  B</a:t>
            </a:r>
          </a:p>
          <a:p>
            <a:pPr marL="0" indent="0">
              <a:buNone/>
            </a:pPr>
            <a:r>
              <a:rPr lang="id-ID" dirty="0" smtClean="0"/>
              <a:t>100 = D + B  .................................    </a:t>
            </a:r>
            <a:r>
              <a:rPr lang="id-ID" dirty="0" smtClean="0">
                <a:solidFill>
                  <a:srgbClr val="C00000"/>
                </a:solidFill>
              </a:rPr>
              <a:t>Pers.(1)</a:t>
            </a:r>
          </a:p>
          <a:p>
            <a:pPr>
              <a:buFont typeface="Wingdings" pitchFamily="2" charset="2"/>
              <a:buChar char="Ø"/>
            </a:pPr>
            <a:endParaRPr lang="id-ID" b="1" dirty="0" smtClean="0"/>
          </a:p>
          <a:p>
            <a:pPr>
              <a:buFont typeface="Wingdings" pitchFamily="2" charset="2"/>
              <a:buChar char="Ø"/>
            </a:pPr>
            <a:r>
              <a:rPr lang="id-ID" b="1" dirty="0" smtClean="0"/>
              <a:t>Neraca </a:t>
            </a:r>
            <a:r>
              <a:rPr lang="id-ID" b="1" dirty="0"/>
              <a:t>Massa </a:t>
            </a:r>
            <a:r>
              <a:rPr lang="id-ID" b="1" dirty="0" smtClean="0"/>
              <a:t>Komponen</a:t>
            </a:r>
          </a:p>
          <a:p>
            <a:pPr marL="0" indent="0">
              <a:buNone/>
            </a:pPr>
            <a:r>
              <a:rPr lang="id-ID" dirty="0" smtClean="0"/>
              <a:t>Komponen Etanol (C2H5OH)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                                                                                </a:t>
            </a:r>
            <a:endParaRPr lang="id-ID" dirty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Komponen Air (Water)</a:t>
            </a: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22929" y="2841915"/>
                <a:ext cx="381642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id-ID" sz="2400" i="1" smtClean="0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id-ID" sz="2400" b="0" i="0" smtClean="0">
                            <a:latin typeface="Cambria Math"/>
                          </a:rPr>
                          <m:t>X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id-ID" sz="2400" b="0" i="0" smtClean="0">
                            <a:latin typeface="Cambria Math"/>
                          </a:rPr>
                          <m:t>CF</m:t>
                        </m:r>
                      </m:sub>
                    </m:sSub>
                    <m:r>
                      <a:rPr lang="id-ID" sz="2400" b="0" i="0" smtClean="0">
                        <a:latin typeface="Cambria Math"/>
                      </a:rPr>
                      <m:t> . </m:t>
                    </m:r>
                    <m:r>
                      <m:rPr>
                        <m:sty m:val="p"/>
                      </m:rPr>
                      <a:rPr lang="id-ID" sz="2400" b="0" i="0" smtClean="0">
                        <a:latin typeface="Cambria Math"/>
                      </a:rPr>
                      <m:t>F</m:t>
                    </m:r>
                    <m:r>
                      <a:rPr lang="id-ID" sz="2400" b="0" i="0" smtClean="0">
                        <a:latin typeface="Cambria Math"/>
                      </a:rPr>
                      <m:t> = </m:t>
                    </m:r>
                    <m:sSub>
                      <m:sSubPr>
                        <m:ctrlPr>
                          <a:rPr lang="id-ID" sz="2400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id-ID" sz="2400">
                            <a:latin typeface="Cambria Math"/>
                          </a:rPr>
                          <m:t>X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id-ID" sz="2400">
                            <a:latin typeface="Cambria Math"/>
                          </a:rPr>
                          <m:t>C</m:t>
                        </m:r>
                        <m:r>
                          <m:rPr>
                            <m:sty m:val="p"/>
                          </m:rPr>
                          <a:rPr lang="id-ID" sz="2400" b="0" i="0" smtClean="0">
                            <a:latin typeface="Cambria Math"/>
                          </a:rPr>
                          <m:t>D</m:t>
                        </m:r>
                      </m:sub>
                    </m:sSub>
                    <m:r>
                      <a:rPr lang="id-ID" sz="2400">
                        <a:latin typeface="Cambria Math"/>
                      </a:rPr>
                      <m:t> . </m:t>
                    </m:r>
                    <m:r>
                      <m:rPr>
                        <m:sty m:val="p"/>
                      </m:rPr>
                      <a:rPr lang="id-ID" sz="2400" b="0" i="0" smtClean="0">
                        <a:latin typeface="Cambria Math"/>
                      </a:rPr>
                      <m:t>D</m:t>
                    </m:r>
                    <m:r>
                      <a:rPr lang="id-ID" sz="2400">
                        <a:latin typeface="Cambria Math"/>
                      </a:rPr>
                      <m:t> </m:t>
                    </m:r>
                  </m:oMath>
                </a14:m>
                <a:r>
                  <a:rPr lang="id-ID" sz="2400" dirty="0" smtClean="0"/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sz="2400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id-ID" sz="2400">
                            <a:latin typeface="Cambria Math"/>
                          </a:rPr>
                          <m:t>X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id-ID" sz="2400">
                            <a:latin typeface="Cambria Math"/>
                          </a:rPr>
                          <m:t>C</m:t>
                        </m:r>
                        <m:r>
                          <m:rPr>
                            <m:sty m:val="p"/>
                          </m:rPr>
                          <a:rPr lang="id-ID" sz="2400" b="0" i="0" smtClean="0">
                            <a:latin typeface="Cambria Math"/>
                          </a:rPr>
                          <m:t>B</m:t>
                        </m:r>
                      </m:sub>
                    </m:sSub>
                    <m:r>
                      <a:rPr lang="id-ID" sz="2400">
                        <a:latin typeface="Cambria Math"/>
                      </a:rPr>
                      <m:t> . </m:t>
                    </m:r>
                    <m:r>
                      <m:rPr>
                        <m:sty m:val="p"/>
                      </m:rPr>
                      <a:rPr lang="id-ID" sz="2400" b="0" i="0" smtClean="0">
                        <a:latin typeface="Cambria Math"/>
                      </a:rPr>
                      <m:t>B</m:t>
                    </m:r>
                    <m:r>
                      <a:rPr lang="id-ID" sz="2400">
                        <a:latin typeface="Cambria Math"/>
                      </a:rPr>
                      <m:t> </m:t>
                    </m:r>
                  </m:oMath>
                </a14:m>
                <a:endParaRPr lang="id-ID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929" y="2841915"/>
                <a:ext cx="3816424" cy="461665"/>
              </a:xfrm>
              <a:prstGeom prst="rect">
                <a:avLst/>
              </a:prstGeom>
              <a:blipFill rotWithShape="1">
                <a:blip r:embed="rId2"/>
                <a:stretch>
                  <a:fillRect l="-319" t="-10526" r="-2875" b="-28947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52734" y="3303580"/>
                <a:ext cx="513733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id-ID" sz="2400" i="1" smtClean="0">
                        <a:latin typeface="Cambria Math"/>
                      </a:rPr>
                      <m:t>0</m:t>
                    </m:r>
                    <m:r>
                      <a:rPr lang="id-ID" sz="2400" b="0" i="1" smtClean="0">
                        <a:latin typeface="Cambria Math"/>
                      </a:rPr>
                      <m:t>,1</m:t>
                    </m:r>
                    <m:r>
                      <a:rPr lang="id-ID" sz="2400" b="0" i="0" smtClean="0">
                        <a:latin typeface="Cambria Math"/>
                      </a:rPr>
                      <m:t>. 100 =</m:t>
                    </m:r>
                    <m:r>
                      <a:rPr lang="id-ID" sz="2400" i="1" smtClean="0">
                        <a:latin typeface="Cambria Math"/>
                      </a:rPr>
                      <m:t>0</m:t>
                    </m:r>
                    <m:r>
                      <a:rPr lang="id-ID" sz="2400" b="0" i="1" smtClean="0">
                        <a:latin typeface="Cambria Math"/>
                      </a:rPr>
                      <m:t>,75</m:t>
                    </m:r>
                    <m:r>
                      <a:rPr lang="id-ID" sz="2400">
                        <a:latin typeface="Cambria Math"/>
                      </a:rPr>
                      <m:t> . </m:t>
                    </m:r>
                    <m:r>
                      <m:rPr>
                        <m:sty m:val="p"/>
                      </m:rPr>
                      <a:rPr lang="id-ID" sz="2400" b="0" i="0" smtClean="0">
                        <a:latin typeface="Cambria Math"/>
                      </a:rPr>
                      <m:t>D</m:t>
                    </m:r>
                    <m:r>
                      <a:rPr lang="id-ID" sz="2400">
                        <a:latin typeface="Cambria Math"/>
                      </a:rPr>
                      <m:t> </m:t>
                    </m:r>
                  </m:oMath>
                </a14:m>
                <a:r>
                  <a:rPr lang="id-ID" sz="2400" dirty="0" smtClean="0"/>
                  <a:t> + </a:t>
                </a:r>
                <a14:m>
                  <m:oMath xmlns:m="http://schemas.openxmlformats.org/officeDocument/2006/math">
                    <m:r>
                      <a:rPr lang="id-ID" sz="2400" i="1" smtClean="0">
                        <a:latin typeface="Cambria Math"/>
                      </a:rPr>
                      <m:t>0</m:t>
                    </m:r>
                    <m:r>
                      <a:rPr lang="id-ID" sz="2400" b="0" i="1" smtClean="0">
                        <a:latin typeface="Cambria Math"/>
                      </a:rPr>
                      <m:t>,04</m:t>
                    </m:r>
                    <m:r>
                      <a:rPr lang="id-ID" sz="2400">
                        <a:latin typeface="Cambria Math"/>
                      </a:rPr>
                      <m:t>. </m:t>
                    </m:r>
                    <m:r>
                      <m:rPr>
                        <m:sty m:val="p"/>
                      </m:rPr>
                      <a:rPr lang="id-ID" sz="2400" b="0" i="0" smtClean="0">
                        <a:latin typeface="Cambria Math"/>
                      </a:rPr>
                      <m:t>B</m:t>
                    </m:r>
                    <m:r>
                      <a:rPr lang="id-ID" sz="2400">
                        <a:latin typeface="Cambria Math"/>
                      </a:rPr>
                      <m:t> </m:t>
                    </m:r>
                  </m:oMath>
                </a14:m>
                <a:endParaRPr lang="id-ID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734" y="3303580"/>
                <a:ext cx="5137338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237" t="-10526" b="-28947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31007" y="3765245"/>
                <a:ext cx="722430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id-ID" sz="2400" b="0" i="1" smtClean="0">
                        <a:latin typeface="Cambria Math"/>
                      </a:rPr>
                      <m:t>           </m:t>
                    </m:r>
                    <m:r>
                      <a:rPr lang="id-ID" sz="2400" i="1" smtClean="0">
                        <a:latin typeface="Cambria Math"/>
                      </a:rPr>
                      <m:t>1</m:t>
                    </m:r>
                    <m:r>
                      <a:rPr lang="id-ID" sz="2400" b="0" i="1" smtClean="0">
                        <a:latin typeface="Cambria Math"/>
                      </a:rPr>
                      <m:t>0</m:t>
                    </m:r>
                    <m:r>
                      <a:rPr lang="id-ID" sz="2400" b="0" i="0" smtClean="0">
                        <a:latin typeface="Cambria Math"/>
                      </a:rPr>
                      <m:t>=</m:t>
                    </m:r>
                    <m:r>
                      <a:rPr lang="id-ID" sz="2400" i="1" smtClean="0">
                        <a:latin typeface="Cambria Math"/>
                      </a:rPr>
                      <m:t>0</m:t>
                    </m:r>
                    <m:r>
                      <a:rPr lang="id-ID" sz="2400" b="0" i="1" smtClean="0">
                        <a:latin typeface="Cambria Math"/>
                      </a:rPr>
                      <m:t>,75</m:t>
                    </m:r>
                    <m:r>
                      <a:rPr lang="id-ID" sz="2400">
                        <a:latin typeface="Cambria Math"/>
                      </a:rPr>
                      <m:t> . </m:t>
                    </m:r>
                    <m:r>
                      <m:rPr>
                        <m:sty m:val="p"/>
                      </m:rPr>
                      <a:rPr lang="id-ID" sz="2400" b="0" i="0" smtClean="0">
                        <a:latin typeface="Cambria Math"/>
                      </a:rPr>
                      <m:t>D</m:t>
                    </m:r>
                    <m:r>
                      <a:rPr lang="id-ID" sz="2400">
                        <a:latin typeface="Cambria Math"/>
                      </a:rPr>
                      <m:t> </m:t>
                    </m:r>
                  </m:oMath>
                </a14:m>
                <a:r>
                  <a:rPr lang="id-ID" sz="2400" dirty="0" smtClean="0"/>
                  <a:t> + </a:t>
                </a:r>
                <a14:m>
                  <m:oMath xmlns:m="http://schemas.openxmlformats.org/officeDocument/2006/math">
                    <m:r>
                      <a:rPr lang="id-ID" sz="2400" i="1" smtClean="0">
                        <a:latin typeface="Cambria Math"/>
                      </a:rPr>
                      <m:t>0</m:t>
                    </m:r>
                    <m:r>
                      <a:rPr lang="id-ID" sz="2400" b="0" i="1" smtClean="0">
                        <a:latin typeface="Cambria Math"/>
                      </a:rPr>
                      <m:t>,04</m:t>
                    </m:r>
                    <m:r>
                      <a:rPr lang="id-ID" sz="2400">
                        <a:latin typeface="Cambria Math"/>
                      </a:rPr>
                      <m:t>. </m:t>
                    </m:r>
                    <m:r>
                      <m:rPr>
                        <m:sty m:val="p"/>
                      </m:rPr>
                      <a:rPr lang="id-ID" sz="2400" b="0" i="0" smtClean="0">
                        <a:latin typeface="Cambria Math"/>
                      </a:rPr>
                      <m:t>B</m:t>
                    </m:r>
                    <m:r>
                      <a:rPr lang="id-ID" sz="2400">
                        <a:latin typeface="Cambria Math"/>
                      </a:rPr>
                      <m:t> </m:t>
                    </m:r>
                  </m:oMath>
                </a14:m>
                <a:r>
                  <a:rPr lang="id-ID" sz="2400" dirty="0" smtClean="0"/>
                  <a:t>     .......    </a:t>
                </a:r>
                <a:r>
                  <a:rPr lang="id-ID" sz="2400" dirty="0" smtClean="0">
                    <a:solidFill>
                      <a:srgbClr val="C00000"/>
                    </a:solidFill>
                  </a:rPr>
                  <a:t>Pers (2) </a:t>
                </a:r>
                <a:endParaRPr lang="id-ID" sz="24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007" y="3765245"/>
                <a:ext cx="7224309" cy="461665"/>
              </a:xfrm>
              <a:prstGeom prst="rect">
                <a:avLst/>
              </a:prstGeom>
              <a:blipFill rotWithShape="1">
                <a:blip r:embed="rId4"/>
                <a:stretch>
                  <a:fillRect t="-10667" b="-30667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22928" y="5013176"/>
                <a:ext cx="438111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id-ID" sz="2400" i="1" smtClean="0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id-ID" sz="2400" b="0" i="0" smtClean="0">
                            <a:latin typeface="Cambria Math"/>
                          </a:rPr>
                          <m:t>X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id-ID" sz="2400" b="0" i="0" smtClean="0">
                            <a:latin typeface="Cambria Math"/>
                          </a:rPr>
                          <m:t>WF</m:t>
                        </m:r>
                      </m:sub>
                    </m:sSub>
                    <m:r>
                      <a:rPr lang="id-ID" sz="2400" b="0" i="0" smtClean="0">
                        <a:latin typeface="Cambria Math"/>
                      </a:rPr>
                      <m:t> . </m:t>
                    </m:r>
                    <m:r>
                      <m:rPr>
                        <m:sty m:val="p"/>
                      </m:rPr>
                      <a:rPr lang="id-ID" sz="2400" b="0" i="0" smtClean="0">
                        <a:latin typeface="Cambria Math"/>
                      </a:rPr>
                      <m:t>F</m:t>
                    </m:r>
                    <m:r>
                      <a:rPr lang="id-ID" sz="2400" b="0" i="0" smtClean="0">
                        <a:latin typeface="Cambria Math"/>
                      </a:rPr>
                      <m:t> = </m:t>
                    </m:r>
                    <m:sSub>
                      <m:sSubPr>
                        <m:ctrlPr>
                          <a:rPr lang="id-ID" sz="2400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id-ID" sz="2400">
                            <a:latin typeface="Cambria Math"/>
                          </a:rPr>
                          <m:t>X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id-ID" sz="2400" b="0" i="0" smtClean="0">
                            <a:latin typeface="Cambria Math"/>
                          </a:rPr>
                          <m:t>WD</m:t>
                        </m:r>
                      </m:sub>
                    </m:sSub>
                    <m:r>
                      <a:rPr lang="id-ID" sz="2400">
                        <a:latin typeface="Cambria Math"/>
                      </a:rPr>
                      <m:t> . </m:t>
                    </m:r>
                    <m:r>
                      <m:rPr>
                        <m:sty m:val="p"/>
                      </m:rPr>
                      <a:rPr lang="id-ID" sz="2400" b="0" i="0" smtClean="0">
                        <a:latin typeface="Cambria Math"/>
                      </a:rPr>
                      <m:t>D</m:t>
                    </m:r>
                    <m:r>
                      <a:rPr lang="id-ID" sz="2400">
                        <a:latin typeface="Cambria Math"/>
                      </a:rPr>
                      <m:t> </m:t>
                    </m:r>
                  </m:oMath>
                </a14:m>
                <a:r>
                  <a:rPr lang="id-ID" sz="2400" dirty="0" smtClean="0"/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sz="2400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id-ID" sz="2400">
                            <a:latin typeface="Cambria Math"/>
                          </a:rPr>
                          <m:t>X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id-ID" sz="2400" b="0" i="0" smtClean="0">
                            <a:latin typeface="Cambria Math"/>
                          </a:rPr>
                          <m:t>WB</m:t>
                        </m:r>
                      </m:sub>
                    </m:sSub>
                    <m:r>
                      <a:rPr lang="id-ID" sz="2400">
                        <a:latin typeface="Cambria Math"/>
                      </a:rPr>
                      <m:t> . </m:t>
                    </m:r>
                    <m:r>
                      <m:rPr>
                        <m:sty m:val="p"/>
                      </m:rPr>
                      <a:rPr lang="id-ID" sz="2400" b="0" i="0" smtClean="0">
                        <a:latin typeface="Cambria Math"/>
                      </a:rPr>
                      <m:t>B</m:t>
                    </m:r>
                    <m:r>
                      <a:rPr lang="id-ID" sz="2400">
                        <a:latin typeface="Cambria Math"/>
                      </a:rPr>
                      <m:t> </m:t>
                    </m:r>
                  </m:oMath>
                </a14:m>
                <a:endParaRPr lang="id-ID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928" y="5013176"/>
                <a:ext cx="4381119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278" t="-10526" b="-28947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11949" y="5530798"/>
                <a:ext cx="513733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id-ID" sz="2400" b="0" i="1" smtClean="0">
                        <a:latin typeface="Cambria Math"/>
                      </a:rPr>
                      <m:t>  </m:t>
                    </m:r>
                    <m:r>
                      <a:rPr lang="id-ID" sz="2400" i="1" smtClean="0">
                        <a:latin typeface="Cambria Math"/>
                      </a:rPr>
                      <m:t>0</m:t>
                    </m:r>
                    <m:r>
                      <a:rPr lang="id-ID" sz="2400" b="0" i="1" smtClean="0">
                        <a:latin typeface="Cambria Math"/>
                      </a:rPr>
                      <m:t>,</m:t>
                    </m:r>
                    <m:r>
                      <a:rPr lang="id-ID" sz="2400" b="0" i="0" smtClean="0">
                        <a:latin typeface="Cambria Math"/>
                      </a:rPr>
                      <m:t>9. 100 =</m:t>
                    </m:r>
                    <m:r>
                      <a:rPr lang="id-ID" sz="2400" i="1" smtClean="0">
                        <a:latin typeface="Cambria Math"/>
                      </a:rPr>
                      <m:t>0</m:t>
                    </m:r>
                    <m:r>
                      <a:rPr lang="id-ID" sz="2400" b="0" i="1" smtClean="0">
                        <a:latin typeface="Cambria Math"/>
                      </a:rPr>
                      <m:t>,25</m:t>
                    </m:r>
                    <m:r>
                      <a:rPr lang="id-ID" sz="2400">
                        <a:latin typeface="Cambria Math"/>
                      </a:rPr>
                      <m:t> . </m:t>
                    </m:r>
                    <m:r>
                      <m:rPr>
                        <m:sty m:val="p"/>
                      </m:rPr>
                      <a:rPr lang="id-ID" sz="2400" b="0" i="0" smtClean="0">
                        <a:latin typeface="Cambria Math"/>
                      </a:rPr>
                      <m:t>D</m:t>
                    </m:r>
                    <m:r>
                      <a:rPr lang="id-ID" sz="2400">
                        <a:latin typeface="Cambria Math"/>
                      </a:rPr>
                      <m:t> </m:t>
                    </m:r>
                  </m:oMath>
                </a14:m>
                <a:r>
                  <a:rPr lang="id-ID" sz="2400" dirty="0" smtClean="0"/>
                  <a:t> + </a:t>
                </a:r>
                <a14:m>
                  <m:oMath xmlns:m="http://schemas.openxmlformats.org/officeDocument/2006/math">
                    <m:r>
                      <a:rPr lang="id-ID" sz="2400" i="1" smtClean="0">
                        <a:latin typeface="Cambria Math"/>
                      </a:rPr>
                      <m:t>0</m:t>
                    </m:r>
                    <m:r>
                      <a:rPr lang="id-ID" sz="2400" b="0" i="1" smtClean="0">
                        <a:latin typeface="Cambria Math"/>
                      </a:rPr>
                      <m:t>,04</m:t>
                    </m:r>
                    <m:r>
                      <a:rPr lang="id-ID" sz="2400">
                        <a:latin typeface="Cambria Math"/>
                      </a:rPr>
                      <m:t>. </m:t>
                    </m:r>
                    <m:r>
                      <m:rPr>
                        <m:sty m:val="p"/>
                      </m:rPr>
                      <a:rPr lang="id-ID" sz="2400" b="0" i="0" smtClean="0">
                        <a:latin typeface="Cambria Math"/>
                      </a:rPr>
                      <m:t>B</m:t>
                    </m:r>
                    <m:r>
                      <a:rPr lang="id-ID" sz="2400">
                        <a:latin typeface="Cambria Math"/>
                      </a:rPr>
                      <m:t> </m:t>
                    </m:r>
                  </m:oMath>
                </a14:m>
                <a:endParaRPr lang="id-ID" sz="2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949" y="5530798"/>
                <a:ext cx="5137338" cy="461665"/>
              </a:xfrm>
              <a:prstGeom prst="rect">
                <a:avLst/>
              </a:prstGeom>
              <a:blipFill rotWithShape="1">
                <a:blip r:embed="rId6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57584" y="5992463"/>
                <a:ext cx="722430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id-ID" sz="2400" b="0" i="1" smtClean="0">
                        <a:latin typeface="Cambria Math"/>
                      </a:rPr>
                      <m:t>           90</m:t>
                    </m:r>
                    <m:r>
                      <a:rPr lang="id-ID" sz="2400" b="0" i="0" smtClean="0">
                        <a:latin typeface="Cambria Math"/>
                      </a:rPr>
                      <m:t> =</m:t>
                    </m:r>
                    <m:r>
                      <a:rPr lang="id-ID" sz="2400" b="0" i="1" smtClean="0">
                        <a:latin typeface="Cambria Math"/>
                      </a:rPr>
                      <m:t> </m:t>
                    </m:r>
                    <m:r>
                      <a:rPr lang="id-ID" sz="2400" i="1" smtClean="0">
                        <a:latin typeface="Cambria Math"/>
                      </a:rPr>
                      <m:t>0</m:t>
                    </m:r>
                    <m:r>
                      <a:rPr lang="id-ID" sz="2400" b="0" i="1" smtClean="0">
                        <a:latin typeface="Cambria Math"/>
                      </a:rPr>
                      <m:t>,25</m:t>
                    </m:r>
                    <m:r>
                      <a:rPr lang="id-ID" sz="2400">
                        <a:latin typeface="Cambria Math"/>
                      </a:rPr>
                      <m:t> . </m:t>
                    </m:r>
                    <m:r>
                      <m:rPr>
                        <m:sty m:val="p"/>
                      </m:rPr>
                      <a:rPr lang="id-ID" sz="2400" b="0" i="0" smtClean="0">
                        <a:latin typeface="Cambria Math"/>
                      </a:rPr>
                      <m:t>D</m:t>
                    </m:r>
                    <m:r>
                      <a:rPr lang="id-ID" sz="2400">
                        <a:latin typeface="Cambria Math"/>
                      </a:rPr>
                      <m:t> </m:t>
                    </m:r>
                  </m:oMath>
                </a14:m>
                <a:r>
                  <a:rPr lang="id-ID" sz="2400" dirty="0" smtClean="0"/>
                  <a:t> + </a:t>
                </a:r>
                <a14:m>
                  <m:oMath xmlns:m="http://schemas.openxmlformats.org/officeDocument/2006/math">
                    <m:r>
                      <a:rPr lang="id-ID" sz="2400" i="1" smtClean="0">
                        <a:latin typeface="Cambria Math"/>
                      </a:rPr>
                      <m:t>0</m:t>
                    </m:r>
                    <m:r>
                      <a:rPr lang="id-ID" sz="2400" b="0" i="1" smtClean="0">
                        <a:latin typeface="Cambria Math"/>
                      </a:rPr>
                      <m:t>,9</m:t>
                    </m:r>
                    <m:r>
                      <a:rPr lang="id-ID" sz="2400" b="0" i="0" smtClean="0">
                        <a:latin typeface="Cambria Math"/>
                      </a:rPr>
                      <m:t>6</m:t>
                    </m:r>
                    <m:r>
                      <a:rPr lang="id-ID" sz="240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id-ID" sz="2400" b="0" i="0" smtClean="0">
                        <a:latin typeface="Cambria Math"/>
                      </a:rPr>
                      <m:t>B</m:t>
                    </m:r>
                    <m:r>
                      <a:rPr lang="id-ID" sz="2400">
                        <a:latin typeface="Cambria Math"/>
                      </a:rPr>
                      <m:t> </m:t>
                    </m:r>
                  </m:oMath>
                </a14:m>
                <a:r>
                  <a:rPr lang="id-ID" sz="2400" dirty="0" smtClean="0"/>
                  <a:t>     .......    </a:t>
                </a:r>
                <a:r>
                  <a:rPr lang="id-ID" sz="2400" dirty="0" smtClean="0">
                    <a:solidFill>
                      <a:srgbClr val="C00000"/>
                    </a:solidFill>
                  </a:rPr>
                  <a:t>Pers (3) </a:t>
                </a:r>
                <a:endParaRPr lang="id-ID" sz="24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584" y="5992463"/>
                <a:ext cx="7224309" cy="461665"/>
              </a:xfrm>
              <a:prstGeom prst="rect">
                <a:avLst/>
              </a:prstGeom>
              <a:blipFill rotWithShape="1">
                <a:blip r:embed="rId7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58431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7467600" cy="6141296"/>
          </a:xfrm>
        </p:spPr>
        <p:txBody>
          <a:bodyPr/>
          <a:lstStyle/>
          <a:p>
            <a:pPr marL="0" indent="0">
              <a:buNone/>
            </a:pPr>
            <a:r>
              <a:rPr lang="id-ID" dirty="0" smtClean="0"/>
              <a:t>Penyelesaian matematis dengan eliminasi,</a:t>
            </a:r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Pers. (1) &amp; (2)</a:t>
            </a:r>
          </a:p>
          <a:p>
            <a:pPr marL="0" indent="0">
              <a:buNone/>
            </a:pPr>
            <a:r>
              <a:rPr lang="id-ID" dirty="0" smtClean="0"/>
              <a:t> atau</a:t>
            </a:r>
          </a:p>
          <a:p>
            <a:pPr marL="0" indent="0">
              <a:buNone/>
            </a:pPr>
            <a:r>
              <a:rPr lang="id-ID" dirty="0"/>
              <a:t>Pers. (1) &amp; </a:t>
            </a:r>
            <a:r>
              <a:rPr lang="id-ID" dirty="0" smtClean="0"/>
              <a:t>(3)</a:t>
            </a:r>
            <a:endParaRPr lang="id-ID" dirty="0"/>
          </a:p>
          <a:p>
            <a:pPr marL="0" indent="0">
              <a:buNone/>
            </a:pPr>
            <a:r>
              <a:rPr lang="id-ID" dirty="0"/>
              <a:t> atau</a:t>
            </a:r>
          </a:p>
          <a:p>
            <a:pPr marL="0" indent="0">
              <a:buNone/>
            </a:pPr>
            <a:r>
              <a:rPr lang="id-ID" dirty="0"/>
              <a:t>Pers. </a:t>
            </a:r>
            <a:r>
              <a:rPr lang="id-ID" dirty="0" smtClean="0"/>
              <a:t>(2) </a:t>
            </a:r>
            <a:r>
              <a:rPr lang="id-ID" dirty="0"/>
              <a:t>&amp; </a:t>
            </a:r>
            <a:r>
              <a:rPr lang="id-ID" dirty="0" smtClean="0"/>
              <a:t>(3)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 smtClean="0"/>
              <a:t>Diperoleh </a:t>
            </a:r>
          </a:p>
          <a:p>
            <a:pPr marL="0" indent="0">
              <a:buNone/>
            </a:pPr>
            <a:r>
              <a:rPr lang="id-ID" dirty="0" smtClean="0"/>
              <a:t>D = ?</a:t>
            </a:r>
          </a:p>
          <a:p>
            <a:pPr marL="0" indent="0">
              <a:buNone/>
            </a:pPr>
            <a:r>
              <a:rPr lang="id-ID" dirty="0" smtClean="0"/>
              <a:t>B = ?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65191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2132" y="747131"/>
            <a:ext cx="5543550" cy="4972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619672" y="2564904"/>
            <a:ext cx="172819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id-ID" dirty="0" smtClean="0"/>
              <a:t>F = ..... kg/jam</a:t>
            </a:r>
            <a:endParaRPr lang="id-ID" dirty="0"/>
          </a:p>
        </p:txBody>
      </p:sp>
      <p:sp>
        <p:nvSpPr>
          <p:cNvPr id="6" name="TextBox 5"/>
          <p:cNvSpPr txBox="1"/>
          <p:nvPr/>
        </p:nvSpPr>
        <p:spPr>
          <a:xfrm>
            <a:off x="4860032" y="764704"/>
            <a:ext cx="216024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id-ID" dirty="0" smtClean="0"/>
              <a:t>D = 100 kg/jam</a:t>
            </a:r>
            <a:endParaRPr lang="id-ID" dirty="0"/>
          </a:p>
        </p:txBody>
      </p:sp>
      <p:sp>
        <p:nvSpPr>
          <p:cNvPr id="2" name="Rectangle 1"/>
          <p:cNvSpPr/>
          <p:nvPr/>
        </p:nvSpPr>
        <p:spPr>
          <a:xfrm>
            <a:off x="363355" y="260648"/>
            <a:ext cx="21162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LATIHAN SOAL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32035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7931224" cy="6213304"/>
          </a:xfrm>
        </p:spPr>
        <p:txBody>
          <a:bodyPr/>
          <a:lstStyle/>
          <a:p>
            <a:pPr marL="0" indent="0">
              <a:buNone/>
            </a:pPr>
            <a:r>
              <a:rPr lang="id-ID" dirty="0" smtClean="0"/>
              <a:t>Jika tidak diketahui laju alir dari semua arus, Maka yang harus dilakukan adalah membuat </a:t>
            </a:r>
          </a:p>
          <a:p>
            <a:pPr marL="0" indent="0">
              <a:buNone/>
            </a:pPr>
            <a:r>
              <a:rPr lang="id-ID" dirty="0" smtClean="0"/>
              <a:t>“</a:t>
            </a:r>
            <a:r>
              <a:rPr lang="id-ID" b="1" u="sng" dirty="0" smtClean="0">
                <a:solidFill>
                  <a:srgbClr val="FF0000"/>
                </a:solidFill>
              </a:rPr>
              <a:t>BASIS PERHITUNGAN</a:t>
            </a:r>
            <a:r>
              <a:rPr lang="id-ID" dirty="0" smtClean="0"/>
              <a:t>”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 smtClean="0"/>
              <a:t>Basis perhitungan sebaiknya :</a:t>
            </a:r>
          </a:p>
          <a:p>
            <a:pPr>
              <a:buFont typeface="Wingdings" pitchFamily="2" charset="2"/>
              <a:buChar char="q"/>
            </a:pPr>
            <a:r>
              <a:rPr lang="id-ID" dirty="0" smtClean="0"/>
              <a:t>ambil arus yang memberikan informasi yang paling banyak</a:t>
            </a:r>
          </a:p>
          <a:p>
            <a:pPr>
              <a:buFont typeface="Wingdings" pitchFamily="2" charset="2"/>
              <a:buChar char="q"/>
            </a:pPr>
            <a:r>
              <a:rPr lang="id-ID" dirty="0" smtClean="0"/>
              <a:t>ambil angka yang memudahkan dalam perhitungan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329732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476672"/>
            <a:ext cx="7467600" cy="58326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Pokok Bahasan</a:t>
            </a:r>
          </a:p>
          <a:p>
            <a:pPr marL="0" indent="0">
              <a:buNone/>
            </a:pPr>
            <a:endParaRPr lang="id-ID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Font typeface="Wingdings" pitchFamily="2" charset="2"/>
              <a:buChar char="Ø"/>
            </a:pPr>
            <a:r>
              <a:rPr lang="id-ID" dirty="0" smtClean="0"/>
              <a:t>Konsep neraca massa</a:t>
            </a:r>
          </a:p>
          <a:p>
            <a:pPr algn="just">
              <a:buFont typeface="Wingdings" pitchFamily="2" charset="2"/>
              <a:buChar char="Ø"/>
            </a:pPr>
            <a:r>
              <a:rPr lang="id-ID" dirty="0"/>
              <a:t>S</a:t>
            </a:r>
            <a:r>
              <a:rPr lang="id-ID" dirty="0" smtClean="0"/>
              <a:t>trategi penyelesaian problema Neraca Massa</a:t>
            </a:r>
          </a:p>
          <a:p>
            <a:pPr algn="just">
              <a:buFont typeface="Wingdings" pitchFamily="2" charset="2"/>
              <a:buChar char="Ø"/>
            </a:pPr>
            <a:r>
              <a:rPr lang="id-ID" dirty="0" smtClean="0"/>
              <a:t>Neraca massa yang tidak diikuti reaksi kimia</a:t>
            </a:r>
          </a:p>
          <a:p>
            <a:pPr algn="just">
              <a:buFont typeface="Wingdings" pitchFamily="2" charset="2"/>
              <a:buChar char="Ø"/>
            </a:pPr>
            <a:r>
              <a:rPr lang="id-ID" dirty="0" smtClean="0"/>
              <a:t>Neraca massa yang diikuti reaksi kimia</a:t>
            </a:r>
          </a:p>
          <a:p>
            <a:pPr algn="just">
              <a:buFont typeface="Wingdings" pitchFamily="2" charset="2"/>
              <a:buChar char="Ø"/>
            </a:pPr>
            <a:r>
              <a:rPr lang="id-ID" dirty="0" smtClean="0"/>
              <a:t>Neraca massa di dalam multi sistem</a:t>
            </a:r>
          </a:p>
          <a:p>
            <a:pPr algn="just">
              <a:buFont typeface="Wingdings" pitchFamily="2" charset="2"/>
              <a:buChar char="Ø"/>
            </a:pPr>
            <a:r>
              <a:rPr lang="id-ID" dirty="0" smtClean="0"/>
              <a:t>Neraca energi</a:t>
            </a:r>
          </a:p>
          <a:p>
            <a:pPr algn="just">
              <a:buFontTx/>
              <a:buChar char="-"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589312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1560" y="764704"/>
            <a:ext cx="7467600" cy="48737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/>
              <a:t>Sebanyak</a:t>
            </a:r>
            <a:r>
              <a:rPr lang="en-US" dirty="0"/>
              <a:t> </a:t>
            </a:r>
            <a:r>
              <a:rPr lang="id-ID" dirty="0" smtClean="0"/>
              <a:t>etanol </a:t>
            </a:r>
            <a:r>
              <a:rPr lang="id-ID" dirty="0"/>
              <a:t>10% </a:t>
            </a:r>
            <a:r>
              <a:rPr lang="en-US" dirty="0" err="1"/>
              <a:t>dimasukkan</a:t>
            </a:r>
            <a:r>
              <a:rPr lang="en-US" dirty="0"/>
              <a:t> </a:t>
            </a:r>
            <a:r>
              <a:rPr lang="it-IT" dirty="0"/>
              <a:t>ke sebuah kolom (menara) distilasi</a:t>
            </a:r>
            <a:r>
              <a:rPr lang="id-ID" dirty="0"/>
              <a:t> </a:t>
            </a:r>
            <a:r>
              <a:rPr lang="id-ID" dirty="0" smtClean="0"/>
              <a:t>, sehingga produk distilat mengandung 75% etanol</a:t>
            </a:r>
            <a:r>
              <a:rPr lang="it-IT" dirty="0" smtClean="0"/>
              <a:t>.</a:t>
            </a:r>
            <a:endParaRPr lang="id-ID" dirty="0"/>
          </a:p>
          <a:p>
            <a:pPr marL="0" indent="0" algn="just">
              <a:buNone/>
            </a:pPr>
            <a:r>
              <a:rPr lang="id-ID" dirty="0" smtClean="0"/>
              <a:t>Diketahui bahwa arus distilat (D) 15% dari umpan masuk (F)</a:t>
            </a:r>
          </a:p>
          <a:p>
            <a:pPr marL="0" indent="0" algn="just">
              <a:buNone/>
            </a:pPr>
            <a:endParaRPr lang="id-ID" dirty="0"/>
          </a:p>
          <a:p>
            <a:pPr marL="0" indent="0" algn="just">
              <a:buNone/>
            </a:pPr>
            <a:r>
              <a:rPr lang="en-US" dirty="0" err="1"/>
              <a:t>Tentukan</a:t>
            </a:r>
            <a:r>
              <a:rPr lang="en-US" dirty="0"/>
              <a:t> </a:t>
            </a:r>
            <a:r>
              <a:rPr lang="en-US" dirty="0" err="1"/>
              <a:t>laju</a:t>
            </a:r>
            <a:r>
              <a:rPr lang="en-US" dirty="0"/>
              <a:t> </a:t>
            </a:r>
            <a:r>
              <a:rPr lang="en-US" dirty="0" err="1"/>
              <a:t>alir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id-ID" dirty="0" smtClean="0"/>
              <a:t>arus dan komposisi produk bottom (B) !</a:t>
            </a:r>
            <a:endParaRPr lang="id-ID" dirty="0"/>
          </a:p>
        </p:txBody>
      </p:sp>
      <p:sp>
        <p:nvSpPr>
          <p:cNvPr id="2" name="Rectangle 1"/>
          <p:cNvSpPr/>
          <p:nvPr/>
        </p:nvSpPr>
        <p:spPr>
          <a:xfrm>
            <a:off x="611560" y="116632"/>
            <a:ext cx="21162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LATIHAN SOAL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12637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764704"/>
            <a:ext cx="5433811" cy="487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2203348" y="2420888"/>
            <a:ext cx="1360539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" name="Rectangle 5"/>
          <p:cNvSpPr/>
          <p:nvPr/>
        </p:nvSpPr>
        <p:spPr>
          <a:xfrm>
            <a:off x="5436096" y="689933"/>
            <a:ext cx="1360539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5436095" y="4293096"/>
            <a:ext cx="1360539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Rectangle 7"/>
          <p:cNvSpPr/>
          <p:nvPr/>
        </p:nvSpPr>
        <p:spPr>
          <a:xfrm>
            <a:off x="2051720" y="3429000"/>
            <a:ext cx="1360539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Rectangle 8"/>
          <p:cNvSpPr/>
          <p:nvPr/>
        </p:nvSpPr>
        <p:spPr>
          <a:xfrm>
            <a:off x="5220072" y="1628800"/>
            <a:ext cx="1360539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Rectangle 9"/>
          <p:cNvSpPr/>
          <p:nvPr/>
        </p:nvSpPr>
        <p:spPr>
          <a:xfrm>
            <a:off x="5157495" y="4941168"/>
            <a:ext cx="1423116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94626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TUGAS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28152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Tujuan Instruksional </a:t>
            </a:r>
            <a:r>
              <a:rPr lang="id-ID" dirty="0" smtClean="0"/>
              <a:t>Khusus </a:t>
            </a:r>
            <a:r>
              <a:rPr lang="id-ID" dirty="0"/>
              <a:t>(</a:t>
            </a:r>
            <a:r>
              <a:rPr lang="id-ID" dirty="0" smtClean="0"/>
              <a:t>TIK)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lphaLcPeriod"/>
            </a:pPr>
            <a:r>
              <a:rPr lang="id-ID" dirty="0" smtClean="0"/>
              <a:t>Mampu menyusun persamaan (steady dan unsteady state) neraca massa dan neraca panas, secara makroskopis dan mikroskopis.</a:t>
            </a:r>
          </a:p>
          <a:p>
            <a:pPr marL="457200" indent="-457200">
              <a:buAutoNum type="alphaLcPeriod"/>
            </a:pPr>
            <a:r>
              <a:rPr lang="id-ID" dirty="0" smtClean="0"/>
              <a:t>Mampu menyelesaikan persamaan neraca massa dan panas steady-makroskopis yang sederhana</a:t>
            </a:r>
          </a:p>
          <a:p>
            <a:pPr marL="457200" indent="-457200">
              <a:buAutoNum type="alphaLcPeriod"/>
            </a:pPr>
            <a:r>
              <a:rPr lang="id-ID" dirty="0" smtClean="0"/>
              <a:t>Memahami arti dan tujuan arus bypass, recycle, purge</a:t>
            </a:r>
          </a:p>
        </p:txBody>
      </p:sp>
    </p:spTree>
    <p:extLst>
      <p:ext uri="{BB962C8B-B14F-4D97-AF65-F5344CB8AC3E}">
        <p14:creationId xmlns:p14="http://schemas.microsoft.com/office/powerpoint/2010/main" val="8936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Ruang Lingkup Materi ATK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 algn="just">
              <a:buAutoNum type="alphaLcPeriod"/>
            </a:pPr>
            <a:r>
              <a:rPr lang="id-ID" dirty="0" smtClean="0"/>
              <a:t>Pengenalan ruang lingkup Teknik Kimia, Chemical Engineering tools.</a:t>
            </a:r>
          </a:p>
          <a:p>
            <a:pPr marL="457200" indent="-457200" algn="just">
              <a:buAutoNum type="alphaLcPeriod"/>
            </a:pPr>
            <a:r>
              <a:rPr lang="id-ID" dirty="0" smtClean="0"/>
              <a:t>Pengenalan satuan, unit</a:t>
            </a:r>
          </a:p>
          <a:p>
            <a:pPr marL="457200" indent="-457200" algn="just">
              <a:buAutoNum type="alphaLcPeriod"/>
            </a:pPr>
            <a:r>
              <a:rPr lang="id-ID" dirty="0" smtClean="0"/>
              <a:t>Konsep neraca massa : batch-kontinyu, steady state, mikroskopis-makroskopis. Persamaan kecepatan reaksi, transfer massa.</a:t>
            </a:r>
          </a:p>
          <a:p>
            <a:pPr marL="457200" indent="-457200" algn="just">
              <a:buAutoNum type="alphaLcPeriod"/>
            </a:pPr>
            <a:r>
              <a:rPr lang="id-ID" dirty="0" smtClean="0"/>
              <a:t>Arus by-pass, recycle purging. Penyusunan persamaan differensial dalam neraca massa</a:t>
            </a:r>
          </a:p>
          <a:p>
            <a:pPr marL="457200" indent="-457200" algn="just">
              <a:buAutoNum type="alphaLcPeriod"/>
            </a:pPr>
            <a:r>
              <a:rPr lang="id-ID" dirty="0" smtClean="0"/>
              <a:t>Dasar Neraca panas : energi dakhil, entalpi, hukum termodinamika 1, panas perubahan fase, panas pembentukan dan reaksi, panas pembakaran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36743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476672"/>
            <a:ext cx="7704856" cy="6048672"/>
          </a:xfrm>
        </p:spPr>
        <p:txBody>
          <a:bodyPr/>
          <a:lstStyle/>
          <a:p>
            <a:pPr marL="0" indent="0" algn="just">
              <a:buNone/>
            </a:pPr>
            <a:r>
              <a:rPr lang="id-ID" dirty="0" smtClean="0"/>
              <a:t>f. Konsep neraca panas, steady state, mikroskopis-makroskopis untnuk sistem non rekasi dan reaksi, penyusunan persamaan diferensial</a:t>
            </a:r>
          </a:p>
          <a:p>
            <a:pPr marL="0" indent="0" algn="just">
              <a:buNone/>
            </a:pPr>
            <a:endParaRPr lang="id-ID" dirty="0" smtClean="0"/>
          </a:p>
          <a:p>
            <a:pPr marL="0" indent="0" algn="just">
              <a:buNone/>
            </a:pPr>
            <a:r>
              <a:rPr lang="id-ID" dirty="0" smtClean="0"/>
              <a:t>g. Humiditas dan kelembaban : neraca massa dan panas simultan.</a:t>
            </a:r>
          </a:p>
          <a:p>
            <a:pPr marL="0" indent="0" algn="just">
              <a:buNone/>
            </a:pPr>
            <a:endParaRPr lang="id-ID" dirty="0" smtClean="0"/>
          </a:p>
          <a:p>
            <a:pPr marL="0" indent="0" algn="just">
              <a:buNone/>
            </a:pPr>
            <a:r>
              <a:rPr lang="id-ID" dirty="0" smtClean="0"/>
              <a:t>h. Pengenalan difusi molekuler (biner : counter-current an stagnat film), transfer momentum dan distribusi kecepatan</a:t>
            </a:r>
          </a:p>
          <a:p>
            <a:pPr marL="0" indent="0" algn="just">
              <a:buNone/>
            </a:pPr>
            <a:endParaRPr lang="id-ID" dirty="0" smtClean="0"/>
          </a:p>
          <a:p>
            <a:pPr marL="0" indent="0" algn="just">
              <a:buNone/>
            </a:pPr>
            <a:r>
              <a:rPr lang="id-ID" dirty="0" smtClean="0"/>
              <a:t>i. Dasar dimensi dan analisis dimensi : penyusunan persamam kelompok tak berdimensi. Konsep similaritas teknik dam contoh similaritas sederhana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20688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548680"/>
            <a:ext cx="7467600" cy="4873752"/>
          </a:xfrm>
        </p:spPr>
        <p:txBody>
          <a:bodyPr/>
          <a:lstStyle/>
          <a:p>
            <a:pPr marL="0" indent="0">
              <a:buNone/>
            </a:pPr>
            <a:r>
              <a:rPr lang="id-ID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Pustaka</a:t>
            </a:r>
          </a:p>
          <a:p>
            <a:pPr marL="457200" indent="-457200">
              <a:buAutoNum type="arabicPeriod"/>
            </a:pPr>
            <a:r>
              <a:rPr lang="id-ID" dirty="0" smtClean="0"/>
              <a:t>Himmelblau, DM., Basic Principles and Calculation in Chemical Engineering, Prentice Hall, 7th ed, 2003</a:t>
            </a:r>
          </a:p>
          <a:p>
            <a:pPr marL="457200" indent="-457200">
              <a:buAutoNum type="arabicPeriod"/>
            </a:pPr>
            <a:r>
              <a:rPr lang="id-ID" dirty="0" smtClean="0"/>
              <a:t>Felder, RM and Rosseau, Elementary Principles Of Chemical Processes, john Wiley and Sons, 3rd ed, 2000</a:t>
            </a:r>
          </a:p>
          <a:p>
            <a:pPr marL="457200" indent="-457200">
              <a:buAutoNum type="arabicPeriod"/>
            </a:pPr>
            <a:r>
              <a:rPr lang="id-ID" dirty="0" smtClean="0"/>
              <a:t>Reklaitis, GV., Introduction to Material Balances, 1983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9359" y="546532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Wingdings"/>
              <a:buAutoNum type="arabicPeriod"/>
            </a:pPr>
            <a:endParaRPr lang="id-ID" dirty="0" smtClean="0"/>
          </a:p>
          <a:p>
            <a:pPr marL="457200" indent="-457200">
              <a:buFont typeface="Wingdings"/>
              <a:buAutoNum type="arabicPeriod"/>
            </a:pPr>
            <a:r>
              <a:rPr lang="id-ID" dirty="0" smtClean="0">
                <a:solidFill>
                  <a:srgbClr val="C00000"/>
                </a:solidFill>
              </a:rPr>
              <a:t>Himmelblau, DM., Basic Principles and Calculation in Chemical Engineering, Prentice Hall, 7th ed, 2003</a:t>
            </a:r>
          </a:p>
        </p:txBody>
      </p:sp>
    </p:spTree>
    <p:extLst>
      <p:ext uri="{BB962C8B-B14F-4D97-AF65-F5344CB8AC3E}">
        <p14:creationId xmlns:p14="http://schemas.microsoft.com/office/powerpoint/2010/main" val="809544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7024744" cy="782960"/>
          </a:xfrm>
        </p:spPr>
        <p:txBody>
          <a:bodyPr>
            <a:normAutofit/>
          </a:bodyPr>
          <a:lstStyle/>
          <a:p>
            <a:r>
              <a:rPr lang="id-ID" b="1" dirty="0" smtClean="0"/>
              <a:t>Selama Perkuliahan :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1556792"/>
            <a:ext cx="6840760" cy="4392488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id-ID" dirty="0" smtClean="0"/>
              <a:t>Presensi kehadiran min 75%, dari total tatap muka</a:t>
            </a:r>
          </a:p>
          <a:p>
            <a:pPr>
              <a:buFont typeface="Wingdings" pitchFamily="2" charset="2"/>
              <a:buChar char="Ø"/>
            </a:pPr>
            <a:endParaRPr lang="id-ID" dirty="0" smtClean="0"/>
          </a:p>
          <a:p>
            <a:pPr>
              <a:buFont typeface="Wingdings" pitchFamily="2" charset="2"/>
              <a:buChar char="Ø"/>
            </a:pPr>
            <a:r>
              <a:rPr lang="id-ID" dirty="0" smtClean="0"/>
              <a:t>Patuhi aturan standard UPN</a:t>
            </a:r>
          </a:p>
          <a:p>
            <a:pPr marL="68580" indent="0">
              <a:buNone/>
            </a:pPr>
            <a:endParaRPr lang="id-ID" dirty="0" smtClean="0"/>
          </a:p>
          <a:p>
            <a:pPr>
              <a:buFont typeface="Wingdings" pitchFamily="2" charset="2"/>
              <a:buChar char="Ø"/>
            </a:pPr>
            <a:r>
              <a:rPr lang="id-ID" dirty="0" smtClean="0"/>
              <a:t>Selama perkuliahan tidak diperkenankan bermain Handphone</a:t>
            </a:r>
          </a:p>
          <a:p>
            <a:pPr>
              <a:buFont typeface="Wingdings" pitchFamily="2" charset="2"/>
              <a:buChar char="Ø"/>
            </a:pPr>
            <a:endParaRPr lang="id-ID" dirty="0" smtClean="0"/>
          </a:p>
          <a:p>
            <a:pPr>
              <a:buFont typeface="Wingdings" pitchFamily="2" charset="2"/>
              <a:buChar char="Ø"/>
            </a:pPr>
            <a:r>
              <a:rPr lang="id-ID" dirty="0" smtClean="0"/>
              <a:t>15 menit diberikan toleransi keterlambatan dan diperbolehkan masuk kelas</a:t>
            </a:r>
          </a:p>
          <a:p>
            <a:pPr>
              <a:buFont typeface="Wingdings" pitchFamily="2" charset="2"/>
              <a:buChar char="Ø"/>
            </a:pPr>
            <a:endParaRPr lang="id-ID" dirty="0"/>
          </a:p>
          <a:p>
            <a:pPr>
              <a:buFont typeface="Wingdings" pitchFamily="2" charset="2"/>
              <a:buChar char="Ø"/>
            </a:pPr>
            <a:r>
              <a:rPr lang="id-ID" dirty="0" smtClean="0"/>
              <a:t>Mengumpulkan tugas sesuai dengan jadwal yang ditentukan</a:t>
            </a:r>
          </a:p>
        </p:txBody>
      </p:sp>
    </p:spTree>
    <p:extLst>
      <p:ext uri="{BB962C8B-B14F-4D97-AF65-F5344CB8AC3E}">
        <p14:creationId xmlns:p14="http://schemas.microsoft.com/office/powerpoint/2010/main" val="1948376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445</TotalTime>
  <Words>1723</Words>
  <Application>Microsoft Office PowerPoint</Application>
  <PresentationFormat>On-screen Show (4:3)</PresentationFormat>
  <Paragraphs>278</Paragraphs>
  <Slides>42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Oriel</vt:lpstr>
      <vt:lpstr>Azas – Azas Teknik Kimia  “Kontrak PerkuliahaN”  Prodi D3 Teknik Kimia fakultas teknik industri upn veteran yogyakarta </vt:lpstr>
      <vt:lpstr>Azas-Azas Teknik Kimia</vt:lpstr>
      <vt:lpstr>Tujuan Instruksional Umum (TIU)</vt:lpstr>
      <vt:lpstr>PowerPoint Presentation</vt:lpstr>
      <vt:lpstr>Tujuan Instruksional Khusus (TIK)</vt:lpstr>
      <vt:lpstr>Ruang Lingkup Materi ATK </vt:lpstr>
      <vt:lpstr>PowerPoint Presentation</vt:lpstr>
      <vt:lpstr>PowerPoint Presentation</vt:lpstr>
      <vt:lpstr>Selama Perkuliahan :</vt:lpstr>
      <vt:lpstr>Penilaian</vt:lpstr>
      <vt:lpstr>Penilaian</vt:lpstr>
      <vt:lpstr>PENGANTAR</vt:lpstr>
      <vt:lpstr>Pengantar</vt:lpstr>
      <vt:lpstr>Jenis-Jenis Proses</vt:lpstr>
      <vt:lpstr>PowerPoint Presentation</vt:lpstr>
      <vt:lpstr>Proses dengan aliran (sistem kontinyu)</vt:lpstr>
      <vt:lpstr>PowerPoint Presentation</vt:lpstr>
      <vt:lpstr>PowerPoint Presentation</vt:lpstr>
      <vt:lpstr>PowerPoint Presentation</vt:lpstr>
      <vt:lpstr>PowerPoint Presentation</vt:lpstr>
      <vt:lpstr>Diagram Alir Proses</vt:lpstr>
      <vt:lpstr>Diagram Alir Proses</vt:lpstr>
      <vt:lpstr>Diagram Alir Proses</vt:lpstr>
      <vt:lpstr>Contoh  Neraca Massa Proses di Pabrik Gula</vt:lpstr>
      <vt:lpstr>Neraca Massa</vt:lpstr>
      <vt:lpstr>Persamaan Neraca Massa</vt:lpstr>
      <vt:lpstr>Neraca Massa non-Reaksi Kimia</vt:lpstr>
      <vt:lpstr>Menyederhanakan Persamaan Neraca Massa</vt:lpstr>
      <vt:lpstr>Penting..!!</vt:lpstr>
      <vt:lpstr>Neraca Massa non-Reaksi Kimia (Proses Kontinyu, Steady State)</vt:lpstr>
      <vt:lpstr>Neraca Massa non-Reaksi Kimia (Proses Kontinyu, Steady State)</vt:lpstr>
      <vt:lpstr>PowerPoint Presentation</vt:lpstr>
      <vt:lpstr>LATIHAN SOAL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TUGAS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Azas – Azas Teknik Kimia</dc:title>
  <dc:creator>Dell</dc:creator>
  <cp:lastModifiedBy>Dell</cp:lastModifiedBy>
  <cp:revision>199</cp:revision>
  <dcterms:created xsi:type="dcterms:W3CDTF">2017-02-08T07:33:59Z</dcterms:created>
  <dcterms:modified xsi:type="dcterms:W3CDTF">2017-02-09T22:02:27Z</dcterms:modified>
</cp:coreProperties>
</file>